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61" r:id="rId2"/>
    <p:sldId id="1031" r:id="rId3"/>
    <p:sldId id="1015" r:id="rId4"/>
    <p:sldId id="1039" r:id="rId5"/>
    <p:sldId id="1040" r:id="rId6"/>
    <p:sldId id="1042" r:id="rId7"/>
    <p:sldId id="1032" r:id="rId8"/>
    <p:sldId id="987" r:id="rId9"/>
    <p:sldId id="1036" r:id="rId10"/>
    <p:sldId id="988" r:id="rId11"/>
    <p:sldId id="1038" r:id="rId12"/>
    <p:sldId id="996" r:id="rId13"/>
    <p:sldId id="1037" r:id="rId14"/>
    <p:sldId id="1000" r:id="rId15"/>
    <p:sldId id="10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hanam, Ganesh R [E CPE]" initials="SGR[C" lastIdx="4" clrIdx="0"/>
  <p:cmAuthor id="2" name="Suraj Kothar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41F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 autoAdjust="0"/>
    <p:restoredTop sz="93304"/>
  </p:normalViewPr>
  <p:slideViewPr>
    <p:cSldViewPr snapToGrid="0">
      <p:cViewPr varScale="1">
        <p:scale>
          <a:sx n="107" d="100"/>
          <a:sy n="107" d="100"/>
        </p:scale>
        <p:origin x="192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40F43-561E-4C4C-8F09-FE70B5DACE5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D781F-70AF-8A4C-8A8B-3CA2E5E63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1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51E2-AC65-4FBA-968F-FA7F4B5D37A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912E5-47C8-412D-B860-C77C2440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919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2841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4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1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4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154890" y="1175657"/>
            <a:ext cx="11657803" cy="49135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09600" marR="0" lvl="0" indent="-5080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  <a:defRPr sz="2800" b="0" i="0" u="none" strike="noStrike" cap="none">
                <a:solidFill>
                  <a:schemeClr val="dk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ial" charset="0"/>
                <a:sym typeface="Arial" charset="0"/>
              </a:defRPr>
            </a:lvl1pPr>
            <a:lvl2pPr marL="1168400" marR="0" lvl="1" indent="-457200" algn="l" rtl="0">
              <a:lnSpc>
                <a:spcPct val="90000"/>
              </a:lnSpc>
              <a:spcBef>
                <a:spcPts val="106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 Light" panose="020F0302020204030204" pitchFamily="34" charset="0"/>
              <a:buChar char="⁻"/>
              <a:defRPr sz="24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2pPr>
            <a:lvl3pPr marL="1544955" marR="0" lvl="2" indent="-342900" algn="l" rtl="0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rgbClr val="CE1126"/>
              </a:buClr>
              <a:buSzPct val="60000"/>
              <a:buFont typeface="Arial" charset="0"/>
              <a:buChar char="•"/>
              <a:defRPr sz="2200" b="0" i="0" u="none" strike="noStrike" cap="none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Arial" charset="0"/>
              </a:defRPr>
            </a:lvl3pPr>
            <a:lvl4pPr marL="1710055" marR="0" lvl="3" indent="-1714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67000"/>
              <a:buFont typeface="Arial" charset="0"/>
              <a:buChar char="o"/>
              <a:defRPr sz="2400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218055" marR="0" lvl="4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726055" marR="0" lvl="5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3234055" marR="0" lvl="6" indent="-50800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725545" marR="0" lvl="7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4233545" marR="0" lvl="8" indent="-33655" algn="l" rtl="0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rgbClr val="CE1126"/>
              </a:buClr>
              <a:buSzPct val="71000"/>
              <a:buFont typeface="Arial" charset="0"/>
              <a:buChar char="➢"/>
              <a:defRPr sz="2265" b="1" i="0" u="none" strike="noStrike" cap="none">
                <a:solidFill>
                  <a:schemeClr val="dk1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4890" y="21089"/>
            <a:ext cx="11616267" cy="1014868"/>
          </a:xfrm>
          <a:prstGeom prst="rect">
            <a:avLst/>
          </a:prstGeom>
        </p:spPr>
        <p:txBody>
          <a:bodyPr anchor="ctr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1" i="0" u="none" strike="noStrike" cap="none" dirty="0">
                <a:solidFill>
                  <a:srgbClr val="FF0000"/>
                </a:solidFill>
                <a:latin typeface="Calibri Light" panose="020F0302020204030204" pitchFamily="34" charset="0"/>
                <a:ea typeface="Arial" charset="0"/>
                <a:cs typeface="Arial" charset="0"/>
                <a:sym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1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3338"/>
            <a:ext cx="121920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/>
          </p:cNvSpPr>
          <p:nvPr userDrawn="1"/>
        </p:nvSpPr>
        <p:spPr bwMode="auto">
          <a:xfrm>
            <a:off x="9743135" y="6438900"/>
            <a:ext cx="23114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34290" tIns="34290" rIns="34290" bIns="34290"/>
          <a:lstStyle/>
          <a:p>
            <a:pPr algn="r"/>
            <a:r>
              <a:rPr lang="en-US" sz="1320" b="1" dirty="0">
                <a:solidFill>
                  <a:srgbClr val="F2BF49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learn</a:t>
            </a:r>
            <a:r>
              <a:rPr lang="en-US" sz="1320" dirty="0">
                <a:solidFill>
                  <a:srgbClr val="FFFFFF"/>
                </a:solidFill>
                <a:latin typeface="Arial" pitchFamily="34" charset="0"/>
                <a:ea typeface="MS PGothic" pitchFamily="34" charset="-128"/>
                <a:sym typeface="Arial" pitchFamily="34" charset="0"/>
              </a:rPr>
              <a:t> invent impact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6435725"/>
            <a:ext cx="3536951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1424" y="643105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680" b="1">
                <a:solidFill>
                  <a:schemeClr val="bg1"/>
                </a:solidFill>
              </a:defRPr>
            </a:lvl1pPr>
          </a:lstStyle>
          <a:p>
            <a:fld id="{030B3B20-CC52-4CD8-891A-1FEA1205BD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5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169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Shape 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718" y="480057"/>
            <a:ext cx="4489135" cy="53720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/>
          <p:nvPr/>
        </p:nvSpPr>
        <p:spPr>
          <a:xfrm>
            <a:off x="431981" y="1291589"/>
            <a:ext cx="2773999" cy="239999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t" anchorCtr="0">
            <a:noAutofit/>
          </a:bodyPr>
          <a:lstStyle/>
          <a:p>
            <a:pPr>
              <a:buClr>
                <a:srgbClr val="F2BF49"/>
              </a:buClr>
              <a:buSzPct val="25000"/>
            </a:pPr>
            <a:r>
              <a:rPr lang="en-US" sz="1300" b="1">
                <a:solidFill>
                  <a:srgbClr val="F2BF4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learn</a:t>
            </a:r>
            <a:r>
              <a:rPr lang="en-US" sz="1300">
                <a:solidFill>
                  <a:srgbClr val="FFFFFF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invent impact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23029" y="5494823"/>
            <a:ext cx="11121980" cy="807528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Acknowledgement</a:t>
            </a: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Team members at Iowa State University and EnSoft, DARPA contracts </a:t>
            </a:r>
            <a:r>
              <a:rPr lang="en-US" sz="1600" b="1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FA8750-12</a:t>
            </a:r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-2-0126 &amp; FA8750-15-2-0080</a:t>
            </a:r>
            <a:endParaRPr lang="en-US" sz="16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516796" y="3642955"/>
            <a:ext cx="10972800" cy="2009700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US" sz="24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Suresh C. Kothari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Professor, Department of Electrical and Computer Engineering</a:t>
            </a:r>
          </a:p>
          <a:p>
            <a:pPr>
              <a:buClr>
                <a:srgbClr val="000000"/>
              </a:buClr>
              <a:buSzPct val="25000"/>
            </a:pPr>
            <a:r>
              <a:rPr lang="en-US" sz="24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President &amp; Founder EnSoft Corp. </a:t>
            </a:r>
          </a:p>
          <a:p>
            <a:pPr>
              <a:buClr>
                <a:srgbClr val="000000"/>
              </a:buClr>
              <a:buSzPct val="25000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99"/>
          <p:cNvSpPr txBox="1"/>
          <p:nvPr/>
        </p:nvSpPr>
        <p:spPr>
          <a:xfrm>
            <a:off x="516795" y="1970324"/>
            <a:ext cx="10159121" cy="1790093"/>
          </a:xfrm>
          <a:prstGeom prst="rect">
            <a:avLst/>
          </a:prstGeom>
          <a:noFill/>
          <a:ln>
            <a:noFill/>
          </a:ln>
        </p:spPr>
        <p:txBody>
          <a:bodyPr lIns="41899" tIns="41899" rIns="41899" bIns="41899" anchor="b" anchorCtr="0">
            <a:noAutofit/>
          </a:bodyPr>
          <a:lstStyle/>
          <a:p>
            <a:pPr>
              <a:buClr>
                <a:srgbClr val="CE1126"/>
              </a:buClr>
              <a:buSzPct val="25000"/>
            </a:pPr>
            <a:r>
              <a:rPr lang="en-US" sz="3600" dirty="0"/>
              <a:t>Control Path Model (CPM) for Loop Behaviors</a:t>
            </a:r>
          </a:p>
          <a:p>
            <a:pPr>
              <a:buClr>
                <a:srgbClr val="CE1126"/>
              </a:buClr>
              <a:buSzPct val="25000"/>
            </a:pPr>
            <a:r>
              <a:rPr lang="en-US" sz="3600" dirty="0"/>
              <a:t> </a:t>
            </a:r>
            <a:endParaRPr lang="en-US" sz="3600" dirty="0">
              <a:ea typeface="Arial"/>
              <a:cs typeface="Arial"/>
              <a:sym typeface="Arial"/>
            </a:endParaRPr>
          </a:p>
        </p:txBody>
      </p:sp>
      <p:pic>
        <p:nvPicPr>
          <p:cNvPr id="8" name="Shape 104">
            <a:extLst>
              <a:ext uri="{FF2B5EF4-FFF2-40B4-BE49-F238E27FC236}">
                <a16:creationId xmlns:a16="http://schemas.microsoft.com/office/drawing/2014/main" id="{032AEFD2-5FF3-FA49-8646-F4BD6E460EB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7501" t="9896" r="8474" b="8065"/>
          <a:stretch/>
        </p:blipFill>
        <p:spPr>
          <a:xfrm>
            <a:off x="10197126" y="76013"/>
            <a:ext cx="1819469" cy="1455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2492865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64582-BAB5-DA47-AB30-D0181015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 Basic Concepts and Terminology -2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0EC0-F19F-4C41-9BA0-DEDC9418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697FFD1-BF39-7446-AC18-826C9980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23" y="1035957"/>
            <a:ext cx="11074400" cy="527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E7473-94EE-8041-A0DE-97B2B2938DDA}"/>
              </a:ext>
            </a:extLst>
          </p:cNvPr>
          <p:cNvSpPr txBox="1"/>
          <p:nvPr/>
        </p:nvSpPr>
        <p:spPr>
          <a:xfrm>
            <a:off x="8544295" y="528523"/>
            <a:ext cx="27040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A loop is a strongly connected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9EA69-337C-374B-BB0D-D23285CA2215}"/>
              </a:ext>
            </a:extLst>
          </p:cNvPr>
          <p:cNvSpPr txBox="1"/>
          <p:nvPr/>
        </p:nvSpPr>
        <p:spPr>
          <a:xfrm>
            <a:off x="10412680" y="1509497"/>
            <a:ext cx="15338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Unique 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7AE4E-85C8-4F4E-992C-857335C16C83}"/>
              </a:ext>
            </a:extLst>
          </p:cNvPr>
          <p:cNvSpPr txBox="1"/>
          <p:nvPr/>
        </p:nvSpPr>
        <p:spPr>
          <a:xfrm>
            <a:off x="6243450" y="4688125"/>
            <a:ext cx="53694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 normal exit only if the header node is the exit</a:t>
            </a:r>
          </a:p>
        </p:txBody>
      </p:sp>
    </p:spTree>
    <p:extLst>
      <p:ext uri="{BB962C8B-B14F-4D97-AF65-F5344CB8AC3E}">
        <p14:creationId xmlns:p14="http://schemas.microsoft.com/office/powerpoint/2010/main" val="76567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74A3D-5225-E242-B8C2-69BD5564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49CA-4B08-FA4C-AB3C-BA78A922B614}"/>
              </a:ext>
            </a:extLst>
          </p:cNvPr>
          <p:cNvSpPr txBox="1"/>
          <p:nvPr/>
        </p:nvSpPr>
        <p:spPr>
          <a:xfrm>
            <a:off x="1227568" y="441960"/>
            <a:ext cx="5965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Consequences of the definitions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9B224-083D-2241-BF86-376C7D8FA4BC}"/>
              </a:ext>
            </a:extLst>
          </p:cNvPr>
          <p:cNvSpPr txBox="1"/>
          <p:nvPr/>
        </p:nvSpPr>
        <p:spPr>
          <a:xfrm>
            <a:off x="1227568" y="1615440"/>
            <a:ext cx="49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header of loop L is a node in L that dominates L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684E1C0-CE81-2846-A32C-F40A8772C16D}"/>
              </a:ext>
            </a:extLst>
          </p:cNvPr>
          <p:cNvSpPr/>
          <p:nvPr/>
        </p:nvSpPr>
        <p:spPr>
          <a:xfrm>
            <a:off x="6202680" y="1619647"/>
            <a:ext cx="426720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6072D-AAE8-0648-AF96-31C90D8D3B5B}"/>
              </a:ext>
            </a:extLst>
          </p:cNvPr>
          <p:cNvSpPr txBox="1"/>
          <p:nvPr/>
        </p:nvSpPr>
        <p:spPr>
          <a:xfrm>
            <a:off x="6902224" y="1463040"/>
            <a:ext cx="348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loop may not have a header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2E6069-D203-944D-AE05-2F3B2A9499E6}"/>
              </a:ext>
            </a:extLst>
          </p:cNvPr>
          <p:cNvSpPr txBox="1"/>
          <p:nvPr/>
        </p:nvSpPr>
        <p:spPr>
          <a:xfrm>
            <a:off x="6902224" y="1984772"/>
            <a:ext cx="379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loop can have at most one header.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BCCDA-6EC9-A544-BB94-397A973B06CC}"/>
              </a:ext>
            </a:extLst>
          </p:cNvPr>
          <p:cNvSpPr txBox="1"/>
          <p:nvPr/>
        </p:nvSpPr>
        <p:spPr>
          <a:xfrm>
            <a:off x="10491244" y="1988344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Why?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502774-554A-2E47-89D6-9EBA9B275EE9}"/>
              </a:ext>
            </a:extLst>
          </p:cNvPr>
          <p:cNvGrpSpPr/>
          <p:nvPr/>
        </p:nvGrpSpPr>
        <p:grpSpPr>
          <a:xfrm>
            <a:off x="3287261" y="3111555"/>
            <a:ext cx="3128779" cy="617340"/>
            <a:chOff x="2865544" y="4206054"/>
            <a:chExt cx="3128779" cy="617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B43AED2-35EF-F947-89BC-C2A748212F38}"/>
                </a:ext>
              </a:extLst>
            </p:cNvPr>
            <p:cNvSpPr txBox="1"/>
            <p:nvPr/>
          </p:nvSpPr>
          <p:spPr>
            <a:xfrm>
              <a:off x="2865544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13D1B3-FA80-C042-A91C-314AE227A553}"/>
                </a:ext>
              </a:extLst>
            </p:cNvPr>
            <p:cNvSpPr txBox="1"/>
            <p:nvPr/>
          </p:nvSpPr>
          <p:spPr>
            <a:xfrm>
              <a:off x="4204303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2157EB-3F79-4B48-921B-B1E056D78FB9}"/>
                </a:ext>
              </a:extLst>
            </p:cNvPr>
            <p:cNvSpPr txBox="1"/>
            <p:nvPr/>
          </p:nvSpPr>
          <p:spPr>
            <a:xfrm>
              <a:off x="5543061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2E6D452-96C4-0C42-909E-FE3B16679530}"/>
                </a:ext>
              </a:extLst>
            </p:cNvPr>
            <p:cNvCxnSpPr/>
            <p:nvPr/>
          </p:nvCxnSpPr>
          <p:spPr>
            <a:xfrm>
              <a:off x="3316806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D5547D-48D3-EE4E-B480-17377FF9D473}"/>
                </a:ext>
              </a:extLst>
            </p:cNvPr>
            <p:cNvCxnSpPr/>
            <p:nvPr/>
          </p:nvCxnSpPr>
          <p:spPr>
            <a:xfrm>
              <a:off x="4655565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ACB56B-7329-4847-AF75-6ABD07DE3A00}"/>
                </a:ext>
              </a:extLst>
            </p:cNvPr>
            <p:cNvGrpSpPr/>
            <p:nvPr/>
          </p:nvGrpSpPr>
          <p:grpSpPr>
            <a:xfrm>
              <a:off x="4429934" y="4575386"/>
              <a:ext cx="1113127" cy="248008"/>
              <a:chOff x="4429934" y="4575386"/>
              <a:chExt cx="1113127" cy="24800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3A85BFB-07DA-0B44-8742-01D59CA8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1C56542-7D36-7F4F-B466-B50F589FB9DB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46FAC64-C2C0-6047-8D4D-57A71E8EBA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DCE21F1-1D67-9F4D-B57E-918D2DB503B9}"/>
                </a:ext>
              </a:extLst>
            </p:cNvPr>
            <p:cNvGrpSpPr/>
            <p:nvPr/>
          </p:nvGrpSpPr>
          <p:grpSpPr>
            <a:xfrm>
              <a:off x="3091175" y="4572409"/>
              <a:ext cx="1113127" cy="248008"/>
              <a:chOff x="4429934" y="4575386"/>
              <a:chExt cx="1113127" cy="24800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38F2C22-A023-8B4D-A54B-5351622FC8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68EA57C-1E0D-F74B-B28B-C824AC06F5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10BC7C4-6721-4D45-B1F6-AF969B619B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B22852-625C-5F46-94F5-35EF9732B5CF}"/>
              </a:ext>
            </a:extLst>
          </p:cNvPr>
          <p:cNvGrpSpPr/>
          <p:nvPr/>
        </p:nvGrpSpPr>
        <p:grpSpPr>
          <a:xfrm>
            <a:off x="2291299" y="3296221"/>
            <a:ext cx="995962" cy="847486"/>
            <a:chOff x="2291299" y="3296221"/>
            <a:chExt cx="995962" cy="8474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AAA14D-0FC2-B046-8BBC-0C0BD451D94A}"/>
                </a:ext>
              </a:extLst>
            </p:cNvPr>
            <p:cNvGrpSpPr/>
            <p:nvPr/>
          </p:nvGrpSpPr>
          <p:grpSpPr>
            <a:xfrm>
              <a:off x="2464238" y="3296221"/>
              <a:ext cx="823023" cy="423743"/>
              <a:chOff x="219788" y="959747"/>
              <a:chExt cx="823023" cy="423743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25709E-90FA-2948-A79D-F3D9AE132E21}"/>
                  </a:ext>
                </a:extLst>
              </p:cNvPr>
              <p:cNvSpPr txBox="1"/>
              <p:nvPr/>
            </p:nvSpPr>
            <p:spPr>
              <a:xfrm>
                <a:off x="219788" y="1014158"/>
                <a:ext cx="329474" cy="369332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5AFEA31-7E05-2A49-8F40-502F57931897}"/>
                  </a:ext>
                </a:extLst>
              </p:cNvPr>
              <p:cNvCxnSpPr>
                <a:cxnSpLocks/>
                <a:stCxn id="28" idx="3"/>
                <a:endCxn id="14" idx="1"/>
              </p:cNvCxnSpPr>
              <p:nvPr/>
            </p:nvCxnSpPr>
            <p:spPr>
              <a:xfrm flipV="1">
                <a:off x="549262" y="959747"/>
                <a:ext cx="493549" cy="239077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A1F6E5-77DB-7E45-8DEA-DD16B43E7C2E}"/>
                </a:ext>
              </a:extLst>
            </p:cNvPr>
            <p:cNvSpPr txBox="1"/>
            <p:nvPr/>
          </p:nvSpPr>
          <p:spPr>
            <a:xfrm>
              <a:off x="2291299" y="3774375"/>
              <a:ext cx="675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root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0EA14CE-9597-2346-BFE1-87C825597536}"/>
              </a:ext>
            </a:extLst>
          </p:cNvPr>
          <p:cNvSpPr txBox="1"/>
          <p:nvPr/>
        </p:nvSpPr>
        <p:spPr>
          <a:xfrm>
            <a:off x="6915779" y="3068273"/>
            <a:ext cx="351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A node D dominates Y if every path from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root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 to Y goes through 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81588F-BC4D-CF42-94A7-9A68328D028C}"/>
              </a:ext>
            </a:extLst>
          </p:cNvPr>
          <p:cNvSpPr txBox="1"/>
          <p:nvPr/>
        </p:nvSpPr>
        <p:spPr>
          <a:xfrm>
            <a:off x="6902224" y="2428690"/>
            <a:ext cx="506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A loop is a strongly connected subgraph, i.e., there is path from X to Y  for any nodes X and Y in loop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038393-EC4E-AD4F-B993-9CBCAAFAE2EB}"/>
              </a:ext>
            </a:extLst>
          </p:cNvPr>
          <p:cNvSpPr txBox="1"/>
          <p:nvPr/>
        </p:nvSpPr>
        <p:spPr>
          <a:xfrm>
            <a:off x="3177210" y="2417445"/>
            <a:ext cx="201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= {A1, A2, A3}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DBC198-FA60-8147-A3CE-6131FCE4D7C4}"/>
              </a:ext>
            </a:extLst>
          </p:cNvPr>
          <p:cNvSpPr txBox="1"/>
          <p:nvPr/>
        </p:nvSpPr>
        <p:spPr>
          <a:xfrm>
            <a:off x="6931956" y="3725918"/>
            <a:ext cx="3519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Header dominates the loop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A35383-CB4F-3D47-A140-BA4C44297D5B}"/>
              </a:ext>
            </a:extLst>
          </p:cNvPr>
          <p:cNvSpPr txBox="1"/>
          <p:nvPr/>
        </p:nvSpPr>
        <p:spPr>
          <a:xfrm>
            <a:off x="3512892" y="3958485"/>
            <a:ext cx="31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loop have a header?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6D6061-FDAE-7642-9341-BDBC62AE9430}"/>
              </a:ext>
            </a:extLst>
          </p:cNvPr>
          <p:cNvGrpSpPr/>
          <p:nvPr/>
        </p:nvGrpSpPr>
        <p:grpSpPr>
          <a:xfrm>
            <a:off x="2426244" y="4696326"/>
            <a:ext cx="3951802" cy="1022201"/>
            <a:chOff x="2464238" y="4481795"/>
            <a:chExt cx="3951802" cy="102220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B28BA7-8A55-4C4D-9DBC-90A925CD8D4B}"/>
                </a:ext>
              </a:extLst>
            </p:cNvPr>
            <p:cNvGrpSpPr/>
            <p:nvPr/>
          </p:nvGrpSpPr>
          <p:grpSpPr>
            <a:xfrm>
              <a:off x="3287261" y="4886656"/>
              <a:ext cx="3128779" cy="617340"/>
              <a:chOff x="2865544" y="4206054"/>
              <a:chExt cx="3128779" cy="61734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B3DA55-957A-B84C-8EDA-5665F3DA49C9}"/>
                  </a:ext>
                </a:extLst>
              </p:cNvPr>
              <p:cNvSpPr txBox="1"/>
              <p:nvPr/>
            </p:nvSpPr>
            <p:spPr>
              <a:xfrm>
                <a:off x="2865544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906009-2C89-F645-8129-15579DE1A126}"/>
                  </a:ext>
                </a:extLst>
              </p:cNvPr>
              <p:cNvSpPr txBox="1"/>
              <p:nvPr/>
            </p:nvSpPr>
            <p:spPr>
              <a:xfrm>
                <a:off x="4204303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0A7DBE8-E9DD-EF41-A48A-02B6F5C8F6C3}"/>
                  </a:ext>
                </a:extLst>
              </p:cNvPr>
              <p:cNvSpPr txBox="1"/>
              <p:nvPr/>
            </p:nvSpPr>
            <p:spPr>
              <a:xfrm>
                <a:off x="5543061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A3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9B833C0-A001-C64A-AEBF-2D0CFE805E96}"/>
                  </a:ext>
                </a:extLst>
              </p:cNvPr>
              <p:cNvCxnSpPr/>
              <p:nvPr/>
            </p:nvCxnSpPr>
            <p:spPr>
              <a:xfrm>
                <a:off x="3316806" y="4390720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ED4F0B4-A4D7-5340-A42F-A3805E51683A}"/>
                  </a:ext>
                </a:extLst>
              </p:cNvPr>
              <p:cNvCxnSpPr/>
              <p:nvPr/>
            </p:nvCxnSpPr>
            <p:spPr>
              <a:xfrm>
                <a:off x="4655565" y="4390720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CDC58355-96B5-9643-ACA0-D0BAA7B4D620}"/>
                  </a:ext>
                </a:extLst>
              </p:cNvPr>
              <p:cNvGrpSpPr/>
              <p:nvPr/>
            </p:nvGrpSpPr>
            <p:grpSpPr>
              <a:xfrm>
                <a:off x="4429934" y="4575386"/>
                <a:ext cx="1113127" cy="248008"/>
                <a:chOff x="4429934" y="4575386"/>
                <a:chExt cx="1113127" cy="248008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CD1B4116-1B2E-7546-8BF0-63CB7177C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1403" y="4823394"/>
                  <a:ext cx="88749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44BED78B-2D6C-3849-BAA3-39D2E89583AE}"/>
                    </a:ext>
                  </a:extLst>
                </p:cNvPr>
                <p:cNvCxnSpPr>
                  <a:cxnSpLocks/>
                  <a:endCxn id="39" idx="2"/>
                </p:cNvCxnSpPr>
                <p:nvPr/>
              </p:nvCxnSpPr>
              <p:spPr>
                <a:xfrm flipH="1" flipV="1">
                  <a:off x="4429934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E55FA9F-4E18-7242-AD52-7C4C4D842A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0245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45EB5D4-E640-5E42-B0BC-F1E8EEA452D1}"/>
                  </a:ext>
                </a:extLst>
              </p:cNvPr>
              <p:cNvGrpSpPr/>
              <p:nvPr/>
            </p:nvGrpSpPr>
            <p:grpSpPr>
              <a:xfrm>
                <a:off x="3091175" y="4572409"/>
                <a:ext cx="1113127" cy="248008"/>
                <a:chOff x="4429934" y="4575386"/>
                <a:chExt cx="1113127" cy="24800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046239-338B-504B-9C53-166EA0053D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1403" y="4823394"/>
                  <a:ext cx="88749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08191F5-CFA0-F544-B6AC-D048314BB2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9934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81CC952D-A4CE-2340-B2B3-806731E31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0245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B1DF2D4-27BF-054B-A1E0-7D0ADCB8FBCF}"/>
                </a:ext>
              </a:extLst>
            </p:cNvPr>
            <p:cNvGrpSpPr/>
            <p:nvPr/>
          </p:nvGrpSpPr>
          <p:grpSpPr>
            <a:xfrm>
              <a:off x="2464238" y="4481795"/>
              <a:ext cx="823023" cy="589527"/>
              <a:chOff x="389056" y="906060"/>
              <a:chExt cx="823023" cy="589527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70C3E52-AFB2-994A-BBF5-693E4A19552F}"/>
                  </a:ext>
                </a:extLst>
              </p:cNvPr>
              <p:cNvSpPr txBox="1"/>
              <p:nvPr/>
            </p:nvSpPr>
            <p:spPr>
              <a:xfrm>
                <a:off x="389056" y="906060"/>
                <a:ext cx="329474" cy="369332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D248DD8-016C-154E-AD1F-C2325B94E07D}"/>
                  </a:ext>
                </a:extLst>
              </p:cNvPr>
              <p:cNvCxnSpPr>
                <a:cxnSpLocks/>
                <a:stCxn id="52" idx="3"/>
                <a:endCxn id="38" idx="1"/>
              </p:cNvCxnSpPr>
              <p:nvPr/>
            </p:nvCxnSpPr>
            <p:spPr>
              <a:xfrm>
                <a:off x="718530" y="1090726"/>
                <a:ext cx="493549" cy="404861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896100B-DA72-7F46-BAE0-D5F745EEC1A5}"/>
                </a:ext>
              </a:extLst>
            </p:cNvPr>
            <p:cNvCxnSpPr>
              <a:cxnSpLocks/>
            </p:cNvCxnSpPr>
            <p:nvPr/>
          </p:nvCxnSpPr>
          <p:spPr>
            <a:xfrm>
              <a:off x="2793711" y="4536206"/>
              <a:ext cx="1832308" cy="33268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C105828-7DDF-0048-BEF0-4F4646399ECC}"/>
              </a:ext>
            </a:extLst>
          </p:cNvPr>
          <p:cNvSpPr txBox="1"/>
          <p:nvPr/>
        </p:nvSpPr>
        <p:spPr>
          <a:xfrm>
            <a:off x="3299639" y="5852242"/>
            <a:ext cx="314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the loop have a header?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E89260-173B-1E43-8344-B23B0567D1D3}"/>
              </a:ext>
            </a:extLst>
          </p:cNvPr>
          <p:cNvSpPr txBox="1"/>
          <p:nvPr/>
        </p:nvSpPr>
        <p:spPr>
          <a:xfrm>
            <a:off x="6902224" y="976295"/>
            <a:ext cx="506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loop has a header if and only if it has unique entry </a:t>
            </a:r>
          </a:p>
        </p:txBody>
      </p:sp>
    </p:spTree>
    <p:extLst>
      <p:ext uri="{BB962C8B-B14F-4D97-AF65-F5344CB8AC3E}">
        <p14:creationId xmlns:p14="http://schemas.microsoft.com/office/powerpoint/2010/main" val="372716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6" grpId="0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28B32-10E3-FC48-8FA0-5203450C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67A44-BF4E-D54D-8262-7BD52082206B}"/>
              </a:ext>
            </a:extLst>
          </p:cNvPr>
          <p:cNvSpPr txBox="1"/>
          <p:nvPr/>
        </p:nvSpPr>
        <p:spPr>
          <a:xfrm>
            <a:off x="666206" y="2199769"/>
            <a:ext cx="10541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Let’s go through examples to reenforce the concepts we just defined.</a:t>
            </a:r>
          </a:p>
        </p:txBody>
      </p:sp>
    </p:spTree>
    <p:extLst>
      <p:ext uri="{BB962C8B-B14F-4D97-AF65-F5344CB8AC3E}">
        <p14:creationId xmlns:p14="http://schemas.microsoft.com/office/powerpoint/2010/main" val="353639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73D9-B870-0D4C-9A91-AD787BE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288FDD-9BEC-4E48-9E99-3EBACB58DB16}"/>
              </a:ext>
            </a:extLst>
          </p:cNvPr>
          <p:cNvGrpSpPr/>
          <p:nvPr/>
        </p:nvGrpSpPr>
        <p:grpSpPr>
          <a:xfrm>
            <a:off x="978337" y="527685"/>
            <a:ext cx="3128779" cy="617340"/>
            <a:chOff x="2865544" y="4206054"/>
            <a:chExt cx="3128779" cy="6173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081AED-23EB-B348-A069-BD3788839F72}"/>
                </a:ext>
              </a:extLst>
            </p:cNvPr>
            <p:cNvSpPr txBox="1"/>
            <p:nvPr/>
          </p:nvSpPr>
          <p:spPr>
            <a:xfrm>
              <a:off x="2865544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A65337-E9B3-4E4C-A52A-1CEBECEFF614}"/>
                </a:ext>
              </a:extLst>
            </p:cNvPr>
            <p:cNvSpPr txBox="1"/>
            <p:nvPr/>
          </p:nvSpPr>
          <p:spPr>
            <a:xfrm>
              <a:off x="4204303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BEC4AB-06E3-0047-B41B-6B352B0EAB14}"/>
                </a:ext>
              </a:extLst>
            </p:cNvPr>
            <p:cNvSpPr txBox="1"/>
            <p:nvPr/>
          </p:nvSpPr>
          <p:spPr>
            <a:xfrm>
              <a:off x="5543061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CF411-32C8-F141-8BC4-AA5719E767AC}"/>
                </a:ext>
              </a:extLst>
            </p:cNvPr>
            <p:cNvCxnSpPr/>
            <p:nvPr/>
          </p:nvCxnSpPr>
          <p:spPr>
            <a:xfrm>
              <a:off x="3316806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32C1F9E-3200-BE4F-B46F-5F478099D4E5}"/>
                </a:ext>
              </a:extLst>
            </p:cNvPr>
            <p:cNvCxnSpPr/>
            <p:nvPr/>
          </p:nvCxnSpPr>
          <p:spPr>
            <a:xfrm>
              <a:off x="4655565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4DE385-4BE4-3B43-9474-1DA4FB026286}"/>
                </a:ext>
              </a:extLst>
            </p:cNvPr>
            <p:cNvGrpSpPr/>
            <p:nvPr/>
          </p:nvGrpSpPr>
          <p:grpSpPr>
            <a:xfrm>
              <a:off x="4429934" y="4575386"/>
              <a:ext cx="1113127" cy="248008"/>
              <a:chOff x="4429934" y="4575386"/>
              <a:chExt cx="1113127" cy="248008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67B8C8B-23A0-804F-B114-FC622CEA5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69555BD-006D-AD4B-AC42-CB04459BBA5D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FBF50EA-BDD6-5741-A899-C15830C77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8B4F81-EAD2-C649-ABE1-0F9914131092}"/>
                </a:ext>
              </a:extLst>
            </p:cNvPr>
            <p:cNvGrpSpPr/>
            <p:nvPr/>
          </p:nvGrpSpPr>
          <p:grpSpPr>
            <a:xfrm>
              <a:off x="3091175" y="4572409"/>
              <a:ext cx="1113127" cy="248008"/>
              <a:chOff x="4429934" y="4575386"/>
              <a:chExt cx="1113127" cy="248008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95F0D2B-339F-E442-8FC0-0C7A8207D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1277725-BC6D-1A41-889F-716934054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847DBB5-88ED-D246-B7AF-5062B6194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EE74442-746B-874D-AEAC-C5BB467034E7}"/>
              </a:ext>
            </a:extLst>
          </p:cNvPr>
          <p:cNvGrpSpPr/>
          <p:nvPr/>
        </p:nvGrpSpPr>
        <p:grpSpPr>
          <a:xfrm>
            <a:off x="258495" y="513109"/>
            <a:ext cx="758549" cy="671139"/>
            <a:chOff x="219788" y="712351"/>
            <a:chExt cx="758549" cy="67113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64B7CF-5534-2E47-AB8B-79E5365A830E}"/>
                </a:ext>
              </a:extLst>
            </p:cNvPr>
            <p:cNvSpPr txBox="1"/>
            <p:nvPr/>
          </p:nvSpPr>
          <p:spPr>
            <a:xfrm>
              <a:off x="219788" y="1014158"/>
              <a:ext cx="329474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D39F53C-ED44-BC41-9AD1-4A6153C03153}"/>
                </a:ext>
              </a:extLst>
            </p:cNvPr>
            <p:cNvCxnSpPr>
              <a:stCxn id="19" idx="3"/>
              <a:endCxn id="6" idx="1"/>
            </p:cNvCxnSpPr>
            <p:nvPr/>
          </p:nvCxnSpPr>
          <p:spPr>
            <a:xfrm flipV="1">
              <a:off x="549262" y="712351"/>
              <a:ext cx="429075" cy="48647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C8F042-8803-694D-B7BC-DE45D6F08D51}"/>
              </a:ext>
            </a:extLst>
          </p:cNvPr>
          <p:cNvGrpSpPr/>
          <p:nvPr/>
        </p:nvGrpSpPr>
        <p:grpSpPr>
          <a:xfrm>
            <a:off x="4107116" y="535637"/>
            <a:ext cx="806177" cy="369332"/>
            <a:chOff x="4068409" y="1036686"/>
            <a:chExt cx="806177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3E5DD3-6818-8E4B-AF07-8ADE24A850A1}"/>
                </a:ext>
              </a:extLst>
            </p:cNvPr>
            <p:cNvSpPr txBox="1"/>
            <p:nvPr/>
          </p:nvSpPr>
          <p:spPr>
            <a:xfrm>
              <a:off x="4504642" y="1036686"/>
              <a:ext cx="369944" cy="36933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EEAEF-7589-724E-A177-EBFE3700169C}"/>
                </a:ext>
              </a:extLst>
            </p:cNvPr>
            <p:cNvCxnSpPr>
              <a:cxnSpLocks/>
            </p:cNvCxnSpPr>
            <p:nvPr/>
          </p:nvCxnSpPr>
          <p:spPr>
            <a:xfrm>
              <a:off x="4068409" y="1248482"/>
              <a:ext cx="436233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28C5323-B720-6A43-941A-8736FB6D9B1A}"/>
              </a:ext>
            </a:extLst>
          </p:cNvPr>
          <p:cNvSpPr txBox="1"/>
          <p:nvPr/>
        </p:nvSpPr>
        <p:spPr>
          <a:xfrm>
            <a:off x="776582" y="1502449"/>
            <a:ext cx="198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{A1, A2, A3}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4FB84-4687-A347-8F52-A36608CAFB1A}"/>
              </a:ext>
            </a:extLst>
          </p:cNvPr>
          <p:cNvSpPr txBox="1"/>
          <p:nvPr/>
        </p:nvSpPr>
        <p:spPr>
          <a:xfrm>
            <a:off x="406638" y="2044538"/>
            <a:ext cx="413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check various loop properties for L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87E1A9-0DB6-794C-AA6D-1D8C58EFEC2D}"/>
              </a:ext>
            </a:extLst>
          </p:cNvPr>
          <p:cNvSpPr txBox="1"/>
          <p:nvPr/>
        </p:nvSpPr>
        <p:spPr>
          <a:xfrm>
            <a:off x="406638" y="2661878"/>
            <a:ext cx="39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Are any two nodes in L connected by a path?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3B4E72-C80B-5E4C-A7D5-47A6F924A4F5}"/>
              </a:ext>
            </a:extLst>
          </p:cNvPr>
          <p:cNvSpPr txBox="1"/>
          <p:nvPr/>
        </p:nvSpPr>
        <p:spPr>
          <a:xfrm>
            <a:off x="4211582" y="2664648"/>
            <a:ext cx="6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8C54B2-745D-6A42-86B4-8FEC09BCFC7F}"/>
              </a:ext>
            </a:extLst>
          </p:cNvPr>
          <p:cNvSpPr txBox="1"/>
          <p:nvPr/>
        </p:nvSpPr>
        <p:spPr>
          <a:xfrm>
            <a:off x="382296" y="3117379"/>
            <a:ext cx="21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A1 dominate A2?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79E3FC-28D1-BA4D-8612-D279E4D9A3C6}"/>
              </a:ext>
            </a:extLst>
          </p:cNvPr>
          <p:cNvSpPr txBox="1"/>
          <p:nvPr/>
        </p:nvSpPr>
        <p:spPr>
          <a:xfrm>
            <a:off x="2397449" y="3130831"/>
            <a:ext cx="21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A1 dominate A3?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7E702-C79C-654D-B675-47B1C04AB893}"/>
              </a:ext>
            </a:extLst>
          </p:cNvPr>
          <p:cNvSpPr txBox="1"/>
          <p:nvPr/>
        </p:nvSpPr>
        <p:spPr>
          <a:xfrm>
            <a:off x="342043" y="3908655"/>
            <a:ext cx="2375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A2 dominate L 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F93F82-CC8A-894A-BA8A-801CFD3950E7}"/>
              </a:ext>
            </a:extLst>
          </p:cNvPr>
          <p:cNvSpPr txBox="1"/>
          <p:nvPr/>
        </p:nvSpPr>
        <p:spPr>
          <a:xfrm>
            <a:off x="368513" y="3506291"/>
            <a:ext cx="216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A1 dominate L 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805EE-89EF-CC40-8C41-6A4CCD362D73}"/>
              </a:ext>
            </a:extLst>
          </p:cNvPr>
          <p:cNvSpPr txBox="1"/>
          <p:nvPr/>
        </p:nvSpPr>
        <p:spPr>
          <a:xfrm>
            <a:off x="337996" y="4284115"/>
            <a:ext cx="351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A node X dominates Y if every path from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root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 to Y goes through 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73BCA1-CF3A-6043-B029-BD73A7684BEA}"/>
              </a:ext>
            </a:extLst>
          </p:cNvPr>
          <p:cNvSpPr txBox="1"/>
          <p:nvPr/>
        </p:nvSpPr>
        <p:spPr>
          <a:xfrm>
            <a:off x="4396554" y="3123180"/>
            <a:ext cx="6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E3090B-39B8-424A-A3CD-ADCAFE02FA3F}"/>
              </a:ext>
            </a:extLst>
          </p:cNvPr>
          <p:cNvSpPr txBox="1"/>
          <p:nvPr/>
        </p:nvSpPr>
        <p:spPr>
          <a:xfrm>
            <a:off x="2292753" y="3502980"/>
            <a:ext cx="6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339B726-B36E-304D-96C7-9A07A3BFF9E6}"/>
              </a:ext>
            </a:extLst>
          </p:cNvPr>
          <p:cNvSpPr txBox="1"/>
          <p:nvPr/>
        </p:nvSpPr>
        <p:spPr>
          <a:xfrm>
            <a:off x="2323776" y="3885896"/>
            <a:ext cx="6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11D1A-9575-D44C-9881-0AE5DBB5172A}"/>
              </a:ext>
            </a:extLst>
          </p:cNvPr>
          <p:cNvGrpSpPr/>
          <p:nvPr/>
        </p:nvGrpSpPr>
        <p:grpSpPr>
          <a:xfrm>
            <a:off x="541495" y="375651"/>
            <a:ext cx="4088636" cy="837158"/>
            <a:chOff x="502788" y="876700"/>
            <a:chExt cx="4088636" cy="83715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7B3220-13CB-D641-A7B0-7E7DBD6A98FF}"/>
                </a:ext>
              </a:extLst>
            </p:cNvPr>
            <p:cNvSpPr txBox="1"/>
            <p:nvPr/>
          </p:nvSpPr>
          <p:spPr>
            <a:xfrm>
              <a:off x="1641743" y="876700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327071-F24B-8B4E-BA42-4DC62A97EA63}"/>
                </a:ext>
              </a:extLst>
            </p:cNvPr>
            <p:cNvSpPr txBox="1"/>
            <p:nvPr/>
          </p:nvSpPr>
          <p:spPr>
            <a:xfrm>
              <a:off x="502788" y="892431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8AE963-42BE-6946-A7EC-69C89801DE0E}"/>
                </a:ext>
              </a:extLst>
            </p:cNvPr>
            <p:cNvSpPr txBox="1"/>
            <p:nvPr/>
          </p:nvSpPr>
          <p:spPr>
            <a:xfrm>
              <a:off x="2929453" y="876700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67B226-80EC-3B45-B7BD-2BA8BAC91AC5}"/>
                </a:ext>
              </a:extLst>
            </p:cNvPr>
            <p:cNvSpPr txBox="1"/>
            <p:nvPr/>
          </p:nvSpPr>
          <p:spPr>
            <a:xfrm>
              <a:off x="4088504" y="906287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D7868A-3FC3-8F4D-87D7-EE74D8C4A73A}"/>
                </a:ext>
              </a:extLst>
            </p:cNvPr>
            <p:cNvSpPr txBox="1"/>
            <p:nvPr/>
          </p:nvSpPr>
          <p:spPr>
            <a:xfrm>
              <a:off x="1523745" y="1347503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80C3951-2113-9448-8CB7-915F9388A7E1}"/>
                </a:ext>
              </a:extLst>
            </p:cNvPr>
            <p:cNvSpPr txBox="1"/>
            <p:nvPr/>
          </p:nvSpPr>
          <p:spPr>
            <a:xfrm>
              <a:off x="2929453" y="1313877"/>
              <a:ext cx="502920" cy="3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e6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7FFA468-3638-D944-9089-735AD42F6BC8}"/>
              </a:ext>
            </a:extLst>
          </p:cNvPr>
          <p:cNvSpPr txBox="1"/>
          <p:nvPr/>
        </p:nvSpPr>
        <p:spPr>
          <a:xfrm>
            <a:off x="351252" y="4892662"/>
            <a:ext cx="21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Is e5 a back edge?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0A2314-EF38-9B47-9266-582A801546CE}"/>
              </a:ext>
            </a:extLst>
          </p:cNvPr>
          <p:cNvSpPr txBox="1"/>
          <p:nvPr/>
        </p:nvSpPr>
        <p:spPr>
          <a:xfrm>
            <a:off x="351252" y="5185470"/>
            <a:ext cx="2153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Is e6 a back edge?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019F7-3138-B64C-BE1A-78920D07DA5F}"/>
              </a:ext>
            </a:extLst>
          </p:cNvPr>
          <p:cNvSpPr txBox="1"/>
          <p:nvPr/>
        </p:nvSpPr>
        <p:spPr>
          <a:xfrm>
            <a:off x="305798" y="5647244"/>
            <a:ext cx="351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An edge e is a back edge if its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head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  dominates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tail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01F7DB-3A85-FA44-9D7C-D419BB0045FF}"/>
              </a:ext>
            </a:extLst>
          </p:cNvPr>
          <p:cNvSpPr txBox="1"/>
          <p:nvPr/>
        </p:nvSpPr>
        <p:spPr>
          <a:xfrm>
            <a:off x="6365478" y="633602"/>
            <a:ext cx="3935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What are the exit nodes  for L?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A9C5B4-BAC3-5043-8DAA-C8BAFFA00283}"/>
              </a:ext>
            </a:extLst>
          </p:cNvPr>
          <p:cNvSpPr txBox="1"/>
          <p:nvPr/>
        </p:nvSpPr>
        <p:spPr>
          <a:xfrm>
            <a:off x="6365477" y="1136094"/>
            <a:ext cx="2991883" cy="3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L have a normal exit?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21250A-6410-1C47-AD0F-E10E6FDD9DAF}"/>
              </a:ext>
            </a:extLst>
          </p:cNvPr>
          <p:cNvSpPr txBox="1"/>
          <p:nvPr/>
        </p:nvSpPr>
        <p:spPr>
          <a:xfrm>
            <a:off x="6376002" y="1638559"/>
            <a:ext cx="55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Normal exit only if the exit is the header node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C2C7DD-2A42-5544-86AA-A9A30EA44BD1}"/>
              </a:ext>
            </a:extLst>
          </p:cNvPr>
          <p:cNvSpPr txBox="1"/>
          <p:nvPr/>
        </p:nvSpPr>
        <p:spPr>
          <a:xfrm>
            <a:off x="6365476" y="2086924"/>
            <a:ext cx="2991883" cy="3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L have a normal paths?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2E5A5E-DCB5-8043-A734-5D0F3F6194BB}"/>
              </a:ext>
            </a:extLst>
          </p:cNvPr>
          <p:cNvSpPr txBox="1"/>
          <p:nvPr/>
        </p:nvSpPr>
        <p:spPr>
          <a:xfrm>
            <a:off x="6376002" y="2589389"/>
            <a:ext cx="4459638" cy="33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Normal path exits through the header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76FD4B9-5052-E544-9EDA-03200F0C75DD}"/>
              </a:ext>
            </a:extLst>
          </p:cNvPr>
          <p:cNvSpPr txBox="1"/>
          <p:nvPr/>
        </p:nvSpPr>
        <p:spPr>
          <a:xfrm>
            <a:off x="6197654" y="3972777"/>
            <a:ext cx="427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What are the exceptional paths in  L?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7F2C2-F0CA-0948-BB77-CD6B25D3D501}"/>
              </a:ext>
            </a:extLst>
          </p:cNvPr>
          <p:cNvSpPr txBox="1"/>
          <p:nvPr/>
        </p:nvSpPr>
        <p:spPr>
          <a:xfrm>
            <a:off x="6411707" y="2948102"/>
            <a:ext cx="2428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Does L have a successor?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6895C50-D1A2-5C4C-91FD-A4DA9A06AF6E}"/>
              </a:ext>
            </a:extLst>
          </p:cNvPr>
          <p:cNvSpPr txBox="1"/>
          <p:nvPr/>
        </p:nvSpPr>
        <p:spPr>
          <a:xfrm>
            <a:off x="6411707" y="3402068"/>
            <a:ext cx="5541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j-lt"/>
              </a:rPr>
              <a:t>Reminder: The successor of the </a:t>
            </a:r>
            <a:r>
              <a:rPr lang="en-US" sz="1600" i="1" dirty="0">
                <a:solidFill>
                  <a:srgbClr val="0070C0"/>
                </a:solidFill>
                <a:latin typeface="+mj-lt"/>
              </a:rPr>
              <a:t>header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 is the loop successor .</a:t>
            </a:r>
            <a:endParaRPr lang="en-US" sz="1600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B9F932-B9FA-E34A-82AB-42F2C0BB0A83}"/>
              </a:ext>
            </a:extLst>
          </p:cNvPr>
          <p:cNvSpPr txBox="1"/>
          <p:nvPr/>
        </p:nvSpPr>
        <p:spPr>
          <a:xfrm>
            <a:off x="6376002" y="4514577"/>
            <a:ext cx="15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e2e3(e6e3)*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486968C-5640-0140-AAED-0AEF13769CB4}"/>
              </a:ext>
            </a:extLst>
          </p:cNvPr>
          <p:cNvSpPr txBox="1"/>
          <p:nvPr/>
        </p:nvSpPr>
        <p:spPr>
          <a:xfrm>
            <a:off x="7800456" y="4475241"/>
            <a:ext cx="411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(p)* - denotes p iterates 0 or more times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D1AB16-31AE-024C-8049-A4D429467D5E}"/>
              </a:ext>
            </a:extLst>
          </p:cNvPr>
          <p:cNvSpPr txBox="1"/>
          <p:nvPr/>
        </p:nvSpPr>
        <p:spPr>
          <a:xfrm>
            <a:off x="6358339" y="5398063"/>
            <a:ext cx="127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e2(e6e3)*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E4D7F6-D8E5-2F48-88A3-53B634041DAA}"/>
              </a:ext>
            </a:extLst>
          </p:cNvPr>
          <p:cNvSpPr txBox="1"/>
          <p:nvPr/>
        </p:nvSpPr>
        <p:spPr>
          <a:xfrm>
            <a:off x="6522720" y="4925504"/>
            <a:ext cx="411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write the other paths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B3149F-4BAA-6A44-B8C5-4807FAA261BF}"/>
              </a:ext>
            </a:extLst>
          </p:cNvPr>
          <p:cNvSpPr txBox="1"/>
          <p:nvPr/>
        </p:nvSpPr>
        <p:spPr>
          <a:xfrm>
            <a:off x="7472360" y="5398063"/>
            <a:ext cx="13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correct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F8B7F2-31EE-534E-955F-5EF5C0C5168E}"/>
              </a:ext>
            </a:extLst>
          </p:cNvPr>
          <p:cNvSpPr txBox="1"/>
          <p:nvPr/>
        </p:nvSpPr>
        <p:spPr>
          <a:xfrm>
            <a:off x="6376002" y="5743870"/>
            <a:ext cx="160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e2(e6e3)*e3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AC8A01-7BD9-5B44-BAD9-FA354980329E}"/>
              </a:ext>
            </a:extLst>
          </p:cNvPr>
          <p:cNvSpPr txBox="1"/>
          <p:nvPr/>
        </p:nvSpPr>
        <p:spPr>
          <a:xfrm>
            <a:off x="7625709" y="5729893"/>
            <a:ext cx="136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correct</a:t>
            </a:r>
          </a:p>
        </p:txBody>
      </p:sp>
    </p:spTree>
    <p:extLst>
      <p:ext uri="{BB962C8B-B14F-4D97-AF65-F5344CB8AC3E}">
        <p14:creationId xmlns:p14="http://schemas.microsoft.com/office/powerpoint/2010/main" val="18968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3" grpId="0"/>
      <p:bldP spid="34" grpId="0"/>
      <p:bldP spid="35" grpId="0"/>
      <p:bldP spid="37" grpId="0"/>
      <p:bldP spid="38" grpId="0"/>
      <p:bldP spid="39" grpId="0"/>
      <p:bldP spid="40" grpId="0"/>
      <p:bldP spid="41" grpId="0"/>
      <p:bldP spid="49" grpId="0"/>
      <p:bldP spid="52" grpId="0"/>
      <p:bldP spid="53" grpId="0"/>
      <p:bldP spid="54" grpId="0"/>
      <p:bldP spid="55" grpId="0"/>
      <p:bldP spid="57" grpId="0"/>
      <p:bldP spid="59" grpId="0"/>
      <p:bldP spid="61" grpId="0"/>
      <p:bldP spid="62" grpId="0"/>
      <p:bldP spid="63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FB27-AA6F-5A40-87AA-796FFBE3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CF2773-5B3D-4A44-A76D-3B39F635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3" y="713045"/>
            <a:ext cx="6618579" cy="562099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D99769C-BEC1-6746-B8C3-7DA7E0EC1327}"/>
              </a:ext>
            </a:extLst>
          </p:cNvPr>
          <p:cNvGrpSpPr/>
          <p:nvPr/>
        </p:nvGrpSpPr>
        <p:grpSpPr>
          <a:xfrm>
            <a:off x="6763826" y="203695"/>
            <a:ext cx="4672664" cy="6144955"/>
            <a:chOff x="6763826" y="203695"/>
            <a:chExt cx="4672664" cy="6144955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B86CF2CA-8996-774D-A3C8-84E26531F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959508" y="203695"/>
              <a:ext cx="4476982" cy="6144955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6A3F0C-E429-F040-915C-D860790247C2}"/>
                </a:ext>
              </a:extLst>
            </p:cNvPr>
            <p:cNvSpPr txBox="1"/>
            <p:nvPr/>
          </p:nvSpPr>
          <p:spPr>
            <a:xfrm>
              <a:off x="7579384" y="695580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5E7A5F-FA24-854F-A48A-1C9B57840C8A}"/>
                </a:ext>
              </a:extLst>
            </p:cNvPr>
            <p:cNvSpPr txBox="1"/>
            <p:nvPr/>
          </p:nvSpPr>
          <p:spPr>
            <a:xfrm>
              <a:off x="7613629" y="1372131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16F512A-6D17-C04B-9775-6F43AC9D90E0}"/>
                </a:ext>
              </a:extLst>
            </p:cNvPr>
            <p:cNvSpPr txBox="1"/>
            <p:nvPr/>
          </p:nvSpPr>
          <p:spPr>
            <a:xfrm>
              <a:off x="6763826" y="4264955"/>
              <a:ext cx="495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A8490C1-8363-4345-A145-F2F6A973C291}"/>
                </a:ext>
              </a:extLst>
            </p:cNvPr>
            <p:cNvSpPr txBox="1"/>
            <p:nvPr/>
          </p:nvSpPr>
          <p:spPr>
            <a:xfrm>
              <a:off x="6763826" y="5387159"/>
              <a:ext cx="590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DE3E3D-80BF-A44A-BBAF-55A9FD06A19C}"/>
                </a:ext>
              </a:extLst>
            </p:cNvPr>
            <p:cNvSpPr txBox="1"/>
            <p:nvPr/>
          </p:nvSpPr>
          <p:spPr>
            <a:xfrm>
              <a:off x="7579384" y="2313705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54745F-0432-454D-825C-785B0D5E5CBE}"/>
                </a:ext>
              </a:extLst>
            </p:cNvPr>
            <p:cNvSpPr txBox="1"/>
            <p:nvPr/>
          </p:nvSpPr>
          <p:spPr>
            <a:xfrm>
              <a:off x="7570280" y="2866898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5D7AF-609D-AE42-9469-AA9F99204B21}"/>
                </a:ext>
              </a:extLst>
            </p:cNvPr>
            <p:cNvSpPr txBox="1"/>
            <p:nvPr/>
          </p:nvSpPr>
          <p:spPr>
            <a:xfrm>
              <a:off x="7570280" y="3566428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8134D6-885F-C64D-9D9E-263AFA6FB4D6}"/>
                </a:ext>
              </a:extLst>
            </p:cNvPr>
            <p:cNvSpPr txBox="1"/>
            <p:nvPr/>
          </p:nvSpPr>
          <p:spPr>
            <a:xfrm>
              <a:off x="9025375" y="3751094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30C920-C4DC-754D-AF5D-1AD506852F57}"/>
                </a:ext>
              </a:extLst>
            </p:cNvPr>
            <p:cNvSpPr txBox="1"/>
            <p:nvPr/>
          </p:nvSpPr>
          <p:spPr>
            <a:xfrm>
              <a:off x="9046415" y="4282375"/>
              <a:ext cx="495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576DCB-529E-F148-B742-454D7666E005}"/>
                </a:ext>
              </a:extLst>
            </p:cNvPr>
            <p:cNvSpPr txBox="1"/>
            <p:nvPr/>
          </p:nvSpPr>
          <p:spPr>
            <a:xfrm>
              <a:off x="9025375" y="5738677"/>
              <a:ext cx="49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A6865-9F50-6A41-8642-379BC2926504}"/>
                </a:ext>
              </a:extLst>
            </p:cNvPr>
            <p:cNvSpPr txBox="1"/>
            <p:nvPr/>
          </p:nvSpPr>
          <p:spPr>
            <a:xfrm>
              <a:off x="10408184" y="5756491"/>
              <a:ext cx="49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78AF682-C5BE-C948-AA31-269E22D1B613}"/>
              </a:ext>
            </a:extLst>
          </p:cNvPr>
          <p:cNvSpPr/>
          <p:nvPr/>
        </p:nvSpPr>
        <p:spPr>
          <a:xfrm>
            <a:off x="6763826" y="4807974"/>
            <a:ext cx="195682" cy="33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EE2055-22D4-F44D-B5AF-2C34D6458739}"/>
              </a:ext>
            </a:extLst>
          </p:cNvPr>
          <p:cNvSpPr txBox="1"/>
          <p:nvPr/>
        </p:nvSpPr>
        <p:spPr>
          <a:xfrm>
            <a:off x="8852758" y="217385"/>
            <a:ext cx="8831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827674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5FB27-AA6F-5A40-87AA-796FFBE3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69F28B-17F9-C444-95F9-F0FE23AA065B}"/>
              </a:ext>
            </a:extLst>
          </p:cNvPr>
          <p:cNvGrpSpPr/>
          <p:nvPr/>
        </p:nvGrpSpPr>
        <p:grpSpPr>
          <a:xfrm>
            <a:off x="4591424" y="61819"/>
            <a:ext cx="4672664" cy="6144955"/>
            <a:chOff x="6763826" y="203695"/>
            <a:chExt cx="4672664" cy="6144955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5C9A1C41-F17B-9249-A73D-CFE60C2B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59508" y="203695"/>
              <a:ext cx="4476982" cy="614495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8D5ECE-0979-DF4F-97E3-D7D8AAFCD81E}"/>
                </a:ext>
              </a:extLst>
            </p:cNvPr>
            <p:cNvSpPr txBox="1"/>
            <p:nvPr/>
          </p:nvSpPr>
          <p:spPr>
            <a:xfrm>
              <a:off x="7579384" y="695580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F65E66-6B45-F74E-8964-CFF211F4593D}"/>
                </a:ext>
              </a:extLst>
            </p:cNvPr>
            <p:cNvSpPr txBox="1"/>
            <p:nvPr/>
          </p:nvSpPr>
          <p:spPr>
            <a:xfrm>
              <a:off x="7613629" y="1372131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86FF40-83FF-AC43-A987-FEC7A2948ADF}"/>
                </a:ext>
              </a:extLst>
            </p:cNvPr>
            <p:cNvSpPr txBox="1"/>
            <p:nvPr/>
          </p:nvSpPr>
          <p:spPr>
            <a:xfrm>
              <a:off x="6763826" y="4264955"/>
              <a:ext cx="495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60953D-24A1-2646-B4C6-7A8684C400DB}"/>
                </a:ext>
              </a:extLst>
            </p:cNvPr>
            <p:cNvSpPr txBox="1"/>
            <p:nvPr/>
          </p:nvSpPr>
          <p:spPr>
            <a:xfrm>
              <a:off x="6763826" y="5387159"/>
              <a:ext cx="5902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6D4D98-14E2-3D4A-8F55-1E2B47DE5F7D}"/>
                </a:ext>
              </a:extLst>
            </p:cNvPr>
            <p:cNvSpPr txBox="1"/>
            <p:nvPr/>
          </p:nvSpPr>
          <p:spPr>
            <a:xfrm>
              <a:off x="7579384" y="2313705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C3FA72-9BAE-D042-A73C-39E1FE0405E3}"/>
                </a:ext>
              </a:extLst>
            </p:cNvPr>
            <p:cNvSpPr txBox="1"/>
            <p:nvPr/>
          </p:nvSpPr>
          <p:spPr>
            <a:xfrm>
              <a:off x="7570280" y="2866898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FC1D217-A1DB-9947-95FE-8EFDB0030CE3}"/>
                </a:ext>
              </a:extLst>
            </p:cNvPr>
            <p:cNvSpPr txBox="1"/>
            <p:nvPr/>
          </p:nvSpPr>
          <p:spPr>
            <a:xfrm>
              <a:off x="7570280" y="3566428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107CEE-B050-C24E-AA9E-5A97AD5EE8A6}"/>
                </a:ext>
              </a:extLst>
            </p:cNvPr>
            <p:cNvSpPr txBox="1"/>
            <p:nvPr/>
          </p:nvSpPr>
          <p:spPr>
            <a:xfrm>
              <a:off x="9025375" y="3751094"/>
              <a:ext cx="345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8EEF36-120A-3A4C-BF05-625F8BA894E7}"/>
                </a:ext>
              </a:extLst>
            </p:cNvPr>
            <p:cNvSpPr txBox="1"/>
            <p:nvPr/>
          </p:nvSpPr>
          <p:spPr>
            <a:xfrm>
              <a:off x="9046415" y="4282375"/>
              <a:ext cx="4957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7261DC-E5F3-A941-A17C-6F43E44AC3B5}"/>
                </a:ext>
              </a:extLst>
            </p:cNvPr>
            <p:cNvSpPr txBox="1"/>
            <p:nvPr/>
          </p:nvSpPr>
          <p:spPr>
            <a:xfrm>
              <a:off x="9025375" y="5738677"/>
              <a:ext cx="49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1FF5C2-BF83-3E44-87C3-1EE9A3A50DB5}"/>
                </a:ext>
              </a:extLst>
            </p:cNvPr>
            <p:cNvSpPr txBox="1"/>
            <p:nvPr/>
          </p:nvSpPr>
          <p:spPr>
            <a:xfrm>
              <a:off x="10408184" y="5756491"/>
              <a:ext cx="495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13</a:t>
              </a:r>
            </a:p>
          </p:txBody>
        </p:sp>
      </p:grpSp>
      <p:sp>
        <p:nvSpPr>
          <p:cNvPr id="50" name="Freeform 49">
            <a:extLst>
              <a:ext uri="{FF2B5EF4-FFF2-40B4-BE49-F238E27FC236}">
                <a16:creationId xmlns:a16="http://schemas.microsoft.com/office/drawing/2014/main" id="{FB55CD9C-A28B-114D-9963-72EAA5C21DF2}"/>
              </a:ext>
            </a:extLst>
          </p:cNvPr>
          <p:cNvSpPr/>
          <p:nvPr/>
        </p:nvSpPr>
        <p:spPr>
          <a:xfrm>
            <a:off x="4886571" y="1093209"/>
            <a:ext cx="4248709" cy="4706072"/>
          </a:xfrm>
          <a:custGeom>
            <a:avLst/>
            <a:gdLst>
              <a:gd name="connsiteX0" fmla="*/ 641498 w 2099699"/>
              <a:gd name="connsiteY0" fmla="*/ 4952 h 3599965"/>
              <a:gd name="connsiteX1" fmla="*/ 258321 w 2099699"/>
              <a:gd name="connsiteY1" fmla="*/ 248792 h 3599965"/>
              <a:gd name="connsiteX2" fmla="*/ 31898 w 2099699"/>
              <a:gd name="connsiteY2" fmla="*/ 1032564 h 3599965"/>
              <a:gd name="connsiteX3" fmla="*/ 14481 w 2099699"/>
              <a:gd name="connsiteY3" fmla="*/ 1676998 h 3599965"/>
              <a:gd name="connsiteX4" fmla="*/ 153818 w 2099699"/>
              <a:gd name="connsiteY4" fmla="*/ 2147261 h 3599965"/>
              <a:gd name="connsiteX5" fmla="*/ 624081 w 2099699"/>
              <a:gd name="connsiteY5" fmla="*/ 2338850 h 3599965"/>
              <a:gd name="connsiteX6" fmla="*/ 754709 w 2099699"/>
              <a:gd name="connsiteY6" fmla="*/ 2965867 h 3599965"/>
              <a:gd name="connsiteX7" fmla="*/ 658915 w 2099699"/>
              <a:gd name="connsiteY7" fmla="*/ 3296792 h 3599965"/>
              <a:gd name="connsiteX8" fmla="*/ 737292 w 2099699"/>
              <a:gd name="connsiteY8" fmla="*/ 3549341 h 3599965"/>
              <a:gd name="connsiteX9" fmla="*/ 1381726 w 2099699"/>
              <a:gd name="connsiteY9" fmla="*/ 3592884 h 3599965"/>
              <a:gd name="connsiteX10" fmla="*/ 1912949 w 2099699"/>
              <a:gd name="connsiteY10" fmla="*/ 3584175 h 3599965"/>
              <a:gd name="connsiteX11" fmla="*/ 2087121 w 2099699"/>
              <a:gd name="connsiteY11" fmla="*/ 3444838 h 3599965"/>
              <a:gd name="connsiteX12" fmla="*/ 2078412 w 2099699"/>
              <a:gd name="connsiteY12" fmla="*/ 3079078 h 3599965"/>
              <a:gd name="connsiteX13" fmla="*/ 2017452 w 2099699"/>
              <a:gd name="connsiteY13" fmla="*/ 1868587 h 3599965"/>
              <a:gd name="connsiteX14" fmla="*/ 1956492 w 2099699"/>
              <a:gd name="connsiteY14" fmla="*/ 997730 h 3599965"/>
              <a:gd name="connsiteX15" fmla="*/ 1616858 w 2099699"/>
              <a:gd name="connsiteY15" fmla="*/ 405547 h 3599965"/>
              <a:gd name="connsiteX16" fmla="*/ 1164012 w 2099699"/>
              <a:gd name="connsiteY16" fmla="*/ 109455 h 3599965"/>
              <a:gd name="connsiteX17" fmla="*/ 641498 w 2099699"/>
              <a:gd name="connsiteY17" fmla="*/ 4952 h 359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99699" h="3599965">
                <a:moveTo>
                  <a:pt x="641498" y="4952"/>
                </a:moveTo>
                <a:cubicBezTo>
                  <a:pt x="490549" y="28175"/>
                  <a:pt x="359921" y="77523"/>
                  <a:pt x="258321" y="248792"/>
                </a:cubicBezTo>
                <a:cubicBezTo>
                  <a:pt x="156721" y="420061"/>
                  <a:pt x="72538" y="794530"/>
                  <a:pt x="31898" y="1032564"/>
                </a:cubicBezTo>
                <a:cubicBezTo>
                  <a:pt x="-8742" y="1270598"/>
                  <a:pt x="-5839" y="1491215"/>
                  <a:pt x="14481" y="1676998"/>
                </a:cubicBezTo>
                <a:cubicBezTo>
                  <a:pt x="34801" y="1862781"/>
                  <a:pt x="52218" y="2036952"/>
                  <a:pt x="153818" y="2147261"/>
                </a:cubicBezTo>
                <a:cubicBezTo>
                  <a:pt x="255418" y="2257570"/>
                  <a:pt x="523933" y="2202416"/>
                  <a:pt x="624081" y="2338850"/>
                </a:cubicBezTo>
                <a:cubicBezTo>
                  <a:pt x="724229" y="2475284"/>
                  <a:pt x="748903" y="2806210"/>
                  <a:pt x="754709" y="2965867"/>
                </a:cubicBezTo>
                <a:cubicBezTo>
                  <a:pt x="760515" y="3125524"/>
                  <a:pt x="661818" y="3199546"/>
                  <a:pt x="658915" y="3296792"/>
                </a:cubicBezTo>
                <a:cubicBezTo>
                  <a:pt x="656012" y="3394038"/>
                  <a:pt x="616824" y="3499992"/>
                  <a:pt x="737292" y="3549341"/>
                </a:cubicBezTo>
                <a:cubicBezTo>
                  <a:pt x="857760" y="3598690"/>
                  <a:pt x="1185783" y="3587078"/>
                  <a:pt x="1381726" y="3592884"/>
                </a:cubicBezTo>
                <a:cubicBezTo>
                  <a:pt x="1577669" y="3598690"/>
                  <a:pt x="1795383" y="3608849"/>
                  <a:pt x="1912949" y="3584175"/>
                </a:cubicBezTo>
                <a:cubicBezTo>
                  <a:pt x="2030515" y="3559501"/>
                  <a:pt x="2059544" y="3529021"/>
                  <a:pt x="2087121" y="3444838"/>
                </a:cubicBezTo>
                <a:cubicBezTo>
                  <a:pt x="2114698" y="3360655"/>
                  <a:pt x="2090023" y="3341786"/>
                  <a:pt x="2078412" y="3079078"/>
                </a:cubicBezTo>
                <a:cubicBezTo>
                  <a:pt x="2066801" y="2816370"/>
                  <a:pt x="2037772" y="2215478"/>
                  <a:pt x="2017452" y="1868587"/>
                </a:cubicBezTo>
                <a:cubicBezTo>
                  <a:pt x="1997132" y="1521696"/>
                  <a:pt x="2023258" y="1241570"/>
                  <a:pt x="1956492" y="997730"/>
                </a:cubicBezTo>
                <a:cubicBezTo>
                  <a:pt x="1889726" y="753890"/>
                  <a:pt x="1748938" y="553593"/>
                  <a:pt x="1616858" y="405547"/>
                </a:cubicBezTo>
                <a:cubicBezTo>
                  <a:pt x="1484778" y="257501"/>
                  <a:pt x="1326572" y="174769"/>
                  <a:pt x="1164012" y="109455"/>
                </a:cubicBezTo>
                <a:cubicBezTo>
                  <a:pt x="1001452" y="44141"/>
                  <a:pt x="792447" y="-18271"/>
                  <a:pt x="641498" y="49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37">
            <a:extLst>
              <a:ext uri="{FF2B5EF4-FFF2-40B4-BE49-F238E27FC236}">
                <a16:creationId xmlns:a16="http://schemas.microsoft.com/office/drawing/2014/main" id="{03DE8C29-2B51-0E4A-8DC8-74417209C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501405"/>
              </p:ext>
            </p:extLst>
          </p:nvPr>
        </p:nvGraphicFramePr>
        <p:xfrm>
          <a:off x="472736" y="2356495"/>
          <a:ext cx="3931421" cy="229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773">
                  <a:extLst>
                    <a:ext uri="{9D8B030D-6E8A-4147-A177-3AD203B41FA5}">
                      <a16:colId xmlns:a16="http://schemas.microsoft.com/office/drawing/2014/main" val="435705111"/>
                    </a:ext>
                  </a:extLst>
                </a:gridCol>
                <a:gridCol w="1804648">
                  <a:extLst>
                    <a:ext uri="{9D8B030D-6E8A-4147-A177-3AD203B41FA5}">
                      <a16:colId xmlns:a16="http://schemas.microsoft.com/office/drawing/2014/main" val="250719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</a:rPr>
                        <a:t>Loop Body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48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Loop 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0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Loop Successor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7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Normal Paths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13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Exceptional Paths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23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Loop Back 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5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2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FDFFCC-949C-2341-86FA-2DF4F46D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21089"/>
            <a:ext cx="4655127" cy="1014868"/>
          </a:xfrm>
        </p:spPr>
        <p:txBody>
          <a:bodyPr/>
          <a:lstStyle/>
          <a:p>
            <a:r>
              <a:rPr lang="en-US" dirty="0"/>
              <a:t>What is 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DA0D-278E-A742-BB89-57376761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40789-945F-6D45-BC1D-28A38365E9C3}"/>
              </a:ext>
            </a:extLst>
          </p:cNvPr>
          <p:cNvSpPr txBox="1"/>
          <p:nvPr/>
        </p:nvSpPr>
        <p:spPr>
          <a:xfrm>
            <a:off x="948046" y="1579418"/>
            <a:ext cx="108283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Imagine you are talking to your friend on phone. Both of you have the same graph in front of you. You see a loop in the graph, but your friend doesn’t see that loop. How will you help to your friend? You want him/her to understand what a </a:t>
            </a:r>
            <a:r>
              <a:rPr lang="en-US" sz="2400" i="1" dirty="0">
                <a:latin typeface="+mj-lt"/>
              </a:rPr>
              <a:t>loop is </a:t>
            </a:r>
            <a:r>
              <a:rPr lang="en-US" sz="2400" dirty="0">
                <a:latin typeface="+mj-lt"/>
              </a:rPr>
              <a:t>and its </a:t>
            </a:r>
            <a:r>
              <a:rPr lang="en-US" sz="2400" i="1" dirty="0">
                <a:latin typeface="+mj-lt"/>
              </a:rPr>
              <a:t>entry </a:t>
            </a:r>
            <a:r>
              <a:rPr lang="en-US" sz="2400" dirty="0">
                <a:latin typeface="+mj-lt"/>
              </a:rPr>
              <a:t>point.</a:t>
            </a:r>
          </a:p>
          <a:p>
            <a:endParaRPr lang="en-US" sz="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I would like to hear your ideas in the next class. </a:t>
            </a:r>
          </a:p>
          <a:p>
            <a:endParaRPr lang="en-US" sz="800" dirty="0">
              <a:latin typeface="+mj-lt"/>
            </a:endParaRPr>
          </a:p>
          <a:p>
            <a:r>
              <a:rPr lang="en-US" dirty="0">
                <a:latin typeface="+mj-lt"/>
              </a:rPr>
              <a:t>Avoid getting readymade answers. You will learn more if you think about it. </a:t>
            </a:r>
          </a:p>
        </p:txBody>
      </p:sp>
    </p:spTree>
    <p:extLst>
      <p:ext uri="{BB962C8B-B14F-4D97-AF65-F5344CB8AC3E}">
        <p14:creationId xmlns:p14="http://schemas.microsoft.com/office/powerpoint/2010/main" val="43765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E976B8-7688-9E4B-9B84-1FB9AB9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95" y="21089"/>
            <a:ext cx="9524010" cy="1014868"/>
          </a:xfrm>
        </p:spPr>
        <p:txBody>
          <a:bodyPr/>
          <a:lstStyle/>
          <a:p>
            <a:r>
              <a:rPr lang="en-US" dirty="0"/>
              <a:t>Foundation: What is 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07C3-B46C-3B4E-9C93-87DE03B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AD1E7E-203F-F546-9C0A-D3EAA8D88552}"/>
              </a:ext>
            </a:extLst>
          </p:cNvPr>
          <p:cNvGrpSpPr/>
          <p:nvPr/>
        </p:nvGrpSpPr>
        <p:grpSpPr>
          <a:xfrm>
            <a:off x="835231" y="1035957"/>
            <a:ext cx="10521538" cy="830997"/>
            <a:chOff x="835231" y="1035957"/>
            <a:chExt cx="1052153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F8032-BAC4-0D40-9B0B-847F4E56400E}"/>
                </a:ext>
              </a:extLst>
            </p:cNvPr>
            <p:cNvSpPr txBox="1"/>
            <p:nvPr/>
          </p:nvSpPr>
          <p:spPr>
            <a:xfrm>
              <a:off x="835231" y="1035957"/>
              <a:ext cx="10521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loop is a sequence of nodes A</a:t>
              </a:r>
              <a:r>
                <a:rPr lang="en-US" sz="2400" baseline="-25000" dirty="0"/>
                <a:t>1</a:t>
              </a:r>
              <a:r>
                <a:rPr lang="en-US" sz="2400" dirty="0"/>
                <a:t>, A</a:t>
              </a:r>
              <a:r>
                <a:rPr lang="en-US" sz="2400" baseline="-25000" dirty="0"/>
                <a:t>2</a:t>
              </a:r>
              <a:r>
                <a:rPr lang="en-US" sz="2400" dirty="0"/>
                <a:t>, .. A</a:t>
              </a:r>
              <a:r>
                <a:rPr lang="en-US" sz="2400" baseline="-25000" dirty="0"/>
                <a:t>k</a:t>
              </a:r>
              <a:r>
                <a:rPr lang="en-US" sz="2400" dirty="0"/>
                <a:t> such that there is </a:t>
              </a:r>
              <a:r>
                <a:rPr lang="en-US" sz="2400" i="1" dirty="0">
                  <a:solidFill>
                    <a:srgbClr val="0070C0"/>
                  </a:solidFill>
                </a:rPr>
                <a:t>an edge from </a:t>
              </a:r>
              <a:r>
                <a:rPr lang="en-US" sz="2400" dirty="0"/>
                <a:t>A</a:t>
              </a:r>
              <a:r>
                <a:rPr lang="en-US" sz="2400" baseline="-25000" dirty="0"/>
                <a:t>i</a:t>
              </a:r>
              <a:r>
                <a:rPr lang="en-US" sz="2400" dirty="0"/>
                <a:t> to A</a:t>
              </a:r>
              <a:r>
                <a:rPr lang="en-US" sz="2400" baseline="-25000" dirty="0"/>
                <a:t>(i+1)</a:t>
              </a:r>
              <a:r>
                <a:rPr lang="en-US" sz="2400" dirty="0"/>
                <a:t> for </a:t>
              </a:r>
              <a:r>
                <a:rPr lang="en-US" sz="2400" dirty="0" err="1"/>
                <a:t>i</a:t>
              </a:r>
              <a:r>
                <a:rPr lang="en-US" sz="2400" dirty="0"/>
                <a:t> = 1, 2, .. k-1 and there is </a:t>
              </a:r>
              <a:r>
                <a:rPr lang="en-US" sz="2400" i="1" dirty="0">
                  <a:solidFill>
                    <a:srgbClr val="0070C0"/>
                  </a:solidFill>
                </a:rPr>
                <a:t>an edge from </a:t>
              </a:r>
              <a:r>
                <a:rPr lang="en-US" sz="2400" dirty="0"/>
                <a:t>A</a:t>
              </a:r>
              <a:r>
                <a:rPr lang="en-US" sz="2400" baseline="-25000" dirty="0"/>
                <a:t>k</a:t>
              </a:r>
              <a:r>
                <a:rPr lang="en-US" sz="2400" dirty="0"/>
                <a:t> to A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20F09-F550-DF4D-A3AA-24179AB8D232}"/>
                </a:ext>
              </a:extLst>
            </p:cNvPr>
            <p:cNvSpPr txBox="1"/>
            <p:nvPr/>
          </p:nvSpPr>
          <p:spPr>
            <a:xfrm>
              <a:off x="7018318" y="1451455"/>
              <a:ext cx="268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commonly given answer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7CFA84-EBCB-2244-875A-C6055D0A759F}"/>
              </a:ext>
            </a:extLst>
          </p:cNvPr>
          <p:cNvSpPr txBox="1"/>
          <p:nvPr/>
        </p:nvSpPr>
        <p:spPr>
          <a:xfrm>
            <a:off x="5333998" y="2435258"/>
            <a:ext cx="571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Does the above definition hold for G ?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06C6CE-54CE-3C41-8D3C-EAF5652E0C13}"/>
              </a:ext>
            </a:extLst>
          </p:cNvPr>
          <p:cNvGrpSpPr/>
          <p:nvPr/>
        </p:nvGrpSpPr>
        <p:grpSpPr>
          <a:xfrm>
            <a:off x="705847" y="2435258"/>
            <a:ext cx="3885577" cy="617340"/>
            <a:chOff x="705847" y="2435258"/>
            <a:chExt cx="3885577" cy="617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435559-5754-9545-ABBF-E84EAADA02C7}"/>
                </a:ext>
              </a:extLst>
            </p:cNvPr>
            <p:cNvGrpSpPr/>
            <p:nvPr/>
          </p:nvGrpSpPr>
          <p:grpSpPr>
            <a:xfrm>
              <a:off x="1462645" y="2435258"/>
              <a:ext cx="3128779" cy="617340"/>
              <a:chOff x="2865544" y="4206054"/>
              <a:chExt cx="3128779" cy="61734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479E6-1BF2-5048-8F11-79BB879F582A}"/>
                  </a:ext>
                </a:extLst>
              </p:cNvPr>
              <p:cNvSpPr txBox="1"/>
              <p:nvPr/>
            </p:nvSpPr>
            <p:spPr>
              <a:xfrm>
                <a:off x="2865544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8372B-E0F9-E546-A91D-D86BAF98376B}"/>
                  </a:ext>
                </a:extLst>
              </p:cNvPr>
              <p:cNvSpPr txBox="1"/>
              <p:nvPr/>
            </p:nvSpPr>
            <p:spPr>
              <a:xfrm>
                <a:off x="4204303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4A1F73-5199-0241-B1C8-9BFDFB69CB08}"/>
                  </a:ext>
                </a:extLst>
              </p:cNvPr>
              <p:cNvSpPr txBox="1"/>
              <p:nvPr/>
            </p:nvSpPr>
            <p:spPr>
              <a:xfrm>
                <a:off x="5543061" y="4206054"/>
                <a:ext cx="45126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A3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15E66AA-101D-E34C-8607-E6B34F95554C}"/>
                  </a:ext>
                </a:extLst>
              </p:cNvPr>
              <p:cNvCxnSpPr/>
              <p:nvPr/>
            </p:nvCxnSpPr>
            <p:spPr>
              <a:xfrm>
                <a:off x="3316806" y="4390720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E1E44BB-8C42-514B-83B8-8F28C101237D}"/>
                  </a:ext>
                </a:extLst>
              </p:cNvPr>
              <p:cNvCxnSpPr/>
              <p:nvPr/>
            </p:nvCxnSpPr>
            <p:spPr>
              <a:xfrm>
                <a:off x="4655565" y="4390720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E20B92-71D1-2F46-B54A-0DBC366ADD38}"/>
                  </a:ext>
                </a:extLst>
              </p:cNvPr>
              <p:cNvGrpSpPr/>
              <p:nvPr/>
            </p:nvGrpSpPr>
            <p:grpSpPr>
              <a:xfrm>
                <a:off x="4429934" y="4575386"/>
                <a:ext cx="1113127" cy="248008"/>
                <a:chOff x="4429934" y="4575386"/>
                <a:chExt cx="1113127" cy="248008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911860A-4746-2142-802C-1E61A2796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1403" y="4823394"/>
                  <a:ext cx="88749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5D07A37-0190-8E4B-93E1-BEBCBE5A71F1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H="1" flipV="1">
                  <a:off x="4429934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DFC145FC-C926-A541-A84D-8D5842598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0245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69C373-8C8F-D440-96AE-B5B60751855F}"/>
                  </a:ext>
                </a:extLst>
              </p:cNvPr>
              <p:cNvGrpSpPr/>
              <p:nvPr/>
            </p:nvGrpSpPr>
            <p:grpSpPr>
              <a:xfrm>
                <a:off x="3091175" y="4572409"/>
                <a:ext cx="1113127" cy="248008"/>
                <a:chOff x="4429934" y="4575386"/>
                <a:chExt cx="1113127" cy="248008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D24519A-AC31-2344-88AF-3C9A34DE8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51403" y="4823394"/>
                  <a:ext cx="88749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C73C52C-EC31-074F-94DE-9B1FDDBD6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9934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700AABB7-BA25-3D4C-948D-E36504DF7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30245" y="4575386"/>
                  <a:ext cx="112816" cy="24205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9645FA-D317-5A4A-9A98-2A835134227E}"/>
                </a:ext>
              </a:extLst>
            </p:cNvPr>
            <p:cNvSpPr txBox="1"/>
            <p:nvPr/>
          </p:nvSpPr>
          <p:spPr>
            <a:xfrm>
              <a:off x="705847" y="2487815"/>
              <a:ext cx="7889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G =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37E677-1F46-5F47-B05C-C06EB0DA2D74}"/>
              </a:ext>
            </a:extLst>
          </p:cNvPr>
          <p:cNvSpPr txBox="1"/>
          <p:nvPr/>
        </p:nvSpPr>
        <p:spPr>
          <a:xfrm>
            <a:off x="1688276" y="3796145"/>
            <a:ext cx="233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from A1 to A2?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727F5E-D0E1-8641-8C2C-DC7A4770F041}"/>
              </a:ext>
            </a:extLst>
          </p:cNvPr>
          <p:cNvSpPr txBox="1"/>
          <p:nvPr/>
        </p:nvSpPr>
        <p:spPr>
          <a:xfrm>
            <a:off x="1663351" y="4293371"/>
            <a:ext cx="233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from A2 to A3?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B799EC-DB34-2044-A2E2-2316440C8589}"/>
              </a:ext>
            </a:extLst>
          </p:cNvPr>
          <p:cNvSpPr txBox="1"/>
          <p:nvPr/>
        </p:nvSpPr>
        <p:spPr>
          <a:xfrm>
            <a:off x="1673147" y="4787700"/>
            <a:ext cx="21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from A3 to A1?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3F9F36-4D9E-3346-B9A2-07472A126BC8}"/>
              </a:ext>
            </a:extLst>
          </p:cNvPr>
          <p:cNvSpPr txBox="1"/>
          <p:nvPr/>
        </p:nvSpPr>
        <p:spPr>
          <a:xfrm>
            <a:off x="3851564" y="3796145"/>
            <a:ext cx="62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7CA42F-A808-7A41-AF62-0CD780720E3F}"/>
              </a:ext>
            </a:extLst>
          </p:cNvPr>
          <p:cNvSpPr txBox="1"/>
          <p:nvPr/>
        </p:nvSpPr>
        <p:spPr>
          <a:xfrm>
            <a:off x="3823486" y="4793068"/>
            <a:ext cx="62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BD3555-F654-464D-85B9-FE12DC6B486C}"/>
              </a:ext>
            </a:extLst>
          </p:cNvPr>
          <p:cNvSpPr txBox="1"/>
          <p:nvPr/>
        </p:nvSpPr>
        <p:spPr>
          <a:xfrm>
            <a:off x="3826639" y="4295842"/>
            <a:ext cx="62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C4782D8-0922-594F-B17D-5A57FD1FAE79}"/>
              </a:ext>
            </a:extLst>
          </p:cNvPr>
          <p:cNvSpPr/>
          <p:nvPr/>
        </p:nvSpPr>
        <p:spPr>
          <a:xfrm>
            <a:off x="4765964" y="4173316"/>
            <a:ext cx="568035" cy="5527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0F21E6-E638-CE4E-9C3B-98DCE6652A98}"/>
              </a:ext>
            </a:extLst>
          </p:cNvPr>
          <p:cNvSpPr txBox="1"/>
          <p:nvPr/>
        </p:nvSpPr>
        <p:spPr>
          <a:xfrm>
            <a:off x="5646279" y="4199487"/>
            <a:ext cx="2486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 doesn’t hold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024032-1C13-9449-AAD1-2864D9D0A66A}"/>
              </a:ext>
            </a:extLst>
          </p:cNvPr>
          <p:cNvSpPr txBox="1"/>
          <p:nvPr/>
        </p:nvSpPr>
        <p:spPr>
          <a:xfrm>
            <a:off x="5333998" y="5262587"/>
            <a:ext cx="5710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Should we change the definition?  How?</a:t>
            </a:r>
          </a:p>
        </p:txBody>
      </p:sp>
    </p:spTree>
    <p:extLst>
      <p:ext uri="{BB962C8B-B14F-4D97-AF65-F5344CB8AC3E}">
        <p14:creationId xmlns:p14="http://schemas.microsoft.com/office/powerpoint/2010/main" val="30515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35" grpId="0"/>
      <p:bldP spid="36" grpId="0"/>
      <p:bldP spid="22" grpId="0"/>
      <p:bldP spid="37" grpId="0"/>
      <p:bldP spid="38" grpId="0"/>
      <p:bldP spid="23" grpId="0" animBg="1"/>
      <p:bldP spid="24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EC76-2EB9-1B4D-A964-02B3A436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6105E-0857-7A4D-AEF2-14A3CA75568F}"/>
              </a:ext>
            </a:extLst>
          </p:cNvPr>
          <p:cNvGrpSpPr/>
          <p:nvPr/>
        </p:nvGrpSpPr>
        <p:grpSpPr>
          <a:xfrm>
            <a:off x="3230560" y="868466"/>
            <a:ext cx="1792919" cy="3870659"/>
            <a:chOff x="9672427" y="1034396"/>
            <a:chExt cx="1792919" cy="38706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F90978-040C-7946-AD13-4144A30BE731}"/>
                </a:ext>
              </a:extLst>
            </p:cNvPr>
            <p:cNvGrpSpPr/>
            <p:nvPr/>
          </p:nvGrpSpPr>
          <p:grpSpPr>
            <a:xfrm>
              <a:off x="9672427" y="1034396"/>
              <a:ext cx="1607488" cy="3351792"/>
              <a:chOff x="9672427" y="1034396"/>
              <a:chExt cx="1607488" cy="335179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B3893-1C21-8340-BCA8-F814774DC0AA}"/>
                  </a:ext>
                </a:extLst>
              </p:cNvPr>
              <p:cNvSpPr txBox="1"/>
              <p:nvPr/>
            </p:nvSpPr>
            <p:spPr>
              <a:xfrm>
                <a:off x="10004353" y="1441165"/>
                <a:ext cx="4318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59921B-ADB5-EA45-8862-11A3B80BDAA0}"/>
                  </a:ext>
                </a:extLst>
              </p:cNvPr>
              <p:cNvGrpSpPr/>
              <p:nvPr/>
            </p:nvGrpSpPr>
            <p:grpSpPr>
              <a:xfrm>
                <a:off x="9874244" y="2062431"/>
                <a:ext cx="597673" cy="481628"/>
                <a:chOff x="744234" y="1669087"/>
                <a:chExt cx="597673" cy="481628"/>
              </a:xfrm>
            </p:grpSpPr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494A02FC-B484-174C-9D3E-A400D7170310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16AB0E-553C-E544-90EB-1ED2FA7786D8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4CB42DC-E2DE-7C4B-8EFA-BEF862A87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2427" y="2326977"/>
                <a:ext cx="23469" cy="18982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C376EF-B7FE-F846-86AD-B38B273D4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72427" y="4201522"/>
                <a:ext cx="381196" cy="1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E8629A-2358-A04A-8D98-F1E6C2C7E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9703" y="2303245"/>
                <a:ext cx="460082" cy="170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85CB6BB-9F91-CC4E-8ECE-6B38F12D754A}"/>
                  </a:ext>
                </a:extLst>
              </p:cNvPr>
              <p:cNvCxnSpPr/>
              <p:nvPr/>
            </p:nvCxnSpPr>
            <p:spPr>
              <a:xfrm flipH="1">
                <a:off x="10173082" y="181049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3225EE3-0A09-7348-80F1-1A812148C18D}"/>
                  </a:ext>
                </a:extLst>
              </p:cNvPr>
              <p:cNvCxnSpPr/>
              <p:nvPr/>
            </p:nvCxnSpPr>
            <p:spPr>
              <a:xfrm flipH="1">
                <a:off x="10153386" y="253173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DF2576-A4FB-D943-A5D9-CDF7D469A15A}"/>
                  </a:ext>
                </a:extLst>
              </p:cNvPr>
              <p:cNvSpPr txBox="1"/>
              <p:nvPr/>
            </p:nvSpPr>
            <p:spPr>
              <a:xfrm>
                <a:off x="10024046" y="2772202"/>
                <a:ext cx="3811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E00D36-3ABD-6F48-9D85-A93C11B54701}"/>
                  </a:ext>
                </a:extLst>
              </p:cNvPr>
              <p:cNvSpPr txBox="1"/>
              <p:nvPr/>
            </p:nvSpPr>
            <p:spPr>
              <a:xfrm>
                <a:off x="10039207" y="4016856"/>
                <a:ext cx="39702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DC6FEB-6D78-014F-AD6A-D12D2CEB212C}"/>
                  </a:ext>
                </a:extLst>
              </p:cNvPr>
              <p:cNvCxnSpPr/>
              <p:nvPr/>
            </p:nvCxnSpPr>
            <p:spPr>
              <a:xfrm flipH="1">
                <a:off x="10173079" y="314019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F2DDB-3B00-8649-9D84-24D6E17622E8}"/>
                  </a:ext>
                </a:extLst>
              </p:cNvPr>
              <p:cNvCxnSpPr/>
              <p:nvPr/>
            </p:nvCxnSpPr>
            <p:spPr>
              <a:xfrm flipH="1">
                <a:off x="10188241" y="379393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2ACC03D-9EA9-7843-98C9-40FCE710C54D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flipV="1">
                <a:off x="9672427" y="2303245"/>
                <a:ext cx="299433" cy="39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3D0CCB-C4AF-C24F-BCE4-5098DCEFF831}"/>
                  </a:ext>
                </a:extLst>
              </p:cNvPr>
              <p:cNvSpPr txBox="1"/>
              <p:nvPr/>
            </p:nvSpPr>
            <p:spPr>
              <a:xfrm>
                <a:off x="10706119" y="2465113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e1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E8E02B0-F387-064C-A392-F9B580A623D2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10396767" y="3723720"/>
                <a:ext cx="436572" cy="3420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E33C3-37D3-C24B-A2AD-4FEE78C8737E}"/>
                  </a:ext>
                </a:extLst>
              </p:cNvPr>
              <p:cNvSpPr txBox="1"/>
              <p:nvPr/>
            </p:nvSpPr>
            <p:spPr>
              <a:xfrm>
                <a:off x="10776216" y="3292934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e2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35C26F-A62F-5041-B654-B3089B86CFCC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0965693" y="2853478"/>
                <a:ext cx="33811" cy="43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462A811-218E-C84C-B499-08D8C706F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44146" y="3661124"/>
                <a:ext cx="12481" cy="247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5BD9AF-401C-A14B-A623-53CFB4C2EE1C}"/>
                  </a:ext>
                </a:extLst>
              </p:cNvPr>
              <p:cNvSpPr txBox="1"/>
              <p:nvPr/>
            </p:nvSpPr>
            <p:spPr>
              <a:xfrm>
                <a:off x="10833339" y="3881114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EDA79B-29CC-FD4F-B6F6-B87AEFEE16B4}"/>
                  </a:ext>
                </a:extLst>
              </p:cNvPr>
              <p:cNvSpPr txBox="1"/>
              <p:nvPr/>
            </p:nvSpPr>
            <p:spPr>
              <a:xfrm>
                <a:off x="9977197" y="1034396"/>
                <a:ext cx="4280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F01C9B1-1EF4-1947-8FB8-BBD89DCFAD9A}"/>
                  </a:ext>
                </a:extLst>
              </p:cNvPr>
              <p:cNvSpPr/>
              <p:nvPr/>
            </p:nvSpPr>
            <p:spPr>
              <a:xfrm>
                <a:off x="9977197" y="1034396"/>
                <a:ext cx="380011" cy="31792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D13D046-51C7-4741-AE3E-F1A8A701E490}"/>
                  </a:ext>
                </a:extLst>
              </p:cNvPr>
              <p:cNvGrpSpPr/>
              <p:nvPr/>
            </p:nvGrpSpPr>
            <p:grpSpPr>
              <a:xfrm>
                <a:off x="9887914" y="3363233"/>
                <a:ext cx="597673" cy="481628"/>
                <a:chOff x="744234" y="1669087"/>
                <a:chExt cx="597673" cy="481628"/>
              </a:xfrm>
            </p:grpSpPr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83BE78E0-FC11-984B-8AEA-BC964611E83F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D4E7B51-D525-AA47-B333-917FDD59D97B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773CD3-3908-9C44-BEB5-C7F98C79A98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0995715" y="4225255"/>
              <a:ext cx="57615" cy="372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33FD3-867E-3F4F-892B-CA6FE62FC42A}"/>
                </a:ext>
              </a:extLst>
            </p:cNvPr>
            <p:cNvSpPr txBox="1"/>
            <p:nvPr/>
          </p:nvSpPr>
          <p:spPr>
            <a:xfrm>
              <a:off x="10641313" y="4597278"/>
              <a:ext cx="82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continue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1F8F2-90E7-0041-A801-F6549E4B2125}"/>
              </a:ext>
            </a:extLst>
          </p:cNvPr>
          <p:cNvGrpSpPr/>
          <p:nvPr/>
        </p:nvGrpSpPr>
        <p:grpSpPr>
          <a:xfrm>
            <a:off x="774419" y="1023283"/>
            <a:ext cx="2003141" cy="3363117"/>
            <a:chOff x="2443335" y="919080"/>
            <a:chExt cx="2003141" cy="33631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3B27BF-0216-F04A-9DAC-07250D1F74AB}"/>
                </a:ext>
              </a:extLst>
            </p:cNvPr>
            <p:cNvGrpSpPr/>
            <p:nvPr/>
          </p:nvGrpSpPr>
          <p:grpSpPr>
            <a:xfrm>
              <a:off x="2443335" y="919080"/>
              <a:ext cx="2003141" cy="3363117"/>
              <a:chOff x="2298498" y="899251"/>
              <a:chExt cx="2003141" cy="33631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2101396-F2C9-2B42-A209-66784B67DE88}"/>
                  </a:ext>
                </a:extLst>
              </p:cNvPr>
              <p:cNvGrpSpPr/>
              <p:nvPr/>
            </p:nvGrpSpPr>
            <p:grpSpPr>
              <a:xfrm>
                <a:off x="2298498" y="910576"/>
                <a:ext cx="1860671" cy="3351792"/>
                <a:chOff x="2298498" y="910576"/>
                <a:chExt cx="1860671" cy="3351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BE6E588-A9CE-F64D-8C8C-CEC148949B54}"/>
                    </a:ext>
                  </a:extLst>
                </p:cNvPr>
                <p:cNvGrpSpPr/>
                <p:nvPr/>
              </p:nvGrpSpPr>
              <p:grpSpPr>
                <a:xfrm>
                  <a:off x="2298498" y="1000835"/>
                  <a:ext cx="1860671" cy="3261533"/>
                  <a:chOff x="2298498" y="1000835"/>
                  <a:chExt cx="1860671" cy="326153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E80F7A39-1E8C-FB4F-A5A8-E27E76C77CA7}"/>
                      </a:ext>
                    </a:extLst>
                  </p:cNvPr>
                  <p:cNvGrpSpPr/>
                  <p:nvPr/>
                </p:nvGrpSpPr>
                <p:grpSpPr>
                  <a:xfrm>
                    <a:off x="2298498" y="1328404"/>
                    <a:ext cx="1860671" cy="2933964"/>
                    <a:chOff x="2298498" y="1328404"/>
                    <a:chExt cx="1860671" cy="2933964"/>
                  </a:xfrm>
                </p:grpSpPr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7DFD61BD-1B23-C34A-81FB-BB743423DF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5676" y="1328404"/>
                      <a:ext cx="467562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4D3A5BEF-3D0E-3A49-9B13-E6BE4F1E6F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00315" y="1938611"/>
                      <a:ext cx="597673" cy="481628"/>
                      <a:chOff x="744234" y="1669087"/>
                      <a:chExt cx="597673" cy="481628"/>
                    </a:xfrm>
                  </p:grpSpPr>
                  <p:sp>
                    <p:nvSpPr>
                      <p:cNvPr id="66" name="Diamond 65">
                        <a:extLst>
                          <a:ext uri="{FF2B5EF4-FFF2-40B4-BE49-F238E27FC236}">
                            <a16:creationId xmlns:a16="http://schemas.microsoft.com/office/drawing/2014/main" id="{0026247A-C0D7-F646-AD8D-7ADFF98B2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234" y="1669087"/>
                        <a:ext cx="597673" cy="481628"/>
                      </a:xfrm>
                      <a:prstGeom prst="diamond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A1663F6-AEB8-3642-A9EF-27A87B7E6F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1850" y="1725235"/>
                        <a:ext cx="36305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</p:grp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BF58E9E2-069C-E64C-93B6-2B9DDE8498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98498" y="2203157"/>
                      <a:ext cx="23469" cy="189827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8565BB73-1F6B-414F-8DF5-8FACA1C01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98498" y="4077702"/>
                      <a:ext cx="381196" cy="1634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D65CED07-8846-9C47-AD9C-CD3D03E0F0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85774" y="2179425"/>
                      <a:ext cx="332701" cy="3248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D791B59F-8C41-6F44-BBAE-B72C5248165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99153" y="1686677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06782616-6BBC-9D43-BE65-B802FA5A1BD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79457" y="2407917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0F53D38-8D6C-1D41-9FD1-D582DB417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0117" y="2648382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205844B-0744-5D45-929F-C26554870E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8161" y="3295561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CD63B93-2892-634D-81CE-C9BD808A6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278" y="3893036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5A986E7-0641-1543-ABBC-962C4F8A2B2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99150" y="3016373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5D80EC9-ED8F-A940-B7C8-424C77B16C1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14312" y="3670113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19726EF7-BC20-434A-89E9-896775115547}"/>
                        </a:ext>
                      </a:extLst>
                    </p:cNvPr>
                    <p:cNvCxnSpPr>
                      <a:cxnSpLocks/>
                      <a:endCxn id="67" idx="1"/>
                    </p:cNvCxnSpPr>
                    <p:nvPr/>
                  </p:nvCxnSpPr>
                  <p:spPr>
                    <a:xfrm flipV="1">
                      <a:off x="2298498" y="2179425"/>
                      <a:ext cx="299433" cy="3954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CF05C539-B7D0-4F46-9C64-040601F9A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7326" y="2506922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EF816157-FAD3-C448-BD57-EFC3D38E80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1607" y="3244334"/>
                      <a:ext cx="467562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62D726E3-365E-4C48-ADE5-D1DED0AE3174}"/>
                        </a:ext>
                      </a:extLst>
                    </p:cNvPr>
                    <p:cNvCxnSpPr>
                      <a:cxnSpLocks/>
                      <a:stCxn id="64" idx="1"/>
                    </p:cNvCxnSpPr>
                    <p:nvPr/>
                  </p:nvCxnSpPr>
                  <p:spPr>
                    <a:xfrm flipH="1">
                      <a:off x="2950105" y="3429000"/>
                      <a:ext cx="741502" cy="5122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43338F89-4D64-E640-A172-9C18AF4F48D2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56" y="1000835"/>
                    <a:ext cx="597673" cy="481628"/>
                    <a:chOff x="744234" y="1669087"/>
                    <a:chExt cx="597673" cy="481628"/>
                  </a:xfrm>
                </p:grpSpPr>
                <p:sp>
                  <p:nvSpPr>
                    <p:cNvPr id="48" name="Diamond 47">
                      <a:extLst>
                        <a:ext uri="{FF2B5EF4-FFF2-40B4-BE49-F238E27FC236}">
                          <a16:creationId xmlns:a16="http://schemas.microsoft.com/office/drawing/2014/main" id="{6A385E97-F200-E24B-8F15-083F376AB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34" y="1669087"/>
                      <a:ext cx="597673" cy="481628"/>
                    </a:xfrm>
                    <a:prstGeom prst="diamond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A2D5BDA-73E9-0C41-92D5-0A3B761CD6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1850" y="1725235"/>
                      <a:ext cx="363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A9FA8C93-E852-884B-B1BC-6C1B43988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99129" y="1361762"/>
                    <a:ext cx="505989" cy="2476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95D6E421-4052-D147-8433-FE84337C4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1526" y="1357746"/>
                    <a:ext cx="0" cy="1886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D064BD2-6B2A-D744-9CD9-6A31A381F729}"/>
                    </a:ext>
                  </a:extLst>
                </p:cNvPr>
                <p:cNvGrpSpPr/>
                <p:nvPr/>
              </p:nvGrpSpPr>
              <p:grpSpPr>
                <a:xfrm>
                  <a:off x="2650117" y="910576"/>
                  <a:ext cx="428045" cy="369332"/>
                  <a:chOff x="8455231" y="5261141"/>
                  <a:chExt cx="428045" cy="369332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DE72F1-D9EC-E547-9397-B1E9ADAA09D1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231" y="5261141"/>
                    <a:ext cx="42804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0D6D659-4927-3B49-B9BD-2DCD293CD244}"/>
                      </a:ext>
                    </a:extLst>
                  </p:cNvPr>
                  <p:cNvSpPr/>
                  <p:nvPr/>
                </p:nvSpPr>
                <p:spPr>
                  <a:xfrm>
                    <a:off x="8455231" y="5261141"/>
                    <a:ext cx="380011" cy="31792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AF0229-3C0D-E748-BBE7-B201783F7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639" y="899251"/>
                <a:ext cx="0" cy="3216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CA6E85-0790-AF41-BD9C-EA6C8D4A0618}"/>
                </a:ext>
              </a:extLst>
            </p:cNvPr>
            <p:cNvCxnSpPr>
              <a:cxnSpLocks/>
            </p:cNvCxnSpPr>
            <p:nvPr/>
          </p:nvCxnSpPr>
          <p:spPr>
            <a:xfrm>
              <a:off x="3527041" y="2876254"/>
              <a:ext cx="12208" cy="3794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8537CC-84FB-DC46-8730-08C4DA00E414}"/>
                </a:ext>
              </a:extLst>
            </p:cNvPr>
            <p:cNvSpPr txBox="1"/>
            <p:nvPr/>
          </p:nvSpPr>
          <p:spPr>
            <a:xfrm>
              <a:off x="3124896" y="3168502"/>
              <a:ext cx="82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continue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517C2E-32FF-B141-82FC-68C9A9E926AA}"/>
              </a:ext>
            </a:extLst>
          </p:cNvPr>
          <p:cNvSpPr txBox="1"/>
          <p:nvPr/>
        </p:nvSpPr>
        <p:spPr>
          <a:xfrm>
            <a:off x="676894" y="4739125"/>
            <a:ext cx="44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Such loops cannot be produced by a program without goto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B2CFE-04C9-6443-A2F1-F8C0813E34E6}"/>
              </a:ext>
            </a:extLst>
          </p:cNvPr>
          <p:cNvSpPr txBox="1"/>
          <p:nvPr/>
        </p:nvSpPr>
        <p:spPr>
          <a:xfrm>
            <a:off x="6353299" y="4845132"/>
            <a:ext cx="484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this code produce such a loop?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E90EBF4-BCDE-954E-B03C-E1ADC438A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73" y="982981"/>
            <a:ext cx="5108671" cy="34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5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EC76-2EB9-1B4D-A964-02B3A436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6105E-0857-7A4D-AEF2-14A3CA75568F}"/>
              </a:ext>
            </a:extLst>
          </p:cNvPr>
          <p:cNvGrpSpPr/>
          <p:nvPr/>
        </p:nvGrpSpPr>
        <p:grpSpPr>
          <a:xfrm>
            <a:off x="2756039" y="925238"/>
            <a:ext cx="1792919" cy="3870659"/>
            <a:chOff x="9672427" y="1034396"/>
            <a:chExt cx="1792919" cy="38706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BF90978-040C-7946-AD13-4144A30BE731}"/>
                </a:ext>
              </a:extLst>
            </p:cNvPr>
            <p:cNvGrpSpPr/>
            <p:nvPr/>
          </p:nvGrpSpPr>
          <p:grpSpPr>
            <a:xfrm>
              <a:off x="9672427" y="1034396"/>
              <a:ext cx="1607488" cy="3351792"/>
              <a:chOff x="9672427" y="1034396"/>
              <a:chExt cx="1607488" cy="335179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B3893-1C21-8340-BCA8-F814774DC0AA}"/>
                  </a:ext>
                </a:extLst>
              </p:cNvPr>
              <p:cNvSpPr txBox="1"/>
              <p:nvPr/>
            </p:nvSpPr>
            <p:spPr>
              <a:xfrm>
                <a:off x="10004353" y="1441165"/>
                <a:ext cx="4318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59921B-ADB5-EA45-8862-11A3B80BDAA0}"/>
                  </a:ext>
                </a:extLst>
              </p:cNvPr>
              <p:cNvGrpSpPr/>
              <p:nvPr/>
            </p:nvGrpSpPr>
            <p:grpSpPr>
              <a:xfrm>
                <a:off x="9874244" y="2062431"/>
                <a:ext cx="597673" cy="481628"/>
                <a:chOff x="744234" y="1669087"/>
                <a:chExt cx="597673" cy="481628"/>
              </a:xfrm>
            </p:grpSpPr>
            <p:sp>
              <p:nvSpPr>
                <p:cNvPr id="32" name="Diamond 31">
                  <a:extLst>
                    <a:ext uri="{FF2B5EF4-FFF2-40B4-BE49-F238E27FC236}">
                      <a16:creationId xmlns:a16="http://schemas.microsoft.com/office/drawing/2014/main" id="{494A02FC-B484-174C-9D3E-A400D7170310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F16AB0E-553C-E544-90EB-1ED2FA7786D8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4CB42DC-E2DE-7C4B-8EFA-BEF862A87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72427" y="2326977"/>
                <a:ext cx="23469" cy="18982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DC376EF-B7FE-F846-86AD-B38B273D4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72427" y="4201522"/>
                <a:ext cx="381196" cy="1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4E8629A-2358-A04A-8D98-F1E6C2C7E8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9703" y="2303245"/>
                <a:ext cx="460082" cy="170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85CB6BB-9F91-CC4E-8ECE-6B38F12D754A}"/>
                  </a:ext>
                </a:extLst>
              </p:cNvPr>
              <p:cNvCxnSpPr/>
              <p:nvPr/>
            </p:nvCxnSpPr>
            <p:spPr>
              <a:xfrm flipH="1">
                <a:off x="10173082" y="181049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3225EE3-0A09-7348-80F1-1A812148C18D}"/>
                  </a:ext>
                </a:extLst>
              </p:cNvPr>
              <p:cNvCxnSpPr/>
              <p:nvPr/>
            </p:nvCxnSpPr>
            <p:spPr>
              <a:xfrm flipH="1">
                <a:off x="10153386" y="253173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DF2576-A4FB-D943-A5D9-CDF7D469A15A}"/>
                  </a:ext>
                </a:extLst>
              </p:cNvPr>
              <p:cNvSpPr txBox="1"/>
              <p:nvPr/>
            </p:nvSpPr>
            <p:spPr>
              <a:xfrm>
                <a:off x="10024046" y="2772202"/>
                <a:ext cx="3811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E00D36-3ABD-6F48-9D85-A93C11B54701}"/>
                  </a:ext>
                </a:extLst>
              </p:cNvPr>
              <p:cNvSpPr txBox="1"/>
              <p:nvPr/>
            </p:nvSpPr>
            <p:spPr>
              <a:xfrm>
                <a:off x="10039207" y="4016856"/>
                <a:ext cx="39702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DC6FEB-6D78-014F-AD6A-D12D2CEB212C}"/>
                  </a:ext>
                </a:extLst>
              </p:cNvPr>
              <p:cNvCxnSpPr/>
              <p:nvPr/>
            </p:nvCxnSpPr>
            <p:spPr>
              <a:xfrm flipH="1">
                <a:off x="10173079" y="314019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BFF2DDB-3B00-8649-9D84-24D6E17622E8}"/>
                  </a:ext>
                </a:extLst>
              </p:cNvPr>
              <p:cNvCxnSpPr/>
              <p:nvPr/>
            </p:nvCxnSpPr>
            <p:spPr>
              <a:xfrm flipH="1">
                <a:off x="10188241" y="379393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2ACC03D-9EA9-7843-98C9-40FCE710C54D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 flipV="1">
                <a:off x="9672427" y="2303245"/>
                <a:ext cx="299433" cy="39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3D0CCB-C4AF-C24F-BCE4-5098DCEFF831}"/>
                  </a:ext>
                </a:extLst>
              </p:cNvPr>
              <p:cNvSpPr txBox="1"/>
              <p:nvPr/>
            </p:nvSpPr>
            <p:spPr>
              <a:xfrm>
                <a:off x="10706119" y="2465113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e1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E8E02B0-F387-064C-A392-F9B580A623D2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10396767" y="3723720"/>
                <a:ext cx="436572" cy="3420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1E33C3-37D3-C24B-A2AD-4FEE78C8737E}"/>
                  </a:ext>
                </a:extLst>
              </p:cNvPr>
              <p:cNvSpPr txBox="1"/>
              <p:nvPr/>
            </p:nvSpPr>
            <p:spPr>
              <a:xfrm>
                <a:off x="10776216" y="3292934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e2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35C26F-A62F-5041-B654-B3089B86CFCC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>
                <a:off x="10965693" y="2853478"/>
                <a:ext cx="33811" cy="4394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462A811-218E-C84C-B499-08D8C706FE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44146" y="3661124"/>
                <a:ext cx="12481" cy="2476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F5BD9AF-401C-A14B-A623-53CFB4C2EE1C}"/>
                  </a:ext>
                </a:extLst>
              </p:cNvPr>
              <p:cNvSpPr txBox="1"/>
              <p:nvPr/>
            </p:nvSpPr>
            <p:spPr>
              <a:xfrm>
                <a:off x="10833339" y="3881114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EDA79B-29CC-FD4F-B6F6-B87AEFEE16B4}"/>
                  </a:ext>
                </a:extLst>
              </p:cNvPr>
              <p:cNvSpPr txBox="1"/>
              <p:nvPr/>
            </p:nvSpPr>
            <p:spPr>
              <a:xfrm>
                <a:off x="9977197" y="1034396"/>
                <a:ext cx="4280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F01C9B1-1EF4-1947-8FB8-BBD89DCFAD9A}"/>
                  </a:ext>
                </a:extLst>
              </p:cNvPr>
              <p:cNvSpPr/>
              <p:nvPr/>
            </p:nvSpPr>
            <p:spPr>
              <a:xfrm>
                <a:off x="9977197" y="1034396"/>
                <a:ext cx="380011" cy="31792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D13D046-51C7-4741-AE3E-F1A8A701E490}"/>
                  </a:ext>
                </a:extLst>
              </p:cNvPr>
              <p:cNvGrpSpPr/>
              <p:nvPr/>
            </p:nvGrpSpPr>
            <p:grpSpPr>
              <a:xfrm>
                <a:off x="9887914" y="3363233"/>
                <a:ext cx="597673" cy="481628"/>
                <a:chOff x="744234" y="1669087"/>
                <a:chExt cx="597673" cy="481628"/>
              </a:xfrm>
            </p:grpSpPr>
            <p:sp>
              <p:nvSpPr>
                <p:cNvPr id="30" name="Diamond 29">
                  <a:extLst>
                    <a:ext uri="{FF2B5EF4-FFF2-40B4-BE49-F238E27FC236}">
                      <a16:creationId xmlns:a16="http://schemas.microsoft.com/office/drawing/2014/main" id="{83BE78E0-FC11-984B-8AEA-BC964611E83F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D4E7B51-D525-AA47-B333-917FDD59D97B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5773CD3-3908-9C44-BEB5-C7F98C79A986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0995715" y="4225255"/>
              <a:ext cx="57615" cy="3720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133FD3-867E-3F4F-892B-CA6FE62FC42A}"/>
                </a:ext>
              </a:extLst>
            </p:cNvPr>
            <p:cNvSpPr txBox="1"/>
            <p:nvPr/>
          </p:nvSpPr>
          <p:spPr>
            <a:xfrm>
              <a:off x="10641313" y="4597278"/>
              <a:ext cx="82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continue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C1F8F2-90E7-0041-A801-F6549E4B2125}"/>
              </a:ext>
            </a:extLst>
          </p:cNvPr>
          <p:cNvGrpSpPr/>
          <p:nvPr/>
        </p:nvGrpSpPr>
        <p:grpSpPr>
          <a:xfrm>
            <a:off x="429821" y="1068231"/>
            <a:ext cx="2003141" cy="3363117"/>
            <a:chOff x="2443335" y="919080"/>
            <a:chExt cx="2003141" cy="336311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23B27BF-0216-F04A-9DAC-07250D1F74AB}"/>
                </a:ext>
              </a:extLst>
            </p:cNvPr>
            <p:cNvGrpSpPr/>
            <p:nvPr/>
          </p:nvGrpSpPr>
          <p:grpSpPr>
            <a:xfrm>
              <a:off x="2443335" y="919080"/>
              <a:ext cx="2003141" cy="3363117"/>
              <a:chOff x="2298498" y="899251"/>
              <a:chExt cx="2003141" cy="33631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2101396-F2C9-2B42-A209-66784B67DE88}"/>
                  </a:ext>
                </a:extLst>
              </p:cNvPr>
              <p:cNvGrpSpPr/>
              <p:nvPr/>
            </p:nvGrpSpPr>
            <p:grpSpPr>
              <a:xfrm>
                <a:off x="2298498" y="910576"/>
                <a:ext cx="1860671" cy="3351792"/>
                <a:chOff x="2298498" y="910576"/>
                <a:chExt cx="1860671" cy="335179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FBE6E588-A9CE-F64D-8C8C-CEC148949B54}"/>
                    </a:ext>
                  </a:extLst>
                </p:cNvPr>
                <p:cNvGrpSpPr/>
                <p:nvPr/>
              </p:nvGrpSpPr>
              <p:grpSpPr>
                <a:xfrm>
                  <a:off x="2298498" y="1000835"/>
                  <a:ext cx="1860671" cy="3261533"/>
                  <a:chOff x="2298498" y="1000835"/>
                  <a:chExt cx="1860671" cy="3261533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E80F7A39-1E8C-FB4F-A5A8-E27E76C77CA7}"/>
                      </a:ext>
                    </a:extLst>
                  </p:cNvPr>
                  <p:cNvGrpSpPr/>
                  <p:nvPr/>
                </p:nvGrpSpPr>
                <p:grpSpPr>
                  <a:xfrm>
                    <a:off x="2298498" y="1328404"/>
                    <a:ext cx="1860671" cy="2933964"/>
                    <a:chOff x="2298498" y="1328404"/>
                    <a:chExt cx="1860671" cy="2933964"/>
                  </a:xfrm>
                </p:grpSpPr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7DFD61BD-1B23-C34A-81FB-BB743423DF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5676" y="1328404"/>
                      <a:ext cx="467562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p:txBody>
                </p: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4D3A5BEF-3D0E-3A49-9B13-E6BE4F1E6F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00315" y="1938611"/>
                      <a:ext cx="597673" cy="481628"/>
                      <a:chOff x="744234" y="1669087"/>
                      <a:chExt cx="597673" cy="481628"/>
                    </a:xfrm>
                  </p:grpSpPr>
                  <p:sp>
                    <p:nvSpPr>
                      <p:cNvPr id="66" name="Diamond 65">
                        <a:extLst>
                          <a:ext uri="{FF2B5EF4-FFF2-40B4-BE49-F238E27FC236}">
                            <a16:creationId xmlns:a16="http://schemas.microsoft.com/office/drawing/2014/main" id="{0026247A-C0D7-F646-AD8D-7ADFF98B2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234" y="1669087"/>
                        <a:ext cx="597673" cy="481628"/>
                      </a:xfrm>
                      <a:prstGeom prst="diamond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7A1663F6-AEB8-3642-A9EF-27A87B7E6FB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1850" y="1725235"/>
                        <a:ext cx="36305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h</a:t>
                        </a:r>
                      </a:p>
                    </p:txBody>
                  </p:sp>
                </p:grp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BF58E9E2-069C-E64C-93B6-2B9DDE8498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98498" y="2203157"/>
                      <a:ext cx="23469" cy="1898278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8565BB73-1F6B-414F-8DF5-8FACA1C01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2298498" y="4077702"/>
                      <a:ext cx="381196" cy="1634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>
                      <a:extLst>
                        <a:ext uri="{FF2B5EF4-FFF2-40B4-BE49-F238E27FC236}">
                          <a16:creationId xmlns:a16="http://schemas.microsoft.com/office/drawing/2014/main" id="{D65CED07-8846-9C47-AD9C-CD3D03E0F0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85774" y="2179425"/>
                      <a:ext cx="332701" cy="32486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D791B59F-8C41-6F44-BBAE-B72C5248165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99153" y="1686677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>
                      <a:extLst>
                        <a:ext uri="{FF2B5EF4-FFF2-40B4-BE49-F238E27FC236}">
                          <a16:creationId xmlns:a16="http://schemas.microsoft.com/office/drawing/2014/main" id="{06782616-6BBC-9D43-BE65-B802FA5A1BD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79457" y="2407917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B0F53D38-8D6C-1D41-9FD1-D582DB417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0117" y="2648382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205844B-0744-5D45-929F-C26554870E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58161" y="3295561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8CD63B93-2892-634D-81CE-C9BD808A63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278" y="3893036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p:txBody>
                </p: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F5A986E7-0641-1543-ABBC-962C4F8A2B2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799150" y="3016373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45D80EC9-ED8F-A940-B7C8-424C77B16C1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14312" y="3670113"/>
                      <a:ext cx="1" cy="2718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>
                      <a:extLst>
                        <a:ext uri="{FF2B5EF4-FFF2-40B4-BE49-F238E27FC236}">
                          <a16:creationId xmlns:a16="http://schemas.microsoft.com/office/drawing/2014/main" id="{19726EF7-BC20-434A-89E9-896775115547}"/>
                        </a:ext>
                      </a:extLst>
                    </p:cNvPr>
                    <p:cNvCxnSpPr>
                      <a:cxnSpLocks/>
                      <a:endCxn id="67" idx="1"/>
                    </p:cNvCxnSpPr>
                    <p:nvPr/>
                  </p:nvCxnSpPr>
                  <p:spPr>
                    <a:xfrm flipV="1">
                      <a:off x="2298498" y="2179425"/>
                      <a:ext cx="299433" cy="3954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CF05C539-B7D0-4F46-9C64-040601F9A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27326" y="2506922"/>
                      <a:ext cx="298067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p:txBody>
                </p:sp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EF816157-FAD3-C448-BD57-EFC3D38E80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91607" y="3244334"/>
                      <a:ext cx="467562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p:txBody>
                </p:sp>
                <p:cxnSp>
                  <p:nvCxnSpPr>
                    <p:cNvPr id="65" name="Straight Arrow Connector 64">
                      <a:extLst>
                        <a:ext uri="{FF2B5EF4-FFF2-40B4-BE49-F238E27FC236}">
                          <a16:creationId xmlns:a16="http://schemas.microsoft.com/office/drawing/2014/main" id="{62D726E3-365E-4C48-ADE5-D1DED0AE3174}"/>
                        </a:ext>
                      </a:extLst>
                    </p:cNvPr>
                    <p:cNvCxnSpPr>
                      <a:cxnSpLocks/>
                      <a:stCxn id="64" idx="1"/>
                    </p:cNvCxnSpPr>
                    <p:nvPr/>
                  </p:nvCxnSpPr>
                  <p:spPr>
                    <a:xfrm flipH="1">
                      <a:off x="2950105" y="3429000"/>
                      <a:ext cx="741502" cy="5122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43338F89-4D64-E640-A172-9C18AF4F48D2}"/>
                      </a:ext>
                    </a:extLst>
                  </p:cNvPr>
                  <p:cNvGrpSpPr/>
                  <p:nvPr/>
                </p:nvGrpSpPr>
                <p:grpSpPr>
                  <a:xfrm>
                    <a:off x="3320856" y="1000835"/>
                    <a:ext cx="597673" cy="481628"/>
                    <a:chOff x="744234" y="1669087"/>
                    <a:chExt cx="597673" cy="481628"/>
                  </a:xfrm>
                </p:grpSpPr>
                <p:sp>
                  <p:nvSpPr>
                    <p:cNvPr id="48" name="Diamond 47">
                      <a:extLst>
                        <a:ext uri="{FF2B5EF4-FFF2-40B4-BE49-F238E27FC236}">
                          <a16:creationId xmlns:a16="http://schemas.microsoft.com/office/drawing/2014/main" id="{6A385E97-F200-E24B-8F15-083F376ABC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34" y="1669087"/>
                      <a:ext cx="597673" cy="481628"/>
                    </a:xfrm>
                    <a:prstGeom prst="diamond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3A2D5BDA-73E9-0C41-92D5-0A3B761CD6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1850" y="1725235"/>
                      <a:ext cx="3630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A9FA8C93-E852-884B-B1BC-6C1B43988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999129" y="1361762"/>
                    <a:ext cx="505989" cy="24768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95D6E421-4052-D147-8433-FE84337C4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1526" y="1357746"/>
                    <a:ext cx="0" cy="188658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DD064BD2-6B2A-D744-9CD9-6A31A381F729}"/>
                    </a:ext>
                  </a:extLst>
                </p:cNvPr>
                <p:cNvGrpSpPr/>
                <p:nvPr/>
              </p:nvGrpSpPr>
              <p:grpSpPr>
                <a:xfrm>
                  <a:off x="2650117" y="910576"/>
                  <a:ext cx="428045" cy="369332"/>
                  <a:chOff x="8455231" y="5261141"/>
                  <a:chExt cx="428045" cy="369332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5DE72F1-D9EC-E547-9397-B1E9ADAA09D1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231" y="5261141"/>
                    <a:ext cx="428045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0D6D659-4927-3B49-B9BD-2DCD293CD244}"/>
                      </a:ext>
                    </a:extLst>
                  </p:cNvPr>
                  <p:cNvSpPr/>
                  <p:nvPr/>
                </p:nvSpPr>
                <p:spPr>
                  <a:xfrm>
                    <a:off x="8455231" y="5261141"/>
                    <a:ext cx="380011" cy="31792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AF0229-3C0D-E748-BBE7-B201783F7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1639" y="899251"/>
                <a:ext cx="0" cy="3216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CA6E85-0790-AF41-BD9C-EA6C8D4A0618}"/>
                </a:ext>
              </a:extLst>
            </p:cNvPr>
            <p:cNvCxnSpPr>
              <a:cxnSpLocks/>
            </p:cNvCxnSpPr>
            <p:nvPr/>
          </p:nvCxnSpPr>
          <p:spPr>
            <a:xfrm>
              <a:off x="3527041" y="2876254"/>
              <a:ext cx="12208" cy="3794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8537CC-84FB-DC46-8730-08C4DA00E414}"/>
                </a:ext>
              </a:extLst>
            </p:cNvPr>
            <p:cNvSpPr txBox="1"/>
            <p:nvPr/>
          </p:nvSpPr>
          <p:spPr>
            <a:xfrm>
              <a:off x="3124896" y="3168502"/>
              <a:ext cx="82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continue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C9517C2E-32FF-B141-82FC-68C9A9E926AA}"/>
              </a:ext>
            </a:extLst>
          </p:cNvPr>
          <p:cNvSpPr txBox="1"/>
          <p:nvPr/>
        </p:nvSpPr>
        <p:spPr>
          <a:xfrm>
            <a:off x="194463" y="4891769"/>
            <a:ext cx="44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Such loops cannot be produced by a program without goto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B2CFE-04C9-6443-A2F1-F8C0813E34E6}"/>
              </a:ext>
            </a:extLst>
          </p:cNvPr>
          <p:cNvSpPr txBox="1"/>
          <p:nvPr/>
        </p:nvSpPr>
        <p:spPr>
          <a:xfrm>
            <a:off x="4918219" y="4845602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this code produce such a loop?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5D50F77-15B6-154B-AE3D-090E0C6C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21" y="663275"/>
            <a:ext cx="1816100" cy="5181600"/>
          </a:xfrm>
          <a:prstGeom prst="rect">
            <a:avLst/>
          </a:prstGeom>
        </p:spPr>
      </p:pic>
      <p:pic>
        <p:nvPicPr>
          <p:cNvPr id="69" name="Picture 68" descr="Text&#10;&#10;Description automatically generated">
            <a:extLst>
              <a:ext uri="{FF2B5EF4-FFF2-40B4-BE49-F238E27FC236}">
                <a16:creationId xmlns:a16="http://schemas.microsoft.com/office/drawing/2014/main" id="{1D3BB55E-0F12-744F-8C83-14E1FCA39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69" y="1371046"/>
            <a:ext cx="3966236" cy="26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0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EC76-2EB9-1B4D-A964-02B3A436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B1B2CFE-04C9-6443-A2F1-F8C0813E34E6}"/>
              </a:ext>
            </a:extLst>
          </p:cNvPr>
          <p:cNvSpPr txBox="1"/>
          <p:nvPr/>
        </p:nvSpPr>
        <p:spPr>
          <a:xfrm>
            <a:off x="4918219" y="4845602"/>
            <a:ext cx="382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this code produce such a loop?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5D50F77-15B6-154B-AE3D-090E0C6C7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621" y="663275"/>
            <a:ext cx="1816100" cy="518160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DE5E8F07-45A3-8D49-B962-B94C9772D440}"/>
              </a:ext>
            </a:extLst>
          </p:cNvPr>
          <p:cNvGrpSpPr/>
          <p:nvPr/>
        </p:nvGrpSpPr>
        <p:grpSpPr>
          <a:xfrm>
            <a:off x="1044279" y="1753104"/>
            <a:ext cx="1671967" cy="3351792"/>
            <a:chOff x="7349138" y="1069536"/>
            <a:chExt cx="1671967" cy="335179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C4A675-A8AE-BA43-A87D-C8875500573C}"/>
                </a:ext>
              </a:extLst>
            </p:cNvPr>
            <p:cNvGrpSpPr/>
            <p:nvPr/>
          </p:nvGrpSpPr>
          <p:grpSpPr>
            <a:xfrm>
              <a:off x="7349138" y="1069536"/>
              <a:ext cx="1671967" cy="3351792"/>
              <a:chOff x="7349138" y="1069536"/>
              <a:chExt cx="1671967" cy="3351792"/>
            </a:xfrm>
          </p:grpSpPr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173786B-96ED-D54B-B109-3261468E9EB7}"/>
                  </a:ext>
                </a:extLst>
              </p:cNvPr>
              <p:cNvSpPr txBox="1"/>
              <p:nvPr/>
            </p:nvSpPr>
            <p:spPr>
              <a:xfrm>
                <a:off x="7681064" y="1476305"/>
                <a:ext cx="43188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F33E8911-3F20-0345-BA29-41E6D3E0958D}"/>
                  </a:ext>
                </a:extLst>
              </p:cNvPr>
              <p:cNvGrpSpPr/>
              <p:nvPr/>
            </p:nvGrpSpPr>
            <p:grpSpPr>
              <a:xfrm>
                <a:off x="7550955" y="2097571"/>
                <a:ext cx="597673" cy="481628"/>
                <a:chOff x="744234" y="1669087"/>
                <a:chExt cx="597673" cy="481628"/>
              </a:xfrm>
            </p:grpSpPr>
            <p:sp>
              <p:nvSpPr>
                <p:cNvPr id="100" name="Diamond 99">
                  <a:extLst>
                    <a:ext uri="{FF2B5EF4-FFF2-40B4-BE49-F238E27FC236}">
                      <a16:creationId xmlns:a16="http://schemas.microsoft.com/office/drawing/2014/main" id="{8CD1288C-7CCF-A04D-B9A1-4BB4E6C1DD4B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A80CE0F4-77E8-E644-8EC7-DDC64F992B87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h</a:t>
                  </a:r>
                </a:p>
              </p:txBody>
            </p: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C5A907E-B571-F34E-AC51-89DCC6CCBC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9138" y="2362117"/>
                <a:ext cx="23469" cy="18982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48E50E1-9AA2-EE47-9751-600B24B342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49138" y="4236662"/>
                <a:ext cx="381196" cy="1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098A5E4-3568-CC42-8C04-8A37B687C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6414" y="2338385"/>
                <a:ext cx="249020" cy="39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630CEDB-D046-DE4F-B9F3-B0A208E498A9}"/>
                  </a:ext>
                </a:extLst>
              </p:cNvPr>
              <p:cNvCxnSpPr/>
              <p:nvPr/>
            </p:nvCxnSpPr>
            <p:spPr>
              <a:xfrm flipH="1">
                <a:off x="7849793" y="184563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4DFA330-1C5D-6341-B600-4E9E1C2A0692}"/>
                  </a:ext>
                </a:extLst>
              </p:cNvPr>
              <p:cNvCxnSpPr/>
              <p:nvPr/>
            </p:nvCxnSpPr>
            <p:spPr>
              <a:xfrm flipH="1">
                <a:off x="7830097" y="2566877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5B67787-097D-3F40-8D7F-EB009D65E0AF}"/>
                  </a:ext>
                </a:extLst>
              </p:cNvPr>
              <p:cNvSpPr txBox="1"/>
              <p:nvPr/>
            </p:nvSpPr>
            <p:spPr>
              <a:xfrm>
                <a:off x="7700757" y="2807342"/>
                <a:ext cx="38119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E09EFFB-CA30-5046-87EF-05B3609014A1}"/>
                  </a:ext>
                </a:extLst>
              </p:cNvPr>
              <p:cNvSpPr txBox="1"/>
              <p:nvPr/>
            </p:nvSpPr>
            <p:spPr>
              <a:xfrm>
                <a:off x="7715918" y="4051996"/>
                <a:ext cx="39702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0F8E9DC8-621C-534F-8D85-5494850AAD02}"/>
                  </a:ext>
                </a:extLst>
              </p:cNvPr>
              <p:cNvCxnSpPr/>
              <p:nvPr/>
            </p:nvCxnSpPr>
            <p:spPr>
              <a:xfrm flipH="1">
                <a:off x="7849790" y="317533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D90B286-239F-F842-A06F-45A08A5890D3}"/>
                  </a:ext>
                </a:extLst>
              </p:cNvPr>
              <p:cNvCxnSpPr/>
              <p:nvPr/>
            </p:nvCxnSpPr>
            <p:spPr>
              <a:xfrm flipH="1">
                <a:off x="7864952" y="3829073"/>
                <a:ext cx="1" cy="2718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EB4949BD-4738-D045-A6F9-487DAEB4F61A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flipV="1">
                <a:off x="7349138" y="2338385"/>
                <a:ext cx="299433" cy="395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87D3685-C5DD-DA4E-979C-68C148839200}"/>
                  </a:ext>
                </a:extLst>
              </p:cNvPr>
              <p:cNvSpPr txBox="1"/>
              <p:nvPr/>
            </p:nvSpPr>
            <p:spPr>
              <a:xfrm>
                <a:off x="8356673" y="2220549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e3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0040EAAD-E05A-C348-9E1A-4E37F38FB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1196" y="3639187"/>
                <a:ext cx="224324" cy="3943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24AF27D-F087-9F48-804A-24FB652360BA}"/>
                  </a:ext>
                </a:extLst>
              </p:cNvPr>
              <p:cNvSpPr txBox="1"/>
              <p:nvPr/>
            </p:nvSpPr>
            <p:spPr>
              <a:xfrm>
                <a:off x="7708801" y="1069536"/>
                <a:ext cx="42804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539E931-4DCA-DD47-A8FE-4ADEF4E42F6D}"/>
                  </a:ext>
                </a:extLst>
              </p:cNvPr>
              <p:cNvSpPr/>
              <p:nvPr/>
            </p:nvSpPr>
            <p:spPr>
              <a:xfrm>
                <a:off x="7708801" y="1069536"/>
                <a:ext cx="380011" cy="31792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4E1C054-809D-4647-A0FD-D479CCCF4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1105" y="1084093"/>
                <a:ext cx="0" cy="32160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9A27A34-9DCF-4F45-81D8-D2B273F4F119}"/>
                  </a:ext>
                </a:extLst>
              </p:cNvPr>
              <p:cNvSpPr txBox="1"/>
              <p:nvPr/>
            </p:nvSpPr>
            <p:spPr>
              <a:xfrm>
                <a:off x="8295520" y="3821216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3FA23BE-0247-E047-B686-26BBA31B42CD}"/>
                  </a:ext>
                </a:extLst>
              </p:cNvPr>
              <p:cNvSpPr txBox="1"/>
              <p:nvPr/>
            </p:nvSpPr>
            <p:spPr>
              <a:xfrm>
                <a:off x="8316376" y="3035732"/>
                <a:ext cx="4465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e2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03DC17A-1AC8-424E-A169-89BF9F2E646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8529639" y="3405064"/>
                <a:ext cx="10025" cy="418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884ACD63-FAD3-AA44-82C3-2EC8B5B628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4626" y="2563711"/>
                <a:ext cx="10025" cy="4181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DEC4909-AAE8-7A47-A262-162D5E7EEDB9}"/>
                  </a:ext>
                </a:extLst>
              </p:cNvPr>
              <p:cNvGrpSpPr/>
              <p:nvPr/>
            </p:nvGrpSpPr>
            <p:grpSpPr>
              <a:xfrm>
                <a:off x="7555182" y="3370676"/>
                <a:ext cx="597673" cy="481628"/>
                <a:chOff x="744234" y="1669087"/>
                <a:chExt cx="597673" cy="481628"/>
              </a:xfrm>
            </p:grpSpPr>
            <p:sp>
              <p:nvSpPr>
                <p:cNvPr id="98" name="Diamond 97">
                  <a:extLst>
                    <a:ext uri="{FF2B5EF4-FFF2-40B4-BE49-F238E27FC236}">
                      <a16:creationId xmlns:a16="http://schemas.microsoft.com/office/drawing/2014/main" id="{2067676A-B18A-7A41-90FF-02A461A6328C}"/>
                    </a:ext>
                  </a:extLst>
                </p:cNvPr>
                <p:cNvSpPr/>
                <p:nvPr/>
              </p:nvSpPr>
              <p:spPr>
                <a:xfrm>
                  <a:off x="744234" y="1669087"/>
                  <a:ext cx="597673" cy="481628"/>
                </a:xfrm>
                <a:prstGeom prst="diamond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33A97B07-AA66-6F43-A273-098FF969E2CD}"/>
                    </a:ext>
                  </a:extLst>
                </p:cNvPr>
                <p:cNvSpPr txBox="1"/>
                <p:nvPr/>
              </p:nvSpPr>
              <p:spPr>
                <a:xfrm>
                  <a:off x="841850" y="1725235"/>
                  <a:ext cx="3630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</p:grp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4B9A8C6-DDF7-574F-A72B-AE5A04B9E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33191" y="1867202"/>
              <a:ext cx="19893" cy="3635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7773F2-C6AE-E249-BD80-CF68CD20F99E}"/>
                </a:ext>
              </a:extLst>
            </p:cNvPr>
            <p:cNvSpPr txBox="1"/>
            <p:nvPr/>
          </p:nvSpPr>
          <p:spPr>
            <a:xfrm>
              <a:off x="8192044" y="1627272"/>
              <a:ext cx="824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j-lt"/>
                </a:rPr>
                <a:t>continue</a:t>
              </a:r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83ED89C-7C4C-CA47-BD20-772C2868B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013" y="1608784"/>
            <a:ext cx="4386314" cy="29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4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E976B8-7688-9E4B-9B84-1FB9AB92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95" y="21089"/>
            <a:ext cx="9524010" cy="1014868"/>
          </a:xfrm>
        </p:spPr>
        <p:txBody>
          <a:bodyPr/>
          <a:lstStyle/>
          <a:p>
            <a:r>
              <a:rPr lang="en-US" dirty="0"/>
              <a:t>Foundation: What is a loop?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A07C3-B46C-3B4E-9C93-87DE03BF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AD1E7E-203F-F546-9C0A-D3EAA8D88552}"/>
              </a:ext>
            </a:extLst>
          </p:cNvPr>
          <p:cNvGrpSpPr/>
          <p:nvPr/>
        </p:nvGrpSpPr>
        <p:grpSpPr>
          <a:xfrm>
            <a:off x="835231" y="1035957"/>
            <a:ext cx="10521538" cy="830997"/>
            <a:chOff x="835231" y="1035957"/>
            <a:chExt cx="10521538" cy="830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7F8032-BAC4-0D40-9B0B-847F4E56400E}"/>
                </a:ext>
              </a:extLst>
            </p:cNvPr>
            <p:cNvSpPr txBox="1"/>
            <p:nvPr/>
          </p:nvSpPr>
          <p:spPr>
            <a:xfrm>
              <a:off x="835231" y="1035957"/>
              <a:ext cx="10521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 loop is a sequence of nodes A</a:t>
              </a:r>
              <a:r>
                <a:rPr lang="en-US" sz="2400" baseline="-25000" dirty="0"/>
                <a:t>1</a:t>
              </a:r>
              <a:r>
                <a:rPr lang="en-US" sz="2400" dirty="0"/>
                <a:t>, A</a:t>
              </a:r>
              <a:r>
                <a:rPr lang="en-US" sz="2400" baseline="-25000" dirty="0"/>
                <a:t>2</a:t>
              </a:r>
              <a:r>
                <a:rPr lang="en-US" sz="2400" dirty="0"/>
                <a:t>, .. A</a:t>
              </a:r>
              <a:r>
                <a:rPr lang="en-US" sz="2400" baseline="-25000" dirty="0"/>
                <a:t>k</a:t>
              </a:r>
              <a:r>
                <a:rPr lang="en-US" sz="2400" dirty="0"/>
                <a:t> such that there is an edge from A</a:t>
              </a:r>
              <a:r>
                <a:rPr lang="en-US" sz="2400" baseline="-25000" dirty="0"/>
                <a:t>i</a:t>
              </a:r>
              <a:r>
                <a:rPr lang="en-US" sz="2400" dirty="0"/>
                <a:t> to A</a:t>
              </a:r>
              <a:r>
                <a:rPr lang="en-US" sz="2400" baseline="-25000" dirty="0"/>
                <a:t>(i+1)</a:t>
              </a:r>
              <a:r>
                <a:rPr lang="en-US" sz="2400" dirty="0"/>
                <a:t> for </a:t>
              </a:r>
              <a:r>
                <a:rPr lang="en-US" sz="2400" dirty="0" err="1"/>
                <a:t>i</a:t>
              </a:r>
              <a:r>
                <a:rPr lang="en-US" sz="2400" dirty="0"/>
                <a:t> = 1, 2, .. k-1 and there is edge from A</a:t>
              </a:r>
              <a:r>
                <a:rPr lang="en-US" sz="2400" baseline="-25000" dirty="0"/>
                <a:t>k</a:t>
              </a:r>
              <a:r>
                <a:rPr lang="en-US" sz="2400" dirty="0"/>
                <a:t> to A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420F09-F550-DF4D-A3AA-24179AB8D232}"/>
                </a:ext>
              </a:extLst>
            </p:cNvPr>
            <p:cNvSpPr txBox="1"/>
            <p:nvPr/>
          </p:nvSpPr>
          <p:spPr>
            <a:xfrm>
              <a:off x="7018318" y="1451455"/>
              <a:ext cx="268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commonly given answer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89F74C-1EEF-8141-AA96-32E764F48F8D}"/>
              </a:ext>
            </a:extLst>
          </p:cNvPr>
          <p:cNvGrpSpPr/>
          <p:nvPr/>
        </p:nvGrpSpPr>
        <p:grpSpPr>
          <a:xfrm>
            <a:off x="702253" y="2236285"/>
            <a:ext cx="10852437" cy="1123384"/>
            <a:chOff x="702253" y="2236285"/>
            <a:chExt cx="10852437" cy="11233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F26472-73B5-1840-ADB4-B30172D6B8DC}"/>
                </a:ext>
              </a:extLst>
            </p:cNvPr>
            <p:cNvSpPr txBox="1"/>
            <p:nvPr/>
          </p:nvSpPr>
          <p:spPr>
            <a:xfrm>
              <a:off x="702253" y="2236285"/>
              <a:ext cx="108524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Definition: </a:t>
              </a:r>
              <a:r>
                <a:rPr lang="en-US" sz="2800" dirty="0">
                  <a:latin typeface="+mj-lt"/>
                </a:rPr>
                <a:t>A l</a:t>
              </a:r>
              <a:r>
                <a:rPr lang="en-US" sz="2800" i="1" dirty="0">
                  <a:latin typeface="+mj-lt"/>
                </a:rPr>
                <a:t>oop </a:t>
              </a:r>
              <a:r>
                <a:rPr lang="en-US" sz="2800" dirty="0">
                  <a:latin typeface="+mj-lt"/>
                </a:rPr>
                <a:t>in a directed graph G is a subgraph L such that any two nodes in L </a:t>
              </a:r>
              <a:r>
                <a:rPr lang="en-US" sz="2800" i="1" dirty="0">
                  <a:latin typeface="+mj-lt"/>
                </a:rPr>
                <a:t>are connected by a path</a:t>
              </a:r>
              <a:r>
                <a:rPr lang="en-US" sz="2800" dirty="0">
                  <a:latin typeface="+mj-lt"/>
                </a:rPr>
                <a:t>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9EFA19-F489-0446-9858-4550B5A5F349}"/>
                </a:ext>
              </a:extLst>
            </p:cNvPr>
            <p:cNvSpPr txBox="1"/>
            <p:nvPr/>
          </p:nvSpPr>
          <p:spPr>
            <a:xfrm>
              <a:off x="6096000" y="2713338"/>
              <a:ext cx="4853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Instead of </a:t>
              </a:r>
              <a:r>
                <a:rPr lang="en-US" i="1" dirty="0"/>
                <a:t>loop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, the term </a:t>
              </a:r>
              <a:r>
                <a:rPr lang="en-US" i="1" dirty="0"/>
                <a:t>strongly connected component  </a:t>
              </a:r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is used is graph theory.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435559-5754-9545-ABBF-E84EAADA02C7}"/>
              </a:ext>
            </a:extLst>
          </p:cNvPr>
          <p:cNvGrpSpPr/>
          <p:nvPr/>
        </p:nvGrpSpPr>
        <p:grpSpPr>
          <a:xfrm>
            <a:off x="1462645" y="3969353"/>
            <a:ext cx="3128779" cy="617340"/>
            <a:chOff x="2865544" y="4206054"/>
            <a:chExt cx="3128779" cy="6173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B479E6-1BF2-5048-8F11-79BB879F582A}"/>
                </a:ext>
              </a:extLst>
            </p:cNvPr>
            <p:cNvSpPr txBox="1"/>
            <p:nvPr/>
          </p:nvSpPr>
          <p:spPr>
            <a:xfrm>
              <a:off x="2865544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8372B-E0F9-E546-A91D-D86BAF98376B}"/>
                </a:ext>
              </a:extLst>
            </p:cNvPr>
            <p:cNvSpPr txBox="1"/>
            <p:nvPr/>
          </p:nvSpPr>
          <p:spPr>
            <a:xfrm>
              <a:off x="4204303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4A1F73-5199-0241-B1C8-9BFDFB69CB08}"/>
                </a:ext>
              </a:extLst>
            </p:cNvPr>
            <p:cNvSpPr txBox="1"/>
            <p:nvPr/>
          </p:nvSpPr>
          <p:spPr>
            <a:xfrm>
              <a:off x="5543061" y="4206054"/>
              <a:ext cx="45126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5E66AA-101D-E34C-8607-E6B34F95554C}"/>
                </a:ext>
              </a:extLst>
            </p:cNvPr>
            <p:cNvCxnSpPr/>
            <p:nvPr/>
          </p:nvCxnSpPr>
          <p:spPr>
            <a:xfrm>
              <a:off x="3316806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1E44BB-8C42-514B-83B8-8F28C101237D}"/>
                </a:ext>
              </a:extLst>
            </p:cNvPr>
            <p:cNvCxnSpPr/>
            <p:nvPr/>
          </p:nvCxnSpPr>
          <p:spPr>
            <a:xfrm>
              <a:off x="4655565" y="4390720"/>
              <a:ext cx="8874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BE20B92-71D1-2F46-B54A-0DBC366ADD38}"/>
                </a:ext>
              </a:extLst>
            </p:cNvPr>
            <p:cNvGrpSpPr/>
            <p:nvPr/>
          </p:nvGrpSpPr>
          <p:grpSpPr>
            <a:xfrm>
              <a:off x="4429934" y="4575386"/>
              <a:ext cx="1113127" cy="248008"/>
              <a:chOff x="4429934" y="4575386"/>
              <a:chExt cx="1113127" cy="248008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11860A-4746-2142-802C-1E61A2796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5D07A37-0190-8E4B-93E1-BEBCBE5A71F1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FC145FC-C926-A541-A84D-8D58425983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C69C373-8C8F-D440-96AE-B5B60751855F}"/>
                </a:ext>
              </a:extLst>
            </p:cNvPr>
            <p:cNvGrpSpPr/>
            <p:nvPr/>
          </p:nvGrpSpPr>
          <p:grpSpPr>
            <a:xfrm>
              <a:off x="3091175" y="4572409"/>
              <a:ext cx="1113127" cy="248008"/>
              <a:chOff x="4429934" y="4575386"/>
              <a:chExt cx="1113127" cy="24800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D24519A-AC31-2344-88AF-3C9A34DE8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51403" y="4823394"/>
                <a:ext cx="88749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C73C52C-EC31-074F-94DE-9B1FDDBD6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9934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00AABB7-BA25-3D4C-948D-E36504DF78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0245" y="4575386"/>
                <a:ext cx="112816" cy="2420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E32C6D1-A622-8142-B6B4-73B8AE9691B0}"/>
              </a:ext>
            </a:extLst>
          </p:cNvPr>
          <p:cNvGrpSpPr/>
          <p:nvPr/>
        </p:nvGrpSpPr>
        <p:grpSpPr>
          <a:xfrm>
            <a:off x="5154261" y="4045083"/>
            <a:ext cx="5795157" cy="823303"/>
            <a:chOff x="5154261" y="4172087"/>
            <a:chExt cx="5795157" cy="8233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972A1-475F-5741-A745-FC57A3855177}"/>
                </a:ext>
              </a:extLst>
            </p:cNvPr>
            <p:cNvSpPr txBox="1"/>
            <p:nvPr/>
          </p:nvSpPr>
          <p:spPr>
            <a:xfrm>
              <a:off x="5154261" y="4172087"/>
              <a:ext cx="5795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Three Loops: L1 = {A1, A2}, L2 = {A2, A3}, L3 = {A1, A2, A3}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BA7E6E-3214-644B-A6E9-91A58106C4E7}"/>
                </a:ext>
              </a:extLst>
            </p:cNvPr>
            <p:cNvSpPr txBox="1"/>
            <p:nvPr/>
          </p:nvSpPr>
          <p:spPr>
            <a:xfrm>
              <a:off x="6709927" y="4626058"/>
              <a:ext cx="3490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 L3 contains the loops L1 and L2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08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64582-BAB5-DA47-AB30-D0181015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 Basic Concepts and Terminology -1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0EC0-F19F-4C41-9BA0-DEDC9418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6F34123-FD0A-5E4B-80FD-E9504100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76400"/>
            <a:ext cx="10934700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5A141-165B-7640-8908-F77F9491715A}"/>
              </a:ext>
            </a:extLst>
          </p:cNvPr>
          <p:cNvSpPr txBox="1"/>
          <p:nvPr/>
        </p:nvSpPr>
        <p:spPr>
          <a:xfrm>
            <a:off x="1485900" y="5456918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definitions are from a book. Let’s make a few changes to make it clearer and precise.</a:t>
            </a:r>
          </a:p>
        </p:txBody>
      </p:sp>
    </p:spTree>
    <p:extLst>
      <p:ext uri="{BB962C8B-B14F-4D97-AF65-F5344CB8AC3E}">
        <p14:creationId xmlns:p14="http://schemas.microsoft.com/office/powerpoint/2010/main" val="37108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764582-BAB5-DA47-AB30-D0181015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 Basic Concepts and Terminology -1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0EC0-F19F-4C41-9BA0-DEDC9418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B3B20-CC52-4CD8-891A-1FEA1205BD2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6F34123-FD0A-5E4B-80FD-E95041001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69927"/>
            <a:ext cx="10934700" cy="350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5A141-165B-7640-8908-F77F9491715A}"/>
              </a:ext>
            </a:extLst>
          </p:cNvPr>
          <p:cNvSpPr txBox="1"/>
          <p:nvPr/>
        </p:nvSpPr>
        <p:spPr>
          <a:xfrm>
            <a:off x="1231003" y="4836305"/>
            <a:ext cx="922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These definitions are from a book. Let’s make a few changes to make it clearer and precise.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546152-F908-A540-856D-546C7CD7D3D6}"/>
              </a:ext>
            </a:extLst>
          </p:cNvPr>
          <p:cNvCxnSpPr>
            <a:cxnSpLocks/>
          </p:cNvCxnSpPr>
          <p:nvPr/>
        </p:nvCxnSpPr>
        <p:spPr>
          <a:xfrm>
            <a:off x="1066800" y="2375767"/>
            <a:ext cx="5303520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ADE476-2974-6343-95A4-8851860C8805}"/>
              </a:ext>
            </a:extLst>
          </p:cNvPr>
          <p:cNvSpPr txBox="1"/>
          <p:nvPr/>
        </p:nvSpPr>
        <p:spPr>
          <a:xfrm>
            <a:off x="3494144" y="237576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not clear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5B5988-85AC-004D-82B3-DBC89631397F}"/>
              </a:ext>
            </a:extLst>
          </p:cNvPr>
          <p:cNvSpPr/>
          <p:nvPr/>
        </p:nvSpPr>
        <p:spPr>
          <a:xfrm>
            <a:off x="628650" y="2863447"/>
            <a:ext cx="11142507" cy="79248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DDBEDB-9C97-3744-A6D5-409CE5EC47D2}"/>
              </a:ext>
            </a:extLst>
          </p:cNvPr>
          <p:cNvSpPr txBox="1"/>
          <p:nvPr/>
        </p:nvSpPr>
        <p:spPr>
          <a:xfrm>
            <a:off x="6199902" y="3239588"/>
            <a:ext cx="518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One must first define the successor and then CFG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9DDBD-99C7-1C4F-9B20-2086F42BFE4A}"/>
              </a:ext>
            </a:extLst>
          </p:cNvPr>
          <p:cNvSpPr txBox="1"/>
          <p:nvPr/>
        </p:nvSpPr>
        <p:spPr>
          <a:xfrm>
            <a:off x="1066800" y="5251268"/>
            <a:ext cx="9371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+mj-lt"/>
              </a:rPr>
              <a:t>We have first defined the successor relation and then defined CFG as the graph in which edges represent the ordered pairs in the successor relation.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A9CDCA-D558-BE4E-BC08-0D30CB47E7E1}"/>
              </a:ext>
            </a:extLst>
          </p:cNvPr>
          <p:cNvSpPr txBox="1"/>
          <p:nvPr/>
        </p:nvSpPr>
        <p:spPr>
          <a:xfrm>
            <a:off x="8063703" y="2278672"/>
            <a:ext cx="3937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+mj-lt"/>
              </a:rPr>
              <a:t>Unique exit is obtained by creating a dummy node E and connecting all RETURN nodes to E </a:t>
            </a:r>
          </a:p>
        </p:txBody>
      </p:sp>
    </p:spTree>
    <p:extLst>
      <p:ext uri="{BB962C8B-B14F-4D97-AF65-F5344CB8AC3E}">
        <p14:creationId xmlns:p14="http://schemas.microsoft.com/office/powerpoint/2010/main" val="16482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45435</TotalTime>
  <Words>1005</Words>
  <Application>Microsoft Macintosh PowerPoint</Application>
  <PresentationFormat>Widescreen</PresentationFormat>
  <Paragraphs>213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Merriweather Sans</vt:lpstr>
      <vt:lpstr>simple-light-2</vt:lpstr>
      <vt:lpstr>PowerPoint Presentation</vt:lpstr>
      <vt:lpstr>What is a loop?</vt:lpstr>
      <vt:lpstr>Foundation: What is a loop?</vt:lpstr>
      <vt:lpstr>PowerPoint Presentation</vt:lpstr>
      <vt:lpstr>PowerPoint Presentation</vt:lpstr>
      <vt:lpstr>PowerPoint Presentation</vt:lpstr>
      <vt:lpstr>Foundation: What is a loop?</vt:lpstr>
      <vt:lpstr>CPM Basic Concepts and Terminology -1 </vt:lpstr>
      <vt:lpstr>CPM Basic Concepts and Terminology -1 </vt:lpstr>
      <vt:lpstr>CPM Basic Concepts and Terminology -2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Santhanam, Ganesh R [E CPE]</dc:creator>
  <cp:lastModifiedBy>Kothari, Suraj C [E CPE]</cp:lastModifiedBy>
  <cp:revision>2344</cp:revision>
  <cp:lastPrinted>2019-02-05T15:44:34Z</cp:lastPrinted>
  <dcterms:created xsi:type="dcterms:W3CDTF">2016-08-15T15:08:51Z</dcterms:created>
  <dcterms:modified xsi:type="dcterms:W3CDTF">2022-02-21T16:44:27Z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