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1" r:id="rId2"/>
    <p:sldId id="1842" r:id="rId3"/>
    <p:sldId id="1853" r:id="rId4"/>
    <p:sldId id="1857" r:id="rId5"/>
    <p:sldId id="1858" r:id="rId6"/>
    <p:sldId id="18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 autoAdjust="0"/>
    <p:restoredTop sz="93243"/>
  </p:normalViewPr>
  <p:slideViewPr>
    <p:cSldViewPr snapToGrid="0">
      <p:cViewPr varScale="1">
        <p:scale>
          <a:sx n="88" d="100"/>
          <a:sy n="88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54890" y="1175657"/>
            <a:ext cx="11657803" cy="4913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0" marR="0" lvl="0" indent="-5080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800" b="0" i="0" u="none" strike="noStrike" cap="none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ial" charset="0"/>
                <a:sym typeface="Arial" charset="0"/>
              </a:defRPr>
            </a:lvl1pPr>
            <a:lvl2pPr marL="1168400" marR="0" lvl="1" indent="-4572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 Light" panose="020F0302020204030204" pitchFamily="34" charset="0"/>
              <a:buChar char="⁻"/>
              <a:defRPr sz="24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2pPr>
            <a:lvl3pPr marL="1544955" marR="0" lvl="2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CE1126"/>
              </a:buClr>
              <a:buSzPct val="60000"/>
              <a:buFont typeface="Arial" charset="0"/>
              <a:buChar char="•"/>
              <a:defRPr sz="22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3pPr>
            <a:lvl4pPr marL="1710055" marR="0" lvl="3" indent="-1714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67000"/>
              <a:buFont typeface="Arial" charset="0"/>
              <a:buChar char="o"/>
              <a:defRPr sz="2400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218055" marR="0" lvl="4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726055" marR="0" lvl="5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3234055" marR="0" lvl="6" indent="-50800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725545" marR="0" lvl="7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4233545" marR="0" lvl="8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  <a:prstGeom prst="rect">
            <a:avLst/>
          </a:prstGeo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1" i="0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</a:t>
            </a:r>
            <a:r>
              <a:rPr lang="en-US" sz="1600" b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FA8750-12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6" y="3642955"/>
            <a:ext cx="10972800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Professor, Department of Electrical and Computer Engineering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516795" y="1970324"/>
            <a:ext cx="10159121" cy="1790093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 algn="ctr">
              <a:buClr>
                <a:srgbClr val="CE1126"/>
              </a:buClr>
              <a:buSzPct val="25000"/>
            </a:pPr>
            <a:r>
              <a:rPr lang="en-US" sz="3600" dirty="0"/>
              <a:t>Logarithmic Reduction of Algorithmic Complexity</a:t>
            </a:r>
          </a:p>
          <a:p>
            <a:pPr algn="ctr">
              <a:buClr>
                <a:srgbClr val="CE1126"/>
              </a:buClr>
              <a:buSzPct val="25000"/>
            </a:pPr>
            <a:r>
              <a:rPr lang="en-US" sz="3600" dirty="0"/>
              <a:t>Enumerating vs. Counting Control Paths  </a:t>
            </a:r>
            <a:endParaRPr lang="en-US" sz="3600" dirty="0">
              <a:ea typeface="Arial"/>
              <a:cs typeface="Arial"/>
              <a:sym typeface="Arial"/>
            </a:endParaRP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0465A9-23E4-DD4E-B9F2-F72EECBA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39" y="87896"/>
            <a:ext cx="6715490" cy="706523"/>
          </a:xfrm>
        </p:spPr>
        <p:txBody>
          <a:bodyPr/>
          <a:lstStyle/>
          <a:p>
            <a:r>
              <a:rPr lang="en-US" dirty="0"/>
              <a:t>Multiplicity Algorithm – Example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BBEDD-C6F6-7448-BB8F-F498866D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FF2332-9267-8D45-A5B9-D2DD445B5EEE}"/>
              </a:ext>
            </a:extLst>
          </p:cNvPr>
          <p:cNvSpPr txBox="1"/>
          <p:nvPr/>
        </p:nvSpPr>
        <p:spPr>
          <a:xfrm>
            <a:off x="1965501" y="988951"/>
            <a:ext cx="208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</a:t>
            </a:r>
            <a:r>
              <a:rPr lang="en-US" dirty="0">
                <a:latin typeface="+mj-lt"/>
              </a:rPr>
              <a:t>: Path = C1, a1, C3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59B8E4-EDC7-8343-A7DF-40BE9F3EF3DF}"/>
              </a:ext>
            </a:extLst>
          </p:cNvPr>
          <p:cNvSpPr txBox="1"/>
          <p:nvPr/>
        </p:nvSpPr>
        <p:spPr>
          <a:xfrm>
            <a:off x="1965501" y="1509426"/>
            <a:ext cx="19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r>
              <a:rPr lang="en-US" dirty="0">
                <a:latin typeface="+mj-lt"/>
              </a:rPr>
              <a:t>: Path = C1, 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63D70-EACC-C041-9CED-CD4E9B5D4044}"/>
              </a:ext>
            </a:extLst>
          </p:cNvPr>
          <p:cNvSpPr txBox="1"/>
          <p:nvPr/>
        </p:nvSpPr>
        <p:spPr>
          <a:xfrm>
            <a:off x="5453982" y="988951"/>
            <a:ext cx="34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</a:t>
            </a:r>
            <a:r>
              <a:rPr lang="en-US" baseline="-25000" dirty="0">
                <a:latin typeface="+mj-lt"/>
              </a:rPr>
              <a:t>f</a:t>
            </a:r>
            <a:r>
              <a:rPr lang="en-US" dirty="0">
                <a:latin typeface="+mj-lt"/>
              </a:rPr>
              <a:t>(C1) = 1,  R</a:t>
            </a:r>
            <a:r>
              <a:rPr lang="en-US" baseline="-25000" dirty="0">
                <a:latin typeface="+mj-lt"/>
              </a:rPr>
              <a:t>f</a:t>
            </a:r>
            <a:r>
              <a:rPr lang="en-US" dirty="0">
                <a:latin typeface="+mj-lt"/>
              </a:rPr>
              <a:t>(C3) = 1,  M(C3) = 1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5D80CDA-019A-BA44-9ECC-27C0824985B3}"/>
              </a:ext>
            </a:extLst>
          </p:cNvPr>
          <p:cNvSpPr txBox="1"/>
          <p:nvPr/>
        </p:nvSpPr>
        <p:spPr>
          <a:xfrm>
            <a:off x="5453982" y="1509426"/>
            <a:ext cx="438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</a:t>
            </a:r>
            <a:r>
              <a:rPr lang="en-US" baseline="-25000" dirty="0">
                <a:latin typeface="+mj-lt"/>
              </a:rPr>
              <a:t>f</a:t>
            </a:r>
            <a:r>
              <a:rPr lang="en-US" dirty="0">
                <a:latin typeface="+mj-lt"/>
              </a:rPr>
              <a:t>(C1) = 0, ,  R</a:t>
            </a:r>
            <a:r>
              <a:rPr lang="en-US" baseline="-25000" dirty="0">
                <a:latin typeface="+mj-lt"/>
              </a:rPr>
              <a:t>f</a:t>
            </a:r>
            <a:r>
              <a:rPr lang="en-US" dirty="0">
                <a:latin typeface="+mj-lt"/>
              </a:rPr>
              <a:t>(C3) = 1, M(C3) = 1, M(C2) = 1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163BAE-324C-6649-9902-BDA25E5A41CB}"/>
              </a:ext>
            </a:extLst>
          </p:cNvPr>
          <p:cNvSpPr txBox="1"/>
          <p:nvPr/>
        </p:nvSpPr>
        <p:spPr>
          <a:xfrm>
            <a:off x="5850921" y="4952694"/>
            <a:ext cx="53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Forward pass stops at a6, because it is at a leaf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68B8F2-C312-9C47-A80B-A4DB88F7DD5F}"/>
              </a:ext>
            </a:extLst>
          </p:cNvPr>
          <p:cNvSpPr txBox="1"/>
          <p:nvPr/>
        </p:nvSpPr>
        <p:spPr>
          <a:xfrm>
            <a:off x="1965501" y="5457781"/>
            <a:ext cx="30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B5</a:t>
            </a:r>
            <a:r>
              <a:rPr lang="en-US" dirty="0">
                <a:latin typeface="+mj-lt"/>
              </a:rPr>
              <a:t>: Path = empty, Termination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9D3D22B-74EF-AC4F-B37B-EDC33E34CFA7}"/>
              </a:ext>
            </a:extLst>
          </p:cNvPr>
          <p:cNvGrpSpPr/>
          <p:nvPr/>
        </p:nvGrpSpPr>
        <p:grpSpPr>
          <a:xfrm>
            <a:off x="231543" y="1136890"/>
            <a:ext cx="1733960" cy="4088479"/>
            <a:chOff x="9706600" y="1057864"/>
            <a:chExt cx="1733960" cy="408847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9FC0A84-2BFA-E544-9160-E3D544AD7D51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B366019-B589-A146-AC69-45438B190940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D96F9BA-2394-FB44-82E2-B30DC0C26079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2715396-36D7-A546-BFC1-C627502C72A5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1EB26D5C-9A54-894B-957E-07CB89BFF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348FF74B-67EB-7449-BC6E-1F963753A115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9DA88A12-FB24-8448-8B7F-0650892906CC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3F7C6BDD-0020-1F4A-A694-0744EF907959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5CC02692-38F0-8444-8232-62CCD67AF5DC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B52CFCE3-5160-994B-851B-12F55E4744A6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9954A264-BF38-D348-B0B3-03E7618D5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73AF2209-2254-9D4A-B43C-FCC6857C5991}"/>
                      </a:ext>
                    </a:extLst>
                  </p:cNvPr>
                  <p:cNvCxnSpPr>
                    <a:cxnSpLocks/>
                    <a:stCxn id="107" idx="2"/>
                    <a:endCxn id="95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05506BAF-CF55-4145-A941-7396E569D5BD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9F4FEBDE-B546-5F4E-BA0A-8122E951D0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85E0BEC1-14C6-3C40-A34E-4410977C60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9F86534C-AA13-F041-A467-B04AB2C60B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133" name="Straight Arrow Connector 132">
                      <a:extLst>
                        <a:ext uri="{FF2B5EF4-FFF2-40B4-BE49-F238E27FC236}">
                          <a16:creationId xmlns:a16="http://schemas.microsoft.com/office/drawing/2014/main" id="{74A73351-FFC5-DC42-88AB-6E3E4641C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Arrow Connector 133">
                      <a:extLst>
                        <a:ext uri="{FF2B5EF4-FFF2-40B4-BE49-F238E27FC236}">
                          <a16:creationId xmlns:a16="http://schemas.microsoft.com/office/drawing/2014/main" id="{E74A6B7A-D2B4-D04D-B33B-947925BF8A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Arrow Connector 134">
                      <a:extLst>
                        <a:ext uri="{FF2B5EF4-FFF2-40B4-BE49-F238E27FC236}">
                          <a16:creationId xmlns:a16="http://schemas.microsoft.com/office/drawing/2014/main" id="{0DFB4E43-8B7D-EA4E-8B6A-4C3FF0F8C532}"/>
                        </a:ext>
                      </a:extLst>
                    </p:cNvPr>
                    <p:cNvCxnSpPr>
                      <a:cxnSpLocks/>
                      <a:stCxn id="115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81A7BD07-9368-5343-B1F0-30255EA59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C45722B8-C45E-5842-A887-F34D59B31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BA8AF6F-6E4A-7F4A-9749-D54F3BE7DCB9}"/>
                    </a:ext>
                  </a:extLst>
                </p:cNvPr>
                <p:cNvCxnSpPr>
                  <a:cxnSpLocks/>
                  <a:endCxn id="115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7107F02-4DAA-EC47-952E-EBF6053D81E1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D08D307D-E763-BB4F-BA77-1FA2CB2F05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547252F-C58E-7E49-AD94-5BFD67D45F34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76A9DDC-BCFE-3343-B4AE-6F2ABAB12E0B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897D0D66-ABED-6D43-9B1F-336913511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6EBDEE-AA1B-9748-9048-791A0C25C165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281FCA-9F50-0648-8A76-F35AF1F82ECB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11066D5-5B08-F94B-B99C-0EA1AB1C6C0D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EC7FAC2-009A-4747-B276-0B1BE74D02AB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8923E6E-2328-0640-A58B-B3F1FAECA2F4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F05C78-D57D-4547-903D-6EA6842FB068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09E094-7AF1-0549-82EB-58B8E09F19BF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9B8192E-6AC3-964C-B0A9-B352DD4FE182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4521333-1706-BC4E-BA2A-CCE6AFDED70F}"/>
              </a:ext>
            </a:extLst>
          </p:cNvPr>
          <p:cNvSpPr txBox="1"/>
          <p:nvPr/>
        </p:nvSpPr>
        <p:spPr>
          <a:xfrm>
            <a:off x="1965501" y="2029901"/>
            <a:ext cx="2838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F2</a:t>
            </a:r>
            <a:r>
              <a:rPr lang="en-US" sz="1600" dirty="0">
                <a:latin typeface="+mj-lt"/>
              </a:rPr>
              <a:t>: Path = C1, C2, a2, C3, a3, C4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04C6F9-3E09-5440-B91B-32A3D34557F9}"/>
              </a:ext>
            </a:extLst>
          </p:cNvPr>
          <p:cNvSpPr txBox="1"/>
          <p:nvPr/>
        </p:nvSpPr>
        <p:spPr>
          <a:xfrm>
            <a:off x="5453982" y="2029901"/>
            <a:ext cx="638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(C2) = 1, B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(C3) = 1,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(C3) = 0,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1, M(C2) = 1, M(C3) = 2, M(C4) = 2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E01660-FF2E-B449-B826-6656A2B8AAB3}"/>
              </a:ext>
            </a:extLst>
          </p:cNvPr>
          <p:cNvSpPr txBox="1"/>
          <p:nvPr/>
        </p:nvSpPr>
        <p:spPr>
          <a:xfrm>
            <a:off x="1965502" y="2519598"/>
            <a:ext cx="247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B2: Path = C1, C2, a2, C3, a4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DD4AE-4E04-5844-84ED-01577816621E}"/>
              </a:ext>
            </a:extLst>
          </p:cNvPr>
          <p:cNvSpPr txBox="1"/>
          <p:nvPr/>
        </p:nvSpPr>
        <p:spPr>
          <a:xfrm>
            <a:off x="5453982" y="2519598"/>
            <a:ext cx="638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(C2) = 1, B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(C3) = 0,  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1,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(a4) = 1, M(C3) = 2, M(C4) = 2, M(a4) = 2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73C742-1AE9-7E48-950C-B0CDA098D216}"/>
              </a:ext>
            </a:extLst>
          </p:cNvPr>
          <p:cNvSpPr txBox="1"/>
          <p:nvPr/>
        </p:nvSpPr>
        <p:spPr>
          <a:xfrm>
            <a:off x="1965501" y="3009295"/>
            <a:ext cx="251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F3</a:t>
            </a:r>
            <a:r>
              <a:rPr lang="en-US" sz="1600" dirty="0">
                <a:latin typeface="+mj-lt"/>
              </a:rPr>
              <a:t>: Path = C1, C2, a2, C3, a4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D012F1-EFEE-6848-9371-88688586DA7F}"/>
              </a:ext>
            </a:extLst>
          </p:cNvPr>
          <p:cNvSpPr txBox="1"/>
          <p:nvPr/>
        </p:nvSpPr>
        <p:spPr>
          <a:xfrm>
            <a:off x="1965501" y="3498992"/>
            <a:ext cx="207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B3</a:t>
            </a:r>
            <a:r>
              <a:rPr lang="en-US" sz="1600" dirty="0">
                <a:latin typeface="+mj-lt"/>
              </a:rPr>
              <a:t>: Path = C1, C2, a4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1857DE-AE73-404D-9DEC-BED794765A76}"/>
              </a:ext>
            </a:extLst>
          </p:cNvPr>
          <p:cNvSpPr txBox="1"/>
          <p:nvPr/>
        </p:nvSpPr>
        <p:spPr>
          <a:xfrm>
            <a:off x="5453982" y="3498992"/>
            <a:ext cx="487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(C2) = 0,  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1,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(a4) = 0, M(C4) = 2, M(a4) = 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885E6B-6D59-1540-BEED-6D14E234C5AA}"/>
              </a:ext>
            </a:extLst>
          </p:cNvPr>
          <p:cNvSpPr txBox="1"/>
          <p:nvPr/>
        </p:nvSpPr>
        <p:spPr>
          <a:xfrm>
            <a:off x="1965501" y="3988689"/>
            <a:ext cx="2540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F4</a:t>
            </a:r>
            <a:r>
              <a:rPr lang="en-US" sz="1600" dirty="0">
                <a:latin typeface="+mj-lt"/>
              </a:rPr>
              <a:t>: Path = C1, C2, a4, C4, a5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045D22-D47E-2E48-A142-89653E6962C6}"/>
              </a:ext>
            </a:extLst>
          </p:cNvPr>
          <p:cNvSpPr txBox="1"/>
          <p:nvPr/>
        </p:nvSpPr>
        <p:spPr>
          <a:xfrm>
            <a:off x="5453982" y="3988689"/>
            <a:ext cx="574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1,  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0,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(a4) = 0, M(C4) = 5, M(a4) = 3, M(a5) = 5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114CD0-BE23-604C-8EEC-6AAC78A6E1AD}"/>
              </a:ext>
            </a:extLst>
          </p:cNvPr>
          <p:cNvSpPr txBox="1"/>
          <p:nvPr/>
        </p:nvSpPr>
        <p:spPr>
          <a:xfrm>
            <a:off x="1965501" y="4478386"/>
            <a:ext cx="2539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B4</a:t>
            </a:r>
            <a:r>
              <a:rPr lang="en-US" sz="1600" dirty="0">
                <a:latin typeface="+mj-lt"/>
              </a:rPr>
              <a:t>: Path = C1, C2, a4, C4, a6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FBA128-DD39-C343-B564-DFA1F60D9192}"/>
              </a:ext>
            </a:extLst>
          </p:cNvPr>
          <p:cNvSpPr txBox="1"/>
          <p:nvPr/>
        </p:nvSpPr>
        <p:spPr>
          <a:xfrm>
            <a:off x="5453982" y="4478386"/>
            <a:ext cx="5704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0,  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0,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(a4) = 0, M(C4) = 5, M(a4) = 3, M(a6) = 5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B043E-EF23-4C40-BD9C-A7ABF47A8031}"/>
              </a:ext>
            </a:extLst>
          </p:cNvPr>
          <p:cNvSpPr txBox="1"/>
          <p:nvPr/>
        </p:nvSpPr>
        <p:spPr>
          <a:xfrm>
            <a:off x="1965501" y="4968083"/>
            <a:ext cx="247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F5</a:t>
            </a:r>
            <a:r>
              <a:rPr lang="en-US" sz="1600" dirty="0">
                <a:latin typeface="+mj-lt"/>
              </a:rPr>
              <a:t>: Path = C1, C2, a4, C4, a6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B672A0-57E0-DF4C-A797-B0AC28A39E84}"/>
              </a:ext>
            </a:extLst>
          </p:cNvPr>
          <p:cNvSpPr txBox="1"/>
          <p:nvPr/>
        </p:nvSpPr>
        <p:spPr>
          <a:xfrm>
            <a:off x="5850921" y="3020454"/>
            <a:ext cx="437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Forward pass stops at a4 because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(a4) = 1 </a:t>
            </a:r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73428049-63E8-4D40-B1B7-E20C83F915F0}"/>
              </a:ext>
            </a:extLst>
          </p:cNvPr>
          <p:cNvSpPr/>
          <p:nvPr/>
        </p:nvSpPr>
        <p:spPr>
          <a:xfrm>
            <a:off x="5453982" y="3077264"/>
            <a:ext cx="222342" cy="169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D25C7464-FF2B-4944-A50D-427859ABB30F}"/>
              </a:ext>
            </a:extLst>
          </p:cNvPr>
          <p:cNvSpPr/>
          <p:nvPr/>
        </p:nvSpPr>
        <p:spPr>
          <a:xfrm>
            <a:off x="5453982" y="5089227"/>
            <a:ext cx="222342" cy="169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3C098-62F3-2A4F-9C6C-F09E802C5DFC}"/>
              </a:ext>
            </a:extLst>
          </p:cNvPr>
          <p:cNvSpPr txBox="1"/>
          <p:nvPr/>
        </p:nvSpPr>
        <p:spPr>
          <a:xfrm>
            <a:off x="7209693" y="222738"/>
            <a:ext cx="424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Initially, set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(C3) =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(a4) =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(C4) = 2; </a:t>
            </a:r>
          </a:p>
          <a:p>
            <a:r>
              <a:rPr lang="en-US" sz="1600" dirty="0">
                <a:latin typeface="+mj-lt"/>
              </a:rPr>
              <a:t>Set  all B</a:t>
            </a:r>
            <a:r>
              <a:rPr lang="en-US" sz="1600" baseline="-25000" dirty="0">
                <a:latin typeface="+mj-lt"/>
              </a:rPr>
              <a:t>f </a:t>
            </a:r>
            <a:r>
              <a:rPr lang="en-US" sz="1600" dirty="0">
                <a:latin typeface="+mj-lt"/>
              </a:rPr>
              <a:t> flags to 0. Set all multiplicities M() to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7E1C8-1690-AF43-B000-1C6E69DFA996}"/>
              </a:ext>
            </a:extLst>
          </p:cNvPr>
          <p:cNvSpPr txBox="1"/>
          <p:nvPr/>
        </p:nvSpPr>
        <p:spPr>
          <a:xfrm>
            <a:off x="5649925" y="5436273"/>
            <a:ext cx="33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Backward pass goes back to C1</a:t>
            </a:r>
          </a:p>
        </p:txBody>
      </p:sp>
    </p:spTree>
    <p:extLst>
      <p:ext uri="{BB962C8B-B14F-4D97-AF65-F5344CB8AC3E}">
        <p14:creationId xmlns:p14="http://schemas.microsoft.com/office/powerpoint/2010/main" val="1042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51" grpId="0"/>
      <p:bldP spid="125" grpId="0"/>
      <p:bldP spid="132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54" grpId="0"/>
      <p:bldP spid="62" grpId="0" animBg="1"/>
      <p:bldP spid="64" grpId="0" animBg="1"/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4390-FCFF-184C-9669-E8B0FC9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B78F9-5DDC-804C-8BA7-23F1464E8EDC}"/>
              </a:ext>
            </a:extLst>
          </p:cNvPr>
          <p:cNvGrpSpPr/>
          <p:nvPr/>
        </p:nvGrpSpPr>
        <p:grpSpPr>
          <a:xfrm>
            <a:off x="231543" y="1136890"/>
            <a:ext cx="1733960" cy="4088479"/>
            <a:chOff x="9706600" y="1057864"/>
            <a:chExt cx="1733960" cy="40884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7D5DE2-4107-0041-9223-DE50B937430D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1C38D71-553A-7048-8C77-D41F436365DB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FF40013-DF52-474C-9EAF-7D27DC50E91E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E865FA6-F5A7-7349-AFCE-0D50112C23FF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00E45497-0F07-ED40-96C6-5F2B395B73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EBC2F0A-F460-684F-87F1-34C2280A452D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10F1E73-B25B-154B-BFE4-FF3AC16A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7BE78F8-001B-DE44-9DDB-1A59181D4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190260-C835-1A48-887A-7470660EF583}"/>
                      </a:ext>
                    </a:extLst>
                  </p:cNvPr>
                  <p:cNvCxnSpPr>
                    <a:cxnSpLocks/>
                    <a:endCxn id="28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AD7F8B-5C57-8141-A8AB-D6210F94B448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DD516172-343A-C140-A150-9CD5973DB1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D068AE4-1AB1-FC4D-93C6-2A75C5FC02C4}"/>
                      </a:ext>
                    </a:extLst>
                  </p:cNvPr>
                  <p:cNvCxnSpPr>
                    <a:cxnSpLocks/>
                    <a:stCxn id="28" idx="2"/>
                    <a:endCxn id="16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DB8EEB39-334B-684B-997A-9BA156618C75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4779B613-A2DC-E042-9728-CB61C0403B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741C7CB-B42B-6D47-9818-6794398B7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3C0443E-4AA1-B54D-987B-D821FF6E23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68BA74CA-D8B9-454B-8CB3-3E53F372F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D80B795C-8C1C-4B45-8462-42DEAF8825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BA30E87C-FAF2-A34D-9EC3-AED141102A46}"/>
                        </a:ext>
                      </a:extLst>
                    </p:cNvPr>
                    <p:cNvCxnSpPr>
                      <a:cxnSpLocks/>
                      <a:stCxn id="36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845AD93-EDA1-4F49-8787-EC4AA0759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EB4FC65-BD89-2F48-B93C-A5EDDB5B6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2F4121E-AA73-2C48-B2ED-361E20E6E783}"/>
                    </a:ext>
                  </a:extLst>
                </p:cNvPr>
                <p:cNvCxnSpPr>
                  <a:cxnSpLocks/>
                  <a:endCxn id="36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E33342-0351-2E4B-88AA-4B10D230D343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D112573-7549-3043-965D-625A0F37C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BEF01D-47E3-434A-B317-B83879F8CA35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1437BE-6793-2E48-99F6-6687A6D54753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D44903F-2344-414D-9DB7-FE66C8E3F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33A26-638E-5F4B-927C-E9B03A78CF8A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1FF3E-0C98-DE4F-9294-40E492B1F0CE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43522-EA74-F849-B34F-534C73342699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9EAF8B-7814-A04E-9D33-D38C49F1884F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687653-AC10-4149-AFBD-AB97456F20B9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F6C9A-446D-9048-B41C-B8C323DDDA1C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684982-2356-354E-A9FE-7647E56CFD0D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68FBB-11B9-C647-829C-0E8826855FD3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0DF613C1-7A38-2942-82E3-31E5354F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73996"/>
              </p:ext>
            </p:extLst>
          </p:nvPr>
        </p:nvGraphicFramePr>
        <p:xfrm>
          <a:off x="2423887" y="313930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75BE729-689C-1C47-8BCC-396EF22A6557}"/>
              </a:ext>
            </a:extLst>
          </p:cNvPr>
          <p:cNvSpPr txBox="1"/>
          <p:nvPr/>
        </p:nvSpPr>
        <p:spPr>
          <a:xfrm>
            <a:off x="882593" y="532096"/>
            <a:ext cx="14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</a:t>
            </a:r>
          </a:p>
        </p:txBody>
      </p:sp>
      <p:graphicFrame>
        <p:nvGraphicFramePr>
          <p:cNvPr id="53" name="Table 41">
            <a:extLst>
              <a:ext uri="{FF2B5EF4-FFF2-40B4-BE49-F238E27FC236}">
                <a16:creationId xmlns:a16="http://schemas.microsoft.com/office/drawing/2014/main" id="{B22451F8-0E0F-AA4B-8DBB-F1DC0299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1321"/>
              </p:ext>
            </p:extLst>
          </p:nvPr>
        </p:nvGraphicFramePr>
        <p:xfrm>
          <a:off x="2736919" y="1869904"/>
          <a:ext cx="907957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210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52622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825416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1332776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377371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1364544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362656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689732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825416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825416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825416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M(C3) = M(a1)+M(C3)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 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M(a1) = M(C1) +M(a1)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886E677-972F-F74B-962D-E683DFD8F816}"/>
              </a:ext>
            </a:extLst>
          </p:cNvPr>
          <p:cNvSpPr txBox="1"/>
          <p:nvPr/>
        </p:nvSpPr>
        <p:spPr>
          <a:xfrm>
            <a:off x="2168124" y="2143243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C2D439-42E1-5A4C-B97D-6A08649FDC70}"/>
              </a:ext>
            </a:extLst>
          </p:cNvPr>
          <p:cNvSpPr txBox="1"/>
          <p:nvPr/>
        </p:nvSpPr>
        <p:spPr>
          <a:xfrm>
            <a:off x="3694177" y="1483016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a1, C3</a:t>
            </a:r>
          </a:p>
        </p:txBody>
      </p:sp>
      <p:graphicFrame>
        <p:nvGraphicFramePr>
          <p:cNvPr id="56" name="Table 41">
            <a:extLst>
              <a:ext uri="{FF2B5EF4-FFF2-40B4-BE49-F238E27FC236}">
                <a16:creationId xmlns:a16="http://schemas.microsoft.com/office/drawing/2014/main" id="{4061B556-E0C1-B744-AC54-6139BCC05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00591"/>
              </p:ext>
            </p:extLst>
          </p:nvPr>
        </p:nvGraphicFramePr>
        <p:xfrm>
          <a:off x="2847305" y="3515995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ADDCC50D-2DAA-4146-BAA0-43D473142530}"/>
              </a:ext>
            </a:extLst>
          </p:cNvPr>
          <p:cNvSpPr txBox="1"/>
          <p:nvPr/>
        </p:nvSpPr>
        <p:spPr>
          <a:xfrm>
            <a:off x="2289680" y="3738417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281E76-5CBE-BE47-8475-11A9A3DC1B09}"/>
              </a:ext>
            </a:extLst>
          </p:cNvPr>
          <p:cNvSpPr txBox="1"/>
          <p:nvPr/>
        </p:nvSpPr>
        <p:spPr>
          <a:xfrm>
            <a:off x="3351195" y="3104468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</a:t>
            </a:r>
          </a:p>
        </p:txBody>
      </p:sp>
      <p:graphicFrame>
        <p:nvGraphicFramePr>
          <p:cNvPr id="59" name="Table 41">
            <a:extLst>
              <a:ext uri="{FF2B5EF4-FFF2-40B4-BE49-F238E27FC236}">
                <a16:creationId xmlns:a16="http://schemas.microsoft.com/office/drawing/2014/main" id="{6005B854-9521-794C-B3B4-D0C5CFC53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93856"/>
              </p:ext>
            </p:extLst>
          </p:nvPr>
        </p:nvGraphicFramePr>
        <p:xfrm>
          <a:off x="3315471" y="4994677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82AEED3-1FA8-2544-9372-400DE71BFFB5}"/>
              </a:ext>
            </a:extLst>
          </p:cNvPr>
          <p:cNvSpPr txBox="1"/>
          <p:nvPr/>
        </p:nvSpPr>
        <p:spPr>
          <a:xfrm>
            <a:off x="2720800" y="5333591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E7869A-5826-1345-80DF-EBE8E1BA069C}"/>
              </a:ext>
            </a:extLst>
          </p:cNvPr>
          <p:cNvSpPr txBox="1"/>
          <p:nvPr/>
        </p:nvSpPr>
        <p:spPr>
          <a:xfrm>
            <a:off x="3713041" y="4607789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a2, C3, a3, C4</a:t>
            </a:r>
          </a:p>
        </p:txBody>
      </p:sp>
    </p:spTree>
    <p:extLst>
      <p:ext uri="{BB962C8B-B14F-4D97-AF65-F5344CB8AC3E}">
        <p14:creationId xmlns:p14="http://schemas.microsoft.com/office/powerpoint/2010/main" val="76816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4390-FCFF-184C-9669-E8B0FC9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B78F9-5DDC-804C-8BA7-23F1464E8EDC}"/>
              </a:ext>
            </a:extLst>
          </p:cNvPr>
          <p:cNvGrpSpPr/>
          <p:nvPr/>
        </p:nvGrpSpPr>
        <p:grpSpPr>
          <a:xfrm>
            <a:off x="231543" y="1136890"/>
            <a:ext cx="1733960" cy="4088479"/>
            <a:chOff x="9706600" y="1057864"/>
            <a:chExt cx="1733960" cy="40884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7D5DE2-4107-0041-9223-DE50B937430D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1C38D71-553A-7048-8C77-D41F436365DB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FF40013-DF52-474C-9EAF-7D27DC50E91E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E865FA6-F5A7-7349-AFCE-0D50112C23FF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00E45497-0F07-ED40-96C6-5F2B395B73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EBC2F0A-F460-684F-87F1-34C2280A452D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10F1E73-B25B-154B-BFE4-FF3AC16A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7BE78F8-001B-DE44-9DDB-1A59181D4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190260-C835-1A48-887A-7470660EF583}"/>
                      </a:ext>
                    </a:extLst>
                  </p:cNvPr>
                  <p:cNvCxnSpPr>
                    <a:cxnSpLocks/>
                    <a:endCxn id="28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AD7F8B-5C57-8141-A8AB-D6210F94B448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DD516172-343A-C140-A150-9CD5973DB1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D068AE4-1AB1-FC4D-93C6-2A75C5FC02C4}"/>
                      </a:ext>
                    </a:extLst>
                  </p:cNvPr>
                  <p:cNvCxnSpPr>
                    <a:cxnSpLocks/>
                    <a:stCxn id="28" idx="2"/>
                    <a:endCxn id="16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DB8EEB39-334B-684B-997A-9BA156618C75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4779B613-A2DC-E042-9728-CB61C0403B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741C7CB-B42B-6D47-9818-6794398B7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3C0443E-4AA1-B54D-987B-D821FF6E23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68BA74CA-D8B9-454B-8CB3-3E53F372F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D80B795C-8C1C-4B45-8462-42DEAF8825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BA30E87C-FAF2-A34D-9EC3-AED141102A46}"/>
                        </a:ext>
                      </a:extLst>
                    </p:cNvPr>
                    <p:cNvCxnSpPr>
                      <a:cxnSpLocks/>
                      <a:stCxn id="36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845AD93-EDA1-4F49-8787-EC4AA0759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EB4FC65-BD89-2F48-B93C-A5EDDB5B6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2F4121E-AA73-2C48-B2ED-361E20E6E783}"/>
                    </a:ext>
                  </a:extLst>
                </p:cNvPr>
                <p:cNvCxnSpPr>
                  <a:cxnSpLocks/>
                  <a:endCxn id="36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E33342-0351-2E4B-88AA-4B10D230D343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D112573-7549-3043-965D-625A0F37C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BEF01D-47E3-434A-B317-B83879F8CA35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1437BE-6793-2E48-99F6-6687A6D54753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D44903F-2344-414D-9DB7-FE66C8E3F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33A26-638E-5F4B-927C-E9B03A78CF8A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1FF3E-0C98-DE4F-9294-40E492B1F0CE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43522-EA74-F849-B34F-534C73342699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9EAF8B-7814-A04E-9D33-D38C49F1884F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687653-AC10-4149-AFBD-AB97456F20B9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F6C9A-446D-9048-B41C-B8C323DDDA1C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684982-2356-354E-A9FE-7647E56CFD0D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68FBB-11B9-C647-829C-0E8826855FD3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aphicFrame>
        <p:nvGraphicFramePr>
          <p:cNvPr id="68" name="Table 41">
            <a:extLst>
              <a:ext uri="{FF2B5EF4-FFF2-40B4-BE49-F238E27FC236}">
                <a16:creationId xmlns:a16="http://schemas.microsoft.com/office/drawing/2014/main" id="{A6DCD43A-B892-1C4F-A02D-6ABCAF3A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85515"/>
              </p:ext>
            </p:extLst>
          </p:nvPr>
        </p:nvGraphicFramePr>
        <p:xfrm>
          <a:off x="2656904" y="751796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16932980-7B70-5547-8ED3-79827CA60F9E}"/>
              </a:ext>
            </a:extLst>
          </p:cNvPr>
          <p:cNvSpPr txBox="1"/>
          <p:nvPr/>
        </p:nvSpPr>
        <p:spPr>
          <a:xfrm>
            <a:off x="2089790" y="1030726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D4E358-EA30-6E43-9E5B-5A52D1D06C60}"/>
              </a:ext>
            </a:extLst>
          </p:cNvPr>
          <p:cNvSpPr txBox="1"/>
          <p:nvPr/>
        </p:nvSpPr>
        <p:spPr>
          <a:xfrm>
            <a:off x="3054474" y="334968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a2, C3, a3, C4</a:t>
            </a:r>
          </a:p>
        </p:txBody>
      </p:sp>
      <p:graphicFrame>
        <p:nvGraphicFramePr>
          <p:cNvPr id="72" name="Table 41">
            <a:extLst>
              <a:ext uri="{FF2B5EF4-FFF2-40B4-BE49-F238E27FC236}">
                <a16:creationId xmlns:a16="http://schemas.microsoft.com/office/drawing/2014/main" id="{EA29D5B2-1BE8-CF46-8D48-0A2FFA3D9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06491"/>
              </p:ext>
            </p:extLst>
          </p:nvPr>
        </p:nvGraphicFramePr>
        <p:xfrm>
          <a:off x="2610011" y="2561677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C207082-DB2E-4F46-9A69-B8B5BF41FDE2}"/>
              </a:ext>
            </a:extLst>
          </p:cNvPr>
          <p:cNvSpPr txBox="1"/>
          <p:nvPr/>
        </p:nvSpPr>
        <p:spPr>
          <a:xfrm>
            <a:off x="2152018" y="2791279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42D10A-8386-0B48-BB28-4810DAFF2DB9}"/>
              </a:ext>
            </a:extLst>
          </p:cNvPr>
          <p:cNvSpPr txBox="1"/>
          <p:nvPr/>
        </p:nvSpPr>
        <p:spPr>
          <a:xfrm>
            <a:off x="3044869" y="2179131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a2, C3, a4</a:t>
            </a:r>
          </a:p>
        </p:txBody>
      </p:sp>
      <p:graphicFrame>
        <p:nvGraphicFramePr>
          <p:cNvPr id="79" name="Table 41">
            <a:extLst>
              <a:ext uri="{FF2B5EF4-FFF2-40B4-BE49-F238E27FC236}">
                <a16:creationId xmlns:a16="http://schemas.microsoft.com/office/drawing/2014/main" id="{956608A1-476A-B84C-B2CC-2CC31542A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6140"/>
              </p:ext>
            </p:extLst>
          </p:nvPr>
        </p:nvGraphicFramePr>
        <p:xfrm>
          <a:off x="2656904" y="4472147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E83DA84F-8D0C-C94E-8121-F627D48CD5A8}"/>
              </a:ext>
            </a:extLst>
          </p:cNvPr>
          <p:cNvSpPr txBox="1"/>
          <p:nvPr/>
        </p:nvSpPr>
        <p:spPr>
          <a:xfrm>
            <a:off x="2082975" y="4613159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7052ED-58C3-D546-90B3-5F4052F6E09F}"/>
              </a:ext>
            </a:extLst>
          </p:cNvPr>
          <p:cNvSpPr txBox="1"/>
          <p:nvPr/>
        </p:nvSpPr>
        <p:spPr>
          <a:xfrm>
            <a:off x="3091762" y="4089601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a2, C3, a4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DB6D0E-B9AF-4046-ABF8-E681AF9518D6}"/>
              </a:ext>
            </a:extLst>
          </p:cNvPr>
          <p:cNvSpPr txBox="1"/>
          <p:nvPr/>
        </p:nvSpPr>
        <p:spPr>
          <a:xfrm>
            <a:off x="5887524" y="3957709"/>
            <a:ext cx="437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Forward pass stops at a4 because R</a:t>
            </a:r>
            <a:r>
              <a:rPr lang="en-US" sz="1600" baseline="-25000" dirty="0">
                <a:latin typeface="+mj-lt"/>
              </a:rPr>
              <a:t>f</a:t>
            </a:r>
            <a:r>
              <a:rPr lang="en-US" sz="1600" dirty="0">
                <a:latin typeface="+mj-lt"/>
              </a:rPr>
              <a:t>(a4) = 1 </a:t>
            </a:r>
          </a:p>
        </p:txBody>
      </p:sp>
    </p:spTree>
    <p:extLst>
      <p:ext uri="{BB962C8B-B14F-4D97-AF65-F5344CB8AC3E}">
        <p14:creationId xmlns:p14="http://schemas.microsoft.com/office/powerpoint/2010/main" val="35597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4390-FCFF-184C-9669-E8B0FC9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B78F9-5DDC-804C-8BA7-23F1464E8EDC}"/>
              </a:ext>
            </a:extLst>
          </p:cNvPr>
          <p:cNvGrpSpPr/>
          <p:nvPr/>
        </p:nvGrpSpPr>
        <p:grpSpPr>
          <a:xfrm>
            <a:off x="231543" y="1136890"/>
            <a:ext cx="1733960" cy="4088479"/>
            <a:chOff x="9706600" y="1057864"/>
            <a:chExt cx="1733960" cy="40884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7D5DE2-4107-0041-9223-DE50B937430D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1C38D71-553A-7048-8C77-D41F436365DB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FF40013-DF52-474C-9EAF-7D27DC50E91E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E865FA6-F5A7-7349-AFCE-0D50112C23FF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00E45497-0F07-ED40-96C6-5F2B395B73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EBC2F0A-F460-684F-87F1-34C2280A452D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10F1E73-B25B-154B-BFE4-FF3AC16A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7BE78F8-001B-DE44-9DDB-1A59181D4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190260-C835-1A48-887A-7470660EF583}"/>
                      </a:ext>
                    </a:extLst>
                  </p:cNvPr>
                  <p:cNvCxnSpPr>
                    <a:cxnSpLocks/>
                    <a:endCxn id="28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AD7F8B-5C57-8141-A8AB-D6210F94B448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DD516172-343A-C140-A150-9CD5973DB1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D068AE4-1AB1-FC4D-93C6-2A75C5FC02C4}"/>
                      </a:ext>
                    </a:extLst>
                  </p:cNvPr>
                  <p:cNvCxnSpPr>
                    <a:cxnSpLocks/>
                    <a:stCxn id="28" idx="2"/>
                    <a:endCxn id="16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DB8EEB39-334B-684B-997A-9BA156618C75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4779B613-A2DC-E042-9728-CB61C0403B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741C7CB-B42B-6D47-9818-6794398B7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3C0443E-4AA1-B54D-987B-D821FF6E23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68BA74CA-D8B9-454B-8CB3-3E53F372F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D80B795C-8C1C-4B45-8462-42DEAF8825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BA30E87C-FAF2-A34D-9EC3-AED141102A46}"/>
                        </a:ext>
                      </a:extLst>
                    </p:cNvPr>
                    <p:cNvCxnSpPr>
                      <a:cxnSpLocks/>
                      <a:stCxn id="36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845AD93-EDA1-4F49-8787-EC4AA0759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EB4FC65-BD89-2F48-B93C-A5EDDB5B6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2F4121E-AA73-2C48-B2ED-361E20E6E783}"/>
                    </a:ext>
                  </a:extLst>
                </p:cNvPr>
                <p:cNvCxnSpPr>
                  <a:cxnSpLocks/>
                  <a:endCxn id="36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E33342-0351-2E4B-88AA-4B10D230D343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D112573-7549-3043-965D-625A0F37C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BEF01D-47E3-434A-B317-B83879F8CA35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1437BE-6793-2E48-99F6-6687A6D54753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D44903F-2344-414D-9DB7-FE66C8E3F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33A26-638E-5F4B-927C-E9B03A78CF8A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1FF3E-0C98-DE4F-9294-40E492B1F0CE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43522-EA74-F849-B34F-534C73342699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9EAF8B-7814-A04E-9D33-D38C49F1884F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687653-AC10-4149-AFBD-AB97456F20B9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F6C9A-446D-9048-B41C-B8C323DDDA1C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684982-2356-354E-A9FE-7647E56CFD0D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68FBB-11B9-C647-829C-0E8826855FD3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aphicFrame>
        <p:nvGraphicFramePr>
          <p:cNvPr id="72" name="Table 41">
            <a:extLst>
              <a:ext uri="{FF2B5EF4-FFF2-40B4-BE49-F238E27FC236}">
                <a16:creationId xmlns:a16="http://schemas.microsoft.com/office/drawing/2014/main" id="{EA29D5B2-1BE8-CF46-8D48-0A2FFA3D9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8693"/>
              </p:ext>
            </p:extLst>
          </p:nvPr>
        </p:nvGraphicFramePr>
        <p:xfrm>
          <a:off x="2610011" y="2561677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C207082-DB2E-4F46-9A69-B8B5BF41FDE2}"/>
              </a:ext>
            </a:extLst>
          </p:cNvPr>
          <p:cNvSpPr txBox="1"/>
          <p:nvPr/>
        </p:nvSpPr>
        <p:spPr>
          <a:xfrm>
            <a:off x="2474226" y="2213248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42D10A-8386-0B48-BB28-4810DAFF2DB9}"/>
              </a:ext>
            </a:extLst>
          </p:cNvPr>
          <p:cNvSpPr txBox="1"/>
          <p:nvPr/>
        </p:nvSpPr>
        <p:spPr>
          <a:xfrm>
            <a:off x="3044869" y="2179131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a4</a:t>
            </a:r>
          </a:p>
        </p:txBody>
      </p:sp>
      <p:graphicFrame>
        <p:nvGraphicFramePr>
          <p:cNvPr id="48" name="Table 41">
            <a:extLst>
              <a:ext uri="{FF2B5EF4-FFF2-40B4-BE49-F238E27FC236}">
                <a16:creationId xmlns:a16="http://schemas.microsoft.com/office/drawing/2014/main" id="{6281CA5E-9542-C847-9D0F-892044FFC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2670"/>
              </p:ext>
            </p:extLst>
          </p:nvPr>
        </p:nvGraphicFramePr>
        <p:xfrm>
          <a:off x="2565123" y="761542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AA63004-53B0-2644-9A68-78847A915424}"/>
              </a:ext>
            </a:extLst>
          </p:cNvPr>
          <p:cNvSpPr txBox="1"/>
          <p:nvPr/>
        </p:nvSpPr>
        <p:spPr>
          <a:xfrm>
            <a:off x="2429338" y="413113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9FAD3A-9428-FA46-91B2-5F81138EBCEA}"/>
              </a:ext>
            </a:extLst>
          </p:cNvPr>
          <p:cNvSpPr txBox="1"/>
          <p:nvPr/>
        </p:nvSpPr>
        <p:spPr>
          <a:xfrm>
            <a:off x="2999981" y="378996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a2, C3, a4</a:t>
            </a:r>
          </a:p>
        </p:txBody>
      </p:sp>
      <p:graphicFrame>
        <p:nvGraphicFramePr>
          <p:cNvPr id="51" name="Table 41">
            <a:extLst>
              <a:ext uri="{FF2B5EF4-FFF2-40B4-BE49-F238E27FC236}">
                <a16:creationId xmlns:a16="http://schemas.microsoft.com/office/drawing/2014/main" id="{21370C18-7FDE-0C49-A805-140A602B2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80678"/>
              </p:ext>
            </p:extLst>
          </p:nvPr>
        </p:nvGraphicFramePr>
        <p:xfrm>
          <a:off x="2610011" y="4205266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A97B097-4E2A-934F-B09D-804E043C1F89}"/>
              </a:ext>
            </a:extLst>
          </p:cNvPr>
          <p:cNvSpPr txBox="1"/>
          <p:nvPr/>
        </p:nvSpPr>
        <p:spPr>
          <a:xfrm>
            <a:off x="2474226" y="3856837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D025F6-B8AC-CB4D-91F6-18D8B2847983}"/>
              </a:ext>
            </a:extLst>
          </p:cNvPr>
          <p:cNvSpPr txBox="1"/>
          <p:nvPr/>
        </p:nvSpPr>
        <p:spPr>
          <a:xfrm>
            <a:off x="3044869" y="3822720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a4, C4, a5</a:t>
            </a:r>
          </a:p>
        </p:txBody>
      </p:sp>
    </p:spTree>
    <p:extLst>
      <p:ext uri="{BB962C8B-B14F-4D97-AF65-F5344CB8AC3E}">
        <p14:creationId xmlns:p14="http://schemas.microsoft.com/office/powerpoint/2010/main" val="137562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4390-FCFF-184C-9669-E8B0FC9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B78F9-5DDC-804C-8BA7-23F1464E8EDC}"/>
              </a:ext>
            </a:extLst>
          </p:cNvPr>
          <p:cNvGrpSpPr/>
          <p:nvPr/>
        </p:nvGrpSpPr>
        <p:grpSpPr>
          <a:xfrm>
            <a:off x="231543" y="1136890"/>
            <a:ext cx="1733960" cy="4088479"/>
            <a:chOff x="9706600" y="1057864"/>
            <a:chExt cx="1733960" cy="40884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7D5DE2-4107-0041-9223-DE50B937430D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1C38D71-553A-7048-8C77-D41F436365DB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FF40013-DF52-474C-9EAF-7D27DC50E91E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E865FA6-F5A7-7349-AFCE-0D50112C23FF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00E45497-0F07-ED40-96C6-5F2B395B73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EBC2F0A-F460-684F-87F1-34C2280A452D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10F1E73-B25B-154B-BFE4-FF3AC16A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7BE78F8-001B-DE44-9DDB-1A59181D4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190260-C835-1A48-887A-7470660EF583}"/>
                      </a:ext>
                    </a:extLst>
                  </p:cNvPr>
                  <p:cNvCxnSpPr>
                    <a:cxnSpLocks/>
                    <a:endCxn id="28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AD7F8B-5C57-8141-A8AB-D6210F94B448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DD516172-343A-C140-A150-9CD5973DB1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D068AE4-1AB1-FC4D-93C6-2A75C5FC02C4}"/>
                      </a:ext>
                    </a:extLst>
                  </p:cNvPr>
                  <p:cNvCxnSpPr>
                    <a:cxnSpLocks/>
                    <a:stCxn id="28" idx="2"/>
                    <a:endCxn id="16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DB8EEB39-334B-684B-997A-9BA156618C75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4779B613-A2DC-E042-9728-CB61C0403B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741C7CB-B42B-6D47-9818-6794398B7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3C0443E-4AA1-B54D-987B-D821FF6E23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68BA74CA-D8B9-454B-8CB3-3E53F372F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D80B795C-8C1C-4B45-8462-42DEAF8825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BA30E87C-FAF2-A34D-9EC3-AED141102A46}"/>
                        </a:ext>
                      </a:extLst>
                    </p:cNvPr>
                    <p:cNvCxnSpPr>
                      <a:cxnSpLocks/>
                      <a:stCxn id="36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845AD93-EDA1-4F49-8787-EC4AA0759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EB4FC65-BD89-2F48-B93C-A5EDDB5B6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2F4121E-AA73-2C48-B2ED-361E20E6E783}"/>
                    </a:ext>
                  </a:extLst>
                </p:cNvPr>
                <p:cNvCxnSpPr>
                  <a:cxnSpLocks/>
                  <a:endCxn id="36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E33342-0351-2E4B-88AA-4B10D230D343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D112573-7549-3043-965D-625A0F37C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BEF01D-47E3-434A-B317-B83879F8CA35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1437BE-6793-2E48-99F6-6687A6D54753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D44903F-2344-414D-9DB7-FE66C8E3F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33A26-638E-5F4B-927C-E9B03A78CF8A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1FF3E-0C98-DE4F-9294-40E492B1F0CE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43522-EA74-F849-B34F-534C73342699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9EAF8B-7814-A04E-9D33-D38C49F1884F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687653-AC10-4149-AFBD-AB97456F20B9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F6C9A-446D-9048-B41C-B8C323DDDA1C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684982-2356-354E-A9FE-7647E56CFD0D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68FBB-11B9-C647-829C-0E8826855FD3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aphicFrame>
        <p:nvGraphicFramePr>
          <p:cNvPr id="51" name="Table 41">
            <a:extLst>
              <a:ext uri="{FF2B5EF4-FFF2-40B4-BE49-F238E27FC236}">
                <a16:creationId xmlns:a16="http://schemas.microsoft.com/office/drawing/2014/main" id="{21370C18-7FDE-0C49-A805-140A602B2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34004"/>
              </p:ext>
            </p:extLst>
          </p:nvPr>
        </p:nvGraphicFramePr>
        <p:xfrm>
          <a:off x="2996066" y="533338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481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611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A97B097-4E2A-934F-B09D-804E043C1F89}"/>
              </a:ext>
            </a:extLst>
          </p:cNvPr>
          <p:cNvSpPr txBox="1"/>
          <p:nvPr/>
        </p:nvSpPr>
        <p:spPr>
          <a:xfrm>
            <a:off x="2282593" y="767558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D025F6-B8AC-CB4D-91F6-18D8B2847983}"/>
              </a:ext>
            </a:extLst>
          </p:cNvPr>
          <p:cNvSpPr txBox="1"/>
          <p:nvPr/>
        </p:nvSpPr>
        <p:spPr>
          <a:xfrm>
            <a:off x="3051464" y="135441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a4, C4, a5</a:t>
            </a:r>
          </a:p>
        </p:txBody>
      </p:sp>
      <p:graphicFrame>
        <p:nvGraphicFramePr>
          <p:cNvPr id="54" name="Table 41">
            <a:extLst>
              <a:ext uri="{FF2B5EF4-FFF2-40B4-BE49-F238E27FC236}">
                <a16:creationId xmlns:a16="http://schemas.microsoft.com/office/drawing/2014/main" id="{B284B2DA-C1DA-C045-B30C-2B9ED60A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40460"/>
              </p:ext>
            </p:extLst>
          </p:nvPr>
        </p:nvGraphicFramePr>
        <p:xfrm>
          <a:off x="2996067" y="2105574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616616B2-3465-3D4C-B7BB-BD7698437084}"/>
              </a:ext>
            </a:extLst>
          </p:cNvPr>
          <p:cNvSpPr txBox="1"/>
          <p:nvPr/>
        </p:nvSpPr>
        <p:spPr>
          <a:xfrm>
            <a:off x="2334283" y="2381156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C261EE-9C48-AD4E-A6A8-48E831388341}"/>
              </a:ext>
            </a:extLst>
          </p:cNvPr>
          <p:cNvSpPr txBox="1"/>
          <p:nvPr/>
        </p:nvSpPr>
        <p:spPr>
          <a:xfrm>
            <a:off x="3430925" y="1723028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a4, C4,a6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6D0BC-2F24-3C46-B21B-72C64B314346}"/>
              </a:ext>
            </a:extLst>
          </p:cNvPr>
          <p:cNvSpPr txBox="1"/>
          <p:nvPr/>
        </p:nvSpPr>
        <p:spPr>
          <a:xfrm>
            <a:off x="2484637" y="5597758"/>
            <a:ext cx="234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B5: empty, terminate</a:t>
            </a:r>
          </a:p>
        </p:txBody>
      </p:sp>
      <p:graphicFrame>
        <p:nvGraphicFramePr>
          <p:cNvPr id="61" name="Table 41">
            <a:extLst>
              <a:ext uri="{FF2B5EF4-FFF2-40B4-BE49-F238E27FC236}">
                <a16:creationId xmlns:a16="http://schemas.microsoft.com/office/drawing/2014/main" id="{206F27A7-E847-9C42-9142-F22FC5B4F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90778"/>
              </p:ext>
            </p:extLst>
          </p:nvPr>
        </p:nvGraphicFramePr>
        <p:xfrm>
          <a:off x="3053724" y="3898541"/>
          <a:ext cx="85198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3">
                  <a:extLst>
                    <a:ext uri="{9D8B030D-6E8A-4147-A177-3AD203B41FA5}">
                      <a16:colId xmlns:a16="http://schemas.microsoft.com/office/drawing/2014/main" val="3266675920"/>
                    </a:ext>
                  </a:extLst>
                </a:gridCol>
                <a:gridCol w="518557">
                  <a:extLst>
                    <a:ext uri="{9D8B030D-6E8A-4147-A177-3AD203B41FA5}">
                      <a16:colId xmlns:a16="http://schemas.microsoft.com/office/drawing/2014/main" val="328161155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2134527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357599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90917519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738613241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733309813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087973242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1921741105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4060693660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2332574255"/>
                    </a:ext>
                  </a:extLst>
                </a:gridCol>
              </a:tblGrid>
              <a:tr h="2605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871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9227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7729"/>
                  </a:ext>
                </a:extLst>
              </a:tr>
              <a:tr h="260597">
                <a:tc>
                  <a:txBody>
                    <a:bodyPr/>
                    <a:lstStyle/>
                    <a:p>
                      <a:r>
                        <a:rPr lang="en-US" sz="1200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64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102E697C-E099-2242-8E69-0987F48B4817}"/>
              </a:ext>
            </a:extLst>
          </p:cNvPr>
          <p:cNvSpPr txBox="1"/>
          <p:nvPr/>
        </p:nvSpPr>
        <p:spPr>
          <a:xfrm>
            <a:off x="2391940" y="4174123"/>
            <a:ext cx="7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AE1270-A91E-3F49-8F9C-1379A9EBE214}"/>
              </a:ext>
            </a:extLst>
          </p:cNvPr>
          <p:cNvSpPr txBox="1"/>
          <p:nvPr/>
        </p:nvSpPr>
        <p:spPr>
          <a:xfrm>
            <a:off x="3488582" y="3515995"/>
            <a:ext cx="375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C1, C2, a4, C4,a6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43AC28-EF67-F24D-817E-8AC178699F99}"/>
              </a:ext>
            </a:extLst>
          </p:cNvPr>
          <p:cNvSpPr txBox="1"/>
          <p:nvPr/>
        </p:nvSpPr>
        <p:spPr>
          <a:xfrm>
            <a:off x="5925349" y="3437289"/>
            <a:ext cx="53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Forward pass stops at a6, because it is at a leaf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64AE46-5BC9-BC41-A815-F1DF0840CD2C}"/>
              </a:ext>
            </a:extLst>
          </p:cNvPr>
          <p:cNvSpPr txBox="1"/>
          <p:nvPr/>
        </p:nvSpPr>
        <p:spPr>
          <a:xfrm>
            <a:off x="5145387" y="5597758"/>
            <a:ext cx="33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Backward pass goes back to C1</a:t>
            </a:r>
          </a:p>
        </p:txBody>
      </p:sp>
    </p:spTree>
    <p:extLst>
      <p:ext uri="{BB962C8B-B14F-4D97-AF65-F5344CB8AC3E}">
        <p14:creationId xmlns:p14="http://schemas.microsoft.com/office/powerpoint/2010/main" val="20081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48363</TotalTime>
  <Words>1252</Words>
  <Application>Microsoft Macintosh PowerPoint</Application>
  <PresentationFormat>Widescreen</PresentationFormat>
  <Paragraphs>639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Merriweather Sans</vt:lpstr>
      <vt:lpstr>simple-light-2</vt:lpstr>
      <vt:lpstr>PowerPoint Presentation</vt:lpstr>
      <vt:lpstr>Multiplicity Algorithm – Example 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Sharwan Ram, Sharwan Ram [E CPE]</cp:lastModifiedBy>
  <cp:revision>2341</cp:revision>
  <cp:lastPrinted>2019-02-05T15:44:34Z</cp:lastPrinted>
  <dcterms:created xsi:type="dcterms:W3CDTF">2016-08-15T15:08:51Z</dcterms:created>
  <dcterms:modified xsi:type="dcterms:W3CDTF">2022-02-22T00:00:43Z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