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1E16-859E-4E42-8EC8-D6B7F5E85C5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5FEC-9989-4AF4-BBEC-72F7C0CE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1E16-859E-4E42-8EC8-D6B7F5E85C5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5FEC-9989-4AF4-BBEC-72F7C0CE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2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1E16-859E-4E42-8EC8-D6B7F5E85C5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5FEC-9989-4AF4-BBEC-72F7C0CE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1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1E16-859E-4E42-8EC8-D6B7F5E85C5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5FEC-9989-4AF4-BBEC-72F7C0CE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1E16-859E-4E42-8EC8-D6B7F5E85C5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5FEC-9989-4AF4-BBEC-72F7C0CE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1E16-859E-4E42-8EC8-D6B7F5E85C5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5FEC-9989-4AF4-BBEC-72F7C0CE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1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1E16-859E-4E42-8EC8-D6B7F5E85C5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5FEC-9989-4AF4-BBEC-72F7C0CE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9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1E16-859E-4E42-8EC8-D6B7F5E85C5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5FEC-9989-4AF4-BBEC-72F7C0CE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5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1E16-859E-4E42-8EC8-D6B7F5E85C5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5FEC-9989-4AF4-BBEC-72F7C0CE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1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1E16-859E-4E42-8EC8-D6B7F5E85C5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5FEC-9989-4AF4-BBEC-72F7C0CE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9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1E16-859E-4E42-8EC8-D6B7F5E85C5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5FEC-9989-4AF4-BBEC-72F7C0CE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11E16-859E-4E42-8EC8-D6B7F5E85C5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35FEC-9989-4AF4-BBEC-72F7C0CE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70" y="7304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What is firewall?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72" y="1019665"/>
            <a:ext cx="10011290" cy="569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29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Configure DMZ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728838"/>
              </p:ext>
            </p:extLst>
          </p:nvPr>
        </p:nvGraphicFramePr>
        <p:xfrm>
          <a:off x="390396" y="1520508"/>
          <a:ext cx="6353175" cy="34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3175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object network DMZ_10.10 host 192.168.10.10</a:t>
                      </a:r>
                      <a:endParaRPr lang="en-US" sz="20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7780" marR="17780" marT="17780" marB="17780"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400895"/>
              </p:ext>
            </p:extLst>
          </p:nvPr>
        </p:nvGraphicFramePr>
        <p:xfrm>
          <a:off x="382158" y="1989242"/>
          <a:ext cx="6353175" cy="645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3175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object service RDP</a:t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en-US" sz="2000" kern="100" dirty="0">
                          <a:effectLst/>
                        </a:rPr>
                        <a:t>service </a:t>
                      </a:r>
                      <a:r>
                        <a:rPr lang="en-US" sz="2000" kern="100" dirty="0" err="1">
                          <a:effectLst/>
                        </a:rPr>
                        <a:t>tcp</a:t>
                      </a:r>
                      <a:r>
                        <a:rPr lang="en-US" sz="2000" kern="100" dirty="0">
                          <a:effectLst/>
                        </a:rPr>
                        <a:t> source </a:t>
                      </a:r>
                      <a:r>
                        <a:rPr lang="en-US" sz="2000" kern="100" dirty="0" err="1">
                          <a:effectLst/>
                        </a:rPr>
                        <a:t>eq</a:t>
                      </a:r>
                      <a:r>
                        <a:rPr lang="en-US" sz="2000" kern="100" dirty="0">
                          <a:effectLst/>
                        </a:rPr>
                        <a:t> 3389</a:t>
                      </a:r>
                      <a:endParaRPr lang="en-US" sz="20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7780" marR="17780" marT="17780" marB="1778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103707"/>
              </p:ext>
            </p:extLst>
          </p:nvPr>
        </p:nvGraphicFramePr>
        <p:xfrm>
          <a:off x="373920" y="2731471"/>
          <a:ext cx="8531183" cy="506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31183"/>
              </a:tblGrid>
              <a:tr h="5069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nat</a:t>
                      </a:r>
                      <a:r>
                        <a:rPr lang="en-US" sz="2000" kern="100" dirty="0">
                          <a:effectLst/>
                        </a:rPr>
                        <a:t> (</a:t>
                      </a:r>
                      <a:r>
                        <a:rPr lang="en-US" sz="2000" kern="100" dirty="0" err="1">
                          <a:effectLst/>
                        </a:rPr>
                        <a:t>inside,outside</a:t>
                      </a:r>
                      <a:r>
                        <a:rPr lang="en-US" sz="2000" kern="100" dirty="0">
                          <a:effectLst/>
                        </a:rPr>
                        <a:t>) source static DMZ_10.10 interface service RDP </a:t>
                      </a:r>
                      <a:r>
                        <a:rPr lang="en-US" sz="2000" kern="100" dirty="0" err="1">
                          <a:effectLst/>
                        </a:rPr>
                        <a:t>RDP</a:t>
                      </a:r>
                      <a:endParaRPr lang="en-US" sz="20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7780" marR="17780" marT="17780" marB="1778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55102"/>
              </p:ext>
            </p:extLst>
          </p:nvPr>
        </p:nvGraphicFramePr>
        <p:xfrm>
          <a:off x="365681" y="3422625"/>
          <a:ext cx="11710989" cy="639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10989"/>
              </a:tblGrid>
              <a:tr h="6395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access-list POLICY extended permit </a:t>
                      </a:r>
                      <a:r>
                        <a:rPr lang="en-US" sz="2000" kern="100" dirty="0" err="1">
                          <a:effectLst/>
                        </a:rPr>
                        <a:t>tcp</a:t>
                      </a:r>
                      <a:r>
                        <a:rPr lang="en-US" sz="2000" kern="100" dirty="0">
                          <a:effectLst/>
                        </a:rPr>
                        <a:t> any host 192.168.10.10 </a:t>
                      </a:r>
                      <a:r>
                        <a:rPr lang="en-US" sz="2000" kern="100" dirty="0" err="1">
                          <a:effectLst/>
                        </a:rPr>
                        <a:t>eq</a:t>
                      </a:r>
                      <a:r>
                        <a:rPr lang="en-US" sz="2000" kern="100" dirty="0">
                          <a:effectLst/>
                        </a:rPr>
                        <a:t> 3389 access-group POLICY in interface outside</a:t>
                      </a:r>
                      <a:endParaRPr lang="en-US" sz="20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7780" marR="17780" marT="17780" marB="1778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789220"/>
              </p:ext>
            </p:extLst>
          </p:nvPr>
        </p:nvGraphicFramePr>
        <p:xfrm>
          <a:off x="398634" y="4287598"/>
          <a:ext cx="6353175" cy="645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3175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object network USER</a:t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en-US" sz="2000" kern="100" dirty="0">
                          <a:effectLst/>
                        </a:rPr>
                        <a:t>subnet 192.168.2.0 255.255.255.0</a:t>
                      </a:r>
                      <a:endParaRPr lang="en-US" sz="20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7780" marR="17780" marT="17780" marB="1778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699445"/>
              </p:ext>
            </p:extLst>
          </p:nvPr>
        </p:nvGraphicFramePr>
        <p:xfrm>
          <a:off x="415111" y="5119620"/>
          <a:ext cx="5680890" cy="557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80890"/>
              </a:tblGrid>
              <a:tr h="5571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nat</a:t>
                      </a:r>
                      <a:r>
                        <a:rPr lang="en-US" sz="2000" kern="100" dirty="0">
                          <a:effectLst/>
                        </a:rPr>
                        <a:t> (</a:t>
                      </a:r>
                      <a:r>
                        <a:rPr lang="en-US" sz="2000" kern="100" dirty="0" err="1">
                          <a:effectLst/>
                        </a:rPr>
                        <a:t>inside,outside</a:t>
                      </a:r>
                      <a:r>
                        <a:rPr lang="en-US" sz="2000" kern="100" dirty="0">
                          <a:effectLst/>
                        </a:rPr>
                        <a:t>) source dynamic USER </a:t>
                      </a:r>
                      <a:r>
                        <a:rPr lang="en-US" sz="2000" kern="100" dirty="0" smtClean="0">
                          <a:effectLst/>
                        </a:rPr>
                        <a:t>interface</a:t>
                      </a:r>
                      <a:endParaRPr lang="en-US" sz="20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7780" marR="17780" marT="17780" marB="177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80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859" y="1037967"/>
            <a:ext cx="9176951" cy="450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7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78767" y="428366"/>
            <a:ext cx="10152844" cy="556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7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712" y="560002"/>
            <a:ext cx="8120320" cy="55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5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Components of DMZ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039" y="1668347"/>
            <a:ext cx="2474533" cy="2146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755" y="1690688"/>
            <a:ext cx="2554245" cy="1951443"/>
          </a:xfrm>
          <a:prstGeom prst="rect">
            <a:avLst/>
          </a:prstGeom>
        </p:spPr>
      </p:pic>
      <p:pic>
        <p:nvPicPr>
          <p:cNvPr id="6" name="Image2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100305" y="3922171"/>
            <a:ext cx="5284076" cy="262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Single firewall DMZ</a:t>
            </a:r>
            <a:endParaRPr lang="en-US" dirty="0"/>
          </a:p>
        </p:txBody>
      </p:sp>
      <p:pic>
        <p:nvPicPr>
          <p:cNvPr id="6" name="Image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709848" y="1582625"/>
            <a:ext cx="8636877" cy="462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4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Double firewalls DMZ</a:t>
            </a:r>
            <a:endParaRPr lang="en-US" dirty="0"/>
          </a:p>
        </p:txBody>
      </p:sp>
      <p:pic>
        <p:nvPicPr>
          <p:cNvPr id="4" name="Image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123316" y="1413664"/>
            <a:ext cx="6201916" cy="496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4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Triple firewalls DMZ</a:t>
            </a:r>
            <a:endParaRPr lang="en-US" dirty="0"/>
          </a:p>
        </p:txBody>
      </p:sp>
      <p:pic>
        <p:nvPicPr>
          <p:cNvPr id="6" name="Image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343801" y="1460027"/>
            <a:ext cx="7813453" cy="477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Configure DMZ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291" y="1598097"/>
            <a:ext cx="7335503" cy="41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3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Configure DMZ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81687"/>
              </p:ext>
            </p:extLst>
          </p:nvPr>
        </p:nvGraphicFramePr>
        <p:xfrm>
          <a:off x="1996776" y="1468503"/>
          <a:ext cx="5796220" cy="949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622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ciscoasa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config</a:t>
                      </a:r>
                      <a:r>
                        <a:rPr lang="en-US" sz="2000" kern="100" dirty="0">
                          <a:effectLst/>
                        </a:rPr>
                        <a:t>)# policy-map </a:t>
                      </a:r>
                      <a:r>
                        <a:rPr lang="en-US" sz="2000" kern="100" dirty="0" err="1">
                          <a:effectLst/>
                        </a:rPr>
                        <a:t>global_policy</a:t>
                      </a:r>
                      <a:r>
                        <a:rPr lang="en-US" sz="2000" kern="100" dirty="0">
                          <a:effectLst/>
                        </a:rPr>
                        <a:t> </a:t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en-US" sz="2000" kern="100" dirty="0" err="1">
                          <a:effectLst/>
                        </a:rPr>
                        <a:t>ciscoasa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config-pmap</a:t>
                      </a:r>
                      <a:r>
                        <a:rPr lang="en-US" sz="2000" kern="100" dirty="0">
                          <a:effectLst/>
                        </a:rPr>
                        <a:t>)# class </a:t>
                      </a:r>
                      <a:r>
                        <a:rPr lang="en-US" sz="2000" kern="100" dirty="0" err="1">
                          <a:effectLst/>
                        </a:rPr>
                        <a:t>inspection_default</a:t>
                      </a:r>
                      <a:r>
                        <a:rPr lang="en-US" sz="2000" kern="100" dirty="0">
                          <a:effectLst/>
                        </a:rPr>
                        <a:t> </a:t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en-US" sz="2000" kern="100" dirty="0" err="1">
                          <a:effectLst/>
                        </a:rPr>
                        <a:t>ciscoasa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config</a:t>
                      </a: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en-US" sz="2000" kern="100" dirty="0" err="1">
                          <a:effectLst/>
                        </a:rPr>
                        <a:t>pmap</a:t>
                      </a:r>
                      <a:r>
                        <a:rPr lang="en-US" sz="2000" kern="100" dirty="0">
                          <a:effectLst/>
                        </a:rPr>
                        <a:t>-c)# inspect </a:t>
                      </a:r>
                      <a:r>
                        <a:rPr lang="en-US" sz="2000" kern="100" dirty="0" err="1">
                          <a:effectLst/>
                        </a:rPr>
                        <a:t>icmp</a:t>
                      </a:r>
                      <a:endParaRPr lang="en-US" sz="20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7780" marR="17780" marT="17780" marB="1778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73380"/>
              </p:ext>
            </p:extLst>
          </p:nvPr>
        </p:nvGraphicFramePr>
        <p:xfrm>
          <a:off x="1980300" y="2529535"/>
          <a:ext cx="6488197" cy="15976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8197"/>
              </a:tblGrid>
              <a:tr h="15976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ciscoasa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config</a:t>
                      </a:r>
                      <a:r>
                        <a:rPr lang="en-US" sz="2000" kern="100" dirty="0">
                          <a:effectLst/>
                        </a:rPr>
                        <a:t>)# username NAME password PASS </a:t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en-US" sz="2000" kern="100" dirty="0" err="1">
                          <a:effectLst/>
                        </a:rPr>
                        <a:t>ciscoasa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config</a:t>
                      </a:r>
                      <a:r>
                        <a:rPr lang="en-US" sz="2000" kern="100" dirty="0">
                          <a:effectLst/>
                        </a:rPr>
                        <a:t>)# crypto key generate </a:t>
                      </a:r>
                      <a:r>
                        <a:rPr lang="en-US" sz="2000" kern="100" dirty="0" err="1">
                          <a:effectLst/>
                        </a:rPr>
                        <a:t>rsa</a:t>
                      </a:r>
                      <a:r>
                        <a:rPr lang="en-US" sz="2000" kern="100" dirty="0">
                          <a:effectLst/>
                        </a:rPr>
                        <a:t> general-keys</a:t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en-US" sz="2000" kern="100" dirty="0" err="1">
                          <a:effectLst/>
                        </a:rPr>
                        <a:t>ciscoasa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config</a:t>
                      </a:r>
                      <a:r>
                        <a:rPr lang="en-US" sz="2000" kern="100" dirty="0">
                          <a:effectLst/>
                        </a:rPr>
                        <a:t>)# </a:t>
                      </a:r>
                      <a:r>
                        <a:rPr lang="en-US" sz="2000" kern="100" dirty="0" err="1">
                          <a:effectLst/>
                        </a:rPr>
                        <a:t>ssh</a:t>
                      </a:r>
                      <a:r>
                        <a:rPr lang="en-US" sz="2000" kern="100" dirty="0">
                          <a:effectLst/>
                        </a:rPr>
                        <a:t> 192.168.2.10 255.255.255.255 inside </a:t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en-US" sz="2000" kern="100" dirty="0" err="1">
                          <a:effectLst/>
                        </a:rPr>
                        <a:t>ciscoasa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config</a:t>
                      </a:r>
                      <a:r>
                        <a:rPr lang="en-US" sz="2000" kern="100" dirty="0">
                          <a:effectLst/>
                        </a:rPr>
                        <a:t>)# </a:t>
                      </a:r>
                      <a:r>
                        <a:rPr lang="en-US" sz="2000" kern="100" dirty="0" err="1">
                          <a:effectLst/>
                        </a:rPr>
                        <a:t>ssh</a:t>
                      </a:r>
                      <a:r>
                        <a:rPr lang="en-US" sz="2000" kern="100" dirty="0">
                          <a:effectLst/>
                        </a:rPr>
                        <a:t> version 2</a:t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en-US" sz="2000" kern="100" dirty="0" err="1">
                          <a:effectLst/>
                        </a:rPr>
                        <a:t>ciscoasa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config</a:t>
                      </a:r>
                      <a:r>
                        <a:rPr lang="en-US" sz="2000" kern="100" dirty="0">
                          <a:effectLst/>
                        </a:rPr>
                        <a:t>)# </a:t>
                      </a:r>
                      <a:r>
                        <a:rPr lang="en-US" sz="2000" kern="100" dirty="0" err="1">
                          <a:effectLst/>
                        </a:rPr>
                        <a:t>aaa</a:t>
                      </a:r>
                      <a:r>
                        <a:rPr lang="en-US" sz="2000" kern="100" dirty="0">
                          <a:effectLst/>
                        </a:rPr>
                        <a:t> authentication </a:t>
                      </a:r>
                      <a:r>
                        <a:rPr lang="en-US" sz="2000" kern="100" dirty="0" err="1">
                          <a:effectLst/>
                        </a:rPr>
                        <a:t>ssh</a:t>
                      </a:r>
                      <a:r>
                        <a:rPr lang="en-US" sz="2000" kern="100" dirty="0">
                          <a:effectLst/>
                        </a:rPr>
                        <a:t> console LOCAL</a:t>
                      </a:r>
                      <a:endParaRPr lang="en-US" sz="20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17780" marR="17780" marT="17780" marB="177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04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77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Liberation Serif</vt:lpstr>
      <vt:lpstr>Lohit Devanagari</vt:lpstr>
      <vt:lpstr>Noto Serif CJK SC</vt:lpstr>
      <vt:lpstr>Office Theme</vt:lpstr>
      <vt:lpstr>What is firewall?</vt:lpstr>
      <vt:lpstr>PowerPoint Presentation</vt:lpstr>
      <vt:lpstr>PowerPoint Presentation</vt:lpstr>
      <vt:lpstr>Components of DMZ</vt:lpstr>
      <vt:lpstr>Single firewall DMZ</vt:lpstr>
      <vt:lpstr>Double firewalls DMZ</vt:lpstr>
      <vt:lpstr>Triple firewalls DMZ</vt:lpstr>
      <vt:lpstr>Configure DMZ</vt:lpstr>
      <vt:lpstr>Configure DMZ</vt:lpstr>
      <vt:lpstr>Configure DMZ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firewall?</dc:title>
  <dc:creator>hungtn16</dc:creator>
  <cp:lastModifiedBy>hungtn16</cp:lastModifiedBy>
  <cp:revision>13</cp:revision>
  <dcterms:created xsi:type="dcterms:W3CDTF">2020-11-23T11:35:31Z</dcterms:created>
  <dcterms:modified xsi:type="dcterms:W3CDTF">2020-11-23T13:16:39Z</dcterms:modified>
</cp:coreProperties>
</file>