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9951E-174D-44F5-9472-C31EFB557224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544225-8512-4548-989C-4C314D562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35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544225-8512-4548-989C-4C314D562F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76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7B6C1-20F9-506B-4E88-C77079263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F6FD56-1DF2-AEDA-F83A-65F9FE59F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6B097-697E-E06F-A783-D6E33F93A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C508B-6763-4D74-98A5-EBE500358710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15FE6-46F8-3319-D4F2-F92DA989A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82F0E-F0B8-7F99-AF5F-C4151571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1A01-9C19-4443-9B9F-2DBF6382F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00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EBAF0-67D5-8E0A-5B8D-F5CCFDC7A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7332E-9FD8-71E4-AE55-E1E7B23E7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60CAF-1D8C-CA6F-A996-7CDD23467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C508B-6763-4D74-98A5-EBE500358710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BE73A-AB46-93AB-5539-67F7E7EFB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A970C-A450-FE5C-9C0E-72747EEA9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1A01-9C19-4443-9B9F-2DBF6382F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98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95826F-B1B2-FB7D-6E0F-AF3400F9E0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7EB7AD-A4C5-07D6-79AE-5728240825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276EB-F1AC-3FBB-0CA0-51E25AD13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C508B-6763-4D74-98A5-EBE500358710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D1996-BA09-CC4C-8729-3879D39E3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29B11-9FCB-2DEC-B906-9F1CC25A5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1A01-9C19-4443-9B9F-2DBF6382F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96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99356-5CE9-2EC1-CC2B-903349B7E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28233-C015-FF3A-D7DA-4F0DB7AAB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7220D-9AFA-54AD-0B6C-E28E0B627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C508B-6763-4D74-98A5-EBE500358710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794F1-4BE2-69A0-478C-A0CE92340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3CB33-06D5-3A7C-C783-48FBFC29A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1A01-9C19-4443-9B9F-2DBF6382F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75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E3D6B-3AC4-83B0-B6CD-72C8CA115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CEA82-BB7E-9FD2-4CAA-40047D876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0B032-DF29-8C4D-F676-B3628C3AC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C508B-6763-4D74-98A5-EBE500358710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18BA2-A00E-A39D-2D3F-41306E18D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BDDB6-A677-F1C9-8DAC-5C9AE0F8B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1A01-9C19-4443-9B9F-2DBF6382F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11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2E4B3-E988-64D2-CCEB-E3E14297C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89CBB-55E4-F222-1FB4-572C47E3EF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270813-ECCB-C0A1-1462-20A5FAF35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61D92-3B45-A798-3CF6-8B049612A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C508B-6763-4D74-98A5-EBE500358710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6068B-0D8A-A141-DA5B-EABA1B02B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416D1-FEA7-D0E0-C5AC-817B3EF6F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1A01-9C19-4443-9B9F-2DBF6382F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E1CEB-428B-4C48-E47C-4F42C8217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F65C6-7FD4-8E46-19DA-D0FB325B3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ED6E38-6BC4-D130-1EE6-C14769F4A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B34EE6-4068-CBE3-67BC-C85C51ADE9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BF0D0-5281-1249-EA59-2ADD0C29FE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A06415-B4F8-0BFA-21F7-CCB549F96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C508B-6763-4D74-98A5-EBE500358710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26526C-207A-80D9-7BA7-F9C2BF663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D7BC2B-AED4-D18E-3B29-0DD50F7A3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1A01-9C19-4443-9B9F-2DBF6382F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3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0DF91-629B-3080-E1FF-2E5600FAB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79497D-6836-DF5A-0F5B-01D389D1A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C508B-6763-4D74-98A5-EBE500358710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163B4D-DEAC-3218-761C-0510F0D1B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48F3F1-ADB5-57AE-DF77-2C9BB424F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1A01-9C19-4443-9B9F-2DBF6382F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98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E730E7-1A36-7458-3809-BCECABA24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C508B-6763-4D74-98A5-EBE500358710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41EA31-DA3A-B72C-E6D2-26E393AA3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7E651-8680-5881-68A1-2FBC2A520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1A01-9C19-4443-9B9F-2DBF6382F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99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A63F8-E008-1732-874A-3E5CF7A17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9F1D3-AED6-CA69-A9A5-75F28A599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195FED-1764-F0ED-DC15-B3EDCF4A8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88655-6997-14A1-6675-593B909E4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C508B-6763-4D74-98A5-EBE500358710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91BF2-8260-FD1E-8918-5302895D0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F37F1-F5B9-B421-54CB-26A59FF2B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1A01-9C19-4443-9B9F-2DBF6382F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24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E5620-12B5-9049-5EEB-B385C7EF5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299546-A3EA-7881-07A1-31132289D6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41CA7-3866-A592-CC9A-69C153309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3EA64-692C-6CF7-F005-33CF6811B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C508B-6763-4D74-98A5-EBE500358710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7B53F-CAE2-A1CE-7A89-2681EC1C6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50503-865E-3E3D-D45A-7C30D8DD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1A01-9C19-4443-9B9F-2DBF6382F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25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A7FB4B-5B4C-A7F9-A269-21A1AB564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152E1-023C-BFBA-6A00-DA785E01B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7C3B3-97DD-199C-D107-4AE65B8EB3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C508B-6763-4D74-98A5-EBE500358710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92EA9-2871-5140-BACD-869525CBC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D611C-B8D1-52EC-E3E1-7B271FA5F7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01A01-9C19-4443-9B9F-2DBF6382F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5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 intensity="8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927C5-ADAA-BD00-935C-FFC080C02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7029" y="307987"/>
            <a:ext cx="4746420" cy="1899822"/>
          </a:xfrm>
        </p:spPr>
        <p:txBody>
          <a:bodyPr anchor="ctr"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ascadia Mono" panose="020B0609020000020004" pitchFamily="49" charset="0"/>
              </a:rPr>
              <a:t>A Comprehensive Scanning Tool for Web Servers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31685-480C-C533-5A76-45CF48DEC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7558" y="2887514"/>
            <a:ext cx="2765755" cy="517380"/>
          </a:xfrm>
          <a:effectLst>
            <a:outerShdw blurRad="50800" dist="50800" dir="5400000" algn="ctr" rotWithShape="0">
              <a:srgbClr val="000000"/>
            </a:outerShdw>
          </a:effectLst>
        </p:spPr>
        <p:txBody>
          <a:bodyPr>
            <a:normAutofit lnSpcReduction="10000"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Alban Hysaj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A39CB4-2404-BEC6-9291-5876C2A45F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9162" y="-773415"/>
            <a:ext cx="5553569" cy="32622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7960DD-BE70-997F-5DA7-5BCBF557118E}"/>
              </a:ext>
            </a:extLst>
          </p:cNvPr>
          <p:cNvSpPr txBox="1"/>
          <p:nvPr/>
        </p:nvSpPr>
        <p:spPr>
          <a:xfrm>
            <a:off x="4595894" y="3826560"/>
            <a:ext cx="300021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Metropolitan Tirana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76338-001B-6D45-7DE1-4AFCE0DECB2E}"/>
              </a:ext>
            </a:extLst>
          </p:cNvPr>
          <p:cNvSpPr txBox="1"/>
          <p:nvPr/>
        </p:nvSpPr>
        <p:spPr>
          <a:xfrm>
            <a:off x="8340436" y="3826560"/>
            <a:ext cx="36417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OF COMPUTER SCIENCE AND IT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ENGINEERING DEPARTMENT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443CE3-010A-38B6-EAFC-0953A98B40D2}"/>
              </a:ext>
            </a:extLst>
          </p:cNvPr>
          <p:cNvSpPr txBox="1"/>
          <p:nvPr/>
        </p:nvSpPr>
        <p:spPr>
          <a:xfrm>
            <a:off x="10455563" y="5991291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TIRANA 2024</a:t>
            </a:r>
          </a:p>
        </p:txBody>
      </p:sp>
    </p:spTree>
    <p:extLst>
      <p:ext uri="{BB962C8B-B14F-4D97-AF65-F5344CB8AC3E}">
        <p14:creationId xmlns:p14="http://schemas.microsoft.com/office/powerpoint/2010/main" val="3894024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AF4169F-23F0-4958-BBD0-BABDBD0EDA52}"/>
              </a:ext>
            </a:extLst>
          </p:cNvPr>
          <p:cNvSpPr txBox="1"/>
          <p:nvPr/>
        </p:nvSpPr>
        <p:spPr>
          <a:xfrm>
            <a:off x="2441652" y="217876"/>
            <a:ext cx="73086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Problem statement </a:t>
            </a:r>
            <a:endParaRPr lang="en-IN" sz="3200" b="1" dirty="0"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B637F8A-6DEC-46A4-A63F-F42776BDD2CB}"/>
              </a:ext>
            </a:extLst>
          </p:cNvPr>
          <p:cNvGrpSpPr/>
          <p:nvPr/>
        </p:nvGrpSpPr>
        <p:grpSpPr>
          <a:xfrm>
            <a:off x="767697" y="1235338"/>
            <a:ext cx="10382057" cy="4693935"/>
            <a:chOff x="977590" y="1043310"/>
            <a:chExt cx="10236820" cy="4407593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719BFB4-8EC5-416B-A041-59B5E2DC406D}"/>
                </a:ext>
              </a:extLst>
            </p:cNvPr>
            <p:cNvSpPr/>
            <p:nvPr/>
          </p:nvSpPr>
          <p:spPr>
            <a:xfrm>
              <a:off x="977590" y="1043310"/>
              <a:ext cx="858644" cy="880946"/>
            </a:xfrm>
            <a:custGeom>
              <a:avLst/>
              <a:gdLst>
                <a:gd name="connsiteX0" fmla="*/ 146827 w 858644"/>
                <a:gd name="connsiteY0" fmla="*/ 0 h 880946"/>
                <a:gd name="connsiteX1" fmla="*/ 858644 w 858644"/>
                <a:gd name="connsiteY1" fmla="*/ 0 h 880946"/>
                <a:gd name="connsiteX2" fmla="*/ 858644 w 858644"/>
                <a:gd name="connsiteY2" fmla="*/ 880946 h 880946"/>
                <a:gd name="connsiteX3" fmla="*/ 146827 w 858644"/>
                <a:gd name="connsiteY3" fmla="*/ 880946 h 880946"/>
                <a:gd name="connsiteX4" fmla="*/ 0 w 858644"/>
                <a:gd name="connsiteY4" fmla="*/ 734119 h 880946"/>
                <a:gd name="connsiteX5" fmla="*/ 0 w 858644"/>
                <a:gd name="connsiteY5" fmla="*/ 146827 h 880946"/>
                <a:gd name="connsiteX6" fmla="*/ 146827 w 858644"/>
                <a:gd name="connsiteY6" fmla="*/ 0 h 880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8644" h="880946">
                  <a:moveTo>
                    <a:pt x="146827" y="0"/>
                  </a:moveTo>
                  <a:lnTo>
                    <a:pt x="858644" y="0"/>
                  </a:lnTo>
                  <a:lnTo>
                    <a:pt x="858644" y="880946"/>
                  </a:lnTo>
                  <a:lnTo>
                    <a:pt x="146827" y="880946"/>
                  </a:lnTo>
                  <a:cubicBezTo>
                    <a:pt x="65737" y="880946"/>
                    <a:pt x="0" y="815209"/>
                    <a:pt x="0" y="734119"/>
                  </a:cubicBezTo>
                  <a:lnTo>
                    <a:pt x="0" y="146827"/>
                  </a:lnTo>
                  <a:cubicBezTo>
                    <a:pt x="0" y="65737"/>
                    <a:pt x="65737" y="0"/>
                    <a:pt x="146827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b="1">
                <a:latin typeface="Consolas" panose="020B0609020204030204" pitchFamily="49" charset="0"/>
                <a:ea typeface="Roboto" panose="02000000000000000000" pitchFamily="2" charset="0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37293A6-FB6C-4A5F-9F94-115695A9538C}"/>
                </a:ext>
              </a:extLst>
            </p:cNvPr>
            <p:cNvSpPr/>
            <p:nvPr/>
          </p:nvSpPr>
          <p:spPr>
            <a:xfrm>
              <a:off x="1836234" y="1043310"/>
              <a:ext cx="2185639" cy="880946"/>
            </a:xfrm>
            <a:custGeom>
              <a:avLst/>
              <a:gdLst>
                <a:gd name="connsiteX0" fmla="*/ 0 w 2185639"/>
                <a:gd name="connsiteY0" fmla="*/ 0 h 880946"/>
                <a:gd name="connsiteX1" fmla="*/ 2038812 w 2185639"/>
                <a:gd name="connsiteY1" fmla="*/ 0 h 880946"/>
                <a:gd name="connsiteX2" fmla="*/ 2185639 w 2185639"/>
                <a:gd name="connsiteY2" fmla="*/ 146827 h 880946"/>
                <a:gd name="connsiteX3" fmla="*/ 2185639 w 2185639"/>
                <a:gd name="connsiteY3" fmla="*/ 734119 h 880946"/>
                <a:gd name="connsiteX4" fmla="*/ 2038812 w 2185639"/>
                <a:gd name="connsiteY4" fmla="*/ 880946 h 880946"/>
                <a:gd name="connsiteX5" fmla="*/ 0 w 2185639"/>
                <a:gd name="connsiteY5" fmla="*/ 880946 h 880946"/>
                <a:gd name="connsiteX6" fmla="*/ 0 w 2185639"/>
                <a:gd name="connsiteY6" fmla="*/ 0 h 880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85639" h="880946">
                  <a:moveTo>
                    <a:pt x="0" y="0"/>
                  </a:moveTo>
                  <a:lnTo>
                    <a:pt x="2038812" y="0"/>
                  </a:lnTo>
                  <a:cubicBezTo>
                    <a:pt x="2119902" y="0"/>
                    <a:pt x="2185639" y="65737"/>
                    <a:pt x="2185639" y="146827"/>
                  </a:cubicBezTo>
                  <a:lnTo>
                    <a:pt x="2185639" y="734119"/>
                  </a:lnTo>
                  <a:cubicBezTo>
                    <a:pt x="2185639" y="815209"/>
                    <a:pt x="2119902" y="880946"/>
                    <a:pt x="2038812" y="880946"/>
                  </a:cubicBezTo>
                  <a:lnTo>
                    <a:pt x="0" y="8809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52000" rtlCol="0" anchor="ctr">
              <a:no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Problem statement</a:t>
              </a:r>
              <a:endParaRPr lang="en-IN" sz="1600" b="1" dirty="0">
                <a:solidFill>
                  <a:schemeClr val="accent1"/>
                </a:solidFill>
                <a:latin typeface="Consolas" panose="020B0609020204030204" pitchFamily="49" charset="0"/>
                <a:ea typeface="Roboto" panose="02000000000000000000" pitchFamily="2" charset="0"/>
              </a:endParaRPr>
            </a:p>
          </p:txBody>
        </p:sp>
        <p:sp>
          <p:nvSpPr>
            <p:cNvPr id="13" name="Rectangle: Diagonal Corners Rounded 12">
              <a:extLst>
                <a:ext uri="{FF2B5EF4-FFF2-40B4-BE49-F238E27FC236}">
                  <a16:creationId xmlns:a16="http://schemas.microsoft.com/office/drawing/2014/main" id="{81CBAC5F-75AD-4A0D-BE18-31BA6FB0260F}"/>
                </a:ext>
              </a:extLst>
            </p:cNvPr>
            <p:cNvSpPr/>
            <p:nvPr/>
          </p:nvSpPr>
          <p:spPr>
            <a:xfrm>
              <a:off x="4769005" y="1043310"/>
              <a:ext cx="6445405" cy="880946"/>
            </a:xfrm>
            <a:prstGeom prst="round2Diag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latin typeface="Consolas" panose="020B0609020204030204" pitchFamily="49" charset="0"/>
                <a:ea typeface="Roboto" panose="02000000000000000000" pitchFamily="2" charset="0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2938A80-5D98-4264-9E31-E04CB4DA9C16}"/>
                </a:ext>
              </a:extLst>
            </p:cNvPr>
            <p:cNvCxnSpPr>
              <a:cxnSpLocks/>
            </p:cNvCxnSpPr>
            <p:nvPr/>
          </p:nvCxnSpPr>
          <p:spPr>
            <a:xfrm>
              <a:off x="4077629" y="1483783"/>
              <a:ext cx="63562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2EA9401-8A58-4969-8E70-B20A722D791C}"/>
                </a:ext>
              </a:extLst>
            </p:cNvPr>
            <p:cNvSpPr txBox="1"/>
            <p:nvPr/>
          </p:nvSpPr>
          <p:spPr>
            <a:xfrm>
              <a:off x="5416324" y="1254882"/>
              <a:ext cx="3173592" cy="468182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marL="285750" lvl="1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IN" sz="1400" b="1" dirty="0">
                  <a:latin typeface="Consolas" panose="020B0609020204030204" pitchFamily="49" charset="0"/>
                  <a:ea typeface="Roboto" panose="02000000000000000000" pitchFamily="2" charset="0"/>
                  <a:cs typeface="Arial" panose="020B0604020202020204" pitchFamily="34" charset="0"/>
                </a:rPr>
                <a:t>Lack of tools</a:t>
              </a:r>
            </a:p>
            <a:p>
              <a:pPr marL="285750" lvl="1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IN" sz="1400" b="1" dirty="0">
                  <a:latin typeface="Consolas" panose="020B0609020204030204" pitchFamily="49" charset="0"/>
                  <a:ea typeface="Roboto" panose="02000000000000000000" pitchFamily="2" charset="0"/>
                  <a:cs typeface="Arial" panose="020B0604020202020204" pitchFamily="34" charset="0"/>
                </a:rPr>
                <a:t>Lack of knowledge</a:t>
              </a: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29C2E6C-4DBB-4A71-8A5B-9C42B83F9E7F}"/>
                </a:ext>
              </a:extLst>
            </p:cNvPr>
            <p:cNvSpPr/>
            <p:nvPr/>
          </p:nvSpPr>
          <p:spPr>
            <a:xfrm>
              <a:off x="977590" y="2204431"/>
              <a:ext cx="858644" cy="880946"/>
            </a:xfrm>
            <a:custGeom>
              <a:avLst/>
              <a:gdLst>
                <a:gd name="connsiteX0" fmla="*/ 146827 w 858644"/>
                <a:gd name="connsiteY0" fmla="*/ 0 h 880946"/>
                <a:gd name="connsiteX1" fmla="*/ 858644 w 858644"/>
                <a:gd name="connsiteY1" fmla="*/ 0 h 880946"/>
                <a:gd name="connsiteX2" fmla="*/ 858644 w 858644"/>
                <a:gd name="connsiteY2" fmla="*/ 880946 h 880946"/>
                <a:gd name="connsiteX3" fmla="*/ 146827 w 858644"/>
                <a:gd name="connsiteY3" fmla="*/ 880946 h 880946"/>
                <a:gd name="connsiteX4" fmla="*/ 0 w 858644"/>
                <a:gd name="connsiteY4" fmla="*/ 734119 h 880946"/>
                <a:gd name="connsiteX5" fmla="*/ 0 w 858644"/>
                <a:gd name="connsiteY5" fmla="*/ 146827 h 880946"/>
                <a:gd name="connsiteX6" fmla="*/ 146827 w 858644"/>
                <a:gd name="connsiteY6" fmla="*/ 0 h 880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8644" h="880946">
                  <a:moveTo>
                    <a:pt x="146827" y="0"/>
                  </a:moveTo>
                  <a:lnTo>
                    <a:pt x="858644" y="0"/>
                  </a:lnTo>
                  <a:lnTo>
                    <a:pt x="858644" y="880946"/>
                  </a:lnTo>
                  <a:lnTo>
                    <a:pt x="146827" y="880946"/>
                  </a:lnTo>
                  <a:cubicBezTo>
                    <a:pt x="65737" y="880946"/>
                    <a:pt x="0" y="815209"/>
                    <a:pt x="0" y="734119"/>
                  </a:cubicBezTo>
                  <a:lnTo>
                    <a:pt x="0" y="146827"/>
                  </a:lnTo>
                  <a:cubicBezTo>
                    <a:pt x="0" y="65737"/>
                    <a:pt x="65737" y="0"/>
                    <a:pt x="146827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b="1">
                <a:latin typeface="Consolas" panose="020B0609020204030204" pitchFamily="49" charset="0"/>
                <a:ea typeface="Roboto" panose="02000000000000000000" pitchFamily="2" charset="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843F22D-E177-446E-8192-A548B94946DB}"/>
                </a:ext>
              </a:extLst>
            </p:cNvPr>
            <p:cNvSpPr/>
            <p:nvPr/>
          </p:nvSpPr>
          <p:spPr>
            <a:xfrm>
              <a:off x="1836234" y="2204431"/>
              <a:ext cx="2185639" cy="880946"/>
            </a:xfrm>
            <a:custGeom>
              <a:avLst/>
              <a:gdLst>
                <a:gd name="connsiteX0" fmla="*/ 0 w 2185639"/>
                <a:gd name="connsiteY0" fmla="*/ 0 h 880946"/>
                <a:gd name="connsiteX1" fmla="*/ 2038812 w 2185639"/>
                <a:gd name="connsiteY1" fmla="*/ 0 h 880946"/>
                <a:gd name="connsiteX2" fmla="*/ 2185639 w 2185639"/>
                <a:gd name="connsiteY2" fmla="*/ 146827 h 880946"/>
                <a:gd name="connsiteX3" fmla="*/ 2185639 w 2185639"/>
                <a:gd name="connsiteY3" fmla="*/ 734119 h 880946"/>
                <a:gd name="connsiteX4" fmla="*/ 2038812 w 2185639"/>
                <a:gd name="connsiteY4" fmla="*/ 880946 h 880946"/>
                <a:gd name="connsiteX5" fmla="*/ 0 w 2185639"/>
                <a:gd name="connsiteY5" fmla="*/ 880946 h 880946"/>
                <a:gd name="connsiteX6" fmla="*/ 0 w 2185639"/>
                <a:gd name="connsiteY6" fmla="*/ 0 h 880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85639" h="880946">
                  <a:moveTo>
                    <a:pt x="0" y="0"/>
                  </a:moveTo>
                  <a:lnTo>
                    <a:pt x="2038812" y="0"/>
                  </a:lnTo>
                  <a:cubicBezTo>
                    <a:pt x="2119902" y="0"/>
                    <a:pt x="2185639" y="65737"/>
                    <a:pt x="2185639" y="146827"/>
                  </a:cubicBezTo>
                  <a:lnTo>
                    <a:pt x="2185639" y="734119"/>
                  </a:lnTo>
                  <a:cubicBezTo>
                    <a:pt x="2185639" y="815209"/>
                    <a:pt x="2119902" y="880946"/>
                    <a:pt x="2038812" y="880946"/>
                  </a:cubicBezTo>
                  <a:lnTo>
                    <a:pt x="0" y="8809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52000" rtlCol="0" anchor="ctr">
              <a:noAutofit/>
            </a:bodyPr>
            <a:lstStyle/>
            <a:p>
              <a:r>
                <a:rPr lang="en-US" sz="1600" b="1" dirty="0">
                  <a:solidFill>
                    <a:schemeClr val="accent2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Scope</a:t>
              </a:r>
              <a:endParaRPr lang="en-IN" sz="1600" b="1" dirty="0">
                <a:solidFill>
                  <a:schemeClr val="accent2"/>
                </a:solidFill>
                <a:latin typeface="Consolas" panose="020B0609020204030204" pitchFamily="49" charset="0"/>
                <a:ea typeface="Roboto" panose="02000000000000000000" pitchFamily="2" charset="0"/>
              </a:endParaRPr>
            </a:p>
          </p:txBody>
        </p:sp>
        <p:sp>
          <p:nvSpPr>
            <p:cNvPr id="20" name="Rectangle: Diagonal Corners Rounded 19">
              <a:extLst>
                <a:ext uri="{FF2B5EF4-FFF2-40B4-BE49-F238E27FC236}">
                  <a16:creationId xmlns:a16="http://schemas.microsoft.com/office/drawing/2014/main" id="{96408646-C441-453F-856D-95134DCC159D}"/>
                </a:ext>
              </a:extLst>
            </p:cNvPr>
            <p:cNvSpPr/>
            <p:nvPr/>
          </p:nvSpPr>
          <p:spPr>
            <a:xfrm>
              <a:off x="4769005" y="2204431"/>
              <a:ext cx="6445405" cy="880946"/>
            </a:xfrm>
            <a:prstGeom prst="round2Diag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latin typeface="Consolas" panose="020B0609020204030204" pitchFamily="49" charset="0"/>
                <a:ea typeface="Roboto" panose="02000000000000000000" pitchFamily="2" charset="0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8B66861-28B3-4A88-A45D-40DE29CE1C89}"/>
                </a:ext>
              </a:extLst>
            </p:cNvPr>
            <p:cNvCxnSpPr>
              <a:cxnSpLocks/>
            </p:cNvCxnSpPr>
            <p:nvPr/>
          </p:nvCxnSpPr>
          <p:spPr>
            <a:xfrm>
              <a:off x="4077629" y="2644904"/>
              <a:ext cx="63562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BF147DF-32BA-47A3-873E-8541C98DD055}"/>
                </a:ext>
              </a:extLst>
            </p:cNvPr>
            <p:cNvSpPr txBox="1"/>
            <p:nvPr/>
          </p:nvSpPr>
          <p:spPr>
            <a:xfrm>
              <a:off x="5416324" y="2396246"/>
              <a:ext cx="2235747" cy="22421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marL="285750" lvl="1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IN" sz="1400" b="1" dirty="0">
                  <a:latin typeface="Consolas" panose="020B0609020204030204" pitchFamily="49" charset="0"/>
                  <a:ea typeface="Roboto" panose="02000000000000000000" pitchFamily="2" charset="0"/>
                  <a:cs typeface="Arial" panose="020B0604020202020204" pitchFamily="34" charset="0"/>
                </a:rPr>
                <a:t>Day to day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E4C1914-93DA-4010-948A-C8F0BE004ADA}"/>
                </a:ext>
              </a:extLst>
            </p:cNvPr>
            <p:cNvSpPr txBox="1"/>
            <p:nvPr/>
          </p:nvSpPr>
          <p:spPr>
            <a:xfrm>
              <a:off x="5416324" y="3557367"/>
              <a:ext cx="5150766" cy="225421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marL="0" lvl="1">
                <a:lnSpc>
                  <a:spcPct val="120000"/>
                </a:lnSpc>
              </a:pPr>
              <a:endParaRPr lang="en-IN" sz="1400" b="1" dirty="0">
                <a:latin typeface="Consolas" panose="020B0609020204030204" pitchFamily="49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77988A9-BA41-4744-8240-8466C62CA8A3}"/>
                </a:ext>
              </a:extLst>
            </p:cNvPr>
            <p:cNvSpPr/>
            <p:nvPr/>
          </p:nvSpPr>
          <p:spPr>
            <a:xfrm>
              <a:off x="977590" y="3365551"/>
              <a:ext cx="858644" cy="880946"/>
            </a:xfrm>
            <a:custGeom>
              <a:avLst/>
              <a:gdLst>
                <a:gd name="connsiteX0" fmla="*/ 146827 w 858644"/>
                <a:gd name="connsiteY0" fmla="*/ 0 h 880946"/>
                <a:gd name="connsiteX1" fmla="*/ 858644 w 858644"/>
                <a:gd name="connsiteY1" fmla="*/ 0 h 880946"/>
                <a:gd name="connsiteX2" fmla="*/ 858644 w 858644"/>
                <a:gd name="connsiteY2" fmla="*/ 880946 h 880946"/>
                <a:gd name="connsiteX3" fmla="*/ 146827 w 858644"/>
                <a:gd name="connsiteY3" fmla="*/ 880946 h 880946"/>
                <a:gd name="connsiteX4" fmla="*/ 0 w 858644"/>
                <a:gd name="connsiteY4" fmla="*/ 734119 h 880946"/>
                <a:gd name="connsiteX5" fmla="*/ 0 w 858644"/>
                <a:gd name="connsiteY5" fmla="*/ 146827 h 880946"/>
                <a:gd name="connsiteX6" fmla="*/ 146827 w 858644"/>
                <a:gd name="connsiteY6" fmla="*/ 0 h 880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8644" h="880946">
                  <a:moveTo>
                    <a:pt x="146827" y="0"/>
                  </a:moveTo>
                  <a:lnTo>
                    <a:pt x="858644" y="0"/>
                  </a:lnTo>
                  <a:lnTo>
                    <a:pt x="858644" y="880946"/>
                  </a:lnTo>
                  <a:lnTo>
                    <a:pt x="146827" y="880946"/>
                  </a:lnTo>
                  <a:cubicBezTo>
                    <a:pt x="65737" y="880946"/>
                    <a:pt x="0" y="815209"/>
                    <a:pt x="0" y="734119"/>
                  </a:cubicBezTo>
                  <a:lnTo>
                    <a:pt x="0" y="146827"/>
                  </a:lnTo>
                  <a:cubicBezTo>
                    <a:pt x="0" y="65737"/>
                    <a:pt x="65737" y="0"/>
                    <a:pt x="14682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b="1">
                <a:latin typeface="Consolas" panose="020B0609020204030204" pitchFamily="49" charset="0"/>
                <a:ea typeface="Roboto" panose="02000000000000000000" pitchFamily="2" charset="0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DA950D9-0A58-47CD-AEAC-6642BA85080B}"/>
                </a:ext>
              </a:extLst>
            </p:cNvPr>
            <p:cNvSpPr/>
            <p:nvPr/>
          </p:nvSpPr>
          <p:spPr>
            <a:xfrm>
              <a:off x="1814206" y="3365551"/>
              <a:ext cx="2185639" cy="880946"/>
            </a:xfrm>
            <a:custGeom>
              <a:avLst/>
              <a:gdLst>
                <a:gd name="connsiteX0" fmla="*/ 0 w 2185639"/>
                <a:gd name="connsiteY0" fmla="*/ 0 h 880946"/>
                <a:gd name="connsiteX1" fmla="*/ 2038812 w 2185639"/>
                <a:gd name="connsiteY1" fmla="*/ 0 h 880946"/>
                <a:gd name="connsiteX2" fmla="*/ 2185639 w 2185639"/>
                <a:gd name="connsiteY2" fmla="*/ 146827 h 880946"/>
                <a:gd name="connsiteX3" fmla="*/ 2185639 w 2185639"/>
                <a:gd name="connsiteY3" fmla="*/ 734119 h 880946"/>
                <a:gd name="connsiteX4" fmla="*/ 2038812 w 2185639"/>
                <a:gd name="connsiteY4" fmla="*/ 880946 h 880946"/>
                <a:gd name="connsiteX5" fmla="*/ 0 w 2185639"/>
                <a:gd name="connsiteY5" fmla="*/ 880946 h 880946"/>
                <a:gd name="connsiteX6" fmla="*/ 0 w 2185639"/>
                <a:gd name="connsiteY6" fmla="*/ 0 h 880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85639" h="880946">
                  <a:moveTo>
                    <a:pt x="0" y="0"/>
                  </a:moveTo>
                  <a:lnTo>
                    <a:pt x="2038812" y="0"/>
                  </a:lnTo>
                  <a:cubicBezTo>
                    <a:pt x="2119902" y="0"/>
                    <a:pt x="2185639" y="65737"/>
                    <a:pt x="2185639" y="146827"/>
                  </a:cubicBezTo>
                  <a:lnTo>
                    <a:pt x="2185639" y="734119"/>
                  </a:lnTo>
                  <a:cubicBezTo>
                    <a:pt x="2185639" y="815209"/>
                    <a:pt x="2119902" y="880946"/>
                    <a:pt x="2038812" y="880946"/>
                  </a:cubicBezTo>
                  <a:lnTo>
                    <a:pt x="0" y="8809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52000" rtlCol="0" anchor="ctr">
              <a:noAutofit/>
            </a:bodyPr>
            <a:lstStyle/>
            <a:p>
              <a:r>
                <a:rPr lang="en-US" sz="1600" b="1" dirty="0">
                  <a:solidFill>
                    <a:schemeClr val="accent4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Benefits</a:t>
              </a:r>
              <a:endParaRPr lang="en-IN" sz="1600" b="1" dirty="0">
                <a:solidFill>
                  <a:schemeClr val="accent4"/>
                </a:solidFill>
                <a:latin typeface="Consolas" panose="020B0609020204030204" pitchFamily="49" charset="0"/>
                <a:ea typeface="Roboto" panose="02000000000000000000" pitchFamily="2" charset="0"/>
              </a:endParaRPr>
            </a:p>
          </p:txBody>
        </p:sp>
        <p:sp>
          <p:nvSpPr>
            <p:cNvPr id="34" name="Rectangle: Diagonal Corners Rounded 33">
              <a:extLst>
                <a:ext uri="{FF2B5EF4-FFF2-40B4-BE49-F238E27FC236}">
                  <a16:creationId xmlns:a16="http://schemas.microsoft.com/office/drawing/2014/main" id="{9AD36626-95AD-403F-8848-96F6C712AEB3}"/>
                </a:ext>
              </a:extLst>
            </p:cNvPr>
            <p:cNvSpPr/>
            <p:nvPr/>
          </p:nvSpPr>
          <p:spPr>
            <a:xfrm>
              <a:off x="4769004" y="3387194"/>
              <a:ext cx="6445405" cy="880946"/>
            </a:xfrm>
            <a:prstGeom prst="round2DiagRect">
              <a:avLst>
                <a:gd name="adj1" fmla="val 22958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 dirty="0">
                <a:latin typeface="Consolas" panose="020B0609020204030204" pitchFamily="49" charset="0"/>
                <a:ea typeface="Roboto" panose="02000000000000000000" pitchFamily="2" charset="0"/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60D1FFA-7BF9-4EE5-89A3-BCA4415BA46B}"/>
                </a:ext>
              </a:extLst>
            </p:cNvPr>
            <p:cNvCxnSpPr>
              <a:cxnSpLocks/>
            </p:cNvCxnSpPr>
            <p:nvPr/>
          </p:nvCxnSpPr>
          <p:spPr>
            <a:xfrm>
              <a:off x="4021873" y="3806024"/>
              <a:ext cx="63562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FEFA5BE-6270-4ACE-A802-6254AAEA8951}"/>
                </a:ext>
              </a:extLst>
            </p:cNvPr>
            <p:cNvSpPr txBox="1"/>
            <p:nvPr/>
          </p:nvSpPr>
          <p:spPr>
            <a:xfrm>
              <a:off x="5594746" y="4718488"/>
              <a:ext cx="5150766" cy="225421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marL="0" lvl="1">
                <a:lnSpc>
                  <a:spcPct val="120000"/>
                </a:lnSpc>
              </a:pPr>
              <a:endParaRPr lang="en-IN" sz="1400" b="1" dirty="0">
                <a:latin typeface="Consolas" panose="020B0609020204030204" pitchFamily="49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A757BC8-518E-4D2B-91F7-0119A506A702}"/>
                </a:ext>
              </a:extLst>
            </p:cNvPr>
            <p:cNvSpPr/>
            <p:nvPr/>
          </p:nvSpPr>
          <p:spPr>
            <a:xfrm>
              <a:off x="977590" y="4562191"/>
              <a:ext cx="858644" cy="880946"/>
            </a:xfrm>
            <a:custGeom>
              <a:avLst/>
              <a:gdLst>
                <a:gd name="connsiteX0" fmla="*/ 146827 w 858644"/>
                <a:gd name="connsiteY0" fmla="*/ 0 h 880946"/>
                <a:gd name="connsiteX1" fmla="*/ 858644 w 858644"/>
                <a:gd name="connsiteY1" fmla="*/ 0 h 880946"/>
                <a:gd name="connsiteX2" fmla="*/ 858644 w 858644"/>
                <a:gd name="connsiteY2" fmla="*/ 880946 h 880946"/>
                <a:gd name="connsiteX3" fmla="*/ 146827 w 858644"/>
                <a:gd name="connsiteY3" fmla="*/ 880946 h 880946"/>
                <a:gd name="connsiteX4" fmla="*/ 0 w 858644"/>
                <a:gd name="connsiteY4" fmla="*/ 734119 h 880946"/>
                <a:gd name="connsiteX5" fmla="*/ 0 w 858644"/>
                <a:gd name="connsiteY5" fmla="*/ 146827 h 880946"/>
                <a:gd name="connsiteX6" fmla="*/ 146827 w 858644"/>
                <a:gd name="connsiteY6" fmla="*/ 0 h 880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8644" h="880946">
                  <a:moveTo>
                    <a:pt x="146827" y="0"/>
                  </a:moveTo>
                  <a:lnTo>
                    <a:pt x="858644" y="0"/>
                  </a:lnTo>
                  <a:lnTo>
                    <a:pt x="858644" y="880946"/>
                  </a:lnTo>
                  <a:lnTo>
                    <a:pt x="146827" y="880946"/>
                  </a:lnTo>
                  <a:cubicBezTo>
                    <a:pt x="65737" y="880946"/>
                    <a:pt x="0" y="815209"/>
                    <a:pt x="0" y="734119"/>
                  </a:cubicBezTo>
                  <a:lnTo>
                    <a:pt x="0" y="146827"/>
                  </a:lnTo>
                  <a:cubicBezTo>
                    <a:pt x="0" y="65737"/>
                    <a:pt x="65737" y="0"/>
                    <a:pt x="146827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b="1">
                <a:latin typeface="Consolas" panose="020B0609020204030204" pitchFamily="49" charset="0"/>
                <a:ea typeface="Roboto" panose="02000000000000000000" pitchFamily="2" charset="0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6A5E649-D2B5-44FA-9292-D3F0889696A1}"/>
                </a:ext>
              </a:extLst>
            </p:cNvPr>
            <p:cNvSpPr/>
            <p:nvPr/>
          </p:nvSpPr>
          <p:spPr>
            <a:xfrm>
              <a:off x="1814206" y="4562191"/>
              <a:ext cx="2185639" cy="880946"/>
            </a:xfrm>
            <a:custGeom>
              <a:avLst/>
              <a:gdLst>
                <a:gd name="connsiteX0" fmla="*/ 0 w 2185639"/>
                <a:gd name="connsiteY0" fmla="*/ 0 h 880946"/>
                <a:gd name="connsiteX1" fmla="*/ 2038812 w 2185639"/>
                <a:gd name="connsiteY1" fmla="*/ 0 h 880946"/>
                <a:gd name="connsiteX2" fmla="*/ 2185639 w 2185639"/>
                <a:gd name="connsiteY2" fmla="*/ 146827 h 880946"/>
                <a:gd name="connsiteX3" fmla="*/ 2185639 w 2185639"/>
                <a:gd name="connsiteY3" fmla="*/ 734119 h 880946"/>
                <a:gd name="connsiteX4" fmla="*/ 2038812 w 2185639"/>
                <a:gd name="connsiteY4" fmla="*/ 880946 h 880946"/>
                <a:gd name="connsiteX5" fmla="*/ 0 w 2185639"/>
                <a:gd name="connsiteY5" fmla="*/ 880946 h 880946"/>
                <a:gd name="connsiteX6" fmla="*/ 0 w 2185639"/>
                <a:gd name="connsiteY6" fmla="*/ 0 h 880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85639" h="880946">
                  <a:moveTo>
                    <a:pt x="0" y="0"/>
                  </a:moveTo>
                  <a:lnTo>
                    <a:pt x="2038812" y="0"/>
                  </a:lnTo>
                  <a:cubicBezTo>
                    <a:pt x="2119902" y="0"/>
                    <a:pt x="2185639" y="65737"/>
                    <a:pt x="2185639" y="146827"/>
                  </a:cubicBezTo>
                  <a:lnTo>
                    <a:pt x="2185639" y="734119"/>
                  </a:lnTo>
                  <a:cubicBezTo>
                    <a:pt x="2185639" y="815209"/>
                    <a:pt x="2119902" y="880946"/>
                    <a:pt x="2038812" y="880946"/>
                  </a:cubicBezTo>
                  <a:lnTo>
                    <a:pt x="0" y="8809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52000" rtlCol="0" anchor="ctr">
              <a:noAutofit/>
            </a:bodyPr>
            <a:lstStyle/>
            <a:p>
              <a:r>
                <a:rPr lang="en-US" sz="1600" b="1" dirty="0">
                  <a:solidFill>
                    <a:schemeClr val="accent5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Resource</a:t>
              </a:r>
              <a:endParaRPr lang="en-IN" sz="1600" b="1" dirty="0">
                <a:solidFill>
                  <a:schemeClr val="accent5"/>
                </a:solidFill>
                <a:latin typeface="Consolas" panose="020B0609020204030204" pitchFamily="49" charset="0"/>
                <a:ea typeface="Roboto" panose="02000000000000000000" pitchFamily="2" charset="0"/>
              </a:endParaRPr>
            </a:p>
          </p:txBody>
        </p:sp>
        <p:sp>
          <p:nvSpPr>
            <p:cNvPr id="41" name="Rectangle: Diagonal Corners Rounded 40">
              <a:extLst>
                <a:ext uri="{FF2B5EF4-FFF2-40B4-BE49-F238E27FC236}">
                  <a16:creationId xmlns:a16="http://schemas.microsoft.com/office/drawing/2014/main" id="{BD63C1AA-F0B5-424B-9532-654D48DE3C75}"/>
                </a:ext>
              </a:extLst>
            </p:cNvPr>
            <p:cNvSpPr/>
            <p:nvPr/>
          </p:nvSpPr>
          <p:spPr>
            <a:xfrm>
              <a:off x="4769003" y="4569957"/>
              <a:ext cx="6445405" cy="880946"/>
            </a:xfrm>
            <a:prstGeom prst="round2Diag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latin typeface="Consolas" panose="020B0609020204030204" pitchFamily="49" charset="0"/>
                <a:ea typeface="Roboto" panose="02000000000000000000" pitchFamily="2" charset="0"/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135B9CE-1423-4604-84DB-B19AAB52E606}"/>
                </a:ext>
              </a:extLst>
            </p:cNvPr>
            <p:cNvCxnSpPr>
              <a:cxnSpLocks/>
            </p:cNvCxnSpPr>
            <p:nvPr/>
          </p:nvCxnSpPr>
          <p:spPr>
            <a:xfrm>
              <a:off x="4077629" y="5002664"/>
              <a:ext cx="63562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Freeform 58">
              <a:extLst>
                <a:ext uri="{FF2B5EF4-FFF2-40B4-BE49-F238E27FC236}">
                  <a16:creationId xmlns:a16="http://schemas.microsoft.com/office/drawing/2014/main" id="{D383C5A0-44B2-4C2B-A216-AC5353F83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202" y="3584316"/>
              <a:ext cx="443421" cy="443419"/>
            </a:xfrm>
            <a:custGeom>
              <a:avLst/>
              <a:gdLst>
                <a:gd name="T0" fmla="*/ 2147483646 w 602"/>
                <a:gd name="T1" fmla="*/ 2147483646 h 602"/>
                <a:gd name="T2" fmla="*/ 2147483646 w 602"/>
                <a:gd name="T3" fmla="*/ 2147483646 h 602"/>
                <a:gd name="T4" fmla="*/ 0 w 602"/>
                <a:gd name="T5" fmla="*/ 2147483646 h 602"/>
                <a:gd name="T6" fmla="*/ 2147483646 w 602"/>
                <a:gd name="T7" fmla="*/ 0 h 602"/>
                <a:gd name="T8" fmla="*/ 2147483646 w 602"/>
                <a:gd name="T9" fmla="*/ 2147483646 h 602"/>
                <a:gd name="T10" fmla="*/ 2147483646 w 602"/>
                <a:gd name="T11" fmla="*/ 2147483646 h 602"/>
                <a:gd name="T12" fmla="*/ 2147483646 w 602"/>
                <a:gd name="T13" fmla="*/ 2147483646 h 602"/>
                <a:gd name="T14" fmla="*/ 2147483646 w 602"/>
                <a:gd name="T15" fmla="*/ 2147483646 h 602"/>
                <a:gd name="T16" fmla="*/ 2147483646 w 602"/>
                <a:gd name="T17" fmla="*/ 2147483646 h 602"/>
                <a:gd name="T18" fmla="*/ 2147483646 w 602"/>
                <a:gd name="T19" fmla="*/ 2147483646 h 602"/>
                <a:gd name="T20" fmla="*/ 2147483646 w 602"/>
                <a:gd name="T21" fmla="*/ 2147483646 h 602"/>
                <a:gd name="T22" fmla="*/ 2147483646 w 602"/>
                <a:gd name="T23" fmla="*/ 2147483646 h 602"/>
                <a:gd name="T24" fmla="*/ 2147483646 w 602"/>
                <a:gd name="T25" fmla="*/ 2147483646 h 602"/>
                <a:gd name="T26" fmla="*/ 2147483646 w 602"/>
                <a:gd name="T27" fmla="*/ 2147483646 h 602"/>
                <a:gd name="T28" fmla="*/ 2147483646 w 602"/>
                <a:gd name="T29" fmla="*/ 2147483646 h 602"/>
                <a:gd name="T30" fmla="*/ 2147483646 w 602"/>
                <a:gd name="T31" fmla="*/ 2147483646 h 602"/>
                <a:gd name="T32" fmla="*/ 2147483646 w 602"/>
                <a:gd name="T33" fmla="*/ 2147483646 h 602"/>
                <a:gd name="T34" fmla="*/ 2147483646 w 602"/>
                <a:gd name="T35" fmla="*/ 2147483646 h 602"/>
                <a:gd name="T36" fmla="*/ 2147483646 w 602"/>
                <a:gd name="T37" fmla="*/ 2147483646 h 602"/>
                <a:gd name="T38" fmla="*/ 2147483646 w 602"/>
                <a:gd name="T39" fmla="*/ 2147483646 h 602"/>
                <a:gd name="T40" fmla="*/ 2147483646 w 602"/>
                <a:gd name="T41" fmla="*/ 2147483646 h 602"/>
                <a:gd name="T42" fmla="*/ 2147483646 w 602"/>
                <a:gd name="T43" fmla="*/ 2147483646 h 602"/>
                <a:gd name="T44" fmla="*/ 2147483646 w 602"/>
                <a:gd name="T45" fmla="*/ 2147483646 h 602"/>
                <a:gd name="T46" fmla="*/ 2147483646 w 602"/>
                <a:gd name="T47" fmla="*/ 2147483646 h 602"/>
                <a:gd name="T48" fmla="*/ 2147483646 w 602"/>
                <a:gd name="T49" fmla="*/ 2147483646 h 602"/>
                <a:gd name="T50" fmla="*/ 2147483646 w 602"/>
                <a:gd name="T51" fmla="*/ 2147483646 h 602"/>
                <a:gd name="T52" fmla="*/ 2147483646 w 602"/>
                <a:gd name="T53" fmla="*/ 2147483646 h 602"/>
                <a:gd name="T54" fmla="*/ 2147483646 w 602"/>
                <a:gd name="T55" fmla="*/ 2147483646 h 602"/>
                <a:gd name="T56" fmla="*/ 2147483646 w 602"/>
                <a:gd name="T57" fmla="*/ 2147483646 h 602"/>
                <a:gd name="T58" fmla="*/ 2147483646 w 602"/>
                <a:gd name="T59" fmla="*/ 2147483646 h 60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602" h="602">
                  <a:moveTo>
                    <a:pt x="297" y="601"/>
                  </a:moveTo>
                  <a:lnTo>
                    <a:pt x="297" y="601"/>
                  </a:lnTo>
                  <a:cubicBezTo>
                    <a:pt x="135" y="601"/>
                    <a:pt x="0" y="467"/>
                    <a:pt x="0" y="304"/>
                  </a:cubicBezTo>
                  <a:cubicBezTo>
                    <a:pt x="0" y="135"/>
                    <a:pt x="135" y="0"/>
                    <a:pt x="297" y="0"/>
                  </a:cubicBezTo>
                  <a:cubicBezTo>
                    <a:pt x="467" y="0"/>
                    <a:pt x="601" y="135"/>
                    <a:pt x="601" y="304"/>
                  </a:cubicBezTo>
                  <a:cubicBezTo>
                    <a:pt x="601" y="467"/>
                    <a:pt x="467" y="601"/>
                    <a:pt x="297" y="601"/>
                  </a:cubicBezTo>
                  <a:close/>
                  <a:moveTo>
                    <a:pt x="297" y="57"/>
                  </a:moveTo>
                  <a:lnTo>
                    <a:pt x="297" y="57"/>
                  </a:lnTo>
                  <a:cubicBezTo>
                    <a:pt x="163" y="57"/>
                    <a:pt x="57" y="170"/>
                    <a:pt x="57" y="304"/>
                  </a:cubicBezTo>
                  <a:cubicBezTo>
                    <a:pt x="57" y="439"/>
                    <a:pt x="163" y="544"/>
                    <a:pt x="297" y="544"/>
                  </a:cubicBezTo>
                  <a:cubicBezTo>
                    <a:pt x="431" y="544"/>
                    <a:pt x="544" y="439"/>
                    <a:pt x="544" y="304"/>
                  </a:cubicBezTo>
                  <a:cubicBezTo>
                    <a:pt x="544" y="170"/>
                    <a:pt x="431" y="57"/>
                    <a:pt x="297" y="57"/>
                  </a:cubicBezTo>
                  <a:close/>
                  <a:moveTo>
                    <a:pt x="297" y="481"/>
                  </a:moveTo>
                  <a:lnTo>
                    <a:pt x="297" y="481"/>
                  </a:lnTo>
                  <a:cubicBezTo>
                    <a:pt x="198" y="481"/>
                    <a:pt x="120" y="403"/>
                    <a:pt x="120" y="304"/>
                  </a:cubicBezTo>
                  <a:cubicBezTo>
                    <a:pt x="120" y="205"/>
                    <a:pt x="198" y="120"/>
                    <a:pt x="297" y="120"/>
                  </a:cubicBezTo>
                  <a:cubicBezTo>
                    <a:pt x="396" y="120"/>
                    <a:pt x="481" y="205"/>
                    <a:pt x="481" y="304"/>
                  </a:cubicBezTo>
                  <a:cubicBezTo>
                    <a:pt x="481" y="403"/>
                    <a:pt x="396" y="481"/>
                    <a:pt x="297" y="481"/>
                  </a:cubicBezTo>
                  <a:close/>
                  <a:moveTo>
                    <a:pt x="297" y="177"/>
                  </a:moveTo>
                  <a:lnTo>
                    <a:pt x="297" y="177"/>
                  </a:lnTo>
                  <a:cubicBezTo>
                    <a:pt x="233" y="177"/>
                    <a:pt x="177" y="233"/>
                    <a:pt x="177" y="304"/>
                  </a:cubicBezTo>
                  <a:cubicBezTo>
                    <a:pt x="177" y="368"/>
                    <a:pt x="233" y="424"/>
                    <a:pt x="297" y="424"/>
                  </a:cubicBezTo>
                  <a:cubicBezTo>
                    <a:pt x="368" y="424"/>
                    <a:pt x="424" y="368"/>
                    <a:pt x="424" y="304"/>
                  </a:cubicBezTo>
                  <a:cubicBezTo>
                    <a:pt x="424" y="233"/>
                    <a:pt x="368" y="177"/>
                    <a:pt x="297" y="177"/>
                  </a:cubicBezTo>
                  <a:close/>
                  <a:moveTo>
                    <a:pt x="297" y="361"/>
                  </a:moveTo>
                  <a:lnTo>
                    <a:pt x="297" y="361"/>
                  </a:lnTo>
                  <a:cubicBezTo>
                    <a:pt x="269" y="361"/>
                    <a:pt x="240" y="333"/>
                    <a:pt x="240" y="304"/>
                  </a:cubicBezTo>
                  <a:cubicBezTo>
                    <a:pt x="240" y="269"/>
                    <a:pt x="269" y="248"/>
                    <a:pt x="297" y="248"/>
                  </a:cubicBezTo>
                  <a:cubicBezTo>
                    <a:pt x="332" y="248"/>
                    <a:pt x="354" y="269"/>
                    <a:pt x="354" y="304"/>
                  </a:cubicBezTo>
                  <a:cubicBezTo>
                    <a:pt x="354" y="333"/>
                    <a:pt x="332" y="361"/>
                    <a:pt x="297" y="3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 b="1">
                <a:latin typeface="Consolas" panose="020B0609020204030204" pitchFamily="49" charset="0"/>
              </a:endParaRPr>
            </a:p>
          </p:txBody>
        </p:sp>
        <p:sp>
          <p:nvSpPr>
            <p:cNvPr id="48" name="Freeform 149">
              <a:extLst>
                <a:ext uri="{FF2B5EF4-FFF2-40B4-BE49-F238E27FC236}">
                  <a16:creationId xmlns:a16="http://schemas.microsoft.com/office/drawing/2014/main" id="{33F04F8B-CE83-46BB-94DF-CC006196C9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0226" y="1257218"/>
              <a:ext cx="333373" cy="453130"/>
            </a:xfrm>
            <a:custGeom>
              <a:avLst/>
              <a:gdLst>
                <a:gd name="T0" fmla="*/ 2147483646 w 364"/>
                <a:gd name="T1" fmla="*/ 2147483646 h 498"/>
                <a:gd name="T2" fmla="*/ 2147483646 w 364"/>
                <a:gd name="T3" fmla="*/ 2147483646 h 498"/>
                <a:gd name="T4" fmla="*/ 2147483646 w 364"/>
                <a:gd name="T5" fmla="*/ 2147483646 h 498"/>
                <a:gd name="T6" fmla="*/ 2147483646 w 364"/>
                <a:gd name="T7" fmla="*/ 2147483646 h 498"/>
                <a:gd name="T8" fmla="*/ 2147483646 w 364"/>
                <a:gd name="T9" fmla="*/ 2147483646 h 498"/>
                <a:gd name="T10" fmla="*/ 2147483646 w 364"/>
                <a:gd name="T11" fmla="*/ 2147483646 h 498"/>
                <a:gd name="T12" fmla="*/ 2147483646 w 364"/>
                <a:gd name="T13" fmla="*/ 2147483646 h 498"/>
                <a:gd name="T14" fmla="*/ 2147483646 w 364"/>
                <a:gd name="T15" fmla="*/ 2147483646 h 498"/>
                <a:gd name="T16" fmla="*/ 2147483646 w 364"/>
                <a:gd name="T17" fmla="*/ 2147483646 h 498"/>
                <a:gd name="T18" fmla="*/ 2147483646 w 364"/>
                <a:gd name="T19" fmla="*/ 2147483646 h 498"/>
                <a:gd name="T20" fmla="*/ 2147483646 w 364"/>
                <a:gd name="T21" fmla="*/ 0 h 498"/>
                <a:gd name="T22" fmla="*/ 0 w 364"/>
                <a:gd name="T23" fmla="*/ 2147483646 h 498"/>
                <a:gd name="T24" fmla="*/ 2147483646 w 364"/>
                <a:gd name="T25" fmla="*/ 2147483646 h 498"/>
                <a:gd name="T26" fmla="*/ 2147483646 w 364"/>
                <a:gd name="T27" fmla="*/ 2147483646 h 498"/>
                <a:gd name="T28" fmla="*/ 2147483646 w 364"/>
                <a:gd name="T29" fmla="*/ 2147483646 h 498"/>
                <a:gd name="T30" fmla="*/ 2147483646 w 364"/>
                <a:gd name="T31" fmla="*/ 2147483646 h 498"/>
                <a:gd name="T32" fmla="*/ 2147483646 w 364"/>
                <a:gd name="T33" fmla="*/ 2147483646 h 498"/>
                <a:gd name="T34" fmla="*/ 2147483646 w 364"/>
                <a:gd name="T35" fmla="*/ 2147483646 h 498"/>
                <a:gd name="T36" fmla="*/ 2147483646 w 364"/>
                <a:gd name="T37" fmla="*/ 2147483646 h 498"/>
                <a:gd name="T38" fmla="*/ 2147483646 w 364"/>
                <a:gd name="T39" fmla="*/ 2147483646 h 498"/>
                <a:gd name="T40" fmla="*/ 2147483646 w 364"/>
                <a:gd name="T41" fmla="*/ 2147483646 h 498"/>
                <a:gd name="T42" fmla="*/ 2147483646 w 364"/>
                <a:gd name="T43" fmla="*/ 2147483646 h 498"/>
                <a:gd name="T44" fmla="*/ 2147483646 w 364"/>
                <a:gd name="T45" fmla="*/ 2147483646 h 49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364" h="498">
                  <a:moveTo>
                    <a:pt x="106" y="479"/>
                  </a:moveTo>
                  <a:lnTo>
                    <a:pt x="106" y="479"/>
                  </a:lnTo>
                  <a:cubicBezTo>
                    <a:pt x="123" y="488"/>
                    <a:pt x="150" y="497"/>
                    <a:pt x="176" y="497"/>
                  </a:cubicBezTo>
                  <a:cubicBezTo>
                    <a:pt x="203" y="497"/>
                    <a:pt x="229" y="488"/>
                    <a:pt x="248" y="479"/>
                  </a:cubicBezTo>
                  <a:cubicBezTo>
                    <a:pt x="248" y="426"/>
                    <a:pt x="248" y="426"/>
                    <a:pt x="248" y="426"/>
                  </a:cubicBezTo>
                  <a:cubicBezTo>
                    <a:pt x="106" y="426"/>
                    <a:pt x="106" y="426"/>
                    <a:pt x="106" y="426"/>
                  </a:cubicBezTo>
                  <a:lnTo>
                    <a:pt x="106" y="479"/>
                  </a:lnTo>
                  <a:close/>
                  <a:moveTo>
                    <a:pt x="248" y="400"/>
                  </a:moveTo>
                  <a:lnTo>
                    <a:pt x="248" y="400"/>
                  </a:lnTo>
                  <a:cubicBezTo>
                    <a:pt x="248" y="293"/>
                    <a:pt x="363" y="258"/>
                    <a:pt x="354" y="151"/>
                  </a:cubicBezTo>
                  <a:cubicBezTo>
                    <a:pt x="345" y="80"/>
                    <a:pt x="301" y="0"/>
                    <a:pt x="176" y="0"/>
                  </a:cubicBezTo>
                  <a:cubicBezTo>
                    <a:pt x="53" y="0"/>
                    <a:pt x="9" y="80"/>
                    <a:pt x="0" y="151"/>
                  </a:cubicBezTo>
                  <a:cubicBezTo>
                    <a:pt x="0" y="258"/>
                    <a:pt x="106" y="293"/>
                    <a:pt x="106" y="400"/>
                  </a:cubicBezTo>
                  <a:lnTo>
                    <a:pt x="248" y="400"/>
                  </a:lnTo>
                  <a:close/>
                  <a:moveTo>
                    <a:pt x="53" y="151"/>
                  </a:moveTo>
                  <a:lnTo>
                    <a:pt x="53" y="151"/>
                  </a:lnTo>
                  <a:cubicBezTo>
                    <a:pt x="62" y="89"/>
                    <a:pt x="106" y="53"/>
                    <a:pt x="176" y="53"/>
                  </a:cubicBezTo>
                  <a:cubicBezTo>
                    <a:pt x="248" y="53"/>
                    <a:pt x="292" y="89"/>
                    <a:pt x="301" y="151"/>
                  </a:cubicBezTo>
                  <a:cubicBezTo>
                    <a:pt x="301" y="187"/>
                    <a:pt x="283" y="213"/>
                    <a:pt x="257" y="249"/>
                  </a:cubicBezTo>
                  <a:cubicBezTo>
                    <a:pt x="229" y="275"/>
                    <a:pt x="213" y="311"/>
                    <a:pt x="194" y="355"/>
                  </a:cubicBezTo>
                  <a:cubicBezTo>
                    <a:pt x="159" y="355"/>
                    <a:pt x="159" y="355"/>
                    <a:pt x="159" y="355"/>
                  </a:cubicBezTo>
                  <a:cubicBezTo>
                    <a:pt x="141" y="311"/>
                    <a:pt x="123" y="275"/>
                    <a:pt x="97" y="249"/>
                  </a:cubicBezTo>
                  <a:cubicBezTo>
                    <a:pt x="70" y="213"/>
                    <a:pt x="53" y="187"/>
                    <a:pt x="53" y="1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IN" b="1">
                <a:latin typeface="Consolas" panose="020B0609020204030204" pitchFamily="49" charset="0"/>
              </a:endParaRPr>
            </a:p>
          </p:txBody>
        </p:sp>
        <p:sp>
          <p:nvSpPr>
            <p:cNvPr id="49" name="Freeform 47">
              <a:extLst>
                <a:ext uri="{FF2B5EF4-FFF2-40B4-BE49-F238E27FC236}">
                  <a16:creationId xmlns:a16="http://schemas.microsoft.com/office/drawing/2014/main" id="{B62F2C8C-D13E-4F3D-8A09-B46CA3675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202" y="4803611"/>
              <a:ext cx="453130" cy="398106"/>
            </a:xfrm>
            <a:custGeom>
              <a:avLst/>
              <a:gdLst>
                <a:gd name="T0" fmla="*/ 2147483646 w 498"/>
                <a:gd name="T1" fmla="*/ 2147483646 h 435"/>
                <a:gd name="T2" fmla="*/ 2147483646 w 498"/>
                <a:gd name="T3" fmla="*/ 2147483646 h 435"/>
                <a:gd name="T4" fmla="*/ 2147483646 w 498"/>
                <a:gd name="T5" fmla="*/ 2147483646 h 435"/>
                <a:gd name="T6" fmla="*/ 2147483646 w 498"/>
                <a:gd name="T7" fmla="*/ 2147483646 h 435"/>
                <a:gd name="T8" fmla="*/ 2147483646 w 498"/>
                <a:gd name="T9" fmla="*/ 2147483646 h 435"/>
                <a:gd name="T10" fmla="*/ 2147483646 w 498"/>
                <a:gd name="T11" fmla="*/ 2147483646 h 435"/>
                <a:gd name="T12" fmla="*/ 2147483646 w 498"/>
                <a:gd name="T13" fmla="*/ 2147483646 h 435"/>
                <a:gd name="T14" fmla="*/ 2147483646 w 498"/>
                <a:gd name="T15" fmla="*/ 2147483646 h 435"/>
                <a:gd name="T16" fmla="*/ 2147483646 w 498"/>
                <a:gd name="T17" fmla="*/ 2147483646 h 435"/>
                <a:gd name="T18" fmla="*/ 2147483646 w 498"/>
                <a:gd name="T19" fmla="*/ 2147483646 h 435"/>
                <a:gd name="T20" fmla="*/ 2147483646 w 498"/>
                <a:gd name="T21" fmla="*/ 2147483646 h 435"/>
                <a:gd name="T22" fmla="*/ 2147483646 w 498"/>
                <a:gd name="T23" fmla="*/ 2147483646 h 435"/>
                <a:gd name="T24" fmla="*/ 2147483646 w 498"/>
                <a:gd name="T25" fmla="*/ 2147483646 h 435"/>
                <a:gd name="T26" fmla="*/ 2147483646 w 498"/>
                <a:gd name="T27" fmla="*/ 2147483646 h 435"/>
                <a:gd name="T28" fmla="*/ 2147483646 w 498"/>
                <a:gd name="T29" fmla="*/ 2147483646 h 435"/>
                <a:gd name="T30" fmla="*/ 2147483646 w 498"/>
                <a:gd name="T31" fmla="*/ 2147483646 h 435"/>
                <a:gd name="T32" fmla="*/ 2147483646 w 498"/>
                <a:gd name="T33" fmla="*/ 2147483646 h 435"/>
                <a:gd name="T34" fmla="*/ 2147483646 w 498"/>
                <a:gd name="T35" fmla="*/ 2147483646 h 435"/>
                <a:gd name="T36" fmla="*/ 2147483646 w 498"/>
                <a:gd name="T37" fmla="*/ 2147483646 h 435"/>
                <a:gd name="T38" fmla="*/ 2147483646 w 498"/>
                <a:gd name="T39" fmla="*/ 2147483646 h 435"/>
                <a:gd name="T40" fmla="*/ 2147483646 w 498"/>
                <a:gd name="T41" fmla="*/ 2147483646 h 435"/>
                <a:gd name="T42" fmla="*/ 2147483646 w 498"/>
                <a:gd name="T43" fmla="*/ 2147483646 h 435"/>
                <a:gd name="T44" fmla="*/ 2147483646 w 498"/>
                <a:gd name="T45" fmla="*/ 2147483646 h 435"/>
                <a:gd name="T46" fmla="*/ 2147483646 w 498"/>
                <a:gd name="T47" fmla="*/ 2147483646 h 435"/>
                <a:gd name="T48" fmla="*/ 2147483646 w 498"/>
                <a:gd name="T49" fmla="*/ 2147483646 h 435"/>
                <a:gd name="T50" fmla="*/ 2147483646 w 498"/>
                <a:gd name="T51" fmla="*/ 2147483646 h 435"/>
                <a:gd name="T52" fmla="*/ 2147483646 w 498"/>
                <a:gd name="T53" fmla="*/ 0 h 435"/>
                <a:gd name="T54" fmla="*/ 2147483646 w 498"/>
                <a:gd name="T55" fmla="*/ 2147483646 h 435"/>
                <a:gd name="T56" fmla="*/ 2147483646 w 498"/>
                <a:gd name="T57" fmla="*/ 2147483646 h 435"/>
                <a:gd name="T58" fmla="*/ 2147483646 w 498"/>
                <a:gd name="T59" fmla="*/ 2147483646 h 435"/>
                <a:gd name="T60" fmla="*/ 2147483646 w 498"/>
                <a:gd name="T61" fmla="*/ 2147483646 h 435"/>
                <a:gd name="T62" fmla="*/ 2147483646 w 498"/>
                <a:gd name="T63" fmla="*/ 2147483646 h 435"/>
                <a:gd name="T64" fmla="*/ 2147483646 w 498"/>
                <a:gd name="T65" fmla="*/ 2147483646 h 435"/>
                <a:gd name="T66" fmla="*/ 0 w 498"/>
                <a:gd name="T67" fmla="*/ 2147483646 h 435"/>
                <a:gd name="T68" fmla="*/ 0 w 498"/>
                <a:gd name="T69" fmla="*/ 2147483646 h 435"/>
                <a:gd name="T70" fmla="*/ 2147483646 w 498"/>
                <a:gd name="T71" fmla="*/ 2147483646 h 435"/>
                <a:gd name="T72" fmla="*/ 2147483646 w 498"/>
                <a:gd name="T73" fmla="*/ 2147483646 h 435"/>
                <a:gd name="T74" fmla="*/ 2147483646 w 498"/>
                <a:gd name="T75" fmla="*/ 2147483646 h 435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98" h="435">
                  <a:moveTo>
                    <a:pt x="497" y="434"/>
                  </a:moveTo>
                  <a:lnTo>
                    <a:pt x="497" y="434"/>
                  </a:lnTo>
                  <a:cubicBezTo>
                    <a:pt x="497" y="434"/>
                    <a:pt x="497" y="337"/>
                    <a:pt x="487" y="328"/>
                  </a:cubicBezTo>
                  <a:cubicBezTo>
                    <a:pt x="479" y="319"/>
                    <a:pt x="462" y="302"/>
                    <a:pt x="425" y="293"/>
                  </a:cubicBezTo>
                  <a:cubicBezTo>
                    <a:pt x="390" y="275"/>
                    <a:pt x="372" y="257"/>
                    <a:pt x="372" y="231"/>
                  </a:cubicBezTo>
                  <a:cubicBezTo>
                    <a:pt x="372" y="213"/>
                    <a:pt x="390" y="222"/>
                    <a:pt x="390" y="196"/>
                  </a:cubicBezTo>
                  <a:cubicBezTo>
                    <a:pt x="390" y="178"/>
                    <a:pt x="408" y="196"/>
                    <a:pt x="408" y="159"/>
                  </a:cubicBezTo>
                  <a:cubicBezTo>
                    <a:pt x="408" y="151"/>
                    <a:pt x="399" y="151"/>
                    <a:pt x="399" y="151"/>
                  </a:cubicBezTo>
                  <a:cubicBezTo>
                    <a:pt x="399" y="151"/>
                    <a:pt x="408" y="133"/>
                    <a:pt x="408" y="115"/>
                  </a:cubicBezTo>
                  <a:cubicBezTo>
                    <a:pt x="408" y="98"/>
                    <a:pt x="399" y="62"/>
                    <a:pt x="346" y="62"/>
                  </a:cubicBezTo>
                  <a:cubicBezTo>
                    <a:pt x="293" y="62"/>
                    <a:pt x="284" y="98"/>
                    <a:pt x="284" y="115"/>
                  </a:cubicBezTo>
                  <a:cubicBezTo>
                    <a:pt x="284" y="133"/>
                    <a:pt x="293" y="151"/>
                    <a:pt x="293" y="151"/>
                  </a:cubicBezTo>
                  <a:cubicBezTo>
                    <a:pt x="293" y="151"/>
                    <a:pt x="284" y="151"/>
                    <a:pt x="284" y="159"/>
                  </a:cubicBezTo>
                  <a:cubicBezTo>
                    <a:pt x="284" y="196"/>
                    <a:pt x="293" y="178"/>
                    <a:pt x="302" y="196"/>
                  </a:cubicBezTo>
                  <a:cubicBezTo>
                    <a:pt x="302" y="222"/>
                    <a:pt x="311" y="213"/>
                    <a:pt x="311" y="231"/>
                  </a:cubicBezTo>
                  <a:cubicBezTo>
                    <a:pt x="311" y="249"/>
                    <a:pt x="311" y="266"/>
                    <a:pt x="293" y="275"/>
                  </a:cubicBezTo>
                  <a:cubicBezTo>
                    <a:pt x="372" y="319"/>
                    <a:pt x="381" y="319"/>
                    <a:pt x="381" y="364"/>
                  </a:cubicBezTo>
                  <a:cubicBezTo>
                    <a:pt x="381" y="434"/>
                    <a:pt x="381" y="434"/>
                    <a:pt x="381" y="434"/>
                  </a:cubicBezTo>
                  <a:lnTo>
                    <a:pt x="497" y="434"/>
                  </a:lnTo>
                  <a:close/>
                  <a:moveTo>
                    <a:pt x="258" y="302"/>
                  </a:moveTo>
                  <a:lnTo>
                    <a:pt x="258" y="302"/>
                  </a:lnTo>
                  <a:cubicBezTo>
                    <a:pt x="204" y="284"/>
                    <a:pt x="187" y="266"/>
                    <a:pt x="187" y="231"/>
                  </a:cubicBezTo>
                  <a:cubicBezTo>
                    <a:pt x="187" y="204"/>
                    <a:pt x="204" y="213"/>
                    <a:pt x="213" y="168"/>
                  </a:cubicBezTo>
                  <a:cubicBezTo>
                    <a:pt x="213" y="159"/>
                    <a:pt x="231" y="168"/>
                    <a:pt x="231" y="133"/>
                  </a:cubicBezTo>
                  <a:cubicBezTo>
                    <a:pt x="231" y="115"/>
                    <a:pt x="222" y="115"/>
                    <a:pt x="222" y="115"/>
                  </a:cubicBezTo>
                  <a:cubicBezTo>
                    <a:pt x="222" y="115"/>
                    <a:pt x="222" y="89"/>
                    <a:pt x="231" y="71"/>
                  </a:cubicBezTo>
                  <a:cubicBezTo>
                    <a:pt x="231" y="53"/>
                    <a:pt x="213" y="0"/>
                    <a:pt x="151" y="0"/>
                  </a:cubicBezTo>
                  <a:cubicBezTo>
                    <a:pt x="80" y="0"/>
                    <a:pt x="71" y="53"/>
                    <a:pt x="71" y="71"/>
                  </a:cubicBezTo>
                  <a:cubicBezTo>
                    <a:pt x="71" y="89"/>
                    <a:pt x="71" y="115"/>
                    <a:pt x="71" y="115"/>
                  </a:cubicBezTo>
                  <a:cubicBezTo>
                    <a:pt x="71" y="115"/>
                    <a:pt x="71" y="115"/>
                    <a:pt x="71" y="133"/>
                  </a:cubicBezTo>
                  <a:cubicBezTo>
                    <a:pt x="71" y="168"/>
                    <a:pt x="80" y="159"/>
                    <a:pt x="89" y="168"/>
                  </a:cubicBezTo>
                  <a:cubicBezTo>
                    <a:pt x="89" y="213"/>
                    <a:pt x="107" y="204"/>
                    <a:pt x="107" y="231"/>
                  </a:cubicBezTo>
                  <a:cubicBezTo>
                    <a:pt x="107" y="266"/>
                    <a:pt x="89" y="284"/>
                    <a:pt x="45" y="302"/>
                  </a:cubicBezTo>
                  <a:cubicBezTo>
                    <a:pt x="27" y="310"/>
                    <a:pt x="0" y="319"/>
                    <a:pt x="0" y="346"/>
                  </a:cubicBezTo>
                  <a:cubicBezTo>
                    <a:pt x="0" y="434"/>
                    <a:pt x="0" y="434"/>
                    <a:pt x="0" y="434"/>
                  </a:cubicBezTo>
                  <a:cubicBezTo>
                    <a:pt x="346" y="434"/>
                    <a:pt x="346" y="434"/>
                    <a:pt x="346" y="434"/>
                  </a:cubicBezTo>
                  <a:cubicBezTo>
                    <a:pt x="346" y="434"/>
                    <a:pt x="346" y="381"/>
                    <a:pt x="346" y="364"/>
                  </a:cubicBezTo>
                  <a:cubicBezTo>
                    <a:pt x="346" y="346"/>
                    <a:pt x="302" y="328"/>
                    <a:pt x="258" y="30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IN" b="1">
                <a:latin typeface="Consolas" panose="020B0609020204030204" pitchFamily="49" charset="0"/>
              </a:endParaRPr>
            </a:p>
          </p:txBody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69441F65-95BD-435A-B925-295382963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1096" y="2449088"/>
              <a:ext cx="391633" cy="391633"/>
            </a:xfrm>
            <a:custGeom>
              <a:avLst/>
              <a:gdLst>
                <a:gd name="T0" fmla="*/ 2147483646 w 426"/>
                <a:gd name="T1" fmla="*/ 0 h 426"/>
                <a:gd name="T2" fmla="*/ 2147483646 w 426"/>
                <a:gd name="T3" fmla="*/ 0 h 426"/>
                <a:gd name="T4" fmla="*/ 0 w 426"/>
                <a:gd name="T5" fmla="*/ 2147483646 h 426"/>
                <a:gd name="T6" fmla="*/ 2147483646 w 426"/>
                <a:gd name="T7" fmla="*/ 2147483646 h 426"/>
                <a:gd name="T8" fmla="*/ 2147483646 w 426"/>
                <a:gd name="T9" fmla="*/ 2147483646 h 426"/>
                <a:gd name="T10" fmla="*/ 2147483646 w 426"/>
                <a:gd name="T11" fmla="*/ 0 h 426"/>
                <a:gd name="T12" fmla="*/ 2147483646 w 426"/>
                <a:gd name="T13" fmla="*/ 2147483646 h 426"/>
                <a:gd name="T14" fmla="*/ 2147483646 w 426"/>
                <a:gd name="T15" fmla="*/ 2147483646 h 426"/>
                <a:gd name="T16" fmla="*/ 2147483646 w 426"/>
                <a:gd name="T17" fmla="*/ 2147483646 h 426"/>
                <a:gd name="T18" fmla="*/ 2147483646 w 426"/>
                <a:gd name="T19" fmla="*/ 2147483646 h 426"/>
                <a:gd name="T20" fmla="*/ 2147483646 w 426"/>
                <a:gd name="T21" fmla="*/ 2147483646 h 426"/>
                <a:gd name="T22" fmla="*/ 2147483646 w 426"/>
                <a:gd name="T23" fmla="*/ 2147483646 h 426"/>
                <a:gd name="T24" fmla="*/ 2147483646 w 426"/>
                <a:gd name="T25" fmla="*/ 2147483646 h 426"/>
                <a:gd name="T26" fmla="*/ 2147483646 w 426"/>
                <a:gd name="T27" fmla="*/ 2147483646 h 426"/>
                <a:gd name="T28" fmla="*/ 2147483646 w 426"/>
                <a:gd name="T29" fmla="*/ 2147483646 h 426"/>
                <a:gd name="T30" fmla="*/ 2147483646 w 426"/>
                <a:gd name="T31" fmla="*/ 2147483646 h 426"/>
                <a:gd name="T32" fmla="*/ 2147483646 w 426"/>
                <a:gd name="T33" fmla="*/ 2147483646 h 426"/>
                <a:gd name="T34" fmla="*/ 2147483646 w 426"/>
                <a:gd name="T35" fmla="*/ 2147483646 h 426"/>
                <a:gd name="T36" fmla="*/ 2147483646 w 426"/>
                <a:gd name="T37" fmla="*/ 2147483646 h 426"/>
                <a:gd name="T38" fmla="*/ 2147483646 w 426"/>
                <a:gd name="T39" fmla="*/ 2147483646 h 426"/>
                <a:gd name="T40" fmla="*/ 2147483646 w 426"/>
                <a:gd name="T41" fmla="*/ 2147483646 h 426"/>
                <a:gd name="T42" fmla="*/ 2147483646 w 426"/>
                <a:gd name="T43" fmla="*/ 2147483646 h 426"/>
                <a:gd name="T44" fmla="*/ 2147483646 w 426"/>
                <a:gd name="T45" fmla="*/ 2147483646 h 426"/>
                <a:gd name="T46" fmla="*/ 2147483646 w 426"/>
                <a:gd name="T47" fmla="*/ 2147483646 h 42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426" h="426">
                  <a:moveTo>
                    <a:pt x="212" y="0"/>
                  </a:moveTo>
                  <a:lnTo>
                    <a:pt x="212" y="0"/>
                  </a:lnTo>
                  <a:cubicBezTo>
                    <a:pt x="97" y="0"/>
                    <a:pt x="0" y="97"/>
                    <a:pt x="0" y="213"/>
                  </a:cubicBezTo>
                  <a:cubicBezTo>
                    <a:pt x="0" y="336"/>
                    <a:pt x="97" y="425"/>
                    <a:pt x="212" y="425"/>
                  </a:cubicBezTo>
                  <a:cubicBezTo>
                    <a:pt x="327" y="425"/>
                    <a:pt x="425" y="336"/>
                    <a:pt x="425" y="213"/>
                  </a:cubicBezTo>
                  <a:cubicBezTo>
                    <a:pt x="425" y="97"/>
                    <a:pt x="327" y="0"/>
                    <a:pt x="212" y="0"/>
                  </a:cubicBezTo>
                  <a:close/>
                  <a:moveTo>
                    <a:pt x="229" y="390"/>
                  </a:moveTo>
                  <a:lnTo>
                    <a:pt x="229" y="390"/>
                  </a:lnTo>
                  <a:cubicBezTo>
                    <a:pt x="229" y="292"/>
                    <a:pt x="229" y="292"/>
                    <a:pt x="229" y="292"/>
                  </a:cubicBezTo>
                  <a:cubicBezTo>
                    <a:pt x="194" y="292"/>
                    <a:pt x="194" y="292"/>
                    <a:pt x="194" y="292"/>
                  </a:cubicBezTo>
                  <a:cubicBezTo>
                    <a:pt x="194" y="390"/>
                    <a:pt x="194" y="390"/>
                    <a:pt x="194" y="390"/>
                  </a:cubicBezTo>
                  <a:cubicBezTo>
                    <a:pt x="114" y="380"/>
                    <a:pt x="44" y="310"/>
                    <a:pt x="35" y="230"/>
                  </a:cubicBezTo>
                  <a:cubicBezTo>
                    <a:pt x="132" y="230"/>
                    <a:pt x="132" y="230"/>
                    <a:pt x="132" y="230"/>
                  </a:cubicBezTo>
                  <a:cubicBezTo>
                    <a:pt x="132" y="195"/>
                    <a:pt x="132" y="195"/>
                    <a:pt x="132" y="195"/>
                  </a:cubicBezTo>
                  <a:cubicBezTo>
                    <a:pt x="35" y="195"/>
                    <a:pt x="35" y="195"/>
                    <a:pt x="35" y="195"/>
                  </a:cubicBezTo>
                  <a:cubicBezTo>
                    <a:pt x="44" y="115"/>
                    <a:pt x="114" y="53"/>
                    <a:pt x="194" y="44"/>
                  </a:cubicBezTo>
                  <a:cubicBezTo>
                    <a:pt x="194" y="142"/>
                    <a:pt x="194" y="142"/>
                    <a:pt x="194" y="142"/>
                  </a:cubicBezTo>
                  <a:cubicBezTo>
                    <a:pt x="229" y="142"/>
                    <a:pt x="229" y="142"/>
                    <a:pt x="229" y="142"/>
                  </a:cubicBezTo>
                  <a:cubicBezTo>
                    <a:pt x="229" y="44"/>
                    <a:pt x="229" y="44"/>
                    <a:pt x="229" y="44"/>
                  </a:cubicBezTo>
                  <a:cubicBezTo>
                    <a:pt x="310" y="53"/>
                    <a:pt x="380" y="115"/>
                    <a:pt x="380" y="195"/>
                  </a:cubicBezTo>
                  <a:cubicBezTo>
                    <a:pt x="292" y="195"/>
                    <a:pt x="292" y="195"/>
                    <a:pt x="292" y="195"/>
                  </a:cubicBezTo>
                  <a:cubicBezTo>
                    <a:pt x="292" y="230"/>
                    <a:pt x="292" y="230"/>
                    <a:pt x="292" y="230"/>
                  </a:cubicBezTo>
                  <a:cubicBezTo>
                    <a:pt x="380" y="230"/>
                    <a:pt x="380" y="230"/>
                    <a:pt x="380" y="230"/>
                  </a:cubicBezTo>
                  <a:cubicBezTo>
                    <a:pt x="380" y="310"/>
                    <a:pt x="310" y="380"/>
                    <a:pt x="229" y="39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IN" b="1">
                <a:latin typeface="Consolas" panose="020B0609020204030204" pitchFamily="49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21650AD-E3E8-F075-8738-1AE60A3A3826}"/>
              </a:ext>
            </a:extLst>
          </p:cNvPr>
          <p:cNvSpPr txBox="1"/>
          <p:nvPr/>
        </p:nvSpPr>
        <p:spPr>
          <a:xfrm>
            <a:off x="8250711" y="1464120"/>
            <a:ext cx="3173592" cy="49731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2857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1400" b="1" dirty="0">
                <a:latin typeface="Consolas" panose="020B0609020204030204" pitchFamily="49" charset="0"/>
                <a:ea typeface="Roboto" panose="02000000000000000000" pitchFamily="2" charset="0"/>
                <a:cs typeface="Arial" panose="020B0604020202020204" pitchFamily="34" charset="0"/>
              </a:rPr>
              <a:t>Lack of awareness</a:t>
            </a:r>
          </a:p>
          <a:p>
            <a:pPr marL="2857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1400" b="1" dirty="0">
                <a:latin typeface="Consolas" panose="020B0609020204030204" pitchFamily="49" charset="0"/>
                <a:ea typeface="Roboto" panose="02000000000000000000" pitchFamily="2" charset="0"/>
                <a:cs typeface="Arial" panose="020B0604020202020204" pitchFamily="34" charset="0"/>
              </a:rPr>
              <a:t>Outdated infrastructure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1FCC3A-7B27-2DCC-1467-315EFE01E497}"/>
              </a:ext>
            </a:extLst>
          </p:cNvPr>
          <p:cNvSpPr txBox="1"/>
          <p:nvPr/>
        </p:nvSpPr>
        <p:spPr>
          <a:xfrm>
            <a:off x="8250711" y="2652302"/>
            <a:ext cx="2267467" cy="75584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2857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1400" b="1" dirty="0">
                <a:latin typeface="Consolas" panose="020B0609020204030204" pitchFamily="49" charset="0"/>
                <a:ea typeface="Roboto" panose="02000000000000000000" pitchFamily="2" charset="0"/>
                <a:cs typeface="Arial" panose="020B0604020202020204" pitchFamily="34" charset="0"/>
              </a:rPr>
              <a:t>School and work environments</a:t>
            </a:r>
          </a:p>
          <a:p>
            <a:pPr marL="2857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IN" sz="1400" b="1" dirty="0">
              <a:latin typeface="Consolas" panose="020B0609020204030204" pitchFamily="49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C728A7-ABB3-C906-B914-B8E4C358693F}"/>
              </a:ext>
            </a:extLst>
          </p:cNvPr>
          <p:cNvSpPr txBox="1"/>
          <p:nvPr/>
        </p:nvSpPr>
        <p:spPr>
          <a:xfrm>
            <a:off x="5269406" y="3950920"/>
            <a:ext cx="2572267" cy="49859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2857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1400" b="1" dirty="0">
                <a:latin typeface="Consolas" panose="020B0609020204030204" pitchFamily="49" charset="0"/>
                <a:ea typeface="Roboto" panose="02000000000000000000" pitchFamily="2" charset="0"/>
                <a:cs typeface="Arial" panose="020B0604020202020204" pitchFamily="34" charset="0"/>
              </a:rPr>
              <a:t>Awareness and training</a:t>
            </a:r>
          </a:p>
          <a:p>
            <a:pPr marL="2857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1400" b="1" dirty="0">
                <a:latin typeface="Consolas" panose="020B0609020204030204" pitchFamily="49" charset="0"/>
                <a:ea typeface="Roboto" panose="02000000000000000000" pitchFamily="2" charset="0"/>
                <a:cs typeface="Arial" panose="020B0604020202020204" pitchFamily="34" charset="0"/>
              </a:rPr>
              <a:t>Practical experience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53BF19-6E18-479C-32A7-50372FDA2AFB}"/>
              </a:ext>
            </a:extLst>
          </p:cNvPr>
          <p:cNvSpPr txBox="1"/>
          <p:nvPr/>
        </p:nvSpPr>
        <p:spPr>
          <a:xfrm>
            <a:off x="8250710" y="3928875"/>
            <a:ext cx="2267467" cy="49731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2857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1400" b="1" dirty="0">
                <a:latin typeface="Consolas" panose="020B0609020204030204" pitchFamily="49" charset="0"/>
                <a:ea typeface="Roboto" panose="02000000000000000000" pitchFamily="2" charset="0"/>
                <a:cs typeface="Arial" panose="020B0604020202020204" pitchFamily="34" charset="0"/>
              </a:rPr>
              <a:t>Automation</a:t>
            </a:r>
          </a:p>
          <a:p>
            <a:pPr marL="2857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1400" b="1" dirty="0">
                <a:latin typeface="Consolas" panose="020B0609020204030204" pitchFamily="49" charset="0"/>
                <a:ea typeface="Roboto" panose="02000000000000000000" pitchFamily="2" charset="0"/>
                <a:cs typeface="Arial" panose="020B0604020202020204" pitchFamily="34" charset="0"/>
              </a:rPr>
              <a:t>Educational tool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9FC56D-7963-9617-5BCC-448321D60494}"/>
              </a:ext>
            </a:extLst>
          </p:cNvPr>
          <p:cNvSpPr txBox="1"/>
          <p:nvPr/>
        </p:nvSpPr>
        <p:spPr>
          <a:xfrm>
            <a:off x="5269406" y="5203255"/>
            <a:ext cx="2267467" cy="49731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2857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1400" b="1" dirty="0">
                <a:latin typeface="Consolas" panose="020B0609020204030204" pitchFamily="49" charset="0"/>
                <a:ea typeface="Roboto" panose="02000000000000000000" pitchFamily="2" charset="0"/>
                <a:cs typeface="Arial" panose="020B0604020202020204" pitchFamily="34" charset="0"/>
              </a:rPr>
              <a:t>Kali Linux</a:t>
            </a:r>
          </a:p>
          <a:p>
            <a:pPr marL="2857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1400" b="1" dirty="0">
                <a:latin typeface="Consolas" panose="020B0609020204030204" pitchFamily="49" charset="0"/>
                <a:ea typeface="Roboto" panose="02000000000000000000" pitchFamily="2" charset="0"/>
                <a:cs typeface="Arial" panose="020B0604020202020204" pitchFamily="34" charset="0"/>
              </a:rPr>
              <a:t>Nmap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A30C60-2B2C-1451-6791-3B6DC19A477B}"/>
              </a:ext>
            </a:extLst>
          </p:cNvPr>
          <p:cNvSpPr txBox="1"/>
          <p:nvPr/>
        </p:nvSpPr>
        <p:spPr>
          <a:xfrm>
            <a:off x="8209579" y="5211526"/>
            <a:ext cx="2267467" cy="23878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2857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1400" b="1" dirty="0" err="1">
                <a:latin typeface="Consolas" panose="020B0609020204030204" pitchFamily="49" charset="0"/>
                <a:ea typeface="Roboto" panose="02000000000000000000" pitchFamily="2" charset="0"/>
                <a:cs typeface="Arial" panose="020B0604020202020204" pitchFamily="34" charset="0"/>
              </a:rPr>
              <a:t>Vulners</a:t>
            </a:r>
            <a:endParaRPr lang="en-IN" sz="1400" b="1" dirty="0">
              <a:latin typeface="Consolas" panose="020B0609020204030204" pitchFamily="49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655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E9640E-989D-0A4D-A689-28F19E65CA7E}"/>
              </a:ext>
            </a:extLst>
          </p:cNvPr>
          <p:cNvSpPr txBox="1"/>
          <p:nvPr/>
        </p:nvSpPr>
        <p:spPr>
          <a:xfrm>
            <a:off x="4964921" y="288872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4E2BB0-A25A-9989-401B-65189FF91384}"/>
              </a:ext>
            </a:extLst>
          </p:cNvPr>
          <p:cNvSpPr txBox="1"/>
          <p:nvPr/>
        </p:nvSpPr>
        <p:spPr>
          <a:xfrm>
            <a:off x="4728547" y="5523888"/>
            <a:ext cx="2734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onsolas" panose="020B0609020204030204" pitchFamily="49" charset="0"/>
              </a:rPr>
              <a:t>Risk Evaluation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CDD67C-5354-0C38-80F5-87BA102D9D6D}"/>
              </a:ext>
            </a:extLst>
          </p:cNvPr>
          <p:cNvSpPr txBox="1"/>
          <p:nvPr/>
        </p:nvSpPr>
        <p:spPr>
          <a:xfrm>
            <a:off x="1644074" y="2960241"/>
            <a:ext cx="2392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>
                <a:latin typeface="Consolas" panose="020B0609020204030204" pitchFamily="49" charset="0"/>
              </a:rPr>
              <a:t>Security Tools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E14A7-3D10-8900-CCA1-C0326596BC38}"/>
              </a:ext>
            </a:extLst>
          </p:cNvPr>
          <p:cNvSpPr txBox="1"/>
          <p:nvPr/>
        </p:nvSpPr>
        <p:spPr>
          <a:xfrm>
            <a:off x="8238161" y="2960241"/>
            <a:ext cx="33904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>
                <a:latin typeface="Consolas" panose="020B0609020204030204" pitchFamily="49" charset="0"/>
              </a:rPr>
              <a:t>Assisting IT Employees</a:t>
            </a:r>
          </a:p>
        </p:txBody>
      </p:sp>
      <p:pic>
        <p:nvPicPr>
          <p:cNvPr id="1030" name="Picture 6" descr="static-00.iconduck.com/assets.00/distributor-logo-...">
            <a:extLst>
              <a:ext uri="{FF2B5EF4-FFF2-40B4-BE49-F238E27FC236}">
                <a16:creationId xmlns:a16="http://schemas.microsoft.com/office/drawing/2014/main" id="{6A185E16-1D3C-152F-D816-F6F66AD10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325" y="1394555"/>
            <a:ext cx="3953349" cy="387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can - Free security icons">
            <a:extLst>
              <a:ext uri="{FF2B5EF4-FFF2-40B4-BE49-F238E27FC236}">
                <a16:creationId xmlns:a16="http://schemas.microsoft.com/office/drawing/2014/main" id="{17DA25DB-15B4-82F1-A8BF-CDB248BC6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638" y="5264591"/>
            <a:ext cx="992571" cy="99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6DDD47-087D-F48A-1B23-0E2ED7FC26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89" y="288872"/>
            <a:ext cx="1295570" cy="129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981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static-00.iconduck.com/assets.00/distributor-logo-...">
            <a:extLst>
              <a:ext uri="{FF2B5EF4-FFF2-40B4-BE49-F238E27FC236}">
                <a16:creationId xmlns:a16="http://schemas.microsoft.com/office/drawing/2014/main" id="{D5833C09-2699-1929-CD12-7111A8254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660" y="3109382"/>
            <a:ext cx="2484675" cy="243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472869-D50F-6B10-1AFF-360116832D3F}"/>
              </a:ext>
            </a:extLst>
          </p:cNvPr>
          <p:cNvSpPr txBox="1"/>
          <p:nvPr/>
        </p:nvSpPr>
        <p:spPr>
          <a:xfrm>
            <a:off x="4276389" y="327952"/>
            <a:ext cx="36392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A32BE0-D53D-6EE6-939F-B5696ABDD501}"/>
              </a:ext>
            </a:extLst>
          </p:cNvPr>
          <p:cNvSpPr txBox="1"/>
          <p:nvPr/>
        </p:nvSpPr>
        <p:spPr>
          <a:xfrm>
            <a:off x="2394883" y="2924716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Modern technologies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086753-B2A5-9FEE-3D9E-A6001DF4A46F}"/>
              </a:ext>
            </a:extLst>
          </p:cNvPr>
          <p:cNvSpPr txBox="1"/>
          <p:nvPr/>
        </p:nvSpPr>
        <p:spPr>
          <a:xfrm>
            <a:off x="7132826" y="2688572"/>
            <a:ext cx="156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Automating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1DCE22-6EDE-70F1-393C-FBEC54A55B1F}"/>
              </a:ext>
            </a:extLst>
          </p:cNvPr>
          <p:cNvSpPr txBox="1"/>
          <p:nvPr/>
        </p:nvSpPr>
        <p:spPr>
          <a:xfrm>
            <a:off x="7542638" y="4459591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Assessing vulnerabilities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F10098-3123-D150-4378-0259A7B7C9B2}"/>
              </a:ext>
            </a:extLst>
          </p:cNvPr>
          <p:cNvSpPr txBox="1"/>
          <p:nvPr/>
        </p:nvSpPr>
        <p:spPr>
          <a:xfrm>
            <a:off x="2901432" y="5038122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Anywhere you go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A86092-DB4C-0075-9C4B-BFC4BDA662EC}"/>
              </a:ext>
            </a:extLst>
          </p:cNvPr>
          <p:cNvSpPr txBox="1"/>
          <p:nvPr/>
        </p:nvSpPr>
        <p:spPr>
          <a:xfrm>
            <a:off x="5538037" y="6013983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Comprehensive and easy to use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8C0E81-193E-52CA-BFE2-4BF53ECCCE60}"/>
              </a:ext>
            </a:extLst>
          </p:cNvPr>
          <p:cNvSpPr txBox="1"/>
          <p:nvPr/>
        </p:nvSpPr>
        <p:spPr>
          <a:xfrm>
            <a:off x="282300" y="1199988"/>
            <a:ext cx="7748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Provide an easy-to-use bash program designed to asses website security and discover vulnerabilities is the main goal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3856519-C359-D162-89DE-A01FA8F45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666" y="1300742"/>
            <a:ext cx="383265" cy="38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895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CE6F6-A73F-45B7-F8BD-37D483167519}"/>
              </a:ext>
            </a:extLst>
          </p:cNvPr>
          <p:cNvSpPr txBox="1"/>
          <p:nvPr/>
        </p:nvSpPr>
        <p:spPr>
          <a:xfrm>
            <a:off x="4313382" y="242516"/>
            <a:ext cx="35652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technologies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04E733-F97C-9E75-2699-F74DE078D17E}"/>
              </a:ext>
            </a:extLst>
          </p:cNvPr>
          <p:cNvSpPr txBox="1"/>
          <p:nvPr/>
        </p:nvSpPr>
        <p:spPr>
          <a:xfrm>
            <a:off x="554181" y="1362216"/>
            <a:ext cx="11083637" cy="4133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latin typeface="Consolas" panose="020B0609020204030204" pitchFamily="49" charset="0"/>
              </a:rPr>
              <a:t>Kali Linux </a:t>
            </a:r>
            <a:r>
              <a:rPr lang="en-US" dirty="0">
                <a:latin typeface="Consolas" panose="020B0609020204030204" pitchFamily="49" charset="0"/>
              </a:rPr>
              <a:t>– Used as the base environment where development takes place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latin typeface="Consolas" panose="020B0609020204030204" pitchFamily="49" charset="0"/>
              </a:rPr>
              <a:t>Bash scripting </a:t>
            </a:r>
            <a:r>
              <a:rPr lang="en-US" dirty="0">
                <a:latin typeface="Consolas" panose="020B0609020204030204" pitchFamily="49" charset="0"/>
              </a:rPr>
              <a:t>– Automating scanning and reporting scripts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latin typeface="Consolas" panose="020B0609020204030204" pitchFamily="49" charset="0"/>
              </a:rPr>
              <a:t>Nmap</a:t>
            </a:r>
            <a:r>
              <a:rPr lang="en-US" dirty="0">
                <a:latin typeface="Consolas" panose="020B0609020204030204" pitchFamily="49" charset="0"/>
              </a:rPr>
              <a:t> – Analyzing networks and servers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b="1" dirty="0" err="1">
                <a:latin typeface="Consolas" panose="020B0609020204030204" pitchFamily="49" charset="0"/>
              </a:rPr>
              <a:t>Vulners</a:t>
            </a:r>
            <a:r>
              <a:rPr lang="en-US" dirty="0">
                <a:latin typeface="Consolas" panose="020B0609020204030204" pitchFamily="49" charset="0"/>
              </a:rPr>
              <a:t> – Discover vulnerabilities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latin typeface="Consolas" panose="020B0609020204030204" pitchFamily="49" charset="0"/>
              </a:rPr>
              <a:t>OpenSSL</a:t>
            </a:r>
            <a:r>
              <a:rPr lang="en-US" dirty="0">
                <a:latin typeface="Consolas" panose="020B0609020204030204" pitchFamily="49" charset="0"/>
              </a:rPr>
              <a:t> – Identifying certificate and scraping information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latin typeface="Consolas" panose="020B0609020204030204" pitchFamily="49" charset="0"/>
              </a:rPr>
              <a:t>Curl</a:t>
            </a:r>
            <a:r>
              <a:rPr lang="en-US" dirty="0">
                <a:latin typeface="Consolas" panose="020B0609020204030204" pitchFamily="49" charset="0"/>
              </a:rPr>
              <a:t> – Automating, submitting and retrieving server information</a:t>
            </a:r>
          </a:p>
        </p:txBody>
      </p:sp>
    </p:spTree>
    <p:extLst>
      <p:ext uri="{BB962C8B-B14F-4D97-AF65-F5344CB8AC3E}">
        <p14:creationId xmlns:p14="http://schemas.microsoft.com/office/powerpoint/2010/main" val="996088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4E1363-F94A-E064-A6F2-5141B97EB290}"/>
              </a:ext>
            </a:extLst>
          </p:cNvPr>
          <p:cNvSpPr txBox="1"/>
          <p:nvPr/>
        </p:nvSpPr>
        <p:spPr>
          <a:xfrm>
            <a:off x="4313382" y="242516"/>
            <a:ext cx="35652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structure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4BD4F0-2251-CC50-D4B0-25D630D5D573}"/>
              </a:ext>
            </a:extLst>
          </p:cNvPr>
          <p:cNvSpPr txBox="1"/>
          <p:nvPr/>
        </p:nvSpPr>
        <p:spPr>
          <a:xfrm>
            <a:off x="868217" y="1015967"/>
            <a:ext cx="5394037" cy="4826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latin typeface="Consolas" panose="020B0609020204030204" pitchFamily="49" charset="0"/>
              </a:rPr>
              <a:t>Initialization</a:t>
            </a: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latin typeface="Consolas" panose="020B0609020204030204" pitchFamily="49" charset="0"/>
              </a:rPr>
              <a:t>Certificate validation</a:t>
            </a: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latin typeface="Consolas" panose="020B0609020204030204" pitchFamily="49" charset="0"/>
              </a:rPr>
              <a:t>TLS Protocol check</a:t>
            </a: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latin typeface="Consolas" panose="020B0609020204030204" pitchFamily="49" charset="0"/>
              </a:rPr>
              <a:t>Vulnerability scan</a:t>
            </a: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latin typeface="Consolas" panose="020B0609020204030204" pitchFamily="49" charset="0"/>
              </a:rPr>
              <a:t>Data retrieval</a:t>
            </a: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latin typeface="Consolas" panose="020B0609020204030204" pitchFamily="49" charset="0"/>
              </a:rPr>
              <a:t>Result compilation</a:t>
            </a: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latin typeface="Consolas" panose="020B0609020204030204" pitchFamily="49" charset="0"/>
              </a:rPr>
              <a:t>HTML report generation</a:t>
            </a:r>
          </a:p>
        </p:txBody>
      </p:sp>
      <p:pic>
        <p:nvPicPr>
          <p:cNvPr id="1026" name="Picture 2" descr="Structure - Free people icons">
            <a:extLst>
              <a:ext uri="{FF2B5EF4-FFF2-40B4-BE49-F238E27FC236}">
                <a16:creationId xmlns:a16="http://schemas.microsoft.com/office/drawing/2014/main" id="{75FAB3EA-DB7C-6730-EB4E-265C9A67A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491" y="1780308"/>
            <a:ext cx="3297382" cy="329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017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BF8DC1-81D7-16C0-85ED-9C08A6EA9466}"/>
              </a:ext>
            </a:extLst>
          </p:cNvPr>
          <p:cNvSpPr txBox="1"/>
          <p:nvPr/>
        </p:nvSpPr>
        <p:spPr>
          <a:xfrm>
            <a:off x="4313382" y="242516"/>
            <a:ext cx="35652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overview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DD50C09-1DB1-751F-F24E-33843C2CC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1527239"/>
            <a:ext cx="781396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Several powerful tools have been utilized in our program. Kali Linux provided a robust environment for development,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openssl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for TLS protocol checks,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nmap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with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Vulners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for vulnerability scans, and curl for data retrieval. Each tool plays a crucial role in our comprehensive security assessment.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9A65F8-6A57-6F9A-C796-50DBB54C3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125" y="3697879"/>
            <a:ext cx="6000477" cy="104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2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863F22-A3BC-404A-9C81-87CEED7D4646}"/>
              </a:ext>
            </a:extLst>
          </p:cNvPr>
          <p:cNvSpPr txBox="1"/>
          <p:nvPr/>
        </p:nvSpPr>
        <p:spPr>
          <a:xfrm>
            <a:off x="5015345" y="288698"/>
            <a:ext cx="21613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</p:txBody>
      </p:sp>
      <p:pic>
        <p:nvPicPr>
          <p:cNvPr id="3074" name="Picture 2" descr="Challenge icons for free download | Freepik">
            <a:extLst>
              <a:ext uri="{FF2B5EF4-FFF2-40B4-BE49-F238E27FC236}">
                <a16:creationId xmlns:a16="http://schemas.microsoft.com/office/drawing/2014/main" id="{DB0EAB3A-5498-3A9B-C318-09BBACA4D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164" y="3622964"/>
            <a:ext cx="2519218" cy="251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59350F-58CE-82E8-6CD5-EACDAA1CC1BD}"/>
              </a:ext>
            </a:extLst>
          </p:cNvPr>
          <p:cNvSpPr txBox="1"/>
          <p:nvPr/>
        </p:nvSpPr>
        <p:spPr>
          <a:xfrm>
            <a:off x="1173018" y="2373745"/>
            <a:ext cx="300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Consolas" panose="020B0609020204030204" pitchFamily="49" charset="0"/>
              </a:rPr>
              <a:t>Technical challenges</a:t>
            </a:r>
          </a:p>
        </p:txBody>
      </p:sp>
      <p:pic>
        <p:nvPicPr>
          <p:cNvPr id="3076" name="Picture 4" descr="ethics issues Icon - Free PNG &amp; SVG 3147068 - Noun Project">
            <a:extLst>
              <a:ext uri="{FF2B5EF4-FFF2-40B4-BE49-F238E27FC236}">
                <a16:creationId xmlns:a16="http://schemas.microsoft.com/office/drawing/2014/main" id="{BA16F830-A963-B6CE-5DB9-42015E083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063" y="3723409"/>
            <a:ext cx="2418773" cy="2418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E05A60-3CCE-3E39-4E32-61FE63223B87}"/>
              </a:ext>
            </a:extLst>
          </p:cNvPr>
          <p:cNvSpPr txBox="1"/>
          <p:nvPr/>
        </p:nvSpPr>
        <p:spPr>
          <a:xfrm>
            <a:off x="8063345" y="2470727"/>
            <a:ext cx="275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Consolas" panose="020B0609020204030204" pitchFamily="49" charset="0"/>
              </a:rPr>
              <a:t>Ethical challenges</a:t>
            </a:r>
          </a:p>
        </p:txBody>
      </p:sp>
    </p:spTree>
    <p:extLst>
      <p:ext uri="{BB962C8B-B14F-4D97-AF65-F5344CB8AC3E}">
        <p14:creationId xmlns:p14="http://schemas.microsoft.com/office/powerpoint/2010/main" val="2963692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206B11-AD51-DFC1-9AD4-6DF09B7ED078}"/>
              </a:ext>
            </a:extLst>
          </p:cNvPr>
          <p:cNvSpPr txBox="1"/>
          <p:nvPr/>
        </p:nvSpPr>
        <p:spPr>
          <a:xfrm>
            <a:off x="2331187" y="1588656"/>
            <a:ext cx="7529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Consolas" panose="020B0609020204030204" pitchFamily="49" charset="0"/>
              </a:rPr>
              <a:t>Thank you for your attention!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D81864-EC74-CA8B-71AA-665B49F08C9E}"/>
              </a:ext>
            </a:extLst>
          </p:cNvPr>
          <p:cNvSpPr txBox="1"/>
          <p:nvPr/>
        </p:nvSpPr>
        <p:spPr>
          <a:xfrm>
            <a:off x="2711098" y="3429000"/>
            <a:ext cx="6516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Feel free to ask for anything, except my password…</a:t>
            </a: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Or run the command `--help`</a:t>
            </a:r>
          </a:p>
        </p:txBody>
      </p:sp>
    </p:spTree>
    <p:extLst>
      <p:ext uri="{BB962C8B-B14F-4D97-AF65-F5344CB8AC3E}">
        <p14:creationId xmlns:p14="http://schemas.microsoft.com/office/powerpoint/2010/main" val="2977847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247</Words>
  <Application>Microsoft Office PowerPoint</Application>
  <PresentationFormat>Widescreen</PresentationFormat>
  <Paragraphs>59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Times New Roman</vt:lpstr>
      <vt:lpstr>Wingdings</vt:lpstr>
      <vt:lpstr>Office Theme</vt:lpstr>
      <vt:lpstr>A Comprehensive Scanning Tool for Web Servers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Alban Hysaj</dc:creator>
  <cp:lastModifiedBy>Alban Hysaj</cp:lastModifiedBy>
  <cp:revision>3</cp:revision>
  <dcterms:created xsi:type="dcterms:W3CDTF">2024-07-02T20:51:48Z</dcterms:created>
  <dcterms:modified xsi:type="dcterms:W3CDTF">2024-07-03T22:02:55Z</dcterms:modified>
</cp:coreProperties>
</file>