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7" r:id="rId9"/>
    <p:sldId id="268" r:id="rId10"/>
    <p:sldId id="264" r:id="rId11"/>
    <p:sldId id="269" r:id="rId12"/>
    <p:sldId id="265" r:id="rId13"/>
    <p:sldId id="270" r:id="rId14"/>
    <p:sldId id="271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33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59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8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2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42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454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0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463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37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537-0077-458A-B445-2E9ABA3AD5F1}" type="datetimeFigureOut">
              <a:rPr lang="en-PH" smtClean="0"/>
              <a:t>22/10/2018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7C7E-2662-4FB8-93CC-DA14A6F0CD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7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  <a:ea typeface="Adobe Gothic Std B" panose="020B0800000000000000" pitchFamily="34" charset="-128"/>
              </a:rPr>
              <a:t>Methods of Research</a:t>
            </a:r>
            <a:endParaRPr lang="en-PH" b="1" dirty="0"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Franklin Gothic Book" panose="020B0503020102020204" pitchFamily="34" charset="0"/>
              </a:rPr>
              <a:t>Paper presentation</a:t>
            </a:r>
          </a:p>
          <a:p>
            <a:endParaRPr lang="en-PH" dirty="0">
              <a:latin typeface="Franklin Gothic Book" panose="020B0503020102020204" pitchFamily="34" charset="0"/>
            </a:endParaRPr>
          </a:p>
          <a:p>
            <a:endParaRPr lang="en-PH" dirty="0" smtClean="0">
              <a:latin typeface="Franklin Gothic Book" panose="020B0503020102020204" pitchFamily="34" charset="0"/>
            </a:endParaRPr>
          </a:p>
          <a:p>
            <a:pPr algn="l"/>
            <a:r>
              <a:rPr lang="en-PH" sz="1400" dirty="0" smtClean="0">
                <a:latin typeface="Franklin Gothic Book" panose="020B0503020102020204" pitchFamily="34" charset="0"/>
              </a:rPr>
              <a:t>Ivan John Naparota | October 19, 2018</a:t>
            </a:r>
            <a:endParaRPr lang="en-PH" sz="1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Information Flow Diagram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>
                <a:latin typeface="Franklin Gothic Book" panose="020B0503020102020204" pitchFamily="34" charset="0"/>
              </a:rPr>
              <a:t>To identify the optimum value of solar shading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lphaLcParenR" startAt="2"/>
            </a:pPr>
            <a:r>
              <a:rPr lang="en-PH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Process output data from simulation and arrive to the optimum set point value for each WWR value and orientation; analyse the effect of different set points to E</a:t>
            </a:r>
            <a:r>
              <a:rPr lang="en-PH" sz="1500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TOT</a:t>
            </a:r>
          </a:p>
          <a:p>
            <a:endParaRPr lang="en-PH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83571" y="4431544"/>
            <a:ext cx="613498" cy="6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98537" y="4438541"/>
            <a:ext cx="654715" cy="6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3952251"/>
            <a:ext cx="44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>
                <a:solidFill>
                  <a:srgbClr val="FF0000"/>
                </a:solidFill>
              </a:rPr>
              <a:t>H</a:t>
            </a:r>
            <a:endParaRPr lang="en-PH" sz="1200" dirty="0" smtClean="0">
              <a:solidFill>
                <a:srgbClr val="FF0000"/>
              </a:solidFill>
            </a:endParaRP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>
                <a:solidFill>
                  <a:srgbClr val="FF0000"/>
                </a:solidFill>
              </a:rPr>
              <a:t>C</a:t>
            </a:r>
            <a:endParaRPr lang="en-PH" sz="1200" dirty="0" smtClean="0">
              <a:solidFill>
                <a:srgbClr val="FF0000"/>
              </a:solidFill>
            </a:endParaRP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 smtClean="0">
                <a:solidFill>
                  <a:srgbClr val="FF0000"/>
                </a:solidFill>
              </a:rPr>
              <a:t>L</a:t>
            </a:r>
            <a:endParaRPr lang="en-PH" sz="12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78" y="4143266"/>
            <a:ext cx="2076450" cy="295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78" y="4394672"/>
            <a:ext cx="1371600" cy="285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21" y="3977339"/>
            <a:ext cx="2408655" cy="9363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2754548" y="36328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PH" sz="1200" dirty="0" smtClean="0">
                <a:solidFill>
                  <a:srgbClr val="FFC000"/>
                </a:solidFill>
              </a:rPr>
              <a:t>Optimum Set point values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93714" y="4410417"/>
            <a:ext cx="654715" cy="6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24" y="3210121"/>
            <a:ext cx="3269180" cy="24708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6649608" y="581589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PH" sz="1200" dirty="0" smtClean="0">
                <a:solidFill>
                  <a:srgbClr val="FFC000"/>
                </a:solidFill>
              </a:rPr>
              <a:t>Extra Energy Demand as a function of different activation set-points</a:t>
            </a:r>
          </a:p>
        </p:txBody>
      </p:sp>
    </p:spTree>
    <p:extLst>
      <p:ext uri="{BB962C8B-B14F-4D97-AF65-F5344CB8AC3E}">
        <p14:creationId xmlns:p14="http://schemas.microsoft.com/office/powerpoint/2010/main" val="4036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Information Flow Diagram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PH" sz="1600" dirty="0">
                <a:latin typeface="Franklin Gothic Book" panose="020B0503020102020204" pitchFamily="34" charset="0"/>
              </a:rPr>
              <a:t>To identify the optimum value of window-wall ratio for every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00B050"/>
                </a:solidFill>
                <a:latin typeface="Franklin Gothic Book" panose="020B0503020102020204" pitchFamily="34" charset="0"/>
              </a:rPr>
              <a:t>Simulate different WWR values for every orientation applying the optimum set-points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Process output data from simulation and arrive to the optimum WWR value for every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Analyse the behaviour of front façade with respect to the back façade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Compare worst and optimum WWR value with respect to </a:t>
            </a:r>
            <a:r>
              <a:rPr lang="en-PH" sz="16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E</a:t>
            </a:r>
            <a:r>
              <a:rPr lang="en-PH" sz="12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TOT</a:t>
            </a:r>
            <a:endParaRPr lang="en-PH" sz="1200" dirty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endParaRPr lang="en-PH" sz="1800" dirty="0" smtClean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269130" y="4423991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>
                <a:solidFill>
                  <a:srgbClr val="00B050"/>
                </a:solidFill>
              </a:rPr>
              <a:t>H</a:t>
            </a:r>
            <a:endParaRPr lang="en-PH" sz="1200" dirty="0" smtClean="0">
              <a:solidFill>
                <a:srgbClr val="00B050"/>
              </a:solidFill>
            </a:endParaRP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>
                <a:solidFill>
                  <a:srgbClr val="00B050"/>
                </a:solidFill>
              </a:rPr>
              <a:t>C</a:t>
            </a:r>
            <a:endParaRPr lang="en-PH" sz="1200" dirty="0" smtClean="0">
              <a:solidFill>
                <a:srgbClr val="00B050"/>
              </a:solidFill>
            </a:endParaRP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 smtClean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17" name="Oval 16"/>
          <p:cNvSpPr/>
          <p:nvPr/>
        </p:nvSpPr>
        <p:spPr>
          <a:xfrm>
            <a:off x="4186280" y="4583358"/>
            <a:ext cx="1666875" cy="6762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accent1"/>
                </a:solidFill>
              </a:rPr>
              <a:t>Optimum WWR</a:t>
            </a:r>
            <a:endParaRPr lang="en-PH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14" idx="3"/>
          </p:cNvCxnSpPr>
          <p:nvPr/>
        </p:nvCxnSpPr>
        <p:spPr>
          <a:xfrm flipV="1">
            <a:off x="663790" y="4883218"/>
            <a:ext cx="677912" cy="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10" y="4587943"/>
            <a:ext cx="2076450" cy="2952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0" y="4839349"/>
            <a:ext cx="1371600" cy="285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120" y="3619758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PH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PH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130" y="5345111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7030A0"/>
                </a:solidFill>
              </a:rPr>
              <a:t>E</a:t>
            </a:r>
            <a:r>
              <a:rPr lang="en-PH" sz="1200" dirty="0">
                <a:solidFill>
                  <a:srgbClr val="7030A0"/>
                </a:solidFill>
              </a:rPr>
              <a:t>H</a:t>
            </a:r>
            <a:endParaRPr lang="en-PH" sz="1200" dirty="0" smtClean="0">
              <a:solidFill>
                <a:srgbClr val="7030A0"/>
              </a:solidFill>
            </a:endParaRPr>
          </a:p>
          <a:p>
            <a:pPr algn="ctr"/>
            <a:r>
              <a:rPr lang="en-PH" dirty="0" smtClean="0">
                <a:solidFill>
                  <a:srgbClr val="7030A0"/>
                </a:solidFill>
              </a:rPr>
              <a:t>E</a:t>
            </a:r>
            <a:r>
              <a:rPr lang="en-PH" sz="1200" dirty="0">
                <a:solidFill>
                  <a:srgbClr val="7030A0"/>
                </a:solidFill>
              </a:rPr>
              <a:t>C</a:t>
            </a:r>
            <a:endParaRPr lang="en-PH" sz="1200" dirty="0" smtClean="0">
              <a:solidFill>
                <a:srgbClr val="7030A0"/>
              </a:solidFill>
            </a:endParaRPr>
          </a:p>
          <a:p>
            <a:pPr algn="ctr"/>
            <a:r>
              <a:rPr lang="en-PH" dirty="0" smtClean="0">
                <a:solidFill>
                  <a:srgbClr val="7030A0"/>
                </a:solidFill>
              </a:rPr>
              <a:t>E</a:t>
            </a:r>
            <a:r>
              <a:rPr lang="en-PH" sz="1200" dirty="0" smtClean="0">
                <a:solidFill>
                  <a:srgbClr val="7030A0"/>
                </a:solidFill>
              </a:rPr>
              <a:t>L</a:t>
            </a:r>
          </a:p>
        </p:txBody>
      </p:sp>
      <p:sp>
        <p:nvSpPr>
          <p:cNvPr id="11" name="Oval 10"/>
          <p:cNvSpPr/>
          <p:nvPr/>
        </p:nvSpPr>
        <p:spPr>
          <a:xfrm>
            <a:off x="4186280" y="5546958"/>
            <a:ext cx="1666875" cy="676275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rgbClr val="7030A0"/>
                </a:solidFill>
              </a:rPr>
              <a:t>Optimum WWR</a:t>
            </a:r>
            <a:endParaRPr lang="en-PH" dirty="0">
              <a:solidFill>
                <a:srgbClr val="7030A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86280" y="3619758"/>
            <a:ext cx="1666875" cy="67627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Optimum WWR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63260" y="4883218"/>
            <a:ext cx="677912" cy="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11783" y="4583357"/>
            <a:ext cx="1269242" cy="676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6375560" y="4755767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E</a:t>
            </a:r>
            <a:r>
              <a:rPr lang="en-PH" sz="1200" dirty="0" smtClean="0"/>
              <a:t>TOT</a:t>
            </a:r>
            <a:endParaRPr lang="en-PH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39653" y="4883218"/>
            <a:ext cx="677912" cy="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886" y="3454536"/>
            <a:ext cx="3631344" cy="2857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" name="Straight Connector 14"/>
          <p:cNvCxnSpPr>
            <a:stCxn id="12" idx="4"/>
            <a:endCxn id="17" idx="0"/>
          </p:cNvCxnSpPr>
          <p:nvPr/>
        </p:nvCxnSpPr>
        <p:spPr>
          <a:xfrm>
            <a:off x="5019718" y="4296033"/>
            <a:ext cx="0" cy="28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4"/>
            <a:endCxn id="11" idx="0"/>
          </p:cNvCxnSpPr>
          <p:nvPr/>
        </p:nvCxnSpPr>
        <p:spPr>
          <a:xfrm>
            <a:off x="5019718" y="5259633"/>
            <a:ext cx="0" cy="28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4" idx="2"/>
          </p:cNvCxnSpPr>
          <p:nvPr/>
        </p:nvCxnSpPr>
        <p:spPr>
          <a:xfrm flipV="1">
            <a:off x="5853155" y="4921495"/>
            <a:ext cx="158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PH" sz="1600" dirty="0">
                <a:latin typeface="Franklin Gothic Book" panose="020B0503020102020204" pitchFamily="34" charset="0"/>
              </a:rPr>
              <a:t>To identify the optimum value of solar </a:t>
            </a:r>
            <a:r>
              <a:rPr lang="en-PH" sz="1600" dirty="0" smtClean="0">
                <a:latin typeface="Franklin Gothic Book" panose="020B0503020102020204" pitchFamily="34" charset="0"/>
              </a:rPr>
              <a:t>shading and analyse its implications</a:t>
            </a:r>
            <a:endParaRPr lang="en-PH" sz="1600" dirty="0">
              <a:latin typeface="Franklin Gothic Book" panose="020B0503020102020204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PH" sz="1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Simulate different activation set point of the solar shading device for every WWR value and orientation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PH" sz="1600" dirty="0">
                <a:solidFill>
                  <a:srgbClr val="FFC000"/>
                </a:solidFill>
                <a:latin typeface="Franklin Gothic Book" panose="020B0503020102020204" pitchFamily="34" charset="0"/>
              </a:rPr>
              <a:t>Process output data from simulation and arrive to the optimum set point value for each WWR value and orientation; analyse the effect of different set points to </a:t>
            </a:r>
            <a:r>
              <a:rPr lang="en-PH" sz="1600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E</a:t>
            </a:r>
            <a:r>
              <a:rPr lang="en-PH" sz="1000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TOT</a:t>
            </a:r>
            <a:endParaRPr lang="en-PH" sz="1000" dirty="0">
              <a:solidFill>
                <a:srgbClr val="FFC00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8" y="3698543"/>
            <a:ext cx="5427163" cy="2292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 flipH="1">
            <a:off x="6481779" y="3698543"/>
            <a:ext cx="6698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C000"/>
                </a:solidFill>
              </a:rPr>
              <a:t>Optimal set-point decreases as WWR value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FFC000"/>
                </a:solidFill>
              </a:rPr>
              <a:t>No need for solar shading in the north façade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47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PH" sz="1600" dirty="0">
                <a:latin typeface="Franklin Gothic Book" panose="020B0503020102020204" pitchFamily="34" charset="0"/>
              </a:rPr>
              <a:t>To identify the optimum value of solar shading and analyse its implications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PH" sz="16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Simulate different activation set point of the solar shading device for every WWR value and orientation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PH" sz="1600" dirty="0">
                <a:solidFill>
                  <a:srgbClr val="FFC000"/>
                </a:solidFill>
                <a:latin typeface="Franklin Gothic Book" panose="020B0503020102020204" pitchFamily="34" charset="0"/>
              </a:rPr>
              <a:t>Process output data from simulation and arrive to the optimum set point value for each WWR value and orientation; analyse the effect of different set points to E</a:t>
            </a:r>
            <a:r>
              <a:rPr lang="en-PH" sz="1000" dirty="0">
                <a:solidFill>
                  <a:srgbClr val="FFC000"/>
                </a:solidFill>
                <a:latin typeface="Franklin Gothic Book" panose="020B0503020102020204" pitchFamily="34" charset="0"/>
              </a:rPr>
              <a:t>TOT</a:t>
            </a:r>
          </a:p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0" y="2882547"/>
            <a:ext cx="5598422" cy="39754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23380" y="3354963"/>
            <a:ext cx="5800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Results:</a:t>
            </a:r>
          </a:p>
          <a:p>
            <a:r>
              <a:rPr lang="en-PH" dirty="0" smtClean="0">
                <a:solidFill>
                  <a:srgbClr val="FFC000"/>
                </a:solidFill>
              </a:rPr>
              <a:t>South – 6% least to optimum difference</a:t>
            </a:r>
          </a:p>
          <a:p>
            <a:r>
              <a:rPr lang="en-PH" dirty="0" smtClean="0">
                <a:solidFill>
                  <a:srgbClr val="FFC000"/>
                </a:solidFill>
              </a:rPr>
              <a:t>West – 3-4% least to optimum difference</a:t>
            </a:r>
          </a:p>
          <a:p>
            <a:r>
              <a:rPr lang="en-PH" dirty="0" smtClean="0">
                <a:solidFill>
                  <a:srgbClr val="FFC000"/>
                </a:solidFill>
              </a:rPr>
              <a:t>East </a:t>
            </a:r>
            <a:r>
              <a:rPr lang="en-PH" dirty="0">
                <a:solidFill>
                  <a:srgbClr val="FFC000"/>
                </a:solidFill>
              </a:rPr>
              <a:t>– </a:t>
            </a:r>
            <a:r>
              <a:rPr lang="en-PH" dirty="0" smtClean="0">
                <a:solidFill>
                  <a:srgbClr val="FFC000"/>
                </a:solidFill>
              </a:rPr>
              <a:t>4-6% </a:t>
            </a:r>
            <a:r>
              <a:rPr lang="en-PH" dirty="0">
                <a:solidFill>
                  <a:srgbClr val="FFC000"/>
                </a:solidFill>
              </a:rPr>
              <a:t>least to optimum difference</a:t>
            </a:r>
          </a:p>
          <a:p>
            <a:endParaRPr lang="en-PH" dirty="0" smtClean="0">
              <a:solidFill>
                <a:srgbClr val="FFC000"/>
              </a:solidFill>
            </a:endParaRPr>
          </a:p>
          <a:p>
            <a:endParaRPr lang="en-PH" dirty="0" smtClean="0">
              <a:solidFill>
                <a:srgbClr val="FFC000"/>
              </a:solidFill>
            </a:endParaRPr>
          </a:p>
          <a:p>
            <a:endParaRPr lang="en-PH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PH" sz="1600" dirty="0">
                <a:latin typeface="Franklin Gothic Book" panose="020B0503020102020204" pitchFamily="34" charset="0"/>
              </a:rPr>
              <a:t>To identify the optimum value of window-wall ratio for every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00B050"/>
                </a:solidFill>
                <a:latin typeface="Franklin Gothic Book" panose="020B0503020102020204" pitchFamily="34" charset="0"/>
              </a:rPr>
              <a:t>Simulate different WWR values for every orientation applying the optimum set-points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Process output data from simulation and arrive to the optimum WWR value for every </a:t>
            </a:r>
            <a:r>
              <a:rPr lang="en-PH" sz="16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Analyse the behaviour of front façade with respect to the back </a:t>
            </a:r>
            <a:r>
              <a:rPr lang="en-PH" sz="16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façade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Compare worst and optimum WWR value with respect to </a:t>
            </a:r>
            <a:r>
              <a:rPr lang="en-PH" sz="1600" dirty="0" err="1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Etot</a:t>
            </a:r>
            <a:endParaRPr lang="en-PH" sz="1200" dirty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endParaRPr lang="en-PH" sz="1600" dirty="0" smtClean="0">
              <a:solidFill>
                <a:schemeClr val="accent1"/>
              </a:solidFill>
              <a:latin typeface="Franklin Gothic Book" panose="020B0503020102020204" pitchFamily="34" charset="0"/>
            </a:endParaRPr>
          </a:p>
          <a:p>
            <a:endParaRPr lang="en-PH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1326"/>
            <a:ext cx="4375245" cy="3442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63570" y="3539629"/>
            <a:ext cx="66700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0070C0"/>
                </a:solidFill>
              </a:rPr>
              <a:t>Optimum WWR value is between 35-45%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0070C0"/>
                </a:solidFill>
              </a:rPr>
              <a:t>Back facade WWR value has no significant</a:t>
            </a:r>
            <a:r>
              <a:rPr lang="en-PH" sz="1400" dirty="0">
                <a:solidFill>
                  <a:srgbClr val="0070C0"/>
                </a:solidFill>
              </a:rPr>
              <a:t> </a:t>
            </a:r>
            <a:r>
              <a:rPr lang="en-PH" sz="1400" dirty="0" smtClean="0">
                <a:solidFill>
                  <a:srgbClr val="0070C0"/>
                </a:solidFill>
              </a:rPr>
              <a:t>effect on the performance</a:t>
            </a:r>
          </a:p>
          <a:p>
            <a:r>
              <a:rPr lang="en-PH" sz="1400" dirty="0" smtClean="0">
                <a:solidFill>
                  <a:srgbClr val="0070C0"/>
                </a:solidFill>
              </a:rPr>
              <a:t>      of front façade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rgbClr val="0070C0"/>
                </a:solidFill>
              </a:rPr>
              <a:t>South – optimal to worst = 6% difference | North – optimal to worst = 11% difference</a:t>
            </a:r>
          </a:p>
          <a:p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  </a:t>
            </a:r>
            <a:r>
              <a:rPr lang="en-PH" sz="1400" dirty="0" smtClean="0">
                <a:solidFill>
                  <a:srgbClr val="0070C0"/>
                </a:solidFill>
              </a:rPr>
              <a:t>West – optimal to worst = 7% difference | East – optimal to worst = 8-9% difference</a:t>
            </a:r>
          </a:p>
        </p:txBody>
      </p:sp>
    </p:spTree>
    <p:extLst>
      <p:ext uri="{BB962C8B-B14F-4D97-AF65-F5344CB8AC3E}">
        <p14:creationId xmlns:p14="http://schemas.microsoft.com/office/powerpoint/2010/main" val="36877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PH" sz="1600" dirty="0">
                <a:latin typeface="Franklin Gothic Book" panose="020B0503020102020204" pitchFamily="34" charset="0"/>
              </a:rPr>
              <a:t>To analyse the </a:t>
            </a:r>
            <a:r>
              <a:rPr lang="en-PH" sz="1600" dirty="0" smtClean="0">
                <a:latin typeface="Franklin Gothic Book" panose="020B0503020102020204" pitchFamily="34" charset="0"/>
              </a:rPr>
              <a:t>implication of WWR values to the visual environment</a:t>
            </a:r>
            <a:endParaRPr lang="en-PH" sz="1600" dirty="0"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Daylight Autonomy </a:t>
            </a:r>
            <a:r>
              <a:rPr lang="en-PH" sz="1600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metric</a:t>
            </a:r>
            <a:endParaRPr lang="en-PH" sz="16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Useful Day-light </a:t>
            </a:r>
            <a:r>
              <a:rPr lang="en-PH" sz="1600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Illuminance</a:t>
            </a:r>
            <a:r>
              <a:rPr lang="en-PH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metric</a:t>
            </a:r>
          </a:p>
          <a:p>
            <a:endParaRPr lang="en-PH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804"/>
            <a:ext cx="6372225" cy="3952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28848" y="2721804"/>
            <a:ext cx="46675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400" b="1" dirty="0" smtClean="0"/>
              <a:t>Results: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rgbClr val="7030A0"/>
                </a:solidFill>
              </a:rPr>
              <a:t>DA </a:t>
            </a:r>
            <a:r>
              <a:rPr lang="en-PH" dirty="0">
                <a:solidFill>
                  <a:srgbClr val="7030A0"/>
                </a:solidFill>
              </a:rPr>
              <a:t>&gt; 50% is obtained for </a:t>
            </a:r>
            <a:r>
              <a:rPr lang="en-PH" dirty="0" smtClean="0">
                <a:solidFill>
                  <a:srgbClr val="7030A0"/>
                </a:solidFill>
              </a:rPr>
              <a:t>façade configurations </a:t>
            </a:r>
            <a:r>
              <a:rPr lang="en-PH" dirty="0">
                <a:solidFill>
                  <a:srgbClr val="7030A0"/>
                </a:solidFill>
              </a:rPr>
              <a:t>with WWR &gt; 30</a:t>
            </a:r>
            <a:r>
              <a:rPr lang="en-PH" dirty="0" smtClean="0">
                <a:solidFill>
                  <a:srgbClr val="7030A0"/>
                </a:solidFill>
              </a:rPr>
              <a:t>% for every orientation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7030A0"/>
                </a:solidFill>
              </a:rPr>
              <a:t>In the range where the optimal façade </a:t>
            </a:r>
            <a:r>
              <a:rPr lang="en-PH" dirty="0" smtClean="0">
                <a:solidFill>
                  <a:srgbClr val="7030A0"/>
                </a:solidFill>
              </a:rPr>
              <a:t>configurations </a:t>
            </a:r>
            <a:r>
              <a:rPr lang="en-PH" dirty="0">
                <a:solidFill>
                  <a:srgbClr val="7030A0"/>
                </a:solidFill>
              </a:rPr>
              <a:t>lie (i.e. 35% &lt; WWR &lt; 50%), the UDI&gt;2000 is about 20% for a south exposed façade, and about 12% in east/west exposed façades</a:t>
            </a:r>
            <a:endParaRPr lang="en-PH" dirty="0" smtClean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509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PH" sz="1600" dirty="0">
                <a:latin typeface="Franklin Gothic Book" panose="020B0503020102020204" pitchFamily="34" charset="0"/>
              </a:rPr>
              <a:t>To test the robustness of the WWR value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00B0F0"/>
                </a:solidFill>
                <a:latin typeface="Franklin Gothic Book" panose="020B0503020102020204" pitchFamily="34" charset="0"/>
              </a:rPr>
              <a:t>Sensitivity analysis of the optimum WWR value with varying surface area-to-volume ratio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Sensitivity analysis of the optimum WWR value with varying SCOP for heating and cooling</a:t>
            </a:r>
          </a:p>
          <a:p>
            <a:endParaRPr lang="en-PH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14949" y="2628900"/>
            <a:ext cx="46675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400" b="1" dirty="0" smtClean="0"/>
              <a:t>Results: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00B0F0"/>
                </a:solidFill>
              </a:rPr>
              <a:t>The analysis points out that the building geometry affects </a:t>
            </a:r>
            <a:r>
              <a:rPr lang="en-PH" dirty="0" smtClean="0">
                <a:solidFill>
                  <a:srgbClr val="00B0F0"/>
                </a:solidFill>
              </a:rPr>
              <a:t>the total </a:t>
            </a:r>
            <a:r>
              <a:rPr lang="en-PH" dirty="0">
                <a:solidFill>
                  <a:srgbClr val="00B0F0"/>
                </a:solidFill>
              </a:rPr>
              <a:t>energy </a:t>
            </a:r>
            <a:r>
              <a:rPr lang="en-PH" dirty="0" smtClean="0">
                <a:solidFill>
                  <a:srgbClr val="00B0F0"/>
                </a:solidFill>
              </a:rPr>
              <a:t>demand. </a:t>
            </a:r>
            <a:r>
              <a:rPr lang="en-PH" b="1" dirty="0">
                <a:solidFill>
                  <a:srgbClr val="00B0F0"/>
                </a:solidFill>
              </a:rPr>
              <a:t>However, it also shows that the optimal WWR is independent from the building </a:t>
            </a:r>
            <a:r>
              <a:rPr lang="en-PH" b="1" dirty="0" smtClean="0">
                <a:solidFill>
                  <a:srgbClr val="00B0F0"/>
                </a:solidFill>
              </a:rPr>
              <a:t>geometry.</a:t>
            </a:r>
            <a:endParaRPr lang="en-PH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900"/>
            <a:ext cx="5933725" cy="4003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5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Results and Discussions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PH" sz="1600" dirty="0">
                <a:latin typeface="Franklin Gothic Book" panose="020B0503020102020204" pitchFamily="34" charset="0"/>
              </a:rPr>
              <a:t>To test the robustness of the WWR value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rgbClr val="00B0F0"/>
                </a:solidFill>
                <a:latin typeface="Franklin Gothic Book" panose="020B0503020102020204" pitchFamily="34" charset="0"/>
              </a:rPr>
              <a:t>Sensitivity analysis of the optimum WWR value with varying surface area-to-volume ratio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600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Sensitivity analysis of the optimum WWR value with varying SCOP for heating and cooling</a:t>
            </a:r>
          </a:p>
          <a:p>
            <a:endParaRPr lang="en-PH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14949" y="2628900"/>
            <a:ext cx="4667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2400" b="1" dirty="0" smtClean="0"/>
              <a:t>Results: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The optimal WWR values </a:t>
            </a:r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are independent from the efficiency of the heating </a:t>
            </a:r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Higher efficiency of cooling tolerates a higher WWR value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16" y="2830417"/>
            <a:ext cx="6115050" cy="3571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7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Conclusion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400" dirty="0" smtClean="0"/>
              <a:t>WWR value has a low influence to the total energy consumption (Lighting, Cooling, Heating)</a:t>
            </a:r>
            <a:r>
              <a:rPr lang="en-PH" sz="2400" dirty="0"/>
              <a:t> </a:t>
            </a:r>
            <a:r>
              <a:rPr lang="en-PH" sz="2400" dirty="0" smtClean="0"/>
              <a:t>of advanced façade module.</a:t>
            </a:r>
          </a:p>
          <a:p>
            <a:pPr algn="just"/>
            <a:r>
              <a:rPr lang="en-PH" sz="2400" dirty="0" smtClean="0"/>
              <a:t>The </a:t>
            </a:r>
            <a:r>
              <a:rPr lang="en-PH" sz="2400" dirty="0"/>
              <a:t>minimum total primary energy demand is always achieved when WWR is in the range of 35–45</a:t>
            </a:r>
            <a:r>
              <a:rPr lang="en-PH" sz="2400" dirty="0" smtClean="0"/>
              <a:t>%; and with satisfying day-lighting performance</a:t>
            </a:r>
          </a:p>
          <a:p>
            <a:pPr algn="just"/>
            <a:r>
              <a:rPr lang="en-PH" sz="2400" dirty="0"/>
              <a:t>The analyses show little dependence of </a:t>
            </a:r>
            <a:r>
              <a:rPr lang="en-PH" sz="2400" dirty="0" err="1"/>
              <a:t>Etot</a:t>
            </a:r>
            <a:r>
              <a:rPr lang="en-PH" sz="2400" dirty="0"/>
              <a:t>(WWR) on the building geometry and the HVAC </a:t>
            </a:r>
            <a:r>
              <a:rPr lang="en-PH" sz="2400" dirty="0" smtClean="0"/>
              <a:t>efficiency</a:t>
            </a:r>
          </a:p>
          <a:p>
            <a:pPr algn="just"/>
            <a:r>
              <a:rPr lang="en-PH" sz="2400" dirty="0" smtClean="0"/>
              <a:t>Set-point for solar shading will cause up to 11% more energy demand if not properly configured</a:t>
            </a:r>
          </a:p>
          <a:p>
            <a:pPr algn="just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636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sz="4000" b="1" dirty="0" smtClean="0">
                <a:latin typeface="Franklin Gothic Book" panose="020B0503020102020204" pitchFamily="34" charset="0"/>
                <a:ea typeface="Adobe Gothic Std B" panose="020B0800000000000000" pitchFamily="34" charset="-128"/>
              </a:rPr>
              <a:t>Optimizing the configuration of a façade module for office buildings by means of integrated thermal and lighting simulations in a total energy perspective</a:t>
            </a:r>
            <a:endParaRPr lang="en-PH" sz="4000" b="1" dirty="0"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Franklin Gothic Book" panose="020B0503020102020204" pitchFamily="34" charset="0"/>
              </a:rPr>
              <a:t>Francesco </a:t>
            </a:r>
            <a:r>
              <a:rPr lang="en-PH" dirty="0" err="1" smtClean="0">
                <a:latin typeface="Franklin Gothic Book" panose="020B0503020102020204" pitchFamily="34" charset="0"/>
              </a:rPr>
              <a:t>Goia</a:t>
            </a:r>
            <a:r>
              <a:rPr lang="en-PH" dirty="0" smtClean="0">
                <a:latin typeface="Franklin Gothic Book" panose="020B0503020102020204" pitchFamily="34" charset="0"/>
              </a:rPr>
              <a:t>, Matthias </a:t>
            </a:r>
            <a:r>
              <a:rPr lang="en-PH" dirty="0" err="1" smtClean="0">
                <a:latin typeface="Franklin Gothic Book" panose="020B0503020102020204" pitchFamily="34" charset="0"/>
              </a:rPr>
              <a:t>Haase</a:t>
            </a:r>
            <a:r>
              <a:rPr lang="en-PH" dirty="0" smtClean="0">
                <a:latin typeface="Franklin Gothic Book" panose="020B0503020102020204" pitchFamily="34" charset="0"/>
              </a:rPr>
              <a:t>, Marco </a:t>
            </a:r>
            <a:r>
              <a:rPr lang="en-PH" dirty="0" err="1" smtClean="0">
                <a:latin typeface="Franklin Gothic Book" panose="020B0503020102020204" pitchFamily="34" charset="0"/>
              </a:rPr>
              <a:t>Perino</a:t>
            </a:r>
            <a:endParaRPr lang="en-PH" dirty="0" smtClean="0">
              <a:latin typeface="Franklin Gothic Book" panose="020B0503020102020204" pitchFamily="34" charset="0"/>
            </a:endParaRPr>
          </a:p>
          <a:p>
            <a:endParaRPr lang="en-PH" dirty="0">
              <a:latin typeface="Franklin Gothic Book" panose="020B0503020102020204" pitchFamily="34" charset="0"/>
            </a:endParaRPr>
          </a:p>
          <a:p>
            <a:pPr algn="l"/>
            <a:r>
              <a:rPr lang="en-PH" sz="1400" dirty="0" err="1">
                <a:latin typeface="Franklin Gothic Book" panose="020B0503020102020204" pitchFamily="34" charset="0"/>
              </a:rPr>
              <a:t>Goia</a:t>
            </a:r>
            <a:r>
              <a:rPr lang="en-PH" sz="1400" dirty="0">
                <a:latin typeface="Franklin Gothic Book" panose="020B0503020102020204" pitchFamily="34" charset="0"/>
              </a:rPr>
              <a:t>, F., </a:t>
            </a:r>
            <a:r>
              <a:rPr lang="en-PH" sz="1400" dirty="0" err="1">
                <a:latin typeface="Franklin Gothic Book" panose="020B0503020102020204" pitchFamily="34" charset="0"/>
              </a:rPr>
              <a:t>Haase</a:t>
            </a:r>
            <a:r>
              <a:rPr lang="en-PH" sz="1400" dirty="0">
                <a:latin typeface="Franklin Gothic Book" panose="020B0503020102020204" pitchFamily="34" charset="0"/>
              </a:rPr>
              <a:t>, M., &amp; </a:t>
            </a:r>
            <a:r>
              <a:rPr lang="en-PH" sz="1400" dirty="0" err="1">
                <a:latin typeface="Franklin Gothic Book" panose="020B0503020102020204" pitchFamily="34" charset="0"/>
              </a:rPr>
              <a:t>Perino</a:t>
            </a:r>
            <a:r>
              <a:rPr lang="en-PH" sz="1400" dirty="0">
                <a:latin typeface="Franklin Gothic Book" panose="020B0503020102020204" pitchFamily="34" charset="0"/>
              </a:rPr>
              <a:t>, M. (2013). Optimizing the configuration of a façade module for office buildings by means of integrated thermal and lighting simulations in a total energy perspective. </a:t>
            </a:r>
            <a:r>
              <a:rPr lang="en-PH" sz="1400" i="1" dirty="0">
                <a:latin typeface="Franklin Gothic Book" panose="020B0503020102020204" pitchFamily="34" charset="0"/>
              </a:rPr>
              <a:t>Applied Energy</a:t>
            </a:r>
            <a:r>
              <a:rPr lang="en-PH" sz="1400" dirty="0">
                <a:latin typeface="Franklin Gothic Book" panose="020B0503020102020204" pitchFamily="34" charset="0"/>
              </a:rPr>
              <a:t>, </a:t>
            </a:r>
            <a:r>
              <a:rPr lang="en-PH" sz="1400" i="1" dirty="0">
                <a:latin typeface="Franklin Gothic Book" panose="020B0503020102020204" pitchFamily="34" charset="0"/>
              </a:rPr>
              <a:t>108</a:t>
            </a:r>
            <a:r>
              <a:rPr lang="en-PH" sz="1400" dirty="0">
                <a:latin typeface="Franklin Gothic Book" panose="020B0503020102020204" pitchFamily="34" charset="0"/>
              </a:rPr>
              <a:t>, 515–527. https://doi.org/10.1016/j.apenergy.2013.02.063</a:t>
            </a:r>
          </a:p>
          <a:p>
            <a:endParaRPr lang="en-PH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Background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b="1" dirty="0">
                <a:latin typeface="Franklin Gothic Book" panose="020B0503020102020204" pitchFamily="34" charset="0"/>
              </a:rPr>
              <a:t>F</a:t>
            </a:r>
            <a:r>
              <a:rPr lang="en-PH" b="1" dirty="0" smtClean="0">
                <a:latin typeface="Franklin Gothic Book" panose="020B0503020102020204" pitchFamily="34" charset="0"/>
              </a:rPr>
              <a:t>inding the optimum façade configuration in low energy buildings (energy efficient buildings):</a:t>
            </a:r>
          </a:p>
          <a:p>
            <a:pPr algn="just"/>
            <a:r>
              <a:rPr lang="en-PH" dirty="0">
                <a:latin typeface="Franklin Gothic Book" panose="020B0503020102020204" pitchFamily="34" charset="0"/>
              </a:rPr>
              <a:t>M</a:t>
            </a:r>
            <a:r>
              <a:rPr lang="en-PH" dirty="0" smtClean="0">
                <a:latin typeface="Franklin Gothic Book" panose="020B0503020102020204" pitchFamily="34" charset="0"/>
              </a:rPr>
              <a:t>ostly through analysis of cooling and/or heating energy demand only</a:t>
            </a:r>
          </a:p>
          <a:p>
            <a:pPr algn="just"/>
            <a:r>
              <a:rPr lang="en-PH" dirty="0" smtClean="0">
                <a:latin typeface="Franklin Gothic Book" panose="020B0503020102020204" pitchFamily="34" charset="0"/>
              </a:rPr>
              <a:t>Mostly neglecting its implication on the artificial lighting energy demand and visual environment</a:t>
            </a:r>
          </a:p>
          <a:p>
            <a:pPr algn="just"/>
            <a:r>
              <a:rPr lang="en-PH" dirty="0">
                <a:latin typeface="Franklin Gothic Book" panose="020B0503020102020204" pitchFamily="34" charset="0"/>
              </a:rPr>
              <a:t>W</a:t>
            </a:r>
            <a:r>
              <a:rPr lang="en-PH" dirty="0" smtClean="0">
                <a:latin typeface="Franklin Gothic Book" panose="020B0503020102020204" pitchFamily="34" charset="0"/>
              </a:rPr>
              <a:t>hen dynamic solar shading is considered, there is complexity in thermal-lighting simulations</a:t>
            </a:r>
          </a:p>
        </p:txBody>
      </p:sp>
    </p:spTree>
    <p:extLst>
      <p:ext uri="{BB962C8B-B14F-4D97-AF65-F5344CB8AC3E}">
        <p14:creationId xmlns:p14="http://schemas.microsoft.com/office/powerpoint/2010/main" val="33021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Goal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>
                <a:latin typeface="Franklin Gothic Book" panose="020B0503020102020204" pitchFamily="34" charset="0"/>
              </a:rPr>
              <a:t>Present a methodology in finding the optimum façade configuration (window-wall ratio) through analyses of total energy demand (lighting, cooling, and heating) and visual environment in a low energy office building with dynamic solar shading.</a:t>
            </a:r>
          </a:p>
        </p:txBody>
      </p:sp>
    </p:spTree>
    <p:extLst>
      <p:ext uri="{BB962C8B-B14F-4D97-AF65-F5344CB8AC3E}">
        <p14:creationId xmlns:p14="http://schemas.microsoft.com/office/powerpoint/2010/main" val="8907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Specific Objectives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Franklin Gothic Book" panose="020B0503020102020204" pitchFamily="34" charset="0"/>
              </a:rPr>
              <a:t>To identify the optimum value of solar </a:t>
            </a:r>
            <a:r>
              <a:rPr lang="en-PH" dirty="0" smtClean="0">
                <a:latin typeface="Franklin Gothic Book" panose="020B0503020102020204" pitchFamily="34" charset="0"/>
              </a:rPr>
              <a:t>shading that will give the least total energy consumption</a:t>
            </a:r>
            <a:endParaRPr lang="en-PH" dirty="0" smtClean="0"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Simulate different activation set point of the solar shading device for every WWR value and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Process output data from simulation and arrive to the optimum set point value for each WWR value and orientation; analyse the effect of different set points to E</a:t>
            </a:r>
            <a:r>
              <a:rPr lang="en-PH" sz="1500" dirty="0" smtClean="0">
                <a:solidFill>
                  <a:srgbClr val="FFC000"/>
                </a:solidFill>
                <a:latin typeface="Franklin Gothic Book" panose="020B0503020102020204" pitchFamily="34" charset="0"/>
              </a:rPr>
              <a:t>TOT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Franklin Gothic Book" panose="020B0503020102020204" pitchFamily="34" charset="0"/>
              </a:rPr>
              <a:t>To identify the optimum value of window-wall ratio for every </a:t>
            </a:r>
            <a:r>
              <a:rPr lang="en-PH" dirty="0" smtClean="0">
                <a:latin typeface="Franklin Gothic Book" panose="020B0503020102020204" pitchFamily="34" charset="0"/>
              </a:rPr>
              <a:t>orientation that will give the least total energy consumption</a:t>
            </a:r>
            <a:endParaRPr lang="en-PH" dirty="0" smtClean="0"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Simulate different WWR values for every orientation applying the optimum set-points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Process output data from simulation and arrive to the optimum WWR value for every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Analyse the behaviour of front façade with respect to the back façade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Compare worst and optimum WWR value with respect to </a:t>
            </a:r>
            <a:r>
              <a:rPr lang="en-PH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E</a:t>
            </a:r>
            <a:r>
              <a:rPr lang="en-PH" sz="1700" dirty="0" smtClean="0">
                <a:solidFill>
                  <a:schemeClr val="accent1"/>
                </a:solidFill>
                <a:latin typeface="Franklin Gothic Book" panose="020B0503020102020204" pitchFamily="34" charset="0"/>
              </a:rPr>
              <a:t>TOT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Franklin Gothic Book" panose="020B0503020102020204" pitchFamily="34" charset="0"/>
              </a:rPr>
              <a:t>To analyse the implication of WWR values on the visual environment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Daylight Autonomy metric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Useful Day-light </a:t>
            </a:r>
            <a:r>
              <a:rPr lang="en-PH" dirty="0" err="1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Illuminance</a:t>
            </a: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 metric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 smtClean="0">
                <a:latin typeface="Franklin Gothic Book" panose="020B0503020102020204" pitchFamily="34" charset="0"/>
              </a:rPr>
              <a:t>To test the robustness of the WWR </a:t>
            </a:r>
            <a:r>
              <a:rPr lang="en-PH" dirty="0" smtClean="0">
                <a:latin typeface="Franklin Gothic Book" panose="020B0503020102020204" pitchFamily="34" charset="0"/>
              </a:rPr>
              <a:t>value using sensitivity analysis</a:t>
            </a:r>
            <a:endParaRPr lang="en-PH" dirty="0" smtClean="0">
              <a:latin typeface="Franklin Gothic Book" panose="020B0503020102020204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PH" dirty="0" smtClean="0">
                <a:solidFill>
                  <a:srgbClr val="00B0F0"/>
                </a:solidFill>
                <a:latin typeface="Franklin Gothic Book" panose="020B0503020102020204" pitchFamily="34" charset="0"/>
              </a:rPr>
              <a:t>Sensitivity analysis of the optimum WWR value with varying surface area-to-volume ratio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PH" dirty="0" smtClean="0">
                <a:solidFill>
                  <a:schemeClr val="accent3"/>
                </a:solidFill>
                <a:latin typeface="Franklin Gothic Book" panose="020B0503020102020204" pitchFamily="34" charset="0"/>
              </a:rPr>
              <a:t>Sensitivity analysis of the optimum WWR value with varying SCOP for heating and cooling</a:t>
            </a:r>
          </a:p>
          <a:p>
            <a:pPr algn="just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00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Experimental Flow Diagram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945" y="1707122"/>
            <a:ext cx="1203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4 set-points</a:t>
            </a:r>
          </a:p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5 WWR</a:t>
            </a:r>
          </a:p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4 orientations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23861" y="203835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71642" y="1758435"/>
            <a:ext cx="1011080" cy="5437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/>
          <p:cNvSpPr txBox="1"/>
          <p:nvPr/>
        </p:nvSpPr>
        <p:spPr>
          <a:xfrm>
            <a:off x="2371644" y="1899850"/>
            <a:ext cx="102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Simulation</a:t>
            </a:r>
            <a:endParaRPr lang="en-PH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66936" y="2038348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449" y="1676013"/>
            <a:ext cx="328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E</a:t>
            </a:r>
            <a:r>
              <a:rPr lang="en-PH" sz="700" dirty="0">
                <a:solidFill>
                  <a:srgbClr val="FF0000"/>
                </a:solidFill>
              </a:rPr>
              <a:t>H</a:t>
            </a:r>
            <a:endParaRPr lang="en-PH" sz="700" dirty="0" smtClean="0">
              <a:solidFill>
                <a:srgbClr val="FF0000"/>
              </a:solidFill>
            </a:endParaRPr>
          </a:p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E</a:t>
            </a:r>
            <a:r>
              <a:rPr lang="en-PH" sz="700" dirty="0">
                <a:solidFill>
                  <a:srgbClr val="FF0000"/>
                </a:solidFill>
              </a:rPr>
              <a:t>C</a:t>
            </a:r>
            <a:endParaRPr lang="en-PH" sz="700" dirty="0" smtClean="0">
              <a:solidFill>
                <a:srgbClr val="FF0000"/>
              </a:solidFill>
            </a:endParaRPr>
          </a:p>
          <a:p>
            <a:pPr algn="ctr"/>
            <a:r>
              <a:rPr lang="en-PH" sz="1400" dirty="0" smtClean="0">
                <a:solidFill>
                  <a:srgbClr val="FF0000"/>
                </a:solidFill>
              </a:rPr>
              <a:t>E</a:t>
            </a:r>
            <a:r>
              <a:rPr lang="en-PH" sz="700" dirty="0" smtClean="0">
                <a:solidFill>
                  <a:srgbClr val="FF0000"/>
                </a:solidFill>
              </a:rPr>
              <a:t>L</a:t>
            </a:r>
            <a:endParaRPr lang="en-PH" sz="7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24438" y="2038348"/>
            <a:ext cx="51435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8" idx="1"/>
          </p:cNvCxnSpPr>
          <p:nvPr/>
        </p:nvCxnSpPr>
        <p:spPr>
          <a:xfrm>
            <a:off x="6052378" y="2038348"/>
            <a:ext cx="654715" cy="6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04528" y="1755523"/>
            <a:ext cx="1076820" cy="54370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4530" y="1866892"/>
            <a:ext cx="1076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00" dirty="0" smtClean="0">
                <a:solidFill>
                  <a:srgbClr val="FFC000"/>
                </a:solidFill>
              </a:rPr>
              <a:t>Data process</a:t>
            </a:r>
            <a:endParaRPr lang="en-PH" sz="13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7093" y="1676013"/>
            <a:ext cx="879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FFC000"/>
                </a:solidFill>
              </a:rPr>
              <a:t>Optimum</a:t>
            </a:r>
          </a:p>
          <a:p>
            <a:pPr algn="ctr"/>
            <a:r>
              <a:rPr lang="en-PH" sz="1400" dirty="0" smtClean="0">
                <a:solidFill>
                  <a:srgbClr val="FFC000"/>
                </a:solidFill>
              </a:rPr>
              <a:t>Set point</a:t>
            </a:r>
          </a:p>
          <a:p>
            <a:pPr algn="ctr"/>
            <a:r>
              <a:rPr lang="en-PH" sz="1400" dirty="0" smtClean="0">
                <a:solidFill>
                  <a:srgbClr val="FFC000"/>
                </a:solidFill>
              </a:rPr>
              <a:t>values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7093" y="2921036"/>
            <a:ext cx="1011080" cy="5437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7095" y="3062451"/>
            <a:ext cx="102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Simulation</a:t>
            </a:r>
            <a:endParaRPr lang="en-PH" sz="1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7756" y="2849910"/>
            <a:ext cx="1827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2 coupled orientations</a:t>
            </a:r>
          </a:p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5 WWR front</a:t>
            </a:r>
          </a:p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5 WWR back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90242" y="2714625"/>
            <a:ext cx="4555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E</a:t>
            </a:r>
            <a:r>
              <a:rPr lang="en-PH" sz="700" dirty="0">
                <a:solidFill>
                  <a:srgbClr val="00B050"/>
                </a:solidFill>
              </a:rPr>
              <a:t>H</a:t>
            </a:r>
            <a:endParaRPr lang="en-PH" sz="700" dirty="0" smtClean="0">
              <a:solidFill>
                <a:srgbClr val="00B050"/>
              </a:solidFill>
            </a:endParaRPr>
          </a:p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E</a:t>
            </a:r>
            <a:r>
              <a:rPr lang="en-PH" sz="700" dirty="0">
                <a:solidFill>
                  <a:srgbClr val="00B050"/>
                </a:solidFill>
              </a:rPr>
              <a:t>C</a:t>
            </a:r>
            <a:endParaRPr lang="en-PH" sz="700" dirty="0" smtClean="0">
              <a:solidFill>
                <a:srgbClr val="00B050"/>
              </a:solidFill>
            </a:endParaRPr>
          </a:p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E</a:t>
            </a:r>
            <a:r>
              <a:rPr lang="en-PH" sz="700" dirty="0" smtClean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PH" sz="1400" dirty="0" smtClean="0">
                <a:solidFill>
                  <a:srgbClr val="7030A0"/>
                </a:solidFill>
              </a:rPr>
              <a:t>UDI</a:t>
            </a:r>
          </a:p>
          <a:p>
            <a:pPr algn="ctr"/>
            <a:r>
              <a:rPr lang="en-PH" sz="1400" dirty="0" smtClean="0">
                <a:solidFill>
                  <a:srgbClr val="7030A0"/>
                </a:solidFill>
              </a:rPr>
              <a:t>DA</a:t>
            </a:r>
            <a:endParaRPr lang="en-PH" sz="1400" dirty="0">
              <a:solidFill>
                <a:srgbClr val="7030A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50808" y="2921036"/>
            <a:ext cx="1076820" cy="5437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50810" y="3032405"/>
            <a:ext cx="1076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300" dirty="0" smtClean="0">
                <a:solidFill>
                  <a:schemeClr val="accent1"/>
                </a:solidFill>
              </a:rPr>
              <a:t>Data process</a:t>
            </a:r>
            <a:endParaRPr lang="en-PH" sz="1300" dirty="0">
              <a:solidFill>
                <a:schemeClr val="accent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24814" y="4619433"/>
            <a:ext cx="1666875" cy="6762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accent1"/>
                </a:solidFill>
              </a:rPr>
              <a:t>Optimum WWR</a:t>
            </a:r>
            <a:endParaRPr lang="en-PH" dirty="0">
              <a:solidFill>
                <a:schemeClr val="accent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220648" y="2402124"/>
            <a:ext cx="1" cy="470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811260" y="3216339"/>
            <a:ext cx="5237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062504" y="3223269"/>
            <a:ext cx="5237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260956" y="3223269"/>
            <a:ext cx="5237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27787" y="1676013"/>
            <a:ext cx="0" cy="96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885170" y="2637292"/>
            <a:ext cx="2842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85170" y="2637292"/>
            <a:ext cx="0" cy="122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98773" y="3857625"/>
            <a:ext cx="6307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0190883" y="1676013"/>
            <a:ext cx="1" cy="2181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727787" y="1676013"/>
            <a:ext cx="3463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190884" y="2714625"/>
            <a:ext cx="629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820400" y="2714625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811260" y="5000625"/>
            <a:ext cx="30091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135351" y="4619432"/>
            <a:ext cx="1666875" cy="6762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Optimum WWR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92411" y="4499590"/>
            <a:ext cx="269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Different SA:V</a:t>
            </a:r>
          </a:p>
          <a:p>
            <a:r>
              <a:rPr lang="en-PH" sz="1400" dirty="0" smtClean="0">
                <a:solidFill>
                  <a:schemeClr val="accent3"/>
                </a:solidFill>
              </a:rPr>
              <a:t>Different SCOP for heating/cooling</a:t>
            </a:r>
            <a:endParaRPr lang="en-PH" sz="1400" dirty="0">
              <a:solidFill>
                <a:schemeClr val="accent3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389451" y="4957569"/>
            <a:ext cx="745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8299" y="4349948"/>
            <a:ext cx="151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/>
              <a:t>Analyse/Compare</a:t>
            </a:r>
            <a:endParaRPr lang="en-PH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589218" y="3548825"/>
            <a:ext cx="0" cy="950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190884" y="3962400"/>
            <a:ext cx="1315316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Robustness</a:t>
            </a:r>
            <a:endParaRPr lang="en-PH" sz="14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7811260" y="3348067"/>
            <a:ext cx="52374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062504" y="3370228"/>
            <a:ext cx="52374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Experimental Design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>
                <a:latin typeface="Franklin Gothic Book" panose="020B0503020102020204" pitchFamily="34" charset="0"/>
              </a:rPr>
              <a:t>To identify the optimum value of solar shading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PH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Simulate different activation set point of the solar shading device for every WWR value and orientation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6975" y="4451729"/>
            <a:ext cx="1490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4 set-points</a:t>
            </a: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5 WWR</a:t>
            </a: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4 orientations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70273" y="487435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93812" y="4447148"/>
            <a:ext cx="1759101" cy="8756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4893812" y="4060052"/>
            <a:ext cx="173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Baseline Model</a:t>
            </a:r>
            <a:endParaRPr lang="en-PH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62102" y="487435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6452" y="4412690"/>
            <a:ext cx="44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>
                <a:solidFill>
                  <a:srgbClr val="FF0000"/>
                </a:solidFill>
              </a:rPr>
              <a:t>H</a:t>
            </a:r>
            <a:endParaRPr lang="en-PH" sz="1200" dirty="0" smtClean="0">
              <a:solidFill>
                <a:srgbClr val="FF0000"/>
              </a:solidFill>
            </a:endParaRP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>
                <a:solidFill>
                  <a:srgbClr val="FF0000"/>
                </a:solidFill>
              </a:rPr>
              <a:t>C</a:t>
            </a:r>
            <a:endParaRPr lang="en-PH" sz="1200" dirty="0" smtClean="0">
              <a:solidFill>
                <a:srgbClr val="FF0000"/>
              </a:solidFill>
            </a:endParaRPr>
          </a:p>
          <a:p>
            <a:pPr algn="ctr"/>
            <a:r>
              <a:rPr lang="en-PH" dirty="0" smtClean="0">
                <a:solidFill>
                  <a:srgbClr val="FF0000"/>
                </a:solidFill>
              </a:rPr>
              <a:t>E</a:t>
            </a:r>
            <a:r>
              <a:rPr lang="en-PH" sz="1200" dirty="0" smtClean="0">
                <a:solidFill>
                  <a:srgbClr val="FF0000"/>
                </a:solidFill>
              </a:rPr>
              <a:t>L</a:t>
            </a:r>
            <a:endParaRPr lang="en-PH" sz="12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59" y="4464910"/>
            <a:ext cx="1264278" cy="8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Experimental Design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1400" dirty="0" smtClean="0">
                <a:latin typeface="Franklin Gothic Book" panose="020B0503020102020204" pitchFamily="34" charset="0"/>
              </a:rPr>
              <a:t>To identify the optimum value of window-wall ratio for every orientation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400" dirty="0" smtClean="0">
                <a:solidFill>
                  <a:srgbClr val="00B050"/>
                </a:solidFill>
                <a:latin typeface="Franklin Gothic Book" panose="020B0503020102020204" pitchFamily="34" charset="0"/>
              </a:rPr>
              <a:t>Simulate different WWR values for every orientation applying the optimum set-points</a:t>
            </a:r>
            <a:endParaRPr lang="en-PH" sz="1400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r>
              <a:rPr lang="en-PH" sz="1400" dirty="0">
                <a:latin typeface="Franklin Gothic Book" panose="020B0503020102020204" pitchFamily="34" charset="0"/>
              </a:rPr>
              <a:t>To test the robustness of the WWR value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400" dirty="0">
                <a:solidFill>
                  <a:srgbClr val="00B0F0"/>
                </a:solidFill>
                <a:latin typeface="Franklin Gothic Book" panose="020B0503020102020204" pitchFamily="34" charset="0"/>
              </a:rPr>
              <a:t>Sensitivity analysis of the optimum WWR value with varying surface area-to-volume ratio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sz="1400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Sensitivity analysis of the optimum WWR value with varying SCOP for heating and cooling</a:t>
            </a:r>
          </a:p>
          <a:p>
            <a:pPr marL="971550" lvl="1" indent="-514350" algn="just">
              <a:buFont typeface="+mj-lt"/>
              <a:buAutoNum type="alphaLcParenR"/>
            </a:pPr>
            <a:endParaRPr lang="en-PH" sz="1400" dirty="0" smtClean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363" y="3109716"/>
            <a:ext cx="1078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FFC000"/>
                </a:solidFill>
              </a:rPr>
              <a:t>Optimum</a:t>
            </a:r>
          </a:p>
          <a:p>
            <a:pPr algn="ctr"/>
            <a:r>
              <a:rPr lang="en-PH" dirty="0" smtClean="0">
                <a:solidFill>
                  <a:srgbClr val="FFC000"/>
                </a:solidFill>
              </a:rPr>
              <a:t>Set point</a:t>
            </a:r>
          </a:p>
          <a:p>
            <a:pPr algn="ctr"/>
            <a:r>
              <a:rPr lang="en-PH" dirty="0" smtClean="0">
                <a:solidFill>
                  <a:srgbClr val="FFC000"/>
                </a:solidFill>
              </a:rPr>
              <a:t>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78399" y="4612053"/>
            <a:ext cx="1011080" cy="54370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0590" y="5166594"/>
            <a:ext cx="2691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 smtClean="0">
                <a:solidFill>
                  <a:srgbClr val="00B050"/>
                </a:solidFill>
              </a:rPr>
              <a:t>B2: SA/V=.25</a:t>
            </a:r>
          </a:p>
          <a:p>
            <a:pPr algn="ctr"/>
            <a:r>
              <a:rPr lang="en-PH" sz="1400" dirty="0" smtClean="0">
                <a:solidFill>
                  <a:srgbClr val="00B0F0"/>
                </a:solidFill>
              </a:rPr>
              <a:t>B1: </a:t>
            </a:r>
            <a:r>
              <a:rPr lang="en-PH" sz="1400" dirty="0">
                <a:solidFill>
                  <a:srgbClr val="00B0F0"/>
                </a:solidFill>
              </a:rPr>
              <a:t>SA/V=.</a:t>
            </a:r>
            <a:r>
              <a:rPr lang="en-PH" sz="1400" dirty="0" smtClean="0">
                <a:solidFill>
                  <a:srgbClr val="00B0F0"/>
                </a:solidFill>
              </a:rPr>
              <a:t>20</a:t>
            </a:r>
          </a:p>
          <a:p>
            <a:pPr algn="ctr"/>
            <a:r>
              <a:rPr lang="en-PH" sz="1400" dirty="0" smtClean="0">
                <a:solidFill>
                  <a:srgbClr val="00B0F0"/>
                </a:solidFill>
              </a:rPr>
              <a:t>B3: </a:t>
            </a:r>
            <a:r>
              <a:rPr lang="en-PH" sz="1400" dirty="0">
                <a:solidFill>
                  <a:srgbClr val="00B0F0"/>
                </a:solidFill>
              </a:rPr>
              <a:t>SA/V</a:t>
            </a:r>
            <a:r>
              <a:rPr lang="en-PH" sz="1400" dirty="0" smtClean="0">
                <a:solidFill>
                  <a:srgbClr val="00B0F0"/>
                </a:solidFill>
              </a:rPr>
              <a:t>=.30</a:t>
            </a:r>
          </a:p>
          <a:p>
            <a:pPr algn="ctr"/>
            <a:r>
              <a:rPr lang="en-PH" sz="1400" dirty="0" err="1" smtClean="0">
                <a:solidFill>
                  <a:srgbClr val="00B050"/>
                </a:solidFill>
              </a:rPr>
              <a:t>HVACeff</a:t>
            </a:r>
            <a:r>
              <a:rPr lang="en-PH" sz="1400" dirty="0" smtClean="0">
                <a:solidFill>
                  <a:srgbClr val="00B050"/>
                </a:solidFill>
              </a:rPr>
              <a:t> = 2.6, 3.8</a:t>
            </a:r>
          </a:p>
          <a:p>
            <a:pPr algn="ctr"/>
            <a:r>
              <a:rPr lang="en-PH" sz="1400" dirty="0" err="1" smtClean="0">
                <a:solidFill>
                  <a:schemeClr val="bg1">
                    <a:lumMod val="50000"/>
                  </a:schemeClr>
                </a:solidFill>
              </a:rPr>
              <a:t>HVACeff</a:t>
            </a:r>
            <a:r>
              <a:rPr lang="en-PH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PH" sz="1400" dirty="0">
                <a:solidFill>
                  <a:schemeClr val="bg1">
                    <a:lumMod val="50000"/>
                  </a:schemeClr>
                </a:solidFill>
              </a:rPr>
              <a:t>= 2.6, </a:t>
            </a:r>
            <a:r>
              <a:rPr lang="en-PH" sz="1400" dirty="0" smtClean="0">
                <a:solidFill>
                  <a:schemeClr val="bg1">
                    <a:lumMod val="50000"/>
                  </a:schemeClr>
                </a:solidFill>
              </a:rPr>
              <a:t>4.75 | 2.6, 2.85 | 3.25, 3.8 |1.95, 3.8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8564" y="4466529"/>
            <a:ext cx="229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00B050"/>
                </a:solidFill>
              </a:rPr>
              <a:t>2 coupled orientations</a:t>
            </a: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5 WWR front</a:t>
            </a: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5 WWR back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2530" y="3763555"/>
            <a:ext cx="48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 smtClean="0">
                <a:solidFill>
                  <a:srgbClr val="00B050"/>
                </a:solidFill>
              </a:rPr>
              <a:t>H</a:t>
            </a: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>
                <a:solidFill>
                  <a:srgbClr val="00B050"/>
                </a:solidFill>
              </a:rPr>
              <a:t>C</a:t>
            </a:r>
            <a:endParaRPr lang="en-PH" sz="1200" dirty="0" smtClean="0">
              <a:solidFill>
                <a:srgbClr val="00B050"/>
              </a:solidFill>
            </a:endParaRP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E</a:t>
            </a:r>
            <a:r>
              <a:rPr lang="en-PH" sz="1200" dirty="0" smtClean="0">
                <a:solidFill>
                  <a:srgbClr val="00B050"/>
                </a:solidFill>
              </a:rPr>
              <a:t>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91954" y="4007641"/>
            <a:ext cx="1" cy="470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33810" y="4828786"/>
            <a:ext cx="5237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64" y="4644443"/>
            <a:ext cx="764598" cy="44557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6305321" y="4828786"/>
            <a:ext cx="5237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2279" y="4612053"/>
            <a:ext cx="48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00B0F0"/>
                </a:solidFill>
              </a:rPr>
              <a:t>E</a:t>
            </a:r>
            <a:r>
              <a:rPr lang="en-PH" sz="1200" dirty="0" smtClean="0">
                <a:solidFill>
                  <a:srgbClr val="00B0F0"/>
                </a:solidFill>
              </a:rPr>
              <a:t>H</a:t>
            </a:r>
          </a:p>
          <a:p>
            <a:pPr algn="ctr"/>
            <a:r>
              <a:rPr lang="en-PH" dirty="0" smtClean="0">
                <a:solidFill>
                  <a:srgbClr val="00B0F0"/>
                </a:solidFill>
              </a:rPr>
              <a:t>E</a:t>
            </a:r>
            <a:r>
              <a:rPr lang="en-PH" sz="1200" dirty="0">
                <a:solidFill>
                  <a:srgbClr val="00B0F0"/>
                </a:solidFill>
              </a:rPr>
              <a:t>C</a:t>
            </a:r>
            <a:endParaRPr lang="en-PH" sz="1200" dirty="0" smtClean="0">
              <a:solidFill>
                <a:srgbClr val="00B0F0"/>
              </a:solidFill>
            </a:endParaRPr>
          </a:p>
          <a:p>
            <a:pPr algn="ctr"/>
            <a:r>
              <a:rPr lang="en-PH" dirty="0" smtClean="0">
                <a:solidFill>
                  <a:srgbClr val="00B0F0"/>
                </a:solidFill>
              </a:rPr>
              <a:t>E</a:t>
            </a:r>
            <a:r>
              <a:rPr lang="en-PH" sz="1200" dirty="0" smtClean="0">
                <a:solidFill>
                  <a:srgbClr val="00B0F0"/>
                </a:solidFill>
              </a:rPr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1338" y="4237428"/>
            <a:ext cx="48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PH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PH" sz="1200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214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Franklin Gothic Book" panose="020B0503020102020204" pitchFamily="34" charset="0"/>
              </a:rPr>
              <a:t>Experimental Design</a:t>
            </a:r>
            <a:endParaRPr lang="en-PH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>
                <a:latin typeface="Franklin Gothic Book" panose="020B0503020102020204" pitchFamily="34" charset="0"/>
              </a:rPr>
              <a:t>To analyse the implication of WWR values to visual environment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Daylight Autonomy metric [32]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Useful Day-light </a:t>
            </a:r>
            <a:r>
              <a:rPr lang="en-PH" dirty="0" err="1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Illuminance</a:t>
            </a:r>
            <a:r>
              <a:rPr lang="en-PH" dirty="0" smtClean="0">
                <a:solidFill>
                  <a:srgbClr val="7030A0"/>
                </a:solidFill>
                <a:latin typeface="Franklin Gothic Book" panose="020B0503020102020204" pitchFamily="34" charset="0"/>
              </a:rPr>
              <a:t> metric [33]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3787" y="3109715"/>
            <a:ext cx="1078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FFC000"/>
                </a:solidFill>
              </a:rPr>
              <a:t>Optimum</a:t>
            </a:r>
          </a:p>
          <a:p>
            <a:pPr algn="ctr"/>
            <a:r>
              <a:rPr lang="en-PH" dirty="0" smtClean="0">
                <a:solidFill>
                  <a:srgbClr val="FFC000"/>
                </a:solidFill>
              </a:rPr>
              <a:t>Set point</a:t>
            </a:r>
          </a:p>
          <a:p>
            <a:pPr algn="ctr"/>
            <a:r>
              <a:rPr lang="en-PH" dirty="0" smtClean="0">
                <a:solidFill>
                  <a:srgbClr val="FFC000"/>
                </a:solidFill>
              </a:rPr>
              <a:t>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0823" y="4602753"/>
            <a:ext cx="1011080" cy="5437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3216" y="5205192"/>
            <a:ext cx="188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00B050"/>
                </a:solidFill>
              </a:rPr>
              <a:t>B2: SA/V=.25</a:t>
            </a:r>
          </a:p>
          <a:p>
            <a:pPr algn="ctr"/>
            <a:r>
              <a:rPr lang="en-PH" dirty="0" err="1">
                <a:solidFill>
                  <a:srgbClr val="00B050"/>
                </a:solidFill>
              </a:rPr>
              <a:t>HVACeff</a:t>
            </a:r>
            <a:r>
              <a:rPr lang="en-PH" dirty="0">
                <a:solidFill>
                  <a:srgbClr val="00B050"/>
                </a:solidFill>
              </a:rPr>
              <a:t> = 2.6, 3.8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0988" y="4466528"/>
            <a:ext cx="229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rgbClr val="00B050"/>
                </a:solidFill>
              </a:rPr>
              <a:t>2 coupled orientations</a:t>
            </a: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5 WWR front</a:t>
            </a:r>
          </a:p>
          <a:p>
            <a:pPr algn="ctr"/>
            <a:r>
              <a:rPr lang="en-PH" dirty="0" smtClean="0">
                <a:solidFill>
                  <a:srgbClr val="00B050"/>
                </a:solidFill>
              </a:rPr>
              <a:t>5 WWR back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8249" y="4505619"/>
            <a:ext cx="329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rgbClr val="7030A0"/>
                </a:solidFill>
              </a:rPr>
              <a:t>Useful Daylight </a:t>
            </a:r>
            <a:r>
              <a:rPr lang="en-PH" dirty="0" err="1" smtClean="0">
                <a:solidFill>
                  <a:srgbClr val="7030A0"/>
                </a:solidFill>
              </a:rPr>
              <a:t>Illuminance</a:t>
            </a:r>
            <a:r>
              <a:rPr lang="en-PH" dirty="0" smtClean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PH" dirty="0" smtClean="0">
                <a:solidFill>
                  <a:srgbClr val="7030A0"/>
                </a:solidFill>
              </a:rPr>
              <a:t>Daylight Autonomy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34378" y="4007640"/>
            <a:ext cx="1" cy="4703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76234" y="4828785"/>
            <a:ext cx="52374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8" y="4644442"/>
            <a:ext cx="764598" cy="44557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6047745" y="4828785"/>
            <a:ext cx="52374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79" y="2271515"/>
            <a:ext cx="4276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1340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Franklin Gothic Book</vt:lpstr>
      <vt:lpstr>Office Theme</vt:lpstr>
      <vt:lpstr>Methods of Research</vt:lpstr>
      <vt:lpstr>Optimizing the configuration of a façade module for office buildings by means of integrated thermal and lighting simulations in a total energy perspective</vt:lpstr>
      <vt:lpstr>Background</vt:lpstr>
      <vt:lpstr>Goal</vt:lpstr>
      <vt:lpstr>Specific Objectives</vt:lpstr>
      <vt:lpstr>Experimental Flow Diagram</vt:lpstr>
      <vt:lpstr>Experimental Design</vt:lpstr>
      <vt:lpstr>Experimental Design</vt:lpstr>
      <vt:lpstr>Experimental Design</vt:lpstr>
      <vt:lpstr>Information Flow Diagram</vt:lpstr>
      <vt:lpstr>Information Flow Diagram</vt:lpstr>
      <vt:lpstr>Results and Discussions</vt:lpstr>
      <vt:lpstr>Results and Discussions</vt:lpstr>
      <vt:lpstr>Results and Discussions</vt:lpstr>
      <vt:lpstr>Results and Discussions</vt:lpstr>
      <vt:lpstr>Results and Discussions</vt:lpstr>
      <vt:lpstr>Results and Discussions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Naparota Jr</dc:creator>
  <cp:lastModifiedBy>Nestor Naparota Jr</cp:lastModifiedBy>
  <cp:revision>306</cp:revision>
  <dcterms:created xsi:type="dcterms:W3CDTF">2018-10-18T15:42:05Z</dcterms:created>
  <dcterms:modified xsi:type="dcterms:W3CDTF">2018-10-22T02:58:11Z</dcterms:modified>
</cp:coreProperties>
</file>