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p>
            <a:fld id="{6774B45A-9ADC-4AD4-B5CD-E081229E1C22}" type="datetimeFigureOut">
              <a:rPr lang="en-PH" smtClean="0"/>
              <a:t>16/11/2018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1A1272C-6B2D-4763-8F0F-3BA4C5558793}" type="slidenum">
              <a:rPr lang="en-PH" smtClean="0"/>
              <a:t>‹#›</a:t>
            </a:fld>
            <a:endParaRPr lang="en-PH"/>
          </a:p>
        </p:txBody>
      </p:sp>
    </p:spTree>
    <p:extLst>
      <p:ext uri="{BB962C8B-B14F-4D97-AF65-F5344CB8AC3E}">
        <p14:creationId xmlns:p14="http://schemas.microsoft.com/office/powerpoint/2010/main" val="3879107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6774B45A-9ADC-4AD4-B5CD-E081229E1C22}" type="datetimeFigureOut">
              <a:rPr lang="en-PH" smtClean="0"/>
              <a:t>16/11/2018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1A1272C-6B2D-4763-8F0F-3BA4C5558793}" type="slidenum">
              <a:rPr lang="en-PH" smtClean="0"/>
              <a:t>‹#›</a:t>
            </a:fld>
            <a:endParaRPr lang="en-PH"/>
          </a:p>
        </p:txBody>
      </p:sp>
    </p:spTree>
    <p:extLst>
      <p:ext uri="{BB962C8B-B14F-4D97-AF65-F5344CB8AC3E}">
        <p14:creationId xmlns:p14="http://schemas.microsoft.com/office/powerpoint/2010/main" val="2241156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6774B45A-9ADC-4AD4-B5CD-E081229E1C22}" type="datetimeFigureOut">
              <a:rPr lang="en-PH" smtClean="0"/>
              <a:t>16/11/2018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1A1272C-6B2D-4763-8F0F-3BA4C5558793}" type="slidenum">
              <a:rPr lang="en-PH" smtClean="0"/>
              <a:t>‹#›</a:t>
            </a:fld>
            <a:endParaRPr lang="en-PH"/>
          </a:p>
        </p:txBody>
      </p:sp>
    </p:spTree>
    <p:extLst>
      <p:ext uri="{BB962C8B-B14F-4D97-AF65-F5344CB8AC3E}">
        <p14:creationId xmlns:p14="http://schemas.microsoft.com/office/powerpoint/2010/main" val="2965253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6774B45A-9ADC-4AD4-B5CD-E081229E1C22}" type="datetimeFigureOut">
              <a:rPr lang="en-PH" smtClean="0"/>
              <a:t>16/11/2018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1A1272C-6B2D-4763-8F0F-3BA4C5558793}" type="slidenum">
              <a:rPr lang="en-PH" smtClean="0"/>
              <a:t>‹#›</a:t>
            </a:fld>
            <a:endParaRPr lang="en-PH"/>
          </a:p>
        </p:txBody>
      </p:sp>
    </p:spTree>
    <p:extLst>
      <p:ext uri="{BB962C8B-B14F-4D97-AF65-F5344CB8AC3E}">
        <p14:creationId xmlns:p14="http://schemas.microsoft.com/office/powerpoint/2010/main" val="4097439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74B45A-9ADC-4AD4-B5CD-E081229E1C22}" type="datetimeFigureOut">
              <a:rPr lang="en-PH" smtClean="0"/>
              <a:t>16/11/2018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1A1272C-6B2D-4763-8F0F-3BA4C5558793}" type="slidenum">
              <a:rPr lang="en-PH" smtClean="0"/>
              <a:t>‹#›</a:t>
            </a:fld>
            <a:endParaRPr lang="en-PH"/>
          </a:p>
        </p:txBody>
      </p:sp>
    </p:spTree>
    <p:extLst>
      <p:ext uri="{BB962C8B-B14F-4D97-AF65-F5344CB8AC3E}">
        <p14:creationId xmlns:p14="http://schemas.microsoft.com/office/powerpoint/2010/main" val="1288579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p>
            <a:fld id="{6774B45A-9ADC-4AD4-B5CD-E081229E1C22}" type="datetimeFigureOut">
              <a:rPr lang="en-PH" smtClean="0"/>
              <a:t>16/11/2018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1A1272C-6B2D-4763-8F0F-3BA4C5558793}" type="slidenum">
              <a:rPr lang="en-PH" smtClean="0"/>
              <a:t>‹#›</a:t>
            </a:fld>
            <a:endParaRPr lang="en-PH"/>
          </a:p>
        </p:txBody>
      </p:sp>
    </p:spTree>
    <p:extLst>
      <p:ext uri="{BB962C8B-B14F-4D97-AF65-F5344CB8AC3E}">
        <p14:creationId xmlns:p14="http://schemas.microsoft.com/office/powerpoint/2010/main" val="3393745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p>
            <a:fld id="{6774B45A-9ADC-4AD4-B5CD-E081229E1C22}" type="datetimeFigureOut">
              <a:rPr lang="en-PH" smtClean="0"/>
              <a:t>16/11/2018</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D1A1272C-6B2D-4763-8F0F-3BA4C5558793}" type="slidenum">
              <a:rPr lang="en-PH" smtClean="0"/>
              <a:t>‹#›</a:t>
            </a:fld>
            <a:endParaRPr lang="en-PH"/>
          </a:p>
        </p:txBody>
      </p:sp>
    </p:spTree>
    <p:extLst>
      <p:ext uri="{BB962C8B-B14F-4D97-AF65-F5344CB8AC3E}">
        <p14:creationId xmlns:p14="http://schemas.microsoft.com/office/powerpoint/2010/main" val="547224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p>
            <a:fld id="{6774B45A-9ADC-4AD4-B5CD-E081229E1C22}" type="datetimeFigureOut">
              <a:rPr lang="en-PH" smtClean="0"/>
              <a:t>16/11/2018</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D1A1272C-6B2D-4763-8F0F-3BA4C5558793}" type="slidenum">
              <a:rPr lang="en-PH" smtClean="0"/>
              <a:t>‹#›</a:t>
            </a:fld>
            <a:endParaRPr lang="en-PH"/>
          </a:p>
        </p:txBody>
      </p:sp>
    </p:spTree>
    <p:extLst>
      <p:ext uri="{BB962C8B-B14F-4D97-AF65-F5344CB8AC3E}">
        <p14:creationId xmlns:p14="http://schemas.microsoft.com/office/powerpoint/2010/main" val="731281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74B45A-9ADC-4AD4-B5CD-E081229E1C22}" type="datetimeFigureOut">
              <a:rPr lang="en-PH" smtClean="0"/>
              <a:t>16/11/2018</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D1A1272C-6B2D-4763-8F0F-3BA4C5558793}" type="slidenum">
              <a:rPr lang="en-PH" smtClean="0"/>
              <a:t>‹#›</a:t>
            </a:fld>
            <a:endParaRPr lang="en-PH"/>
          </a:p>
        </p:txBody>
      </p:sp>
    </p:spTree>
    <p:extLst>
      <p:ext uri="{BB962C8B-B14F-4D97-AF65-F5344CB8AC3E}">
        <p14:creationId xmlns:p14="http://schemas.microsoft.com/office/powerpoint/2010/main" val="2472940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74B45A-9ADC-4AD4-B5CD-E081229E1C22}" type="datetimeFigureOut">
              <a:rPr lang="en-PH" smtClean="0"/>
              <a:t>16/11/2018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1A1272C-6B2D-4763-8F0F-3BA4C5558793}" type="slidenum">
              <a:rPr lang="en-PH" smtClean="0"/>
              <a:t>‹#›</a:t>
            </a:fld>
            <a:endParaRPr lang="en-PH"/>
          </a:p>
        </p:txBody>
      </p:sp>
    </p:spTree>
    <p:extLst>
      <p:ext uri="{BB962C8B-B14F-4D97-AF65-F5344CB8AC3E}">
        <p14:creationId xmlns:p14="http://schemas.microsoft.com/office/powerpoint/2010/main" val="2420365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74B45A-9ADC-4AD4-B5CD-E081229E1C22}" type="datetimeFigureOut">
              <a:rPr lang="en-PH" smtClean="0"/>
              <a:t>16/11/2018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1A1272C-6B2D-4763-8F0F-3BA4C5558793}" type="slidenum">
              <a:rPr lang="en-PH" smtClean="0"/>
              <a:t>‹#›</a:t>
            </a:fld>
            <a:endParaRPr lang="en-PH"/>
          </a:p>
        </p:txBody>
      </p:sp>
    </p:spTree>
    <p:extLst>
      <p:ext uri="{BB962C8B-B14F-4D97-AF65-F5344CB8AC3E}">
        <p14:creationId xmlns:p14="http://schemas.microsoft.com/office/powerpoint/2010/main" val="112619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74B45A-9ADC-4AD4-B5CD-E081229E1C22}" type="datetimeFigureOut">
              <a:rPr lang="en-PH" smtClean="0"/>
              <a:t>16/11/2018</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1272C-6B2D-4763-8F0F-3BA4C5558793}" type="slidenum">
              <a:rPr lang="en-PH" smtClean="0"/>
              <a:t>‹#›</a:t>
            </a:fld>
            <a:endParaRPr lang="en-PH"/>
          </a:p>
        </p:txBody>
      </p:sp>
    </p:spTree>
    <p:extLst>
      <p:ext uri="{BB962C8B-B14F-4D97-AF65-F5344CB8AC3E}">
        <p14:creationId xmlns:p14="http://schemas.microsoft.com/office/powerpoint/2010/main" val="380905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PH" sz="4400" dirty="0" smtClean="0"/>
              <a:t>Improving the energy efficiency of the existing building stock: A critical review of commercial and institutional buildings</a:t>
            </a:r>
            <a:endParaRPr lang="en-PH" sz="4400" dirty="0"/>
          </a:p>
        </p:txBody>
      </p:sp>
      <p:sp>
        <p:nvSpPr>
          <p:cNvPr id="3" name="Subtitle 2"/>
          <p:cNvSpPr>
            <a:spLocks noGrp="1"/>
          </p:cNvSpPr>
          <p:nvPr>
            <p:ph type="subTitle" idx="1"/>
          </p:nvPr>
        </p:nvSpPr>
        <p:spPr/>
        <p:txBody>
          <a:bodyPr/>
          <a:lstStyle/>
          <a:p>
            <a:r>
              <a:rPr lang="en-PH" dirty="0" smtClean="0"/>
              <a:t>Rajeev </a:t>
            </a:r>
            <a:r>
              <a:rPr lang="en-PH" dirty="0" err="1" smtClean="0"/>
              <a:t>Ruparathna</a:t>
            </a:r>
            <a:r>
              <a:rPr lang="en-PH" dirty="0" smtClean="0"/>
              <a:t>, </a:t>
            </a:r>
            <a:r>
              <a:rPr lang="en-PH" dirty="0" err="1" smtClean="0"/>
              <a:t>Kasun</a:t>
            </a:r>
            <a:r>
              <a:rPr lang="en-PH" dirty="0" smtClean="0"/>
              <a:t> </a:t>
            </a:r>
            <a:r>
              <a:rPr lang="en-PH" dirty="0" err="1" smtClean="0"/>
              <a:t>Hewage</a:t>
            </a:r>
            <a:r>
              <a:rPr lang="en-PH" dirty="0" smtClean="0"/>
              <a:t>, </a:t>
            </a:r>
            <a:r>
              <a:rPr lang="en-PH" dirty="0" err="1" smtClean="0"/>
              <a:t>Rehan</a:t>
            </a:r>
            <a:r>
              <a:rPr lang="en-PH" dirty="0" smtClean="0"/>
              <a:t> </a:t>
            </a:r>
            <a:r>
              <a:rPr lang="en-PH" dirty="0" err="1" smtClean="0"/>
              <a:t>Sadiq</a:t>
            </a:r>
            <a:endParaRPr lang="en-PH" dirty="0" smtClean="0"/>
          </a:p>
          <a:p>
            <a:endParaRPr lang="en-PH" dirty="0"/>
          </a:p>
          <a:p>
            <a:r>
              <a:rPr lang="en-PH" i="1" dirty="0" smtClean="0"/>
              <a:t>Renewable and Sustainable Energy Reviews</a:t>
            </a:r>
            <a:endParaRPr lang="en-PH" i="1" dirty="0"/>
          </a:p>
        </p:txBody>
      </p:sp>
    </p:spTree>
    <p:extLst>
      <p:ext uri="{BB962C8B-B14F-4D97-AF65-F5344CB8AC3E}">
        <p14:creationId xmlns:p14="http://schemas.microsoft.com/office/powerpoint/2010/main" val="32013004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Results and Discussion</a:t>
            </a:r>
            <a:endParaRPr lang="en-PH" dirty="0"/>
          </a:p>
        </p:txBody>
      </p:sp>
      <p:sp>
        <p:nvSpPr>
          <p:cNvPr id="3" name="Content Placeholder 2"/>
          <p:cNvSpPr>
            <a:spLocks noGrp="1"/>
          </p:cNvSpPr>
          <p:nvPr>
            <p:ph idx="1"/>
          </p:nvPr>
        </p:nvSpPr>
        <p:spPr/>
        <p:txBody>
          <a:bodyPr/>
          <a:lstStyle/>
          <a:p>
            <a:r>
              <a:rPr lang="en-PH" dirty="0" smtClean="0"/>
              <a:t>Seek beyond the common methods and identify state-of-the-art technologies</a:t>
            </a:r>
          </a:p>
          <a:p>
            <a:endParaRPr lang="en-PH" dirty="0"/>
          </a:p>
        </p:txBody>
      </p:sp>
    </p:spTree>
    <p:extLst>
      <p:ext uri="{BB962C8B-B14F-4D97-AF65-F5344CB8AC3E}">
        <p14:creationId xmlns:p14="http://schemas.microsoft.com/office/powerpoint/2010/main" val="334033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Future works</a:t>
            </a:r>
            <a:endParaRPr lang="en-PH" dirty="0"/>
          </a:p>
        </p:txBody>
      </p:sp>
      <p:sp>
        <p:nvSpPr>
          <p:cNvPr id="3" name="Content Placeholder 2"/>
          <p:cNvSpPr>
            <a:spLocks noGrp="1"/>
          </p:cNvSpPr>
          <p:nvPr>
            <p:ph idx="1"/>
          </p:nvPr>
        </p:nvSpPr>
        <p:spPr/>
        <p:txBody>
          <a:bodyPr/>
          <a:lstStyle/>
          <a:p>
            <a:r>
              <a:rPr lang="en-PH" dirty="0"/>
              <a:t>It is evident from the literature that that there is a considerable need for studies that are focused on behavioural specific improvements</a:t>
            </a:r>
            <a:r>
              <a:rPr lang="en-PH" dirty="0" smtClean="0"/>
              <a:t>.</a:t>
            </a:r>
          </a:p>
          <a:p>
            <a:r>
              <a:rPr lang="en-PH" dirty="0"/>
              <a:t>Further research is required to understand how </a:t>
            </a:r>
            <a:r>
              <a:rPr lang="en-PH" dirty="0" smtClean="0"/>
              <a:t>organizations </a:t>
            </a:r>
            <a:r>
              <a:rPr lang="en-PH" dirty="0"/>
              <a:t>develop energy management best practises and </a:t>
            </a:r>
            <a:r>
              <a:rPr lang="en-PH" dirty="0" smtClean="0"/>
              <a:t>implement </a:t>
            </a:r>
            <a:r>
              <a:rPr lang="en-PH" dirty="0"/>
              <a:t>them</a:t>
            </a:r>
            <a:r>
              <a:rPr lang="en-PH" dirty="0" smtClean="0"/>
              <a:t>.</a:t>
            </a:r>
          </a:p>
          <a:p>
            <a:r>
              <a:rPr lang="en-PH" dirty="0"/>
              <a:t>As per the authors knowledge there are no comprehensive studies focused on building asset management</a:t>
            </a:r>
            <a:r>
              <a:rPr lang="en-PH" dirty="0" smtClean="0"/>
              <a:t>.</a:t>
            </a:r>
          </a:p>
          <a:p>
            <a:r>
              <a:rPr lang="en-PH" dirty="0" smtClean="0"/>
              <a:t>Safety </a:t>
            </a:r>
            <a:r>
              <a:rPr lang="en-PH" dirty="0"/>
              <a:t>risks, design, installation, and </a:t>
            </a:r>
            <a:r>
              <a:rPr lang="en-PH" dirty="0" smtClean="0"/>
              <a:t>regulatory </a:t>
            </a:r>
            <a:r>
              <a:rPr lang="en-PH" dirty="0"/>
              <a:t>barriers associated with innovative technologies should be studied before there are used in practise</a:t>
            </a:r>
          </a:p>
        </p:txBody>
      </p:sp>
    </p:spTree>
    <p:extLst>
      <p:ext uri="{BB962C8B-B14F-4D97-AF65-F5344CB8AC3E}">
        <p14:creationId xmlns:p14="http://schemas.microsoft.com/office/powerpoint/2010/main" val="34698760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Future works</a:t>
            </a:r>
            <a:endParaRPr lang="en-PH" dirty="0"/>
          </a:p>
        </p:txBody>
      </p:sp>
      <p:sp>
        <p:nvSpPr>
          <p:cNvPr id="3" name="Content Placeholder 2"/>
          <p:cNvSpPr>
            <a:spLocks noGrp="1"/>
          </p:cNvSpPr>
          <p:nvPr>
            <p:ph idx="1"/>
          </p:nvPr>
        </p:nvSpPr>
        <p:spPr/>
        <p:txBody>
          <a:bodyPr/>
          <a:lstStyle/>
          <a:p>
            <a:r>
              <a:rPr lang="en-PH" dirty="0" smtClean="0"/>
              <a:t>Metering </a:t>
            </a:r>
            <a:r>
              <a:rPr lang="en-PH" dirty="0"/>
              <a:t>and control systems, measures to ensure low cost thermally comfortable and productive environments, state-of- the-art equipment and technologies that provide heating, cooling and electricity with lower carbon </a:t>
            </a:r>
            <a:r>
              <a:rPr lang="en-PH" dirty="0" smtClean="0"/>
              <a:t>footprint</a:t>
            </a:r>
          </a:p>
          <a:p>
            <a:r>
              <a:rPr lang="en-PH" dirty="0"/>
              <a:t>Enhanced use of information technology, improved sensors, real-time monitoring and automated decision-making systems would support building energy management in an innovative way.</a:t>
            </a:r>
          </a:p>
        </p:txBody>
      </p:sp>
    </p:spTree>
    <p:extLst>
      <p:ext uri="{BB962C8B-B14F-4D97-AF65-F5344CB8AC3E}">
        <p14:creationId xmlns:p14="http://schemas.microsoft.com/office/powerpoint/2010/main" val="285283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Conceptual background</a:t>
            </a:r>
            <a:endParaRPr lang="en-PH" dirty="0"/>
          </a:p>
        </p:txBody>
      </p:sp>
      <p:sp>
        <p:nvSpPr>
          <p:cNvPr id="3" name="Content Placeholder 2"/>
          <p:cNvSpPr>
            <a:spLocks noGrp="1"/>
          </p:cNvSpPr>
          <p:nvPr>
            <p:ph idx="1"/>
          </p:nvPr>
        </p:nvSpPr>
        <p:spPr/>
        <p:txBody>
          <a:bodyPr/>
          <a:lstStyle/>
          <a:p>
            <a:r>
              <a:rPr lang="en-PH" b="1" dirty="0" smtClean="0"/>
              <a:t>Buildings are accountable for tremendous usage of energy that translates to environmental concerns worldwide [3]</a:t>
            </a:r>
          </a:p>
          <a:p>
            <a:pPr lvl="1"/>
            <a:r>
              <a:rPr lang="en-PH" dirty="0" smtClean="0"/>
              <a:t>40% energy</a:t>
            </a:r>
          </a:p>
          <a:p>
            <a:pPr lvl="1"/>
            <a:r>
              <a:rPr lang="en-PH" dirty="0" smtClean="0"/>
              <a:t>25% water</a:t>
            </a:r>
          </a:p>
          <a:p>
            <a:pPr lvl="1"/>
            <a:r>
              <a:rPr lang="en-PH" dirty="0" smtClean="0"/>
              <a:t>40% resources</a:t>
            </a:r>
          </a:p>
          <a:p>
            <a:pPr lvl="1"/>
            <a:r>
              <a:rPr lang="en-PH" dirty="0" smtClean="0"/>
              <a:t>1/3 of the total GHG (greenhouse gas emission)</a:t>
            </a:r>
          </a:p>
        </p:txBody>
      </p:sp>
    </p:spTree>
    <p:extLst>
      <p:ext uri="{BB962C8B-B14F-4D97-AF65-F5344CB8AC3E}">
        <p14:creationId xmlns:p14="http://schemas.microsoft.com/office/powerpoint/2010/main" val="42689000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Conceptual background</a:t>
            </a:r>
            <a:endParaRPr lang="en-PH" dirty="0"/>
          </a:p>
        </p:txBody>
      </p:sp>
      <p:sp>
        <p:nvSpPr>
          <p:cNvPr id="3" name="Content Placeholder 2"/>
          <p:cNvSpPr>
            <a:spLocks noGrp="1"/>
          </p:cNvSpPr>
          <p:nvPr>
            <p:ph idx="1"/>
          </p:nvPr>
        </p:nvSpPr>
        <p:spPr/>
        <p:txBody>
          <a:bodyPr>
            <a:normAutofit lnSpcReduction="10000"/>
          </a:bodyPr>
          <a:lstStyle/>
          <a:p>
            <a:r>
              <a:rPr lang="en-PH" b="1" dirty="0" smtClean="0"/>
              <a:t>Commercial and institutional buildings’ impact on environment, society, and economy</a:t>
            </a:r>
          </a:p>
          <a:p>
            <a:pPr lvl="1"/>
            <a:r>
              <a:rPr lang="en-PH" dirty="0" smtClean="0"/>
              <a:t>In Canada, total operational energy expenditures of commercial and institutional buildings exceed 24 billion CAD; 3% of Canada’s GDP [5]</a:t>
            </a:r>
          </a:p>
          <a:p>
            <a:pPr lvl="1"/>
            <a:r>
              <a:rPr lang="en-PH" dirty="0" smtClean="0"/>
              <a:t>In Canada, the total energy use of the same buildings is 1057 </a:t>
            </a:r>
            <a:r>
              <a:rPr lang="en-PH" dirty="0" err="1" smtClean="0"/>
              <a:t>petajoules</a:t>
            </a:r>
            <a:r>
              <a:rPr lang="en-PH" dirty="0" smtClean="0"/>
              <a:t> (PJ) which is 12% of the secondary energy use and 11% of the total GHG emission</a:t>
            </a:r>
          </a:p>
          <a:p>
            <a:pPr lvl="1"/>
            <a:r>
              <a:rPr lang="en-PH" dirty="0" smtClean="0"/>
              <a:t>The heat discharged from the buildings in urban settings creates the heat island effect, which is a noteworthy issue for urban </a:t>
            </a:r>
            <a:r>
              <a:rPr lang="en-PH" dirty="0" err="1" smtClean="0"/>
              <a:t>centers</a:t>
            </a:r>
            <a:r>
              <a:rPr lang="en-PH" dirty="0" smtClean="0"/>
              <a:t> in warm climates [7]</a:t>
            </a:r>
          </a:p>
          <a:p>
            <a:pPr lvl="1"/>
            <a:r>
              <a:rPr lang="en-PH" dirty="0" smtClean="0">
                <a:effectLst/>
              </a:rPr>
              <a:t>Forecasts show that in the future, energy consumption portion of </a:t>
            </a:r>
            <a:r>
              <a:rPr lang="en-PH" dirty="0" smtClean="0">
                <a:solidFill>
                  <a:srgbClr val="FF0000"/>
                </a:solidFill>
                <a:effectLst/>
              </a:rPr>
              <a:t>commercial buildings is expected to increase </a:t>
            </a:r>
            <a:r>
              <a:rPr lang="en-PH" dirty="0" smtClean="0">
                <a:effectLst/>
              </a:rPr>
              <a:t>while the energy consumption portion of residential buildings is expected to decrease [4].</a:t>
            </a:r>
          </a:p>
          <a:p>
            <a:pPr lvl="1"/>
            <a:endParaRPr lang="en-PH" dirty="0" smtClean="0"/>
          </a:p>
          <a:p>
            <a:pPr lvl="1"/>
            <a:endParaRPr lang="en-PH" dirty="0" smtClean="0"/>
          </a:p>
          <a:p>
            <a:pPr lvl="1"/>
            <a:endParaRPr lang="en-PH" dirty="0" smtClean="0"/>
          </a:p>
        </p:txBody>
      </p:sp>
    </p:spTree>
    <p:extLst>
      <p:ext uri="{BB962C8B-B14F-4D97-AF65-F5344CB8AC3E}">
        <p14:creationId xmlns:p14="http://schemas.microsoft.com/office/powerpoint/2010/main" val="21835291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Conceptual background</a:t>
            </a:r>
            <a:endParaRPr lang="en-PH" dirty="0"/>
          </a:p>
        </p:txBody>
      </p:sp>
      <p:sp>
        <p:nvSpPr>
          <p:cNvPr id="3" name="Content Placeholder 2"/>
          <p:cNvSpPr>
            <a:spLocks noGrp="1"/>
          </p:cNvSpPr>
          <p:nvPr>
            <p:ph idx="1"/>
          </p:nvPr>
        </p:nvSpPr>
        <p:spPr/>
        <p:txBody>
          <a:bodyPr/>
          <a:lstStyle/>
          <a:p>
            <a:r>
              <a:rPr lang="en-PH" b="1" dirty="0" smtClean="0"/>
              <a:t>Improving energy efficiency to minimize environmental effects from buildings</a:t>
            </a:r>
          </a:p>
          <a:p>
            <a:pPr lvl="1"/>
            <a:r>
              <a:rPr lang="en-PH" dirty="0" smtClean="0">
                <a:solidFill>
                  <a:schemeClr val="tx1">
                    <a:lumMod val="95000"/>
                    <a:lumOff val="5000"/>
                  </a:schemeClr>
                </a:solidFill>
              </a:rPr>
              <a:t>Poor energy performance of existing buildings is a commonly observed issue around the world [28]</a:t>
            </a:r>
            <a:endParaRPr lang="en-PH" dirty="0" smtClean="0"/>
          </a:p>
          <a:p>
            <a:pPr lvl="1"/>
            <a:r>
              <a:rPr lang="en-PH" dirty="0" smtClean="0"/>
              <a:t>The basic principle of the building energy efficiency is to use less energy for operations (i.e. for heating, cooling, lighting and other appliances), without impacting the health and comfort of its occupants; functionality of the building</a:t>
            </a:r>
            <a:endParaRPr lang="en-PH" dirty="0"/>
          </a:p>
          <a:p>
            <a:pPr lvl="1"/>
            <a:r>
              <a:rPr lang="en-PH" dirty="0" smtClean="0"/>
              <a:t>This approach would eventually reduce primary energy use and CO2 [9,10, 11] that translates to </a:t>
            </a:r>
            <a:r>
              <a:rPr lang="en-PH" dirty="0" smtClean="0">
                <a:solidFill>
                  <a:srgbClr val="FF0000"/>
                </a:solidFill>
              </a:rPr>
              <a:t>less GHG emission and less cost</a:t>
            </a:r>
          </a:p>
        </p:txBody>
      </p:sp>
    </p:spTree>
    <p:extLst>
      <p:ext uri="{BB962C8B-B14F-4D97-AF65-F5344CB8AC3E}">
        <p14:creationId xmlns:p14="http://schemas.microsoft.com/office/powerpoint/2010/main" val="2348960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Conceptual background</a:t>
            </a:r>
            <a:endParaRPr lang="en-PH" dirty="0"/>
          </a:p>
        </p:txBody>
      </p:sp>
      <p:sp>
        <p:nvSpPr>
          <p:cNvPr id="3" name="Content Placeholder 2"/>
          <p:cNvSpPr>
            <a:spLocks noGrp="1"/>
          </p:cNvSpPr>
          <p:nvPr>
            <p:ph idx="1"/>
          </p:nvPr>
        </p:nvSpPr>
        <p:spPr/>
        <p:txBody>
          <a:bodyPr>
            <a:normAutofit fontScale="85000" lnSpcReduction="20000"/>
          </a:bodyPr>
          <a:lstStyle/>
          <a:p>
            <a:r>
              <a:rPr lang="en-PH" dirty="0" smtClean="0"/>
              <a:t>Improved energy efficiency can be achieved through:</a:t>
            </a:r>
          </a:p>
          <a:p>
            <a:pPr lvl="1"/>
            <a:r>
              <a:rPr lang="en-PH" dirty="0" smtClean="0"/>
              <a:t>Technological change</a:t>
            </a:r>
          </a:p>
          <a:p>
            <a:pPr lvl="1"/>
            <a:r>
              <a:rPr lang="en-PH" dirty="0" smtClean="0"/>
              <a:t>Organizational/Management change</a:t>
            </a:r>
          </a:p>
          <a:p>
            <a:pPr lvl="1"/>
            <a:r>
              <a:rPr lang="en-PH" dirty="0" smtClean="0"/>
              <a:t>Behavioural change</a:t>
            </a:r>
          </a:p>
          <a:p>
            <a:r>
              <a:rPr lang="en-PH" b="1" dirty="0" smtClean="0"/>
              <a:t>In practise, a systematic technical and management change is required to achieve greater environmental and energy targets for the future [25]</a:t>
            </a:r>
          </a:p>
          <a:p>
            <a:r>
              <a:rPr lang="en-PH" b="1" dirty="0" smtClean="0"/>
              <a:t>However so far, building energy efficiency improvements projects have been conducted in </a:t>
            </a:r>
            <a:r>
              <a:rPr lang="en-PH" b="1" dirty="0" smtClean="0">
                <a:solidFill>
                  <a:srgbClr val="FF0000"/>
                </a:solidFill>
              </a:rPr>
              <a:t>ad hoc</a:t>
            </a:r>
            <a:r>
              <a:rPr lang="en-PH" b="1" dirty="0" smtClean="0"/>
              <a:t> basis [27]</a:t>
            </a:r>
          </a:p>
          <a:p>
            <a:r>
              <a:rPr lang="en-PH" b="1" dirty="0" smtClean="0"/>
              <a:t>Therefore, a consolidated knowledge base is required to inform the decision makers about the best course of action to suit their situation, prior to opting for detailed analysis for retrofit alternatives</a:t>
            </a:r>
          </a:p>
          <a:p>
            <a:pPr lvl="1"/>
            <a:r>
              <a:rPr lang="en-PH" dirty="0" smtClean="0"/>
              <a:t>research on green buildings has expanded into various areas and contexts, still there is a lack of systematic review of the widespread knowledge [30]</a:t>
            </a:r>
          </a:p>
          <a:p>
            <a:pPr lvl="1"/>
            <a:r>
              <a:rPr lang="en-PH" dirty="0" smtClean="0"/>
              <a:t>there are no comprehensive studies specifically focused on improving energy performance of operating buildings.</a:t>
            </a:r>
          </a:p>
        </p:txBody>
      </p:sp>
    </p:spTree>
    <p:extLst>
      <p:ext uri="{BB962C8B-B14F-4D97-AF65-F5344CB8AC3E}">
        <p14:creationId xmlns:p14="http://schemas.microsoft.com/office/powerpoint/2010/main" val="1759451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7113"/>
            <a:ext cx="10515600" cy="5449850"/>
          </a:xfrm>
        </p:spPr>
        <p:txBody>
          <a:bodyPr>
            <a:normAutofit/>
          </a:bodyPr>
          <a:lstStyle/>
          <a:p>
            <a:pPr marL="0" indent="0">
              <a:buNone/>
            </a:pPr>
            <a:r>
              <a:rPr lang="en-PH" dirty="0" smtClean="0"/>
              <a:t>This study looks at various approaches  in the literature to improve the energy performance of commercial and institutional buildings.</a:t>
            </a:r>
          </a:p>
          <a:p>
            <a:pPr marL="0" indent="0">
              <a:buNone/>
            </a:pPr>
            <a:r>
              <a:rPr lang="en-PH" i="1" dirty="0" smtClean="0"/>
              <a:t>From identified peer reviewed journals:</a:t>
            </a:r>
          </a:p>
          <a:p>
            <a:pPr marL="1028700" lvl="1" indent="-571500">
              <a:buFont typeface="+mj-lt"/>
              <a:buAutoNum type="romanLcPeriod"/>
            </a:pPr>
            <a:r>
              <a:rPr lang="en-PH" dirty="0" smtClean="0"/>
              <a:t>Energy policy</a:t>
            </a:r>
          </a:p>
          <a:p>
            <a:pPr marL="1028700" lvl="1" indent="-571500">
              <a:buFont typeface="+mj-lt"/>
              <a:buAutoNum type="romanLcPeriod"/>
            </a:pPr>
            <a:r>
              <a:rPr lang="en-PH" dirty="0" smtClean="0"/>
              <a:t>Energy and buildings</a:t>
            </a:r>
          </a:p>
          <a:p>
            <a:pPr marL="1028700" lvl="1" indent="-571500">
              <a:buFont typeface="+mj-lt"/>
              <a:buAutoNum type="romanLcPeriod"/>
            </a:pPr>
            <a:r>
              <a:rPr lang="en-PH" dirty="0" smtClean="0"/>
              <a:t>Energy Conversion and Management</a:t>
            </a:r>
          </a:p>
          <a:p>
            <a:pPr marL="1028700" lvl="1" indent="-571500">
              <a:buFont typeface="+mj-lt"/>
              <a:buAutoNum type="romanLcPeriod"/>
            </a:pPr>
            <a:r>
              <a:rPr lang="en-PH" dirty="0" smtClean="0"/>
              <a:t>Solar energy</a:t>
            </a:r>
          </a:p>
          <a:p>
            <a:pPr marL="1028700" lvl="1" indent="-571500">
              <a:buFont typeface="+mj-lt"/>
              <a:buAutoNum type="romanLcPeriod"/>
            </a:pPr>
            <a:r>
              <a:rPr lang="en-PH" dirty="0" smtClean="0"/>
              <a:t>Renewable energy</a:t>
            </a:r>
          </a:p>
          <a:p>
            <a:pPr marL="1028700" lvl="1" indent="-571500">
              <a:buFont typeface="+mj-lt"/>
              <a:buAutoNum type="romanLcPeriod"/>
            </a:pPr>
            <a:r>
              <a:rPr lang="en-PH" dirty="0" smtClean="0"/>
              <a:t>Energy</a:t>
            </a:r>
          </a:p>
          <a:p>
            <a:pPr marL="1028700" lvl="1" indent="-571500">
              <a:buFont typeface="+mj-lt"/>
              <a:buAutoNum type="romanLcPeriod"/>
            </a:pPr>
            <a:r>
              <a:rPr lang="en-PH" dirty="0" smtClean="0"/>
              <a:t>Applied energy</a:t>
            </a:r>
          </a:p>
          <a:p>
            <a:pPr marL="1028700" lvl="1" indent="-571500">
              <a:buFont typeface="+mj-lt"/>
              <a:buAutoNum type="romanLcPeriod"/>
            </a:pPr>
            <a:r>
              <a:rPr lang="en-PH" dirty="0" smtClean="0"/>
              <a:t>Renewable and Sustainable Energy Reviews</a:t>
            </a:r>
            <a:endParaRPr lang="en-PH" dirty="0"/>
          </a:p>
        </p:txBody>
      </p:sp>
    </p:spTree>
    <p:extLst>
      <p:ext uri="{BB962C8B-B14F-4D97-AF65-F5344CB8AC3E}">
        <p14:creationId xmlns:p14="http://schemas.microsoft.com/office/powerpoint/2010/main" val="2711509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PH" sz="3600" dirty="0" smtClean="0"/>
              <a:t>Based on the study objectives, retrieved articles were categorized into three paradigms of building energy efficiency</a:t>
            </a:r>
            <a:endParaRPr lang="en-PH" sz="3600" dirty="0"/>
          </a:p>
        </p:txBody>
      </p:sp>
      <p:pic>
        <p:nvPicPr>
          <p:cNvPr id="4" name="Content Placeholder 3"/>
          <p:cNvPicPr>
            <a:picLocks noGrp="1" noChangeAspect="1"/>
          </p:cNvPicPr>
          <p:nvPr>
            <p:ph idx="1"/>
          </p:nvPr>
        </p:nvPicPr>
        <p:blipFill>
          <a:blip r:embed="rId2"/>
          <a:stretch>
            <a:fillRect/>
          </a:stretch>
        </p:blipFill>
        <p:spPr>
          <a:xfrm>
            <a:off x="838200" y="2181139"/>
            <a:ext cx="10515600" cy="2450487"/>
          </a:xfrm>
          <a:prstGeom prst="rect">
            <a:avLst/>
          </a:prstGeom>
          <a:ln w="3175">
            <a:solidFill>
              <a:schemeClr val="tx1"/>
            </a:solidFill>
          </a:ln>
        </p:spPr>
      </p:pic>
    </p:spTree>
    <p:extLst>
      <p:ext uri="{BB962C8B-B14F-4D97-AF65-F5344CB8AC3E}">
        <p14:creationId xmlns:p14="http://schemas.microsoft.com/office/powerpoint/2010/main" val="5793272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Roadmap</a:t>
            </a:r>
            <a:endParaRPr lang="en-PH" dirty="0"/>
          </a:p>
        </p:txBody>
      </p:sp>
      <p:pic>
        <p:nvPicPr>
          <p:cNvPr id="5" name="Content Placeholder 4"/>
          <p:cNvPicPr>
            <a:picLocks noGrp="1" noChangeAspect="1"/>
          </p:cNvPicPr>
          <p:nvPr>
            <p:ph idx="1"/>
          </p:nvPr>
        </p:nvPicPr>
        <p:blipFill>
          <a:blip r:embed="rId2"/>
          <a:stretch>
            <a:fillRect/>
          </a:stretch>
        </p:blipFill>
        <p:spPr>
          <a:xfrm>
            <a:off x="3104920" y="365124"/>
            <a:ext cx="6189315" cy="6211945"/>
          </a:xfrm>
          <a:prstGeom prst="rect">
            <a:avLst/>
          </a:prstGeom>
          <a:ln w="3175">
            <a:solidFill>
              <a:schemeClr val="tx1"/>
            </a:solidFill>
          </a:ln>
        </p:spPr>
      </p:pic>
    </p:spTree>
    <p:extLst>
      <p:ext uri="{BB962C8B-B14F-4D97-AF65-F5344CB8AC3E}">
        <p14:creationId xmlns:p14="http://schemas.microsoft.com/office/powerpoint/2010/main" val="15073579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Results and Discussion</a:t>
            </a:r>
            <a:endParaRPr lang="en-PH" dirty="0"/>
          </a:p>
        </p:txBody>
      </p:sp>
      <p:sp>
        <p:nvSpPr>
          <p:cNvPr id="3" name="Content Placeholder 2"/>
          <p:cNvSpPr>
            <a:spLocks noGrp="1"/>
          </p:cNvSpPr>
          <p:nvPr>
            <p:ph idx="1"/>
          </p:nvPr>
        </p:nvSpPr>
        <p:spPr/>
        <p:txBody>
          <a:bodyPr/>
          <a:lstStyle/>
          <a:p>
            <a:r>
              <a:rPr lang="en-PH" dirty="0" smtClean="0"/>
              <a:t>Currently, building </a:t>
            </a:r>
            <a:r>
              <a:rPr lang="en-PH" dirty="0"/>
              <a:t>professionals and researchers are keen </a:t>
            </a:r>
            <a:r>
              <a:rPr lang="en-PH" dirty="0" smtClean="0"/>
              <a:t>on designing </a:t>
            </a:r>
            <a:r>
              <a:rPr lang="en-PH" dirty="0"/>
              <a:t>and </a:t>
            </a:r>
            <a:r>
              <a:rPr lang="en-PH" dirty="0" smtClean="0"/>
              <a:t>developing </a:t>
            </a:r>
            <a:r>
              <a:rPr lang="en-PH" dirty="0"/>
              <a:t>net zero buildings and net positive </a:t>
            </a:r>
            <a:r>
              <a:rPr lang="en-PH" dirty="0" smtClean="0"/>
              <a:t>buildings</a:t>
            </a:r>
          </a:p>
          <a:p>
            <a:r>
              <a:rPr lang="en-PH" dirty="0" smtClean="0"/>
              <a:t>There </a:t>
            </a:r>
            <a:r>
              <a:rPr lang="en-PH" dirty="0"/>
              <a:t>has been an upward trend in innovations related to building energy </a:t>
            </a:r>
            <a:r>
              <a:rPr lang="en-PH" dirty="0" smtClean="0"/>
              <a:t>performance (could be due to higher energy price, adoption of building codes, etc.)</a:t>
            </a:r>
          </a:p>
          <a:p>
            <a:r>
              <a:rPr lang="en-PH" dirty="0" smtClean="0"/>
              <a:t>To improve energy efficiency </a:t>
            </a:r>
            <a:r>
              <a:rPr lang="en-PH" dirty="0"/>
              <a:t>of buildings, </a:t>
            </a:r>
            <a:r>
              <a:rPr lang="en-PH" dirty="0" smtClean="0"/>
              <a:t>there </a:t>
            </a:r>
            <a:r>
              <a:rPr lang="en-PH" dirty="0"/>
              <a:t>should be energy efficiency promotion, reducing energy consumption, alternative energy production, and </a:t>
            </a:r>
            <a:r>
              <a:rPr lang="en-PH" dirty="0" smtClean="0"/>
              <a:t>improving </a:t>
            </a:r>
            <a:r>
              <a:rPr lang="en-PH" dirty="0"/>
              <a:t>the social awareness through private initiatives and supported by government intervention</a:t>
            </a:r>
            <a:endParaRPr lang="en-PH" dirty="0" smtClean="0"/>
          </a:p>
        </p:txBody>
      </p:sp>
    </p:spTree>
    <p:extLst>
      <p:ext uri="{BB962C8B-B14F-4D97-AF65-F5344CB8AC3E}">
        <p14:creationId xmlns:p14="http://schemas.microsoft.com/office/powerpoint/2010/main" val="38617254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TotalTime>
  <Words>735</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Improving the energy efficiency of the existing building stock: A critical review of commercial and institutional buildings</vt:lpstr>
      <vt:lpstr>Conceptual background</vt:lpstr>
      <vt:lpstr>Conceptual background</vt:lpstr>
      <vt:lpstr>Conceptual background</vt:lpstr>
      <vt:lpstr>Conceptual background</vt:lpstr>
      <vt:lpstr>PowerPoint Presentation</vt:lpstr>
      <vt:lpstr>Based on the study objectives, retrieved articles were categorized into three paradigms of building energy efficiency</vt:lpstr>
      <vt:lpstr>Roadmap</vt:lpstr>
      <vt:lpstr>Results and Discussion</vt:lpstr>
      <vt:lpstr>Results and Discussion</vt:lpstr>
      <vt:lpstr>Future works</vt:lpstr>
      <vt:lpstr>Future works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Nestor Naparota Jr</dc:creator>
  <cp:lastModifiedBy>Nestor Naparota Jr</cp:lastModifiedBy>
  <cp:revision>59</cp:revision>
  <dcterms:created xsi:type="dcterms:W3CDTF">2018-11-16T00:16:15Z</dcterms:created>
  <dcterms:modified xsi:type="dcterms:W3CDTF">2018-11-16T11:35:39Z</dcterms:modified>
</cp:coreProperties>
</file>