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3" r:id="rId3"/>
    <p:sldId id="264" r:id="rId4"/>
    <p:sldId id="259" r:id="rId5"/>
    <p:sldId id="260" r:id="rId6"/>
    <p:sldId id="257" r:id="rId7"/>
    <p:sldId id="258" r:id="rId8"/>
    <p:sldId id="266" r:id="rId9"/>
    <p:sldId id="261" r:id="rId10"/>
    <p:sldId id="262"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6" autoAdjust="0"/>
    <p:restoredTop sz="90138" autoAdjust="0"/>
  </p:normalViewPr>
  <p:slideViewPr>
    <p:cSldViewPr snapToGrid="0">
      <p:cViewPr varScale="1">
        <p:scale>
          <a:sx n="66" d="100"/>
          <a:sy n="66"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2D82D-A66C-4E09-8269-5C9D39FD8597}" type="datetimeFigureOut">
              <a:rPr lang="en-PH" smtClean="0"/>
              <a:t>17 Feb 2018</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93289-93E3-4450-98F6-C7ED4B98D0DD}" type="slidenum">
              <a:rPr lang="en-PH" smtClean="0"/>
              <a:t>‹#›</a:t>
            </a:fld>
            <a:endParaRPr lang="en-PH"/>
          </a:p>
        </p:txBody>
      </p:sp>
    </p:spTree>
    <p:extLst>
      <p:ext uri="{BB962C8B-B14F-4D97-AF65-F5344CB8AC3E}">
        <p14:creationId xmlns:p14="http://schemas.microsoft.com/office/powerpoint/2010/main" val="2440578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P(x&lt;=b) is also the same as P(x&lt;b)</a:t>
            </a:r>
          </a:p>
        </p:txBody>
      </p:sp>
      <p:sp>
        <p:nvSpPr>
          <p:cNvPr id="4" name="Slide Number Placeholder 3"/>
          <p:cNvSpPr>
            <a:spLocks noGrp="1"/>
          </p:cNvSpPr>
          <p:nvPr>
            <p:ph type="sldNum" sz="quarter" idx="10"/>
          </p:nvPr>
        </p:nvSpPr>
        <p:spPr/>
        <p:txBody>
          <a:bodyPr/>
          <a:lstStyle/>
          <a:p>
            <a:fld id="{EBE93289-93E3-4450-98F6-C7ED4B98D0DD}" type="slidenum">
              <a:rPr lang="en-PH" smtClean="0"/>
              <a:t>8</a:t>
            </a:fld>
            <a:endParaRPr lang="en-PH"/>
          </a:p>
        </p:txBody>
      </p:sp>
    </p:spTree>
    <p:extLst>
      <p:ext uri="{BB962C8B-B14F-4D97-AF65-F5344CB8AC3E}">
        <p14:creationId xmlns:p14="http://schemas.microsoft.com/office/powerpoint/2010/main" val="13653543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925803-72A8-43A5-8FF5-BA50A822B6ED}" type="datetimeFigureOut">
              <a:rPr lang="en-PH" smtClean="0"/>
              <a:t>17 Feb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958E2A-F843-47F4-9AB3-B90F6F28D896}" type="slidenum">
              <a:rPr lang="en-PH" smtClean="0"/>
              <a:t>‹#›</a:t>
            </a:fld>
            <a:endParaRPr lang="en-PH"/>
          </a:p>
        </p:txBody>
      </p:sp>
    </p:spTree>
    <p:extLst>
      <p:ext uri="{BB962C8B-B14F-4D97-AF65-F5344CB8AC3E}">
        <p14:creationId xmlns:p14="http://schemas.microsoft.com/office/powerpoint/2010/main" val="101607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25803-72A8-43A5-8FF5-BA50A822B6ED}" type="datetimeFigureOut">
              <a:rPr lang="en-PH" smtClean="0"/>
              <a:t>17 Feb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16848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25803-72A8-43A5-8FF5-BA50A822B6ED}" type="datetimeFigureOut">
              <a:rPr lang="en-PH" smtClean="0"/>
              <a:t>17 Feb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145062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25803-72A8-43A5-8FF5-BA50A822B6ED}" type="datetimeFigureOut">
              <a:rPr lang="en-PH" smtClean="0"/>
              <a:t>17 Feb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90407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EA925803-72A8-43A5-8FF5-BA50A822B6ED}" type="datetimeFigureOut">
              <a:rPr lang="en-PH" smtClean="0"/>
              <a:t>17 Feb 2018</a:t>
            </a:fld>
            <a:endParaRPr lang="en-PH"/>
          </a:p>
        </p:txBody>
      </p:sp>
      <p:sp>
        <p:nvSpPr>
          <p:cNvPr id="5" name="Footer Placeholder 4"/>
          <p:cNvSpPr>
            <a:spLocks noGrp="1"/>
          </p:cNvSpPr>
          <p:nvPr>
            <p:ph type="ftr" sz="quarter" idx="11"/>
          </p:nvPr>
        </p:nvSpPr>
        <p:spPr>
          <a:xfrm>
            <a:off x="2182708" y="6272784"/>
            <a:ext cx="6327648" cy="365125"/>
          </a:xfrm>
        </p:spPr>
        <p:txBody>
          <a:bodyPr/>
          <a:lstStyle/>
          <a:p>
            <a:endParaRPr lang="en-PH"/>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958E2A-F843-47F4-9AB3-B90F6F28D896}" type="slidenum">
              <a:rPr lang="en-PH" smtClean="0"/>
              <a:t>‹#›</a:t>
            </a:fld>
            <a:endParaRPr lang="en-PH"/>
          </a:p>
        </p:txBody>
      </p:sp>
    </p:spTree>
    <p:extLst>
      <p:ext uri="{BB962C8B-B14F-4D97-AF65-F5344CB8AC3E}">
        <p14:creationId xmlns:p14="http://schemas.microsoft.com/office/powerpoint/2010/main" val="157316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925803-72A8-43A5-8FF5-BA50A822B6ED}" type="datetimeFigureOut">
              <a:rPr lang="en-PH" smtClean="0"/>
              <a:t>17 Feb 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68945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925803-72A8-43A5-8FF5-BA50A822B6ED}" type="datetimeFigureOut">
              <a:rPr lang="en-PH" smtClean="0"/>
              <a:t>17 Feb 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420188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925803-72A8-43A5-8FF5-BA50A822B6ED}" type="datetimeFigureOut">
              <a:rPr lang="en-PH" smtClean="0"/>
              <a:t>17 Feb 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134971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25803-72A8-43A5-8FF5-BA50A822B6ED}" type="datetimeFigureOut">
              <a:rPr lang="en-PH" smtClean="0"/>
              <a:t>17 Feb 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71143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925803-72A8-43A5-8FF5-BA50A822B6ED}" type="datetimeFigureOut">
              <a:rPr lang="en-PH" smtClean="0"/>
              <a:t>17 Feb 2018</a:t>
            </a:fld>
            <a:endParaRPr lang="en-PH"/>
          </a:p>
        </p:txBody>
      </p:sp>
      <p:sp>
        <p:nvSpPr>
          <p:cNvPr id="6" name="Footer Placeholder 5"/>
          <p:cNvSpPr>
            <a:spLocks noGrp="1"/>
          </p:cNvSpPr>
          <p:nvPr>
            <p:ph type="ftr" sz="quarter" idx="11"/>
          </p:nvPr>
        </p:nvSpPr>
        <p:spPr/>
        <p:txBody>
          <a:bodyPr/>
          <a:lstStyle/>
          <a:p>
            <a:endParaRPr lang="en-PH"/>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127661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925803-72A8-43A5-8FF5-BA50A822B6ED}" type="datetimeFigureOut">
              <a:rPr lang="en-PH" smtClean="0"/>
              <a:t>17 Feb 2018</a:t>
            </a:fld>
            <a:endParaRPr lang="en-PH"/>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958E2A-F843-47F4-9AB3-B90F6F28D896}" type="slidenum">
              <a:rPr lang="en-PH" smtClean="0"/>
              <a:t>‹#›</a:t>
            </a:fld>
            <a:endParaRPr lang="en-PH"/>
          </a:p>
        </p:txBody>
      </p:sp>
    </p:spTree>
    <p:extLst>
      <p:ext uri="{BB962C8B-B14F-4D97-AF65-F5344CB8AC3E}">
        <p14:creationId xmlns:p14="http://schemas.microsoft.com/office/powerpoint/2010/main" val="383895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A925803-72A8-43A5-8FF5-BA50A822B6ED}" type="datetimeFigureOut">
              <a:rPr lang="en-PH" smtClean="0"/>
              <a:t>17 Feb 2018</a:t>
            </a:fld>
            <a:endParaRPr lang="en-PH"/>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H"/>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958E2A-F843-47F4-9AB3-B90F6F28D896}" type="slidenum">
              <a:rPr lang="en-PH" smtClean="0"/>
              <a:t>‹#›</a:t>
            </a:fld>
            <a:endParaRPr lang="en-PH"/>
          </a:p>
        </p:txBody>
      </p:sp>
    </p:spTree>
    <p:extLst>
      <p:ext uri="{BB962C8B-B14F-4D97-AF65-F5344CB8AC3E}">
        <p14:creationId xmlns:p14="http://schemas.microsoft.com/office/powerpoint/2010/main" val="16731277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BFD4-9384-42A5-B73A-A51318F2F944}"/>
              </a:ext>
            </a:extLst>
          </p:cNvPr>
          <p:cNvSpPr>
            <a:spLocks noGrp="1"/>
          </p:cNvSpPr>
          <p:nvPr>
            <p:ph type="ctrTitle"/>
          </p:nvPr>
        </p:nvSpPr>
        <p:spPr/>
        <p:txBody>
          <a:bodyPr/>
          <a:lstStyle/>
          <a:p>
            <a:r>
              <a:rPr lang="en-PH" dirty="0"/>
              <a:t>Normal Distribution</a:t>
            </a:r>
          </a:p>
        </p:txBody>
      </p:sp>
      <p:sp>
        <p:nvSpPr>
          <p:cNvPr id="3" name="Subtitle 2">
            <a:extLst>
              <a:ext uri="{FF2B5EF4-FFF2-40B4-BE49-F238E27FC236}">
                <a16:creationId xmlns:a16="http://schemas.microsoft.com/office/drawing/2014/main" id="{445515B8-0BB8-42EC-B6E6-4B2BA38BCFF2}"/>
              </a:ext>
            </a:extLst>
          </p:cNvPr>
          <p:cNvSpPr>
            <a:spLocks noGrp="1"/>
          </p:cNvSpPr>
          <p:nvPr>
            <p:ph type="subTitle" idx="1"/>
          </p:nvPr>
        </p:nvSpPr>
        <p:spPr>
          <a:xfrm>
            <a:off x="1490762" y="4468031"/>
            <a:ext cx="7891272" cy="1612436"/>
          </a:xfrm>
        </p:spPr>
        <p:txBody>
          <a:bodyPr>
            <a:normAutofit fontScale="92500" lnSpcReduction="10000"/>
          </a:bodyPr>
          <a:lstStyle/>
          <a:p>
            <a:r>
              <a:rPr lang="en-PH" b="1" dirty="0"/>
              <a:t>Group 2:</a:t>
            </a:r>
          </a:p>
          <a:p>
            <a:r>
              <a:rPr lang="en-PH" dirty="0"/>
              <a:t>        Chester Kyles Colita</a:t>
            </a:r>
          </a:p>
          <a:p>
            <a:r>
              <a:rPr lang="en-PH" dirty="0"/>
              <a:t>        </a:t>
            </a:r>
            <a:r>
              <a:rPr lang="en-PH" dirty="0" err="1"/>
              <a:t>Limic</a:t>
            </a:r>
            <a:r>
              <a:rPr lang="en-PH" dirty="0"/>
              <a:t> de la </a:t>
            </a:r>
            <a:r>
              <a:rPr lang="en-PH" dirty="0" err="1"/>
              <a:t>Salzada</a:t>
            </a:r>
            <a:r>
              <a:rPr lang="en-PH" dirty="0"/>
              <a:t> II</a:t>
            </a:r>
          </a:p>
          <a:p>
            <a:r>
              <a:rPr lang="en-PH" dirty="0"/>
              <a:t>        </a:t>
            </a:r>
            <a:r>
              <a:rPr lang="en-PH" dirty="0" err="1"/>
              <a:t>Teepu</a:t>
            </a:r>
            <a:r>
              <a:rPr lang="en-PH" dirty="0"/>
              <a:t> Cedi </a:t>
            </a:r>
            <a:r>
              <a:rPr lang="en-PH" dirty="0" err="1"/>
              <a:t>Camba</a:t>
            </a:r>
            <a:endParaRPr lang="en-PH" dirty="0"/>
          </a:p>
        </p:txBody>
      </p:sp>
    </p:spTree>
    <p:extLst>
      <p:ext uri="{BB962C8B-B14F-4D97-AF65-F5344CB8AC3E}">
        <p14:creationId xmlns:p14="http://schemas.microsoft.com/office/powerpoint/2010/main" val="981422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24D-5472-456F-8A95-1020FA13C7A6}"/>
              </a:ext>
            </a:extLst>
          </p:cNvPr>
          <p:cNvSpPr>
            <a:spLocks noGrp="1"/>
          </p:cNvSpPr>
          <p:nvPr>
            <p:ph type="title"/>
          </p:nvPr>
        </p:nvSpPr>
        <p:spPr/>
        <p:txBody>
          <a:bodyPr/>
          <a:lstStyle/>
          <a:p>
            <a:r>
              <a:rPr lang="en-PH" dirty="0"/>
              <a:t>Activity 1</a:t>
            </a:r>
          </a:p>
        </p:txBody>
      </p:sp>
      <p:sp>
        <p:nvSpPr>
          <p:cNvPr id="3" name="Content Placeholder 2">
            <a:extLst>
              <a:ext uri="{FF2B5EF4-FFF2-40B4-BE49-F238E27FC236}">
                <a16:creationId xmlns:a16="http://schemas.microsoft.com/office/drawing/2014/main" id="{77FF9094-12A7-4306-A34C-84EDEF70B181}"/>
              </a:ext>
            </a:extLst>
          </p:cNvPr>
          <p:cNvSpPr>
            <a:spLocks noGrp="1"/>
          </p:cNvSpPr>
          <p:nvPr>
            <p:ph idx="1"/>
          </p:nvPr>
        </p:nvSpPr>
        <p:spPr/>
        <p:txBody>
          <a:bodyPr>
            <a:normAutofit/>
          </a:bodyPr>
          <a:lstStyle/>
          <a:p>
            <a:r>
              <a:rPr lang="en-PH" dirty="0"/>
              <a:t>A group of graduate students took an examination in Probability and Statistics and the final scores have a mean of 70 and a standard deviation of 10. The passing score of the examination is 60. If we can approximate the distribution of these scores by a normal distribution (use the standard normal curve if possible), </a:t>
            </a:r>
          </a:p>
          <a:p>
            <a:pPr marL="0" indent="0">
              <a:buNone/>
            </a:pPr>
            <a:endParaRPr lang="en-PH" sz="600" dirty="0"/>
          </a:p>
          <a:p>
            <a:pPr lvl="1"/>
            <a:r>
              <a:rPr lang="en-PH" dirty="0"/>
              <a:t>a.) what percent of the students scored higher than 80?</a:t>
            </a:r>
          </a:p>
          <a:p>
            <a:pPr lvl="1"/>
            <a:r>
              <a:rPr lang="en-PH" dirty="0"/>
              <a:t>b.) what percent of the students should pass the examination?</a:t>
            </a:r>
          </a:p>
          <a:p>
            <a:pPr lvl="1"/>
            <a:r>
              <a:rPr lang="en-PH" dirty="0"/>
              <a:t>c.) what percent of the students should fail the examination?</a:t>
            </a:r>
          </a:p>
          <a:p>
            <a:pPr lvl="1"/>
            <a:r>
              <a:rPr lang="en-PH" dirty="0"/>
              <a:t>d.) what percent of the students should pass the examination but scored lesser than 80?</a:t>
            </a:r>
          </a:p>
          <a:p>
            <a:pPr lvl="1"/>
            <a:r>
              <a:rPr lang="en-PH" dirty="0"/>
              <a:t>e.) and the top 5% will be rewarded with incentives, what is the boundary grade in getting the reward? </a:t>
            </a:r>
          </a:p>
          <a:p>
            <a:pPr lvl="1"/>
            <a:r>
              <a:rPr lang="en-PH" dirty="0"/>
              <a:t>f.) and the bottom 20% will retake the examination, what range of grades would fall to this category?</a:t>
            </a:r>
            <a:r>
              <a:rPr lang="en-PH" dirty="0">
                <a:solidFill>
                  <a:srgbClr val="FF0000"/>
                </a:solidFill>
              </a:rPr>
              <a:t>                   (you can search for z-score table in the Internet)</a:t>
            </a:r>
          </a:p>
          <a:p>
            <a:pPr lvl="1"/>
            <a:endParaRPr lang="en-PH" dirty="0"/>
          </a:p>
        </p:txBody>
      </p:sp>
    </p:spTree>
    <p:extLst>
      <p:ext uri="{BB962C8B-B14F-4D97-AF65-F5344CB8AC3E}">
        <p14:creationId xmlns:p14="http://schemas.microsoft.com/office/powerpoint/2010/main" val="158822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24D-5472-456F-8A95-1020FA13C7A6}"/>
              </a:ext>
            </a:extLst>
          </p:cNvPr>
          <p:cNvSpPr>
            <a:spLocks noGrp="1"/>
          </p:cNvSpPr>
          <p:nvPr>
            <p:ph type="title"/>
          </p:nvPr>
        </p:nvSpPr>
        <p:spPr/>
        <p:txBody>
          <a:bodyPr/>
          <a:lstStyle/>
          <a:p>
            <a:r>
              <a:rPr lang="en-PH" dirty="0"/>
              <a:t>Activity 2</a:t>
            </a:r>
          </a:p>
        </p:txBody>
      </p:sp>
      <p:sp>
        <p:nvSpPr>
          <p:cNvPr id="3" name="Content Placeholder 2">
            <a:extLst>
              <a:ext uri="{FF2B5EF4-FFF2-40B4-BE49-F238E27FC236}">
                <a16:creationId xmlns:a16="http://schemas.microsoft.com/office/drawing/2014/main" id="{77FF9094-12A7-4306-A34C-84EDEF70B181}"/>
              </a:ext>
            </a:extLst>
          </p:cNvPr>
          <p:cNvSpPr>
            <a:spLocks noGrp="1"/>
          </p:cNvSpPr>
          <p:nvPr>
            <p:ph idx="1"/>
          </p:nvPr>
        </p:nvSpPr>
        <p:spPr>
          <a:xfrm>
            <a:off x="1069848" y="2121408"/>
            <a:ext cx="10058400" cy="4050792"/>
          </a:xfrm>
        </p:spPr>
        <p:txBody>
          <a:bodyPr>
            <a:normAutofit/>
          </a:bodyPr>
          <a:lstStyle/>
          <a:p>
            <a:r>
              <a:rPr lang="en-PH" dirty="0"/>
              <a:t>The average male drinks 2L of water when active outdoors (with a standard deviation of 0.7 L). You are planning a full day nature trip for 50 men and will bring 110 L of water. What is the probability that you will run out of water?</a:t>
            </a:r>
          </a:p>
        </p:txBody>
      </p:sp>
      <p:sp>
        <p:nvSpPr>
          <p:cNvPr id="4" name="TextBox 3">
            <a:extLst>
              <a:ext uri="{FF2B5EF4-FFF2-40B4-BE49-F238E27FC236}">
                <a16:creationId xmlns:a16="http://schemas.microsoft.com/office/drawing/2014/main" id="{9835685E-B41F-48FF-9A84-773DD28A045D}"/>
              </a:ext>
            </a:extLst>
          </p:cNvPr>
          <p:cNvSpPr txBox="1"/>
          <p:nvPr/>
        </p:nvSpPr>
        <p:spPr>
          <a:xfrm>
            <a:off x="1727200" y="3124910"/>
            <a:ext cx="6255657" cy="400110"/>
          </a:xfrm>
          <a:prstGeom prst="rect">
            <a:avLst/>
          </a:prstGeom>
          <a:noFill/>
        </p:spPr>
        <p:txBody>
          <a:bodyPr wrap="square" rtlCol="0">
            <a:spAutoFit/>
          </a:bodyPr>
          <a:lstStyle/>
          <a:p>
            <a:r>
              <a:rPr lang="en-PH" sz="2000" dirty="0">
                <a:solidFill>
                  <a:srgbClr val="FF0000"/>
                </a:solidFill>
              </a:rPr>
              <a:t>For a sampling distribution problem, note that: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9433DB-932B-4CCE-BB41-D4F37855B04B}"/>
                  </a:ext>
                </a:extLst>
              </p:cNvPr>
              <p:cNvSpPr txBox="1"/>
              <p:nvPr/>
            </p:nvSpPr>
            <p:spPr>
              <a:xfrm>
                <a:off x="2039258" y="3521674"/>
                <a:ext cx="90676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H" sz="2000" b="0" i="1" smtClean="0">
                              <a:solidFill>
                                <a:srgbClr val="FF0000"/>
                              </a:solidFill>
                              <a:latin typeface="Cambria Math" panose="02040503050406030204" pitchFamily="18" charset="0"/>
                            </a:rPr>
                          </m:ctrlPr>
                        </m:sSubPr>
                        <m:e>
                          <m:r>
                            <a:rPr lang="en-PH" sz="2000" b="0" i="1" smtClean="0">
                              <a:solidFill>
                                <a:srgbClr val="FF0000"/>
                              </a:solidFill>
                              <a:latin typeface="Cambria Math" panose="02040503050406030204" pitchFamily="18" charset="0"/>
                            </a:rPr>
                            <m:t>𝜇</m:t>
                          </m:r>
                        </m:e>
                        <m:sub>
                          <m:acc>
                            <m:accPr>
                              <m:chr m:val="̅"/>
                              <m:ctrlPr>
                                <a:rPr lang="en-PH" sz="2000" b="0" i="1" smtClean="0">
                                  <a:solidFill>
                                    <a:srgbClr val="FF0000"/>
                                  </a:solidFill>
                                  <a:latin typeface="Cambria Math" panose="02040503050406030204" pitchFamily="18" charset="0"/>
                                </a:rPr>
                              </m:ctrlPr>
                            </m:accPr>
                            <m:e>
                              <m:r>
                                <a:rPr lang="en-PH" sz="2000" b="0" i="1" smtClean="0">
                                  <a:solidFill>
                                    <a:srgbClr val="FF0000"/>
                                  </a:solidFill>
                                  <a:latin typeface="Cambria Math" panose="02040503050406030204" pitchFamily="18" charset="0"/>
                                </a:rPr>
                                <m:t>𝑥</m:t>
                              </m:r>
                            </m:e>
                          </m:acc>
                        </m:sub>
                      </m:sSub>
                      <m:r>
                        <a:rPr lang="en-PH" sz="2000" b="0" i="1" smtClean="0">
                          <a:solidFill>
                            <a:srgbClr val="FF0000"/>
                          </a:solidFill>
                          <a:latin typeface="Cambria Math" panose="02040503050406030204" pitchFamily="18" charset="0"/>
                        </a:rPr>
                        <m:t>=</m:t>
                      </m:r>
                      <m:r>
                        <a:rPr lang="en-PH" sz="2000" b="0" i="1" smtClean="0">
                          <a:solidFill>
                            <a:srgbClr val="FF0000"/>
                          </a:solidFill>
                          <a:latin typeface="Cambria Math" panose="02040503050406030204" pitchFamily="18" charset="0"/>
                        </a:rPr>
                        <m:t>𝜇</m:t>
                      </m:r>
                    </m:oMath>
                  </m:oMathPara>
                </a14:m>
                <a:endParaRPr lang="en-PH" sz="2000" dirty="0">
                  <a:solidFill>
                    <a:srgbClr val="FF0000"/>
                  </a:solidFill>
                </a:endParaRPr>
              </a:p>
            </p:txBody>
          </p:sp>
        </mc:Choice>
        <mc:Fallback xmlns="">
          <p:sp>
            <p:nvSpPr>
              <p:cNvPr id="5" name="TextBox 4">
                <a:extLst>
                  <a:ext uri="{FF2B5EF4-FFF2-40B4-BE49-F238E27FC236}">
                    <a16:creationId xmlns:a16="http://schemas.microsoft.com/office/drawing/2014/main" id="{6B9433DB-932B-4CCE-BB41-D4F37855B04B}"/>
                  </a:ext>
                </a:extLst>
              </p:cNvPr>
              <p:cNvSpPr txBox="1">
                <a:spLocks noRot="1" noChangeAspect="1" noMove="1" noResize="1" noEditPoints="1" noAdjustHandles="1" noChangeArrowheads="1" noChangeShapeType="1" noTextEdit="1"/>
              </p:cNvSpPr>
              <p:nvPr/>
            </p:nvSpPr>
            <p:spPr>
              <a:xfrm>
                <a:off x="2039258" y="3521674"/>
                <a:ext cx="906767" cy="307777"/>
              </a:xfrm>
              <a:prstGeom prst="rect">
                <a:avLst/>
              </a:prstGeom>
              <a:blipFill>
                <a:blip r:embed="rId2"/>
                <a:stretch>
                  <a:fillRect l="-1351" b="-24000"/>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955176C-A506-4C85-BE62-7D2ACBA3FCA5}"/>
                  </a:ext>
                </a:extLst>
              </p:cNvPr>
              <p:cNvSpPr txBox="1"/>
              <p:nvPr/>
            </p:nvSpPr>
            <p:spPr>
              <a:xfrm>
                <a:off x="3769691" y="3523270"/>
                <a:ext cx="1328161" cy="6176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PH" sz="2000" b="0" i="1" smtClean="0">
                              <a:solidFill>
                                <a:srgbClr val="FF0000"/>
                              </a:solidFill>
                              <a:latin typeface="Cambria Math" panose="02040503050406030204" pitchFamily="18" charset="0"/>
                            </a:rPr>
                          </m:ctrlPr>
                        </m:sSubSupPr>
                        <m:e>
                          <m:r>
                            <a:rPr lang="en-PH" sz="2000" b="0" i="1" smtClean="0">
                              <a:solidFill>
                                <a:srgbClr val="FF0000"/>
                              </a:solidFill>
                              <a:latin typeface="Cambria Math" panose="02040503050406030204" pitchFamily="18" charset="0"/>
                            </a:rPr>
                            <m:t>𝜎</m:t>
                          </m:r>
                        </m:e>
                        <m:sub>
                          <m:acc>
                            <m:accPr>
                              <m:chr m:val="̅"/>
                              <m:ctrlPr>
                                <a:rPr lang="en-PH" sz="2000" b="0" i="1" smtClean="0">
                                  <a:solidFill>
                                    <a:srgbClr val="FF0000"/>
                                  </a:solidFill>
                                  <a:latin typeface="Cambria Math" panose="02040503050406030204" pitchFamily="18" charset="0"/>
                                </a:rPr>
                              </m:ctrlPr>
                            </m:accPr>
                            <m:e>
                              <m:r>
                                <a:rPr lang="en-PH" sz="2000" b="0" i="1" smtClean="0">
                                  <a:solidFill>
                                    <a:srgbClr val="FF0000"/>
                                  </a:solidFill>
                                  <a:latin typeface="Cambria Math" panose="02040503050406030204" pitchFamily="18" charset="0"/>
                                </a:rPr>
                                <m:t>𝑥</m:t>
                              </m:r>
                            </m:e>
                          </m:acc>
                        </m:sub>
                        <m:sup>
                          <m:r>
                            <a:rPr lang="en-PH" sz="2000" b="0" i="1" smtClean="0">
                              <a:solidFill>
                                <a:srgbClr val="FF0000"/>
                              </a:solidFill>
                              <a:latin typeface="Cambria Math" panose="02040503050406030204" pitchFamily="18" charset="0"/>
                            </a:rPr>
                            <m:t>    2</m:t>
                          </m:r>
                        </m:sup>
                      </m:sSubSup>
                      <m:r>
                        <a:rPr lang="en-PH" sz="2000" b="0" i="1" smtClean="0">
                          <a:solidFill>
                            <a:srgbClr val="FF0000"/>
                          </a:solidFill>
                          <a:latin typeface="Cambria Math" panose="02040503050406030204" pitchFamily="18" charset="0"/>
                        </a:rPr>
                        <m:t>= </m:t>
                      </m:r>
                      <m:f>
                        <m:fPr>
                          <m:ctrlPr>
                            <a:rPr lang="en-PH" sz="2000" b="0" i="1" smtClean="0">
                              <a:solidFill>
                                <a:srgbClr val="FF0000"/>
                              </a:solidFill>
                              <a:latin typeface="Cambria Math" panose="02040503050406030204" pitchFamily="18" charset="0"/>
                            </a:rPr>
                          </m:ctrlPr>
                        </m:fPr>
                        <m:num>
                          <m:sSup>
                            <m:sSupPr>
                              <m:ctrlPr>
                                <a:rPr lang="en-PH" sz="2000" b="0" i="1" smtClean="0">
                                  <a:solidFill>
                                    <a:srgbClr val="FF0000"/>
                                  </a:solidFill>
                                  <a:latin typeface="Cambria Math" panose="02040503050406030204" pitchFamily="18" charset="0"/>
                                </a:rPr>
                              </m:ctrlPr>
                            </m:sSupPr>
                            <m:e>
                              <m:r>
                                <a:rPr lang="en-PH" sz="2000" b="0" i="1" smtClean="0">
                                  <a:solidFill>
                                    <a:srgbClr val="FF0000"/>
                                  </a:solidFill>
                                  <a:latin typeface="Cambria Math" panose="02040503050406030204" pitchFamily="18" charset="0"/>
                                </a:rPr>
                                <m:t>𝜎</m:t>
                              </m:r>
                            </m:e>
                            <m:sup>
                              <m:r>
                                <a:rPr lang="en-PH" sz="2000" b="0" i="1" smtClean="0">
                                  <a:solidFill>
                                    <a:srgbClr val="FF0000"/>
                                  </a:solidFill>
                                  <a:latin typeface="Cambria Math" panose="02040503050406030204" pitchFamily="18" charset="0"/>
                                </a:rPr>
                                <m:t>2</m:t>
                              </m:r>
                            </m:sup>
                          </m:sSup>
                        </m:num>
                        <m:den>
                          <m:r>
                            <a:rPr lang="en-PH" sz="2000" b="0" i="1" smtClean="0">
                              <a:solidFill>
                                <a:srgbClr val="FF0000"/>
                              </a:solidFill>
                              <a:latin typeface="Cambria Math" panose="02040503050406030204" pitchFamily="18" charset="0"/>
                            </a:rPr>
                            <m:t>𝑁</m:t>
                          </m:r>
                        </m:den>
                      </m:f>
                    </m:oMath>
                  </m:oMathPara>
                </a14:m>
                <a:endParaRPr lang="en-PH" sz="2000" dirty="0">
                  <a:solidFill>
                    <a:srgbClr val="FF0000"/>
                  </a:solidFill>
                </a:endParaRPr>
              </a:p>
            </p:txBody>
          </p:sp>
        </mc:Choice>
        <mc:Fallback xmlns="">
          <p:sp>
            <p:nvSpPr>
              <p:cNvPr id="6" name="TextBox 5">
                <a:extLst>
                  <a:ext uri="{FF2B5EF4-FFF2-40B4-BE49-F238E27FC236}">
                    <a16:creationId xmlns:a16="http://schemas.microsoft.com/office/drawing/2014/main" id="{6955176C-A506-4C85-BE62-7D2ACBA3FCA5}"/>
                  </a:ext>
                </a:extLst>
              </p:cNvPr>
              <p:cNvSpPr txBox="1">
                <a:spLocks noRot="1" noChangeAspect="1" noMove="1" noResize="1" noEditPoints="1" noAdjustHandles="1" noChangeArrowheads="1" noChangeShapeType="1" noTextEdit="1"/>
              </p:cNvSpPr>
              <p:nvPr/>
            </p:nvSpPr>
            <p:spPr>
              <a:xfrm>
                <a:off x="3769691" y="3523270"/>
                <a:ext cx="1328161" cy="617605"/>
              </a:xfrm>
              <a:prstGeom prst="rect">
                <a:avLst/>
              </a:prstGeom>
              <a:blipFill>
                <a:blip r:embed="rId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E9C483-EA36-4DEF-9741-AAD3979758F1}"/>
                  </a:ext>
                </a:extLst>
              </p:cNvPr>
              <p:cNvSpPr txBox="1"/>
              <p:nvPr/>
            </p:nvSpPr>
            <p:spPr>
              <a:xfrm>
                <a:off x="5590141" y="3521674"/>
                <a:ext cx="1214903" cy="5825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H" sz="2000" b="0" i="1" smtClean="0">
                              <a:solidFill>
                                <a:srgbClr val="FF0000"/>
                              </a:solidFill>
                              <a:latin typeface="Cambria Math" panose="02040503050406030204" pitchFamily="18" charset="0"/>
                            </a:rPr>
                          </m:ctrlPr>
                        </m:sSubPr>
                        <m:e>
                          <m:r>
                            <a:rPr lang="en-PH" sz="2000" i="1" smtClean="0">
                              <a:solidFill>
                                <a:srgbClr val="FF0000"/>
                              </a:solidFill>
                              <a:latin typeface="Cambria Math" panose="02040503050406030204" pitchFamily="18" charset="0"/>
                            </a:rPr>
                            <m:t>𝜎</m:t>
                          </m:r>
                        </m:e>
                        <m:sub>
                          <m:acc>
                            <m:accPr>
                              <m:chr m:val="̅"/>
                              <m:ctrlPr>
                                <a:rPr lang="en-PH" sz="2000" b="0" i="1" smtClean="0">
                                  <a:solidFill>
                                    <a:srgbClr val="FF0000"/>
                                  </a:solidFill>
                                  <a:latin typeface="Cambria Math" panose="02040503050406030204" pitchFamily="18" charset="0"/>
                                </a:rPr>
                              </m:ctrlPr>
                            </m:accPr>
                            <m:e>
                              <m:r>
                                <a:rPr lang="en-PH" sz="2000" b="0" i="1" smtClean="0">
                                  <a:solidFill>
                                    <a:srgbClr val="FF0000"/>
                                  </a:solidFill>
                                  <a:latin typeface="Cambria Math" panose="02040503050406030204" pitchFamily="18" charset="0"/>
                                </a:rPr>
                                <m:t>𝑥</m:t>
                              </m:r>
                            </m:e>
                          </m:acc>
                        </m:sub>
                      </m:sSub>
                      <m:r>
                        <a:rPr lang="en-PH" sz="2000" i="1" smtClean="0">
                          <a:solidFill>
                            <a:srgbClr val="FF0000"/>
                          </a:solidFill>
                          <a:latin typeface="Cambria Math" panose="02040503050406030204" pitchFamily="18" charset="0"/>
                        </a:rPr>
                        <m:t> </m:t>
                      </m:r>
                      <m:r>
                        <a:rPr lang="en-PH" sz="2000" b="0" i="1" smtClean="0">
                          <a:solidFill>
                            <a:srgbClr val="FF0000"/>
                          </a:solidFill>
                          <a:latin typeface="Cambria Math" panose="02040503050406030204" pitchFamily="18" charset="0"/>
                        </a:rPr>
                        <m:t>= </m:t>
                      </m:r>
                      <m:f>
                        <m:fPr>
                          <m:ctrlPr>
                            <a:rPr lang="en-PH" sz="2000" b="0" i="1" smtClean="0">
                              <a:solidFill>
                                <a:srgbClr val="FF0000"/>
                              </a:solidFill>
                              <a:latin typeface="Cambria Math" panose="02040503050406030204" pitchFamily="18" charset="0"/>
                            </a:rPr>
                          </m:ctrlPr>
                        </m:fPr>
                        <m:num>
                          <m:r>
                            <a:rPr lang="en-PH" sz="2000" b="0" i="1" smtClean="0">
                              <a:solidFill>
                                <a:srgbClr val="FF0000"/>
                              </a:solidFill>
                              <a:latin typeface="Cambria Math" panose="02040503050406030204" pitchFamily="18" charset="0"/>
                            </a:rPr>
                            <m:t>𝜎</m:t>
                          </m:r>
                        </m:num>
                        <m:den>
                          <m:rad>
                            <m:radPr>
                              <m:degHide m:val="on"/>
                              <m:ctrlPr>
                                <a:rPr lang="en-PH" sz="2000" b="0" i="1" smtClean="0">
                                  <a:solidFill>
                                    <a:srgbClr val="FF0000"/>
                                  </a:solidFill>
                                  <a:latin typeface="Cambria Math" panose="02040503050406030204" pitchFamily="18" charset="0"/>
                                </a:rPr>
                              </m:ctrlPr>
                            </m:radPr>
                            <m:deg/>
                            <m:e>
                              <m:r>
                                <a:rPr lang="en-PH" sz="2000" b="0" i="1" smtClean="0">
                                  <a:solidFill>
                                    <a:srgbClr val="FF0000"/>
                                  </a:solidFill>
                                  <a:latin typeface="Cambria Math" panose="02040503050406030204" pitchFamily="18" charset="0"/>
                                </a:rPr>
                                <m:t>𝑁</m:t>
                              </m:r>
                            </m:e>
                          </m:rad>
                        </m:den>
                      </m:f>
                    </m:oMath>
                  </m:oMathPara>
                </a14:m>
                <a:endParaRPr lang="en-PH" sz="2000" dirty="0">
                  <a:solidFill>
                    <a:srgbClr val="FF0000"/>
                  </a:solidFill>
                </a:endParaRPr>
              </a:p>
            </p:txBody>
          </p:sp>
        </mc:Choice>
        <mc:Fallback xmlns="">
          <p:sp>
            <p:nvSpPr>
              <p:cNvPr id="7" name="TextBox 6">
                <a:extLst>
                  <a:ext uri="{FF2B5EF4-FFF2-40B4-BE49-F238E27FC236}">
                    <a16:creationId xmlns:a16="http://schemas.microsoft.com/office/drawing/2014/main" id="{D5E9C483-EA36-4DEF-9741-AAD3979758F1}"/>
                  </a:ext>
                </a:extLst>
              </p:cNvPr>
              <p:cNvSpPr txBox="1">
                <a:spLocks noRot="1" noChangeAspect="1" noMove="1" noResize="1" noEditPoints="1" noAdjustHandles="1" noChangeArrowheads="1" noChangeShapeType="1" noTextEdit="1"/>
              </p:cNvSpPr>
              <p:nvPr/>
            </p:nvSpPr>
            <p:spPr>
              <a:xfrm>
                <a:off x="5590141" y="3521674"/>
                <a:ext cx="1214903" cy="582532"/>
              </a:xfrm>
              <a:prstGeom prst="rect">
                <a:avLst/>
              </a:prstGeom>
              <a:blipFill>
                <a:blip r:embed="rId4"/>
                <a:stretch>
                  <a:fillRect/>
                </a:stretch>
              </a:blipFill>
            </p:spPr>
            <p:txBody>
              <a:bodyPr/>
              <a:lstStyle/>
              <a:p>
                <a:r>
                  <a:rPr lang="en-PH">
                    <a:noFill/>
                  </a:rPr>
                  <a:t> </a:t>
                </a:r>
              </a:p>
            </p:txBody>
          </p:sp>
        </mc:Fallback>
      </mc:AlternateContent>
      <p:sp>
        <p:nvSpPr>
          <p:cNvPr id="8" name="TextBox 7">
            <a:extLst>
              <a:ext uri="{FF2B5EF4-FFF2-40B4-BE49-F238E27FC236}">
                <a16:creationId xmlns:a16="http://schemas.microsoft.com/office/drawing/2014/main" id="{2F25152B-E639-43C4-9363-994A1C7E690F}"/>
              </a:ext>
            </a:extLst>
          </p:cNvPr>
          <p:cNvSpPr txBox="1"/>
          <p:nvPr/>
        </p:nvSpPr>
        <p:spPr>
          <a:xfrm>
            <a:off x="1238866" y="4385214"/>
            <a:ext cx="9714267" cy="2031325"/>
          </a:xfrm>
          <a:prstGeom prst="rect">
            <a:avLst/>
          </a:prstGeom>
          <a:noFill/>
        </p:spPr>
        <p:txBody>
          <a:bodyPr wrap="square" rtlCol="0">
            <a:spAutoFit/>
          </a:bodyPr>
          <a:lstStyle/>
          <a:p>
            <a:r>
              <a:rPr lang="en-PH" dirty="0"/>
              <a:t>Simulate the above problem in MATLAB.</a:t>
            </a:r>
          </a:p>
          <a:p>
            <a:r>
              <a:rPr lang="en-PH" dirty="0"/>
              <a:t>a.) If the mean is changed to 1.8L and the standard deviation is unchanged, what would be the probability now? </a:t>
            </a:r>
          </a:p>
          <a:p>
            <a:r>
              <a:rPr lang="en-PH" dirty="0"/>
              <a:t>b.) If the mean is changed back to 2L and the standard deviation is changed to 0.5L, what would be the probability now?</a:t>
            </a:r>
          </a:p>
          <a:p>
            <a:endParaRPr lang="en-PH" dirty="0"/>
          </a:p>
          <a:p>
            <a:r>
              <a:rPr lang="en-PH" dirty="0"/>
              <a:t>Graph a family of curves of the three different scenarios. Explain the graph.</a:t>
            </a:r>
          </a:p>
        </p:txBody>
      </p:sp>
    </p:spTree>
    <p:extLst>
      <p:ext uri="{BB962C8B-B14F-4D97-AF65-F5344CB8AC3E}">
        <p14:creationId xmlns:p14="http://schemas.microsoft.com/office/powerpoint/2010/main" val="391192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BFD4-9384-42A5-B73A-A51318F2F944}"/>
              </a:ext>
            </a:extLst>
          </p:cNvPr>
          <p:cNvSpPr>
            <a:spLocks noGrp="1"/>
          </p:cNvSpPr>
          <p:nvPr>
            <p:ph type="ctrTitle"/>
          </p:nvPr>
        </p:nvSpPr>
        <p:spPr/>
        <p:txBody>
          <a:bodyPr/>
          <a:lstStyle/>
          <a:p>
            <a:pPr algn="ctr"/>
            <a:r>
              <a:rPr lang="en-PH" dirty="0"/>
              <a:t>Thank you!</a:t>
            </a:r>
          </a:p>
        </p:txBody>
      </p:sp>
      <p:sp>
        <p:nvSpPr>
          <p:cNvPr id="3" name="Subtitle 2">
            <a:extLst>
              <a:ext uri="{FF2B5EF4-FFF2-40B4-BE49-F238E27FC236}">
                <a16:creationId xmlns:a16="http://schemas.microsoft.com/office/drawing/2014/main" id="{445515B8-0BB8-42EC-B6E6-4B2BA38BCFF2}"/>
              </a:ext>
            </a:extLst>
          </p:cNvPr>
          <p:cNvSpPr>
            <a:spLocks noGrp="1"/>
          </p:cNvSpPr>
          <p:nvPr>
            <p:ph type="subTitle" idx="1"/>
          </p:nvPr>
        </p:nvSpPr>
        <p:spPr>
          <a:xfrm>
            <a:off x="1490762" y="4468031"/>
            <a:ext cx="7891272" cy="1612436"/>
          </a:xfrm>
        </p:spPr>
        <p:txBody>
          <a:bodyPr>
            <a:normAutofit fontScale="92500" lnSpcReduction="10000"/>
          </a:bodyPr>
          <a:lstStyle/>
          <a:p>
            <a:r>
              <a:rPr lang="en-PH" b="1" dirty="0"/>
              <a:t>Group 2:</a:t>
            </a:r>
          </a:p>
          <a:p>
            <a:r>
              <a:rPr lang="en-PH" dirty="0"/>
              <a:t>        Chester Kyles Colita</a:t>
            </a:r>
          </a:p>
          <a:p>
            <a:r>
              <a:rPr lang="en-PH" dirty="0"/>
              <a:t>        </a:t>
            </a:r>
            <a:r>
              <a:rPr lang="en-PH" dirty="0" err="1"/>
              <a:t>Limic</a:t>
            </a:r>
            <a:r>
              <a:rPr lang="en-PH" dirty="0"/>
              <a:t> de la </a:t>
            </a:r>
            <a:r>
              <a:rPr lang="en-PH" dirty="0" err="1"/>
              <a:t>Salzada</a:t>
            </a:r>
            <a:r>
              <a:rPr lang="en-PH" dirty="0"/>
              <a:t> II</a:t>
            </a:r>
          </a:p>
          <a:p>
            <a:r>
              <a:rPr lang="en-PH" dirty="0"/>
              <a:t>        </a:t>
            </a:r>
            <a:r>
              <a:rPr lang="en-PH" dirty="0" err="1"/>
              <a:t>Teepu</a:t>
            </a:r>
            <a:r>
              <a:rPr lang="en-PH" dirty="0"/>
              <a:t> Cedi </a:t>
            </a:r>
            <a:r>
              <a:rPr lang="en-PH" dirty="0" err="1"/>
              <a:t>Camba</a:t>
            </a:r>
            <a:endParaRPr lang="en-PH" dirty="0"/>
          </a:p>
        </p:txBody>
      </p:sp>
    </p:spTree>
    <p:extLst>
      <p:ext uri="{BB962C8B-B14F-4D97-AF65-F5344CB8AC3E}">
        <p14:creationId xmlns:p14="http://schemas.microsoft.com/office/powerpoint/2010/main" val="323915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24D-5472-456F-8A95-1020FA13C7A6}"/>
              </a:ext>
            </a:extLst>
          </p:cNvPr>
          <p:cNvSpPr>
            <a:spLocks noGrp="1"/>
          </p:cNvSpPr>
          <p:nvPr>
            <p:ph type="title"/>
          </p:nvPr>
        </p:nvSpPr>
        <p:spPr/>
        <p:txBody>
          <a:bodyPr/>
          <a:lstStyle/>
          <a:p>
            <a:r>
              <a:rPr lang="en-PH" dirty="0"/>
              <a:t>Coin Toss Experiment</a:t>
            </a:r>
          </a:p>
        </p:txBody>
      </p:sp>
      <p:sp>
        <p:nvSpPr>
          <p:cNvPr id="3" name="Content Placeholder 2">
            <a:extLst>
              <a:ext uri="{FF2B5EF4-FFF2-40B4-BE49-F238E27FC236}">
                <a16:creationId xmlns:a16="http://schemas.microsoft.com/office/drawing/2014/main" id="{77FF9094-12A7-4306-A34C-84EDEF70B181}"/>
              </a:ext>
            </a:extLst>
          </p:cNvPr>
          <p:cNvSpPr>
            <a:spLocks noGrp="1"/>
          </p:cNvSpPr>
          <p:nvPr>
            <p:ph idx="1"/>
          </p:nvPr>
        </p:nvSpPr>
        <p:spPr/>
        <p:txBody>
          <a:bodyPr/>
          <a:lstStyle/>
          <a:p>
            <a:r>
              <a:rPr lang="en-PH" dirty="0"/>
              <a:t>Find the probability of getting between 435 and 465 heads in tossing a fair coin 900 times.</a:t>
            </a:r>
          </a:p>
          <a:p>
            <a:pPr marL="0" indent="0">
              <a:buNone/>
            </a:pPr>
            <a:endParaRPr lang="en-PH" dirty="0"/>
          </a:p>
        </p:txBody>
      </p:sp>
      <p:sp>
        <p:nvSpPr>
          <p:cNvPr id="4" name="TextBox 3">
            <a:extLst>
              <a:ext uri="{FF2B5EF4-FFF2-40B4-BE49-F238E27FC236}">
                <a16:creationId xmlns:a16="http://schemas.microsoft.com/office/drawing/2014/main" id="{160443EA-E7FF-4B47-B3B5-6EA8B918BB56}"/>
              </a:ext>
            </a:extLst>
          </p:cNvPr>
          <p:cNvSpPr txBox="1"/>
          <p:nvPr/>
        </p:nvSpPr>
        <p:spPr>
          <a:xfrm>
            <a:off x="1494973" y="2932620"/>
            <a:ext cx="9571052" cy="646331"/>
          </a:xfrm>
          <a:prstGeom prst="rect">
            <a:avLst/>
          </a:prstGeom>
          <a:noFill/>
        </p:spPr>
        <p:txBody>
          <a:bodyPr wrap="square" rtlCol="0">
            <a:spAutoFit/>
          </a:bodyPr>
          <a:lstStyle/>
          <a:p>
            <a:r>
              <a:rPr lang="en-PH" dirty="0"/>
              <a:t>Simulate in MATLAB in getting a number of heads after tossing a fair coin 900 times. Repeat this at least 10,000 times. Make a histogram out of it.</a:t>
            </a:r>
          </a:p>
        </p:txBody>
      </p:sp>
      <p:sp>
        <p:nvSpPr>
          <p:cNvPr id="7" name="TextBox 6">
            <a:extLst>
              <a:ext uri="{FF2B5EF4-FFF2-40B4-BE49-F238E27FC236}">
                <a16:creationId xmlns:a16="http://schemas.microsoft.com/office/drawing/2014/main" id="{5178891E-84C1-4D40-9ECF-5D72700C647F}"/>
              </a:ext>
            </a:extLst>
          </p:cNvPr>
          <p:cNvSpPr txBox="1"/>
          <p:nvPr/>
        </p:nvSpPr>
        <p:spPr>
          <a:xfrm>
            <a:off x="1741716" y="3606383"/>
            <a:ext cx="3178627" cy="1477328"/>
          </a:xfrm>
          <a:prstGeom prst="rect">
            <a:avLst/>
          </a:prstGeom>
          <a:noFill/>
        </p:spPr>
        <p:txBody>
          <a:bodyPr wrap="square" rtlCol="0">
            <a:spAutoFit/>
          </a:bodyPr>
          <a:lstStyle/>
          <a:p>
            <a:r>
              <a:rPr lang="en-PH" dirty="0"/>
              <a:t>Example:</a:t>
            </a:r>
          </a:p>
          <a:p>
            <a:r>
              <a:rPr lang="en-PH" dirty="0"/>
              <a:t>1st test = 435 heads</a:t>
            </a:r>
          </a:p>
          <a:p>
            <a:r>
              <a:rPr lang="en-PH" dirty="0"/>
              <a:t>2nd test = 467 heads</a:t>
            </a:r>
          </a:p>
          <a:p>
            <a:r>
              <a:rPr lang="en-PH" dirty="0"/>
              <a:t>3rd test = 421 heads</a:t>
            </a:r>
          </a:p>
          <a:p>
            <a:r>
              <a:rPr lang="en-PH" dirty="0"/>
              <a:t>.. and so on.</a:t>
            </a:r>
          </a:p>
        </p:txBody>
      </p:sp>
      <p:sp>
        <p:nvSpPr>
          <p:cNvPr id="9" name="TextBox 8">
            <a:extLst>
              <a:ext uri="{FF2B5EF4-FFF2-40B4-BE49-F238E27FC236}">
                <a16:creationId xmlns:a16="http://schemas.microsoft.com/office/drawing/2014/main" id="{41026F99-6313-4C9F-8D16-0630C32A83CA}"/>
              </a:ext>
            </a:extLst>
          </p:cNvPr>
          <p:cNvSpPr txBox="1"/>
          <p:nvPr/>
        </p:nvSpPr>
        <p:spPr>
          <a:xfrm>
            <a:off x="1494973" y="5246628"/>
            <a:ext cx="9571052" cy="923330"/>
          </a:xfrm>
          <a:prstGeom prst="rect">
            <a:avLst/>
          </a:prstGeom>
          <a:noFill/>
        </p:spPr>
        <p:txBody>
          <a:bodyPr wrap="square" rtlCol="0">
            <a:spAutoFit/>
          </a:bodyPr>
          <a:lstStyle/>
          <a:p>
            <a:r>
              <a:rPr lang="en-PH" dirty="0"/>
              <a:t>Also, get the value for mean and standard deviation from the attained data during simulation. mean = total/number of trials. standard deviation is the root mean square of the data.</a:t>
            </a:r>
          </a:p>
        </p:txBody>
      </p:sp>
    </p:spTree>
    <p:extLst>
      <p:ext uri="{BB962C8B-B14F-4D97-AF65-F5344CB8AC3E}">
        <p14:creationId xmlns:p14="http://schemas.microsoft.com/office/powerpoint/2010/main" val="98297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98B1275-6F2C-4B7A-B571-BFEEB5F39A93}"/>
              </a:ext>
            </a:extLst>
          </p:cNvPr>
          <p:cNvPicPr>
            <a:picLocks noChangeAspect="1"/>
          </p:cNvPicPr>
          <p:nvPr/>
        </p:nvPicPr>
        <p:blipFill>
          <a:blip r:embed="rId2"/>
          <a:stretch>
            <a:fillRect/>
          </a:stretch>
        </p:blipFill>
        <p:spPr>
          <a:xfrm>
            <a:off x="993094" y="290924"/>
            <a:ext cx="3827689" cy="6334208"/>
          </a:xfrm>
          <a:prstGeom prst="rect">
            <a:avLst/>
          </a:prstGeom>
        </p:spPr>
      </p:pic>
      <p:sp>
        <p:nvSpPr>
          <p:cNvPr id="12" name="Rectangle 11">
            <a:extLst>
              <a:ext uri="{FF2B5EF4-FFF2-40B4-BE49-F238E27FC236}">
                <a16:creationId xmlns:a16="http://schemas.microsoft.com/office/drawing/2014/main" id="{68D7888D-D3CD-422C-9A82-C9E95CA1D31F}"/>
              </a:ext>
            </a:extLst>
          </p:cNvPr>
          <p:cNvSpPr/>
          <p:nvPr/>
        </p:nvSpPr>
        <p:spPr>
          <a:xfrm>
            <a:off x="816880" y="232868"/>
            <a:ext cx="4495348" cy="6196961"/>
          </a:xfrm>
          <a:prstGeom prst="rect">
            <a:avLst/>
          </a:prstGeom>
          <a:solidFill>
            <a:schemeClr val="accent1">
              <a:alpha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5" name="Picture 14">
            <a:extLst>
              <a:ext uri="{FF2B5EF4-FFF2-40B4-BE49-F238E27FC236}">
                <a16:creationId xmlns:a16="http://schemas.microsoft.com/office/drawing/2014/main" id="{D12480D2-B7BD-4299-85DF-EB8768CAC4DF}"/>
              </a:ext>
            </a:extLst>
          </p:cNvPr>
          <p:cNvPicPr>
            <a:picLocks noChangeAspect="1"/>
          </p:cNvPicPr>
          <p:nvPr/>
        </p:nvPicPr>
        <p:blipFill>
          <a:blip r:embed="rId3"/>
          <a:stretch>
            <a:fillRect/>
          </a:stretch>
        </p:blipFill>
        <p:spPr>
          <a:xfrm>
            <a:off x="9378496" y="507921"/>
            <a:ext cx="1820410" cy="1751281"/>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DC2D2A-08BC-4024-B115-AF1AD876C4F6}"/>
                  </a:ext>
                </a:extLst>
              </p:cNvPr>
              <p:cNvSpPr txBox="1"/>
              <p:nvPr/>
            </p:nvSpPr>
            <p:spPr>
              <a:xfrm>
                <a:off x="6096004" y="507922"/>
                <a:ext cx="2691121" cy="584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𝑚𝑒𝑎𝑛</m:t>
                      </m:r>
                      <m:r>
                        <a:rPr lang="en-PH" b="0" i="1" smtClean="0">
                          <a:latin typeface="Cambria Math" panose="02040503050406030204" pitchFamily="18" charset="0"/>
                        </a:rPr>
                        <m:t>=</m:t>
                      </m:r>
                      <m:f>
                        <m:fPr>
                          <m:ctrlPr>
                            <a:rPr lang="en-PH" b="0" i="1" smtClean="0">
                              <a:latin typeface="Cambria Math" panose="02040503050406030204" pitchFamily="18" charset="0"/>
                            </a:rPr>
                          </m:ctrlPr>
                        </m:fPr>
                        <m:num>
                          <m:nary>
                            <m:naryPr>
                              <m:chr m:val="∑"/>
                              <m:subHide m:val="on"/>
                              <m:supHide m:val="on"/>
                              <m:ctrlPr>
                                <a:rPr lang="en-PH" b="0" i="1" smtClean="0">
                                  <a:latin typeface="Cambria Math" panose="02040503050406030204" pitchFamily="18" charset="0"/>
                                </a:rPr>
                              </m:ctrlPr>
                            </m:naryPr>
                            <m:sub/>
                            <m:sup/>
                            <m:e>
                              <m:r>
                                <a:rPr lang="en-PH" b="0" i="1" smtClean="0">
                                  <a:latin typeface="Cambria Math" panose="02040503050406030204" pitchFamily="18" charset="0"/>
                                </a:rPr>
                                <m:t>𝑣𝑎𝑙𝑢𝑒</m:t>
                              </m:r>
                            </m:e>
                          </m:nary>
                        </m:num>
                        <m:den>
                          <m:r>
                            <a:rPr lang="en-PH" b="0" i="1" smtClean="0">
                              <a:latin typeface="Cambria Math" panose="02040503050406030204" pitchFamily="18" charset="0"/>
                            </a:rPr>
                            <m:t>𝑛𝑢𝑚𝑏𝑒𝑟</m:t>
                          </m:r>
                          <m:r>
                            <a:rPr lang="en-PH" b="0" i="1" smtClean="0">
                              <a:latin typeface="Cambria Math" panose="02040503050406030204" pitchFamily="18" charset="0"/>
                            </a:rPr>
                            <m:t> </m:t>
                          </m:r>
                          <m:r>
                            <a:rPr lang="en-PH" b="0" i="1" smtClean="0">
                              <a:latin typeface="Cambria Math" panose="02040503050406030204" pitchFamily="18" charset="0"/>
                            </a:rPr>
                            <m:t>𝑜𝑓</m:t>
                          </m:r>
                          <m:r>
                            <a:rPr lang="en-PH" b="0" i="1" smtClean="0">
                              <a:latin typeface="Cambria Math" panose="02040503050406030204" pitchFamily="18" charset="0"/>
                            </a:rPr>
                            <m:t> </m:t>
                          </m:r>
                          <m:r>
                            <a:rPr lang="en-PH" b="0" i="1" smtClean="0">
                              <a:latin typeface="Cambria Math" panose="02040503050406030204" pitchFamily="18" charset="0"/>
                            </a:rPr>
                            <m:t>𝑡𝑟𝑖𝑎𝑙𝑠</m:t>
                          </m:r>
                        </m:den>
                      </m:f>
                    </m:oMath>
                  </m:oMathPara>
                </a14:m>
                <a:endParaRPr lang="en-PH" dirty="0"/>
              </a:p>
            </p:txBody>
          </p:sp>
        </mc:Choice>
        <mc:Fallback xmlns="">
          <p:sp>
            <p:nvSpPr>
              <p:cNvPr id="16" name="TextBox 15">
                <a:extLst>
                  <a:ext uri="{FF2B5EF4-FFF2-40B4-BE49-F238E27FC236}">
                    <a16:creationId xmlns:a16="http://schemas.microsoft.com/office/drawing/2014/main" id="{62DC2D2A-08BC-4024-B115-AF1AD876C4F6}"/>
                  </a:ext>
                </a:extLst>
              </p:cNvPr>
              <p:cNvSpPr txBox="1">
                <a:spLocks noRot="1" noChangeAspect="1" noMove="1" noResize="1" noEditPoints="1" noAdjustHandles="1" noChangeArrowheads="1" noChangeShapeType="1" noTextEdit="1"/>
              </p:cNvSpPr>
              <p:nvPr/>
            </p:nvSpPr>
            <p:spPr>
              <a:xfrm>
                <a:off x="6096004" y="507922"/>
                <a:ext cx="2691121" cy="584071"/>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98CEF7-D669-402D-949F-336B799E6F54}"/>
                  </a:ext>
                </a:extLst>
              </p:cNvPr>
              <p:cNvSpPr txBox="1"/>
              <p:nvPr/>
            </p:nvSpPr>
            <p:spPr>
              <a:xfrm>
                <a:off x="6096000" y="1398484"/>
                <a:ext cx="2814617"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𝑠𝑡𝑑</m:t>
                      </m:r>
                      <m:r>
                        <a:rPr lang="en-PH" b="0" i="1" smtClean="0">
                          <a:latin typeface="Cambria Math" panose="02040503050406030204" pitchFamily="18" charset="0"/>
                        </a:rPr>
                        <m:t>=</m:t>
                      </m:r>
                      <m:rad>
                        <m:radPr>
                          <m:degHide m:val="on"/>
                          <m:ctrlPr>
                            <a:rPr lang="en-PH" b="0" i="1" smtClean="0">
                              <a:latin typeface="Cambria Math" panose="02040503050406030204" pitchFamily="18" charset="0"/>
                            </a:rPr>
                          </m:ctrlPr>
                        </m:radPr>
                        <m:deg/>
                        <m:e>
                          <m:f>
                            <m:fPr>
                              <m:ctrlPr>
                                <a:rPr lang="en-PH" b="0" i="1" smtClean="0">
                                  <a:latin typeface="Cambria Math" panose="02040503050406030204" pitchFamily="18" charset="0"/>
                                </a:rPr>
                              </m:ctrlPr>
                            </m:fPr>
                            <m:num>
                              <m:nary>
                                <m:naryPr>
                                  <m:chr m:val="∑"/>
                                  <m:subHide m:val="on"/>
                                  <m:supHide m:val="on"/>
                                  <m:ctrlPr>
                                    <a:rPr lang="en-PH" b="0" i="1" smtClean="0">
                                      <a:latin typeface="Cambria Math" panose="02040503050406030204" pitchFamily="18" charset="0"/>
                                    </a:rPr>
                                  </m:ctrlPr>
                                </m:naryPr>
                                <m:sub/>
                                <m:sup/>
                                <m:e>
                                  <m:sSup>
                                    <m:sSupPr>
                                      <m:ctrlPr>
                                        <a:rPr lang="en-PH" b="0" i="1" smtClean="0">
                                          <a:latin typeface="Cambria Math" panose="02040503050406030204" pitchFamily="18" charset="0"/>
                                        </a:rPr>
                                      </m:ctrlPr>
                                    </m:sSupPr>
                                    <m:e>
                                      <m:d>
                                        <m:dPr>
                                          <m:ctrlPr>
                                            <a:rPr lang="en-PH" b="0" i="1" smtClean="0">
                                              <a:latin typeface="Cambria Math" panose="02040503050406030204" pitchFamily="18" charset="0"/>
                                            </a:rPr>
                                          </m:ctrlPr>
                                        </m:dPr>
                                        <m:e>
                                          <m:r>
                                            <a:rPr lang="en-PH" b="0" i="1" smtClean="0">
                                              <a:latin typeface="Cambria Math" panose="02040503050406030204" pitchFamily="18" charset="0"/>
                                            </a:rPr>
                                            <m:t>𝑣𝑎𝑙𝑢𝑒</m:t>
                                          </m:r>
                                          <m:r>
                                            <a:rPr lang="en-PH" b="0" i="1" smtClean="0">
                                              <a:latin typeface="Cambria Math" panose="02040503050406030204" pitchFamily="18" charset="0"/>
                                            </a:rPr>
                                            <m:t> −</m:t>
                                          </m:r>
                                          <m:r>
                                            <a:rPr lang="en-PH" b="0" i="1" smtClean="0">
                                              <a:latin typeface="Cambria Math" panose="02040503050406030204" pitchFamily="18" charset="0"/>
                                            </a:rPr>
                                            <m:t>𝑚𝑒𝑎𝑛</m:t>
                                          </m:r>
                                        </m:e>
                                      </m:d>
                                    </m:e>
                                    <m:sup>
                                      <m:r>
                                        <a:rPr lang="en-PH" b="0" i="1" smtClean="0">
                                          <a:latin typeface="Cambria Math" panose="02040503050406030204" pitchFamily="18" charset="0"/>
                                        </a:rPr>
                                        <m:t>2</m:t>
                                      </m:r>
                                    </m:sup>
                                  </m:sSup>
                                </m:e>
                              </m:nary>
                            </m:num>
                            <m:den>
                              <m:r>
                                <a:rPr lang="en-PH" b="0" i="1" smtClean="0">
                                  <a:latin typeface="Cambria Math" panose="02040503050406030204" pitchFamily="18" charset="0"/>
                                </a:rPr>
                                <m:t>𝑛𝑢𝑚𝑏𝑒𝑟</m:t>
                              </m:r>
                              <m:r>
                                <a:rPr lang="en-PH" b="0" i="1" smtClean="0">
                                  <a:latin typeface="Cambria Math" panose="02040503050406030204" pitchFamily="18" charset="0"/>
                                </a:rPr>
                                <m:t> </m:t>
                              </m:r>
                              <m:r>
                                <a:rPr lang="en-PH" b="0" i="1" smtClean="0">
                                  <a:latin typeface="Cambria Math" panose="02040503050406030204" pitchFamily="18" charset="0"/>
                                </a:rPr>
                                <m:t>𝑜𝑓</m:t>
                              </m:r>
                              <m:r>
                                <a:rPr lang="en-PH" b="0" i="1" smtClean="0">
                                  <a:latin typeface="Cambria Math" panose="02040503050406030204" pitchFamily="18" charset="0"/>
                                </a:rPr>
                                <m:t> </m:t>
                              </m:r>
                              <m:r>
                                <a:rPr lang="en-PH" b="0" i="1" smtClean="0">
                                  <a:latin typeface="Cambria Math" panose="02040503050406030204" pitchFamily="18" charset="0"/>
                                </a:rPr>
                                <m:t>𝑡𝑟𝑖𝑎𝑙𝑠</m:t>
                              </m:r>
                            </m:den>
                          </m:f>
                        </m:e>
                      </m:rad>
                    </m:oMath>
                  </m:oMathPara>
                </a14:m>
                <a:endParaRPr lang="en-PH" dirty="0"/>
              </a:p>
            </p:txBody>
          </p:sp>
        </mc:Choice>
        <mc:Fallback xmlns="">
          <p:sp>
            <p:nvSpPr>
              <p:cNvPr id="17" name="TextBox 16">
                <a:extLst>
                  <a:ext uri="{FF2B5EF4-FFF2-40B4-BE49-F238E27FC236}">
                    <a16:creationId xmlns:a16="http://schemas.microsoft.com/office/drawing/2014/main" id="{2598CEF7-D669-402D-949F-336B799E6F54}"/>
                  </a:ext>
                </a:extLst>
              </p:cNvPr>
              <p:cNvSpPr txBox="1">
                <a:spLocks noRot="1" noChangeAspect="1" noMove="1" noResize="1" noEditPoints="1" noAdjustHandles="1" noChangeArrowheads="1" noChangeShapeType="1" noTextEdit="1"/>
              </p:cNvSpPr>
              <p:nvPr/>
            </p:nvSpPr>
            <p:spPr>
              <a:xfrm>
                <a:off x="6096000" y="1398484"/>
                <a:ext cx="2814617" cy="818366"/>
              </a:xfrm>
              <a:prstGeom prst="rect">
                <a:avLst/>
              </a:prstGeom>
              <a:blipFill>
                <a:blip r:embed="rId5"/>
                <a:stretch>
                  <a:fillRect b="-741"/>
                </a:stretch>
              </a:blipFill>
            </p:spPr>
            <p:txBody>
              <a:bodyPr/>
              <a:lstStyle/>
              <a:p>
                <a:r>
                  <a:rPr lang="en-PH">
                    <a:noFill/>
                  </a:rPr>
                  <a:t> </a:t>
                </a:r>
              </a:p>
            </p:txBody>
          </p:sp>
        </mc:Fallback>
      </mc:AlternateContent>
      <p:pic>
        <p:nvPicPr>
          <p:cNvPr id="18" name="Picture 17">
            <a:extLst>
              <a:ext uri="{FF2B5EF4-FFF2-40B4-BE49-F238E27FC236}">
                <a16:creationId xmlns:a16="http://schemas.microsoft.com/office/drawing/2014/main" id="{2D0184BB-9AD6-4356-BAE6-757B8B4FD0A8}"/>
              </a:ext>
            </a:extLst>
          </p:cNvPr>
          <p:cNvPicPr>
            <a:picLocks noChangeAspect="1"/>
          </p:cNvPicPr>
          <p:nvPr/>
        </p:nvPicPr>
        <p:blipFill>
          <a:blip r:embed="rId6"/>
          <a:stretch>
            <a:fillRect/>
          </a:stretch>
        </p:blipFill>
        <p:spPr>
          <a:xfrm>
            <a:off x="6263821" y="2541691"/>
            <a:ext cx="4895850" cy="3829050"/>
          </a:xfrm>
          <a:prstGeom prst="rect">
            <a:avLst/>
          </a:prstGeom>
        </p:spPr>
      </p:pic>
    </p:spTree>
    <p:extLst>
      <p:ext uri="{BB962C8B-B14F-4D97-AF65-F5344CB8AC3E}">
        <p14:creationId xmlns:p14="http://schemas.microsoft.com/office/powerpoint/2010/main" val="147631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2"/>
                                        </p:tgtEl>
                                      </p:cBhvr>
                                    </p:animEffect>
                                    <p:anim calcmode="lin" valueType="num">
                                      <p:cBhvr>
                                        <p:cTn id="7" dur="1000"/>
                                        <p:tgtEl>
                                          <p:spTgt spid="12"/>
                                        </p:tgtEl>
                                        <p:attrNameLst>
                                          <p:attrName>ppt_x</p:attrName>
                                        </p:attrNameLst>
                                      </p:cBhvr>
                                      <p:tavLst>
                                        <p:tav tm="0">
                                          <p:val>
                                            <p:strVal val="ppt_x"/>
                                          </p:val>
                                        </p:tav>
                                        <p:tav tm="100000">
                                          <p:val>
                                            <p:strVal val="ppt_x"/>
                                          </p:val>
                                        </p:tav>
                                      </p:tavLst>
                                    </p:anim>
                                    <p:anim calcmode="lin" valueType="num">
                                      <p:cBhvr>
                                        <p:cTn id="8" dur="1000"/>
                                        <p:tgtEl>
                                          <p:spTgt spid="12"/>
                                        </p:tgtEl>
                                        <p:attrNameLst>
                                          <p:attrName>ppt_y</p:attrName>
                                        </p:attrNameLst>
                                      </p:cBhvr>
                                      <p:tavLst>
                                        <p:tav tm="0">
                                          <p:val>
                                            <p:strVal val="ppt_y"/>
                                          </p:val>
                                        </p:tav>
                                        <p:tav tm="100000">
                                          <p:val>
                                            <p:strVal val="ppt_y+.1"/>
                                          </p:val>
                                        </p:tav>
                                      </p:tavLst>
                                    </p:anim>
                                    <p:set>
                                      <p:cBhvr>
                                        <p:cTn id="9"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24D-5472-456F-8A95-1020FA13C7A6}"/>
              </a:ext>
            </a:extLst>
          </p:cNvPr>
          <p:cNvSpPr>
            <a:spLocks noGrp="1"/>
          </p:cNvSpPr>
          <p:nvPr>
            <p:ph type="title"/>
          </p:nvPr>
        </p:nvSpPr>
        <p:spPr/>
        <p:txBody>
          <a:bodyPr/>
          <a:lstStyle/>
          <a:p>
            <a:r>
              <a:rPr lang="en-PH" dirty="0"/>
              <a:t>Coin Toss Experiment</a:t>
            </a:r>
          </a:p>
        </p:txBody>
      </p:sp>
      <p:sp>
        <p:nvSpPr>
          <p:cNvPr id="3" name="Content Placeholder 2">
            <a:extLst>
              <a:ext uri="{FF2B5EF4-FFF2-40B4-BE49-F238E27FC236}">
                <a16:creationId xmlns:a16="http://schemas.microsoft.com/office/drawing/2014/main" id="{77FF9094-12A7-4306-A34C-84EDEF70B181}"/>
              </a:ext>
            </a:extLst>
          </p:cNvPr>
          <p:cNvSpPr>
            <a:spLocks noGrp="1"/>
          </p:cNvSpPr>
          <p:nvPr>
            <p:ph idx="1"/>
          </p:nvPr>
        </p:nvSpPr>
        <p:spPr/>
        <p:txBody>
          <a:bodyPr/>
          <a:lstStyle/>
          <a:p>
            <a:r>
              <a:rPr lang="en-PH" dirty="0"/>
              <a:t>Find the probability of getting between 435 and 465 heads in tossing a fair coin 900 times.</a:t>
            </a:r>
          </a:p>
          <a:p>
            <a:pPr marL="0" indent="0">
              <a:buNone/>
            </a:pPr>
            <a:endParaRPr lang="en-PH" dirty="0"/>
          </a:p>
        </p:txBody>
      </p:sp>
      <p:sp>
        <p:nvSpPr>
          <p:cNvPr id="4" name="TextBox 3">
            <a:extLst>
              <a:ext uri="{FF2B5EF4-FFF2-40B4-BE49-F238E27FC236}">
                <a16:creationId xmlns:a16="http://schemas.microsoft.com/office/drawing/2014/main" id="{160443EA-E7FF-4B47-B3B5-6EA8B918BB56}"/>
              </a:ext>
            </a:extLst>
          </p:cNvPr>
          <p:cNvSpPr txBox="1"/>
          <p:nvPr/>
        </p:nvSpPr>
        <p:spPr>
          <a:xfrm>
            <a:off x="1480458" y="2801992"/>
            <a:ext cx="3794437" cy="369332"/>
          </a:xfrm>
          <a:prstGeom prst="rect">
            <a:avLst/>
          </a:prstGeom>
          <a:noFill/>
        </p:spPr>
        <p:txBody>
          <a:bodyPr wrap="none" rtlCol="0">
            <a:spAutoFit/>
          </a:bodyPr>
          <a:lstStyle/>
          <a:p>
            <a:r>
              <a:rPr lang="en-PH" dirty="0"/>
              <a:t>Can we use Binomial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5F9F16-CA5D-4DA8-8EAA-F249112A2E89}"/>
                  </a:ext>
                </a:extLst>
              </p:cNvPr>
              <p:cNvSpPr txBox="1"/>
              <p:nvPr/>
            </p:nvSpPr>
            <p:spPr>
              <a:xfrm>
                <a:off x="1764605" y="3129119"/>
                <a:ext cx="9571052" cy="1477328"/>
              </a:xfrm>
              <a:prstGeom prst="rect">
                <a:avLst/>
              </a:prstGeom>
              <a:noFill/>
            </p:spPr>
            <p:txBody>
              <a:bodyPr wrap="square" rtlCol="0">
                <a:spAutoFit/>
              </a:bodyPr>
              <a:lstStyle/>
              <a:p>
                <a:r>
                  <a:rPr lang="en-PH" dirty="0"/>
                  <a:t>In fact, this satisfies the conditions for binomial distribution wherein </a:t>
                </a:r>
                <a14:m>
                  <m:oMath xmlns:m="http://schemas.openxmlformats.org/officeDocument/2006/math">
                    <m:r>
                      <a:rPr lang="en-PH" b="0" i="1" smtClean="0">
                        <a:latin typeface="Cambria Math" panose="02040503050406030204" pitchFamily="18" charset="0"/>
                      </a:rPr>
                      <m:t>𝑝</m:t>
                    </m:r>
                    <m:r>
                      <a:rPr lang="en-PH" b="0" i="1" smtClean="0">
                        <a:latin typeface="Cambria Math" panose="02040503050406030204" pitchFamily="18" charset="0"/>
                      </a:rPr>
                      <m:t>=1/2</m:t>
                    </m:r>
                  </m:oMath>
                </a14:m>
                <a:r>
                  <a:rPr lang="en-PH" dirty="0"/>
                  <a:t> and </a:t>
                </a:r>
                <a14:m>
                  <m:oMath xmlns:m="http://schemas.openxmlformats.org/officeDocument/2006/math">
                    <m:r>
                      <a:rPr lang="en-PH" b="0" i="1" smtClean="0">
                        <a:latin typeface="Cambria Math" panose="02040503050406030204" pitchFamily="18" charset="0"/>
                      </a:rPr>
                      <m:t>𝑞</m:t>
                    </m:r>
                    <m:r>
                      <a:rPr lang="en-PH" b="0" i="1" smtClean="0">
                        <a:latin typeface="Cambria Math" panose="02040503050406030204" pitchFamily="18" charset="0"/>
                      </a:rPr>
                      <m:t>=1/2</m:t>
                    </m:r>
                  </m:oMath>
                </a14:m>
                <a:r>
                  <a:rPr lang="en-PH" dirty="0"/>
                  <a:t>.</a:t>
                </a:r>
              </a:p>
              <a:p>
                <a:r>
                  <a:rPr lang="en-PH" dirty="0"/>
                  <a:t>Also, the trials from 1st toss to the 900th toss are independent, i.e. the probability of getting heads in 1st toss does not affect the probability of getting heads in the next toss and so on. </a:t>
                </a:r>
              </a:p>
              <a:p>
                <a:r>
                  <a:rPr lang="en-PH" b="1" dirty="0"/>
                  <a:t>However, the number of trials </a:t>
                </a:r>
                <a14:m>
                  <m:oMath xmlns:m="http://schemas.openxmlformats.org/officeDocument/2006/math">
                    <m:r>
                      <a:rPr lang="en-PH" b="1" i="1" smtClean="0">
                        <a:latin typeface="Cambria Math" panose="02040503050406030204" pitchFamily="18" charset="0"/>
                      </a:rPr>
                      <m:t>𝒏</m:t>
                    </m:r>
                    <m:r>
                      <a:rPr lang="en-PH" b="1" i="1" smtClean="0">
                        <a:latin typeface="Cambria Math" panose="02040503050406030204" pitchFamily="18" charset="0"/>
                      </a:rPr>
                      <m:t>=</m:t>
                    </m:r>
                    <m:r>
                      <a:rPr lang="en-PH" b="1" i="1" smtClean="0">
                        <a:latin typeface="Cambria Math" panose="02040503050406030204" pitchFamily="18" charset="0"/>
                      </a:rPr>
                      <m:t>𝟗𝟎𝟎</m:t>
                    </m:r>
                  </m:oMath>
                </a14:m>
                <a:r>
                  <a:rPr lang="en-PH" b="1" dirty="0"/>
                  <a:t> is very large.</a:t>
                </a:r>
              </a:p>
            </p:txBody>
          </p:sp>
        </mc:Choice>
        <mc:Fallback xmlns="">
          <p:sp>
            <p:nvSpPr>
              <p:cNvPr id="5" name="TextBox 4">
                <a:extLst>
                  <a:ext uri="{FF2B5EF4-FFF2-40B4-BE49-F238E27FC236}">
                    <a16:creationId xmlns:a16="http://schemas.microsoft.com/office/drawing/2014/main" id="{665F9F16-CA5D-4DA8-8EAA-F249112A2E89}"/>
                  </a:ext>
                </a:extLst>
              </p:cNvPr>
              <p:cNvSpPr txBox="1">
                <a:spLocks noRot="1" noChangeAspect="1" noMove="1" noResize="1" noEditPoints="1" noAdjustHandles="1" noChangeArrowheads="1" noChangeShapeType="1" noTextEdit="1"/>
              </p:cNvSpPr>
              <p:nvPr/>
            </p:nvSpPr>
            <p:spPr>
              <a:xfrm>
                <a:off x="1764605" y="3129119"/>
                <a:ext cx="9571052" cy="1477328"/>
              </a:xfrm>
              <a:prstGeom prst="rect">
                <a:avLst/>
              </a:prstGeom>
              <a:blipFill>
                <a:blip r:embed="rId2"/>
                <a:stretch>
                  <a:fillRect l="-509" t="-2058" b="-5350"/>
                </a:stretch>
              </a:blipFill>
            </p:spPr>
            <p:txBody>
              <a:bodyPr/>
              <a:lstStyle/>
              <a:p>
                <a:r>
                  <a:rPr lang="en-PH">
                    <a:noFill/>
                  </a:rPr>
                  <a:t> </a:t>
                </a:r>
              </a:p>
            </p:txBody>
          </p:sp>
        </mc:Fallback>
      </mc:AlternateContent>
      <p:sp>
        <p:nvSpPr>
          <p:cNvPr id="6" name="TextBox 5">
            <a:extLst>
              <a:ext uri="{FF2B5EF4-FFF2-40B4-BE49-F238E27FC236}">
                <a16:creationId xmlns:a16="http://schemas.microsoft.com/office/drawing/2014/main" id="{70198B51-3877-44BF-8B2E-3C75E69730D7}"/>
              </a:ext>
            </a:extLst>
          </p:cNvPr>
          <p:cNvSpPr txBox="1"/>
          <p:nvPr/>
        </p:nvSpPr>
        <p:spPr>
          <a:xfrm>
            <a:off x="1480457" y="4770011"/>
            <a:ext cx="3689793" cy="369332"/>
          </a:xfrm>
          <a:prstGeom prst="rect">
            <a:avLst/>
          </a:prstGeom>
          <a:noFill/>
        </p:spPr>
        <p:txBody>
          <a:bodyPr wrap="none" rtlCol="0">
            <a:spAutoFit/>
          </a:bodyPr>
          <a:lstStyle/>
          <a:p>
            <a:r>
              <a:rPr lang="en-PH" dirty="0"/>
              <a:t>Can we use Poisson Distribution?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540919-0F8D-49ED-BEE1-F386214DAE72}"/>
                  </a:ext>
                </a:extLst>
              </p:cNvPr>
              <p:cNvSpPr txBox="1"/>
              <p:nvPr/>
            </p:nvSpPr>
            <p:spPr>
              <a:xfrm>
                <a:off x="1764605" y="5155144"/>
                <a:ext cx="9571052" cy="1337867"/>
              </a:xfrm>
              <a:prstGeom prst="rect">
                <a:avLst/>
              </a:prstGeom>
              <a:noFill/>
            </p:spPr>
            <p:txBody>
              <a:bodyPr wrap="square" rtlCol="0">
                <a:spAutoFit/>
              </a:bodyPr>
              <a:lstStyle/>
              <a:p>
                <a:r>
                  <a:rPr lang="en-PH" dirty="0"/>
                  <a:t>We need the value for mean in order to use the formula for Poisson Distribution. In this case, the mean </a:t>
                </a:r>
                <a14:m>
                  <m:oMath xmlns:m="http://schemas.openxmlformats.org/officeDocument/2006/math">
                    <m:r>
                      <a:rPr lang="en-PH" b="0" i="1" smtClean="0">
                        <a:latin typeface="Cambria Math" panose="02040503050406030204" pitchFamily="18" charset="0"/>
                      </a:rPr>
                      <m:t>𝜇</m:t>
                    </m:r>
                    <m:r>
                      <a:rPr lang="en-PH" b="0" i="1" smtClean="0">
                        <a:latin typeface="Cambria Math" panose="02040503050406030204" pitchFamily="18" charset="0"/>
                      </a:rPr>
                      <m:t>=</m:t>
                    </m:r>
                    <m:r>
                      <a:rPr lang="en-PH" b="0" i="1" smtClean="0">
                        <a:latin typeface="Cambria Math" panose="02040503050406030204" pitchFamily="18" charset="0"/>
                      </a:rPr>
                      <m:t>𝑛𝑝</m:t>
                    </m:r>
                    <m:r>
                      <a:rPr lang="en-PH" b="0" i="1" smtClean="0">
                        <a:latin typeface="Cambria Math" panose="02040503050406030204" pitchFamily="18" charset="0"/>
                      </a:rPr>
                      <m:t>=</m:t>
                    </m:r>
                    <m:d>
                      <m:dPr>
                        <m:ctrlPr>
                          <a:rPr lang="en-PH" b="0" i="1" smtClean="0">
                            <a:latin typeface="Cambria Math" panose="02040503050406030204" pitchFamily="18" charset="0"/>
                          </a:rPr>
                        </m:ctrlPr>
                      </m:dPr>
                      <m:e>
                        <m:r>
                          <a:rPr lang="en-PH" b="0" i="1" smtClean="0">
                            <a:latin typeface="Cambria Math" panose="02040503050406030204" pitchFamily="18" charset="0"/>
                          </a:rPr>
                          <m:t>900</m:t>
                        </m:r>
                      </m:e>
                    </m:d>
                    <m:d>
                      <m:dPr>
                        <m:ctrlPr>
                          <a:rPr lang="en-PH" b="0" i="1" smtClean="0">
                            <a:latin typeface="Cambria Math" panose="02040503050406030204" pitchFamily="18" charset="0"/>
                          </a:rPr>
                        </m:ctrlPr>
                      </m:dPr>
                      <m:e>
                        <m:f>
                          <m:fPr>
                            <m:ctrlPr>
                              <a:rPr lang="en-PH" b="0" i="1" smtClean="0">
                                <a:latin typeface="Cambria Math" panose="02040503050406030204" pitchFamily="18" charset="0"/>
                              </a:rPr>
                            </m:ctrlPr>
                          </m:fPr>
                          <m:num>
                            <m:r>
                              <a:rPr lang="en-PH" b="0" i="1" smtClean="0">
                                <a:latin typeface="Cambria Math" panose="02040503050406030204" pitchFamily="18" charset="0"/>
                              </a:rPr>
                              <m:t>1</m:t>
                            </m:r>
                          </m:num>
                          <m:den>
                            <m:r>
                              <a:rPr lang="en-PH" b="0" i="1" smtClean="0">
                                <a:latin typeface="Cambria Math" panose="02040503050406030204" pitchFamily="18" charset="0"/>
                              </a:rPr>
                              <m:t>2</m:t>
                            </m:r>
                          </m:den>
                        </m:f>
                      </m:e>
                    </m:d>
                    <m:r>
                      <a:rPr lang="en-PH" b="0" i="1" smtClean="0">
                        <a:latin typeface="Cambria Math" panose="02040503050406030204" pitchFamily="18" charset="0"/>
                      </a:rPr>
                      <m:t>=450</m:t>
                    </m:r>
                  </m:oMath>
                </a14:m>
                <a:r>
                  <a:rPr lang="en-PH" dirty="0"/>
                  <a:t>.  </a:t>
                </a:r>
              </a:p>
              <a:p>
                <a:r>
                  <a:rPr lang="en-PH" b="1" dirty="0"/>
                  <a:t>However, the value of mean </a:t>
                </a:r>
                <a14:m>
                  <m:oMath xmlns:m="http://schemas.openxmlformats.org/officeDocument/2006/math">
                    <m:r>
                      <a:rPr lang="en-PH" b="1" i="1" smtClean="0">
                        <a:latin typeface="Cambria Math" panose="02040503050406030204" pitchFamily="18" charset="0"/>
                      </a:rPr>
                      <m:t>𝝁</m:t>
                    </m:r>
                    <m:r>
                      <a:rPr lang="en-PH" b="1" i="1" smtClean="0">
                        <a:latin typeface="Cambria Math" panose="02040503050406030204" pitchFamily="18" charset="0"/>
                      </a:rPr>
                      <m:t>=</m:t>
                    </m:r>
                    <m:r>
                      <a:rPr lang="en-PH" b="1" i="1" smtClean="0">
                        <a:latin typeface="Cambria Math" panose="02040503050406030204" pitchFamily="18" charset="0"/>
                      </a:rPr>
                      <m:t>𝟒𝟓𝟎</m:t>
                    </m:r>
                  </m:oMath>
                </a14:m>
                <a:r>
                  <a:rPr lang="en-PH" b="1" dirty="0"/>
                  <a:t> is very large</a:t>
                </a:r>
              </a:p>
              <a:p>
                <a:endParaRPr lang="en-PH" dirty="0"/>
              </a:p>
            </p:txBody>
          </p:sp>
        </mc:Choice>
        <mc:Fallback xmlns="">
          <p:sp>
            <p:nvSpPr>
              <p:cNvPr id="7" name="TextBox 6">
                <a:extLst>
                  <a:ext uri="{FF2B5EF4-FFF2-40B4-BE49-F238E27FC236}">
                    <a16:creationId xmlns:a16="http://schemas.microsoft.com/office/drawing/2014/main" id="{35540919-0F8D-49ED-BEE1-F386214DAE72}"/>
                  </a:ext>
                </a:extLst>
              </p:cNvPr>
              <p:cNvSpPr txBox="1">
                <a:spLocks noRot="1" noChangeAspect="1" noMove="1" noResize="1" noEditPoints="1" noAdjustHandles="1" noChangeArrowheads="1" noChangeShapeType="1" noTextEdit="1"/>
              </p:cNvSpPr>
              <p:nvPr/>
            </p:nvSpPr>
            <p:spPr>
              <a:xfrm>
                <a:off x="1764605" y="5155144"/>
                <a:ext cx="9571052" cy="1337867"/>
              </a:xfrm>
              <a:prstGeom prst="rect">
                <a:avLst/>
              </a:prstGeom>
              <a:blipFill>
                <a:blip r:embed="rId3"/>
                <a:stretch>
                  <a:fillRect l="-509" t="-2740"/>
                </a:stretch>
              </a:blipFill>
            </p:spPr>
            <p:txBody>
              <a:bodyPr/>
              <a:lstStyle/>
              <a:p>
                <a:r>
                  <a:rPr lang="en-PH">
                    <a:noFill/>
                  </a:rPr>
                  <a:t> </a:t>
                </a:r>
              </a:p>
            </p:txBody>
          </p:sp>
        </mc:Fallback>
      </mc:AlternateContent>
    </p:spTree>
    <p:extLst>
      <p:ext uri="{BB962C8B-B14F-4D97-AF65-F5344CB8AC3E}">
        <p14:creationId xmlns:p14="http://schemas.microsoft.com/office/powerpoint/2010/main" val="404746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24D-5472-456F-8A95-1020FA13C7A6}"/>
              </a:ext>
            </a:extLst>
          </p:cNvPr>
          <p:cNvSpPr>
            <a:spLocks noGrp="1"/>
          </p:cNvSpPr>
          <p:nvPr>
            <p:ph type="title"/>
          </p:nvPr>
        </p:nvSpPr>
        <p:spPr/>
        <p:txBody>
          <a:bodyPr/>
          <a:lstStyle/>
          <a:p>
            <a:r>
              <a:rPr lang="en-PH" dirty="0"/>
              <a:t>Coin Toss Experiment</a:t>
            </a:r>
          </a:p>
        </p:txBody>
      </p:sp>
      <p:sp>
        <p:nvSpPr>
          <p:cNvPr id="3" name="Content Placeholder 2">
            <a:extLst>
              <a:ext uri="{FF2B5EF4-FFF2-40B4-BE49-F238E27FC236}">
                <a16:creationId xmlns:a16="http://schemas.microsoft.com/office/drawing/2014/main" id="{77FF9094-12A7-4306-A34C-84EDEF70B181}"/>
              </a:ext>
            </a:extLst>
          </p:cNvPr>
          <p:cNvSpPr>
            <a:spLocks noGrp="1"/>
          </p:cNvSpPr>
          <p:nvPr>
            <p:ph idx="1"/>
          </p:nvPr>
        </p:nvSpPr>
        <p:spPr/>
        <p:txBody>
          <a:bodyPr/>
          <a:lstStyle/>
          <a:p>
            <a:r>
              <a:rPr lang="en-PH" dirty="0"/>
              <a:t>Find the probability of getting between 435 and 465 heads in tossing a fair coin 900 times.</a:t>
            </a:r>
          </a:p>
          <a:p>
            <a:pPr marL="0" indent="0">
              <a:buNone/>
            </a:pPr>
            <a:endParaRPr lang="en-PH" dirty="0"/>
          </a:p>
        </p:txBody>
      </p:sp>
      <p:sp>
        <p:nvSpPr>
          <p:cNvPr id="4" name="TextBox 3">
            <a:extLst>
              <a:ext uri="{FF2B5EF4-FFF2-40B4-BE49-F238E27FC236}">
                <a16:creationId xmlns:a16="http://schemas.microsoft.com/office/drawing/2014/main" id="{160443EA-E7FF-4B47-B3B5-6EA8B918BB56}"/>
              </a:ext>
            </a:extLst>
          </p:cNvPr>
          <p:cNvSpPr txBox="1"/>
          <p:nvPr/>
        </p:nvSpPr>
        <p:spPr>
          <a:xfrm>
            <a:off x="1494973" y="2932620"/>
            <a:ext cx="9571052" cy="646331"/>
          </a:xfrm>
          <a:prstGeom prst="rect">
            <a:avLst/>
          </a:prstGeom>
          <a:noFill/>
        </p:spPr>
        <p:txBody>
          <a:bodyPr wrap="square" rtlCol="0">
            <a:spAutoFit/>
          </a:bodyPr>
          <a:lstStyle/>
          <a:p>
            <a:r>
              <a:rPr lang="en-PH" dirty="0"/>
              <a:t>For very large number of trials for Binomial Distribution and/or sufficiently large values of mean for Poisson Distribution,</a:t>
            </a:r>
          </a:p>
        </p:txBody>
      </p:sp>
      <p:sp>
        <p:nvSpPr>
          <p:cNvPr id="8" name="TextBox 7">
            <a:extLst>
              <a:ext uri="{FF2B5EF4-FFF2-40B4-BE49-F238E27FC236}">
                <a16:creationId xmlns:a16="http://schemas.microsoft.com/office/drawing/2014/main" id="{22B750D1-857B-4152-BB38-3318431114CB}"/>
              </a:ext>
            </a:extLst>
          </p:cNvPr>
          <p:cNvSpPr txBox="1"/>
          <p:nvPr/>
        </p:nvSpPr>
        <p:spPr>
          <a:xfrm>
            <a:off x="1778002" y="3606383"/>
            <a:ext cx="8425542" cy="646331"/>
          </a:xfrm>
          <a:prstGeom prst="rect">
            <a:avLst/>
          </a:prstGeom>
          <a:noFill/>
        </p:spPr>
        <p:txBody>
          <a:bodyPr wrap="square" rtlCol="0">
            <a:spAutoFit/>
          </a:bodyPr>
          <a:lstStyle/>
          <a:p>
            <a:r>
              <a:rPr lang="en-PH" b="1" dirty="0"/>
              <a:t>Normal Distribution can be used to approximate Binomial Distribution and/or Poisson Distribution.</a:t>
            </a:r>
          </a:p>
        </p:txBody>
      </p:sp>
    </p:spTree>
    <p:extLst>
      <p:ext uri="{BB962C8B-B14F-4D97-AF65-F5344CB8AC3E}">
        <p14:creationId xmlns:p14="http://schemas.microsoft.com/office/powerpoint/2010/main" val="3404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F1C-54B3-45E3-8F11-FEDE2F8E7789}"/>
              </a:ext>
            </a:extLst>
          </p:cNvPr>
          <p:cNvSpPr>
            <a:spLocks noGrp="1"/>
          </p:cNvSpPr>
          <p:nvPr>
            <p:ph type="title"/>
          </p:nvPr>
        </p:nvSpPr>
        <p:spPr/>
        <p:txBody>
          <a:bodyPr/>
          <a:lstStyle/>
          <a:p>
            <a:r>
              <a:rPr lang="en-PH" dirty="0"/>
              <a:t>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F93ABD-05F5-4494-A93D-DA36B77092FE}"/>
                  </a:ext>
                </a:extLst>
              </p:cNvPr>
              <p:cNvSpPr>
                <a:spLocks noGrp="1"/>
              </p:cNvSpPr>
              <p:nvPr>
                <p:ph idx="1"/>
              </p:nvPr>
            </p:nvSpPr>
            <p:spPr/>
            <p:txBody>
              <a:bodyPr>
                <a:normAutofit/>
              </a:bodyPr>
              <a:lstStyle/>
              <a:p>
                <a:r>
                  <a:rPr lang="en-PH" dirty="0"/>
                  <a:t>A random variable </a:t>
                </a:r>
                <a:r>
                  <a:rPr lang="en-PH" i="1" dirty="0"/>
                  <a:t>X </a:t>
                </a:r>
                <a:r>
                  <a:rPr lang="en-PH" dirty="0"/>
                  <a:t>has the normal distribution with parameters μ and σ</a:t>
                </a:r>
                <a:r>
                  <a:rPr lang="en-PH" baseline="30000" dirty="0"/>
                  <a:t>2</a:t>
                </a:r>
                <a:r>
                  <a:rPr lang="en-PH" dirty="0"/>
                  <a:t>, if the density function of </a:t>
                </a:r>
                <a:r>
                  <a:rPr lang="en-PH" i="1" dirty="0"/>
                  <a:t>X</a:t>
                </a:r>
                <a:r>
                  <a:rPr lang="en-PH" dirty="0"/>
                  <a:t> is</a:t>
                </a:r>
              </a:p>
              <a:p>
                <a:pPr marL="0" indent="0">
                  <a:buNone/>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𝑓</m:t>
                      </m:r>
                      <m:d>
                        <m:dPr>
                          <m:ctrlPr>
                            <a:rPr lang="en-PH" b="0" i="1" smtClean="0">
                              <a:latin typeface="Cambria Math" panose="02040503050406030204" pitchFamily="18" charset="0"/>
                            </a:rPr>
                          </m:ctrlPr>
                        </m:dPr>
                        <m:e>
                          <m:r>
                            <a:rPr lang="en-PH" b="0" i="1" smtClean="0">
                              <a:latin typeface="Cambria Math" panose="02040503050406030204" pitchFamily="18" charset="0"/>
                            </a:rPr>
                            <m:t>𝑥</m:t>
                          </m:r>
                        </m:e>
                      </m:d>
                      <m:r>
                        <a:rPr lang="en-PH" b="0" i="1" smtClean="0">
                          <a:latin typeface="Cambria Math" panose="02040503050406030204" pitchFamily="18" charset="0"/>
                        </a:rPr>
                        <m:t>=</m:t>
                      </m:r>
                      <m:f>
                        <m:fPr>
                          <m:ctrlPr>
                            <a:rPr lang="en-PH" b="0" i="1" smtClean="0">
                              <a:latin typeface="Cambria Math" panose="02040503050406030204" pitchFamily="18" charset="0"/>
                            </a:rPr>
                          </m:ctrlPr>
                        </m:fPr>
                        <m:num>
                          <m:r>
                            <a:rPr lang="en-PH" b="0" i="1" smtClean="0">
                              <a:latin typeface="Cambria Math" panose="02040503050406030204" pitchFamily="18" charset="0"/>
                            </a:rPr>
                            <m:t>1</m:t>
                          </m:r>
                        </m:num>
                        <m:den>
                          <m:r>
                            <a:rPr lang="en-PH" b="0" i="1" smtClean="0">
                              <a:latin typeface="Cambria Math" panose="02040503050406030204" pitchFamily="18" charset="0"/>
                            </a:rPr>
                            <m:t>𝜎</m:t>
                          </m:r>
                          <m:rad>
                            <m:radPr>
                              <m:degHide m:val="on"/>
                              <m:ctrlPr>
                                <a:rPr lang="en-PH" b="0" i="1" smtClean="0">
                                  <a:latin typeface="Cambria Math" panose="02040503050406030204" pitchFamily="18" charset="0"/>
                                </a:rPr>
                              </m:ctrlPr>
                            </m:radPr>
                            <m:deg/>
                            <m:e>
                              <m:r>
                                <a:rPr lang="en-PH" b="0" i="1" smtClean="0">
                                  <a:latin typeface="Cambria Math" panose="02040503050406030204" pitchFamily="18" charset="0"/>
                                </a:rPr>
                                <m:t>2</m:t>
                              </m:r>
                              <m:r>
                                <a:rPr lang="en-PH" b="0" i="1" smtClean="0">
                                  <a:latin typeface="Cambria Math" panose="02040503050406030204" pitchFamily="18" charset="0"/>
                                </a:rPr>
                                <m:t>𝜋</m:t>
                              </m:r>
                            </m:e>
                          </m:rad>
                        </m:den>
                      </m:f>
                      <m:sSup>
                        <m:sSupPr>
                          <m:ctrlPr>
                            <a:rPr lang="en-PH" b="0" i="1" smtClean="0">
                              <a:latin typeface="Cambria Math" panose="02040503050406030204" pitchFamily="18" charset="0"/>
                            </a:rPr>
                          </m:ctrlPr>
                        </m:sSupPr>
                        <m:e>
                          <m:r>
                            <a:rPr lang="en-PH" b="0" i="1" smtClean="0">
                              <a:latin typeface="Cambria Math" panose="02040503050406030204" pitchFamily="18" charset="0"/>
                            </a:rPr>
                            <m:t>𝑒</m:t>
                          </m:r>
                        </m:e>
                        <m:sup>
                          <m:r>
                            <a:rPr lang="en-PH" b="0" i="1" smtClean="0">
                              <a:latin typeface="Cambria Math" panose="02040503050406030204" pitchFamily="18" charset="0"/>
                            </a:rPr>
                            <m:t>− </m:t>
                          </m:r>
                          <m:f>
                            <m:fPr>
                              <m:ctrlPr>
                                <a:rPr lang="en-PH" b="0" i="1" smtClean="0">
                                  <a:latin typeface="Cambria Math" panose="02040503050406030204" pitchFamily="18" charset="0"/>
                                </a:rPr>
                              </m:ctrlPr>
                            </m:fPr>
                            <m:num>
                              <m:sSup>
                                <m:sSupPr>
                                  <m:ctrlPr>
                                    <a:rPr lang="en-PH" b="0" i="1" smtClean="0">
                                      <a:latin typeface="Cambria Math" panose="02040503050406030204" pitchFamily="18" charset="0"/>
                                    </a:rPr>
                                  </m:ctrlPr>
                                </m:sSupPr>
                                <m:e>
                                  <m:d>
                                    <m:dPr>
                                      <m:ctrlPr>
                                        <a:rPr lang="en-PH" b="0" i="1" smtClean="0">
                                          <a:latin typeface="Cambria Math" panose="02040503050406030204" pitchFamily="18" charset="0"/>
                                        </a:rPr>
                                      </m:ctrlPr>
                                    </m:dPr>
                                    <m:e>
                                      <m:r>
                                        <a:rPr lang="en-PH" b="0" i="1" smtClean="0">
                                          <a:latin typeface="Cambria Math" panose="02040503050406030204" pitchFamily="18" charset="0"/>
                                        </a:rPr>
                                        <m:t>𝑥</m:t>
                                      </m:r>
                                      <m:r>
                                        <a:rPr lang="en-PH" b="0" i="1" smtClean="0">
                                          <a:latin typeface="Cambria Math" panose="02040503050406030204" pitchFamily="18" charset="0"/>
                                        </a:rPr>
                                        <m:t>−</m:t>
                                      </m:r>
                                      <m:r>
                                        <a:rPr lang="en-PH" b="0" i="1" smtClean="0">
                                          <a:latin typeface="Cambria Math" panose="02040503050406030204" pitchFamily="18" charset="0"/>
                                        </a:rPr>
                                        <m:t>𝜇</m:t>
                                      </m:r>
                                    </m:e>
                                  </m:d>
                                </m:e>
                                <m:sup>
                                  <m:r>
                                    <a:rPr lang="en-PH" b="0" i="1" smtClean="0">
                                      <a:latin typeface="Cambria Math" panose="02040503050406030204" pitchFamily="18" charset="0"/>
                                    </a:rPr>
                                    <m:t>2</m:t>
                                  </m:r>
                                </m:sup>
                              </m:sSup>
                            </m:num>
                            <m:den>
                              <m:r>
                                <a:rPr lang="en-PH" b="0" i="1" smtClean="0">
                                  <a:latin typeface="Cambria Math" panose="02040503050406030204" pitchFamily="18" charset="0"/>
                                </a:rPr>
                                <m:t>2</m:t>
                              </m:r>
                              <m:sSup>
                                <m:sSupPr>
                                  <m:ctrlPr>
                                    <a:rPr lang="en-PH" b="0" i="1" smtClean="0">
                                      <a:latin typeface="Cambria Math" panose="02040503050406030204" pitchFamily="18" charset="0"/>
                                    </a:rPr>
                                  </m:ctrlPr>
                                </m:sSupPr>
                                <m:e>
                                  <m:r>
                                    <a:rPr lang="en-PH" b="0" i="1" smtClean="0">
                                      <a:latin typeface="Cambria Math" panose="02040503050406030204" pitchFamily="18" charset="0"/>
                                    </a:rPr>
                                    <m:t>𝜎</m:t>
                                  </m:r>
                                </m:e>
                                <m:sup>
                                  <m:r>
                                    <a:rPr lang="en-PH" b="0" i="1" smtClean="0">
                                      <a:latin typeface="Cambria Math" panose="02040503050406030204" pitchFamily="18" charset="0"/>
                                    </a:rPr>
                                    <m:t>2</m:t>
                                  </m:r>
                                </m:sup>
                              </m:sSup>
                            </m:den>
                          </m:f>
                        </m:sup>
                      </m:sSup>
                    </m:oMath>
                  </m:oMathPara>
                </a14:m>
                <a:endParaRPr lang="en-PH" dirty="0"/>
              </a:p>
            </p:txBody>
          </p:sp>
        </mc:Choice>
        <mc:Fallback xmlns="">
          <p:sp>
            <p:nvSpPr>
              <p:cNvPr id="3" name="Content Placeholder 2">
                <a:extLst>
                  <a:ext uri="{FF2B5EF4-FFF2-40B4-BE49-F238E27FC236}">
                    <a16:creationId xmlns:a16="http://schemas.microsoft.com/office/drawing/2014/main" id="{2FF93ABD-05F5-4494-A93D-DA36B77092FE}"/>
                  </a:ext>
                </a:extLst>
              </p:cNvPr>
              <p:cNvSpPr>
                <a:spLocks noGrp="1" noRot="1" noChangeAspect="1" noMove="1" noResize="1" noEditPoints="1" noAdjustHandles="1" noChangeArrowheads="1" noChangeShapeType="1" noTextEdit="1"/>
              </p:cNvSpPr>
              <p:nvPr>
                <p:ph idx="1"/>
              </p:nvPr>
            </p:nvSpPr>
            <p:spPr>
              <a:blipFill>
                <a:blip r:embed="rId2"/>
                <a:stretch>
                  <a:fillRect l="-303" t="-1654"/>
                </a:stretch>
              </a:blipFill>
            </p:spPr>
            <p:txBody>
              <a:bodyPr/>
              <a:lstStyle/>
              <a:p>
                <a:r>
                  <a:rPr lang="en-PH">
                    <a:noFill/>
                  </a:rPr>
                  <a:t> </a:t>
                </a:r>
              </a:p>
            </p:txBody>
          </p:sp>
        </mc:Fallback>
      </mc:AlternateContent>
      <p:pic>
        <p:nvPicPr>
          <p:cNvPr id="4" name="Picture 3">
            <a:extLst>
              <a:ext uri="{FF2B5EF4-FFF2-40B4-BE49-F238E27FC236}">
                <a16:creationId xmlns:a16="http://schemas.microsoft.com/office/drawing/2014/main" id="{77A5D043-43B5-41B5-A318-2171CB827BFC}"/>
              </a:ext>
            </a:extLst>
          </p:cNvPr>
          <p:cNvPicPr>
            <a:picLocks noChangeAspect="1"/>
          </p:cNvPicPr>
          <p:nvPr/>
        </p:nvPicPr>
        <p:blipFill>
          <a:blip r:embed="rId3"/>
          <a:stretch>
            <a:fillRect/>
          </a:stretch>
        </p:blipFill>
        <p:spPr>
          <a:xfrm>
            <a:off x="4029075" y="3838575"/>
            <a:ext cx="4133850" cy="2333625"/>
          </a:xfrm>
          <a:prstGeom prst="rect">
            <a:avLst/>
          </a:prstGeom>
        </p:spPr>
      </p:pic>
      <p:sp>
        <p:nvSpPr>
          <p:cNvPr id="5" name="Oval 4">
            <a:extLst>
              <a:ext uri="{FF2B5EF4-FFF2-40B4-BE49-F238E27FC236}">
                <a16:creationId xmlns:a16="http://schemas.microsoft.com/office/drawing/2014/main" id="{6A7415CA-E8D6-40FE-86B1-A19C523BFA08}"/>
              </a:ext>
            </a:extLst>
          </p:cNvPr>
          <p:cNvSpPr/>
          <p:nvPr/>
        </p:nvSpPr>
        <p:spPr>
          <a:xfrm>
            <a:off x="6972300" y="2727960"/>
            <a:ext cx="14478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extLst>
              <a:ext uri="{FF2B5EF4-FFF2-40B4-BE49-F238E27FC236}">
                <a16:creationId xmlns:a16="http://schemas.microsoft.com/office/drawing/2014/main" id="{AB8F64E5-8CFB-465B-9DEF-3F65A8F658AA}"/>
              </a:ext>
            </a:extLst>
          </p:cNvPr>
          <p:cNvSpPr/>
          <p:nvPr/>
        </p:nvSpPr>
        <p:spPr>
          <a:xfrm>
            <a:off x="5722620" y="3207068"/>
            <a:ext cx="144780" cy="152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B5B9CA36-0F5A-4A53-85F9-A037BE7F095C}"/>
              </a:ext>
            </a:extLst>
          </p:cNvPr>
          <p:cNvSpPr txBox="1"/>
          <p:nvPr/>
        </p:nvSpPr>
        <p:spPr>
          <a:xfrm>
            <a:off x="7833367" y="2543294"/>
            <a:ext cx="772969" cy="369332"/>
          </a:xfrm>
          <a:prstGeom prst="rect">
            <a:avLst/>
          </a:prstGeom>
          <a:noFill/>
        </p:spPr>
        <p:txBody>
          <a:bodyPr wrap="none" rtlCol="0">
            <a:spAutoFit/>
          </a:bodyPr>
          <a:lstStyle/>
          <a:p>
            <a:r>
              <a:rPr lang="en-PH" dirty="0"/>
              <a:t>mean</a:t>
            </a:r>
          </a:p>
        </p:txBody>
      </p:sp>
      <p:sp>
        <p:nvSpPr>
          <p:cNvPr id="8" name="Freeform: Shape 7">
            <a:extLst>
              <a:ext uri="{FF2B5EF4-FFF2-40B4-BE49-F238E27FC236}">
                <a16:creationId xmlns:a16="http://schemas.microsoft.com/office/drawing/2014/main" id="{B5CD2DF3-CA1F-4597-8FF5-3994C7381837}"/>
              </a:ext>
            </a:extLst>
          </p:cNvPr>
          <p:cNvSpPr/>
          <p:nvPr/>
        </p:nvSpPr>
        <p:spPr>
          <a:xfrm>
            <a:off x="7063740" y="2512667"/>
            <a:ext cx="883920" cy="169573"/>
          </a:xfrm>
          <a:custGeom>
            <a:avLst/>
            <a:gdLst>
              <a:gd name="connsiteX0" fmla="*/ 0 w 883920"/>
              <a:gd name="connsiteY0" fmla="*/ 169573 h 169573"/>
              <a:gd name="connsiteX1" fmla="*/ 297180 w 883920"/>
              <a:gd name="connsiteY1" fmla="*/ 1933 h 169573"/>
              <a:gd name="connsiteX2" fmla="*/ 883920 w 883920"/>
              <a:gd name="connsiteY2" fmla="*/ 93373 h 169573"/>
            </a:gdLst>
            <a:ahLst/>
            <a:cxnLst>
              <a:cxn ang="0">
                <a:pos x="connsiteX0" y="connsiteY0"/>
              </a:cxn>
              <a:cxn ang="0">
                <a:pos x="connsiteX1" y="connsiteY1"/>
              </a:cxn>
              <a:cxn ang="0">
                <a:pos x="connsiteX2" y="connsiteY2"/>
              </a:cxn>
            </a:cxnLst>
            <a:rect l="l" t="t" r="r" b="b"/>
            <a:pathLst>
              <a:path w="883920" h="169573">
                <a:moveTo>
                  <a:pt x="0" y="169573"/>
                </a:moveTo>
                <a:cubicBezTo>
                  <a:pt x="74930" y="92103"/>
                  <a:pt x="149860" y="14633"/>
                  <a:pt x="297180" y="1933"/>
                </a:cubicBezTo>
                <a:cubicBezTo>
                  <a:pt x="444500" y="-10767"/>
                  <a:pt x="664210" y="41303"/>
                  <a:pt x="883920" y="93373"/>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Freeform: Shape 8">
            <a:extLst>
              <a:ext uri="{FF2B5EF4-FFF2-40B4-BE49-F238E27FC236}">
                <a16:creationId xmlns:a16="http://schemas.microsoft.com/office/drawing/2014/main" id="{EF5D6F98-B090-4866-A363-1B1C7718DDFB}"/>
              </a:ext>
            </a:extLst>
          </p:cNvPr>
          <p:cNvSpPr/>
          <p:nvPr/>
        </p:nvSpPr>
        <p:spPr>
          <a:xfrm>
            <a:off x="4114800" y="3352800"/>
            <a:ext cx="1607820" cy="316049"/>
          </a:xfrm>
          <a:custGeom>
            <a:avLst/>
            <a:gdLst>
              <a:gd name="connsiteX0" fmla="*/ 1607820 w 1607820"/>
              <a:gd name="connsiteY0" fmla="*/ 0 h 316049"/>
              <a:gd name="connsiteX1" fmla="*/ 975360 w 1607820"/>
              <a:gd name="connsiteY1" fmla="*/ 304800 h 316049"/>
              <a:gd name="connsiteX2" fmla="*/ 0 w 1607820"/>
              <a:gd name="connsiteY2" fmla="*/ 220980 h 316049"/>
            </a:gdLst>
            <a:ahLst/>
            <a:cxnLst>
              <a:cxn ang="0">
                <a:pos x="connsiteX0" y="connsiteY0"/>
              </a:cxn>
              <a:cxn ang="0">
                <a:pos x="connsiteX1" y="connsiteY1"/>
              </a:cxn>
              <a:cxn ang="0">
                <a:pos x="connsiteX2" y="connsiteY2"/>
              </a:cxn>
            </a:cxnLst>
            <a:rect l="l" t="t" r="r" b="b"/>
            <a:pathLst>
              <a:path w="1607820" h="316049">
                <a:moveTo>
                  <a:pt x="1607820" y="0"/>
                </a:moveTo>
                <a:cubicBezTo>
                  <a:pt x="1425575" y="133985"/>
                  <a:pt x="1243330" y="267970"/>
                  <a:pt x="975360" y="304800"/>
                </a:cubicBezTo>
                <a:cubicBezTo>
                  <a:pt x="707390" y="341630"/>
                  <a:pt x="353695" y="281305"/>
                  <a:pt x="0" y="220980"/>
                </a:cubicBezTo>
              </a:path>
            </a:pathLst>
          </a:custGeom>
          <a:noFill/>
          <a:ln>
            <a:solidFill>
              <a:srgbClr val="7030A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03CF4D71-C4F4-4F49-A264-0E7878B10D2C}"/>
              </a:ext>
            </a:extLst>
          </p:cNvPr>
          <p:cNvSpPr txBox="1"/>
          <p:nvPr/>
        </p:nvSpPr>
        <p:spPr>
          <a:xfrm>
            <a:off x="2696992" y="3207068"/>
            <a:ext cx="2228752" cy="369332"/>
          </a:xfrm>
          <a:prstGeom prst="rect">
            <a:avLst/>
          </a:prstGeom>
          <a:noFill/>
        </p:spPr>
        <p:txBody>
          <a:bodyPr wrap="none" rtlCol="0">
            <a:spAutoFit/>
          </a:bodyPr>
          <a:lstStyle/>
          <a:p>
            <a:r>
              <a:rPr lang="en-PH" dirty="0"/>
              <a:t>standard deviation</a:t>
            </a:r>
          </a:p>
        </p:txBody>
      </p:sp>
      <p:sp>
        <p:nvSpPr>
          <p:cNvPr id="11" name="Oval 10">
            <a:extLst>
              <a:ext uri="{FF2B5EF4-FFF2-40B4-BE49-F238E27FC236}">
                <a16:creationId xmlns:a16="http://schemas.microsoft.com/office/drawing/2014/main" id="{18CCE4FE-DCF3-4967-8ACA-E1D2936532D7}"/>
              </a:ext>
            </a:extLst>
          </p:cNvPr>
          <p:cNvSpPr/>
          <p:nvPr/>
        </p:nvSpPr>
        <p:spPr>
          <a:xfrm>
            <a:off x="6918960" y="2942418"/>
            <a:ext cx="259080" cy="20011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Freeform: Shape 11">
            <a:extLst>
              <a:ext uri="{FF2B5EF4-FFF2-40B4-BE49-F238E27FC236}">
                <a16:creationId xmlns:a16="http://schemas.microsoft.com/office/drawing/2014/main" id="{79A06D21-3907-4327-B3EE-39A3D6E656A6}"/>
              </a:ext>
            </a:extLst>
          </p:cNvPr>
          <p:cNvSpPr/>
          <p:nvPr/>
        </p:nvSpPr>
        <p:spPr>
          <a:xfrm flipH="1">
            <a:off x="7033262" y="3210640"/>
            <a:ext cx="906780" cy="163649"/>
          </a:xfrm>
          <a:custGeom>
            <a:avLst/>
            <a:gdLst>
              <a:gd name="connsiteX0" fmla="*/ 1607820 w 1607820"/>
              <a:gd name="connsiteY0" fmla="*/ 0 h 316049"/>
              <a:gd name="connsiteX1" fmla="*/ 975360 w 1607820"/>
              <a:gd name="connsiteY1" fmla="*/ 304800 h 316049"/>
              <a:gd name="connsiteX2" fmla="*/ 0 w 1607820"/>
              <a:gd name="connsiteY2" fmla="*/ 220980 h 316049"/>
            </a:gdLst>
            <a:ahLst/>
            <a:cxnLst>
              <a:cxn ang="0">
                <a:pos x="connsiteX0" y="connsiteY0"/>
              </a:cxn>
              <a:cxn ang="0">
                <a:pos x="connsiteX1" y="connsiteY1"/>
              </a:cxn>
              <a:cxn ang="0">
                <a:pos x="connsiteX2" y="connsiteY2"/>
              </a:cxn>
            </a:cxnLst>
            <a:rect l="l" t="t" r="r" b="b"/>
            <a:pathLst>
              <a:path w="1607820" h="316049">
                <a:moveTo>
                  <a:pt x="1607820" y="0"/>
                </a:moveTo>
                <a:cubicBezTo>
                  <a:pt x="1425575" y="133985"/>
                  <a:pt x="1243330" y="267970"/>
                  <a:pt x="975360" y="304800"/>
                </a:cubicBezTo>
                <a:cubicBezTo>
                  <a:pt x="707390" y="341630"/>
                  <a:pt x="353695" y="281305"/>
                  <a:pt x="0" y="220980"/>
                </a:cubicBezTo>
              </a:path>
            </a:pathLst>
          </a:custGeom>
          <a:noFill/>
          <a:ln>
            <a:solidFill>
              <a:srgbClr val="7030A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82560302-B7FF-4635-934D-BF8F1C78C478}"/>
              </a:ext>
            </a:extLst>
          </p:cNvPr>
          <p:cNvSpPr txBox="1"/>
          <p:nvPr/>
        </p:nvSpPr>
        <p:spPr>
          <a:xfrm>
            <a:off x="7940042" y="3121223"/>
            <a:ext cx="1104341" cy="369332"/>
          </a:xfrm>
          <a:prstGeom prst="rect">
            <a:avLst/>
          </a:prstGeom>
          <a:noFill/>
        </p:spPr>
        <p:txBody>
          <a:bodyPr wrap="none" rtlCol="0">
            <a:spAutoFit/>
          </a:bodyPr>
          <a:lstStyle/>
          <a:p>
            <a:r>
              <a:rPr lang="en-PH" dirty="0"/>
              <a:t>variance</a:t>
            </a:r>
          </a:p>
        </p:txBody>
      </p:sp>
      <p:pic>
        <p:nvPicPr>
          <p:cNvPr id="14" name="Picture 13">
            <a:extLst>
              <a:ext uri="{FF2B5EF4-FFF2-40B4-BE49-F238E27FC236}">
                <a16:creationId xmlns:a16="http://schemas.microsoft.com/office/drawing/2014/main" id="{90BD3354-88E7-434F-9B2B-BEF7A3B91287}"/>
              </a:ext>
            </a:extLst>
          </p:cNvPr>
          <p:cNvPicPr>
            <a:picLocks noChangeAspect="1"/>
          </p:cNvPicPr>
          <p:nvPr/>
        </p:nvPicPr>
        <p:blipFill>
          <a:blip r:embed="rId4"/>
          <a:stretch>
            <a:fillRect/>
          </a:stretch>
        </p:blipFill>
        <p:spPr>
          <a:xfrm>
            <a:off x="3102639" y="4107897"/>
            <a:ext cx="1666875" cy="1466850"/>
          </a:xfrm>
          <a:prstGeom prst="rect">
            <a:avLst/>
          </a:prstGeom>
        </p:spPr>
      </p:pic>
      <p:pic>
        <p:nvPicPr>
          <p:cNvPr id="15" name="Picture 14">
            <a:extLst>
              <a:ext uri="{FF2B5EF4-FFF2-40B4-BE49-F238E27FC236}">
                <a16:creationId xmlns:a16="http://schemas.microsoft.com/office/drawing/2014/main" id="{F357470A-9832-477D-868E-E75D00E35CF1}"/>
              </a:ext>
            </a:extLst>
          </p:cNvPr>
          <p:cNvPicPr>
            <a:picLocks noChangeAspect="1"/>
          </p:cNvPicPr>
          <p:nvPr/>
        </p:nvPicPr>
        <p:blipFill>
          <a:blip r:embed="rId5"/>
          <a:stretch>
            <a:fillRect/>
          </a:stretch>
        </p:blipFill>
        <p:spPr>
          <a:xfrm>
            <a:off x="7264407" y="4165599"/>
            <a:ext cx="1638300" cy="1476375"/>
          </a:xfrm>
          <a:prstGeom prst="rect">
            <a:avLst/>
          </a:prstGeom>
        </p:spPr>
      </p:pic>
      <p:pic>
        <p:nvPicPr>
          <p:cNvPr id="16" name="Picture 15">
            <a:extLst>
              <a:ext uri="{FF2B5EF4-FFF2-40B4-BE49-F238E27FC236}">
                <a16:creationId xmlns:a16="http://schemas.microsoft.com/office/drawing/2014/main" id="{4297C2B9-3901-4940-879A-ED8DC94DF8C7}"/>
              </a:ext>
            </a:extLst>
          </p:cNvPr>
          <p:cNvPicPr>
            <a:picLocks noChangeAspect="1"/>
          </p:cNvPicPr>
          <p:nvPr/>
        </p:nvPicPr>
        <p:blipFill>
          <a:blip r:embed="rId6"/>
          <a:stretch>
            <a:fillRect/>
          </a:stretch>
        </p:blipFill>
        <p:spPr>
          <a:xfrm>
            <a:off x="5182137" y="4378709"/>
            <a:ext cx="1714500" cy="1457325"/>
          </a:xfrm>
          <a:prstGeom prst="rect">
            <a:avLst/>
          </a:prstGeom>
        </p:spPr>
      </p:pic>
    </p:spTree>
    <p:extLst>
      <p:ext uri="{BB962C8B-B14F-4D97-AF65-F5344CB8AC3E}">
        <p14:creationId xmlns:p14="http://schemas.microsoft.com/office/powerpoint/2010/main" val="7028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6"/>
                                        </p:tgtEl>
                                      </p:cBhvr>
                                    </p:animEffect>
                                    <p:set>
                                      <p:cBhvr>
                                        <p:cTn id="49" dur="1" fill="hold">
                                          <p:stCondLst>
                                            <p:cond delay="499"/>
                                          </p:stCondLst>
                                        </p:cTn>
                                        <p:tgtEl>
                                          <p:spTgt spid="1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p:bldP spid="11" grpId="0" animBg="1"/>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F040-695D-4743-B78F-1392C1D2E723}"/>
              </a:ext>
            </a:extLst>
          </p:cNvPr>
          <p:cNvSpPr>
            <a:spLocks noGrp="1"/>
          </p:cNvSpPr>
          <p:nvPr>
            <p:ph type="title"/>
          </p:nvPr>
        </p:nvSpPr>
        <p:spPr/>
        <p:txBody>
          <a:bodyPr/>
          <a:lstStyle/>
          <a:p>
            <a:r>
              <a:rPr lang="en-PH" dirty="0"/>
              <a:t>Standardized Normal Distribution</a:t>
            </a:r>
          </a:p>
        </p:txBody>
      </p:sp>
      <p:sp>
        <p:nvSpPr>
          <p:cNvPr id="3" name="Content Placeholder 2">
            <a:extLst>
              <a:ext uri="{FF2B5EF4-FFF2-40B4-BE49-F238E27FC236}">
                <a16:creationId xmlns:a16="http://schemas.microsoft.com/office/drawing/2014/main" id="{DD336A3F-968B-47EF-9CE5-98BE0B7867F3}"/>
              </a:ext>
            </a:extLst>
          </p:cNvPr>
          <p:cNvSpPr>
            <a:spLocks noGrp="1"/>
          </p:cNvSpPr>
          <p:nvPr>
            <p:ph idx="1"/>
          </p:nvPr>
        </p:nvSpPr>
        <p:spPr>
          <a:xfrm>
            <a:off x="1069848" y="2121408"/>
            <a:ext cx="10058400" cy="4050792"/>
          </a:xfrm>
        </p:spPr>
        <p:txBody>
          <a:bodyPr/>
          <a:lstStyle/>
          <a:p>
            <a:r>
              <a:rPr lang="en-PH" dirty="0"/>
              <a:t>For real </a:t>
            </a:r>
            <a:r>
              <a:rPr lang="en-PH" i="1" dirty="0"/>
              <a:t>μ </a:t>
            </a:r>
            <a:r>
              <a:rPr lang="en-PH" dirty="0"/>
              <a:t>and </a:t>
            </a:r>
            <a:r>
              <a:rPr lang="en-PH" i="1" dirty="0"/>
              <a:t>σ &gt; </a:t>
            </a:r>
            <a:r>
              <a:rPr lang="en-PH" dirty="0"/>
              <a:t>0, the </a:t>
            </a:r>
            <a:r>
              <a:rPr lang="en-PH" i="1" dirty="0"/>
              <a:t>standardized </a:t>
            </a:r>
            <a:r>
              <a:rPr lang="en-PH" dirty="0"/>
              <a:t>random variable is defined by</a:t>
            </a:r>
          </a:p>
          <a:p>
            <a:endParaRPr lang="en-PH" dirty="0"/>
          </a:p>
          <a:p>
            <a:endParaRPr lang="en-PH" dirty="0"/>
          </a:p>
          <a:p>
            <a:pPr marL="0" indent="0">
              <a:buNone/>
            </a:pPr>
            <a:endParaRPr lang="en-PH" dirty="0"/>
          </a:p>
          <a:p>
            <a:pPr marL="0" indent="0">
              <a:buNone/>
            </a:pPr>
            <a:endParaRPr lang="en-PH" dirty="0"/>
          </a:p>
          <a:p>
            <a:r>
              <a:rPr lang="en-PH" dirty="0"/>
              <a:t>A standard normal model is a normal distribution with a mean of 1 and a standard deviation of 1.</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8FE113-2B6A-4A67-BE06-5CFD7927E9E7}"/>
                  </a:ext>
                </a:extLst>
              </p:cNvPr>
              <p:cNvSpPr/>
              <p:nvPr/>
            </p:nvSpPr>
            <p:spPr>
              <a:xfrm>
                <a:off x="4639927" y="2714317"/>
                <a:ext cx="2912145"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PH" sz="2000" b="0" i="1" smtClean="0">
                          <a:latin typeface="Cambria Math" panose="02040503050406030204" pitchFamily="18" charset="0"/>
                        </a:rPr>
                        <m:t>𝑍</m:t>
                      </m:r>
                      <m:r>
                        <a:rPr lang="en-PH" sz="2000" b="0" i="1" smtClean="0">
                          <a:latin typeface="Cambria Math" panose="02040503050406030204" pitchFamily="18" charset="0"/>
                        </a:rPr>
                        <m:t>=</m:t>
                      </m:r>
                      <m:f>
                        <m:fPr>
                          <m:ctrlPr>
                            <a:rPr lang="en-PH" sz="2000" b="0" i="1" smtClean="0">
                              <a:latin typeface="Cambria Math" panose="02040503050406030204" pitchFamily="18" charset="0"/>
                            </a:rPr>
                          </m:ctrlPr>
                        </m:fPr>
                        <m:num>
                          <m:r>
                            <a:rPr lang="en-PH" sz="2000" b="0" i="1" smtClean="0">
                              <a:latin typeface="Cambria Math" panose="02040503050406030204" pitchFamily="18" charset="0"/>
                            </a:rPr>
                            <m:t>𝑋</m:t>
                          </m:r>
                          <m:r>
                            <a:rPr lang="en-PH" sz="2000" b="0" i="1" smtClean="0">
                              <a:latin typeface="Cambria Math" panose="02040503050406030204" pitchFamily="18" charset="0"/>
                            </a:rPr>
                            <m:t>−</m:t>
                          </m:r>
                          <m:r>
                            <a:rPr lang="en-PH" sz="2000" b="0" i="1" smtClean="0">
                              <a:latin typeface="Cambria Math" panose="02040503050406030204" pitchFamily="18" charset="0"/>
                            </a:rPr>
                            <m:t>𝜇</m:t>
                          </m:r>
                        </m:num>
                        <m:den>
                          <m:r>
                            <a:rPr lang="en-PH" sz="2000" b="0" i="1" smtClean="0">
                              <a:latin typeface="Cambria Math" panose="02040503050406030204" pitchFamily="18" charset="0"/>
                            </a:rPr>
                            <m:t>𝜎</m:t>
                          </m:r>
                        </m:den>
                      </m:f>
                      <m:r>
                        <a:rPr lang="en-PH" sz="2000" b="0" i="1" smtClean="0">
                          <a:latin typeface="Cambria Math" panose="02040503050406030204" pitchFamily="18" charset="0"/>
                        </a:rPr>
                        <m:t>=</m:t>
                      </m:r>
                      <m:d>
                        <m:dPr>
                          <m:ctrlPr>
                            <a:rPr lang="en-PH" sz="2000" b="0" i="1" smtClean="0">
                              <a:latin typeface="Cambria Math" panose="02040503050406030204" pitchFamily="18" charset="0"/>
                            </a:rPr>
                          </m:ctrlPr>
                        </m:dPr>
                        <m:e>
                          <m:f>
                            <m:fPr>
                              <m:ctrlPr>
                                <a:rPr lang="en-PH" sz="2000" b="0" i="1" smtClean="0">
                                  <a:latin typeface="Cambria Math" panose="02040503050406030204" pitchFamily="18" charset="0"/>
                                </a:rPr>
                              </m:ctrlPr>
                            </m:fPr>
                            <m:num>
                              <m:r>
                                <a:rPr lang="en-PH" sz="2000" b="0" i="1" smtClean="0">
                                  <a:latin typeface="Cambria Math" panose="02040503050406030204" pitchFamily="18" charset="0"/>
                                </a:rPr>
                                <m:t>1</m:t>
                              </m:r>
                            </m:num>
                            <m:den>
                              <m:r>
                                <a:rPr lang="en-PH" sz="2000" b="0" i="1" smtClean="0">
                                  <a:latin typeface="Cambria Math" panose="02040503050406030204" pitchFamily="18" charset="0"/>
                                </a:rPr>
                                <m:t>𝜎</m:t>
                              </m:r>
                            </m:den>
                          </m:f>
                        </m:e>
                      </m:d>
                      <m:r>
                        <a:rPr lang="en-PH" sz="2000" b="0" i="1" smtClean="0">
                          <a:latin typeface="Cambria Math" panose="02040503050406030204" pitchFamily="18" charset="0"/>
                        </a:rPr>
                        <m:t>𝑋</m:t>
                      </m:r>
                      <m:r>
                        <a:rPr lang="en-PH" sz="2000" b="0" i="1" smtClean="0">
                          <a:latin typeface="Cambria Math" panose="02040503050406030204" pitchFamily="18" charset="0"/>
                        </a:rPr>
                        <m:t>−</m:t>
                      </m:r>
                      <m:f>
                        <m:fPr>
                          <m:ctrlPr>
                            <a:rPr lang="en-PH" sz="2000" b="0" i="1" smtClean="0">
                              <a:latin typeface="Cambria Math" panose="02040503050406030204" pitchFamily="18" charset="0"/>
                            </a:rPr>
                          </m:ctrlPr>
                        </m:fPr>
                        <m:num>
                          <m:r>
                            <a:rPr lang="en-PH" sz="2000" b="0" i="1" smtClean="0">
                              <a:latin typeface="Cambria Math" panose="02040503050406030204" pitchFamily="18" charset="0"/>
                            </a:rPr>
                            <m:t>𝜇</m:t>
                          </m:r>
                        </m:num>
                        <m:den>
                          <m:r>
                            <a:rPr lang="en-PH" sz="2000" b="0" i="1" smtClean="0">
                              <a:latin typeface="Cambria Math" panose="02040503050406030204" pitchFamily="18" charset="0"/>
                            </a:rPr>
                            <m:t>𝜎</m:t>
                          </m:r>
                        </m:den>
                      </m:f>
                    </m:oMath>
                  </m:oMathPara>
                </a14:m>
                <a:endParaRPr lang="en-PH" sz="2000" dirty="0"/>
              </a:p>
            </p:txBody>
          </p:sp>
        </mc:Choice>
        <mc:Fallback xmlns="">
          <p:sp>
            <p:nvSpPr>
              <p:cNvPr id="4" name="Rectangle 3">
                <a:extLst>
                  <a:ext uri="{FF2B5EF4-FFF2-40B4-BE49-F238E27FC236}">
                    <a16:creationId xmlns:a16="http://schemas.microsoft.com/office/drawing/2014/main" id="{D18FE113-2B6A-4A67-BE06-5CFD7927E9E7}"/>
                  </a:ext>
                </a:extLst>
              </p:cNvPr>
              <p:cNvSpPr>
                <a:spLocks noRot="1" noChangeAspect="1" noMove="1" noResize="1" noEditPoints="1" noAdjustHandles="1" noChangeArrowheads="1" noChangeShapeType="1" noTextEdit="1"/>
              </p:cNvSpPr>
              <p:nvPr/>
            </p:nvSpPr>
            <p:spPr>
              <a:xfrm>
                <a:off x="4639927" y="2714317"/>
                <a:ext cx="2912145" cy="783869"/>
              </a:xfrm>
              <a:prstGeom prst="rect">
                <a:avLst/>
              </a:prstGeom>
              <a:blipFill>
                <a:blip r:embed="rId2"/>
                <a:stretch>
                  <a:fillRect/>
                </a:stretch>
              </a:blipFill>
            </p:spPr>
            <p:txBody>
              <a:bodyPr/>
              <a:lstStyle/>
              <a:p>
                <a:r>
                  <a:rPr lang="en-PH">
                    <a:noFill/>
                  </a:rPr>
                  <a:t> </a:t>
                </a:r>
              </a:p>
            </p:txBody>
          </p:sp>
        </mc:Fallback>
      </mc:AlternateContent>
      <p:pic>
        <p:nvPicPr>
          <p:cNvPr id="5" name="Picture 4">
            <a:extLst>
              <a:ext uri="{FF2B5EF4-FFF2-40B4-BE49-F238E27FC236}">
                <a16:creationId xmlns:a16="http://schemas.microsoft.com/office/drawing/2014/main" id="{C52D2048-EBC1-4826-961E-1250CFD88FC8}"/>
              </a:ext>
            </a:extLst>
          </p:cNvPr>
          <p:cNvPicPr>
            <a:picLocks noChangeAspect="1"/>
          </p:cNvPicPr>
          <p:nvPr/>
        </p:nvPicPr>
        <p:blipFill>
          <a:blip r:embed="rId3"/>
          <a:stretch>
            <a:fillRect/>
          </a:stretch>
        </p:blipFill>
        <p:spPr>
          <a:xfrm>
            <a:off x="2932338" y="1674587"/>
            <a:ext cx="5964919" cy="4497613"/>
          </a:xfrm>
          <a:prstGeom prst="rect">
            <a:avLst/>
          </a:prstGeom>
        </p:spPr>
      </p:pic>
    </p:spTree>
    <p:extLst>
      <p:ext uri="{BB962C8B-B14F-4D97-AF65-F5344CB8AC3E}">
        <p14:creationId xmlns:p14="http://schemas.microsoft.com/office/powerpoint/2010/main" val="1135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C9C9-AA61-4BD3-9B09-C127E9EC7F10}"/>
              </a:ext>
            </a:extLst>
          </p:cNvPr>
          <p:cNvSpPr>
            <a:spLocks noGrp="1"/>
          </p:cNvSpPr>
          <p:nvPr>
            <p:ph type="title"/>
          </p:nvPr>
        </p:nvSpPr>
        <p:spPr/>
        <p:txBody>
          <a:bodyPr/>
          <a:lstStyle/>
          <a:p>
            <a:r>
              <a:rPr lang="en-PH" dirty="0"/>
              <a:t>Z-score Table</a:t>
            </a:r>
          </a:p>
        </p:txBody>
      </p:sp>
      <p:sp>
        <p:nvSpPr>
          <p:cNvPr id="4" name="AutoShape 2" descr="http://sixsigmastudyguide.com/wp-content/uploads/2014/04/z-table.jpg">
            <a:extLst>
              <a:ext uri="{FF2B5EF4-FFF2-40B4-BE49-F238E27FC236}">
                <a16:creationId xmlns:a16="http://schemas.microsoft.com/office/drawing/2014/main" id="{5DD67382-4025-41C9-B8FF-D66E6D23ADC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4">
            <a:extLst>
              <a:ext uri="{FF2B5EF4-FFF2-40B4-BE49-F238E27FC236}">
                <a16:creationId xmlns:a16="http://schemas.microsoft.com/office/drawing/2014/main" id="{4F30E4B9-33FB-4B5C-969D-C1445DBE5360}"/>
              </a:ext>
            </a:extLst>
          </p:cNvPr>
          <p:cNvPicPr>
            <a:picLocks noChangeAspect="1"/>
          </p:cNvPicPr>
          <p:nvPr/>
        </p:nvPicPr>
        <p:blipFill>
          <a:blip r:embed="rId3"/>
          <a:stretch>
            <a:fillRect/>
          </a:stretch>
        </p:blipFill>
        <p:spPr>
          <a:xfrm>
            <a:off x="1934141" y="1702417"/>
            <a:ext cx="8323717" cy="4486285"/>
          </a:xfrm>
          <a:prstGeom prst="rect">
            <a:avLst/>
          </a:prstGeom>
        </p:spPr>
      </p:pic>
      <p:sp>
        <p:nvSpPr>
          <p:cNvPr id="6" name="Rectangle 5">
            <a:extLst>
              <a:ext uri="{FF2B5EF4-FFF2-40B4-BE49-F238E27FC236}">
                <a16:creationId xmlns:a16="http://schemas.microsoft.com/office/drawing/2014/main" id="{56669E2A-428A-4888-9A8B-810BC30B9F89}"/>
              </a:ext>
            </a:extLst>
          </p:cNvPr>
          <p:cNvSpPr/>
          <p:nvPr/>
        </p:nvSpPr>
        <p:spPr>
          <a:xfrm>
            <a:off x="3460901" y="6188702"/>
            <a:ext cx="5083764" cy="369332"/>
          </a:xfrm>
          <a:prstGeom prst="rect">
            <a:avLst/>
          </a:prstGeom>
        </p:spPr>
        <p:txBody>
          <a:bodyPr wrap="none">
            <a:spAutoFit/>
          </a:bodyPr>
          <a:lstStyle/>
          <a:p>
            <a:r>
              <a:rPr lang="en-PH" dirty="0">
                <a:solidFill>
                  <a:srgbClr val="FF0000"/>
                </a:solidFill>
              </a:rPr>
              <a:t>you can search for z-score table in the Internet</a:t>
            </a:r>
            <a:endParaRPr lang="en-PH" dirty="0"/>
          </a:p>
        </p:txBody>
      </p:sp>
    </p:spTree>
    <p:extLst>
      <p:ext uri="{BB962C8B-B14F-4D97-AF65-F5344CB8AC3E}">
        <p14:creationId xmlns:p14="http://schemas.microsoft.com/office/powerpoint/2010/main" val="22097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24D-5472-456F-8A95-1020FA13C7A6}"/>
              </a:ext>
            </a:extLst>
          </p:cNvPr>
          <p:cNvSpPr>
            <a:spLocks noGrp="1"/>
          </p:cNvSpPr>
          <p:nvPr>
            <p:ph type="title"/>
          </p:nvPr>
        </p:nvSpPr>
        <p:spPr/>
        <p:txBody>
          <a:bodyPr/>
          <a:lstStyle/>
          <a:p>
            <a:r>
              <a:rPr lang="en-PH" dirty="0"/>
              <a:t>Coin Toss Experiment (cont.)</a:t>
            </a:r>
          </a:p>
        </p:txBody>
      </p:sp>
      <p:sp>
        <p:nvSpPr>
          <p:cNvPr id="3" name="Content Placeholder 2">
            <a:extLst>
              <a:ext uri="{FF2B5EF4-FFF2-40B4-BE49-F238E27FC236}">
                <a16:creationId xmlns:a16="http://schemas.microsoft.com/office/drawing/2014/main" id="{77FF9094-12A7-4306-A34C-84EDEF70B181}"/>
              </a:ext>
            </a:extLst>
          </p:cNvPr>
          <p:cNvSpPr>
            <a:spLocks noGrp="1"/>
          </p:cNvSpPr>
          <p:nvPr>
            <p:ph idx="1"/>
          </p:nvPr>
        </p:nvSpPr>
        <p:spPr/>
        <p:txBody>
          <a:bodyPr/>
          <a:lstStyle/>
          <a:p>
            <a:r>
              <a:rPr lang="en-PH" dirty="0"/>
              <a:t>Find the probability of getting between 435 and 465 heads in tossing a fair coin 900 times.</a:t>
            </a:r>
          </a:p>
          <a:p>
            <a:pPr marL="0" indent="0">
              <a:buNone/>
            </a:pPr>
            <a:endParaRPr lang="en-PH"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CC0959-7E34-4DC2-9FCE-51E0E007890B}"/>
                  </a:ext>
                </a:extLst>
              </p:cNvPr>
              <p:cNvSpPr txBox="1"/>
              <p:nvPr/>
            </p:nvSpPr>
            <p:spPr>
              <a:xfrm>
                <a:off x="1748973" y="3071658"/>
                <a:ext cx="3810402"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𝑚𝑒𝑎𝑛</m:t>
                      </m:r>
                      <m:r>
                        <a:rPr lang="en-PH" b="0" i="1" smtClean="0">
                          <a:latin typeface="Cambria Math" panose="02040503050406030204" pitchFamily="18" charset="0"/>
                        </a:rPr>
                        <m:t>=</m:t>
                      </m:r>
                      <m:r>
                        <a:rPr lang="en-PH" b="0" i="1" smtClean="0">
                          <a:latin typeface="Cambria Math" panose="02040503050406030204" pitchFamily="18" charset="0"/>
                        </a:rPr>
                        <m:t>𝜇</m:t>
                      </m:r>
                      <m:r>
                        <a:rPr lang="en-PH" b="0" i="1" smtClean="0">
                          <a:latin typeface="Cambria Math" panose="02040503050406030204" pitchFamily="18" charset="0"/>
                        </a:rPr>
                        <m:t>=</m:t>
                      </m:r>
                      <m:r>
                        <a:rPr lang="en-PH" b="0" i="1" smtClean="0">
                          <a:latin typeface="Cambria Math" panose="02040503050406030204" pitchFamily="18" charset="0"/>
                        </a:rPr>
                        <m:t>𝑛𝑝</m:t>
                      </m:r>
                      <m:r>
                        <a:rPr lang="en-PH" b="0" i="1" smtClean="0">
                          <a:latin typeface="Cambria Math" panose="02040503050406030204" pitchFamily="18" charset="0"/>
                        </a:rPr>
                        <m:t>=</m:t>
                      </m:r>
                      <m:d>
                        <m:dPr>
                          <m:ctrlPr>
                            <a:rPr lang="en-PH" b="0" i="1" smtClean="0">
                              <a:latin typeface="Cambria Math" panose="02040503050406030204" pitchFamily="18" charset="0"/>
                            </a:rPr>
                          </m:ctrlPr>
                        </m:dPr>
                        <m:e>
                          <m:r>
                            <a:rPr lang="en-PH" b="0" i="1" smtClean="0">
                              <a:latin typeface="Cambria Math" panose="02040503050406030204" pitchFamily="18" charset="0"/>
                            </a:rPr>
                            <m:t>900</m:t>
                          </m:r>
                        </m:e>
                      </m:d>
                      <m:d>
                        <m:dPr>
                          <m:ctrlPr>
                            <a:rPr lang="en-PH" b="0" i="1" smtClean="0">
                              <a:latin typeface="Cambria Math" panose="02040503050406030204" pitchFamily="18" charset="0"/>
                            </a:rPr>
                          </m:ctrlPr>
                        </m:dPr>
                        <m:e>
                          <m:f>
                            <m:fPr>
                              <m:ctrlPr>
                                <a:rPr lang="en-PH" b="0" i="1" smtClean="0">
                                  <a:latin typeface="Cambria Math" panose="02040503050406030204" pitchFamily="18" charset="0"/>
                                </a:rPr>
                              </m:ctrlPr>
                            </m:fPr>
                            <m:num>
                              <m:r>
                                <a:rPr lang="en-PH" b="0" i="1" smtClean="0">
                                  <a:latin typeface="Cambria Math" panose="02040503050406030204" pitchFamily="18" charset="0"/>
                                </a:rPr>
                                <m:t>1</m:t>
                              </m:r>
                            </m:num>
                            <m:den>
                              <m:r>
                                <a:rPr lang="en-PH" b="0" i="1" smtClean="0">
                                  <a:latin typeface="Cambria Math" panose="02040503050406030204" pitchFamily="18" charset="0"/>
                                </a:rPr>
                                <m:t>2</m:t>
                              </m:r>
                            </m:den>
                          </m:f>
                        </m:e>
                      </m:d>
                      <m:r>
                        <a:rPr lang="en-PH" b="0" i="1" smtClean="0">
                          <a:latin typeface="Cambria Math" panose="02040503050406030204" pitchFamily="18" charset="0"/>
                        </a:rPr>
                        <m:t>=450</m:t>
                      </m:r>
                    </m:oMath>
                  </m:oMathPara>
                </a14:m>
                <a:endParaRPr lang="en-PH" dirty="0"/>
              </a:p>
            </p:txBody>
          </p:sp>
        </mc:Choice>
        <mc:Fallback xmlns="">
          <p:sp>
            <p:nvSpPr>
              <p:cNvPr id="10" name="TextBox 9">
                <a:extLst>
                  <a:ext uri="{FF2B5EF4-FFF2-40B4-BE49-F238E27FC236}">
                    <a16:creationId xmlns:a16="http://schemas.microsoft.com/office/drawing/2014/main" id="{24CC0959-7E34-4DC2-9FCE-51E0E007890B}"/>
                  </a:ext>
                </a:extLst>
              </p:cNvPr>
              <p:cNvSpPr txBox="1">
                <a:spLocks noRot="1" noChangeAspect="1" noMove="1" noResize="1" noEditPoints="1" noAdjustHandles="1" noChangeArrowheads="1" noChangeShapeType="1" noTextEdit="1"/>
              </p:cNvSpPr>
              <p:nvPr/>
            </p:nvSpPr>
            <p:spPr>
              <a:xfrm>
                <a:off x="1748973" y="3071658"/>
                <a:ext cx="3810402" cy="714683"/>
              </a:xfrm>
              <a:prstGeom prst="rect">
                <a:avLst/>
              </a:prstGeom>
              <a:blipFill>
                <a:blip r:embed="rId2"/>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B5B0F4-B538-4575-A8D9-94A8839DE41F}"/>
                  </a:ext>
                </a:extLst>
              </p:cNvPr>
              <p:cNvSpPr txBox="1"/>
              <p:nvPr/>
            </p:nvSpPr>
            <p:spPr>
              <a:xfrm>
                <a:off x="1731833" y="3747662"/>
                <a:ext cx="4842736"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𝑣𝑎𝑟𝑖𝑎𝑛𝑐𝑒</m:t>
                      </m:r>
                      <m:r>
                        <a:rPr lang="en-PH" b="0" i="1" smtClean="0">
                          <a:latin typeface="Cambria Math" panose="02040503050406030204" pitchFamily="18" charset="0"/>
                        </a:rPr>
                        <m:t>=</m:t>
                      </m:r>
                      <m:sSup>
                        <m:sSupPr>
                          <m:ctrlPr>
                            <a:rPr lang="en-PH" b="0" i="1" smtClean="0">
                              <a:latin typeface="Cambria Math" panose="02040503050406030204" pitchFamily="18" charset="0"/>
                            </a:rPr>
                          </m:ctrlPr>
                        </m:sSupPr>
                        <m:e>
                          <m:r>
                            <a:rPr lang="en-PH" b="0" i="1" smtClean="0">
                              <a:latin typeface="Cambria Math" panose="02040503050406030204" pitchFamily="18" charset="0"/>
                            </a:rPr>
                            <m:t>𝜎</m:t>
                          </m:r>
                        </m:e>
                        <m:sup>
                          <m:r>
                            <a:rPr lang="en-PH" b="0" i="1" smtClean="0">
                              <a:latin typeface="Cambria Math" panose="02040503050406030204" pitchFamily="18" charset="0"/>
                            </a:rPr>
                            <m:t>2</m:t>
                          </m:r>
                        </m:sup>
                      </m:sSup>
                      <m:r>
                        <a:rPr lang="en-PH" b="0" i="1" smtClean="0">
                          <a:latin typeface="Cambria Math" panose="02040503050406030204" pitchFamily="18" charset="0"/>
                        </a:rPr>
                        <m:t>=</m:t>
                      </m:r>
                      <m:r>
                        <a:rPr lang="en-PH" b="0" i="1" smtClean="0">
                          <a:latin typeface="Cambria Math" panose="02040503050406030204" pitchFamily="18" charset="0"/>
                        </a:rPr>
                        <m:t>𝑛𝑝𝑞</m:t>
                      </m:r>
                      <m:r>
                        <a:rPr lang="en-PH" b="0" i="1" smtClean="0">
                          <a:latin typeface="Cambria Math" panose="02040503050406030204" pitchFamily="18" charset="0"/>
                        </a:rPr>
                        <m:t>=</m:t>
                      </m:r>
                      <m:d>
                        <m:dPr>
                          <m:ctrlPr>
                            <a:rPr lang="en-PH" b="0" i="1" smtClean="0">
                              <a:latin typeface="Cambria Math" panose="02040503050406030204" pitchFamily="18" charset="0"/>
                            </a:rPr>
                          </m:ctrlPr>
                        </m:dPr>
                        <m:e>
                          <m:r>
                            <a:rPr lang="en-PH" b="0" i="1" smtClean="0">
                              <a:latin typeface="Cambria Math" panose="02040503050406030204" pitchFamily="18" charset="0"/>
                            </a:rPr>
                            <m:t>900</m:t>
                          </m:r>
                        </m:e>
                      </m:d>
                      <m:d>
                        <m:dPr>
                          <m:ctrlPr>
                            <a:rPr lang="en-PH" b="0" i="1" smtClean="0">
                              <a:latin typeface="Cambria Math" panose="02040503050406030204" pitchFamily="18" charset="0"/>
                            </a:rPr>
                          </m:ctrlPr>
                        </m:dPr>
                        <m:e>
                          <m:f>
                            <m:fPr>
                              <m:ctrlPr>
                                <a:rPr lang="en-PH" b="0" i="1" smtClean="0">
                                  <a:latin typeface="Cambria Math" panose="02040503050406030204" pitchFamily="18" charset="0"/>
                                </a:rPr>
                              </m:ctrlPr>
                            </m:fPr>
                            <m:num>
                              <m:r>
                                <a:rPr lang="en-PH" b="0" i="1" smtClean="0">
                                  <a:latin typeface="Cambria Math" panose="02040503050406030204" pitchFamily="18" charset="0"/>
                                </a:rPr>
                                <m:t>1</m:t>
                              </m:r>
                            </m:num>
                            <m:den>
                              <m:r>
                                <a:rPr lang="en-PH" b="0" i="1" smtClean="0">
                                  <a:latin typeface="Cambria Math" panose="02040503050406030204" pitchFamily="18" charset="0"/>
                                </a:rPr>
                                <m:t>2</m:t>
                              </m:r>
                            </m:den>
                          </m:f>
                        </m:e>
                      </m:d>
                      <m:d>
                        <m:dPr>
                          <m:ctrlPr>
                            <a:rPr lang="en-PH" b="0" i="1" smtClean="0">
                              <a:latin typeface="Cambria Math" panose="02040503050406030204" pitchFamily="18" charset="0"/>
                            </a:rPr>
                          </m:ctrlPr>
                        </m:dPr>
                        <m:e>
                          <m:f>
                            <m:fPr>
                              <m:ctrlPr>
                                <a:rPr lang="en-PH" b="0" i="1" smtClean="0">
                                  <a:latin typeface="Cambria Math" panose="02040503050406030204" pitchFamily="18" charset="0"/>
                                </a:rPr>
                              </m:ctrlPr>
                            </m:fPr>
                            <m:num>
                              <m:r>
                                <a:rPr lang="en-PH" b="0" i="1" smtClean="0">
                                  <a:latin typeface="Cambria Math" panose="02040503050406030204" pitchFamily="18" charset="0"/>
                                </a:rPr>
                                <m:t>1</m:t>
                              </m:r>
                            </m:num>
                            <m:den>
                              <m:r>
                                <a:rPr lang="en-PH" b="0" i="1" smtClean="0">
                                  <a:latin typeface="Cambria Math" panose="02040503050406030204" pitchFamily="18" charset="0"/>
                                </a:rPr>
                                <m:t>2</m:t>
                              </m:r>
                            </m:den>
                          </m:f>
                        </m:e>
                      </m:d>
                      <m:r>
                        <a:rPr lang="en-PH" b="0" i="1" smtClean="0">
                          <a:latin typeface="Cambria Math" panose="02040503050406030204" pitchFamily="18" charset="0"/>
                        </a:rPr>
                        <m:t>=225</m:t>
                      </m:r>
                    </m:oMath>
                  </m:oMathPara>
                </a14:m>
                <a:endParaRPr lang="en-PH" dirty="0"/>
              </a:p>
            </p:txBody>
          </p:sp>
        </mc:Choice>
        <mc:Fallback xmlns="">
          <p:sp>
            <p:nvSpPr>
              <p:cNvPr id="11" name="TextBox 10">
                <a:extLst>
                  <a:ext uri="{FF2B5EF4-FFF2-40B4-BE49-F238E27FC236}">
                    <a16:creationId xmlns:a16="http://schemas.microsoft.com/office/drawing/2014/main" id="{A3B5B0F4-B538-4575-A8D9-94A8839DE41F}"/>
                  </a:ext>
                </a:extLst>
              </p:cNvPr>
              <p:cNvSpPr txBox="1">
                <a:spLocks noRot="1" noChangeAspect="1" noMove="1" noResize="1" noEditPoints="1" noAdjustHandles="1" noChangeArrowheads="1" noChangeShapeType="1" noTextEdit="1"/>
              </p:cNvSpPr>
              <p:nvPr/>
            </p:nvSpPr>
            <p:spPr>
              <a:xfrm>
                <a:off x="1731833" y="3747662"/>
                <a:ext cx="4842736" cy="714683"/>
              </a:xfrm>
              <a:prstGeom prst="rect">
                <a:avLst/>
              </a:prstGeom>
              <a:blipFill>
                <a:blip r:embed="rId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D5BD38C-5FB7-4BB7-A1F0-703DD61BBC05}"/>
                  </a:ext>
                </a:extLst>
              </p:cNvPr>
              <p:cNvSpPr txBox="1"/>
              <p:nvPr/>
            </p:nvSpPr>
            <p:spPr>
              <a:xfrm>
                <a:off x="1748973" y="4491208"/>
                <a:ext cx="4947252" cy="4149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𝑠𝑡𝑎𝑛𝑑𝑎𝑟𝑑</m:t>
                      </m:r>
                      <m:r>
                        <a:rPr lang="en-PH" b="0" i="1" smtClean="0">
                          <a:latin typeface="Cambria Math" panose="02040503050406030204" pitchFamily="18" charset="0"/>
                        </a:rPr>
                        <m:t> </m:t>
                      </m:r>
                      <m:r>
                        <a:rPr lang="en-PH" b="0" i="1" smtClean="0">
                          <a:latin typeface="Cambria Math" panose="02040503050406030204" pitchFamily="18" charset="0"/>
                        </a:rPr>
                        <m:t>𝑑𝑒𝑣𝑖𝑎𝑡𝑖𝑜𝑛</m:t>
                      </m:r>
                      <m:r>
                        <a:rPr lang="en-PH" b="0" i="1" smtClean="0">
                          <a:latin typeface="Cambria Math" panose="02040503050406030204" pitchFamily="18" charset="0"/>
                        </a:rPr>
                        <m:t>=</m:t>
                      </m:r>
                      <m:r>
                        <a:rPr lang="en-PH" b="0" i="1" smtClean="0">
                          <a:latin typeface="Cambria Math" panose="02040503050406030204" pitchFamily="18" charset="0"/>
                        </a:rPr>
                        <m:t>𝜎</m:t>
                      </m:r>
                      <m:r>
                        <a:rPr lang="en-PH" b="0" i="1" smtClean="0">
                          <a:latin typeface="Cambria Math" panose="02040503050406030204" pitchFamily="18" charset="0"/>
                        </a:rPr>
                        <m:t>=</m:t>
                      </m:r>
                      <m:rad>
                        <m:radPr>
                          <m:degHide m:val="on"/>
                          <m:ctrlPr>
                            <a:rPr lang="en-PH" b="0" i="1" smtClean="0">
                              <a:latin typeface="Cambria Math" panose="02040503050406030204" pitchFamily="18" charset="0"/>
                            </a:rPr>
                          </m:ctrlPr>
                        </m:radPr>
                        <m:deg/>
                        <m:e>
                          <m:r>
                            <a:rPr lang="en-PH" b="0" i="1" smtClean="0">
                              <a:latin typeface="Cambria Math" panose="02040503050406030204" pitchFamily="18" charset="0"/>
                            </a:rPr>
                            <m:t>𝑛𝑝𝑞</m:t>
                          </m:r>
                        </m:e>
                      </m:rad>
                      <m:r>
                        <a:rPr lang="en-PH" b="0" i="1" smtClean="0">
                          <a:latin typeface="Cambria Math" panose="02040503050406030204" pitchFamily="18" charset="0"/>
                        </a:rPr>
                        <m:t>=</m:t>
                      </m:r>
                      <m:rad>
                        <m:radPr>
                          <m:degHide m:val="on"/>
                          <m:ctrlPr>
                            <a:rPr lang="en-PH" b="0" i="1" smtClean="0">
                              <a:latin typeface="Cambria Math" panose="02040503050406030204" pitchFamily="18" charset="0"/>
                            </a:rPr>
                          </m:ctrlPr>
                        </m:radPr>
                        <m:deg/>
                        <m:e>
                          <m:r>
                            <a:rPr lang="en-PH" b="0" i="1" smtClean="0">
                              <a:latin typeface="Cambria Math" panose="02040503050406030204" pitchFamily="18" charset="0"/>
                            </a:rPr>
                            <m:t>225</m:t>
                          </m:r>
                        </m:e>
                      </m:rad>
                      <m:r>
                        <a:rPr lang="en-PH" b="0" i="1" smtClean="0">
                          <a:latin typeface="Cambria Math" panose="02040503050406030204" pitchFamily="18" charset="0"/>
                        </a:rPr>
                        <m:t>=15</m:t>
                      </m:r>
                    </m:oMath>
                  </m:oMathPara>
                </a14:m>
                <a:endParaRPr lang="en-PH" dirty="0"/>
              </a:p>
            </p:txBody>
          </p:sp>
        </mc:Choice>
        <mc:Fallback xmlns="">
          <p:sp>
            <p:nvSpPr>
              <p:cNvPr id="12" name="TextBox 11">
                <a:extLst>
                  <a:ext uri="{FF2B5EF4-FFF2-40B4-BE49-F238E27FC236}">
                    <a16:creationId xmlns:a16="http://schemas.microsoft.com/office/drawing/2014/main" id="{1D5BD38C-5FB7-4BB7-A1F0-703DD61BBC05}"/>
                  </a:ext>
                </a:extLst>
              </p:cNvPr>
              <p:cNvSpPr txBox="1">
                <a:spLocks noRot="1" noChangeAspect="1" noMove="1" noResize="1" noEditPoints="1" noAdjustHandles="1" noChangeArrowheads="1" noChangeShapeType="1" noTextEdit="1"/>
              </p:cNvSpPr>
              <p:nvPr/>
            </p:nvSpPr>
            <p:spPr>
              <a:xfrm>
                <a:off x="1748973" y="4491208"/>
                <a:ext cx="4947252" cy="414922"/>
              </a:xfrm>
              <a:prstGeom prst="rect">
                <a:avLst/>
              </a:prstGeom>
              <a:blipFill>
                <a:blip r:embed="rId4"/>
                <a:stretch>
                  <a:fillRect b="-5882"/>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E54F8F2-B876-4A64-8069-E7900F139E1F}"/>
                  </a:ext>
                </a:extLst>
              </p:cNvPr>
              <p:cNvSpPr/>
              <p:nvPr/>
            </p:nvSpPr>
            <p:spPr>
              <a:xfrm>
                <a:off x="7667128" y="3648257"/>
                <a:ext cx="2461187" cy="7088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PH" i="1" smtClean="0">
                          <a:latin typeface="Cambria Math" panose="02040503050406030204" pitchFamily="18" charset="0"/>
                        </a:rPr>
                        <m:t>𝑓</m:t>
                      </m:r>
                      <m:d>
                        <m:dPr>
                          <m:ctrlPr>
                            <a:rPr lang="en-PH" i="1">
                              <a:latin typeface="Cambria Math" panose="02040503050406030204" pitchFamily="18" charset="0"/>
                            </a:rPr>
                          </m:ctrlPr>
                        </m:dPr>
                        <m:e>
                          <m:r>
                            <a:rPr lang="en-PH" i="1">
                              <a:latin typeface="Cambria Math" panose="02040503050406030204" pitchFamily="18" charset="0"/>
                            </a:rPr>
                            <m:t>𝑥</m:t>
                          </m:r>
                        </m:e>
                      </m:d>
                      <m:r>
                        <a:rPr lang="en-PH" i="1">
                          <a:latin typeface="Cambria Math" panose="02040503050406030204" pitchFamily="18" charset="0"/>
                        </a:rPr>
                        <m:t>=</m:t>
                      </m:r>
                      <m:f>
                        <m:fPr>
                          <m:ctrlPr>
                            <a:rPr lang="en-PH" i="1">
                              <a:latin typeface="Cambria Math" panose="02040503050406030204" pitchFamily="18" charset="0"/>
                            </a:rPr>
                          </m:ctrlPr>
                        </m:fPr>
                        <m:num>
                          <m:r>
                            <a:rPr lang="en-PH" i="1">
                              <a:latin typeface="Cambria Math" panose="02040503050406030204" pitchFamily="18" charset="0"/>
                            </a:rPr>
                            <m:t>1</m:t>
                          </m:r>
                        </m:num>
                        <m:den>
                          <m:r>
                            <a:rPr lang="en-PH" i="1">
                              <a:latin typeface="Cambria Math" panose="02040503050406030204" pitchFamily="18" charset="0"/>
                            </a:rPr>
                            <m:t>𝜎</m:t>
                          </m:r>
                          <m:rad>
                            <m:radPr>
                              <m:degHide m:val="on"/>
                              <m:ctrlPr>
                                <a:rPr lang="en-PH" i="1">
                                  <a:latin typeface="Cambria Math" panose="02040503050406030204" pitchFamily="18" charset="0"/>
                                </a:rPr>
                              </m:ctrlPr>
                            </m:radPr>
                            <m:deg/>
                            <m:e>
                              <m:r>
                                <a:rPr lang="en-PH" i="1">
                                  <a:latin typeface="Cambria Math" panose="02040503050406030204" pitchFamily="18" charset="0"/>
                                </a:rPr>
                                <m:t>2</m:t>
                              </m:r>
                              <m:r>
                                <a:rPr lang="en-PH" i="1">
                                  <a:latin typeface="Cambria Math" panose="02040503050406030204" pitchFamily="18" charset="0"/>
                                </a:rPr>
                                <m:t>𝜋</m:t>
                              </m:r>
                            </m:e>
                          </m:rad>
                        </m:den>
                      </m:f>
                      <m:sSup>
                        <m:sSupPr>
                          <m:ctrlPr>
                            <a:rPr lang="en-PH" i="1">
                              <a:latin typeface="Cambria Math" panose="02040503050406030204" pitchFamily="18" charset="0"/>
                            </a:rPr>
                          </m:ctrlPr>
                        </m:sSupPr>
                        <m:e>
                          <m:r>
                            <a:rPr lang="en-PH" i="1">
                              <a:latin typeface="Cambria Math" panose="02040503050406030204" pitchFamily="18" charset="0"/>
                            </a:rPr>
                            <m:t>𝑒</m:t>
                          </m:r>
                        </m:e>
                        <m:sup>
                          <m:r>
                            <a:rPr lang="en-PH" i="1">
                              <a:latin typeface="Cambria Math" panose="02040503050406030204" pitchFamily="18" charset="0"/>
                            </a:rPr>
                            <m:t>−</m:t>
                          </m:r>
                          <m:r>
                            <a:rPr lang="en-PH" b="0" i="1" smtClean="0">
                              <a:latin typeface="Cambria Math" panose="02040503050406030204" pitchFamily="18" charset="0"/>
                            </a:rPr>
                            <m:t> </m:t>
                          </m:r>
                          <m:f>
                            <m:fPr>
                              <m:ctrlPr>
                                <a:rPr lang="en-PH" i="1">
                                  <a:latin typeface="Cambria Math" panose="02040503050406030204" pitchFamily="18" charset="0"/>
                                </a:rPr>
                              </m:ctrlPr>
                            </m:fPr>
                            <m:num>
                              <m:sSup>
                                <m:sSupPr>
                                  <m:ctrlPr>
                                    <a:rPr lang="en-PH" i="1">
                                      <a:latin typeface="Cambria Math" panose="02040503050406030204" pitchFamily="18" charset="0"/>
                                    </a:rPr>
                                  </m:ctrlPr>
                                </m:sSupPr>
                                <m:e>
                                  <m:d>
                                    <m:dPr>
                                      <m:ctrlPr>
                                        <a:rPr lang="en-PH" i="1">
                                          <a:latin typeface="Cambria Math" panose="02040503050406030204" pitchFamily="18" charset="0"/>
                                        </a:rPr>
                                      </m:ctrlPr>
                                    </m:dPr>
                                    <m:e>
                                      <m:r>
                                        <a:rPr lang="en-PH" i="1">
                                          <a:latin typeface="Cambria Math" panose="02040503050406030204" pitchFamily="18" charset="0"/>
                                        </a:rPr>
                                        <m:t>𝑥</m:t>
                                      </m:r>
                                      <m:r>
                                        <a:rPr lang="en-PH" i="1">
                                          <a:latin typeface="Cambria Math" panose="02040503050406030204" pitchFamily="18" charset="0"/>
                                        </a:rPr>
                                        <m:t>−</m:t>
                                      </m:r>
                                      <m:r>
                                        <a:rPr lang="en-PH" i="1">
                                          <a:latin typeface="Cambria Math" panose="02040503050406030204" pitchFamily="18" charset="0"/>
                                        </a:rPr>
                                        <m:t>𝜇</m:t>
                                      </m:r>
                                    </m:e>
                                  </m:d>
                                </m:e>
                                <m:sup>
                                  <m:r>
                                    <a:rPr lang="en-PH" i="1">
                                      <a:latin typeface="Cambria Math" panose="02040503050406030204" pitchFamily="18" charset="0"/>
                                    </a:rPr>
                                    <m:t>2</m:t>
                                  </m:r>
                                </m:sup>
                              </m:sSup>
                            </m:num>
                            <m:den>
                              <m:r>
                                <a:rPr lang="en-PH" i="1">
                                  <a:latin typeface="Cambria Math" panose="02040503050406030204" pitchFamily="18" charset="0"/>
                                </a:rPr>
                                <m:t>2</m:t>
                              </m:r>
                              <m:sSup>
                                <m:sSupPr>
                                  <m:ctrlPr>
                                    <a:rPr lang="en-PH" i="1">
                                      <a:latin typeface="Cambria Math" panose="02040503050406030204" pitchFamily="18" charset="0"/>
                                    </a:rPr>
                                  </m:ctrlPr>
                                </m:sSupPr>
                                <m:e>
                                  <m:r>
                                    <a:rPr lang="en-PH" i="1">
                                      <a:latin typeface="Cambria Math" panose="02040503050406030204" pitchFamily="18" charset="0"/>
                                    </a:rPr>
                                    <m:t>𝜎</m:t>
                                  </m:r>
                                </m:e>
                                <m:sup>
                                  <m:r>
                                    <a:rPr lang="en-PH" i="1">
                                      <a:latin typeface="Cambria Math" panose="02040503050406030204" pitchFamily="18" charset="0"/>
                                    </a:rPr>
                                    <m:t>2</m:t>
                                  </m:r>
                                </m:sup>
                              </m:sSup>
                            </m:den>
                          </m:f>
                        </m:sup>
                      </m:sSup>
                    </m:oMath>
                  </m:oMathPara>
                </a14:m>
                <a:endParaRPr lang="en-PH" dirty="0"/>
              </a:p>
            </p:txBody>
          </p:sp>
        </mc:Choice>
        <mc:Fallback xmlns="">
          <p:sp>
            <p:nvSpPr>
              <p:cNvPr id="13" name="Rectangle 12">
                <a:extLst>
                  <a:ext uri="{FF2B5EF4-FFF2-40B4-BE49-F238E27FC236}">
                    <a16:creationId xmlns:a16="http://schemas.microsoft.com/office/drawing/2014/main" id="{CE54F8F2-B876-4A64-8069-E7900F139E1F}"/>
                  </a:ext>
                </a:extLst>
              </p:cNvPr>
              <p:cNvSpPr>
                <a:spLocks noRot="1" noChangeAspect="1" noMove="1" noResize="1" noEditPoints="1" noAdjustHandles="1" noChangeArrowheads="1" noChangeShapeType="1" noTextEdit="1"/>
              </p:cNvSpPr>
              <p:nvPr/>
            </p:nvSpPr>
            <p:spPr>
              <a:xfrm>
                <a:off x="7667128" y="3648257"/>
                <a:ext cx="2461187" cy="708848"/>
              </a:xfrm>
              <a:prstGeom prst="rect">
                <a:avLst/>
              </a:prstGeom>
              <a:blipFill>
                <a:blip r:embed="rId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6F29DE7-D67E-4D67-9003-702F00E1551A}"/>
                  </a:ext>
                </a:extLst>
              </p:cNvPr>
              <p:cNvSpPr/>
              <p:nvPr/>
            </p:nvSpPr>
            <p:spPr>
              <a:xfrm>
                <a:off x="7740801" y="2995405"/>
                <a:ext cx="1248932"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PH" i="1" smtClean="0">
                          <a:latin typeface="Cambria Math" panose="02040503050406030204" pitchFamily="18" charset="0"/>
                        </a:rPr>
                        <m:t>𝑍</m:t>
                      </m:r>
                      <m:r>
                        <a:rPr lang="en-PH" i="1" smtClean="0">
                          <a:latin typeface="Cambria Math" panose="02040503050406030204" pitchFamily="18" charset="0"/>
                        </a:rPr>
                        <m:t>=</m:t>
                      </m:r>
                      <m:f>
                        <m:fPr>
                          <m:ctrlPr>
                            <a:rPr lang="en-PH" i="1">
                              <a:latin typeface="Cambria Math" panose="02040503050406030204" pitchFamily="18" charset="0"/>
                            </a:rPr>
                          </m:ctrlPr>
                        </m:fPr>
                        <m:num>
                          <m:r>
                            <a:rPr lang="en-PH" i="1">
                              <a:latin typeface="Cambria Math" panose="02040503050406030204" pitchFamily="18" charset="0"/>
                            </a:rPr>
                            <m:t>𝑋</m:t>
                          </m:r>
                          <m:r>
                            <a:rPr lang="en-PH" i="1">
                              <a:latin typeface="Cambria Math" panose="02040503050406030204" pitchFamily="18" charset="0"/>
                            </a:rPr>
                            <m:t>−</m:t>
                          </m:r>
                          <m:r>
                            <a:rPr lang="en-PH" i="1">
                              <a:latin typeface="Cambria Math" panose="02040503050406030204" pitchFamily="18" charset="0"/>
                            </a:rPr>
                            <m:t>𝜇</m:t>
                          </m:r>
                        </m:num>
                        <m:den>
                          <m:r>
                            <a:rPr lang="en-PH" i="1">
                              <a:latin typeface="Cambria Math" panose="02040503050406030204" pitchFamily="18" charset="0"/>
                            </a:rPr>
                            <m:t>𝜎</m:t>
                          </m:r>
                        </m:den>
                      </m:f>
                    </m:oMath>
                  </m:oMathPara>
                </a14:m>
                <a:endParaRPr lang="en-PH" dirty="0"/>
              </a:p>
            </p:txBody>
          </p:sp>
        </mc:Choice>
        <mc:Fallback xmlns="">
          <p:sp>
            <p:nvSpPr>
              <p:cNvPr id="14" name="Rectangle 13">
                <a:extLst>
                  <a:ext uri="{FF2B5EF4-FFF2-40B4-BE49-F238E27FC236}">
                    <a16:creationId xmlns:a16="http://schemas.microsoft.com/office/drawing/2014/main" id="{56F29DE7-D67E-4D67-9003-702F00E1551A}"/>
                  </a:ext>
                </a:extLst>
              </p:cNvPr>
              <p:cNvSpPr>
                <a:spLocks noRot="1" noChangeAspect="1" noMove="1" noResize="1" noEditPoints="1" noAdjustHandles="1" noChangeArrowheads="1" noChangeShapeType="1" noTextEdit="1"/>
              </p:cNvSpPr>
              <p:nvPr/>
            </p:nvSpPr>
            <p:spPr>
              <a:xfrm>
                <a:off x="7740801" y="2995405"/>
                <a:ext cx="1248932" cy="610936"/>
              </a:xfrm>
              <a:prstGeom prst="rect">
                <a:avLst/>
              </a:prstGeom>
              <a:blipFill>
                <a:blip r:embed="rId6"/>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CD3AD5C8-36E9-4C7F-A3F8-8AB88EF34A66}"/>
                  </a:ext>
                </a:extLst>
              </p:cNvPr>
              <p:cNvSpPr/>
              <p:nvPr/>
            </p:nvSpPr>
            <p:spPr>
              <a:xfrm>
                <a:off x="7644666" y="4326138"/>
                <a:ext cx="2262799" cy="6646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PH" i="1" smtClean="0">
                          <a:latin typeface="Cambria Math" panose="02040503050406030204" pitchFamily="18" charset="0"/>
                        </a:rPr>
                        <m:t>𝑓</m:t>
                      </m:r>
                      <m:d>
                        <m:dPr>
                          <m:ctrlPr>
                            <a:rPr lang="en-PH" i="1">
                              <a:latin typeface="Cambria Math" panose="02040503050406030204" pitchFamily="18" charset="0"/>
                            </a:rPr>
                          </m:ctrlPr>
                        </m:dPr>
                        <m:e>
                          <m:r>
                            <a:rPr lang="en-PH" i="1">
                              <a:latin typeface="Cambria Math" panose="02040503050406030204" pitchFamily="18" charset="0"/>
                            </a:rPr>
                            <m:t>𝑥</m:t>
                          </m:r>
                        </m:e>
                      </m:d>
                      <m:r>
                        <a:rPr lang="en-PH" i="1">
                          <a:latin typeface="Cambria Math" panose="02040503050406030204" pitchFamily="18" charset="0"/>
                        </a:rPr>
                        <m:t>=</m:t>
                      </m:r>
                      <m:f>
                        <m:fPr>
                          <m:ctrlPr>
                            <a:rPr lang="en-PH" i="1">
                              <a:latin typeface="Cambria Math" panose="02040503050406030204" pitchFamily="18" charset="0"/>
                            </a:rPr>
                          </m:ctrlPr>
                        </m:fPr>
                        <m:num>
                          <m:r>
                            <a:rPr lang="en-PH" i="1">
                              <a:latin typeface="Cambria Math" panose="02040503050406030204" pitchFamily="18" charset="0"/>
                            </a:rPr>
                            <m:t>1</m:t>
                          </m:r>
                        </m:num>
                        <m:den>
                          <m:r>
                            <a:rPr lang="en-PH" i="1">
                              <a:latin typeface="Cambria Math" panose="02040503050406030204" pitchFamily="18" charset="0"/>
                            </a:rPr>
                            <m:t>𝜎</m:t>
                          </m:r>
                          <m:rad>
                            <m:radPr>
                              <m:degHide m:val="on"/>
                              <m:ctrlPr>
                                <a:rPr lang="en-PH" i="1">
                                  <a:latin typeface="Cambria Math" panose="02040503050406030204" pitchFamily="18" charset="0"/>
                                </a:rPr>
                              </m:ctrlPr>
                            </m:radPr>
                            <m:deg/>
                            <m:e>
                              <m:r>
                                <a:rPr lang="en-PH" i="1">
                                  <a:latin typeface="Cambria Math" panose="02040503050406030204" pitchFamily="18" charset="0"/>
                                </a:rPr>
                                <m:t>2</m:t>
                              </m:r>
                              <m:r>
                                <a:rPr lang="en-PH" i="1">
                                  <a:latin typeface="Cambria Math" panose="02040503050406030204" pitchFamily="18" charset="0"/>
                                </a:rPr>
                                <m:t>𝜋</m:t>
                              </m:r>
                            </m:e>
                          </m:rad>
                        </m:den>
                      </m:f>
                      <m:sSup>
                        <m:sSupPr>
                          <m:ctrlPr>
                            <a:rPr lang="en-PH" i="1">
                              <a:latin typeface="Cambria Math" panose="02040503050406030204" pitchFamily="18" charset="0"/>
                            </a:rPr>
                          </m:ctrlPr>
                        </m:sSupPr>
                        <m:e>
                          <m:r>
                            <a:rPr lang="en-PH" i="1">
                              <a:latin typeface="Cambria Math" panose="02040503050406030204" pitchFamily="18" charset="0"/>
                            </a:rPr>
                            <m:t>𝑒</m:t>
                          </m:r>
                        </m:e>
                        <m:sup>
                          <m:r>
                            <a:rPr lang="en-PH" i="1">
                              <a:latin typeface="Cambria Math" panose="02040503050406030204" pitchFamily="18" charset="0"/>
                            </a:rPr>
                            <m:t>−</m:t>
                          </m:r>
                          <m:r>
                            <a:rPr lang="en-PH" b="0" i="1" smtClean="0">
                              <a:latin typeface="Cambria Math" panose="02040503050406030204" pitchFamily="18" charset="0"/>
                            </a:rPr>
                            <m:t> </m:t>
                          </m:r>
                          <m:f>
                            <m:fPr>
                              <m:ctrlPr>
                                <a:rPr lang="en-PH" b="0" i="1" smtClean="0">
                                  <a:latin typeface="Cambria Math" panose="02040503050406030204" pitchFamily="18" charset="0"/>
                                </a:rPr>
                              </m:ctrlPr>
                            </m:fPr>
                            <m:num>
                              <m:r>
                                <a:rPr lang="en-PH" b="0" i="1" smtClean="0">
                                  <a:latin typeface="Cambria Math" panose="02040503050406030204" pitchFamily="18" charset="0"/>
                                </a:rPr>
                                <m:t>1</m:t>
                              </m:r>
                            </m:num>
                            <m:den>
                              <m:r>
                                <a:rPr lang="en-PH" b="0" i="1" smtClean="0">
                                  <a:latin typeface="Cambria Math" panose="02040503050406030204" pitchFamily="18" charset="0"/>
                                </a:rPr>
                                <m:t>2</m:t>
                              </m:r>
                            </m:den>
                          </m:f>
                          <m:r>
                            <a:rPr lang="en-PH" b="0" i="1" smtClean="0">
                              <a:latin typeface="Cambria Math" panose="02040503050406030204" pitchFamily="18" charset="0"/>
                            </a:rPr>
                            <m:t> </m:t>
                          </m:r>
                          <m:sSup>
                            <m:sSupPr>
                              <m:ctrlPr>
                                <a:rPr lang="en-PH" b="0" i="1" smtClean="0">
                                  <a:latin typeface="Cambria Math" panose="02040503050406030204" pitchFamily="18" charset="0"/>
                                </a:rPr>
                              </m:ctrlPr>
                            </m:sSupPr>
                            <m:e>
                              <m:r>
                                <a:rPr lang="en-PH" b="0" i="1" smtClean="0">
                                  <a:latin typeface="Cambria Math" panose="02040503050406030204" pitchFamily="18" charset="0"/>
                                </a:rPr>
                                <m:t>𝑧</m:t>
                              </m:r>
                            </m:e>
                            <m:sup>
                              <m:r>
                                <a:rPr lang="en-PH" b="0" i="1" smtClean="0">
                                  <a:latin typeface="Cambria Math" panose="02040503050406030204" pitchFamily="18" charset="0"/>
                                </a:rPr>
                                <m:t>2</m:t>
                              </m:r>
                            </m:sup>
                          </m:sSup>
                        </m:sup>
                      </m:sSup>
                    </m:oMath>
                  </m:oMathPara>
                </a14:m>
                <a:endParaRPr lang="en-PH" dirty="0"/>
              </a:p>
            </p:txBody>
          </p:sp>
        </mc:Choice>
        <mc:Fallback xmlns="">
          <p:sp>
            <p:nvSpPr>
              <p:cNvPr id="15" name="Rectangle 14">
                <a:extLst>
                  <a:ext uri="{FF2B5EF4-FFF2-40B4-BE49-F238E27FC236}">
                    <a16:creationId xmlns:a16="http://schemas.microsoft.com/office/drawing/2014/main" id="{CD3AD5C8-36E9-4C7F-A3F8-8AB88EF34A66}"/>
                  </a:ext>
                </a:extLst>
              </p:cNvPr>
              <p:cNvSpPr>
                <a:spLocks noRot="1" noChangeAspect="1" noMove="1" noResize="1" noEditPoints="1" noAdjustHandles="1" noChangeArrowheads="1" noChangeShapeType="1" noTextEdit="1"/>
              </p:cNvSpPr>
              <p:nvPr/>
            </p:nvSpPr>
            <p:spPr>
              <a:xfrm>
                <a:off x="7644666" y="4326138"/>
                <a:ext cx="2262799" cy="664606"/>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A940E9D-7C8A-4F49-852A-2AA99A1D020A}"/>
                  </a:ext>
                </a:extLst>
              </p:cNvPr>
              <p:cNvSpPr txBox="1"/>
              <p:nvPr/>
            </p:nvSpPr>
            <p:spPr>
              <a:xfrm>
                <a:off x="1310474" y="5281600"/>
                <a:ext cx="9571052" cy="923330"/>
              </a:xfrm>
              <a:prstGeom prst="rect">
                <a:avLst/>
              </a:prstGeom>
              <a:noFill/>
            </p:spPr>
            <p:txBody>
              <a:bodyPr wrap="square" rtlCol="0">
                <a:spAutoFit/>
              </a:bodyPr>
              <a:lstStyle/>
              <a:p>
                <a:r>
                  <a:rPr lang="en-PH" dirty="0"/>
                  <a:t>Simulate in MATLAB using the probability density function </a:t>
                </a:r>
                <a14:m>
                  <m:oMath xmlns:m="http://schemas.openxmlformats.org/officeDocument/2006/math">
                    <m:r>
                      <a:rPr lang="en-PH" b="0" i="1" smtClean="0">
                        <a:latin typeface="Cambria Math" panose="02040503050406030204" pitchFamily="18" charset="0"/>
                      </a:rPr>
                      <m:t>𝑓</m:t>
                    </m:r>
                    <m:r>
                      <a:rPr lang="en-PH" b="0" i="1" smtClean="0">
                        <a:latin typeface="Cambria Math" panose="02040503050406030204" pitchFamily="18" charset="0"/>
                      </a:rPr>
                      <m:t>(</m:t>
                    </m:r>
                    <m:r>
                      <a:rPr lang="en-PH" b="0" i="1" smtClean="0">
                        <a:latin typeface="Cambria Math" panose="02040503050406030204" pitchFamily="18" charset="0"/>
                      </a:rPr>
                      <m:t>𝑥</m:t>
                    </m:r>
                    <m:r>
                      <a:rPr lang="en-PH" b="0" i="1" smtClean="0">
                        <a:latin typeface="Cambria Math" panose="02040503050406030204" pitchFamily="18" charset="0"/>
                      </a:rPr>
                      <m:t>)</m:t>
                    </m:r>
                  </m:oMath>
                </a14:m>
                <a:r>
                  <a:rPr lang="en-PH" dirty="0"/>
                  <a:t> and get the answer (the probability) for the above problem using </a:t>
                </a:r>
                <a:r>
                  <a:rPr lang="en-PH" i="1" dirty="0" err="1">
                    <a:solidFill>
                      <a:srgbClr val="FF0000"/>
                    </a:solidFill>
                  </a:rPr>
                  <a:t>trapz</a:t>
                </a:r>
                <a:r>
                  <a:rPr lang="en-PH" dirty="0"/>
                  <a:t> function. The </a:t>
                </a:r>
                <a:r>
                  <a:rPr lang="en-PH" i="1" dirty="0" err="1">
                    <a:solidFill>
                      <a:srgbClr val="FF0000"/>
                    </a:solidFill>
                  </a:rPr>
                  <a:t>trapz</a:t>
                </a:r>
                <a:r>
                  <a:rPr lang="en-PH" dirty="0"/>
                  <a:t> function computes the area under the curve.</a:t>
                </a:r>
              </a:p>
            </p:txBody>
          </p:sp>
        </mc:Choice>
        <mc:Fallback xmlns="">
          <p:sp>
            <p:nvSpPr>
              <p:cNvPr id="16" name="TextBox 15">
                <a:extLst>
                  <a:ext uri="{FF2B5EF4-FFF2-40B4-BE49-F238E27FC236}">
                    <a16:creationId xmlns:a16="http://schemas.microsoft.com/office/drawing/2014/main" id="{4A940E9D-7C8A-4F49-852A-2AA99A1D020A}"/>
                  </a:ext>
                </a:extLst>
              </p:cNvPr>
              <p:cNvSpPr txBox="1">
                <a:spLocks noRot="1" noChangeAspect="1" noMove="1" noResize="1" noEditPoints="1" noAdjustHandles="1" noChangeArrowheads="1" noChangeShapeType="1" noTextEdit="1"/>
              </p:cNvSpPr>
              <p:nvPr/>
            </p:nvSpPr>
            <p:spPr>
              <a:xfrm>
                <a:off x="1310474" y="5281600"/>
                <a:ext cx="9571052" cy="923330"/>
              </a:xfrm>
              <a:prstGeom prst="rect">
                <a:avLst/>
              </a:prstGeom>
              <a:blipFill>
                <a:blip r:embed="rId8"/>
                <a:stretch>
                  <a:fillRect l="-573" t="-3289" b="-9211"/>
                </a:stretch>
              </a:blipFill>
            </p:spPr>
            <p:txBody>
              <a:bodyPr/>
              <a:lstStyle/>
              <a:p>
                <a:r>
                  <a:rPr lang="en-PH">
                    <a:noFill/>
                  </a:rPr>
                  <a:t> </a:t>
                </a:r>
              </a:p>
            </p:txBody>
          </p:sp>
        </mc:Fallback>
      </mc:AlternateContent>
    </p:spTree>
    <p:extLst>
      <p:ext uri="{BB962C8B-B14F-4D97-AF65-F5344CB8AC3E}">
        <p14:creationId xmlns:p14="http://schemas.microsoft.com/office/powerpoint/2010/main" val="24244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223</TotalTime>
  <Words>777</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Cambria Math</vt:lpstr>
      <vt:lpstr>Rockwell</vt:lpstr>
      <vt:lpstr>Rockwell Condensed</vt:lpstr>
      <vt:lpstr>Wingdings</vt:lpstr>
      <vt:lpstr>Wood Type</vt:lpstr>
      <vt:lpstr>Normal Distribution</vt:lpstr>
      <vt:lpstr>Coin Toss Experiment</vt:lpstr>
      <vt:lpstr>PowerPoint Presentation</vt:lpstr>
      <vt:lpstr>Coin Toss Experiment</vt:lpstr>
      <vt:lpstr>Coin Toss Experiment</vt:lpstr>
      <vt:lpstr>Normal Distribution</vt:lpstr>
      <vt:lpstr>Standardized Normal Distribution</vt:lpstr>
      <vt:lpstr>Z-score Table</vt:lpstr>
      <vt:lpstr>Coin Toss Experiment (cont.)</vt:lpstr>
      <vt:lpstr>Activity 1</vt:lpstr>
      <vt:lpstr>Activity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Distribution</dc:title>
  <dc:creator>Chester Kyles Colita</dc:creator>
  <cp:lastModifiedBy>Chester Kyles Colita</cp:lastModifiedBy>
  <cp:revision>20</cp:revision>
  <dcterms:created xsi:type="dcterms:W3CDTF">2018-02-16T13:20:54Z</dcterms:created>
  <dcterms:modified xsi:type="dcterms:W3CDTF">2018-02-16T17:11:29Z</dcterms:modified>
</cp:coreProperties>
</file>