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9" r:id="rId4"/>
    <p:sldId id="264" r:id="rId5"/>
    <p:sldId id="259" r:id="rId6"/>
    <p:sldId id="258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>
      <p:cViewPr varScale="1">
        <p:scale>
          <a:sx n="76" d="100"/>
          <a:sy n="76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3100" y="5969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16637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911225"/>
            <a:ext cx="65151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457200"/>
            <a:ext cx="65151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6900"/>
            <a:ext cx="9144000" cy="1066800"/>
          </a:xfrm>
        </p:spPr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2656">
            <a:off x="6987435" y="4428466"/>
            <a:ext cx="2625709" cy="17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301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Presentation for GEM 605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8435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LIMITS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Law of Large Numbers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Weak Law of Large Numbers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Markov’s Inequality</a:t>
            </a:r>
          </a:p>
          <a:p>
            <a:pPr lvl="2"/>
            <a:r>
              <a:rPr lang="en-US" dirty="0" err="1" smtClean="0">
                <a:solidFill>
                  <a:schemeClr val="accent3"/>
                </a:solidFill>
              </a:rPr>
              <a:t>Chebyshev’s</a:t>
            </a:r>
            <a:r>
              <a:rPr lang="en-US" dirty="0" smtClean="0">
                <a:solidFill>
                  <a:schemeClr val="accent3"/>
                </a:solidFill>
              </a:rPr>
              <a:t> Inequality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Strong Law of Large Numbers</a:t>
            </a:r>
          </a:p>
          <a:p>
            <a:r>
              <a:rPr lang="en-US" dirty="0" smtClean="0"/>
              <a:t>Monte Carlo Integration</a:t>
            </a:r>
          </a:p>
          <a:p>
            <a:r>
              <a:rPr lang="en-US" dirty="0" smtClean="0"/>
              <a:t>Central Limit Theorem</a:t>
            </a:r>
          </a:p>
          <a:p>
            <a:r>
              <a:rPr lang="en-US" dirty="0" smtClean="0"/>
              <a:t>Moment – Gene Rating Functions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66595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14401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/>
              <a:t>1.) Toss a coin 100 times and count the number of heads (considered 1 trial). Repeat this for 10,000 trials. Given that, mean = 50, </a:t>
            </a:r>
            <a:r>
              <a:rPr lang="en-PH" dirty="0" err="1"/>
              <a:t>var</a:t>
            </a:r>
            <a:r>
              <a:rPr lang="en-PH" dirty="0"/>
              <a:t> = 25 </a:t>
            </a:r>
            <a:endParaRPr lang="en-PH" dirty="0" smtClean="0"/>
          </a:p>
          <a:p>
            <a:pPr marL="0" indent="0" algn="just">
              <a:buNone/>
            </a:pPr>
            <a:r>
              <a:rPr lang="en-PH" sz="2400" dirty="0" smtClean="0"/>
              <a:t>a</a:t>
            </a:r>
            <a:r>
              <a:rPr lang="en-PH" sz="2400" dirty="0"/>
              <a:t>.) plot in MATLAB showing the sample mean converging to 50 as n trials progresses to </a:t>
            </a:r>
            <a:r>
              <a:rPr lang="en-PH" sz="2400" dirty="0" smtClean="0"/>
              <a:t>10,000.</a:t>
            </a:r>
          </a:p>
          <a:p>
            <a:pPr marL="0" indent="0" algn="just">
              <a:buNone/>
            </a:pPr>
            <a:r>
              <a:rPr lang="en-PH" sz="2400" dirty="0" smtClean="0"/>
              <a:t>b</a:t>
            </a:r>
            <a:r>
              <a:rPr lang="en-PH" sz="2400" dirty="0"/>
              <a:t>.) plot in MATLAB showing the sample variance converging to 25 as n trials progresses to </a:t>
            </a:r>
            <a:r>
              <a:rPr lang="en-PH" sz="2400" dirty="0" smtClean="0"/>
              <a:t>10,000.</a:t>
            </a:r>
          </a:p>
          <a:p>
            <a:pPr marL="0" indent="0" algn="just">
              <a:buNone/>
            </a:pPr>
            <a:r>
              <a:rPr lang="en-PH" sz="2400" dirty="0" smtClean="0"/>
              <a:t>c</a:t>
            </a:r>
            <a:r>
              <a:rPr lang="en-PH" sz="2400" dirty="0"/>
              <a:t>.) calculate the sample mean at the 10,000th </a:t>
            </a:r>
            <a:r>
              <a:rPr lang="en-PH" sz="2400" dirty="0" smtClean="0"/>
              <a:t>trial.</a:t>
            </a:r>
          </a:p>
          <a:p>
            <a:pPr marL="0" indent="0" algn="just">
              <a:buNone/>
            </a:pPr>
            <a:r>
              <a:rPr lang="en-PH" sz="2400" dirty="0" smtClean="0"/>
              <a:t>d</a:t>
            </a:r>
            <a:r>
              <a:rPr lang="en-PH" sz="2400" dirty="0"/>
              <a:t>.) calculate the sample variance at the 10,000th </a:t>
            </a:r>
            <a:r>
              <a:rPr lang="en-PH" sz="2400" dirty="0" smtClean="0"/>
              <a:t>trial.</a:t>
            </a:r>
          </a:p>
          <a:p>
            <a:pPr marL="0" indent="0">
              <a:buNone/>
            </a:pPr>
            <a:r>
              <a:rPr lang="en-PH" sz="2400" dirty="0" smtClean="0"/>
              <a:t>e</a:t>
            </a:r>
            <a:r>
              <a:rPr lang="en-PH" sz="2400" dirty="0"/>
              <a:t>.) Using epsilon = </a:t>
            </a:r>
            <a:r>
              <a:rPr lang="en-PH" sz="2400" dirty="0" smtClean="0"/>
              <a:t>50.05</a:t>
            </a:r>
            <a:r>
              <a:rPr lang="en-PH" sz="2400" dirty="0"/>
              <a:t>, show that the probability converges </a:t>
            </a:r>
            <a:r>
              <a:rPr lang="en-PH" sz="2400" dirty="0" smtClean="0"/>
              <a:t>to one using Markov's inequality</a:t>
            </a:r>
          </a:p>
          <a:p>
            <a:pPr marL="0" indent="0">
              <a:buNone/>
            </a:pPr>
            <a:r>
              <a:rPr lang="en-PH" sz="2400" dirty="0" smtClean="0"/>
              <a:t>f.) Using </a:t>
            </a:r>
            <a:r>
              <a:rPr lang="en-PH" sz="2400" dirty="0"/>
              <a:t>epsilon = 0.5, show that the probability converges to zero using improved </a:t>
            </a:r>
            <a:r>
              <a:rPr lang="en-PH" sz="2400" dirty="0" err="1"/>
              <a:t>chebyshev's</a:t>
            </a:r>
            <a:r>
              <a:rPr lang="en-PH" sz="2400" dirty="0"/>
              <a:t> inequality</a:t>
            </a:r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1134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Law of Large Numbers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/>
              <a:t>a theorem that describes the result of performing the same experiment a large number of times. According to the law, the average of the results obtained from a large number of trials should be close to the expected value, and will tend to become closer as more trials are performed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 smtClean="0"/>
          </a:p>
          <a:p>
            <a:pPr marL="0" indent="0" algn="just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884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/>
              <a:t>The </a:t>
            </a:r>
            <a:r>
              <a:rPr lang="en-PH" b="1" dirty="0"/>
              <a:t>weak law of large numbers</a:t>
            </a:r>
            <a:r>
              <a:rPr lang="en-PH" dirty="0"/>
              <a:t> (</a:t>
            </a:r>
            <a:r>
              <a:rPr lang="en-PH" i="1" dirty="0"/>
              <a:t>also called </a:t>
            </a:r>
            <a:r>
              <a:rPr lang="en-PH" i="1" dirty="0" err="1"/>
              <a:t>Khintchine's</a:t>
            </a:r>
            <a:r>
              <a:rPr lang="en-PH" i="1" dirty="0"/>
              <a:t> law</a:t>
            </a:r>
            <a:r>
              <a:rPr lang="en-PH" dirty="0"/>
              <a:t>) states that the sample average converges in </a:t>
            </a:r>
            <a:r>
              <a:rPr lang="en-PH" dirty="0">
                <a:solidFill>
                  <a:schemeClr val="accent3"/>
                </a:solidFill>
              </a:rPr>
              <a:t>probability</a:t>
            </a:r>
            <a:r>
              <a:rPr lang="en-PH" dirty="0"/>
              <a:t> towards the expected </a:t>
            </a:r>
            <a:r>
              <a:rPr lang="en-PH" dirty="0" smtClean="0"/>
              <a:t>value.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PH" dirty="0"/>
              <a:t>The </a:t>
            </a:r>
            <a:r>
              <a:rPr lang="en-PH" b="1" dirty="0"/>
              <a:t>strong law of large numbers</a:t>
            </a:r>
            <a:r>
              <a:rPr lang="en-PH" dirty="0"/>
              <a:t> states that the sample average converges almost surely to the expected </a:t>
            </a:r>
            <a:r>
              <a:rPr lang="en-PH" dirty="0" smtClean="0"/>
              <a:t>value.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416233" flipH="1">
            <a:off x="-969166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32" y="66595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Weak Law of Large Numbers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PH" dirty="0"/>
                  <a:t>gives an upper bound for the probability that a non-negative function of a random variable is greater than or equal to some positive constant</a:t>
                </a:r>
                <a:r>
                  <a:rPr lang="en-PH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Ꞓ</m:t>
                        </m:r>
                      </m:e>
                    </m:d>
                    <m:r>
                      <a:rPr lang="en-PH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PH" i="1">
                            <a:latin typeface="Cambria Math" panose="02040503050406030204" pitchFamily="18" charset="0"/>
                          </a:rPr>
                          <m:t>Ꞓ</m:t>
                        </m:r>
                      </m:den>
                    </m:f>
                  </m:oMath>
                </a14:m>
                <a:endParaRPr lang="en-PH" dirty="0"/>
              </a:p>
              <a:p>
                <a:pPr algn="just"/>
                <a:endParaRPr lang="en-PH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442" r="-22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Chebyshev’s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dirty="0" smtClean="0"/>
                  <a:t>guarantees </a:t>
                </a:r>
                <a:r>
                  <a:rPr lang="en-PH" dirty="0"/>
                  <a:t>that, for a wide class of probability distributions, no more than a certain fraction of values can be more than a certain distance from the mean</a:t>
                </a:r>
                <a:r>
                  <a:rPr lang="en-PH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− µ</m:t>
                    </m:r>
                    <m:d>
                      <m:dPr>
                        <m:begChr m:val="|"/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Ꞓ</m:t>
                        </m:r>
                      </m:e>
                    </m:d>
                    <m:r>
                      <a:rPr lang="en-PH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Ꞓ</m:t>
                            </m:r>
                          </m:e>
                          <m:sup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44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Wengchucon\Desktop\ahn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094">
            <a:off x="-1506252" y="858537"/>
            <a:ext cx="2568576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engchucon\Desktop\ppttempl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32" y="6659562"/>
            <a:ext cx="1173162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Strong Law of Large Numbers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 </a:t>
            </a:r>
            <a:r>
              <a:rPr lang="en-PH" b="1" dirty="0"/>
              <a:t>strong law of large numbers</a:t>
            </a:r>
            <a:r>
              <a:rPr lang="en-PH" dirty="0"/>
              <a:t> states that the sample average converges almost surely to the expected value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58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407-empty-graph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Microsoft Himalaya</vt:lpstr>
      <vt:lpstr>Microsoft New Tai Lue</vt:lpstr>
      <vt:lpstr>20407-empty-graph-chalkhand-black</vt:lpstr>
      <vt:lpstr>LIMITS</vt:lpstr>
      <vt:lpstr>Overview</vt:lpstr>
      <vt:lpstr>Activity</vt:lpstr>
      <vt:lpstr>Law of Large Numbers</vt:lpstr>
      <vt:lpstr>Law of Large Numbers</vt:lpstr>
      <vt:lpstr>The Weak Law of Large Numbers</vt:lpstr>
      <vt:lpstr>Strong Law of Large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2015-06-03T18:34:02Z</dcterms:created>
  <dcterms:modified xsi:type="dcterms:W3CDTF">2018-03-03T03:46:50Z</dcterms:modified>
</cp:coreProperties>
</file>