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85" r:id="rId7"/>
    <p:sldId id="278" r:id="rId8"/>
    <p:sldId id="265" r:id="rId9"/>
    <p:sldId id="276" r:id="rId10"/>
    <p:sldId id="266" r:id="rId11"/>
    <p:sldId id="280" r:id="rId12"/>
    <p:sldId id="281" r:id="rId13"/>
    <p:sldId id="282" r:id="rId14"/>
    <p:sldId id="295" r:id="rId15"/>
    <p:sldId id="297" r:id="rId16"/>
    <p:sldId id="296" r:id="rId17"/>
    <p:sldId id="298" r:id="rId18"/>
    <p:sldId id="286" r:id="rId19"/>
    <p:sldId id="284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6" d="100"/>
          <a:sy n="76" d="100"/>
        </p:scale>
        <p:origin x="37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OPTICAL SENSORS AND ACTUATORS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A report in MECE 614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5115272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ANODE</a:t>
            </a:r>
          </a:p>
          <a:p>
            <a:pPr marL="0" indent="0">
              <a:buNone/>
            </a:pPr>
            <a:r>
              <a:rPr lang="en-PH" dirty="0" smtClean="0"/>
              <a:t>Finding the gain: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Multiply the gain to Io,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988840"/>
            <a:ext cx="5238750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538364"/>
            <a:ext cx="90963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Coupled Charge Device (CCD) Sensors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18" y="1828800"/>
            <a:ext cx="4461163" cy="4267200"/>
          </a:xfrm>
        </p:spPr>
      </p:pic>
    </p:spTree>
    <p:extLst>
      <p:ext uri="{BB962C8B-B14F-4D97-AF65-F5344CB8AC3E}">
        <p14:creationId xmlns:p14="http://schemas.microsoft.com/office/powerpoint/2010/main" val="309592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256506"/>
            <a:ext cx="8136904" cy="4419600"/>
          </a:xfrm>
        </p:spPr>
      </p:pic>
    </p:spTree>
    <p:extLst>
      <p:ext uri="{BB962C8B-B14F-4D97-AF65-F5344CB8AC3E}">
        <p14:creationId xmlns:p14="http://schemas.microsoft.com/office/powerpoint/2010/main" val="61083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692696"/>
            <a:ext cx="8519816" cy="5497496"/>
          </a:xfrm>
        </p:spPr>
      </p:pic>
    </p:spTree>
    <p:extLst>
      <p:ext uri="{BB962C8B-B14F-4D97-AF65-F5344CB8AC3E}">
        <p14:creationId xmlns:p14="http://schemas.microsoft.com/office/powerpoint/2010/main" val="126261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196752"/>
            <a:ext cx="7400925" cy="4552950"/>
          </a:xfrm>
        </p:spPr>
      </p:pic>
    </p:spTree>
    <p:extLst>
      <p:ext uri="{BB962C8B-B14F-4D97-AF65-F5344CB8AC3E}">
        <p14:creationId xmlns:p14="http://schemas.microsoft.com/office/powerpoint/2010/main" val="202924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Passive Infrared Sensor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A PIR sensor has two basic components: an absorption section that converts radiation into heat and a proper temperature sensor that converts heat into an electrical signal.</a:t>
            </a:r>
            <a:endParaRPr lang="en-PH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771775"/>
            <a:ext cx="6896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Thermopile PIR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12" y="1988840"/>
            <a:ext cx="5463775" cy="4267200"/>
          </a:xfrm>
        </p:spPr>
      </p:pic>
    </p:spTree>
    <p:extLst>
      <p:ext uri="{BB962C8B-B14F-4D97-AF65-F5344CB8AC3E}">
        <p14:creationId xmlns:p14="http://schemas.microsoft.com/office/powerpoint/2010/main" val="20768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Pyroelectric</a:t>
            </a:r>
            <a:r>
              <a:rPr lang="en-PH" dirty="0" smtClean="0"/>
              <a:t> Sensor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PH" dirty="0"/>
              <a:t>The </a:t>
            </a:r>
            <a:r>
              <a:rPr lang="en-PH" dirty="0" err="1"/>
              <a:t>pyroelectric</a:t>
            </a:r>
            <a:r>
              <a:rPr lang="en-PH" dirty="0"/>
              <a:t> effect is an electric charge generated in response to heat flow </a:t>
            </a:r>
            <a:r>
              <a:rPr lang="en-PH" dirty="0" smtClean="0"/>
              <a:t>through the </a:t>
            </a:r>
            <a:r>
              <a:rPr lang="en-PH" dirty="0"/>
              <a:t>body of a crystal.</a:t>
            </a:r>
            <a:endParaRPr lang="en-PH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PH" dirty="0" smtClean="0"/>
              <a:t>Formulas: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PH" b="1" dirty="0" smtClean="0"/>
              <a:t>Charge</a:t>
            </a:r>
          </a:p>
          <a:p>
            <a:pPr marL="0" indent="0">
              <a:lnSpc>
                <a:spcPct val="100000"/>
              </a:lnSpc>
              <a:buNone/>
            </a:pPr>
            <a:endParaRPr lang="en-PH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PH" dirty="0"/>
              <a:t>	</a:t>
            </a:r>
            <a:r>
              <a:rPr lang="en-PH" dirty="0" smtClean="0"/>
              <a:t>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PH" dirty="0" smtClean="0"/>
              <a:t>A = </a:t>
            </a:r>
            <a:r>
              <a:rPr lang="en-PH" dirty="0"/>
              <a:t>area of the </a:t>
            </a:r>
            <a:r>
              <a:rPr lang="en-PH" dirty="0" smtClean="0"/>
              <a:t>sensor</a:t>
            </a:r>
            <a:endParaRPr lang="en-PH" dirty="0"/>
          </a:p>
          <a:p>
            <a:pPr marL="0" indent="0">
              <a:lnSpc>
                <a:spcPct val="100000"/>
              </a:lnSpc>
              <a:buNone/>
            </a:pPr>
            <a:r>
              <a:rPr lang="en-PH" dirty="0" err="1" smtClean="0"/>
              <a:t>Pq</a:t>
            </a:r>
            <a:r>
              <a:rPr lang="en-PH" dirty="0" smtClean="0"/>
              <a:t> = constant depending on the material, see Table 4.4</a:t>
            </a:r>
          </a:p>
          <a:p>
            <a:pPr marL="0" indent="0">
              <a:lnSpc>
                <a:spcPct val="100000"/>
              </a:lnSpc>
              <a:buNone/>
            </a:pP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17032"/>
            <a:ext cx="4392488" cy="7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5187280"/>
          </a:xfrm>
        </p:spPr>
        <p:txBody>
          <a:bodyPr/>
          <a:lstStyle/>
          <a:p>
            <a:pPr marL="0" indent="0">
              <a:buNone/>
            </a:pPr>
            <a:r>
              <a:rPr lang="en-PH" b="1" dirty="0" smtClean="0"/>
              <a:t>Voltage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err="1" smtClean="0"/>
              <a:t>Pv</a:t>
            </a:r>
            <a:r>
              <a:rPr lang="en-PH" dirty="0" smtClean="0"/>
              <a:t> = </a:t>
            </a:r>
            <a:r>
              <a:rPr lang="en-PH" dirty="0"/>
              <a:t>its </a:t>
            </a:r>
            <a:r>
              <a:rPr lang="en-PH" dirty="0" err="1"/>
              <a:t>pyroelectric</a:t>
            </a:r>
            <a:r>
              <a:rPr lang="en-PH" dirty="0"/>
              <a:t> voltage </a:t>
            </a:r>
            <a:r>
              <a:rPr lang="en-PH" dirty="0" smtClean="0"/>
              <a:t>coefficient, see Table 4.4</a:t>
            </a:r>
          </a:p>
          <a:p>
            <a:pPr marL="0" indent="0">
              <a:buNone/>
            </a:pPr>
            <a:r>
              <a:rPr lang="en-PH" dirty="0" smtClean="0"/>
              <a:t>h = thickness of the crystal</a:t>
            </a:r>
          </a:p>
          <a:p>
            <a:pPr marL="0" indent="0">
              <a:buNone/>
            </a:pPr>
            <a:r>
              <a:rPr lang="en-PH" b="1" dirty="0" smtClean="0"/>
              <a:t>Capacitance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412776"/>
            <a:ext cx="469582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933056"/>
            <a:ext cx="4162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Table 4.4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72816"/>
            <a:ext cx="9144000" cy="2637539"/>
          </a:xfrm>
        </p:spPr>
      </p:pic>
    </p:spTree>
    <p:extLst>
      <p:ext uri="{BB962C8B-B14F-4D97-AF65-F5344CB8AC3E}">
        <p14:creationId xmlns:p14="http://schemas.microsoft.com/office/powerpoint/2010/main" val="32499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Photoelectric Effect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 smtClean="0"/>
              <a:t>Is </a:t>
            </a:r>
            <a:r>
              <a:rPr lang="en-PH" sz="2400" dirty="0"/>
              <a:t>the emission of electrons or other free carriers when light shines on a </a:t>
            </a:r>
            <a:r>
              <a:rPr lang="en-PH" sz="2400" dirty="0" smtClean="0"/>
              <a:t>material.</a:t>
            </a:r>
          </a:p>
          <a:p>
            <a:pPr marL="0" indent="0">
              <a:buNone/>
            </a:pPr>
            <a:r>
              <a:rPr lang="en-PH" sz="2400" i="1" dirty="0" smtClean="0"/>
              <a:t>Formulas:</a:t>
            </a:r>
          </a:p>
          <a:p>
            <a:pPr marL="0" indent="0">
              <a:buNone/>
            </a:pPr>
            <a:endParaRPr lang="en-PH" sz="2400" i="1" dirty="0" smtClean="0"/>
          </a:p>
          <a:p>
            <a:pPr marL="0" indent="0">
              <a:buNone/>
            </a:pPr>
            <a:endParaRPr lang="en-PH" sz="2400" i="1" dirty="0"/>
          </a:p>
          <a:p>
            <a:pPr marL="0" indent="0">
              <a:buNone/>
            </a:pPr>
            <a:endParaRPr lang="en-PH" sz="2400" i="1" dirty="0" smtClean="0"/>
          </a:p>
          <a:p>
            <a:pPr marL="0" indent="0">
              <a:buNone/>
            </a:pPr>
            <a:r>
              <a:rPr lang="en-PH" sz="2400" i="1" dirty="0" smtClean="0"/>
              <a:t>Where:</a:t>
            </a:r>
          </a:p>
          <a:p>
            <a:pPr marL="0" indent="0">
              <a:buNone/>
            </a:pPr>
            <a:r>
              <a:rPr lang="en-PH" sz="2400" i="1" dirty="0"/>
              <a:t>h</a:t>
            </a:r>
            <a:r>
              <a:rPr lang="en-PH" sz="2400" i="1" dirty="0" smtClean="0"/>
              <a:t> = </a:t>
            </a:r>
            <a:r>
              <a:rPr lang="en-PH" sz="2400" dirty="0" smtClean="0"/>
              <a:t>6.62621034 </a:t>
            </a:r>
            <a:r>
              <a:rPr lang="en-PH" sz="2400" dirty="0"/>
              <a:t>J/s or 4.13571015 </a:t>
            </a:r>
            <a:r>
              <a:rPr lang="en-PH" sz="2400" dirty="0" smtClean="0"/>
              <a:t>eV  (</a:t>
            </a:r>
            <a:r>
              <a:rPr lang="en-PH" sz="2400" dirty="0"/>
              <a:t>Planck’s constant</a:t>
            </a:r>
            <a:r>
              <a:rPr lang="en-PH" sz="2400" dirty="0" smtClean="0"/>
              <a:t>)</a:t>
            </a:r>
            <a:endParaRPr lang="en-PH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03" y="3212976"/>
            <a:ext cx="1933575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53" y="4155060"/>
            <a:ext cx="3267075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57" y="2434584"/>
            <a:ext cx="3919616" cy="27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/>
              <a:t>A motion sensor based on a PZT ceramic is used to turn on lights in a room as a person enters </a:t>
            </a:r>
            <a:r>
              <a:rPr lang="en-PH" dirty="0" smtClean="0"/>
              <a:t>the room</a:t>
            </a:r>
            <a:r>
              <a:rPr lang="en-PH" dirty="0"/>
              <a:t>. The sensor is made of two conducting plates with a PZT chip (8 mm </a:t>
            </a:r>
            <a:r>
              <a:rPr lang="en-PH" dirty="0" smtClean="0"/>
              <a:t>wide 10 mm long 0.1 </a:t>
            </a:r>
            <a:r>
              <a:rPr lang="en-PH" dirty="0"/>
              <a:t>mm thick) between them, forming a capacitor. One plate is exposed to the </a:t>
            </a:r>
            <a:r>
              <a:rPr lang="en-PH" dirty="0" smtClean="0"/>
              <a:t>motion, whereas </a:t>
            </a:r>
            <a:r>
              <a:rPr lang="en-PH" dirty="0"/>
              <a:t>the other is connected to the body of the sensor and held at its temperature. As the </a:t>
            </a:r>
            <a:r>
              <a:rPr lang="en-PH" dirty="0" smtClean="0"/>
              <a:t>person </a:t>
            </a:r>
            <a:r>
              <a:rPr lang="en-PH" dirty="0"/>
              <a:t>enters the room, the person’s body temperature causes the exposed plate’s temperature to </a:t>
            </a:r>
            <a:r>
              <a:rPr lang="en-PH" dirty="0" smtClean="0"/>
              <a:t>temporarily rise </a:t>
            </a:r>
            <a:r>
              <a:rPr lang="en-PH" dirty="0"/>
              <a:t>by 0.01C because of the IR radiation produced by the body. This </a:t>
            </a:r>
            <a:r>
              <a:rPr lang="en-PH" dirty="0" smtClean="0"/>
              <a:t>temperature dissipates </a:t>
            </a:r>
            <a:r>
              <a:rPr lang="en-PH" dirty="0"/>
              <a:t>and eventually both plates will reach the same steady-state </a:t>
            </a:r>
            <a:r>
              <a:rPr lang="en-PH" dirty="0" smtClean="0"/>
              <a:t>temperature. For </a:t>
            </a:r>
            <a:r>
              <a:rPr lang="en-PH" dirty="0"/>
              <a:t>this </a:t>
            </a:r>
            <a:r>
              <a:rPr lang="en-PH" dirty="0" smtClean="0"/>
              <a:t>reason the </a:t>
            </a:r>
            <a:r>
              <a:rPr lang="en-PH" dirty="0"/>
              <a:t>sensor can detect motion but not presence. Calculate the charge produced on the plate and </a:t>
            </a:r>
            <a:r>
              <a:rPr lang="en-PH" dirty="0" smtClean="0"/>
              <a:t>the potential </a:t>
            </a:r>
            <a:r>
              <a:rPr lang="en-PH" dirty="0"/>
              <a:t>difference across the sensor due to the rise in temperature.</a:t>
            </a:r>
          </a:p>
        </p:txBody>
      </p:sp>
    </p:spTree>
    <p:extLst>
      <p:ext uri="{BB962C8B-B14F-4D97-AF65-F5344CB8AC3E}">
        <p14:creationId xmlns:p14="http://schemas.microsoft.com/office/powerpoint/2010/main" val="42654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Solution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6832"/>
            <a:ext cx="9144000" cy="7529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16795"/>
            <a:ext cx="89535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56" y="4270611"/>
            <a:ext cx="74580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Bolometers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/>
              <a:t>The radiation is absorbed by the </a:t>
            </a:r>
            <a:r>
              <a:rPr lang="en-PH" dirty="0" smtClean="0"/>
              <a:t>device directly</a:t>
            </a:r>
            <a:r>
              <a:rPr lang="en-PH" dirty="0"/>
              <a:t>, causing a change in its temperature. This temperature increase is proportional </a:t>
            </a:r>
            <a:r>
              <a:rPr lang="en-PH" dirty="0" smtClean="0"/>
              <a:t>to the </a:t>
            </a:r>
            <a:r>
              <a:rPr lang="en-PH" dirty="0"/>
              <a:t>radiated power density at the location of sensing. This change causes a change in </a:t>
            </a:r>
            <a:r>
              <a:rPr lang="en-PH" dirty="0" smtClean="0"/>
              <a:t>the resistance </a:t>
            </a:r>
            <a:r>
              <a:rPr lang="en-PH" dirty="0"/>
              <a:t>of the sensing element that is then related to the power or power density at </a:t>
            </a:r>
            <a:r>
              <a:rPr lang="en-PH" dirty="0" smtClean="0"/>
              <a:t>the location </a:t>
            </a:r>
            <a:r>
              <a:rPr lang="en-PH" dirty="0"/>
              <a:t>being sensed</a:t>
            </a:r>
            <a:r>
              <a:rPr lang="en-PH" dirty="0" smtClean="0"/>
              <a:t>.</a:t>
            </a:r>
          </a:p>
          <a:p>
            <a:pPr marL="0" indent="0" algn="just">
              <a:buNone/>
            </a:pPr>
            <a:r>
              <a:rPr lang="en-PH" dirty="0"/>
              <a:t>The sensitivity of a bolometer to radiation can be written as follows: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62400"/>
            <a:ext cx="6638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Active Far Infrared Sensor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40552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smtClean="0"/>
              <a:t>Formulas:</a:t>
            </a:r>
          </a:p>
          <a:p>
            <a:pPr marL="0" indent="0">
              <a:buNone/>
            </a:pPr>
            <a:r>
              <a:rPr lang="en-PH" dirty="0"/>
              <a:t>P</a:t>
            </a:r>
            <a:r>
              <a:rPr lang="en-PH" dirty="0" smtClean="0"/>
              <a:t>ower </a:t>
            </a:r>
            <a:r>
              <a:rPr lang="en-PH" dirty="0"/>
              <a:t>supplied to the </a:t>
            </a:r>
            <a:r>
              <a:rPr lang="en-PH" dirty="0" smtClean="0"/>
              <a:t>sensor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P = V^2/R</a:t>
            </a:r>
          </a:p>
          <a:p>
            <a:pPr marL="0" indent="0">
              <a:buNone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P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H" dirty="0"/>
              <a:t>= the radiation power being sensed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					       , power loss through the sensor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84" y="2852936"/>
            <a:ext cx="44767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84" y="4734322"/>
            <a:ext cx="5734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6712"/>
            <a:ext cx="9144000" cy="5259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PH" i="1" dirty="0" smtClean="0"/>
              <a:t>s = </a:t>
            </a:r>
            <a:r>
              <a:rPr lang="en-PH" dirty="0" smtClean="0"/>
              <a:t>is </a:t>
            </a:r>
            <a:r>
              <a:rPr lang="en-PH" dirty="0"/>
              <a:t>a loss coefficient or </a:t>
            </a:r>
            <a:r>
              <a:rPr lang="en-PH" dirty="0" smtClean="0"/>
              <a:t>thermal conductivity</a:t>
            </a:r>
          </a:p>
          <a:p>
            <a:pPr marL="0" indent="0">
              <a:buNone/>
            </a:pPr>
            <a:r>
              <a:rPr lang="en-PH" i="1" dirty="0" err="1"/>
              <a:t>Ts</a:t>
            </a:r>
            <a:r>
              <a:rPr lang="en-PH" i="1" dirty="0"/>
              <a:t> </a:t>
            </a:r>
            <a:r>
              <a:rPr lang="en-PH" dirty="0" smtClean="0"/>
              <a:t>= the </a:t>
            </a:r>
            <a:r>
              <a:rPr lang="en-PH" dirty="0"/>
              <a:t>sensor’s </a:t>
            </a:r>
            <a:r>
              <a:rPr lang="en-PH" dirty="0" smtClean="0"/>
              <a:t>temperature</a:t>
            </a:r>
          </a:p>
          <a:p>
            <a:pPr marL="0" indent="0">
              <a:buNone/>
            </a:pPr>
            <a:r>
              <a:rPr lang="en-PH" i="1" dirty="0" smtClean="0"/>
              <a:t>Ta </a:t>
            </a:r>
            <a:r>
              <a:rPr lang="en-PH" dirty="0" smtClean="0"/>
              <a:t>= the </a:t>
            </a:r>
            <a:r>
              <a:rPr lang="en-PH" dirty="0"/>
              <a:t>ambient </a:t>
            </a:r>
            <a:r>
              <a:rPr lang="en-PH" dirty="0" smtClean="0"/>
              <a:t>temperature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smtClean="0"/>
              <a:t>Sensed Temperature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Where </a:t>
            </a:r>
            <a:r>
              <a:rPr lang="el-G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PH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H" dirty="0"/>
              <a:t>is t</a:t>
            </a:r>
            <a:r>
              <a:rPr lang="en-PH" sz="2200" dirty="0"/>
              <a:t>he electric conductivity of the sensor medium</a:t>
            </a:r>
            <a:endParaRPr lang="en-PH" sz="2200" dirty="0" smtClean="0"/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717032"/>
            <a:ext cx="71532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Work Function Table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16" y="1600200"/>
            <a:ext cx="5112568" cy="4858151"/>
          </a:xfrm>
        </p:spPr>
      </p:pic>
    </p:spTree>
    <p:extLst>
      <p:ext uri="{BB962C8B-B14F-4D97-AF65-F5344CB8AC3E}">
        <p14:creationId xmlns:p14="http://schemas.microsoft.com/office/powerpoint/2010/main" val="27049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4395192"/>
          </a:xfrm>
        </p:spPr>
        <p:txBody>
          <a:bodyPr/>
          <a:lstStyle/>
          <a:p>
            <a:pPr marL="0" indent="0" algn="just">
              <a:buNone/>
            </a:pPr>
            <a:r>
              <a:rPr lang="en-PH" dirty="0"/>
              <a:t>Consider a photoelectric device intended for light detection.</a:t>
            </a:r>
          </a:p>
          <a:p>
            <a:pPr marL="457200" indent="-457200" algn="just">
              <a:buAutoNum type="alphaLcPeriod"/>
            </a:pPr>
            <a:r>
              <a:rPr lang="en-PH" dirty="0" smtClean="0"/>
              <a:t>Assuming </a:t>
            </a:r>
            <a:r>
              <a:rPr lang="en-PH" dirty="0"/>
              <a:t>it is made of a potassium-coated surface, what is the lowest wavelength that </a:t>
            </a:r>
            <a:r>
              <a:rPr lang="en-PH" dirty="0" smtClean="0"/>
              <a:t>the device </a:t>
            </a:r>
            <a:r>
              <a:rPr lang="en-PH" dirty="0"/>
              <a:t>can </a:t>
            </a:r>
            <a:r>
              <a:rPr lang="en-PH" dirty="0" smtClean="0"/>
              <a:t>detect?</a:t>
            </a:r>
          </a:p>
          <a:p>
            <a:pPr marL="0" indent="0" algn="just">
              <a:buNone/>
            </a:pPr>
            <a:r>
              <a:rPr lang="en-PH" i="1" dirty="0"/>
              <a:t> </a:t>
            </a:r>
            <a:r>
              <a:rPr lang="en-PH" i="1" dirty="0" smtClean="0"/>
              <a:t>        C </a:t>
            </a:r>
            <a:r>
              <a:rPr lang="en-PH" i="1" dirty="0"/>
              <a:t>= </a:t>
            </a:r>
            <a:r>
              <a:rPr lang="el-GR" i="1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PH" i="1" dirty="0">
                <a:latin typeface="Calibri" panose="020F0502020204030204" pitchFamily="34" charset="0"/>
                <a:cs typeface="Calibri" panose="020F0502020204030204" pitchFamily="34" charset="0"/>
              </a:rPr>
              <a:t>f ; C is the speed of light (3x10^8)</a:t>
            </a:r>
            <a:endParaRPr lang="en-PH" i="1" dirty="0"/>
          </a:p>
          <a:p>
            <a:pPr marL="457200" indent="-457200" algn="just">
              <a:buAutoNum type="alphaLcPeriod"/>
            </a:pPr>
            <a:endParaRPr lang="en-PH" dirty="0" smtClean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/>
              <a:t>b. What is the kinetic energy of an emitted electron under red light radiation at a wavelength </a:t>
            </a:r>
            <a:r>
              <a:rPr lang="en-PH" dirty="0" smtClean="0"/>
              <a:t>of 620 </a:t>
            </a:r>
            <a:r>
              <a:rPr lang="en-PH" dirty="0"/>
              <a:t>nm</a:t>
            </a:r>
            <a:r>
              <a:rPr lang="en-PH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552825"/>
            <a:ext cx="70675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5259266"/>
            <a:ext cx="7164288" cy="8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Photoelectric Sensors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H</a:t>
            </a:r>
            <a:r>
              <a:rPr lang="en-PH" dirty="0" smtClean="0"/>
              <a:t>ow it works?</a:t>
            </a:r>
          </a:p>
          <a:p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56" y="2351584"/>
            <a:ext cx="685528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5115272"/>
          </a:xfrm>
        </p:spPr>
        <p:txBody>
          <a:bodyPr/>
          <a:lstStyle/>
          <a:p>
            <a:pPr marL="0" indent="0" algn="just">
              <a:buNone/>
            </a:pPr>
            <a:r>
              <a:rPr lang="en-PH" dirty="0"/>
              <a:t>The </a:t>
            </a:r>
            <a:r>
              <a:rPr lang="en-PH" dirty="0" smtClean="0"/>
              <a:t>photocathode is </a:t>
            </a:r>
            <a:r>
              <a:rPr lang="en-PH" dirty="0"/>
              <a:t>made of a material with relatively low work function to allow efficient emission </a:t>
            </a:r>
            <a:r>
              <a:rPr lang="en-PH" dirty="0" smtClean="0"/>
              <a:t>of electrons</a:t>
            </a:r>
            <a:r>
              <a:rPr lang="en-PH" dirty="0"/>
              <a:t>. These electrons are then accelerated toward the </a:t>
            </a:r>
            <a:r>
              <a:rPr lang="en-PH" dirty="0" err="1"/>
              <a:t>photoanode</a:t>
            </a:r>
            <a:r>
              <a:rPr lang="en-PH" dirty="0"/>
              <a:t> because of </a:t>
            </a:r>
            <a:r>
              <a:rPr lang="en-PH" dirty="0" smtClean="0"/>
              <a:t>the potential </a:t>
            </a:r>
            <a:r>
              <a:rPr lang="en-PH" dirty="0"/>
              <a:t>difference between the anode and cathode. The current in the circuit is </a:t>
            </a:r>
            <a:r>
              <a:rPr lang="en-PH" dirty="0" smtClean="0"/>
              <a:t>then proportional </a:t>
            </a:r>
            <a:r>
              <a:rPr lang="en-PH" dirty="0"/>
              <a:t>to radiation intensity.</a:t>
            </a:r>
          </a:p>
        </p:txBody>
      </p:sp>
    </p:spTree>
    <p:extLst>
      <p:ext uri="{BB962C8B-B14F-4D97-AF65-F5344CB8AC3E}">
        <p14:creationId xmlns:p14="http://schemas.microsoft.com/office/powerpoint/2010/main" val="22079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Photomultipliers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37" y="1828800"/>
            <a:ext cx="8543126" cy="4267200"/>
          </a:xfr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629" y="836712"/>
            <a:ext cx="914400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PH" dirty="0" smtClean="0"/>
              <a:t>Formula: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dirty="0" smtClean="0"/>
              <a:t>Current Gain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dirty="0" smtClean="0"/>
              <a:t>		     ; </a:t>
            </a:r>
            <a:r>
              <a:rPr lang="en-PH" i="1" dirty="0" smtClean="0"/>
              <a:t> </a:t>
            </a:r>
            <a:r>
              <a:rPr lang="en-PH" i="1" dirty="0"/>
              <a:t>n </a:t>
            </a:r>
            <a:r>
              <a:rPr lang="en-PH" dirty="0"/>
              <a:t>=</a:t>
            </a:r>
            <a:r>
              <a:rPr lang="en-PH" dirty="0" smtClean="0"/>
              <a:t> </a:t>
            </a:r>
            <a:r>
              <a:rPr lang="en-PH" dirty="0"/>
              <a:t>the average number of electrons emitted per </a:t>
            </a:r>
            <a:r>
              <a:rPr lang="en-PH" dirty="0" smtClean="0"/>
              <a:t>dynode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dirty="0"/>
              <a:t>	</a:t>
            </a:r>
            <a:r>
              <a:rPr lang="en-PH" dirty="0" smtClean="0"/>
              <a:t>	        k = number of dynodes</a:t>
            </a:r>
            <a:endParaRPr lang="en-PH" dirty="0"/>
          </a:p>
          <a:p>
            <a:pPr marL="0" indent="0">
              <a:lnSpc>
                <a:spcPct val="110000"/>
              </a:lnSpc>
              <a:buNone/>
            </a:pPr>
            <a:r>
              <a:rPr lang="en-PH" dirty="0" smtClean="0"/>
              <a:t>Dark Current</a:t>
            </a:r>
          </a:p>
          <a:p>
            <a:pPr marL="0" indent="0">
              <a:lnSpc>
                <a:spcPct val="110000"/>
              </a:lnSpc>
              <a:buNone/>
            </a:pPr>
            <a:endParaRPr lang="en-PH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PH" dirty="0" smtClean="0"/>
              <a:t>a = constant depending on the material of the cathode (generally around 0.5)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dirty="0" smtClean="0"/>
              <a:t>A = </a:t>
            </a:r>
            <a:r>
              <a:rPr lang="en-PH" dirty="0"/>
              <a:t>120.173 </a:t>
            </a:r>
            <a:r>
              <a:rPr lang="en-PH" dirty="0" smtClean="0"/>
              <a:t>A/cm2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dirty="0" smtClean="0"/>
              <a:t>T = absolute temperature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dirty="0" err="1" smtClean="0"/>
              <a:t>Eo</a:t>
            </a:r>
            <a:r>
              <a:rPr lang="en-PH" dirty="0" smtClean="0"/>
              <a:t> = work function of the cathode material (</a:t>
            </a:r>
            <a:r>
              <a:rPr lang="en-PH" dirty="0" err="1" smtClean="0"/>
              <a:t>e.V</a:t>
            </a:r>
            <a:r>
              <a:rPr lang="en-PH" dirty="0" smtClean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i="1" dirty="0"/>
              <a:t>k </a:t>
            </a:r>
            <a:r>
              <a:rPr lang="en-PH" dirty="0"/>
              <a:t>=</a:t>
            </a:r>
            <a:r>
              <a:rPr lang="en-PH" dirty="0" smtClean="0"/>
              <a:t> </a:t>
            </a:r>
            <a:r>
              <a:rPr lang="en-PH" dirty="0"/>
              <a:t>Boltzmann’s constant</a:t>
            </a:r>
            <a:endParaRPr lang="en-PH" dirty="0" smtClean="0"/>
          </a:p>
          <a:p>
            <a:pPr marL="0" indent="0">
              <a:lnSpc>
                <a:spcPct val="110000"/>
              </a:lnSpc>
              <a:buNone/>
            </a:pPr>
            <a:endParaRPr lang="en-P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00808"/>
            <a:ext cx="1933575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068960"/>
            <a:ext cx="4429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Problem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A photomultiplier with 10 dynodes has a cathode coated with potassium to increase </a:t>
            </a:r>
            <a:r>
              <a:rPr lang="en-PH" dirty="0" smtClean="0"/>
              <a:t>sensitivity. Calculate </a:t>
            </a:r>
            <a:r>
              <a:rPr lang="en-PH" dirty="0"/>
              <a:t>the thermally produced dark current at the cathode and at the anode at 25C, </a:t>
            </a:r>
            <a:r>
              <a:rPr lang="en-PH" dirty="0" smtClean="0"/>
              <a:t>assuming that </a:t>
            </a:r>
            <a:r>
              <a:rPr lang="en-PH" dirty="0"/>
              <a:t>each incoming photon is energetic enough to release six electrons and that each </a:t>
            </a:r>
            <a:r>
              <a:rPr lang="en-PH" dirty="0" smtClean="0"/>
              <a:t>accelerated electron </a:t>
            </a:r>
            <a:r>
              <a:rPr lang="en-PH" dirty="0"/>
              <a:t>releases six electrons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CATHODE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01" y="4149080"/>
            <a:ext cx="9096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1178</TotalTime>
  <Words>585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Candara</vt:lpstr>
      <vt:lpstr>Consolas</vt:lpstr>
      <vt:lpstr>Tech Computer 16x9</vt:lpstr>
      <vt:lpstr>OPTICAL SENSORS AND ACTUATORS</vt:lpstr>
      <vt:lpstr>Photoelectric Effect</vt:lpstr>
      <vt:lpstr>Work Function Table</vt:lpstr>
      <vt:lpstr>Sample Problem</vt:lpstr>
      <vt:lpstr>Photoelectric Sensors</vt:lpstr>
      <vt:lpstr>PowerPoint Presentation</vt:lpstr>
      <vt:lpstr>Photomultipliers</vt:lpstr>
      <vt:lpstr>PowerPoint Presentation</vt:lpstr>
      <vt:lpstr>Sample Problem</vt:lpstr>
      <vt:lpstr>PowerPoint Presentation</vt:lpstr>
      <vt:lpstr>Coupled Charge Device (CCD) Sensors</vt:lpstr>
      <vt:lpstr>PowerPoint Presentation</vt:lpstr>
      <vt:lpstr>PowerPoint Presentation</vt:lpstr>
      <vt:lpstr>PowerPoint Presentation</vt:lpstr>
      <vt:lpstr>Passive Infrared Sensor</vt:lpstr>
      <vt:lpstr>Thermopile PIR</vt:lpstr>
      <vt:lpstr>Pyroelectric Sensor</vt:lpstr>
      <vt:lpstr>PowerPoint Presentation</vt:lpstr>
      <vt:lpstr>Table 4.4</vt:lpstr>
      <vt:lpstr>Sample Problem</vt:lpstr>
      <vt:lpstr>Solution</vt:lpstr>
      <vt:lpstr>Bolometers</vt:lpstr>
      <vt:lpstr>Active Far Infrared Sensor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4.6 – 4.10</dc:title>
  <dc:creator>Nestor Naparota Jr</dc:creator>
  <cp:lastModifiedBy>Nestor Naparota Jr</cp:lastModifiedBy>
  <cp:revision>36</cp:revision>
  <dcterms:created xsi:type="dcterms:W3CDTF">2018-02-02T13:08:13Z</dcterms:created>
  <dcterms:modified xsi:type="dcterms:W3CDTF">2018-02-09T18:07:01Z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