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2" r:id="rId3"/>
    <p:sldId id="261" r:id="rId4"/>
    <p:sldId id="257" r:id="rId5"/>
    <p:sldId id="258" r:id="rId6"/>
    <p:sldId id="259"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stor Naparota Jr" initials="NNJ" lastIdx="0" clrIdx="0">
    <p:extLst>
      <p:ext uri="{19B8F6BF-5375-455C-9EA6-DF929625EA0E}">
        <p15:presenceInfo xmlns:p15="http://schemas.microsoft.com/office/powerpoint/2012/main" userId="Nestor Naparota J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32" autoAdjust="0"/>
    <p:restoredTop sz="94660"/>
  </p:normalViewPr>
  <p:slideViewPr>
    <p:cSldViewPr snapToGrid="0">
      <p:cViewPr>
        <p:scale>
          <a:sx n="60" d="100"/>
          <a:sy n="60" d="100"/>
        </p:scale>
        <p:origin x="948"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Sheet1!$B$2</c:f>
              <c:strCache>
                <c:ptCount val="1"/>
                <c:pt idx="0">
                  <c:v>500</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Sheet1!$A$2:$A$9</c:f>
              <c:strCache>
                <c:ptCount val="8"/>
                <c:pt idx="0">
                  <c:v>00:00-05:00</c:v>
                </c:pt>
                <c:pt idx="1">
                  <c:v>05:00-07:00</c:v>
                </c:pt>
                <c:pt idx="2">
                  <c:v>07:00-11:00</c:v>
                </c:pt>
                <c:pt idx="3">
                  <c:v>11:00-12:00</c:v>
                </c:pt>
                <c:pt idx="4">
                  <c:v>12:00-15:00</c:v>
                </c:pt>
                <c:pt idx="5">
                  <c:v>15:00-18:00</c:v>
                </c:pt>
                <c:pt idx="6">
                  <c:v>18:00-23:00</c:v>
                </c:pt>
                <c:pt idx="7">
                  <c:v>23:00-00:00</c:v>
                </c:pt>
              </c:strCache>
            </c:strRef>
          </c:cat>
          <c:val>
            <c:numRef>
              <c:f>Sheet1!$B$2:$B$9</c:f>
              <c:numCache>
                <c:formatCode>General</c:formatCode>
                <c:ptCount val="8"/>
                <c:pt idx="0">
                  <c:v>500</c:v>
                </c:pt>
                <c:pt idx="1">
                  <c:v>720</c:v>
                </c:pt>
                <c:pt idx="2">
                  <c:v>1600</c:v>
                </c:pt>
                <c:pt idx="3">
                  <c:v>1700</c:v>
                </c:pt>
                <c:pt idx="4">
                  <c:v>2360</c:v>
                </c:pt>
                <c:pt idx="5">
                  <c:v>2660</c:v>
                </c:pt>
                <c:pt idx="6">
                  <c:v>3860</c:v>
                </c:pt>
                <c:pt idx="7">
                  <c:v>3960</c:v>
                </c:pt>
              </c:numCache>
            </c:numRef>
          </c:val>
          <c:smooth val="0"/>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844931200"/>
        <c:axId val="-1844933920"/>
      </c:lineChart>
      <c:catAx>
        <c:axId val="-184493120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PH" dirty="0" smtClean="0"/>
                  <a:t>time</a:t>
                </a:r>
                <a:endParaRPr lang="en-PH" dirty="0"/>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844933920"/>
        <c:crosses val="autoZero"/>
        <c:auto val="1"/>
        <c:lblAlgn val="ctr"/>
        <c:lblOffset val="100"/>
        <c:noMultiLvlLbl val="0"/>
      </c:catAx>
      <c:valAx>
        <c:axId val="-1844933920"/>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PH" dirty="0" smtClean="0"/>
                  <a:t>watts</a:t>
                </a:r>
                <a:endParaRPr lang="en-PH" dirty="0"/>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844931200"/>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Column2</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Sheet1!$A$2:$A$9</c:f>
              <c:strCache>
                <c:ptCount val="8"/>
                <c:pt idx="0">
                  <c:v>00:00-05:00</c:v>
                </c:pt>
                <c:pt idx="1">
                  <c:v>05:00-07:00</c:v>
                </c:pt>
                <c:pt idx="2">
                  <c:v>07:00-11:00</c:v>
                </c:pt>
                <c:pt idx="3">
                  <c:v>11:00-12:00</c:v>
                </c:pt>
                <c:pt idx="4">
                  <c:v>12:00-15:00</c:v>
                </c:pt>
                <c:pt idx="5">
                  <c:v>15:00-18:00</c:v>
                </c:pt>
                <c:pt idx="6">
                  <c:v>18:00-23:00</c:v>
                </c:pt>
                <c:pt idx="7">
                  <c:v>23:00-00:00</c:v>
                </c:pt>
              </c:strCache>
            </c:strRef>
          </c:cat>
          <c:val>
            <c:numRef>
              <c:f>Sheet1!$B$2:$B$9</c:f>
              <c:numCache>
                <c:formatCode>General</c:formatCode>
                <c:ptCount val="8"/>
                <c:pt idx="0">
                  <c:v>500</c:v>
                </c:pt>
                <c:pt idx="1">
                  <c:v>720</c:v>
                </c:pt>
                <c:pt idx="2">
                  <c:v>1600</c:v>
                </c:pt>
                <c:pt idx="3">
                  <c:v>1700</c:v>
                </c:pt>
                <c:pt idx="4">
                  <c:v>2360</c:v>
                </c:pt>
                <c:pt idx="5">
                  <c:v>2660</c:v>
                </c:pt>
                <c:pt idx="6">
                  <c:v>3860</c:v>
                </c:pt>
                <c:pt idx="7">
                  <c:v>3960</c:v>
                </c:pt>
              </c:numCache>
            </c:numRef>
          </c:val>
          <c:smooth val="0"/>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844928480"/>
        <c:axId val="-1844933376"/>
      </c:lineChart>
      <c:catAx>
        <c:axId val="-18449284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PH" dirty="0" smtClean="0"/>
                  <a:t>time</a:t>
                </a:r>
                <a:endParaRPr lang="en-PH" dirty="0"/>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844933376"/>
        <c:crosses val="autoZero"/>
        <c:auto val="1"/>
        <c:lblAlgn val="ctr"/>
        <c:lblOffset val="100"/>
        <c:noMultiLvlLbl val="0"/>
      </c:catAx>
      <c:valAx>
        <c:axId val="-1844933376"/>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PH" dirty="0" smtClean="0"/>
                  <a:t>Watt-hour</a:t>
                </a:r>
                <a:endParaRPr lang="en-PH" dirty="0"/>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844928480"/>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210BF02-2F7A-410C-92E3-A77EC47381DC}" type="datetimeFigureOut">
              <a:rPr lang="en-PH" smtClean="0"/>
              <a:t>03/12/2017</a:t>
            </a:fld>
            <a:endParaRPr lang="en-PH" dirty="0"/>
          </a:p>
        </p:txBody>
      </p:sp>
      <p:sp>
        <p:nvSpPr>
          <p:cNvPr id="5" name="Footer Placeholder 4"/>
          <p:cNvSpPr>
            <a:spLocks noGrp="1"/>
          </p:cNvSpPr>
          <p:nvPr>
            <p:ph type="ftr" sz="quarter" idx="11"/>
          </p:nvPr>
        </p:nvSpPr>
        <p:spPr>
          <a:xfrm>
            <a:off x="2692397" y="5037663"/>
            <a:ext cx="5214635" cy="279400"/>
          </a:xfrm>
        </p:spPr>
        <p:txBody>
          <a:bodyPr/>
          <a:lstStyle/>
          <a:p>
            <a:endParaRPr lang="en-PH" dirty="0"/>
          </a:p>
        </p:txBody>
      </p:sp>
      <p:sp>
        <p:nvSpPr>
          <p:cNvPr id="6" name="Slide Number Placeholder 5"/>
          <p:cNvSpPr>
            <a:spLocks noGrp="1"/>
          </p:cNvSpPr>
          <p:nvPr>
            <p:ph type="sldNum" sz="quarter" idx="12"/>
          </p:nvPr>
        </p:nvSpPr>
        <p:spPr>
          <a:xfrm>
            <a:off x="8956900" y="5037663"/>
            <a:ext cx="551167" cy="279400"/>
          </a:xfrm>
        </p:spPr>
        <p:txBody>
          <a:bodyPr/>
          <a:lstStyle/>
          <a:p>
            <a:fld id="{060FA08B-0116-45C4-B07B-411BB94B43FF}" type="slidenum">
              <a:rPr lang="en-PH" smtClean="0"/>
              <a:t>‹#›</a:t>
            </a:fld>
            <a:endParaRPr lang="en-PH"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937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060FA08B-0116-45C4-B07B-411BB94B43FF}" type="slidenum">
              <a:rPr lang="en-PH" smtClean="0"/>
              <a:t>‹#›</a:t>
            </a:fld>
            <a:endParaRPr lang="en-PH" dirty="0"/>
          </a:p>
        </p:txBody>
      </p:sp>
    </p:spTree>
    <p:extLst>
      <p:ext uri="{BB962C8B-B14F-4D97-AF65-F5344CB8AC3E}">
        <p14:creationId xmlns:p14="http://schemas.microsoft.com/office/powerpoint/2010/main" val="243053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060FA08B-0116-45C4-B07B-411BB94B43FF}" type="slidenum">
              <a:rPr lang="en-PH" smtClean="0"/>
              <a:t>‹#›</a:t>
            </a:fld>
            <a:endParaRPr lang="en-PH"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889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060FA08B-0116-45C4-B07B-411BB94B43FF}" type="slidenum">
              <a:rPr lang="en-PH" smtClean="0"/>
              <a:t>‹#›</a:t>
            </a:fld>
            <a:endParaRPr lang="en-PH"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081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060FA08B-0116-45C4-B07B-411BB94B43FF}" type="slidenum">
              <a:rPr lang="en-PH" smtClean="0"/>
              <a:t>‹#›</a:t>
            </a:fld>
            <a:endParaRPr lang="en-PH" dirty="0"/>
          </a:p>
        </p:txBody>
      </p:sp>
    </p:spTree>
    <p:extLst>
      <p:ext uri="{BB962C8B-B14F-4D97-AF65-F5344CB8AC3E}">
        <p14:creationId xmlns:p14="http://schemas.microsoft.com/office/powerpoint/2010/main" val="3056497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060FA08B-0116-45C4-B07B-411BB94B43FF}" type="slidenum">
              <a:rPr lang="en-PH" smtClean="0"/>
              <a:t>‹#›</a:t>
            </a:fld>
            <a:endParaRPr lang="en-PH"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2387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060FA08B-0116-45C4-B07B-411BB94B43FF}" type="slidenum">
              <a:rPr lang="en-PH" smtClean="0"/>
              <a:t>‹#›</a:t>
            </a:fld>
            <a:endParaRPr lang="en-PH"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2369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060FA08B-0116-45C4-B07B-411BB94B43FF}" type="slidenum">
              <a:rPr lang="en-PH" smtClean="0"/>
              <a:t>‹#›</a:t>
            </a:fld>
            <a:endParaRPr lang="en-PH"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4295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060FA08B-0116-45C4-B07B-411BB94B43FF}" type="slidenum">
              <a:rPr lang="en-PH" smtClean="0"/>
              <a:t>‹#›</a:t>
            </a:fld>
            <a:endParaRPr lang="en-PH"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167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060FA08B-0116-45C4-B07B-411BB94B43FF}" type="slidenum">
              <a:rPr lang="en-PH" smtClean="0"/>
              <a:t>‹#›</a:t>
            </a:fld>
            <a:endParaRPr lang="en-PH" dirty="0"/>
          </a:p>
        </p:txBody>
      </p:sp>
    </p:spTree>
    <p:extLst>
      <p:ext uri="{BB962C8B-B14F-4D97-AF65-F5344CB8AC3E}">
        <p14:creationId xmlns:p14="http://schemas.microsoft.com/office/powerpoint/2010/main" val="121304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060FA08B-0116-45C4-B07B-411BB94B43FF}" type="slidenum">
              <a:rPr lang="en-PH" smtClean="0"/>
              <a:t>‹#›</a:t>
            </a:fld>
            <a:endParaRPr lang="en-PH"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2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060FA08B-0116-45C4-B07B-411BB94B43FF}" type="slidenum">
              <a:rPr lang="en-PH" smtClean="0"/>
              <a:t>‹#›</a:t>
            </a:fld>
            <a:endParaRPr lang="en-PH" dirty="0"/>
          </a:p>
        </p:txBody>
      </p:sp>
    </p:spTree>
    <p:extLst>
      <p:ext uri="{BB962C8B-B14F-4D97-AF65-F5344CB8AC3E}">
        <p14:creationId xmlns:p14="http://schemas.microsoft.com/office/powerpoint/2010/main" val="1332797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8" name="Footer Placeholder 7"/>
          <p:cNvSpPr>
            <a:spLocks noGrp="1"/>
          </p:cNvSpPr>
          <p:nvPr>
            <p:ph type="ftr" sz="quarter" idx="11"/>
          </p:nvPr>
        </p:nvSpPr>
        <p:spPr/>
        <p:txBody>
          <a:bodyPr/>
          <a:lstStyle/>
          <a:p>
            <a:endParaRPr lang="en-PH" dirty="0"/>
          </a:p>
        </p:txBody>
      </p:sp>
      <p:sp>
        <p:nvSpPr>
          <p:cNvPr id="9" name="Slide Number Placeholder 8"/>
          <p:cNvSpPr>
            <a:spLocks noGrp="1"/>
          </p:cNvSpPr>
          <p:nvPr>
            <p:ph type="sldNum" sz="quarter" idx="12"/>
          </p:nvPr>
        </p:nvSpPr>
        <p:spPr/>
        <p:txBody>
          <a:bodyPr/>
          <a:lstStyle/>
          <a:p>
            <a:fld id="{060FA08B-0116-45C4-B07B-411BB94B43FF}" type="slidenum">
              <a:rPr lang="en-PH" smtClean="0"/>
              <a:t>‹#›</a:t>
            </a:fld>
            <a:endParaRPr lang="en-PH"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111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4" name="Footer Placeholder 3"/>
          <p:cNvSpPr>
            <a:spLocks noGrp="1"/>
          </p:cNvSpPr>
          <p:nvPr>
            <p:ph type="ftr" sz="quarter" idx="11"/>
          </p:nvPr>
        </p:nvSpPr>
        <p:spPr/>
        <p:txBody>
          <a:bodyPr/>
          <a:lstStyle/>
          <a:p>
            <a:endParaRPr lang="en-PH" dirty="0"/>
          </a:p>
        </p:txBody>
      </p:sp>
      <p:sp>
        <p:nvSpPr>
          <p:cNvPr id="5" name="Slide Number Placeholder 4"/>
          <p:cNvSpPr>
            <a:spLocks noGrp="1"/>
          </p:cNvSpPr>
          <p:nvPr>
            <p:ph type="sldNum" sz="quarter" idx="12"/>
          </p:nvPr>
        </p:nvSpPr>
        <p:spPr/>
        <p:txBody>
          <a:bodyPr/>
          <a:lstStyle/>
          <a:p>
            <a:fld id="{060FA08B-0116-45C4-B07B-411BB94B43FF}" type="slidenum">
              <a:rPr lang="en-PH" smtClean="0"/>
              <a:t>‹#›</a:t>
            </a:fld>
            <a:endParaRPr lang="en-PH"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703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3" name="Footer Placeholder 2"/>
          <p:cNvSpPr>
            <a:spLocks noGrp="1"/>
          </p:cNvSpPr>
          <p:nvPr>
            <p:ph type="ftr" sz="quarter" idx="11"/>
          </p:nvPr>
        </p:nvSpPr>
        <p:spPr/>
        <p:txBody>
          <a:bodyPr/>
          <a:lstStyle/>
          <a:p>
            <a:endParaRPr lang="en-PH" dirty="0"/>
          </a:p>
        </p:txBody>
      </p:sp>
      <p:sp>
        <p:nvSpPr>
          <p:cNvPr id="4" name="Slide Number Placeholder 3"/>
          <p:cNvSpPr>
            <a:spLocks noGrp="1"/>
          </p:cNvSpPr>
          <p:nvPr>
            <p:ph type="sldNum" sz="quarter" idx="12"/>
          </p:nvPr>
        </p:nvSpPr>
        <p:spPr/>
        <p:txBody>
          <a:bodyPr/>
          <a:lstStyle/>
          <a:p>
            <a:fld id="{060FA08B-0116-45C4-B07B-411BB94B43FF}" type="slidenum">
              <a:rPr lang="en-PH" smtClean="0"/>
              <a:t>‹#›</a:t>
            </a:fld>
            <a:endParaRPr lang="en-PH" dirty="0"/>
          </a:p>
        </p:txBody>
      </p:sp>
    </p:spTree>
    <p:extLst>
      <p:ext uri="{BB962C8B-B14F-4D97-AF65-F5344CB8AC3E}">
        <p14:creationId xmlns:p14="http://schemas.microsoft.com/office/powerpoint/2010/main" val="305530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060FA08B-0116-45C4-B07B-411BB94B43FF}" type="slidenum">
              <a:rPr lang="en-PH" smtClean="0"/>
              <a:t>‹#›</a:t>
            </a:fld>
            <a:endParaRPr lang="en-PH"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593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10BF02-2F7A-410C-92E3-A77EC47381DC}" type="datetimeFigureOut">
              <a:rPr lang="en-PH" smtClean="0"/>
              <a:t>03/12/2017</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060FA08B-0116-45C4-B07B-411BB94B43FF}" type="slidenum">
              <a:rPr lang="en-PH" smtClean="0"/>
              <a:t>‹#›</a:t>
            </a:fld>
            <a:endParaRPr lang="en-PH" dirty="0"/>
          </a:p>
        </p:txBody>
      </p:sp>
    </p:spTree>
    <p:extLst>
      <p:ext uri="{BB962C8B-B14F-4D97-AF65-F5344CB8AC3E}">
        <p14:creationId xmlns:p14="http://schemas.microsoft.com/office/powerpoint/2010/main" val="199473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10BF02-2F7A-410C-92E3-A77EC47381DC}" type="datetimeFigureOut">
              <a:rPr lang="en-PH" smtClean="0"/>
              <a:t>03/12/2017</a:t>
            </a:fld>
            <a:endParaRPr lang="en-PH"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0FA08B-0116-45C4-B07B-411BB94B43FF}" type="slidenum">
              <a:rPr lang="en-PH" smtClean="0"/>
              <a:t>‹#›</a:t>
            </a:fld>
            <a:endParaRPr lang="en-PH" dirty="0"/>
          </a:p>
        </p:txBody>
      </p:sp>
    </p:spTree>
    <p:extLst>
      <p:ext uri="{BB962C8B-B14F-4D97-AF65-F5344CB8AC3E}">
        <p14:creationId xmlns:p14="http://schemas.microsoft.com/office/powerpoint/2010/main" val="21974255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MEE 613</a:t>
            </a:r>
            <a:endParaRPr lang="en-PH" dirty="0"/>
          </a:p>
        </p:txBody>
      </p:sp>
      <p:sp>
        <p:nvSpPr>
          <p:cNvPr id="3" name="Subtitle 2"/>
          <p:cNvSpPr>
            <a:spLocks noGrp="1"/>
          </p:cNvSpPr>
          <p:nvPr>
            <p:ph type="subTitle" idx="1"/>
          </p:nvPr>
        </p:nvSpPr>
        <p:spPr/>
        <p:txBody>
          <a:bodyPr/>
          <a:lstStyle/>
          <a:p>
            <a:r>
              <a:rPr lang="en-PH" dirty="0" smtClean="0"/>
              <a:t>ENERGY SYSTEMS ASSESSMENT AND MODELING</a:t>
            </a:r>
            <a:endParaRPr lang="en-PH" dirty="0"/>
          </a:p>
        </p:txBody>
      </p:sp>
    </p:spTree>
    <p:extLst>
      <p:ext uri="{BB962C8B-B14F-4D97-AF65-F5344CB8AC3E}">
        <p14:creationId xmlns:p14="http://schemas.microsoft.com/office/powerpoint/2010/main" val="368422394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200" dirty="0" smtClean="0"/>
              <a:t>BILLING STATEMENT VS COMPUTED ENERGY CONSUMPTION</a:t>
            </a:r>
            <a:endParaRPr lang="en-PH" sz="3200" dirty="0"/>
          </a:p>
        </p:txBody>
      </p:sp>
      <p:sp>
        <p:nvSpPr>
          <p:cNvPr id="3" name="Content Placeholder 2"/>
          <p:cNvSpPr>
            <a:spLocks noGrp="1"/>
          </p:cNvSpPr>
          <p:nvPr>
            <p:ph idx="1"/>
          </p:nvPr>
        </p:nvSpPr>
        <p:spPr/>
        <p:txBody>
          <a:bodyPr/>
          <a:lstStyle/>
          <a:p>
            <a:pPr algn="just"/>
            <a:r>
              <a:rPr lang="en-PH" dirty="0"/>
              <a:t>A</a:t>
            </a:r>
            <a:r>
              <a:rPr lang="en-PH" dirty="0" smtClean="0"/>
              <a:t> sample billing statement from the utility company is being referred for the “real” energy consumption of the household and it is compared with the energy consumption that was computed using an ideal solution.</a:t>
            </a:r>
          </a:p>
          <a:p>
            <a:pPr algn="just"/>
            <a:r>
              <a:rPr lang="en-PH" dirty="0" smtClean="0"/>
              <a:t>The household utilizes appliances/devices of refrigerator(100watts rating), 1 fluorescent lamp(10watts rating), 24” TV(120watts rating), 2 incandescent bulbs(10watts rating each) ONLY.</a:t>
            </a:r>
          </a:p>
          <a:p>
            <a:pPr algn="just"/>
            <a:r>
              <a:rPr lang="en-PH" dirty="0" smtClean="0"/>
              <a:t>Discussions are done.</a:t>
            </a:r>
            <a:endParaRPr lang="en-PH" dirty="0"/>
          </a:p>
        </p:txBody>
      </p:sp>
    </p:spTree>
    <p:extLst>
      <p:ext uri="{BB962C8B-B14F-4D97-AF65-F5344CB8AC3E}">
        <p14:creationId xmlns:p14="http://schemas.microsoft.com/office/powerpoint/2010/main" val="12418513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PH" dirty="0" smtClean="0"/>
              <a:t>SAMPLE ELECTRIC BILLING STATEMENT</a:t>
            </a:r>
            <a:endParaRPr lang="en-PH" dirty="0"/>
          </a:p>
        </p:txBody>
      </p:sp>
      <p:pic>
        <p:nvPicPr>
          <p:cNvPr id="4" name="Content Placeholder 3"/>
          <p:cNvPicPr>
            <a:picLocks noGrp="1" noChangeAspect="1"/>
          </p:cNvPicPr>
          <p:nvPr>
            <p:ph idx="1"/>
          </p:nvPr>
        </p:nvPicPr>
        <p:blipFill>
          <a:blip r:embed="rId2"/>
          <a:stretch>
            <a:fillRect/>
          </a:stretch>
        </p:blipFill>
        <p:spPr>
          <a:xfrm>
            <a:off x="1394472" y="2768599"/>
            <a:ext cx="6390628" cy="3408363"/>
          </a:xfrm>
        </p:spPr>
      </p:pic>
      <p:sp>
        <p:nvSpPr>
          <p:cNvPr id="5" name="TextBox 4"/>
          <p:cNvSpPr txBox="1"/>
          <p:nvPr/>
        </p:nvSpPr>
        <p:spPr>
          <a:xfrm>
            <a:off x="8218982" y="2484618"/>
            <a:ext cx="2533338" cy="1569660"/>
          </a:xfrm>
          <a:prstGeom prst="rect">
            <a:avLst/>
          </a:prstGeom>
          <a:noFill/>
        </p:spPr>
        <p:txBody>
          <a:bodyPr wrap="square" rtlCol="0">
            <a:spAutoFit/>
          </a:bodyPr>
          <a:lstStyle/>
          <a:p>
            <a:r>
              <a:rPr lang="en-PH" sz="2400" dirty="0" smtClean="0"/>
              <a:t>THIS MONTH’S ENERGY CONSUMPTION IS </a:t>
            </a:r>
            <a:r>
              <a:rPr lang="en-PH" sz="2400" dirty="0" smtClean="0">
                <a:solidFill>
                  <a:srgbClr val="C00000"/>
                </a:solidFill>
              </a:rPr>
              <a:t>117 KWH</a:t>
            </a:r>
            <a:endParaRPr lang="en-PH" sz="2400" dirty="0">
              <a:solidFill>
                <a:srgbClr val="C00000"/>
              </a:solidFill>
            </a:endParaRPr>
          </a:p>
        </p:txBody>
      </p:sp>
    </p:spTree>
    <p:extLst>
      <p:ext uri="{BB962C8B-B14F-4D97-AF65-F5344CB8AC3E}">
        <p14:creationId xmlns:p14="http://schemas.microsoft.com/office/powerpoint/2010/main" val="250079613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PH" dirty="0" smtClean="0"/>
              <a:t>POWER USAGE THROUGHOUT THE DAY</a:t>
            </a:r>
            <a:endParaRPr lang="en-P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5813764"/>
              </p:ext>
            </p:extLst>
          </p:nvPr>
        </p:nvGraphicFramePr>
        <p:xfrm>
          <a:off x="1498600" y="2781299"/>
          <a:ext cx="9271000" cy="3291840"/>
        </p:xfrm>
        <a:graphic>
          <a:graphicData uri="http://schemas.openxmlformats.org/drawingml/2006/table">
            <a:tbl>
              <a:tblPr firstRow="1" bandRow="1"/>
              <a:tblGrid>
                <a:gridCol w="4635500"/>
                <a:gridCol w="4635500"/>
              </a:tblGrid>
              <a:tr h="348827">
                <a:tc>
                  <a:txBody>
                    <a:bodyPr/>
                    <a:lstStyle/>
                    <a:p>
                      <a:pPr algn="ctr"/>
                      <a:r>
                        <a:rPr lang="en-PH" dirty="0" smtClean="0"/>
                        <a:t>TIME</a:t>
                      </a:r>
                      <a:endParaRPr lang="en-PH" dirty="0">
                        <a:solidFill>
                          <a:schemeClr val="tx1"/>
                        </a:solidFill>
                      </a:endParaRPr>
                    </a:p>
                  </a:txBody>
                  <a:tcPr marL="83488" marR="83488"/>
                </a:tc>
                <a:tc>
                  <a:txBody>
                    <a:bodyPr/>
                    <a:lstStyle/>
                    <a:p>
                      <a:pPr algn="ctr"/>
                      <a:r>
                        <a:rPr lang="en-PH" dirty="0" smtClean="0"/>
                        <a:t>POWER</a:t>
                      </a:r>
                      <a:endParaRPr lang="en-PH" dirty="0">
                        <a:solidFill>
                          <a:schemeClr val="tx1"/>
                        </a:solidFill>
                      </a:endParaRPr>
                    </a:p>
                  </a:txBody>
                  <a:tcPr marL="83488" marR="83488"/>
                </a:tc>
              </a:tr>
              <a:tr h="348827">
                <a:tc>
                  <a:txBody>
                    <a:bodyPr/>
                    <a:lstStyle/>
                    <a:p>
                      <a:pPr algn="ctr"/>
                      <a:r>
                        <a:rPr lang="en-PH" dirty="0" smtClean="0"/>
                        <a:t>00:00-05:00</a:t>
                      </a:r>
                      <a:endParaRPr lang="en-PH" dirty="0"/>
                    </a:p>
                  </a:txBody>
                  <a:tcPr marL="83488" marR="83488"/>
                </a:tc>
                <a:tc>
                  <a:txBody>
                    <a:bodyPr/>
                    <a:lstStyle/>
                    <a:p>
                      <a:pPr algn="ctr"/>
                      <a:r>
                        <a:rPr lang="en-PH" dirty="0" smtClean="0"/>
                        <a:t>100 Watts</a:t>
                      </a:r>
                      <a:endParaRPr lang="en-PH" dirty="0"/>
                    </a:p>
                  </a:txBody>
                  <a:tcPr marL="83488" marR="83488"/>
                </a:tc>
              </a:tr>
              <a:tr h="348827">
                <a:tc>
                  <a:txBody>
                    <a:bodyPr/>
                    <a:lstStyle/>
                    <a:p>
                      <a:pPr algn="ctr"/>
                      <a:r>
                        <a:rPr lang="en-PH" dirty="0" smtClean="0"/>
                        <a:t>05:00-07:00</a:t>
                      </a:r>
                      <a:endParaRPr lang="en-PH" dirty="0"/>
                    </a:p>
                  </a:txBody>
                  <a:tcPr marL="83488" marR="83488"/>
                </a:tc>
                <a:tc>
                  <a:txBody>
                    <a:bodyPr/>
                    <a:lstStyle/>
                    <a:p>
                      <a:pPr algn="ctr"/>
                      <a:r>
                        <a:rPr lang="en-PH" dirty="0" smtClean="0"/>
                        <a:t>110 Watts</a:t>
                      </a:r>
                      <a:endParaRPr lang="en-PH" dirty="0"/>
                    </a:p>
                  </a:txBody>
                  <a:tcPr marL="83488" marR="83488"/>
                </a:tc>
              </a:tr>
              <a:tr h="348827">
                <a:tc>
                  <a:txBody>
                    <a:bodyPr/>
                    <a:lstStyle/>
                    <a:p>
                      <a:pPr algn="ctr"/>
                      <a:r>
                        <a:rPr lang="en-PH" dirty="0" smtClean="0"/>
                        <a:t>07:00-11:00</a:t>
                      </a:r>
                      <a:endParaRPr lang="en-PH" dirty="0"/>
                    </a:p>
                  </a:txBody>
                  <a:tcPr marL="83488" marR="83488"/>
                </a:tc>
                <a:tc>
                  <a:txBody>
                    <a:bodyPr/>
                    <a:lstStyle/>
                    <a:p>
                      <a:pPr algn="ctr"/>
                      <a:r>
                        <a:rPr lang="en-PH" dirty="0" smtClean="0"/>
                        <a:t>220 Watts</a:t>
                      </a:r>
                      <a:endParaRPr lang="en-PH" dirty="0"/>
                    </a:p>
                  </a:txBody>
                  <a:tcPr marL="83488" marR="83488"/>
                </a:tc>
              </a:tr>
              <a:tr h="348827">
                <a:tc>
                  <a:txBody>
                    <a:bodyPr/>
                    <a:lstStyle/>
                    <a:p>
                      <a:pPr algn="ctr"/>
                      <a:r>
                        <a:rPr lang="en-PH" dirty="0" smtClean="0"/>
                        <a:t>11:00-12:00</a:t>
                      </a:r>
                      <a:endParaRPr lang="en-PH" dirty="0"/>
                    </a:p>
                  </a:txBody>
                  <a:tcPr marL="83488" marR="83488"/>
                </a:tc>
                <a:tc>
                  <a:txBody>
                    <a:bodyPr/>
                    <a:lstStyle/>
                    <a:p>
                      <a:pPr algn="ctr"/>
                      <a:r>
                        <a:rPr lang="en-PH" dirty="0" smtClean="0"/>
                        <a:t>100 Watts</a:t>
                      </a:r>
                      <a:endParaRPr lang="en-PH" dirty="0"/>
                    </a:p>
                  </a:txBody>
                  <a:tcPr marL="83488" marR="83488"/>
                </a:tc>
              </a:tr>
              <a:tr h="348827">
                <a:tc>
                  <a:txBody>
                    <a:bodyPr/>
                    <a:lstStyle/>
                    <a:p>
                      <a:pPr algn="ctr"/>
                      <a:r>
                        <a:rPr lang="en-PH" dirty="0" smtClean="0"/>
                        <a:t>12:00-15:00</a:t>
                      </a:r>
                      <a:endParaRPr lang="en-PH" dirty="0"/>
                    </a:p>
                  </a:txBody>
                  <a:tcPr marL="83488" marR="83488"/>
                </a:tc>
                <a:tc>
                  <a:txBody>
                    <a:bodyPr/>
                    <a:lstStyle/>
                    <a:p>
                      <a:pPr algn="ctr"/>
                      <a:r>
                        <a:rPr lang="en-PH" dirty="0" smtClean="0"/>
                        <a:t>220 Watts</a:t>
                      </a:r>
                      <a:endParaRPr lang="en-PH" dirty="0"/>
                    </a:p>
                  </a:txBody>
                  <a:tcPr marL="83488" marR="83488"/>
                </a:tc>
              </a:tr>
              <a:tr h="348827">
                <a:tc>
                  <a:txBody>
                    <a:bodyPr/>
                    <a:lstStyle/>
                    <a:p>
                      <a:pPr algn="ctr"/>
                      <a:r>
                        <a:rPr lang="en-PH" dirty="0" smtClean="0"/>
                        <a:t>15:00-18:00</a:t>
                      </a:r>
                      <a:endParaRPr lang="en-PH" dirty="0"/>
                    </a:p>
                  </a:txBody>
                  <a:tcPr marL="83488" marR="83488"/>
                </a:tc>
                <a:tc>
                  <a:txBody>
                    <a:bodyPr/>
                    <a:lstStyle/>
                    <a:p>
                      <a:pPr algn="ctr"/>
                      <a:r>
                        <a:rPr lang="en-PH" dirty="0" smtClean="0"/>
                        <a:t>100 Watts</a:t>
                      </a:r>
                      <a:endParaRPr lang="en-PH" dirty="0"/>
                    </a:p>
                  </a:txBody>
                  <a:tcPr marL="83488" marR="83488"/>
                </a:tc>
              </a:tr>
              <a:tr h="348827">
                <a:tc>
                  <a:txBody>
                    <a:bodyPr/>
                    <a:lstStyle/>
                    <a:p>
                      <a:pPr algn="ctr"/>
                      <a:r>
                        <a:rPr lang="en-PH" dirty="0" smtClean="0"/>
                        <a:t>18:00-23:00</a:t>
                      </a:r>
                      <a:endParaRPr lang="en-PH" dirty="0"/>
                    </a:p>
                  </a:txBody>
                  <a:tcPr marL="83488" marR="83488"/>
                </a:tc>
                <a:tc>
                  <a:txBody>
                    <a:bodyPr/>
                    <a:lstStyle/>
                    <a:p>
                      <a:pPr algn="ctr"/>
                      <a:r>
                        <a:rPr lang="en-PH" dirty="0" smtClean="0"/>
                        <a:t>240 Watts</a:t>
                      </a:r>
                      <a:endParaRPr lang="en-PH" dirty="0"/>
                    </a:p>
                  </a:txBody>
                  <a:tcPr marL="83488" marR="83488"/>
                </a:tc>
              </a:tr>
              <a:tr h="348827">
                <a:tc>
                  <a:txBody>
                    <a:bodyPr/>
                    <a:lstStyle/>
                    <a:p>
                      <a:pPr algn="ctr"/>
                      <a:r>
                        <a:rPr lang="en-PH" dirty="0" smtClean="0"/>
                        <a:t>23:00-00:00</a:t>
                      </a:r>
                      <a:endParaRPr lang="en-PH" dirty="0"/>
                    </a:p>
                  </a:txBody>
                  <a:tcPr marL="83488" marR="83488"/>
                </a:tc>
                <a:tc>
                  <a:txBody>
                    <a:bodyPr/>
                    <a:lstStyle/>
                    <a:p>
                      <a:pPr algn="ctr"/>
                      <a:r>
                        <a:rPr lang="en-PH" dirty="0" smtClean="0"/>
                        <a:t>100 Watts</a:t>
                      </a:r>
                      <a:endParaRPr lang="en-PH" dirty="0"/>
                    </a:p>
                  </a:txBody>
                  <a:tcPr marL="83488" marR="83488"/>
                </a:tc>
              </a:tr>
            </a:tbl>
          </a:graphicData>
        </a:graphic>
      </p:graphicFrame>
    </p:spTree>
    <p:extLst>
      <p:ext uri="{BB962C8B-B14F-4D97-AF65-F5344CB8AC3E}">
        <p14:creationId xmlns:p14="http://schemas.microsoft.com/office/powerpoint/2010/main" val="204541120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dirty="0" smtClean="0"/>
              <a:t>GRAPH OF DAILY POWER USAGE</a:t>
            </a:r>
            <a:endParaRPr lang="en-PH"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59648906"/>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386010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dirty="0" smtClean="0"/>
              <a:t>GRAPH OF DAILY ENERGY USAGE</a:t>
            </a:r>
            <a:endParaRPr lang="en-PH"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30016043"/>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216357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lstStyle/>
          <a:p>
            <a:pPr algn="just"/>
            <a:r>
              <a:rPr lang="en-PH" dirty="0" smtClean="0"/>
              <a:t>Referring to the previous graph, the total energy consumption of an entire day is </a:t>
            </a:r>
            <a:r>
              <a:rPr lang="en-PH" dirty="0" smtClean="0">
                <a:solidFill>
                  <a:srgbClr val="C00000"/>
                </a:solidFill>
              </a:rPr>
              <a:t>3960 watt-hour</a:t>
            </a:r>
          </a:p>
          <a:p>
            <a:pPr algn="just"/>
            <a:r>
              <a:rPr lang="en-PH" dirty="0" smtClean="0"/>
              <a:t>Assuming uniform daily usage for the entire month and having 30 days in a month, we can get</a:t>
            </a:r>
            <a:r>
              <a:rPr lang="en-PH" dirty="0" smtClean="0">
                <a:solidFill>
                  <a:srgbClr val="C00000"/>
                </a:solidFill>
              </a:rPr>
              <a:t> 3960x30=118,800 watt-hour or 118.8 kilowatt-hour</a:t>
            </a:r>
          </a:p>
          <a:p>
            <a:pPr algn="just"/>
            <a:endParaRPr lang="en-PH" dirty="0"/>
          </a:p>
        </p:txBody>
      </p:sp>
    </p:spTree>
    <p:extLst>
      <p:ext uri="{BB962C8B-B14F-4D97-AF65-F5344CB8AC3E}">
        <p14:creationId xmlns:p14="http://schemas.microsoft.com/office/powerpoint/2010/main" val="148569204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dirty="0" smtClean="0"/>
              <a:t>DISCUSSION</a:t>
            </a:r>
            <a:endParaRPr lang="en-PH" dirty="0"/>
          </a:p>
        </p:txBody>
      </p:sp>
      <p:sp>
        <p:nvSpPr>
          <p:cNvPr id="3" name="Content Placeholder 2"/>
          <p:cNvSpPr>
            <a:spLocks noGrp="1"/>
          </p:cNvSpPr>
          <p:nvPr>
            <p:ph idx="1"/>
          </p:nvPr>
        </p:nvSpPr>
        <p:spPr/>
        <p:txBody>
          <a:bodyPr>
            <a:normAutofit fontScale="92500"/>
          </a:bodyPr>
          <a:lstStyle/>
          <a:p>
            <a:pPr algn="just"/>
            <a:r>
              <a:rPr lang="en-PH" dirty="0" smtClean="0"/>
              <a:t>The computed energy consumption which is </a:t>
            </a:r>
            <a:r>
              <a:rPr lang="en-PH" dirty="0" smtClean="0">
                <a:solidFill>
                  <a:srgbClr val="C00000"/>
                </a:solidFill>
              </a:rPr>
              <a:t>118.8 kWh</a:t>
            </a:r>
            <a:r>
              <a:rPr lang="en-PH" dirty="0" smtClean="0"/>
              <a:t> differ with the expected energy consumption which is </a:t>
            </a:r>
            <a:r>
              <a:rPr lang="en-PH" dirty="0" smtClean="0">
                <a:solidFill>
                  <a:srgbClr val="C00000"/>
                </a:solidFill>
              </a:rPr>
              <a:t>117 kWh, </a:t>
            </a:r>
            <a:r>
              <a:rPr lang="en-PH" dirty="0" smtClean="0"/>
              <a:t>it differs with almost </a:t>
            </a:r>
            <a:r>
              <a:rPr lang="en-PH" dirty="0"/>
              <a:t>2</a:t>
            </a:r>
            <a:r>
              <a:rPr lang="en-PH" dirty="0" smtClean="0"/>
              <a:t> kWh.</a:t>
            </a:r>
          </a:p>
          <a:p>
            <a:pPr algn="just"/>
            <a:r>
              <a:rPr lang="en-PH" dirty="0" smtClean="0"/>
              <a:t>The difference </a:t>
            </a:r>
            <a:r>
              <a:rPr lang="en-PH" dirty="0" smtClean="0"/>
              <a:t>or the closeness from </a:t>
            </a:r>
            <a:r>
              <a:rPr lang="en-PH" dirty="0" smtClean="0"/>
              <a:t>the expected value and the computed one can be associated with the facts:</a:t>
            </a:r>
          </a:p>
          <a:p>
            <a:pPr lvl="1" algn="just"/>
            <a:r>
              <a:rPr lang="en-PH" dirty="0"/>
              <a:t>The length of time considered for the appliances/devices utilization </a:t>
            </a:r>
            <a:r>
              <a:rPr lang="en-PH" b="1" dirty="0"/>
              <a:t>are </a:t>
            </a:r>
            <a:r>
              <a:rPr lang="en-PH" b="1" dirty="0" smtClean="0"/>
              <a:t>just assumptions.</a:t>
            </a:r>
            <a:endParaRPr lang="en-PH" b="1" dirty="0"/>
          </a:p>
          <a:p>
            <a:pPr lvl="1" algn="just"/>
            <a:r>
              <a:rPr lang="en-PH" dirty="0"/>
              <a:t>The energy consumption every day is </a:t>
            </a:r>
            <a:r>
              <a:rPr lang="en-PH" b="1" dirty="0"/>
              <a:t>assumed to be </a:t>
            </a:r>
            <a:r>
              <a:rPr lang="en-PH" b="1" dirty="0" smtClean="0"/>
              <a:t>uniform</a:t>
            </a:r>
            <a:r>
              <a:rPr lang="en-PH" dirty="0" smtClean="0"/>
              <a:t> throughout the whole month.</a:t>
            </a:r>
          </a:p>
          <a:p>
            <a:pPr algn="just"/>
            <a:endParaRPr lang="en-PH" dirty="0"/>
          </a:p>
        </p:txBody>
      </p:sp>
    </p:spTree>
    <p:extLst>
      <p:ext uri="{BB962C8B-B14F-4D97-AF65-F5344CB8AC3E}">
        <p14:creationId xmlns:p14="http://schemas.microsoft.com/office/powerpoint/2010/main" val="866738935"/>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dirty="0" smtClean="0"/>
              <a:t>Thank You!</a:t>
            </a:r>
            <a:endParaRPr lang="en-PH" dirty="0"/>
          </a:p>
        </p:txBody>
      </p:sp>
      <p:sp>
        <p:nvSpPr>
          <p:cNvPr id="3" name="Content Placeholder 2"/>
          <p:cNvSpPr>
            <a:spLocks noGrp="1"/>
          </p:cNvSpPr>
          <p:nvPr>
            <p:ph idx="1"/>
          </p:nvPr>
        </p:nvSpPr>
        <p:spPr/>
        <p:txBody>
          <a:bodyPr>
            <a:normAutofit fontScale="92500" lnSpcReduction="10000"/>
          </a:bodyPr>
          <a:lstStyle/>
          <a:p>
            <a:pPr marL="0" indent="0" algn="r">
              <a:buNone/>
            </a:pPr>
            <a:endParaRPr lang="en-PH" dirty="0" smtClean="0"/>
          </a:p>
          <a:p>
            <a:pPr marL="0" indent="0" algn="r">
              <a:buNone/>
            </a:pPr>
            <a:endParaRPr lang="en-PH" dirty="0"/>
          </a:p>
          <a:p>
            <a:pPr marL="0" indent="0" algn="r">
              <a:buNone/>
            </a:pPr>
            <a:endParaRPr lang="en-PH" dirty="0" smtClean="0"/>
          </a:p>
          <a:p>
            <a:pPr marL="0" indent="0" algn="r">
              <a:buNone/>
            </a:pPr>
            <a:endParaRPr lang="en-PH" dirty="0"/>
          </a:p>
          <a:p>
            <a:pPr marL="0" indent="0" algn="r">
              <a:buNone/>
            </a:pPr>
            <a:endParaRPr lang="en-PH" dirty="0" smtClean="0"/>
          </a:p>
          <a:p>
            <a:pPr marL="0" indent="0">
              <a:buNone/>
            </a:pPr>
            <a:r>
              <a:rPr lang="en-PH" sz="1800" dirty="0" smtClean="0"/>
              <a:t>Prepared By:</a:t>
            </a:r>
          </a:p>
          <a:p>
            <a:pPr marL="0" indent="0">
              <a:buNone/>
            </a:pPr>
            <a:r>
              <a:rPr lang="en-PH" sz="1800" dirty="0" smtClean="0"/>
              <a:t>Ivan John Naparota</a:t>
            </a:r>
          </a:p>
          <a:p>
            <a:pPr marL="0" indent="0">
              <a:buNone/>
            </a:pPr>
            <a:r>
              <a:rPr lang="en-PH" sz="1800" dirty="0" smtClean="0"/>
              <a:t>Master of Science in Electrical Engineering</a:t>
            </a:r>
            <a:endParaRPr lang="en-PH" sz="1800" dirty="0"/>
          </a:p>
        </p:txBody>
      </p:sp>
    </p:spTree>
    <p:extLst>
      <p:ext uri="{BB962C8B-B14F-4D97-AF65-F5344CB8AC3E}">
        <p14:creationId xmlns:p14="http://schemas.microsoft.com/office/powerpoint/2010/main" val="3046530722"/>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534</TotalTime>
  <Words>267</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MEE 613</vt:lpstr>
      <vt:lpstr>BILLING STATEMENT VS COMPUTED ENERGY CONSUMPTION</vt:lpstr>
      <vt:lpstr>SAMPLE ELECTRIC BILLING STATEMENT</vt:lpstr>
      <vt:lpstr>POWER USAGE THROUGHOUT THE DAY</vt:lpstr>
      <vt:lpstr>GRAPH OF DAILY POWER USAGE</vt:lpstr>
      <vt:lpstr>GRAPH OF DAILY ENERGY USAGE</vt:lpstr>
      <vt:lpstr>PowerPoint Presentation</vt:lpstr>
      <vt:lpstr>DISCUSSION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Nestor Naparota Jr</dc:creator>
  <cp:lastModifiedBy>Nestor Naparota Jr</cp:lastModifiedBy>
  <cp:revision>41</cp:revision>
  <dcterms:created xsi:type="dcterms:W3CDTF">2017-11-23T15:51:25Z</dcterms:created>
  <dcterms:modified xsi:type="dcterms:W3CDTF">2017-12-03T01:00:06Z</dcterms:modified>
</cp:coreProperties>
</file>