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267" r:id="rId4"/>
    <p:sldId id="263" r:id="rId5"/>
    <p:sldId id="264" r:id="rId6"/>
    <p:sldId id="265" r:id="rId7"/>
    <p:sldId id="258" r:id="rId8"/>
    <p:sldId id="260" r:id="rId9"/>
    <p:sldId id="257" r:id="rId10"/>
    <p:sldId id="262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2" r:id="rId19"/>
    <p:sldId id="261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4" r:id="rId28"/>
    <p:sldId id="285" r:id="rId29"/>
    <p:sldId id="259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stor Naparota Jr" initials="NNJ" lastIdx="1" clrIdx="0">
    <p:extLst>
      <p:ext uri="{19B8F6BF-5375-455C-9EA6-DF929625EA0E}">
        <p15:presenceInfo xmlns:p15="http://schemas.microsoft.com/office/powerpoint/2012/main" userId="Nestor Naparota J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3ED0-50C5-475A-9067-5133E903A0D7}" type="datetimeFigureOut">
              <a:rPr lang="en-PH" smtClean="0"/>
              <a:t>20/12/2017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9513-9503-43B0-8CDC-4E6E920D0F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406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3ED0-50C5-475A-9067-5133E903A0D7}" type="datetimeFigureOut">
              <a:rPr lang="en-PH" smtClean="0"/>
              <a:t>20/12/2017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9513-9503-43B0-8CDC-4E6E920D0F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568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3ED0-50C5-475A-9067-5133E903A0D7}" type="datetimeFigureOut">
              <a:rPr lang="en-PH" smtClean="0"/>
              <a:t>20/12/2017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9513-9503-43B0-8CDC-4E6E920D0F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589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3ED0-50C5-475A-9067-5133E903A0D7}" type="datetimeFigureOut">
              <a:rPr lang="en-PH" smtClean="0"/>
              <a:t>20/12/2017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9513-9503-43B0-8CDC-4E6E920D0F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955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3ED0-50C5-475A-9067-5133E903A0D7}" type="datetimeFigureOut">
              <a:rPr lang="en-PH" smtClean="0"/>
              <a:t>20/12/2017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9513-9503-43B0-8CDC-4E6E920D0F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251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3ED0-50C5-475A-9067-5133E903A0D7}" type="datetimeFigureOut">
              <a:rPr lang="en-PH" smtClean="0"/>
              <a:t>20/12/2017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9513-9503-43B0-8CDC-4E6E920D0F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931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3ED0-50C5-475A-9067-5133E903A0D7}" type="datetimeFigureOut">
              <a:rPr lang="en-PH" smtClean="0"/>
              <a:t>20/12/2017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9513-9503-43B0-8CDC-4E6E920D0F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74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3ED0-50C5-475A-9067-5133E903A0D7}" type="datetimeFigureOut">
              <a:rPr lang="en-PH" smtClean="0"/>
              <a:t>20/12/2017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9513-9503-43B0-8CDC-4E6E920D0F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305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3ED0-50C5-475A-9067-5133E903A0D7}" type="datetimeFigureOut">
              <a:rPr lang="en-PH" smtClean="0"/>
              <a:t>20/12/2017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9513-9503-43B0-8CDC-4E6E920D0F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870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3ED0-50C5-475A-9067-5133E903A0D7}" type="datetimeFigureOut">
              <a:rPr lang="en-PH" smtClean="0"/>
              <a:t>20/12/2017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9513-9503-43B0-8CDC-4E6E920D0F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38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3ED0-50C5-475A-9067-5133E903A0D7}" type="datetimeFigureOut">
              <a:rPr lang="en-PH" smtClean="0"/>
              <a:t>20/12/2017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9513-9503-43B0-8CDC-4E6E920D0F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010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E3ED0-50C5-475A-9067-5133E903A0D7}" type="datetimeFigureOut">
              <a:rPr lang="en-PH" smtClean="0"/>
              <a:t>20/12/2017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59513-9503-43B0-8CDC-4E6E920D0F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740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climate.nasa.gov/evidence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 smtClean="0"/>
              <a:t>ACTIVITY ON ENERGY SYSTEMS ASSESMENT AND MODELING</a:t>
            </a:r>
            <a:endParaRPr lang="en-PH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PH" dirty="0" smtClean="0"/>
          </a:p>
          <a:p>
            <a:pPr algn="r"/>
            <a:r>
              <a:rPr lang="en-PH" dirty="0" smtClean="0"/>
              <a:t>Jeffrey </a:t>
            </a:r>
            <a:r>
              <a:rPr lang="en-PH" dirty="0" err="1" smtClean="0"/>
              <a:t>Cepedoza</a:t>
            </a:r>
            <a:r>
              <a:rPr lang="en-PH" dirty="0" smtClean="0"/>
              <a:t>, MSEE</a:t>
            </a:r>
          </a:p>
          <a:p>
            <a:pPr algn="r"/>
            <a:r>
              <a:rPr lang="en-PH" dirty="0" smtClean="0"/>
              <a:t>Ivan John Naparota, MSEE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1827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PH" sz="3200" dirty="0"/>
              <a:t>Greenhouse gases concentrations have risen over the last 250 years from greater fossil fuel use, modern wide-scale agriculture, and land use alteration </a:t>
            </a:r>
            <a:r>
              <a:rPr lang="en-PH" sz="3200" dirty="0" smtClean="0"/>
              <a:t>[</a:t>
            </a:r>
            <a:r>
              <a:rPr lang="en-PH" sz="3200" dirty="0"/>
              <a:t>5</a:t>
            </a:r>
            <a:r>
              <a:rPr lang="en-PH" sz="3200" dirty="0" smtClean="0"/>
              <a:t>]</a:t>
            </a:r>
            <a:endParaRPr lang="en-PH" sz="3200" dirty="0"/>
          </a:p>
          <a:p>
            <a:pPr marL="0" indent="0" algn="just">
              <a:lnSpc>
                <a:spcPct val="200000"/>
              </a:lnSpc>
              <a:buNone/>
            </a:pPr>
            <a:r>
              <a:rPr lang="en-PH" sz="3200" dirty="0" smtClean="0"/>
              <a:t>	The development of renewable sources of energy is crucial to limit carbon emissions responsible for the global warming [6]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6514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738812" cy="1600200"/>
          </a:xfrm>
        </p:spPr>
        <p:txBody>
          <a:bodyPr>
            <a:noAutofit/>
          </a:bodyPr>
          <a:lstStyle/>
          <a:p>
            <a:r>
              <a:rPr lang="en-PH" sz="4500" b="1" dirty="0"/>
              <a:t>GIS on Renewable Energy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929312" cy="3811588"/>
          </a:xfrm>
        </p:spPr>
        <p:txBody>
          <a:bodyPr>
            <a:normAutofit/>
          </a:bodyPr>
          <a:lstStyle/>
          <a:p>
            <a:pPr algn="just"/>
            <a:r>
              <a:rPr lang="en-PH" sz="3200" dirty="0" smtClean="0"/>
              <a:t>GIS </a:t>
            </a:r>
            <a:r>
              <a:rPr lang="en-PH" sz="3200" dirty="0"/>
              <a:t>has become a critical planning and management tool for addressing where and how to enable sustainable energy efforts like exploring a switch to renewable energy sources.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1600201"/>
            <a:ext cx="4586288" cy="2717800"/>
          </a:xfrm>
        </p:spPr>
      </p:pic>
    </p:spTree>
    <p:extLst>
      <p:ext uri="{BB962C8B-B14F-4D97-AF65-F5344CB8AC3E}">
        <p14:creationId xmlns:p14="http://schemas.microsoft.com/office/powerpoint/2010/main" val="300566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3375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 Geographical Information System Approach for</a:t>
            </a:r>
            <a:br>
              <a:rPr lang="en-PH" b="1" dirty="0"/>
            </a:br>
            <a:r>
              <a:rPr lang="en-PH" b="1" dirty="0"/>
              <a:t>Analysis of Surface Areas in the Context of</a:t>
            </a:r>
            <a:br>
              <a:rPr lang="en-PH" b="1" dirty="0"/>
            </a:br>
            <a:r>
              <a:rPr lang="en-PH" b="1" dirty="0"/>
              <a:t>Renewable Energy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6299"/>
            <a:ext cx="10515600" cy="4030663"/>
          </a:xfrm>
        </p:spPr>
        <p:txBody>
          <a:bodyPr/>
          <a:lstStyle/>
          <a:p>
            <a:pPr marL="0" indent="0">
              <a:buNone/>
            </a:pPr>
            <a:endParaRPr lang="en-PH" i="1" smtClean="0"/>
          </a:p>
          <a:p>
            <a:pPr marL="0" indent="0">
              <a:buNone/>
            </a:pPr>
            <a:r>
              <a:rPr lang="en-PH" i="1" smtClean="0"/>
              <a:t>A </a:t>
            </a:r>
            <a:r>
              <a:rPr lang="en-PH" i="1" dirty="0" smtClean="0"/>
              <a:t>research authored by </a:t>
            </a:r>
            <a:r>
              <a:rPr lang="sv-SE" i="1" dirty="0"/>
              <a:t>Alexandre Oudin, David Sprake, Yuriy </a:t>
            </a:r>
            <a:r>
              <a:rPr lang="sv-SE" i="1" dirty="0" smtClean="0"/>
              <a:t>Vagapov, and </a:t>
            </a:r>
            <a:r>
              <a:rPr lang="en-PH" i="1" dirty="0"/>
              <a:t>Olga </a:t>
            </a:r>
            <a:r>
              <a:rPr lang="en-PH" i="1" dirty="0" err="1" smtClean="0"/>
              <a:t>Simonova</a:t>
            </a:r>
            <a:endParaRPr lang="en-PH" i="1" dirty="0" smtClean="0"/>
          </a:p>
          <a:p>
            <a:pPr marL="0" indent="0">
              <a:buNone/>
            </a:pPr>
            <a:endParaRPr lang="en-PH" i="1" dirty="0"/>
          </a:p>
          <a:p>
            <a:pPr marL="0" indent="0">
              <a:buNone/>
            </a:pPr>
            <a:r>
              <a:rPr lang="en-PH" i="1" dirty="0" smtClean="0"/>
              <a:t>Website: http</a:t>
            </a:r>
            <a:r>
              <a:rPr lang="en-PH" i="1" dirty="0"/>
              <a:t>://ieeexplore.ieee.org/document/7910604/</a:t>
            </a:r>
          </a:p>
        </p:txBody>
      </p:sp>
    </p:spTree>
    <p:extLst>
      <p:ext uri="{BB962C8B-B14F-4D97-AF65-F5344CB8AC3E}">
        <p14:creationId xmlns:p14="http://schemas.microsoft.com/office/powerpoint/2010/main" val="22494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647700"/>
            <a:ext cx="10515600" cy="575310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PH" sz="3200" dirty="0" smtClean="0"/>
              <a:t>Generally, it’s a research </a:t>
            </a:r>
            <a:r>
              <a:rPr lang="en-PH" sz="3200" dirty="0"/>
              <a:t>that uses layered GIS of </a:t>
            </a:r>
            <a:r>
              <a:rPr lang="en-PH" sz="3200" dirty="0" smtClean="0"/>
              <a:t>United Kingdom's </a:t>
            </a:r>
            <a:r>
              <a:rPr lang="en-PH" sz="3200" dirty="0"/>
              <a:t>lands to compare </a:t>
            </a:r>
            <a:r>
              <a:rPr lang="en-PH" sz="3200" dirty="0" smtClean="0"/>
              <a:t>Renewable Energy Sources </a:t>
            </a:r>
            <a:r>
              <a:rPr lang="en-PH" sz="3200" dirty="0"/>
              <a:t>technical potential, and  at the same time investigates a way to combine different renewables in a </a:t>
            </a:r>
            <a:r>
              <a:rPr lang="en-PH" sz="3200" dirty="0" smtClean="0"/>
              <a:t>three dimensional </a:t>
            </a:r>
            <a:r>
              <a:rPr lang="en-PH" sz="3200" dirty="0"/>
              <a:t>study of the area, to harness renewable energy from </a:t>
            </a:r>
            <a:r>
              <a:rPr lang="en-PH" sz="3200" dirty="0" smtClean="0"/>
              <a:t>ground (</a:t>
            </a:r>
            <a:r>
              <a:rPr lang="en-PH" sz="3200" dirty="0"/>
              <a:t>solar and bioenergy) to </a:t>
            </a:r>
            <a:r>
              <a:rPr lang="en-PH" sz="3200" dirty="0" smtClean="0"/>
              <a:t>altitude (</a:t>
            </a:r>
            <a:r>
              <a:rPr lang="en-PH" sz="3200" dirty="0"/>
              <a:t>wind energy) and </a:t>
            </a:r>
            <a:r>
              <a:rPr lang="en-PH" sz="3200" dirty="0" smtClean="0"/>
              <a:t>underground (</a:t>
            </a:r>
            <a:r>
              <a:rPr lang="en-PH" sz="3200" dirty="0"/>
              <a:t>geothermal), to </a:t>
            </a:r>
            <a:r>
              <a:rPr lang="en-PH" sz="3200" dirty="0" smtClean="0"/>
              <a:t>maximize land's </a:t>
            </a:r>
            <a:r>
              <a:rPr lang="en-PH" sz="3200" dirty="0"/>
              <a:t>potential for renewable energy source.</a:t>
            </a:r>
          </a:p>
        </p:txBody>
      </p:sp>
    </p:spTree>
    <p:extLst>
      <p:ext uri="{BB962C8B-B14F-4D97-AF65-F5344CB8AC3E}">
        <p14:creationId xmlns:p14="http://schemas.microsoft.com/office/powerpoint/2010/main" val="17908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3375"/>
          </a:xfrm>
        </p:spPr>
        <p:txBody>
          <a:bodyPr>
            <a:normAutofit fontScale="90000"/>
          </a:bodyPr>
          <a:lstStyle/>
          <a:p>
            <a:r>
              <a:rPr lang="en-PH" sz="4500" b="1" dirty="0"/>
              <a:t>GIS Decision Model for Global Replication of Hybrid Closed-loop Renewable </a:t>
            </a:r>
            <a:r>
              <a:rPr lang="en-PH" sz="4800" b="1" dirty="0"/>
              <a:t>Energy Systems</a:t>
            </a:r>
            <a:endParaRPr lang="en-PH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6299"/>
            <a:ext cx="10515600" cy="4030663"/>
          </a:xfrm>
        </p:spPr>
        <p:txBody>
          <a:bodyPr/>
          <a:lstStyle/>
          <a:p>
            <a:pPr marL="0" indent="0">
              <a:buNone/>
            </a:pPr>
            <a:r>
              <a:rPr lang="en-PH" i="1" dirty="0" smtClean="0"/>
              <a:t>A research authored by </a:t>
            </a:r>
            <a:r>
              <a:rPr lang="en-PH" i="1" dirty="0"/>
              <a:t>Cory R. A. Hallam, Luis </a:t>
            </a:r>
            <a:r>
              <a:rPr lang="en-PH" i="1" dirty="0" err="1"/>
              <a:t>Alarco</a:t>
            </a:r>
            <a:r>
              <a:rPr lang="en-PH" i="1" dirty="0"/>
              <a:t>, William Flannery, Anita </a:t>
            </a:r>
            <a:r>
              <a:rPr lang="en-PH" i="1" dirty="0" err="1" smtClean="0"/>
              <a:t>Leffel</a:t>
            </a:r>
            <a:endParaRPr lang="en-PH" i="1" dirty="0" smtClean="0"/>
          </a:p>
          <a:p>
            <a:pPr marL="0" indent="0">
              <a:buNone/>
            </a:pPr>
            <a:endParaRPr lang="en-PH" i="1" dirty="0" smtClean="0"/>
          </a:p>
          <a:p>
            <a:pPr marL="0" indent="0">
              <a:buNone/>
            </a:pPr>
            <a:r>
              <a:rPr lang="en-PH" i="1" dirty="0" smtClean="0"/>
              <a:t>Website</a:t>
            </a:r>
            <a:r>
              <a:rPr lang="en-PH" i="1" dirty="0"/>
              <a:t>: http://ieeexplore.ieee.org/document/6304301/</a:t>
            </a:r>
          </a:p>
        </p:txBody>
      </p:sp>
    </p:spTree>
    <p:extLst>
      <p:ext uri="{BB962C8B-B14F-4D97-AF65-F5344CB8AC3E}">
        <p14:creationId xmlns:p14="http://schemas.microsoft.com/office/powerpoint/2010/main" val="40739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647700"/>
            <a:ext cx="10515600" cy="55165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PH" sz="3200" dirty="0" smtClean="0"/>
              <a:t>To alleviate the dependence on generating </a:t>
            </a:r>
            <a:r>
              <a:rPr lang="en-PH" sz="3200" dirty="0"/>
              <a:t>plants that depend on external supplies of fossil fuels</a:t>
            </a:r>
            <a:r>
              <a:rPr lang="en-PH" sz="3200" dirty="0" smtClean="0"/>
              <a:t> </a:t>
            </a:r>
            <a:r>
              <a:rPr lang="en-PH" sz="3200" dirty="0"/>
              <a:t>and significantly reduce the carbon footprint by reducing the effective combustion </a:t>
            </a:r>
            <a:r>
              <a:rPr lang="en-PH" sz="3200" dirty="0" smtClean="0"/>
              <a:t>by products, this research uses Geographical Information System </a:t>
            </a:r>
            <a:r>
              <a:rPr lang="en-PH" sz="3200" dirty="0"/>
              <a:t>to locate and analyse what is the best possible renewable energy to create in </a:t>
            </a:r>
            <a:r>
              <a:rPr lang="en-PH" sz="3200" dirty="0" smtClean="0"/>
              <a:t>a larger </a:t>
            </a:r>
            <a:r>
              <a:rPr lang="en-PH" sz="3200" dirty="0"/>
              <a:t>geographically isolated population </a:t>
            </a:r>
            <a:r>
              <a:rPr lang="en-PH" sz="3200" dirty="0" smtClean="0"/>
              <a:t>that do </a:t>
            </a:r>
            <a:r>
              <a:rPr lang="en-PH" sz="3200" dirty="0"/>
              <a:t>not have access to the </a:t>
            </a:r>
            <a:r>
              <a:rPr lang="en-PH" sz="3200" dirty="0" smtClean="0"/>
              <a:t>grid. The test area for this research is El </a:t>
            </a:r>
            <a:r>
              <a:rPr lang="en-PH" sz="3200" dirty="0" err="1" smtClean="0"/>
              <a:t>Hierro</a:t>
            </a:r>
            <a:r>
              <a:rPr lang="en-PH" sz="3200" dirty="0" smtClean="0"/>
              <a:t> Island, a remote island somewhere in Spain.</a:t>
            </a:r>
          </a:p>
        </p:txBody>
      </p:sp>
    </p:spTree>
    <p:extLst>
      <p:ext uri="{BB962C8B-B14F-4D97-AF65-F5344CB8AC3E}">
        <p14:creationId xmlns:p14="http://schemas.microsoft.com/office/powerpoint/2010/main" val="19855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3375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Prioritization Decision for Renewable Energy Development Using Analytic Hierarchy Process and Geographic Information System</a:t>
            </a:r>
            <a:endParaRPr lang="en-PH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6299"/>
            <a:ext cx="10515600" cy="4030663"/>
          </a:xfrm>
        </p:spPr>
        <p:txBody>
          <a:bodyPr/>
          <a:lstStyle/>
          <a:p>
            <a:pPr marL="0" indent="0">
              <a:buNone/>
            </a:pPr>
            <a:r>
              <a:rPr lang="en-PH" i="1" dirty="0" smtClean="0"/>
              <a:t>A research authored by </a:t>
            </a:r>
            <a:r>
              <a:rPr lang="fi-FI" i="1" dirty="0"/>
              <a:t>Meita Rumbayan and Ken </a:t>
            </a:r>
            <a:r>
              <a:rPr lang="fi-FI" i="1" dirty="0" smtClean="0"/>
              <a:t>Nagasaka</a:t>
            </a:r>
          </a:p>
          <a:p>
            <a:pPr marL="0" indent="0">
              <a:buNone/>
            </a:pPr>
            <a:endParaRPr lang="en-PH" i="1" dirty="0" smtClean="0"/>
          </a:p>
          <a:p>
            <a:pPr marL="0" indent="0">
              <a:buNone/>
            </a:pPr>
            <a:r>
              <a:rPr lang="en-PH" i="1" dirty="0" smtClean="0"/>
              <a:t>Website</a:t>
            </a:r>
            <a:r>
              <a:rPr lang="en-PH" i="1" dirty="0"/>
              <a:t>: http://ieeexplore.ieee.org/document/6329677/</a:t>
            </a:r>
          </a:p>
        </p:txBody>
      </p:sp>
    </p:spTree>
    <p:extLst>
      <p:ext uri="{BB962C8B-B14F-4D97-AF65-F5344CB8AC3E}">
        <p14:creationId xmlns:p14="http://schemas.microsoft.com/office/powerpoint/2010/main" val="34963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647700"/>
            <a:ext cx="10515600" cy="5516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sz="3200" dirty="0" smtClean="0"/>
              <a:t>In </a:t>
            </a:r>
            <a:r>
              <a:rPr lang="en-PH" sz="3200" dirty="0"/>
              <a:t>this study, the resource of renewable energy potential for entire Indonesia has been </a:t>
            </a:r>
            <a:r>
              <a:rPr lang="en-PH" sz="3200" dirty="0" smtClean="0"/>
              <a:t>investigated</a:t>
            </a:r>
            <a:r>
              <a:rPr lang="en-PH" sz="3200" dirty="0"/>
              <a:t> with the help of GIS Technology</a:t>
            </a:r>
            <a:r>
              <a:rPr lang="en-PH" sz="3200" dirty="0" smtClean="0"/>
              <a:t>, </a:t>
            </a:r>
            <a:r>
              <a:rPr lang="en-PH" sz="3200" dirty="0"/>
              <a:t>with the objective to find suitable sites for prioritizing renewable energy development, based on data available regarding theoretical potential of solar, wind and geothermal </a:t>
            </a:r>
            <a:r>
              <a:rPr lang="en-PH" sz="3200" dirty="0" smtClean="0"/>
              <a:t>energy.</a:t>
            </a:r>
          </a:p>
          <a:p>
            <a:pPr marL="0" indent="0" algn="just">
              <a:buNone/>
            </a:pPr>
            <a:r>
              <a:rPr lang="en-PH" sz="3200" dirty="0"/>
              <a:t>	</a:t>
            </a:r>
            <a:r>
              <a:rPr lang="en-PH" sz="3200" dirty="0" smtClean="0"/>
              <a:t>The result of </a:t>
            </a:r>
            <a:r>
              <a:rPr lang="en-PH" sz="3200" dirty="0"/>
              <a:t>the study found that geothermal is the best choice, followed by solar and wind </a:t>
            </a:r>
            <a:r>
              <a:rPr lang="en-PH" sz="3200" dirty="0" smtClean="0"/>
              <a:t>alternatives.</a:t>
            </a:r>
          </a:p>
        </p:txBody>
      </p:sp>
    </p:spTree>
    <p:extLst>
      <p:ext uri="{BB962C8B-B14F-4D97-AF65-F5344CB8AC3E}">
        <p14:creationId xmlns:p14="http://schemas.microsoft.com/office/powerpoint/2010/main" val="27261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Generalization on GIS to Energy Relationship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PH" dirty="0" smtClean="0"/>
              <a:t>After reviewing those different literatures, Geographical Information System (GIS), as a tool for analysing </a:t>
            </a:r>
            <a:r>
              <a:rPr lang="en-PH" dirty="0"/>
              <a:t>geographical </a:t>
            </a:r>
            <a:r>
              <a:rPr lang="en-PH" dirty="0" smtClean="0"/>
              <a:t>features is of  great help on taking a step for noble efforts to address Energy Sustainability issues. It is very useful in planning for renewable energy sources in a particular location, taking into account the potential of an area and its suitability to a certain renewable energy source.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758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738812" cy="1600200"/>
          </a:xfrm>
        </p:spPr>
        <p:txBody>
          <a:bodyPr>
            <a:noAutofit/>
          </a:bodyPr>
          <a:lstStyle/>
          <a:p>
            <a:r>
              <a:rPr lang="en-PH" sz="4500" b="1" dirty="0" smtClean="0"/>
              <a:t>What is Environmental Sustainability?</a:t>
            </a:r>
            <a:endParaRPr lang="en-PH" sz="45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1308100"/>
            <a:ext cx="4306094" cy="402113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929312" cy="3811588"/>
          </a:xfrm>
        </p:spPr>
        <p:txBody>
          <a:bodyPr>
            <a:normAutofit/>
          </a:bodyPr>
          <a:lstStyle/>
          <a:p>
            <a:pPr algn="just"/>
            <a:r>
              <a:rPr lang="en-PH" sz="3200" dirty="0" smtClean="0"/>
              <a:t>A state in which the demands placed on the environment can be met without reducing its capacity to allow all people to live well, now and in the future [3].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5788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PH" b="1" dirty="0" smtClean="0"/>
              <a:t>GEOGRAPHICAL INFORMATION SYSTEM</a:t>
            </a:r>
            <a:endParaRPr lang="en-PH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PH" i="1" dirty="0" smtClean="0"/>
              <a:t>Its applications on energy and environment sustainability</a:t>
            </a:r>
          </a:p>
        </p:txBody>
      </p:sp>
    </p:spTree>
    <p:extLst>
      <p:ext uri="{BB962C8B-B14F-4D97-AF65-F5344CB8AC3E}">
        <p14:creationId xmlns:p14="http://schemas.microsoft.com/office/powerpoint/2010/main" val="19500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endParaRPr lang="en-PH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sz="3000" dirty="0" smtClean="0"/>
              <a:t>As the world strives for development, environment is somewhat taken for granted indirectly. When in fact, the world is facing rapid climate change according to </a:t>
            </a:r>
            <a:r>
              <a:rPr lang="en-PH" sz="3000" i="1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https://climate.nasa.gov/evidence</a:t>
            </a:r>
            <a:r>
              <a:rPr lang="en-PH" sz="3000" i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/</a:t>
            </a:r>
            <a:r>
              <a:rPr lang="en-PH" sz="3000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PH" sz="3000" dirty="0" smtClean="0"/>
              <a:t>evidences like </a:t>
            </a:r>
            <a:r>
              <a:rPr lang="en-PH" sz="2800" dirty="0" smtClean="0"/>
              <a:t>global temperature rise, warming oceans, shrinking ice sheets, glacial retreat, decreased snow cover, sea level rise, declining arctic sea ice, extreme events (intense rainfall increase), ocean acidification.</a:t>
            </a:r>
            <a:endParaRPr lang="en-PH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90500"/>
            <a:ext cx="3932237" cy="18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2057400"/>
            <a:ext cx="3955740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5503863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/>
              <a:t>And without everyone’s effort, these problems will eventually be very overwhelming concerns for the world.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581150"/>
            <a:ext cx="101092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b="1" dirty="0" smtClean="0"/>
              <a:t>GIS on Environmental Sustainability</a:t>
            </a:r>
            <a:endParaRPr lang="en-PH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 smtClean="0"/>
              <a:t>“A </a:t>
            </a:r>
            <a:r>
              <a:rPr lang="en-PH" sz="4000" dirty="0"/>
              <a:t>Review of Solid Waste Management Techniques using GIS and Other </a:t>
            </a:r>
            <a:r>
              <a:rPr lang="en-PH" sz="4000" dirty="0" smtClean="0"/>
              <a:t>Technologies”</a:t>
            </a:r>
          </a:p>
          <a:p>
            <a:pPr marL="0" indent="0">
              <a:buNone/>
            </a:pPr>
            <a:r>
              <a:rPr lang="en-PH" sz="3200" i="1" dirty="0" smtClean="0"/>
              <a:t> </a:t>
            </a:r>
            <a:r>
              <a:rPr lang="en-PH" i="1" dirty="0" smtClean="0"/>
              <a:t>Authored by: </a:t>
            </a:r>
            <a:r>
              <a:rPr lang="en-PH" i="1" dirty="0" err="1"/>
              <a:t>Priyanka</a:t>
            </a:r>
            <a:r>
              <a:rPr lang="en-PH" i="1" dirty="0"/>
              <a:t> </a:t>
            </a:r>
            <a:r>
              <a:rPr lang="en-PH" i="1" dirty="0" err="1" smtClean="0"/>
              <a:t>Shrivastava</a:t>
            </a:r>
            <a:r>
              <a:rPr lang="en-PH" i="1" dirty="0" smtClean="0"/>
              <a:t>, </a:t>
            </a:r>
            <a:r>
              <a:rPr lang="en-PH" i="1" dirty="0" err="1"/>
              <a:t>Shivangi</a:t>
            </a:r>
            <a:r>
              <a:rPr lang="en-PH" i="1" dirty="0"/>
              <a:t> </a:t>
            </a:r>
            <a:r>
              <a:rPr lang="en-PH" i="1" dirty="0" smtClean="0"/>
              <a:t>Mishra, and </a:t>
            </a:r>
            <a:r>
              <a:rPr lang="en-PH" i="1" dirty="0" err="1" smtClean="0"/>
              <a:t>S.K.Katiyar</a:t>
            </a:r>
            <a:endParaRPr lang="en-PH" i="1" dirty="0" smtClean="0"/>
          </a:p>
          <a:p>
            <a:pPr marL="0" indent="0">
              <a:buNone/>
            </a:pPr>
            <a:r>
              <a:rPr lang="en-PH" i="1" dirty="0" smtClean="0"/>
              <a:t>Website</a:t>
            </a:r>
            <a:r>
              <a:rPr lang="en-PH" i="1" dirty="0"/>
              <a:t>: http://ieeexplore.ieee.org/document/7546339/</a:t>
            </a:r>
            <a:endParaRPr lang="en-PH" i="1" dirty="0" smtClean="0"/>
          </a:p>
        </p:txBody>
      </p:sp>
    </p:spTree>
    <p:extLst>
      <p:ext uri="{BB962C8B-B14F-4D97-AF65-F5344CB8AC3E}">
        <p14:creationId xmlns:p14="http://schemas.microsoft.com/office/powerpoint/2010/main" val="36667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900"/>
            <a:ext cx="10515600" cy="54530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PH" sz="3200" dirty="0" smtClean="0"/>
              <a:t>This </a:t>
            </a:r>
            <a:r>
              <a:rPr lang="en-PH" sz="3200" dirty="0"/>
              <a:t>paper </a:t>
            </a:r>
            <a:r>
              <a:rPr lang="en-PH" sz="3200" dirty="0" smtClean="0"/>
              <a:t>which is based in a particular place in India believes </a:t>
            </a:r>
            <a:r>
              <a:rPr lang="en-PH" sz="3200" dirty="0"/>
              <a:t>that there has to be appropriate planning for proper waste management by </a:t>
            </a:r>
            <a:r>
              <a:rPr lang="en-PH" sz="3200" dirty="0" err="1"/>
              <a:t>analyzing</a:t>
            </a:r>
            <a:r>
              <a:rPr lang="en-PH" sz="3200" dirty="0"/>
              <a:t> the area and its waste situation. </a:t>
            </a:r>
            <a:r>
              <a:rPr lang="en-PH" sz="3200" dirty="0" smtClean="0"/>
              <a:t>The paper uses Geographical </a:t>
            </a:r>
            <a:r>
              <a:rPr lang="en-PH" sz="3200" dirty="0"/>
              <a:t>Information System and other </a:t>
            </a:r>
            <a:r>
              <a:rPr lang="en-PH" sz="3200" dirty="0" smtClean="0"/>
              <a:t>technologies </a:t>
            </a:r>
            <a:r>
              <a:rPr lang="en-PH" sz="3200" dirty="0"/>
              <a:t>like RFID, GPS etc. </a:t>
            </a:r>
            <a:r>
              <a:rPr lang="en-PH" sz="3200" dirty="0" smtClean="0"/>
              <a:t>to make </a:t>
            </a:r>
            <a:r>
              <a:rPr lang="en-PH" sz="3200" dirty="0"/>
              <a:t>an innovative approach for </a:t>
            </a:r>
            <a:r>
              <a:rPr lang="en-PH" sz="3200" dirty="0" smtClean="0"/>
              <a:t>planning and </a:t>
            </a:r>
            <a:r>
              <a:rPr lang="en-PH" sz="3200" dirty="0"/>
              <a:t>management of the solid waste.</a:t>
            </a:r>
          </a:p>
        </p:txBody>
      </p:sp>
    </p:spTree>
    <p:extLst>
      <p:ext uri="{BB962C8B-B14F-4D97-AF65-F5344CB8AC3E}">
        <p14:creationId xmlns:p14="http://schemas.microsoft.com/office/powerpoint/2010/main" val="323254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900"/>
            <a:ext cx="10515600" cy="54530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sz="4000" dirty="0" smtClean="0"/>
              <a:t>“An </a:t>
            </a:r>
            <a:r>
              <a:rPr lang="en-PH" sz="4000" dirty="0"/>
              <a:t>Application of Geographic Information System for Locating Sanitary Landfill Sites: A Case Study of </a:t>
            </a:r>
            <a:r>
              <a:rPr lang="en-PH" sz="4000" dirty="0" smtClean="0"/>
              <a:t>Bangkok”</a:t>
            </a:r>
          </a:p>
          <a:p>
            <a:pPr marL="0" indent="0" algn="just">
              <a:buNone/>
            </a:pPr>
            <a:endParaRPr lang="en-PH" sz="4000" dirty="0" smtClean="0"/>
          </a:p>
          <a:p>
            <a:pPr marL="0" indent="0" algn="just">
              <a:buNone/>
            </a:pPr>
            <a:r>
              <a:rPr lang="en-PH" i="1" dirty="0" smtClean="0"/>
              <a:t>Author: </a:t>
            </a:r>
            <a:r>
              <a:rPr lang="en-PH" i="1" dirty="0" err="1" smtClean="0"/>
              <a:t>Warot</a:t>
            </a:r>
            <a:r>
              <a:rPr lang="en-PH" i="1" dirty="0" smtClean="0"/>
              <a:t> </a:t>
            </a:r>
            <a:r>
              <a:rPr lang="en-PH" i="1" dirty="0" err="1"/>
              <a:t>Kiettitanabumroong</a:t>
            </a:r>
            <a:r>
              <a:rPr lang="en-PH" i="1" dirty="0"/>
              <a:t>, </a:t>
            </a:r>
            <a:r>
              <a:rPr lang="en-PH" i="1" dirty="0" err="1"/>
              <a:t>Garavig</a:t>
            </a:r>
            <a:r>
              <a:rPr lang="en-PH" i="1" dirty="0"/>
              <a:t> </a:t>
            </a:r>
            <a:r>
              <a:rPr lang="en-PH" i="1" dirty="0" err="1"/>
              <a:t>Tanaksaranond</a:t>
            </a:r>
            <a:r>
              <a:rPr lang="en-PH" i="1" dirty="0"/>
              <a:t>, </a:t>
            </a:r>
            <a:r>
              <a:rPr lang="en-PH" i="1" dirty="0" err="1"/>
              <a:t>Pisit</a:t>
            </a:r>
            <a:r>
              <a:rPr lang="en-PH" i="1" dirty="0"/>
              <a:t> </a:t>
            </a:r>
            <a:r>
              <a:rPr lang="en-PH" i="1" dirty="0" err="1" smtClean="0"/>
              <a:t>Jarumaneeroj</a:t>
            </a:r>
            <a:endParaRPr lang="en-PH" i="1" dirty="0" smtClean="0"/>
          </a:p>
          <a:p>
            <a:pPr marL="0" indent="0" algn="just">
              <a:buNone/>
            </a:pPr>
            <a:r>
              <a:rPr lang="en-PH" i="1" dirty="0"/>
              <a:t>Website: http://ieeexplore.ieee.org/document/7939207/</a:t>
            </a:r>
            <a:endParaRPr lang="en-PH" i="1" dirty="0" smtClean="0"/>
          </a:p>
        </p:txBody>
      </p:sp>
    </p:spTree>
    <p:extLst>
      <p:ext uri="{BB962C8B-B14F-4D97-AF65-F5344CB8AC3E}">
        <p14:creationId xmlns:p14="http://schemas.microsoft.com/office/powerpoint/2010/main" val="37949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900"/>
            <a:ext cx="10515600" cy="54530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PH" sz="3200" dirty="0" smtClean="0"/>
              <a:t>	With the use of GIS based mathematical model, this </a:t>
            </a:r>
            <a:r>
              <a:rPr lang="en-PH" sz="3200" dirty="0"/>
              <a:t>paper </a:t>
            </a:r>
            <a:r>
              <a:rPr lang="en-PH" sz="3200" dirty="0" smtClean="0"/>
              <a:t>provides </a:t>
            </a:r>
            <a:r>
              <a:rPr lang="en-PH" sz="3200" dirty="0"/>
              <a:t>a systematic framework for locating new sanitary landfills in Bangkok in order to better </a:t>
            </a:r>
            <a:r>
              <a:rPr lang="en-PH" sz="3200" dirty="0" smtClean="0"/>
              <a:t>utilize(in the form of Bio-Energy) </a:t>
            </a:r>
            <a:r>
              <a:rPr lang="en-PH" sz="3200" dirty="0"/>
              <a:t>the increasing amount of </a:t>
            </a:r>
            <a:r>
              <a:rPr lang="en-PH" sz="3200" dirty="0" smtClean="0"/>
              <a:t>Municipal Solid Waste </a:t>
            </a:r>
            <a:r>
              <a:rPr lang="en-PH" sz="3200" dirty="0"/>
              <a:t>over the next 20 years.</a:t>
            </a:r>
          </a:p>
        </p:txBody>
      </p:sp>
    </p:spTree>
    <p:extLst>
      <p:ext uri="{BB962C8B-B14F-4D97-AF65-F5344CB8AC3E}">
        <p14:creationId xmlns:p14="http://schemas.microsoft.com/office/powerpoint/2010/main" val="25196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900"/>
            <a:ext cx="10515600" cy="54530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sz="4000" dirty="0" smtClean="0"/>
              <a:t>“</a:t>
            </a:r>
            <a:r>
              <a:rPr lang="en-PH" sz="4000" dirty="0"/>
              <a:t>Rural Development Studies And Geographical Information Systems</a:t>
            </a:r>
            <a:r>
              <a:rPr lang="en-PH" sz="4000" dirty="0" smtClean="0"/>
              <a:t>”</a:t>
            </a:r>
          </a:p>
          <a:p>
            <a:pPr marL="0" indent="0" algn="just">
              <a:buNone/>
            </a:pPr>
            <a:endParaRPr lang="en-PH" sz="4000" dirty="0" smtClean="0"/>
          </a:p>
          <a:p>
            <a:pPr marL="0" indent="0" algn="just">
              <a:buNone/>
            </a:pPr>
            <a:r>
              <a:rPr lang="en-PH" i="1" dirty="0" smtClean="0"/>
              <a:t>Author: </a:t>
            </a:r>
            <a:r>
              <a:rPr lang="en-PH" i="1" dirty="0" err="1"/>
              <a:t>Hakan</a:t>
            </a:r>
            <a:r>
              <a:rPr lang="en-PH" i="1" dirty="0"/>
              <a:t> </a:t>
            </a:r>
            <a:r>
              <a:rPr lang="en-PH" i="1" dirty="0" smtClean="0"/>
              <a:t>ERDEN, </a:t>
            </a:r>
            <a:r>
              <a:rPr lang="en-PH" i="1" dirty="0"/>
              <a:t>İbrahim </a:t>
            </a:r>
            <a:r>
              <a:rPr lang="en-PH" i="1" dirty="0" err="1"/>
              <a:t>Aykut</a:t>
            </a:r>
            <a:r>
              <a:rPr lang="en-PH" i="1" dirty="0"/>
              <a:t> KAYA, Mine </a:t>
            </a:r>
            <a:r>
              <a:rPr lang="en-PH" i="1" dirty="0" smtClean="0"/>
              <a:t>ÖCAL</a:t>
            </a:r>
          </a:p>
          <a:p>
            <a:pPr marL="0" indent="0" algn="just">
              <a:buNone/>
            </a:pPr>
            <a:endParaRPr lang="en-PH" i="1" dirty="0" smtClean="0"/>
          </a:p>
          <a:p>
            <a:pPr marL="0" indent="0" algn="just">
              <a:buNone/>
            </a:pPr>
            <a:r>
              <a:rPr lang="en-PH" i="1" dirty="0"/>
              <a:t>Website: http://ieeexplore.ieee.org/document/7248097/</a:t>
            </a:r>
            <a:endParaRPr lang="en-PH" i="1" dirty="0" smtClean="0"/>
          </a:p>
        </p:txBody>
      </p:sp>
    </p:spTree>
    <p:extLst>
      <p:ext uri="{BB962C8B-B14F-4D97-AF65-F5344CB8AC3E}">
        <p14:creationId xmlns:p14="http://schemas.microsoft.com/office/powerpoint/2010/main" val="42176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900"/>
            <a:ext cx="10515600" cy="54530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PH" sz="3200" dirty="0"/>
              <a:t>	</a:t>
            </a:r>
            <a:r>
              <a:rPr lang="en-PH" sz="3200" dirty="0" smtClean="0"/>
              <a:t>The study is all about deciding </a:t>
            </a:r>
            <a:r>
              <a:rPr lang="en-PH" sz="3200" dirty="0"/>
              <a:t>on the area and location to be invested on and the form of the investment, deciding on the product and alternative product, providing the determination of the road areas, soil </a:t>
            </a:r>
            <a:r>
              <a:rPr lang="en-PH" sz="3200" dirty="0" smtClean="0"/>
              <a:t>data </a:t>
            </a:r>
            <a:r>
              <a:rPr lang="en-PH" sz="3200" dirty="0"/>
              <a:t>supported shortest road area planning are some of the factors </a:t>
            </a:r>
            <a:r>
              <a:rPr lang="en-PH" sz="3200" dirty="0" smtClean="0"/>
              <a:t>considered. </a:t>
            </a:r>
            <a:r>
              <a:rPr lang="en-PH" sz="3200" dirty="0"/>
              <a:t>GIS plays an important </a:t>
            </a:r>
            <a:r>
              <a:rPr lang="en-PH" sz="3200" dirty="0" smtClean="0"/>
              <a:t>role in </a:t>
            </a:r>
            <a:r>
              <a:rPr lang="en-PH" sz="3200" dirty="0"/>
              <a:t>getting a precise and accurate data in order for the decision </a:t>
            </a:r>
            <a:r>
              <a:rPr lang="en-PH" sz="3200" dirty="0" smtClean="0"/>
              <a:t>making to avoid some </a:t>
            </a:r>
            <a:r>
              <a:rPr lang="en-PH" sz="3200" dirty="0"/>
              <a:t>fatal </a:t>
            </a:r>
            <a:r>
              <a:rPr lang="en-PH" sz="3200" dirty="0" smtClean="0"/>
              <a:t>errors </a:t>
            </a:r>
            <a:r>
              <a:rPr lang="en-PH" sz="3200" dirty="0"/>
              <a:t>in selecting the rural areas to be developed.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41427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Generalizations on GIS to Environment Relationship</a:t>
            </a:r>
            <a:endParaRPr lang="en-PH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3200" b="0" dirty="0" smtClean="0"/>
              <a:t>Positive</a:t>
            </a:r>
            <a:endParaRPr lang="en-PH" sz="3200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PH" dirty="0" smtClean="0"/>
              <a:t>Geographical Information System (GIS ), as a tool, depending on the way it’s used, could be of great help on addressing environmental sustainability issues, in solid waste management in particular, by </a:t>
            </a:r>
            <a:r>
              <a:rPr lang="en-PH" dirty="0" err="1" smtClean="0"/>
              <a:t>analyzing</a:t>
            </a:r>
            <a:r>
              <a:rPr lang="en-PH" dirty="0" smtClean="0"/>
              <a:t> </a:t>
            </a:r>
            <a:r>
              <a:rPr lang="en-PH" dirty="0"/>
              <a:t>the area and its waste </a:t>
            </a:r>
            <a:r>
              <a:rPr lang="en-PH" dirty="0" smtClean="0"/>
              <a:t>situation.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3200" b="0" dirty="0" smtClean="0"/>
              <a:t>Negative</a:t>
            </a:r>
            <a:endParaRPr lang="en-PH" sz="3200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PH" dirty="0" smtClean="0"/>
              <a:t>GIS could also be used for industrialization agenda, and undeniably, industrialization indirectly contribute to environmental degradation.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68810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 smtClean="0"/>
              <a:t>REFERENCES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i="1" dirty="0" smtClean="0"/>
              <a:t>https://www.itc.nl/library/papers_2009/general/principlesgis.pdf</a:t>
            </a:r>
          </a:p>
          <a:p>
            <a:pPr marL="514350" indent="-514350">
              <a:buFont typeface="+mj-lt"/>
              <a:buAutoNum type="arabicPeriod"/>
            </a:pPr>
            <a:r>
              <a:rPr lang="en-PH" i="1" dirty="0" smtClean="0"/>
              <a:t>Renewable </a:t>
            </a:r>
            <a:r>
              <a:rPr lang="en-PH" i="1" dirty="0"/>
              <a:t>Energy &amp; Efficiency Partnership (August 2004). "Glossary of terms in sustainable energy regulation" (PDF</a:t>
            </a:r>
            <a:r>
              <a:rPr lang="en-PH" i="1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PH" i="1" dirty="0" smtClean="0"/>
              <a:t>http://lexicon.ft.com/Term?term=environmental-sustainability</a:t>
            </a:r>
          </a:p>
          <a:p>
            <a:pPr marL="342900" indent="-342900">
              <a:buFont typeface="+mj-lt"/>
              <a:buAutoNum type="arabicPeriod"/>
            </a:pPr>
            <a:r>
              <a:rPr lang="en-PH" i="1" dirty="0" smtClean="0"/>
              <a:t>IEA, “Energy statistics manual,” International Energy Agency, 2013. [Online]. Available: https://www.iea.org/publications/freepublications/publication/statistics_manual.pdf</a:t>
            </a:r>
          </a:p>
          <a:p>
            <a:pPr marL="342900" indent="-342900">
              <a:buFont typeface="+mj-lt"/>
              <a:buAutoNum type="arabicPeriod"/>
            </a:pPr>
            <a:endParaRPr lang="en-PH" i="1" dirty="0"/>
          </a:p>
        </p:txBody>
      </p:sp>
    </p:spTree>
    <p:extLst>
      <p:ext uri="{BB962C8B-B14F-4D97-AF65-F5344CB8AC3E}">
        <p14:creationId xmlns:p14="http://schemas.microsoft.com/office/powerpoint/2010/main" val="32675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b="1" dirty="0" smtClean="0"/>
              <a:t>Agenda</a:t>
            </a:r>
            <a:endParaRPr lang="en-PH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 smtClean="0"/>
              <a:t>To be able to answer the following questions:</a:t>
            </a:r>
          </a:p>
          <a:p>
            <a:pPr marL="514350" indent="-514350">
              <a:buAutoNum type="arabicPeriod"/>
            </a:pPr>
            <a:r>
              <a:rPr lang="en-PH" sz="3200" dirty="0" smtClean="0"/>
              <a:t>What is Geographical Information System?</a:t>
            </a:r>
            <a:endParaRPr lang="en-PH" sz="3200" dirty="0"/>
          </a:p>
          <a:p>
            <a:pPr marL="514350" indent="-514350">
              <a:buAutoNum type="arabicPeriod"/>
            </a:pPr>
            <a:r>
              <a:rPr lang="en-PH" sz="3200" dirty="0" smtClean="0"/>
              <a:t>What is Energy Sustainability?</a:t>
            </a:r>
          </a:p>
          <a:p>
            <a:pPr marL="514350" indent="-514350">
              <a:buAutoNum type="arabicPeriod"/>
            </a:pPr>
            <a:r>
              <a:rPr lang="en-PH" sz="3200" dirty="0" smtClean="0"/>
              <a:t>How does GIS contribute to solving Energy </a:t>
            </a:r>
            <a:r>
              <a:rPr lang="en-PH" sz="3200" dirty="0"/>
              <a:t>S</a:t>
            </a:r>
            <a:r>
              <a:rPr lang="en-PH" sz="3200" dirty="0" smtClean="0"/>
              <a:t>ustainability issues?</a:t>
            </a:r>
          </a:p>
          <a:p>
            <a:pPr marL="514350" indent="-514350">
              <a:buAutoNum type="arabicPeriod"/>
            </a:pPr>
            <a:r>
              <a:rPr lang="en-PH" sz="3200" dirty="0" smtClean="0"/>
              <a:t>What is Environmental Sustainability?</a:t>
            </a:r>
          </a:p>
          <a:p>
            <a:pPr marL="514350" indent="-514350">
              <a:buAutoNum type="arabicPeriod"/>
            </a:pPr>
            <a:r>
              <a:rPr lang="en-PH" sz="3200" dirty="0" smtClean="0"/>
              <a:t>How does GIS contribute to solving Environmental Sustainability issues?</a:t>
            </a:r>
          </a:p>
        </p:txBody>
      </p:sp>
    </p:spTree>
    <p:extLst>
      <p:ext uri="{BB962C8B-B14F-4D97-AF65-F5344CB8AC3E}">
        <p14:creationId xmlns:p14="http://schemas.microsoft.com/office/powerpoint/2010/main" val="23206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/>
          <a:lstStyle/>
          <a:p>
            <a:pPr marL="0" indent="0">
              <a:buNone/>
            </a:pPr>
            <a:r>
              <a:rPr lang="en-PH" i="1" dirty="0" smtClean="0"/>
              <a:t>5. </a:t>
            </a:r>
            <a:r>
              <a:rPr lang="en-PH" i="1" dirty="0"/>
              <a:t>Solomon S, Qin D, Manning M, Alley RB, </a:t>
            </a:r>
            <a:r>
              <a:rPr lang="en-PH" i="1" dirty="0" err="1"/>
              <a:t>Berntsen</a:t>
            </a:r>
            <a:r>
              <a:rPr lang="en-PH" i="1" dirty="0"/>
              <a:t> T, </a:t>
            </a:r>
            <a:r>
              <a:rPr lang="en-PH" i="1" dirty="0" err="1"/>
              <a:t>Bindoff</a:t>
            </a:r>
            <a:r>
              <a:rPr lang="en-PH" i="1" dirty="0"/>
              <a:t> NL, et al. Technical summary. In: Solomon S, Qin D, Manning M, Chen Z, Marquis M, </a:t>
            </a:r>
            <a:r>
              <a:rPr lang="en-PH" i="1" dirty="0" err="1"/>
              <a:t>Averyt</a:t>
            </a:r>
            <a:r>
              <a:rPr lang="en-PH" i="1" dirty="0"/>
              <a:t> KB, et al., editors. Climate change 2007: the physical science basis. Contribution </a:t>
            </a:r>
            <a:r>
              <a:rPr lang="en-PH" i="1" dirty="0" err="1"/>
              <a:t>ofWorking</a:t>
            </a:r>
            <a:r>
              <a:rPr lang="en-PH" i="1" dirty="0"/>
              <a:t> Group I to the fourth assessment report of the intergovernmental panel on climate change. New York, NY: Cambridge University Press; 2007. p. 74.</a:t>
            </a:r>
          </a:p>
          <a:p>
            <a:pPr marL="0" indent="0">
              <a:buNone/>
            </a:pPr>
            <a:r>
              <a:rPr lang="en-PH" i="1" dirty="0" smtClean="0"/>
              <a:t>6. M</a:t>
            </a:r>
            <a:r>
              <a:rPr lang="en-PH" i="1" dirty="0"/>
              <a:t>. </a:t>
            </a:r>
            <a:r>
              <a:rPr lang="en-PH" i="1" dirty="0" err="1"/>
              <a:t>Bilgili</a:t>
            </a:r>
            <a:r>
              <a:rPr lang="en-PH" i="1" dirty="0"/>
              <a:t>, A. </a:t>
            </a:r>
            <a:r>
              <a:rPr lang="en-PH" i="1" dirty="0" err="1"/>
              <a:t>Ozbek</a:t>
            </a:r>
            <a:r>
              <a:rPr lang="en-PH" i="1" dirty="0"/>
              <a:t>, B. </a:t>
            </a:r>
            <a:r>
              <a:rPr lang="en-PH" i="1" dirty="0" err="1"/>
              <a:t>Sahin</a:t>
            </a:r>
            <a:r>
              <a:rPr lang="en-PH" i="1" dirty="0"/>
              <a:t>, A. </a:t>
            </a:r>
            <a:r>
              <a:rPr lang="en-PH" i="1" dirty="0" err="1"/>
              <a:t>Kahraman</a:t>
            </a:r>
            <a:r>
              <a:rPr lang="en-PH" i="1" dirty="0"/>
              <a:t>. “An overview of renewable electric power capacity and progress in new technologies in the world,” Renewable and Sustainable Energy Review, vol. 49, pp.323–334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516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234112" cy="1600200"/>
          </a:xfrm>
        </p:spPr>
        <p:txBody>
          <a:bodyPr>
            <a:normAutofit/>
          </a:bodyPr>
          <a:lstStyle/>
          <a:p>
            <a:r>
              <a:rPr lang="en-PH" sz="4500" b="1" dirty="0" smtClean="0"/>
              <a:t>Geographical Information System</a:t>
            </a:r>
            <a:endParaRPr lang="en-PH" sz="45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0" y="2334164"/>
            <a:ext cx="4967288" cy="317763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48312" cy="3811588"/>
          </a:xfrm>
        </p:spPr>
        <p:txBody>
          <a:bodyPr>
            <a:normAutofit/>
          </a:bodyPr>
          <a:lstStyle/>
          <a:p>
            <a:r>
              <a:rPr lang="en-PH" sz="3200" dirty="0" smtClean="0"/>
              <a:t>Geographical Information System(GIS) is a computer-based system that provides the following four sets of capabilities to handle geo-referenced data: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07503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8500"/>
            <a:ext cx="10515600" cy="54784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3200" dirty="0" smtClean="0"/>
              <a:t>Data capture and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dirty="0" smtClean="0"/>
              <a:t>Data management, including storage and maintenance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dirty="0" smtClean="0"/>
              <a:t>Data manipulation and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dirty="0" smtClean="0"/>
              <a:t>Data presentation</a:t>
            </a:r>
          </a:p>
          <a:p>
            <a:pPr marL="0" indent="0">
              <a:buNone/>
            </a:pPr>
            <a:r>
              <a:rPr lang="en-PH" sz="3200" dirty="0" smtClean="0"/>
              <a:t>This implies that GIS user can expect support from the system to enter (geo referenced) data, to analyse it in various ways	, and to produce presentations (including maps and other types) from the data [1].</a:t>
            </a:r>
          </a:p>
        </p:txBody>
      </p:sp>
    </p:spTree>
    <p:extLst>
      <p:ext uri="{BB962C8B-B14F-4D97-AF65-F5344CB8AC3E}">
        <p14:creationId xmlns:p14="http://schemas.microsoft.com/office/powerpoint/2010/main" val="10697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8500"/>
            <a:ext cx="10515600" cy="54784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PH" sz="3200" dirty="0" smtClean="0"/>
              <a:t>GIS have rapidly developed since the late 1970’s in terms of both technical and processing capabilities, and are widely used today all over the world for a wide range of purposes, could be useful for </a:t>
            </a:r>
            <a:r>
              <a:rPr lang="en-PH" sz="3200" i="1" dirty="0" smtClean="0"/>
              <a:t>urban planners, biologists, natural hazard analyst, forest manager, and in different disciplines of engineers [1].</a:t>
            </a:r>
          </a:p>
        </p:txBody>
      </p:sp>
    </p:spTree>
    <p:extLst>
      <p:ext uri="{BB962C8B-B14F-4D97-AF65-F5344CB8AC3E}">
        <p14:creationId xmlns:p14="http://schemas.microsoft.com/office/powerpoint/2010/main" val="9348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833967" cy="1600200"/>
          </a:xfrm>
        </p:spPr>
        <p:txBody>
          <a:bodyPr>
            <a:noAutofit/>
          </a:bodyPr>
          <a:lstStyle/>
          <a:p>
            <a:r>
              <a:rPr lang="en-PH" sz="4500" b="1" dirty="0" smtClean="0"/>
              <a:t>What is sustainable energy?</a:t>
            </a:r>
            <a:endParaRPr lang="en-PH" sz="4500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8" r="17528"/>
          <a:stretch>
            <a:fillRect/>
          </a:stretch>
        </p:blipFill>
        <p:spPr>
          <a:xfrm>
            <a:off x="6932613" y="1843088"/>
            <a:ext cx="4422775" cy="40179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833967" cy="3811588"/>
          </a:xfrm>
        </p:spPr>
        <p:txBody>
          <a:bodyPr>
            <a:normAutofit/>
          </a:bodyPr>
          <a:lstStyle/>
          <a:p>
            <a:pPr algn="just"/>
            <a:r>
              <a:rPr lang="en-PH" sz="3200" dirty="0" smtClean="0"/>
              <a:t>As commonly defined, sustainable </a:t>
            </a:r>
            <a:r>
              <a:rPr lang="en-PH" sz="3200" dirty="0"/>
              <a:t>energy is an energy system that serves the needs of the present without compromising the ability of future generations to meet their </a:t>
            </a:r>
            <a:r>
              <a:rPr lang="en-PH" sz="3200" dirty="0" smtClean="0"/>
              <a:t>needs [2].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2591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PH" sz="3200" dirty="0" smtClean="0"/>
              <a:t>In other words, sustainable energy is the continuous availability of energy sources that will cater the world’s continuing needs</a:t>
            </a:r>
            <a:r>
              <a:rPr lang="en-PH" sz="3200" dirty="0"/>
              <a:t> </a:t>
            </a:r>
            <a:r>
              <a:rPr lang="en-PH" sz="3200" b="1" dirty="0" smtClean="0"/>
              <a:t>without sacrificing</a:t>
            </a:r>
            <a:r>
              <a:rPr lang="en-PH" sz="3200" dirty="0" smtClean="0"/>
              <a:t> the world’s natural resources.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1452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endParaRPr lang="en-PH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dirty="0"/>
              <a:t>Energy management has become one of the </a:t>
            </a:r>
            <a:r>
              <a:rPr lang="en-PH" dirty="0" smtClean="0"/>
              <a:t>main challenges </a:t>
            </a:r>
            <a:r>
              <a:rPr lang="en-PH" dirty="0"/>
              <a:t>for all countries in the world. The economical </a:t>
            </a:r>
            <a:r>
              <a:rPr lang="en-PH" dirty="0" smtClean="0"/>
              <a:t>and human </a:t>
            </a:r>
            <a:r>
              <a:rPr lang="en-PH" dirty="0"/>
              <a:t>development require a significant quantity of </a:t>
            </a:r>
            <a:r>
              <a:rPr lang="en-PH" dirty="0" smtClean="0"/>
              <a:t>energy. However</a:t>
            </a:r>
            <a:r>
              <a:rPr lang="en-PH" dirty="0"/>
              <a:t>, this economic growth is often combined with </a:t>
            </a:r>
            <a:r>
              <a:rPr lang="en-PH" dirty="0" smtClean="0"/>
              <a:t>the increase </a:t>
            </a:r>
            <a:r>
              <a:rPr lang="en-PH" dirty="0"/>
              <a:t>of greenhouse gas emissions </a:t>
            </a:r>
            <a:r>
              <a:rPr lang="en-PH" dirty="0" smtClean="0"/>
              <a:t>[4].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122227"/>
            <a:ext cx="3932237" cy="2785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57200"/>
            <a:ext cx="3795716" cy="166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1244</Words>
  <Application>Microsoft Office PowerPoint</Application>
  <PresentationFormat>Widescreen</PresentationFormat>
  <Paragraphs>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ACTIVITY ON ENERGY SYSTEMS ASSESMENT AND MODELING</vt:lpstr>
      <vt:lpstr>GEOGRAPHICAL INFORMATION SYSTEM</vt:lpstr>
      <vt:lpstr>Agenda</vt:lpstr>
      <vt:lpstr>Geographical Information System</vt:lpstr>
      <vt:lpstr>PowerPoint Presentation</vt:lpstr>
      <vt:lpstr>PowerPoint Presentation</vt:lpstr>
      <vt:lpstr>What is sustainable energy?</vt:lpstr>
      <vt:lpstr>PowerPoint Presentation</vt:lpstr>
      <vt:lpstr>PowerPoint Presentation</vt:lpstr>
      <vt:lpstr>PowerPoint Presentation</vt:lpstr>
      <vt:lpstr>GIS on Renewable Energy</vt:lpstr>
      <vt:lpstr>A Geographical Information System Approach for Analysis of Surface Areas in the Context of Renewable Energy Resources</vt:lpstr>
      <vt:lpstr>PowerPoint Presentation</vt:lpstr>
      <vt:lpstr>GIS Decision Model for Global Replication of Hybrid Closed-loop Renewable Energy Systems</vt:lpstr>
      <vt:lpstr>PowerPoint Presentation</vt:lpstr>
      <vt:lpstr>Prioritization Decision for Renewable Energy Development Using Analytic Hierarchy Process and Geographic Information System</vt:lpstr>
      <vt:lpstr>PowerPoint Presentation</vt:lpstr>
      <vt:lpstr>Generalization on GIS to Energy Relationship</vt:lpstr>
      <vt:lpstr>What is Environmental Sustainability?</vt:lpstr>
      <vt:lpstr>PowerPoint Presentation</vt:lpstr>
      <vt:lpstr>PowerPoint Presentation</vt:lpstr>
      <vt:lpstr>GIS on Environmental Sustainability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Generalizations on GIS to Environment Relationship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GEOGRAPHICAL INFORMATION SYSTEM</dc:title>
  <dc:creator>Nestor Naparota Jr</dc:creator>
  <cp:lastModifiedBy>Nestor Naparota Jr</cp:lastModifiedBy>
  <cp:revision>113</cp:revision>
  <dcterms:created xsi:type="dcterms:W3CDTF">2017-12-19T15:33:20Z</dcterms:created>
  <dcterms:modified xsi:type="dcterms:W3CDTF">2017-12-20T04:05:21Z</dcterms:modified>
</cp:coreProperties>
</file>