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97" r:id="rId4"/>
    <p:sldId id="260" r:id="rId5"/>
    <p:sldId id="277" r:id="rId6"/>
    <p:sldId id="273" r:id="rId7"/>
    <p:sldId id="275" r:id="rId8"/>
    <p:sldId id="278" r:id="rId9"/>
    <p:sldId id="279" r:id="rId10"/>
    <p:sldId id="281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3" r:id="rId19"/>
    <p:sldId id="295" r:id="rId20"/>
    <p:sldId id="296" r:id="rId21"/>
    <p:sldId id="300" r:id="rId22"/>
    <p:sldId id="301" r:id="rId23"/>
    <p:sldId id="298" r:id="rId24"/>
    <p:sldId id="302" r:id="rId25"/>
    <p:sldId id="303" r:id="rId26"/>
    <p:sldId id="304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36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952-9D49-4C44-9596-1A017E24EC1E}" type="datetimeFigureOut">
              <a:rPr lang="en-PH" smtClean="0"/>
              <a:t>31/03/2018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B694-5152-4B54-84EF-34B66DA7C1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367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952-9D49-4C44-9596-1A017E24EC1E}" type="datetimeFigureOut">
              <a:rPr lang="en-PH" smtClean="0"/>
              <a:t>31/03/2018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B694-5152-4B54-84EF-34B66DA7C1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007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952-9D49-4C44-9596-1A017E24EC1E}" type="datetimeFigureOut">
              <a:rPr lang="en-PH" smtClean="0"/>
              <a:t>31/03/2018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B694-5152-4B54-84EF-34B66DA7C1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090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952-9D49-4C44-9596-1A017E24EC1E}" type="datetimeFigureOut">
              <a:rPr lang="en-PH" smtClean="0"/>
              <a:t>31/03/2018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B694-5152-4B54-84EF-34B66DA7C1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565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952-9D49-4C44-9596-1A017E24EC1E}" type="datetimeFigureOut">
              <a:rPr lang="en-PH" smtClean="0"/>
              <a:t>31/03/2018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B694-5152-4B54-84EF-34B66DA7C1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048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952-9D49-4C44-9596-1A017E24EC1E}" type="datetimeFigureOut">
              <a:rPr lang="en-PH" smtClean="0"/>
              <a:t>31/03/2018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B694-5152-4B54-84EF-34B66DA7C1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707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952-9D49-4C44-9596-1A017E24EC1E}" type="datetimeFigureOut">
              <a:rPr lang="en-PH" smtClean="0"/>
              <a:t>31/03/2018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B694-5152-4B54-84EF-34B66DA7C1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564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952-9D49-4C44-9596-1A017E24EC1E}" type="datetimeFigureOut">
              <a:rPr lang="en-PH" smtClean="0"/>
              <a:t>31/03/2018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B694-5152-4B54-84EF-34B66DA7C1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927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952-9D49-4C44-9596-1A017E24EC1E}" type="datetimeFigureOut">
              <a:rPr lang="en-PH" smtClean="0"/>
              <a:t>31/03/2018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B694-5152-4B54-84EF-34B66DA7C1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186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952-9D49-4C44-9596-1A017E24EC1E}" type="datetimeFigureOut">
              <a:rPr lang="en-PH" smtClean="0"/>
              <a:t>31/03/2018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B694-5152-4B54-84EF-34B66DA7C1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136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0952-9D49-4C44-9596-1A017E24EC1E}" type="datetimeFigureOut">
              <a:rPr lang="en-PH" smtClean="0"/>
              <a:t>31/03/2018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B694-5152-4B54-84EF-34B66DA7C1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592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30952-9D49-4C44-9596-1A017E24EC1E}" type="datetimeFigureOut">
              <a:rPr lang="en-PH" smtClean="0"/>
              <a:t>31/03/2018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B694-5152-4B54-84EF-34B66DA7C1A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295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arbonpositivelife.com/co2-per-litre-diese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MARINDUQUE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PH" dirty="0" smtClean="0"/>
          </a:p>
          <a:p>
            <a:pPr algn="l"/>
            <a:endParaRPr lang="en-PH" dirty="0" smtClean="0"/>
          </a:p>
          <a:p>
            <a:pPr algn="l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Jeffrey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Cepedoza</a:t>
            </a:r>
            <a:endParaRPr lang="en-PH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Ivan John Naparota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Clicking on the “</a:t>
            </a:r>
            <a:r>
              <a:rPr lang="en-PH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Redest</a:t>
            </a:r>
            <a:r>
              <a:rPr lang="en-PH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Portion</a:t>
            </a:r>
            <a:endParaRPr lang="en-PH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point clicking on the “</a:t>
            </a:r>
            <a:r>
              <a:rPr lang="en-PH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redest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portion of the region which is at </a:t>
            </a:r>
            <a:r>
              <a:rPr lang="en-PH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Buenavista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Marinduque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give us a relatively larger mean power density of 521 watts per square meter, this is at 100 m elevation</a:t>
            </a:r>
            <a:endParaRPr lang="en-P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940158"/>
            <a:ext cx="6172200" cy="49288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94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compare it to San Lorenzo, </a:t>
            </a:r>
            <a:r>
              <a:rPr lang="en-PH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Guimaras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5616"/>
            <a:ext cx="10515600" cy="41686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97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 Lorenzo,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Guimaras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location of one of Philippines’ wind energy farm, the San Lorenzo Wind Farm (50 MW installed capacity)</a:t>
            </a:r>
          </a:p>
          <a:p>
            <a:pPr algn="just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 Lorenzo has a mean power density of 398 watts per square meter</a:t>
            </a:r>
          </a:p>
          <a:p>
            <a:pPr algn="just"/>
            <a:r>
              <a:rPr lang="en-P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recorded mean power density of </a:t>
            </a:r>
            <a:r>
              <a:rPr lang="en-PH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Marinduque</a:t>
            </a:r>
            <a:r>
              <a:rPr lang="en-P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relatively larger than the mean power density of San Lorenzo</a:t>
            </a:r>
          </a:p>
        </p:txBody>
      </p:sp>
    </p:spTree>
    <p:extLst>
      <p:ext uri="{BB962C8B-B14F-4D97-AF65-F5344CB8AC3E}">
        <p14:creationId xmlns:p14="http://schemas.microsoft.com/office/powerpoint/2010/main" val="358644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Nabas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Aklan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1083"/>
            <a:ext cx="10515600" cy="41004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1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 MW wind energy source is located in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Nabas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Aklan</a:t>
            </a:r>
            <a:endParaRPr lang="en-PH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power density due to wind in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Nabas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Aklan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relatively larger than of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Marinduque’s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it does not have that much of a difference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Marinduque’s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for wind energy source is noticeable</a:t>
            </a:r>
          </a:p>
          <a:p>
            <a:pPr algn="just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Proposing a wind energy farm in </a:t>
            </a:r>
            <a:r>
              <a:rPr lang="en-PH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Buenavista</a:t>
            </a:r>
            <a:r>
              <a:rPr lang="en-P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Aklan</a:t>
            </a:r>
            <a:r>
              <a:rPr lang="en-P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reasonable for it has the biggest mean power density across the region of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Marinduque</a:t>
            </a:r>
            <a:endParaRPr lang="en-PH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Marinduque’s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for wind energy source is complemented by its large land area, </a:t>
            </a:r>
            <a:r>
              <a:rPr lang="en-PH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Buenavista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a land area 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81.25 sq.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kilometer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according to [6], “a 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2-megawatt wind turbine would require a total area of about half a square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kilometer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making it even more possible to build a wind energy farm in </a:t>
            </a:r>
            <a:r>
              <a:rPr lang="en-PH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Buenavista</a:t>
            </a:r>
            <a:r>
              <a:rPr lang="en-P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Marinduque</a:t>
            </a:r>
            <a:endParaRPr lang="en-PH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 Assessment via </a:t>
            </a:r>
            <a:r>
              <a:rPr lang="en-PH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Solar Atlas</a:t>
            </a:r>
            <a:endParaRPr lang="en-PH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7904"/>
            <a:ext cx="10515600" cy="40867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17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observable in the GUI of </a:t>
            </a:r>
            <a:r>
              <a:rPr lang="en-P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Solar Atlas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Torrijos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Marinduque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largest Global Horizontal Irradiance across the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Marinduque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region, it has a high potential for solar energy having a GHI of 1886 kWh per square meter.</a:t>
            </a:r>
          </a:p>
          <a:p>
            <a:pPr algn="just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it is favourable that </a:t>
            </a:r>
            <a:r>
              <a:rPr lang="en-PH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Torrijos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would be the place for the solar farm because the municipality has the least population density of only 170 persons/sq.km [4] and having a very large land area of 178.92 sq. km [4]</a:t>
            </a:r>
          </a:p>
          <a:p>
            <a:pPr algn="just"/>
            <a:endParaRPr lang="en-PH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Buenavista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Marinduque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Wind Data (m/s)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38768"/>
              </p:ext>
            </p:extLst>
          </p:nvPr>
        </p:nvGraphicFramePr>
        <p:xfrm>
          <a:off x="321974" y="1825625"/>
          <a:ext cx="1157811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354"/>
                <a:gridCol w="858813"/>
                <a:gridCol w="858813"/>
                <a:gridCol w="858813"/>
                <a:gridCol w="858813"/>
                <a:gridCol w="858813"/>
                <a:gridCol w="858813"/>
                <a:gridCol w="858813"/>
                <a:gridCol w="858813"/>
                <a:gridCol w="858813"/>
                <a:gridCol w="858813"/>
                <a:gridCol w="858813"/>
                <a:gridCol w="858813"/>
              </a:tblGrid>
              <a:tr h="363783">
                <a:tc>
                  <a:txBody>
                    <a:bodyPr/>
                    <a:lstStyle/>
                    <a:p>
                      <a:r>
                        <a:rPr lang="en-PH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</a:t>
                      </a:r>
                      <a:r>
                        <a:rPr lang="en-PH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13.248 </a:t>
                      </a:r>
                      <a:br>
                        <a:rPr lang="en-PH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PH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 121.981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10-year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3639" y="3863662"/>
            <a:ext cx="112947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10 year average wind data from NASA’s free access database.</a:t>
            </a:r>
          </a:p>
          <a:p>
            <a:endParaRPr lang="en-PH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PH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https://eosweb.larc.nasa.gov/cgi-bin/sse/grid.cgi?email=skip@larc.nasa.gov</a:t>
            </a:r>
          </a:p>
        </p:txBody>
      </p:sp>
    </p:spTree>
    <p:extLst>
      <p:ext uri="{BB962C8B-B14F-4D97-AF65-F5344CB8AC3E}">
        <p14:creationId xmlns:p14="http://schemas.microsoft.com/office/powerpoint/2010/main" val="14292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Torrijos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Marinduque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Horizontal Insolation (kWh/m^2/day)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886120"/>
              </p:ext>
            </p:extLst>
          </p:nvPr>
        </p:nvGraphicFramePr>
        <p:xfrm>
          <a:off x="321974" y="1825625"/>
          <a:ext cx="1157811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354"/>
                <a:gridCol w="858813"/>
                <a:gridCol w="858813"/>
                <a:gridCol w="858813"/>
                <a:gridCol w="858813"/>
                <a:gridCol w="858813"/>
                <a:gridCol w="858813"/>
                <a:gridCol w="858813"/>
                <a:gridCol w="858813"/>
                <a:gridCol w="858813"/>
                <a:gridCol w="858813"/>
                <a:gridCol w="858813"/>
                <a:gridCol w="858813"/>
              </a:tblGrid>
              <a:tr h="363783">
                <a:tc>
                  <a:txBody>
                    <a:bodyPr/>
                    <a:lstStyle/>
                    <a:p>
                      <a:r>
                        <a:rPr lang="en-PH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</a:t>
                      </a:r>
                      <a:r>
                        <a:rPr lang="en-PH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13.334 </a:t>
                      </a:r>
                      <a:br>
                        <a:rPr lang="en-PH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PH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 122.016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22-year 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3639" y="3863662"/>
            <a:ext cx="112947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22 year average of horizontal insolation data from NASA’s free access database.</a:t>
            </a:r>
          </a:p>
          <a:p>
            <a:endParaRPr lang="en-PH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PH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https://eosweb.larc.nasa.gov/cgi-bin/sse/grid.cgi?email=skip@larc.nasa.gov</a:t>
            </a:r>
          </a:p>
        </p:txBody>
      </p:sp>
    </p:spTree>
    <p:extLst>
      <p:ext uri="{BB962C8B-B14F-4D97-AF65-F5344CB8AC3E}">
        <p14:creationId xmlns:p14="http://schemas.microsoft.com/office/powerpoint/2010/main" val="30764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980145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island province in the Philippines located in </a:t>
            </a:r>
            <a:r>
              <a:rPr lang="en-PH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Southwestern</a:t>
            </a: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Tagalog Region or MIMAROPA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PH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capital is the municipality of </a:t>
            </a:r>
            <a:r>
              <a:rPr lang="en-PH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Boac</a:t>
            </a:r>
            <a:endParaRPr lang="en-PH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P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4" b="23414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5183188" y="5861050"/>
            <a:ext cx="610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/>
              <a:t>http://umich.edu/~snre492/Jones/marcopper.htm</a:t>
            </a:r>
            <a:endParaRPr lang="en-PH" i="1" dirty="0"/>
          </a:p>
        </p:txBody>
      </p:sp>
    </p:spTree>
    <p:extLst>
      <p:ext uri="{BB962C8B-B14F-4D97-AF65-F5344CB8AC3E}">
        <p14:creationId xmlns:p14="http://schemas.microsoft.com/office/powerpoint/2010/main" val="2634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System Design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Hybrid System that can supply the island’s energy needs</a:t>
            </a:r>
          </a:p>
          <a:p>
            <a:pPr algn="just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system composed of wind and solar renewable 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nergy sources and the existing diesel 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ower plants</a:t>
            </a:r>
          </a:p>
          <a:p>
            <a:pPr algn="just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limiting the carbon emission in designing</a:t>
            </a:r>
          </a:p>
          <a:p>
            <a:pPr algn="just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HOMER is employed to design an optimized hybrid system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1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of proposed RE’s along with existing DPP’s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91" y="1690688"/>
            <a:ext cx="9885218" cy="4757614"/>
          </a:xfrm>
        </p:spPr>
      </p:pic>
    </p:spTree>
    <p:extLst>
      <p:ext uri="{BB962C8B-B14F-4D97-AF65-F5344CB8AC3E}">
        <p14:creationId xmlns:p14="http://schemas.microsoft.com/office/powerpoint/2010/main" val="32976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Carbon Emission and LCOE from existing DPP’s solved in HOMER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750" y="3252231"/>
            <a:ext cx="4522921" cy="3126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81" y="2301463"/>
            <a:ext cx="3873769" cy="3466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608" y="1821317"/>
            <a:ext cx="48482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 of Components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13974"/>
              </p:ext>
            </p:extLst>
          </p:nvPr>
        </p:nvGraphicFramePr>
        <p:xfrm>
          <a:off x="838200" y="1690688"/>
          <a:ext cx="10515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</a:t>
                      </a:r>
                      <a:endParaRPr lang="en-PH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CAPACITY</a:t>
                      </a:r>
                      <a:endParaRPr lang="en-PH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BOAC DPP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 kw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MONARK EQUIPMENT CORPORATION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 kw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TORRIJOS DPP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460 kw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BARGE 120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4600 kw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MANIWAYA DPP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kw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MONGPONG DPP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 kw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POLO DPP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 kw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PV ARRAY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20000,25000,30000</a:t>
                      </a:r>
                      <a:r>
                        <a:rPr lang="en-PH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kw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</a:t>
                      </a:r>
                      <a:r>
                        <a:rPr lang="en-PH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TURBINE (WES 30)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kw AC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BATTERY (300 Trojan L16P)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 kwh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CONVERTER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15000 kwh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Setup (HOMER Optimized)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059" y="1560420"/>
            <a:ext cx="3231013" cy="4139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213" y="1581109"/>
            <a:ext cx="4582780" cy="1919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134" y="1690688"/>
            <a:ext cx="2962275" cy="354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8576" y="3630288"/>
            <a:ext cx="3854146" cy="29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from HOMER which are presented shows that the optimized hybrid system is composed of generally 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30 MW solar energy source and a 10 MW wind energy 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source, it is observable that it limits the usage of existing diesel power plants to only 37 % of the total energy consumption of the island, resulting in a lesser carbon emission which is about a half of the total carbon emission of the existing diesel power plants in the island, and surprisingly, the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levelized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cost of energy became lesser with the proposed hybrid system, from $ 0.417 to $0.343.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Conclusion(s)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Practicing the use of Renewable Energy is of big help in addressing problems related to  CO2 emission</a:t>
            </a:r>
          </a:p>
          <a:p>
            <a:pPr algn="just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island of </a:t>
            </a:r>
            <a:r>
              <a:rPr lang="en-P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Marinduque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a high potential for solar and wind energy</a:t>
            </a:r>
          </a:p>
        </p:txBody>
      </p:sp>
    </p:spTree>
    <p:extLst>
      <p:ext uri="{BB962C8B-B14F-4D97-AF65-F5344CB8AC3E}">
        <p14:creationId xmlns:p14="http://schemas.microsoft.com/office/powerpoint/2010/main" val="32711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1 - https://en.wikipedia.org/wiki/Marinduque</a:t>
            </a:r>
          </a:p>
          <a:p>
            <a:pPr marL="0" indent="0">
              <a:buNone/>
            </a:pPr>
            <a:r>
              <a:rPr lang="en-PH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2 - http</a:t>
            </a:r>
            <a:r>
              <a:rPr lang="en-PH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PH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newsinfo.inquirer.net/926591/diesel-fired-plant-boosts-marinduque-power-supply</a:t>
            </a:r>
          </a:p>
          <a:p>
            <a:pPr marL="0" indent="0">
              <a:buNone/>
            </a:pPr>
            <a:r>
              <a:rPr lang="en-PH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3 - https://deepresource.wordpress.com/2012/04/23/energy-related-conversion-factors</a:t>
            </a:r>
            <a:r>
              <a:rPr lang="en-PH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r>
              <a:rPr lang="en-PH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4 - </a:t>
            </a:r>
            <a:r>
              <a:rPr lang="en-PH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Census of Population (2015).</a:t>
            </a:r>
            <a:r>
              <a:rPr lang="en-PH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PH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of the Philippine Population 2015 Census of Population. PSA. Retrieved 20 June 2016</a:t>
            </a:r>
            <a:r>
              <a:rPr lang="en-PH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PH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 </a:t>
            </a:r>
            <a:r>
              <a:rPr lang="en-PH" sz="18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https://carbonpositivelife.com/co2-per-litre-diesel</a:t>
            </a:r>
            <a:r>
              <a:rPr lang="en-PH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PH" sz="1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PH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 https://sciencing.com/much-land-needed-wind-turbines-12304634.html</a:t>
            </a:r>
            <a:endParaRPr lang="en-PH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Marinduque’s</a:t>
            </a:r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Population Density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40043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Municipalities [4]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84654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PH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MUNICIPALITY</a:t>
                      </a:r>
                      <a:endParaRPr lang="en-PH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</a:t>
                      </a:r>
                      <a:endParaRPr lang="en-PH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 AREA</a:t>
                      </a:r>
                      <a:endParaRPr lang="en-PH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BOAC(CAPITAL)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54730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212.70 sq.</a:t>
                      </a:r>
                      <a:r>
                        <a:rPr lang="en-PH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km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BUENAVISTA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23988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81.25 sq. km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GASAN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34828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100.88 sq.km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MOGPOG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34043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108.06 sq. km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SANTA</a:t>
                      </a:r>
                      <a:r>
                        <a:rPr lang="en-PH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CRUZ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56408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270.77 sq. km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TORRIJOS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30524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178.92 sq. km</a:t>
                      </a:r>
                      <a:endParaRPr lang="en-P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4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Power plants in </a:t>
            </a:r>
            <a:r>
              <a:rPr lang="en-PH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Marinduque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6" y="1825625"/>
            <a:ext cx="6746848" cy="4351338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62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71" y="352247"/>
            <a:ext cx="10787130" cy="935641"/>
          </a:xfrm>
        </p:spPr>
        <p:txBody>
          <a:bodyPr/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398985"/>
              </p:ext>
            </p:extLst>
          </p:nvPr>
        </p:nvGraphicFramePr>
        <p:xfrm>
          <a:off x="734099" y="1197737"/>
          <a:ext cx="10749342" cy="5094783"/>
        </p:xfrm>
        <a:graphic>
          <a:graphicData uri="http://schemas.openxmlformats.org/drawingml/2006/table">
            <a:tbl>
              <a:tblPr firstRow="1" firstCol="1" bandRow="1"/>
              <a:tblGrid>
                <a:gridCol w="1747568"/>
                <a:gridCol w="1499359"/>
                <a:gridCol w="1500483"/>
                <a:gridCol w="1500483"/>
                <a:gridCol w="1500483"/>
                <a:gridCol w="1500483"/>
                <a:gridCol w="1500483"/>
              </a:tblGrid>
              <a:tr h="858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PLANT</a:t>
                      </a:r>
                      <a:endParaRPr lang="en-PH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HOURS</a:t>
                      </a:r>
                      <a:endParaRPr lang="en-PH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RATED</a:t>
                      </a:r>
                      <a:endParaRPr lang="en-PH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DEPLOYED</a:t>
                      </a:r>
                      <a:endParaRPr lang="en-PH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ANNUAL </a:t>
                      </a:r>
                      <a:r>
                        <a:rPr lang="en-PH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GENERATION</a:t>
                      </a:r>
                      <a:endParaRPr lang="en-PH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ACF</a:t>
                      </a:r>
                      <a:endParaRPr lang="en-PH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FUEL TYPE</a:t>
                      </a:r>
                      <a:endParaRPr lang="en-PH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BOAC DPP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HOURS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3.672 MW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MW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26280 </a:t>
                      </a:r>
                      <a:r>
                        <a:rPr lang="en-PH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MWh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49 %</a:t>
                      </a:r>
                      <a:endParaRPr lang="en-PH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DIESEL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9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MONARK EQUIPMENT CORPORATION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UP</a:t>
                      </a:r>
                      <a:endParaRPr lang="en-PH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PH" sz="1400" baseline="-25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5.715 MW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MW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DIESEL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TORRIJOS DPP</a:t>
                      </a:r>
                      <a:endParaRPr lang="en-PH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UP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MW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 MW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PH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DIESEL</a:t>
                      </a:r>
                      <a:endParaRPr lang="en-PH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BARGE 120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HOURS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 MW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 </a:t>
                      </a: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MW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40296 </a:t>
                      </a:r>
                      <a:r>
                        <a:rPr lang="en-PH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MWh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52%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DIESEL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MANIWAYA DPP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HOURS</a:t>
                      </a:r>
                      <a:endParaRPr lang="en-PH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0.104 MW</a:t>
                      </a:r>
                      <a:endParaRPr lang="en-PH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0.098 MW</a:t>
                      </a:r>
                      <a:endParaRPr lang="en-PH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286.16 </a:t>
                      </a:r>
                      <a:r>
                        <a:rPr lang="en-PH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MWh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31.41 %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DIESEL</a:t>
                      </a:r>
                      <a:endParaRPr lang="en-PH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MONGPONG DPP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HOURS</a:t>
                      </a:r>
                      <a:endParaRPr lang="en-PH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0.104 MW</a:t>
                      </a:r>
                      <a:endParaRPr lang="en-PH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0.098 MW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286.16 </a:t>
                      </a:r>
                      <a:r>
                        <a:rPr lang="en-PH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MWh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31.41 %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DIESEL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POLO DPP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HOURS</a:t>
                      </a:r>
                      <a:endParaRPr lang="en-PH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0.092 MW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0.088 MW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256.96 </a:t>
                      </a:r>
                      <a:r>
                        <a:rPr lang="en-PH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MWh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31.88 %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DIESEL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PH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PH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H" sz="14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67405.28 </a:t>
                      </a:r>
                      <a:r>
                        <a:rPr lang="en-PH" sz="1400" b="1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MWh</a:t>
                      </a:r>
                      <a:endParaRPr lang="en-PH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PH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2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CHARGE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037" y="1455313"/>
            <a:ext cx="8309431" cy="43513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53037" y="6156101"/>
            <a:ext cx="564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 smtClean="0"/>
              <a:t>From http://kuryente.org.ph/electric-company/rates/41</a:t>
            </a:r>
            <a:endParaRPr lang="en-PH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440214" y="1455313"/>
            <a:ext cx="2266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Charge is 6.1631 </a:t>
            </a:r>
            <a:r>
              <a:rPr lang="en-PH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PH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kWh</a:t>
            </a:r>
            <a:endParaRPr lang="en-P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 Energy Assessment via </a:t>
            </a:r>
            <a:r>
              <a:rPr lang="en-PH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Wind Atlas</a:t>
            </a:r>
            <a:endParaRPr lang="en-PH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198" y="6296876"/>
            <a:ext cx="81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i="1" dirty="0"/>
              <a:t>https://globalwindatlas.info/area/Philippines/Region%20I%20(Ilocos%20region)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735" y="1825625"/>
            <a:ext cx="9942530" cy="43513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24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Region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100m elevation, </a:t>
            </a: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windiest area in the 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tallies </a:t>
            </a:r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351 watts per square meter mean power density</a:t>
            </a:r>
          </a:p>
          <a:p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by looking at the legend shown in the GUI and observing at the region, the power per square meter of almost the whole region is not that high, </a:t>
            </a:r>
            <a:r>
              <a:rPr lang="en-PH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24569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1018</Words>
  <Application>Microsoft Office PowerPoint</Application>
  <PresentationFormat>Widescreen</PresentationFormat>
  <Paragraphs>222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MARINDUQUE</vt:lpstr>
      <vt:lpstr>Location [1].</vt:lpstr>
      <vt:lpstr>Marinduque’s Population Density</vt:lpstr>
      <vt:lpstr>Municipalities [4]</vt:lpstr>
      <vt:lpstr>Existing Power plants in Marinduque</vt:lpstr>
      <vt:lpstr>Record</vt:lpstr>
      <vt:lpstr>GENERATION CHARGE</vt:lpstr>
      <vt:lpstr>Wind Energy Assessment via Global Wind Atlas</vt:lpstr>
      <vt:lpstr>The Whole Region</vt:lpstr>
      <vt:lpstr>Point Clicking on the “Redest” Portion</vt:lpstr>
      <vt:lpstr>Let us compare it to San Lorenzo, Guimaras</vt:lpstr>
      <vt:lpstr>PowerPoint Presentation</vt:lpstr>
      <vt:lpstr>Nabas, Aklan Comparison</vt:lpstr>
      <vt:lpstr>PowerPoint Presentation</vt:lpstr>
      <vt:lpstr>Implication</vt:lpstr>
      <vt:lpstr>Solar Assessment via Global Solar Atlas</vt:lpstr>
      <vt:lpstr>Implication</vt:lpstr>
      <vt:lpstr>Buenavista, Marinduque Wind Data (m/s)</vt:lpstr>
      <vt:lpstr>Torrijos, Marinduque Horizontal Insolation (kWh/m^2/day)</vt:lpstr>
      <vt:lpstr>Hybrid System Design</vt:lpstr>
      <vt:lpstr>Map of proposed RE’s along with existing DPP’s</vt:lpstr>
      <vt:lpstr>Carbon Emission and LCOE from existing DPP’s solved in HOMER</vt:lpstr>
      <vt:lpstr>Specifications of Components</vt:lpstr>
      <vt:lpstr>Proposed Setup (HOMER Optimized)</vt:lpstr>
      <vt:lpstr>Discussions</vt:lpstr>
      <vt:lpstr>Conclusion(s)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MARINDUQUE</dc:title>
  <dc:creator>Nestor Naparota Jr</dc:creator>
  <cp:lastModifiedBy>Nestor Naparota Jr</cp:lastModifiedBy>
  <cp:revision>204</cp:revision>
  <dcterms:created xsi:type="dcterms:W3CDTF">2018-01-14T16:03:22Z</dcterms:created>
  <dcterms:modified xsi:type="dcterms:W3CDTF">2018-03-31T20:07:04Z</dcterms:modified>
</cp:coreProperties>
</file>