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8"/>
  </p:notesMasterIdLst>
  <p:handoutMasterIdLst>
    <p:handoutMasterId r:id="rId29"/>
  </p:handoutMasterIdLst>
  <p:sldIdLst>
    <p:sldId id="335" r:id="rId2"/>
    <p:sldId id="256" r:id="rId3"/>
    <p:sldId id="343" r:id="rId4"/>
    <p:sldId id="353" r:id="rId5"/>
    <p:sldId id="357" r:id="rId6"/>
    <p:sldId id="354" r:id="rId7"/>
    <p:sldId id="373" r:id="rId8"/>
    <p:sldId id="358" r:id="rId9"/>
    <p:sldId id="359" r:id="rId10"/>
    <p:sldId id="360" r:id="rId11"/>
    <p:sldId id="350" r:id="rId12"/>
    <p:sldId id="361" r:id="rId13"/>
    <p:sldId id="369" r:id="rId14"/>
    <p:sldId id="365" r:id="rId15"/>
    <p:sldId id="366" r:id="rId16"/>
    <p:sldId id="367" r:id="rId17"/>
    <p:sldId id="372" r:id="rId18"/>
    <p:sldId id="370" r:id="rId19"/>
    <p:sldId id="363" r:id="rId20"/>
    <p:sldId id="371" r:id="rId21"/>
    <p:sldId id="364" r:id="rId22"/>
    <p:sldId id="374" r:id="rId23"/>
    <p:sldId id="375" r:id="rId24"/>
    <p:sldId id="376" r:id="rId25"/>
    <p:sldId id="336"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CC"/>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autoAdjust="0"/>
    <p:restoredTop sz="94660"/>
  </p:normalViewPr>
  <p:slideViewPr>
    <p:cSldViewPr snapToGrid="0" showGuides="1">
      <p:cViewPr>
        <p:scale>
          <a:sx n="125" d="100"/>
          <a:sy n="125" d="100"/>
        </p:scale>
        <p:origin x="-510" y="-216"/>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65F5A-66B8-4359-8B6E-63D21B59BB90}" type="datetimeFigureOut">
              <a:rPr lang="en-US" smtClean="0"/>
              <a:t>10/21/2021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066A8E-0815-43A3-BD69-3BCAFA934013}" type="slidenum">
              <a:rPr lang="en-US" smtClean="0"/>
              <a:t>‹#›</a:t>
            </a:fld>
            <a:endParaRPr lang="en-US"/>
          </a:p>
        </p:txBody>
      </p:sp>
    </p:spTree>
    <p:extLst>
      <p:ext uri="{BB962C8B-B14F-4D97-AF65-F5344CB8AC3E}">
        <p14:creationId xmlns:p14="http://schemas.microsoft.com/office/powerpoint/2010/main" val="2744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949C3-AEAE-4D9D-A793-209B2CFAC977}" type="datetimeFigureOut">
              <a:rPr lang="en-US" smtClean="0"/>
              <a:t>10/21/2021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FFF5F-F4C4-4FBE-9782-AC09120654A1}" type="slidenum">
              <a:rPr lang="en-US" smtClean="0"/>
              <a:t>‹#›</a:t>
            </a:fld>
            <a:endParaRPr lang="en-US"/>
          </a:p>
        </p:txBody>
      </p:sp>
    </p:spTree>
    <p:extLst>
      <p:ext uri="{BB962C8B-B14F-4D97-AF65-F5344CB8AC3E}">
        <p14:creationId xmlns:p14="http://schemas.microsoft.com/office/powerpoint/2010/main" val="5106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21/10/2021</a:t>
            </a:fld>
            <a:endParaRPr lang="id-ID"/>
          </a:p>
        </p:txBody>
      </p:sp>
      <p:sp>
        <p:nvSpPr>
          <p:cNvPr id="5" name="Footer Placeholder 4"/>
          <p:cNvSpPr>
            <a:spLocks noGrp="1"/>
          </p:cNvSpPr>
          <p:nvPr>
            <p:ph type="ftr" sz="quarter" idx="11"/>
          </p:nvPr>
        </p:nvSpPr>
        <p:spPr>
          <a:xfrm>
            <a:off x="2416500" y="329307"/>
            <a:ext cx="4973915" cy="309201"/>
          </a:xfrm>
        </p:spPr>
        <p:txBody>
          <a:bodyPr/>
          <a:lstStyle/>
          <a:p>
            <a:endParaRPr lang="id-ID"/>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996056513"/>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21/10/2021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64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t>‹#›</a:t>
            </a:fld>
            <a:endParaRPr lang="id-ID"/>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4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t>21/10/2021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398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t>21/10/2021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1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t>21/10/2021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2091213-459E-4082-85E0-74485516930F}" type="slidenum">
              <a:rPr lang="id-ID" smtClean="0"/>
              <a:t>‹#›</a:t>
            </a:fld>
            <a:endParaRPr lang="id-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22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t>‹#›</a:t>
            </a:fld>
            <a:endParaRPr lang="id-ID"/>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8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759025"/>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t>21/10/2021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7516031"/>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t>21/10/2021</a:t>
            </a:fld>
            <a:endParaRPr lang="id-ID"/>
          </a:p>
        </p:txBody>
      </p:sp>
      <p:sp>
        <p:nvSpPr>
          <p:cNvPr id="6" name="Footer Placeholder 5"/>
          <p:cNvSpPr>
            <a:spLocks noGrp="1"/>
          </p:cNvSpPr>
          <p:nvPr>
            <p:ph type="ftr" sz="quarter" idx="11"/>
          </p:nvPr>
        </p:nvSpPr>
        <p:spPr>
          <a:xfrm>
            <a:off x="1447382" y="318640"/>
            <a:ext cx="5541004" cy="320931"/>
          </a:xfrm>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50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t>21/10/2021</a:t>
            </a:fld>
            <a:endParaRPr lang="id-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t>‹#›</a:t>
            </a:fld>
            <a:endParaRPr lang="id-ID"/>
          </a:p>
        </p:txBody>
      </p:sp>
    </p:spTree>
    <p:extLst>
      <p:ext uri="{BB962C8B-B14F-4D97-AF65-F5344CB8AC3E}">
        <p14:creationId xmlns:p14="http://schemas.microsoft.com/office/powerpoint/2010/main" val="6074568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spurwidayanta@gmail.co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57642" y="0"/>
            <a:ext cx="223435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duh 460 Background Biru Muda Png Terbaik - Download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957641" cy="685800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197771" y="4791075"/>
            <a:ext cx="3431754" cy="1785104"/>
          </a:xfrm>
          <a:prstGeom prst="rect">
            <a:avLst/>
          </a:prstGeom>
          <a:noFill/>
        </p:spPr>
        <p:txBody>
          <a:bodyPr wrap="square" rtlCol="0">
            <a:spAutoFit/>
          </a:bodyPr>
          <a:lstStyle/>
          <a:p>
            <a:pPr>
              <a:spcAft>
                <a:spcPts val="600"/>
              </a:spcAft>
            </a:pPr>
            <a:r>
              <a:rPr lang="en-US" sz="2000" b="1" smtClean="0"/>
              <a:t>LOGIS :</a:t>
            </a:r>
          </a:p>
          <a:p>
            <a:pPr marL="285750" indent="-285750">
              <a:spcAft>
                <a:spcPts val="600"/>
              </a:spcAft>
              <a:buFont typeface="Wingdings" pitchFamily="2" charset="2"/>
              <a:buChar char="ü"/>
            </a:pPr>
            <a:r>
              <a:rPr lang="en-US" sz="2000" smtClean="0"/>
              <a:t>Diterima/dipahami </a:t>
            </a:r>
            <a:br>
              <a:rPr lang="en-US" sz="2000" smtClean="0"/>
            </a:br>
            <a:r>
              <a:rPr lang="en-US" sz="2000" smtClean="0"/>
              <a:t>akal manusia</a:t>
            </a:r>
            <a:endParaRPr lang="en-US" sz="2000"/>
          </a:p>
          <a:p>
            <a:pPr marL="285750" indent="-285750">
              <a:spcAft>
                <a:spcPts val="600"/>
              </a:spcAft>
              <a:buFont typeface="Wingdings" pitchFamily="2" charset="2"/>
              <a:buChar char="ü"/>
            </a:pPr>
            <a:r>
              <a:rPr lang="en-US" sz="2000" smtClean="0"/>
              <a:t>Secara formal memenuhi</a:t>
            </a:r>
            <a:br>
              <a:rPr lang="en-US" sz="2000" smtClean="0"/>
            </a:br>
            <a:r>
              <a:rPr lang="en-US" sz="2000" smtClean="0"/>
              <a:t>kaidah/hukum ilmu logika </a:t>
            </a:r>
            <a:endParaRPr lang="en-US" sz="2000"/>
          </a:p>
        </p:txBody>
      </p:sp>
      <p:pic>
        <p:nvPicPr>
          <p:cNvPr id="105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073" y="836712"/>
            <a:ext cx="2967138" cy="4116288"/>
          </a:xfrm>
          <a:prstGeom prst="snip2DiagRect">
            <a:avLst/>
          </a:prstGeom>
          <a:solidFill>
            <a:srgbClr val="FFFFFF">
              <a:shade val="85000"/>
            </a:srgbClr>
          </a:solidFill>
          <a:ln w="9525">
            <a:no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4" name="Rounded Rectangle 3"/>
          <p:cNvSpPr/>
          <p:nvPr/>
        </p:nvSpPr>
        <p:spPr>
          <a:xfrm>
            <a:off x="8362950" y="5153525"/>
            <a:ext cx="3190129" cy="694826"/>
          </a:xfrm>
          <a:prstGeom prst="roundRect">
            <a:avLst>
              <a:gd name="adj" fmla="val 43841"/>
            </a:avLst>
          </a:prstGeom>
          <a:gradFill flip="none" rotWithShape="1">
            <a:gsLst>
              <a:gs pos="0">
                <a:srgbClr val="CCFFFF">
                  <a:lumMod val="0"/>
                  <a:lumOff val="100000"/>
                  <a:alpha val="0"/>
                </a:srgbClr>
              </a:gs>
              <a:gs pos="50000">
                <a:schemeClr val="bg1"/>
              </a:gs>
              <a:gs pos="100000">
                <a:schemeClr val="bg1"/>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400">
                <a:solidFill>
                  <a:schemeClr val="tx1"/>
                </a:solidFill>
                <a:latin typeface="Arial" pitchFamily="34" charset="0"/>
                <a:cs typeface="Arial" pitchFamily="34" charset="0"/>
              </a:rPr>
              <a:t>oleh :</a:t>
            </a:r>
          </a:p>
          <a:p>
            <a:pPr algn="ctr">
              <a:spcAft>
                <a:spcPts val="600"/>
              </a:spcAft>
            </a:pPr>
            <a:r>
              <a:rPr lang="en-US" sz="1600" b="1">
                <a:solidFill>
                  <a:schemeClr val="tx1"/>
                </a:solidFill>
                <a:latin typeface="Arial" pitchFamily="34" charset="0"/>
                <a:cs typeface="Arial" pitchFamily="34" charset="0"/>
              </a:rPr>
              <a:t>SANYATA </a:t>
            </a:r>
            <a:r>
              <a:rPr lang="en-US" sz="1600" b="1" smtClean="0">
                <a:solidFill>
                  <a:schemeClr val="tx1"/>
                </a:solidFill>
                <a:latin typeface="Arial" pitchFamily="34" charset="0"/>
                <a:cs typeface="Arial" pitchFamily="34" charset="0"/>
              </a:rPr>
              <a:t>PURWIDAYANTA</a:t>
            </a:r>
            <a:endParaRPr lang="en-US" sz="1600" b="1">
              <a:solidFill>
                <a:schemeClr val="tx1"/>
              </a:solidFill>
              <a:latin typeface="Arial" pitchFamily="34" charset="0"/>
              <a:cs typeface="Arial" pitchFamily="34" charset="0"/>
            </a:endParaRPr>
          </a:p>
        </p:txBody>
      </p:sp>
      <p:sp>
        <p:nvSpPr>
          <p:cNvPr id="9" name="Snip and Round Single Corner Rectangle 8"/>
          <p:cNvSpPr/>
          <p:nvPr/>
        </p:nvSpPr>
        <p:spPr>
          <a:xfrm rot="16200000" flipH="1">
            <a:off x="10959519" y="342654"/>
            <a:ext cx="967264" cy="932259"/>
          </a:xfrm>
          <a:prstGeom prst="snipRoundRect">
            <a:avLst>
              <a:gd name="adj1" fmla="val 0"/>
              <a:gd name="adj2" fmla="val 50000"/>
            </a:avLst>
          </a:prstGeom>
        </p:spPr>
        <p:style>
          <a:lnRef idx="2">
            <a:schemeClr val="accent6"/>
          </a:lnRef>
          <a:fillRef idx="1">
            <a:schemeClr val="lt1"/>
          </a:fillRef>
          <a:effectRef idx="0">
            <a:schemeClr val="accent6"/>
          </a:effectRef>
          <a:fontRef idx="minor">
            <a:schemeClr val="dk1"/>
          </a:fontRef>
        </p:style>
        <p:txBody>
          <a:bodyPr vert="vert" wrap="square" lIns="0" tIns="45720" rIns="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5</a:t>
            </a:r>
            <a:endParaRPr lang="en-US" sz="48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sp>
        <p:nvSpPr>
          <p:cNvPr id="10" name="Title 1">
            <a:extLst>
              <a:ext uri="{FF2B5EF4-FFF2-40B4-BE49-F238E27FC236}">
                <a16:creationId xmlns="" xmlns:a16="http://schemas.microsoft.com/office/drawing/2014/main" id="{BD21447A-6C77-4E90-9545-B2B98D1C43C0}"/>
              </a:ext>
            </a:extLst>
          </p:cNvPr>
          <p:cNvSpPr>
            <a:spLocks noGrp="1"/>
          </p:cNvSpPr>
          <p:nvPr>
            <p:ph type="ctrTitle"/>
          </p:nvPr>
        </p:nvSpPr>
        <p:spPr>
          <a:xfrm>
            <a:off x="914399" y="752475"/>
            <a:ext cx="7482418" cy="2174873"/>
          </a:xfrm>
          <a:noFill/>
        </p:spPr>
        <p:txBody>
          <a:bodyPr>
            <a:noAutofit/>
          </a:bodyPr>
          <a:lstStyle/>
          <a:p>
            <a:r>
              <a:rPr lang="en-US" smtClean="0">
                <a:solidFill>
                  <a:srgbClr val="FFFF00"/>
                </a:solidFill>
                <a:latin typeface="AR JULIAN" pitchFamily="2" charset="0"/>
              </a:rPr>
              <a:t>ALGORITMA</a:t>
            </a:r>
            <a:br>
              <a:rPr lang="en-US" smtClean="0">
                <a:solidFill>
                  <a:srgbClr val="FFFF00"/>
                </a:solidFill>
                <a:latin typeface="AR JULIAN" pitchFamily="2" charset="0"/>
              </a:rPr>
            </a:br>
            <a:r>
              <a:rPr lang="en-US" smtClean="0">
                <a:solidFill>
                  <a:srgbClr val="FFFF00"/>
                </a:solidFill>
                <a:latin typeface="AR JULIAN" pitchFamily="2" charset="0"/>
              </a:rPr>
              <a:t>PEMROGRAMAN</a:t>
            </a:r>
            <a:br>
              <a:rPr lang="en-US" smtClean="0">
                <a:solidFill>
                  <a:srgbClr val="FFFF00"/>
                </a:solidFill>
                <a:latin typeface="AR JULIAN" pitchFamily="2" charset="0"/>
              </a:rPr>
            </a:br>
            <a:r>
              <a:rPr lang="en-US" sz="3200" smtClean="0">
                <a:solidFill>
                  <a:srgbClr val="FFFF00"/>
                </a:solidFill>
                <a:latin typeface="AR JULIAN" pitchFamily="2" charset="0"/>
              </a:rPr>
              <a:t>(dasAr)</a:t>
            </a:r>
            <a:endParaRPr lang="id-ID" sz="3200">
              <a:solidFill>
                <a:srgbClr val="FFFF00"/>
              </a:solidFill>
              <a:latin typeface="AR JULIAN" pitchFamily="2" charset="0"/>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Contoh FILOSOFI MATAKULIAH (hanya 1 hal)</a:t>
            </a:r>
            <a:endParaRPr lang="id-ID" sz="3200">
              <a:latin typeface="AR JULIAN" pitchFamily="2" charset="0"/>
            </a:endParaRPr>
          </a:p>
        </p:txBody>
      </p:sp>
      <p:sp>
        <p:nvSpPr>
          <p:cNvPr id="2" name="Rectangle 1"/>
          <p:cNvSpPr/>
          <p:nvPr/>
        </p:nvSpPr>
        <p:spPr>
          <a:xfrm>
            <a:off x="853440" y="767062"/>
            <a:ext cx="8496300" cy="5262979"/>
          </a:xfrm>
          <a:prstGeom prst="rect">
            <a:avLst/>
          </a:prstGeom>
          <a:ln>
            <a:solidFill>
              <a:schemeClr val="tx1"/>
            </a:solidFill>
          </a:ln>
        </p:spPr>
        <p:txBody>
          <a:bodyPr wrap="square">
            <a:spAutoFit/>
          </a:bodyPr>
          <a:lstStyle/>
          <a:p>
            <a:pPr algn="just"/>
            <a:r>
              <a:rPr lang="en-US" sz="1400" smtClean="0">
                <a:latin typeface="Calibri" pitchFamily="34" charset="0"/>
              </a:rPr>
              <a:t>Tulisan </a:t>
            </a:r>
            <a:r>
              <a:rPr lang="en-US" sz="1400">
                <a:latin typeface="Calibri" pitchFamily="34" charset="0"/>
              </a:rPr>
              <a:t>ini harus dari kata-kata sendiri dengan merenungi ide-ide yang terdapat dalam matakluliah ALGORITMA  selama pembelajaran yang berguna untuk motivasi hidup diri </a:t>
            </a:r>
            <a:r>
              <a:rPr lang="en-US" sz="1400" smtClean="0">
                <a:latin typeface="Calibri" pitchFamily="34" charset="0"/>
              </a:rPr>
              <a:t>sendiri, kriteria :</a:t>
            </a:r>
            <a:endParaRPr lang="en-US" sz="1400">
              <a:latin typeface="Calibri" pitchFamily="34" charset="0"/>
            </a:endParaRPr>
          </a:p>
          <a:p>
            <a:pPr marL="285750" indent="-285750" algn="just">
              <a:buFont typeface="Wingdings" pitchFamily="2" charset="2"/>
              <a:buChar char="ü"/>
            </a:pPr>
            <a:r>
              <a:rPr lang="en-US" sz="1400" smtClean="0">
                <a:latin typeface="Calibri" pitchFamily="34" charset="0"/>
              </a:rPr>
              <a:t>TIDAK </a:t>
            </a:r>
            <a:r>
              <a:rPr lang="en-US" sz="1400">
                <a:latin typeface="Calibri" pitchFamily="34" charset="0"/>
              </a:rPr>
              <a:t>mengulang teori tertulis yang telah disampaikan.</a:t>
            </a:r>
          </a:p>
          <a:p>
            <a:pPr marL="285750" indent="-285750" algn="just">
              <a:buFont typeface="Wingdings" pitchFamily="2" charset="2"/>
              <a:buChar char="ü"/>
            </a:pPr>
            <a:r>
              <a:rPr lang="en-US" sz="1400">
                <a:latin typeface="Calibri" pitchFamily="34" charset="0"/>
              </a:rPr>
              <a:t>TIDAK berisi teori yang </a:t>
            </a:r>
            <a:r>
              <a:rPr lang="en-US" sz="1400" smtClean="0">
                <a:latin typeface="Calibri" pitchFamily="34" charset="0"/>
              </a:rPr>
              <a:t>dicopy-paste </a:t>
            </a:r>
            <a:r>
              <a:rPr lang="en-US" sz="1400">
                <a:latin typeface="Calibri" pitchFamily="34" charset="0"/>
              </a:rPr>
              <a:t>dari tulisan kuliah atau sumber lain.</a:t>
            </a:r>
          </a:p>
          <a:p>
            <a:pPr marL="285750" indent="-285750" algn="just">
              <a:buFont typeface="Wingdings" pitchFamily="2" charset="2"/>
              <a:buChar char="ü"/>
            </a:pPr>
            <a:r>
              <a:rPr lang="en-US" sz="1400">
                <a:latin typeface="Calibri" pitchFamily="34" charset="0"/>
              </a:rPr>
              <a:t>TIDAK boleh lebih dari 1 halaman.</a:t>
            </a:r>
          </a:p>
          <a:p>
            <a:pPr algn="just"/>
            <a:endParaRPr lang="en-US" sz="1400">
              <a:latin typeface="Calibri" pitchFamily="34" charset="0"/>
            </a:endParaRPr>
          </a:p>
          <a:p>
            <a:pPr algn="just"/>
            <a:r>
              <a:rPr lang="en-US" sz="1400" smtClean="0">
                <a:latin typeface="Calibri" pitchFamily="34" charset="0"/>
              </a:rPr>
              <a:t>Materi pelajaran ALGORITMA dapat membangkitkan filosofi hidup sebagai berikut :</a:t>
            </a:r>
          </a:p>
          <a:p>
            <a:pPr algn="just"/>
            <a:endParaRPr lang="en-US" sz="1400">
              <a:latin typeface="Calibri" pitchFamily="34" charset="0"/>
            </a:endParaRPr>
          </a:p>
          <a:p>
            <a:pPr marL="342900" indent="-342900" algn="just">
              <a:buFont typeface="+mj-lt"/>
              <a:buAutoNum type="arabicPeriod"/>
            </a:pPr>
            <a:r>
              <a:rPr lang="en-US" sz="1400" smtClean="0">
                <a:latin typeface="Calibri" pitchFamily="34" charset="0"/>
              </a:rPr>
              <a:t>ALGORITMA </a:t>
            </a:r>
            <a:r>
              <a:rPr lang="en-US" sz="1400">
                <a:latin typeface="Calibri" pitchFamily="34" charset="0"/>
              </a:rPr>
              <a:t>mengajarkan untuk pribadi seorang manager informatika yang berkarakter mandiri, mampu bekerja dan berkomunikasi dalam team work, Bersikap menjadi atasan yang bijaksana, dan belajar dengan metode mencari solusi.</a:t>
            </a:r>
          </a:p>
          <a:p>
            <a:pPr marL="342900" indent="-342900" algn="just">
              <a:buFont typeface="+mj-lt"/>
              <a:buAutoNum type="arabicPeriod"/>
            </a:pPr>
            <a:endParaRPr lang="en-US" sz="1400">
              <a:latin typeface="Calibri" pitchFamily="34" charset="0"/>
            </a:endParaRPr>
          </a:p>
          <a:p>
            <a:pPr marL="342900" indent="-342900" algn="just">
              <a:buFont typeface="+mj-lt"/>
              <a:buAutoNum type="arabicPeriod"/>
            </a:pPr>
            <a:r>
              <a:rPr lang="en-US" sz="1400" smtClean="0">
                <a:latin typeface="Calibri" pitchFamily="34" charset="0"/>
              </a:rPr>
              <a:t>Algoritma mengajarkan  </a:t>
            </a:r>
            <a:r>
              <a:rPr lang="en-US" sz="1400">
                <a:latin typeface="Calibri" pitchFamily="34" charset="0"/>
              </a:rPr>
              <a:t>…</a:t>
            </a:r>
          </a:p>
          <a:p>
            <a:pPr marL="342900" indent="-342900" algn="just">
              <a:buFont typeface="+mj-lt"/>
              <a:buAutoNum type="arabicPeriod"/>
            </a:pPr>
            <a:endParaRPr lang="en-US" sz="1400">
              <a:latin typeface="Calibri" pitchFamily="34" charset="0"/>
            </a:endParaRPr>
          </a:p>
          <a:p>
            <a:pPr marL="342900" indent="-342900" algn="just">
              <a:buFont typeface="+mj-lt"/>
              <a:buAutoNum type="arabicPeriod"/>
            </a:pPr>
            <a:r>
              <a:rPr lang="en-US" sz="1400" smtClean="0">
                <a:latin typeface="Calibri" pitchFamily="34" charset="0"/>
              </a:rPr>
              <a:t>Algoritma </a:t>
            </a:r>
            <a:r>
              <a:rPr lang="en-US" sz="1400">
                <a:latin typeface="Calibri" pitchFamily="34" charset="0"/>
              </a:rPr>
              <a:t>mengajarkan  </a:t>
            </a:r>
            <a:r>
              <a:rPr lang="en-US" sz="1400" smtClean="0">
                <a:latin typeface="Calibri" pitchFamily="34" charset="0"/>
              </a:rPr>
              <a:t>…</a:t>
            </a:r>
          </a:p>
          <a:p>
            <a:pPr marL="342900" indent="-342900" algn="just">
              <a:buFont typeface="+mj-lt"/>
              <a:buAutoNum type="arabicPeriod"/>
            </a:pPr>
            <a:endParaRPr lang="en-US" sz="1400" smtClean="0">
              <a:latin typeface="Calibri" pitchFamily="34" charset="0"/>
            </a:endParaRPr>
          </a:p>
          <a:p>
            <a:pPr marL="342900" indent="-342900" algn="just">
              <a:buFont typeface="+mj-lt"/>
              <a:buAutoNum type="arabicPeriod"/>
            </a:pPr>
            <a:r>
              <a:rPr lang="en-US" sz="1400">
                <a:latin typeface="Calibri" pitchFamily="34" charset="0"/>
              </a:rPr>
              <a:t>Algoritma mengajarkan  </a:t>
            </a:r>
            <a:r>
              <a:rPr lang="en-US" sz="1400" smtClean="0">
                <a:latin typeface="Calibri" pitchFamily="34" charset="0"/>
              </a:rPr>
              <a:t>…</a:t>
            </a:r>
          </a:p>
          <a:p>
            <a:pPr marL="342900" indent="-342900" algn="just">
              <a:buFont typeface="+mj-lt"/>
              <a:buAutoNum type="arabicPeriod"/>
            </a:pPr>
            <a:endParaRPr lang="en-US" sz="1400" smtClean="0">
              <a:latin typeface="Calibri" pitchFamily="34" charset="0"/>
            </a:endParaRPr>
          </a:p>
          <a:p>
            <a:pPr marL="342900" indent="-342900" algn="just">
              <a:buFont typeface="+mj-lt"/>
              <a:buAutoNum type="arabicPeriod"/>
            </a:pPr>
            <a:r>
              <a:rPr lang="en-US" sz="1400">
                <a:latin typeface="Calibri" pitchFamily="34" charset="0"/>
              </a:rPr>
              <a:t>Algoritma mengajarkan  …</a:t>
            </a:r>
            <a:endParaRPr lang="en-US" sz="1400" smtClean="0">
              <a:latin typeface="Calibri" pitchFamily="34" charset="0"/>
            </a:endParaRPr>
          </a:p>
          <a:p>
            <a:pPr marL="342900" indent="-342900" algn="just">
              <a:buFont typeface="+mj-lt"/>
              <a:buAutoNum type="arabicPeriod"/>
            </a:pPr>
            <a:endParaRPr lang="en-US" sz="1400">
              <a:latin typeface="Calibri" pitchFamily="34" charset="0"/>
            </a:endParaRPr>
          </a:p>
          <a:p>
            <a:pPr algn="just"/>
            <a:r>
              <a:rPr lang="en-US" sz="1400" smtClean="0">
                <a:latin typeface="Calibri" pitchFamily="34" charset="0"/>
              </a:rPr>
              <a:t>Dst</a:t>
            </a:r>
            <a:r>
              <a:rPr lang="en-US" sz="1400">
                <a:latin typeface="Calibri" pitchFamily="34" charset="0"/>
              </a:rPr>
              <a:t>….</a:t>
            </a:r>
          </a:p>
          <a:p>
            <a:pPr algn="just"/>
            <a:endParaRPr lang="en-US" sz="1400">
              <a:latin typeface="Calibri" pitchFamily="34" charset="0"/>
            </a:endParaRPr>
          </a:p>
          <a:p>
            <a:pPr algn="just"/>
            <a:endParaRPr lang="en-US" sz="1400">
              <a:latin typeface="Calibri" pitchFamily="34" charset="0"/>
            </a:endParaRPr>
          </a:p>
          <a:p>
            <a:pPr algn="just"/>
            <a:endParaRPr lang="en-US" sz="1400">
              <a:latin typeface="Calibri" pitchFamily="34" charset="0"/>
            </a:endParaRPr>
          </a:p>
        </p:txBody>
      </p:sp>
    </p:spTree>
    <p:extLst>
      <p:ext uri="{BB962C8B-B14F-4D97-AF65-F5344CB8AC3E}">
        <p14:creationId xmlns:p14="http://schemas.microsoft.com/office/powerpoint/2010/main" val="1495354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9334499" y="1259934"/>
            <a:ext cx="1958453" cy="3740691"/>
            <a:chOff x="1485132" y="2264349"/>
            <a:chExt cx="951368" cy="2025110"/>
          </a:xfrm>
        </p:grpSpPr>
        <p:sp>
          <p:nvSpPr>
            <p:cNvPr id="63" name="TextBox 62"/>
            <p:cNvSpPr txBox="1"/>
            <p:nvPr/>
          </p:nvSpPr>
          <p:spPr>
            <a:xfrm>
              <a:off x="1603444" y="4021757"/>
              <a:ext cx="714743" cy="267702"/>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endParaRPr lang="en-US" sz="1000" b="1" smtClean="0">
                <a:solidFill>
                  <a:prstClr val="white"/>
                </a:solidFill>
                <a:latin typeface="Calibri" pitchFamily="34" charset="0"/>
              </a:endParaRPr>
            </a:p>
            <a:p>
              <a:pPr algn="ctr"/>
              <a:r>
                <a:rPr lang="en-US" sz="1600" b="1" smtClean="0">
                  <a:solidFill>
                    <a:prstClr val="white"/>
                  </a:solidFill>
                  <a:latin typeface="Calibri" pitchFamily="34" charset="0"/>
                </a:rPr>
                <a:t>Informatikawan</a:t>
              </a:r>
            </a:p>
            <a:p>
              <a:endParaRPr lang="en-US" sz="1000" b="1">
                <a:solidFill>
                  <a:prstClr val="white"/>
                </a:solidFill>
                <a:latin typeface="Calibri" pitchFamily="34" charset="0"/>
              </a:endParaRPr>
            </a:p>
          </p:txBody>
        </p:sp>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1485132" y="2264349"/>
              <a:ext cx="951368" cy="173014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1066513" y="1016094"/>
            <a:ext cx="3759487"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smtClean="0">
                <a:ln w="11430"/>
                <a:solidFill>
                  <a:srgbClr val="FF0000"/>
                </a:solidFill>
                <a:effectLst>
                  <a:outerShdw blurRad="76200" dist="50800" dir="5400000" algn="tl" rotWithShape="0">
                    <a:srgbClr val="000000">
                      <a:alpha val="65000"/>
                    </a:srgbClr>
                  </a:outerShdw>
                </a:effectLst>
              </a:rPr>
              <a:t>Silakan …</a:t>
            </a:r>
            <a:endParaRPr lang="en-US" sz="54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sp>
        <p:nvSpPr>
          <p:cNvPr id="2" name="Rectangle 1"/>
          <p:cNvSpPr/>
          <p:nvPr/>
        </p:nvSpPr>
        <p:spPr>
          <a:xfrm>
            <a:off x="2314008" y="2491740"/>
            <a:ext cx="5252652" cy="2308324"/>
          </a:xfrm>
          <a:prstGeom prst="rect">
            <a:avLst/>
          </a:prstGeom>
        </p:spPr>
        <p:txBody>
          <a:bodyPr wrap="square">
            <a:spAutoFit/>
          </a:bodyPr>
          <a:lstStyle/>
          <a:p>
            <a:r>
              <a:rPr lang="en-US" sz="2400" smtClean="0">
                <a:latin typeface="AR JULIAN" pitchFamily="2" charset="0"/>
              </a:rPr>
              <a:t>TATA TULIS PELAPORAN</a:t>
            </a:r>
          </a:p>
          <a:p>
            <a:endParaRPr lang="en-US" sz="2000" smtClean="0">
              <a:latin typeface="AR JULIAN" pitchFamily="2" charset="0"/>
            </a:endParaRPr>
          </a:p>
          <a:p>
            <a:pPr marL="285750" indent="-285750">
              <a:buFont typeface="Wingdings" pitchFamily="2" charset="2"/>
              <a:buChar char="ü"/>
            </a:pPr>
            <a:r>
              <a:rPr lang="en-US" sz="2000" smtClean="0">
                <a:solidFill>
                  <a:srgbClr val="FF0000"/>
                </a:solidFill>
                <a:latin typeface="AR JULIAN" pitchFamily="2" charset="0"/>
              </a:rPr>
              <a:t>DAFTAR PUSTAKA (BIBLIOGRAFI)</a:t>
            </a:r>
          </a:p>
          <a:p>
            <a:pPr marL="285750" indent="-285750">
              <a:buFont typeface="Wingdings" pitchFamily="2" charset="2"/>
              <a:buChar char="ü"/>
            </a:pPr>
            <a:r>
              <a:rPr lang="en-US" sz="2000" smtClean="0">
                <a:latin typeface="AR JULIAN" pitchFamily="2" charset="0"/>
              </a:rPr>
              <a:t>SITASI (Citation)</a:t>
            </a:r>
          </a:p>
          <a:p>
            <a:pPr marL="285750" indent="-285750">
              <a:buFont typeface="Wingdings" pitchFamily="2" charset="2"/>
              <a:buChar char="ü"/>
            </a:pPr>
            <a:r>
              <a:rPr lang="en-US" sz="2000" smtClean="0">
                <a:latin typeface="AR JULIAN" pitchFamily="2" charset="0"/>
              </a:rPr>
              <a:t>KUTIPAN (Quotations)</a:t>
            </a:r>
          </a:p>
          <a:p>
            <a:pPr marL="285750" indent="-285750">
              <a:buFont typeface="Wingdings" pitchFamily="2" charset="2"/>
              <a:buChar char="ü"/>
            </a:pPr>
            <a:r>
              <a:rPr lang="en-US" sz="2000" smtClean="0">
                <a:latin typeface="AR JULIAN" pitchFamily="2" charset="0"/>
              </a:rPr>
              <a:t>FOOTNOTE</a:t>
            </a:r>
          </a:p>
          <a:p>
            <a:endParaRPr lang="en-US" sz="2000" smtClean="0">
              <a:latin typeface="AR JULIAN" pitchFamily="2" charset="0"/>
            </a:endParaRPr>
          </a:p>
        </p:txBody>
      </p:sp>
    </p:spTree>
    <p:extLst>
      <p:ext uri="{BB962C8B-B14F-4D97-AF65-F5344CB8AC3E}">
        <p14:creationId xmlns:p14="http://schemas.microsoft.com/office/powerpoint/2010/main" val="3093105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ISTILAH DALAM TATA TULIS ILMIAH/AKADEMIK</a:t>
            </a:r>
            <a:endParaRPr lang="id-ID" sz="3200">
              <a:latin typeface="AR JULIAN" pitchFamily="2" charset="0"/>
            </a:endParaRPr>
          </a:p>
        </p:txBody>
      </p:sp>
      <p:sp>
        <p:nvSpPr>
          <p:cNvPr id="4" name="Rectangle 3"/>
          <p:cNvSpPr/>
          <p:nvPr/>
        </p:nvSpPr>
        <p:spPr>
          <a:xfrm>
            <a:off x="571500" y="871181"/>
            <a:ext cx="11018520" cy="5478423"/>
          </a:xfrm>
          <a:prstGeom prst="rect">
            <a:avLst/>
          </a:prstGeom>
          <a:ln>
            <a:solidFill>
              <a:schemeClr val="tx1"/>
            </a:solidFill>
          </a:ln>
        </p:spPr>
        <p:txBody>
          <a:bodyPr wrap="square">
            <a:spAutoFit/>
          </a:bodyPr>
          <a:lstStyle/>
          <a:p>
            <a:pPr>
              <a:tabLst>
                <a:tab pos="1317625" algn="l"/>
              </a:tabLst>
            </a:pPr>
            <a:endParaRPr lang="en-US" sz="1400" b="1" smtClean="0"/>
          </a:p>
          <a:p>
            <a:pPr marL="285750" indent="-285750">
              <a:buFont typeface="Wingdings" pitchFamily="2" charset="2"/>
              <a:buChar char="ü"/>
              <a:tabLst>
                <a:tab pos="1317625" algn="l"/>
              </a:tabLst>
            </a:pPr>
            <a:r>
              <a:rPr lang="en-US" sz="1400" b="1" smtClean="0"/>
              <a:t>Sitasi</a:t>
            </a:r>
            <a:r>
              <a:rPr lang="en-US" sz="1400" smtClean="0"/>
              <a:t>		:  Upaya </a:t>
            </a:r>
            <a:r>
              <a:rPr lang="en-US" sz="1400"/>
              <a:t>penulis untuk mencuplik kalimat secara tidak langsung dari penulis lain yang </a:t>
            </a:r>
            <a:r>
              <a:rPr lang="en-US" sz="1400" smtClean="0"/>
              <a:t>hendak </a:t>
            </a:r>
            <a:r>
              <a:rPr lang="en-US" sz="1400"/>
              <a:t>disampaikan kepada pembaca </a:t>
            </a:r>
            <a:r>
              <a:rPr lang="en-US" sz="1400" smtClean="0"/>
              <a:t>dalam </a:t>
            </a:r>
            <a:br>
              <a:rPr lang="en-US" sz="1400" smtClean="0"/>
            </a:br>
            <a:r>
              <a:rPr lang="en-US" sz="1400" smtClean="0"/>
              <a:t>	   tata </a:t>
            </a:r>
            <a:r>
              <a:rPr lang="en-US" sz="1400"/>
              <a:t>tulis akademik/ilmiah (buku, jurnal, </a:t>
            </a:r>
            <a:r>
              <a:rPr lang="en-US" sz="1400" smtClean="0"/>
              <a:t>majalah</a:t>
            </a:r>
            <a:r>
              <a:rPr lang="en-US" sz="1400"/>
              <a:t>, artikel, koran, dan  publikasi lainnya</a:t>
            </a:r>
            <a:r>
              <a:rPr lang="en-US" sz="1400" smtClean="0"/>
              <a:t>)</a:t>
            </a:r>
            <a:endParaRPr lang="en-US" sz="1400"/>
          </a:p>
          <a:p>
            <a:pPr marL="285750" indent="-285750">
              <a:buFont typeface="Wingdings" pitchFamily="2" charset="2"/>
              <a:buChar char="ü"/>
              <a:tabLst>
                <a:tab pos="1317625" algn="l"/>
              </a:tabLst>
            </a:pPr>
            <a:r>
              <a:rPr lang="en-US" sz="1400" b="1" smtClean="0"/>
              <a:t>Kutipan</a:t>
            </a:r>
            <a:r>
              <a:rPr lang="en-US" sz="1400"/>
              <a:t>	: </a:t>
            </a:r>
            <a:r>
              <a:rPr lang="en-US" sz="1400" smtClean="0"/>
              <a:t> Upaya </a:t>
            </a:r>
            <a:r>
              <a:rPr lang="en-US" sz="1400"/>
              <a:t>penulis untuk mencuplik kalimat secara langsung dari penulis lain yang </a:t>
            </a:r>
            <a:r>
              <a:rPr lang="en-US" sz="1400" smtClean="0"/>
              <a:t>hendak </a:t>
            </a:r>
            <a:r>
              <a:rPr lang="en-US" sz="1400"/>
              <a:t>disampaikan kepada pembaca dalam tata </a:t>
            </a:r>
            <a:r>
              <a:rPr lang="en-US" sz="1400" smtClean="0"/>
              <a:t/>
            </a:r>
            <a:br>
              <a:rPr lang="en-US" sz="1400" smtClean="0"/>
            </a:br>
            <a:r>
              <a:rPr lang="en-US" sz="1400" smtClean="0"/>
              <a:t>	   tulis </a:t>
            </a:r>
            <a:r>
              <a:rPr lang="en-US" sz="1400"/>
              <a:t>akademik/ilmiah (buku, jurnal</a:t>
            </a:r>
            <a:r>
              <a:rPr lang="en-US" sz="1400" smtClean="0"/>
              <a:t>, </a:t>
            </a:r>
            <a:r>
              <a:rPr lang="en-US" sz="1400"/>
              <a:t>majalah, artikel, koran, dan  publikasi lainnya)</a:t>
            </a:r>
          </a:p>
          <a:p>
            <a:pPr marL="285750" indent="-285750">
              <a:buFont typeface="Wingdings" pitchFamily="2" charset="2"/>
              <a:buChar char="ü"/>
              <a:tabLst>
                <a:tab pos="1317625" algn="l"/>
              </a:tabLst>
            </a:pPr>
            <a:r>
              <a:rPr lang="en-US" sz="1400" b="1" smtClean="0"/>
              <a:t>Daftar Pustaka</a:t>
            </a:r>
            <a:r>
              <a:rPr lang="en-US" sz="1400" smtClean="0"/>
              <a:t>:  Upaya </a:t>
            </a:r>
            <a:r>
              <a:rPr lang="en-US" sz="1400"/>
              <a:t>penulis untuk mencantumkan susunan/daftar kumpulan publikasi ilmiah yang </a:t>
            </a:r>
            <a:r>
              <a:rPr lang="en-US" sz="1400" smtClean="0"/>
              <a:t>menjadi </a:t>
            </a:r>
            <a:r>
              <a:rPr lang="en-US" sz="1400"/>
              <a:t>rujukan/referensi karya tulis yang </a:t>
            </a:r>
            <a:r>
              <a:rPr lang="en-US" sz="1400" smtClean="0"/>
              <a:t/>
            </a:r>
            <a:br>
              <a:rPr lang="en-US" sz="1400" smtClean="0"/>
            </a:br>
            <a:r>
              <a:rPr lang="en-US" sz="1400" smtClean="0"/>
              <a:t>	   sedang dibuat. Protokol</a:t>
            </a:r>
            <a:r>
              <a:rPr lang="en-US" sz="1400"/>
              <a:t>/ Aturan penulisan Daftar Pustaka mungkin susunan bisa berbeda sedikit, </a:t>
            </a:r>
            <a:r>
              <a:rPr lang="en-US" sz="1400" smtClean="0"/>
              <a:t>tetapi </a:t>
            </a:r>
            <a:r>
              <a:rPr lang="en-US" sz="1400"/>
              <a:t>prinsipnya sama yaitu </a:t>
            </a:r>
            <a:r>
              <a:rPr lang="en-US" sz="1400" smtClean="0"/>
              <a:t/>
            </a:r>
            <a:br>
              <a:rPr lang="en-US" sz="1400" smtClean="0"/>
            </a:br>
            <a:r>
              <a:rPr lang="en-US" sz="1400" smtClean="0"/>
              <a:t>	   menerangkan </a:t>
            </a:r>
            <a:r>
              <a:rPr lang="en-US" sz="1400"/>
              <a:t>4 hal, yaitu: Informasi Pengarang</a:t>
            </a:r>
            <a:r>
              <a:rPr lang="en-US" sz="1400" smtClean="0"/>
              <a:t>, Informasi </a:t>
            </a:r>
            <a:r>
              <a:rPr lang="en-US" sz="1400"/>
              <a:t>waktu penerbitan, Informasi judul pustaka, Informasi penerbitan.</a:t>
            </a:r>
          </a:p>
          <a:p>
            <a:pPr marL="285750" indent="-285750">
              <a:buFont typeface="Wingdings" pitchFamily="2" charset="2"/>
              <a:buChar char="ü"/>
              <a:tabLst>
                <a:tab pos="1317625" algn="l"/>
              </a:tabLst>
            </a:pPr>
            <a:r>
              <a:rPr lang="en-US" sz="1400" b="1" smtClean="0"/>
              <a:t>Footnote</a:t>
            </a:r>
            <a:r>
              <a:rPr lang="en-US" sz="1400" smtClean="0"/>
              <a:t> </a:t>
            </a:r>
            <a:r>
              <a:rPr lang="en-US" sz="1400"/>
              <a:t>	: </a:t>
            </a:r>
            <a:r>
              <a:rPr lang="en-US" sz="1400" smtClean="0"/>
              <a:t> Upaya </a:t>
            </a:r>
            <a:r>
              <a:rPr lang="en-US" sz="1400"/>
              <a:t>penulis untuk memberikan keterangan penjelas untuk menuntun pembaca </a:t>
            </a:r>
            <a:r>
              <a:rPr lang="en-US" sz="1400" smtClean="0"/>
              <a:t>agar </a:t>
            </a:r>
            <a:r>
              <a:rPr lang="en-US" sz="1400"/>
              <a:t>bisa memahami dan menelusuri lebih jauh </a:t>
            </a:r>
            <a:r>
              <a:rPr lang="en-US" sz="1400" smtClean="0"/>
              <a:t/>
            </a:r>
            <a:br>
              <a:rPr lang="en-US" sz="1400" smtClean="0"/>
            </a:br>
            <a:r>
              <a:rPr lang="en-US" sz="1400" smtClean="0"/>
              <a:t>	   dimana </a:t>
            </a:r>
            <a:r>
              <a:rPr lang="en-US" sz="1400"/>
              <a:t>penjelasan berada</a:t>
            </a:r>
            <a:r>
              <a:rPr lang="en-US" sz="1400" smtClean="0"/>
              <a:t>. Catatan penjelasnya diletakkan pada bagian </a:t>
            </a:r>
            <a:r>
              <a:rPr lang="en-US" sz="1400" b="1" smtClean="0"/>
              <a:t>setelah baris terakhir halaman </a:t>
            </a:r>
            <a:r>
              <a:rPr lang="en-US" sz="1400" smtClean="0"/>
              <a:t>tersebut.  Dan biasanya</a:t>
            </a:r>
            <a:br>
              <a:rPr lang="en-US" sz="1400" smtClean="0"/>
            </a:br>
            <a:r>
              <a:rPr lang="en-US" sz="1400" smtClean="0"/>
              <a:t>		   ditandai terlebih dulu dengan garis lurus (kira-kira sepanjang 30 spasi, atau penuh sepanjang margin naskah ).</a:t>
            </a:r>
            <a:endParaRPr lang="en-US" sz="1400"/>
          </a:p>
          <a:p>
            <a:pPr marL="285750" indent="-285750">
              <a:buFont typeface="Wingdings" pitchFamily="2" charset="2"/>
              <a:buChar char="ü"/>
              <a:tabLst>
                <a:tab pos="1317625" algn="l"/>
              </a:tabLst>
            </a:pPr>
            <a:r>
              <a:rPr lang="en-US" sz="1400" b="1" smtClean="0"/>
              <a:t>Prosiding</a:t>
            </a:r>
            <a:r>
              <a:rPr lang="en-US" sz="1400" smtClean="0"/>
              <a:t>	:  Kumpulan</a:t>
            </a:r>
            <a:r>
              <a:rPr lang="en-US" sz="1400"/>
              <a:t> </a:t>
            </a:r>
            <a:r>
              <a:rPr lang="en-US" sz="1400" b="1"/>
              <a:t>makalah</a:t>
            </a:r>
            <a:r>
              <a:rPr lang="en-US" sz="1400"/>
              <a:t> </a:t>
            </a:r>
            <a:r>
              <a:rPr lang="en-US" sz="1400" smtClean="0"/>
              <a:t>kegiatan seminar </a:t>
            </a:r>
            <a:r>
              <a:rPr lang="en-US" sz="1400"/>
              <a:t>yang telah </a:t>
            </a:r>
            <a:r>
              <a:rPr lang="en-US" sz="1400" smtClean="0"/>
              <a:t>dibukukan.</a:t>
            </a:r>
            <a:endParaRPr lang="en-US" sz="1400"/>
          </a:p>
          <a:p>
            <a:pPr marL="285750" indent="-285750">
              <a:buFont typeface="Wingdings" pitchFamily="2" charset="2"/>
              <a:buChar char="ü"/>
              <a:tabLst>
                <a:tab pos="1317625" algn="l"/>
              </a:tabLst>
            </a:pPr>
            <a:r>
              <a:rPr lang="en-US" sz="1400" b="1" smtClean="0"/>
              <a:t>Jurnal</a:t>
            </a:r>
            <a:r>
              <a:rPr lang="en-US" sz="1400" smtClean="0"/>
              <a:t>	:  Buku/Majalah khusus yang rutin mempublikasikan </a:t>
            </a:r>
            <a:r>
              <a:rPr lang="en-US" sz="1400" b="1" smtClean="0"/>
              <a:t>makalah</a:t>
            </a:r>
            <a:r>
              <a:rPr lang="en-US" sz="1400"/>
              <a:t> </a:t>
            </a:r>
            <a:r>
              <a:rPr lang="en-US" sz="1400" smtClean="0"/>
              <a:t>ilmiah </a:t>
            </a:r>
            <a:r>
              <a:rPr lang="en-US" sz="1400" smtClean="0"/>
              <a:t>yang </a:t>
            </a:r>
            <a:r>
              <a:rPr lang="en-US" sz="1400" smtClean="0"/>
              <a:t>dikirim dan diseleksi, tanpa harus ada kegiatan seminar</a:t>
            </a:r>
            <a:r>
              <a:rPr lang="en-US" sz="1400" smtClean="0"/>
              <a:t>.</a:t>
            </a:r>
          </a:p>
          <a:p>
            <a:pPr>
              <a:tabLst>
                <a:tab pos="1317625" algn="l"/>
              </a:tabLst>
            </a:pPr>
            <a:r>
              <a:rPr lang="en-US" sz="1400">
                <a:solidFill>
                  <a:srgbClr val="0033CC"/>
                </a:solidFill>
              </a:rPr>
              <a:t> </a:t>
            </a:r>
            <a:r>
              <a:rPr lang="en-US" sz="1400" smtClean="0">
                <a:solidFill>
                  <a:srgbClr val="0033CC"/>
                </a:solidFill>
              </a:rPr>
              <a:t>    --------------------------------------------------------------------------------------------------------------------------------------------------------------------------------------</a:t>
            </a:r>
            <a:endParaRPr lang="en-US" sz="1400">
              <a:solidFill>
                <a:srgbClr val="0033CC"/>
              </a:solidFill>
            </a:endParaRPr>
          </a:p>
          <a:p>
            <a:pPr marL="285750" indent="-285750">
              <a:buFont typeface="Wingdings" pitchFamily="2" charset="2"/>
              <a:buChar char="ü"/>
              <a:tabLst>
                <a:tab pos="1317625" algn="l"/>
              </a:tabLst>
            </a:pPr>
            <a:r>
              <a:rPr lang="en-US" sz="1400" b="1" smtClean="0">
                <a:solidFill>
                  <a:srgbClr val="0033CC"/>
                </a:solidFill>
              </a:rPr>
              <a:t>Ed</a:t>
            </a:r>
            <a:r>
              <a:rPr lang="en-US" sz="1400">
                <a:solidFill>
                  <a:srgbClr val="0033CC"/>
                </a:solidFill>
              </a:rPr>
              <a:t>.	: </a:t>
            </a:r>
            <a:r>
              <a:rPr lang="en-US" sz="1400" smtClean="0">
                <a:solidFill>
                  <a:srgbClr val="0033CC"/>
                </a:solidFill>
              </a:rPr>
              <a:t> Editor </a:t>
            </a:r>
            <a:r>
              <a:rPr lang="en-US" sz="1400">
                <a:solidFill>
                  <a:srgbClr val="0033CC"/>
                </a:solidFill>
              </a:rPr>
              <a:t>atau Edition</a:t>
            </a:r>
          </a:p>
          <a:p>
            <a:pPr marL="285750" indent="-285750">
              <a:buFont typeface="Wingdings" pitchFamily="2" charset="2"/>
              <a:buChar char="ü"/>
              <a:tabLst>
                <a:tab pos="1317625" algn="l"/>
              </a:tabLst>
            </a:pPr>
            <a:r>
              <a:rPr lang="en-US" sz="1400" b="1" smtClean="0">
                <a:solidFill>
                  <a:srgbClr val="0033CC"/>
                </a:solidFill>
              </a:rPr>
              <a:t>et </a:t>
            </a:r>
            <a:r>
              <a:rPr lang="en-US" sz="1400" b="1">
                <a:solidFill>
                  <a:srgbClr val="0033CC"/>
                </a:solidFill>
              </a:rPr>
              <a:t>al.</a:t>
            </a:r>
            <a:r>
              <a:rPr lang="en-US" sz="1400">
                <a:solidFill>
                  <a:srgbClr val="0033CC"/>
                </a:solidFill>
              </a:rPr>
              <a:t>	: </a:t>
            </a:r>
            <a:r>
              <a:rPr lang="en-US" sz="1400" smtClean="0">
                <a:solidFill>
                  <a:srgbClr val="0033CC"/>
                </a:solidFill>
              </a:rPr>
              <a:t> et </a:t>
            </a:r>
            <a:r>
              <a:rPr lang="en-US" sz="1400">
                <a:solidFill>
                  <a:srgbClr val="0033CC"/>
                </a:solidFill>
              </a:rPr>
              <a:t>alii artinya “dan lain-lain”</a:t>
            </a:r>
          </a:p>
          <a:p>
            <a:pPr marL="285750" indent="-285750">
              <a:buFont typeface="Wingdings" pitchFamily="2" charset="2"/>
              <a:buChar char="ü"/>
              <a:tabLst>
                <a:tab pos="1317625" algn="l"/>
              </a:tabLst>
            </a:pPr>
            <a:r>
              <a:rPr lang="en-US" sz="1400" b="1" smtClean="0">
                <a:solidFill>
                  <a:srgbClr val="0033CC"/>
                </a:solidFill>
              </a:rPr>
              <a:t>Ibid</a:t>
            </a:r>
            <a:r>
              <a:rPr lang="en-US" sz="1400">
                <a:solidFill>
                  <a:srgbClr val="0033CC"/>
                </a:solidFill>
              </a:rPr>
              <a:t>	: </a:t>
            </a:r>
            <a:r>
              <a:rPr lang="en-US" sz="1400" smtClean="0">
                <a:solidFill>
                  <a:srgbClr val="0033CC"/>
                </a:solidFill>
              </a:rPr>
              <a:t> Ibidiem </a:t>
            </a:r>
            <a:r>
              <a:rPr lang="en-US" sz="1400">
                <a:solidFill>
                  <a:srgbClr val="0033CC"/>
                </a:solidFill>
              </a:rPr>
              <a:t>artinya “pada tempat yang sama”. Merupakan penjelasan di footnote </a:t>
            </a:r>
            <a:r>
              <a:rPr lang="en-US" sz="1400" smtClean="0">
                <a:solidFill>
                  <a:srgbClr val="0033CC"/>
                </a:solidFill>
              </a:rPr>
              <a:t>yang merujuk pada </a:t>
            </a:r>
            <a:r>
              <a:rPr lang="en-US" sz="1400">
                <a:solidFill>
                  <a:srgbClr val="0033CC"/>
                </a:solidFill>
              </a:rPr>
              <a:t>footnote nomor sebelumnya. </a:t>
            </a:r>
            <a:r>
              <a:rPr lang="en-US" sz="1400" smtClean="0">
                <a:solidFill>
                  <a:srgbClr val="0033CC"/>
                </a:solidFill>
              </a:rPr>
              <a:t/>
            </a:r>
            <a:br>
              <a:rPr lang="en-US" sz="1400" smtClean="0">
                <a:solidFill>
                  <a:srgbClr val="0033CC"/>
                </a:solidFill>
              </a:rPr>
            </a:br>
            <a:r>
              <a:rPr lang="en-US" sz="1400" smtClean="0">
                <a:solidFill>
                  <a:srgbClr val="0033CC"/>
                </a:solidFill>
              </a:rPr>
              <a:t>	   Jika </a:t>
            </a:r>
            <a:r>
              <a:rPr lang="en-US" sz="1400">
                <a:solidFill>
                  <a:srgbClr val="0033CC"/>
                </a:solidFill>
              </a:rPr>
              <a:t>halaman sama cukup ditulis Ibid/Ibid</a:t>
            </a:r>
            <a:r>
              <a:rPr lang="en-US" sz="1400" smtClean="0">
                <a:solidFill>
                  <a:srgbClr val="0033CC"/>
                </a:solidFill>
              </a:rPr>
              <a:t>.  jika </a:t>
            </a:r>
            <a:r>
              <a:rPr lang="en-US" sz="1400">
                <a:solidFill>
                  <a:srgbClr val="0033CC"/>
                </a:solidFill>
              </a:rPr>
              <a:t>halaman berbeda ditulis halamannya  Ibid/Ibid. 25</a:t>
            </a:r>
          </a:p>
          <a:p>
            <a:pPr marL="285750" indent="-285750">
              <a:buFont typeface="Wingdings" pitchFamily="2" charset="2"/>
              <a:buChar char="ü"/>
              <a:tabLst>
                <a:tab pos="1317625" algn="l"/>
              </a:tabLst>
            </a:pPr>
            <a:r>
              <a:rPr lang="en-US" sz="1400" b="1" smtClean="0">
                <a:solidFill>
                  <a:srgbClr val="0033CC"/>
                </a:solidFill>
              </a:rPr>
              <a:t>Op</a:t>
            </a:r>
            <a:r>
              <a:rPr lang="en-US" sz="1400" b="1">
                <a:solidFill>
                  <a:srgbClr val="0033CC"/>
                </a:solidFill>
              </a:rPr>
              <a:t>. sit</a:t>
            </a:r>
            <a:r>
              <a:rPr lang="en-US" sz="1400">
                <a:solidFill>
                  <a:srgbClr val="0033CC"/>
                </a:solidFill>
              </a:rPr>
              <a:t>	: </a:t>
            </a:r>
            <a:r>
              <a:rPr lang="en-US" sz="1400" smtClean="0">
                <a:solidFill>
                  <a:srgbClr val="0033CC"/>
                </a:solidFill>
              </a:rPr>
              <a:t> Opere </a:t>
            </a:r>
            <a:r>
              <a:rPr lang="en-US" sz="1400">
                <a:solidFill>
                  <a:srgbClr val="0033CC"/>
                </a:solidFill>
              </a:rPr>
              <a:t>Citato artinya “pada karya yang telah dikutip”, merupakan penjelasan </a:t>
            </a:r>
            <a:r>
              <a:rPr lang="en-US" sz="1400" smtClean="0">
                <a:solidFill>
                  <a:srgbClr val="0033CC"/>
                </a:solidFill>
              </a:rPr>
              <a:t>yang </a:t>
            </a:r>
            <a:r>
              <a:rPr lang="en-US" sz="1400">
                <a:solidFill>
                  <a:srgbClr val="0033CC"/>
                </a:solidFill>
              </a:rPr>
              <a:t>merujuk kembali pada sumber yang telah </a:t>
            </a:r>
            <a:r>
              <a:rPr lang="en-US" sz="1400" smtClean="0">
                <a:solidFill>
                  <a:srgbClr val="0033CC"/>
                </a:solidFill>
              </a:rPr>
              <a:t/>
            </a:r>
            <a:br>
              <a:rPr lang="en-US" sz="1400" smtClean="0">
                <a:solidFill>
                  <a:srgbClr val="0033CC"/>
                </a:solidFill>
              </a:rPr>
            </a:br>
            <a:r>
              <a:rPr lang="en-US" sz="1400" smtClean="0">
                <a:solidFill>
                  <a:srgbClr val="0033CC"/>
                </a:solidFill>
              </a:rPr>
              <a:t>	  disebut </a:t>
            </a:r>
            <a:r>
              <a:rPr lang="en-US" sz="1400">
                <a:solidFill>
                  <a:srgbClr val="0033CC"/>
                </a:solidFill>
              </a:rPr>
              <a:t>lebih dahulu tetapi </a:t>
            </a:r>
            <a:r>
              <a:rPr lang="en-US" sz="1400" smtClean="0">
                <a:solidFill>
                  <a:srgbClr val="0033CC"/>
                </a:solidFill>
              </a:rPr>
              <a:t>diselingi </a:t>
            </a:r>
            <a:r>
              <a:rPr lang="en-US" sz="1400">
                <a:solidFill>
                  <a:srgbClr val="0033CC"/>
                </a:solidFill>
              </a:rPr>
              <a:t>oleh sumber lain.</a:t>
            </a:r>
          </a:p>
          <a:p>
            <a:pPr marL="285750" indent="-285750">
              <a:buFont typeface="Wingdings" pitchFamily="2" charset="2"/>
              <a:buChar char="ü"/>
              <a:tabLst>
                <a:tab pos="1317625" algn="l"/>
              </a:tabLst>
            </a:pPr>
            <a:r>
              <a:rPr lang="en-US" sz="1400" b="1" smtClean="0">
                <a:solidFill>
                  <a:srgbClr val="0033CC"/>
                </a:solidFill>
              </a:rPr>
              <a:t>Loc</a:t>
            </a:r>
            <a:r>
              <a:rPr lang="en-US" sz="1400" b="1">
                <a:solidFill>
                  <a:srgbClr val="0033CC"/>
                </a:solidFill>
              </a:rPr>
              <a:t>. Sit</a:t>
            </a:r>
            <a:r>
              <a:rPr lang="en-US" sz="1400">
                <a:solidFill>
                  <a:srgbClr val="0033CC"/>
                </a:solidFill>
              </a:rPr>
              <a:t>	: </a:t>
            </a:r>
            <a:r>
              <a:rPr lang="en-US" sz="1400" smtClean="0">
                <a:solidFill>
                  <a:srgbClr val="0033CC"/>
                </a:solidFill>
              </a:rPr>
              <a:t> Loco </a:t>
            </a:r>
            <a:r>
              <a:rPr lang="en-US" sz="1400">
                <a:solidFill>
                  <a:srgbClr val="0033CC"/>
                </a:solidFill>
              </a:rPr>
              <a:t>Citato artinya “pada tempat yang telah dikutip” merupakan penjelasan </a:t>
            </a:r>
            <a:r>
              <a:rPr lang="en-US" sz="1400" smtClean="0">
                <a:solidFill>
                  <a:srgbClr val="0033CC"/>
                </a:solidFill>
              </a:rPr>
              <a:t>yang </a:t>
            </a:r>
            <a:r>
              <a:rPr lang="en-US" sz="1400">
                <a:solidFill>
                  <a:srgbClr val="0033CC"/>
                </a:solidFill>
              </a:rPr>
              <a:t>merujuk kembali pada sumber yang telah </a:t>
            </a:r>
            <a:r>
              <a:rPr lang="en-US" sz="1400" smtClean="0">
                <a:solidFill>
                  <a:srgbClr val="0033CC"/>
                </a:solidFill>
              </a:rPr>
              <a:t/>
            </a:r>
            <a:br>
              <a:rPr lang="en-US" sz="1400" smtClean="0">
                <a:solidFill>
                  <a:srgbClr val="0033CC"/>
                </a:solidFill>
              </a:rPr>
            </a:br>
            <a:r>
              <a:rPr lang="en-US" sz="1400" smtClean="0">
                <a:solidFill>
                  <a:srgbClr val="0033CC"/>
                </a:solidFill>
              </a:rPr>
              <a:t>		  disebut </a:t>
            </a:r>
            <a:r>
              <a:rPr lang="en-US" sz="1400">
                <a:solidFill>
                  <a:srgbClr val="0033CC"/>
                </a:solidFill>
              </a:rPr>
              <a:t>lebih dahulu tetapi </a:t>
            </a:r>
            <a:r>
              <a:rPr lang="en-US" sz="1400" smtClean="0">
                <a:solidFill>
                  <a:srgbClr val="0033CC"/>
                </a:solidFill>
              </a:rPr>
              <a:t>diselingi oleh </a:t>
            </a:r>
            <a:r>
              <a:rPr lang="en-US" sz="1400">
                <a:solidFill>
                  <a:srgbClr val="0033CC"/>
                </a:solidFill>
              </a:rPr>
              <a:t>sumber lain, tetapi rujukannya berupa artikel yang merupakan bagian dari </a:t>
            </a:r>
            <a:r>
              <a:rPr lang="en-US" sz="1400" smtClean="0">
                <a:solidFill>
                  <a:srgbClr val="0033CC"/>
                </a:solidFill>
              </a:rPr>
              <a:t>buku, </a:t>
            </a:r>
            <a:br>
              <a:rPr lang="en-US" sz="1400" smtClean="0">
                <a:solidFill>
                  <a:srgbClr val="0033CC"/>
                </a:solidFill>
              </a:rPr>
            </a:br>
            <a:r>
              <a:rPr lang="en-US" sz="1400" smtClean="0">
                <a:solidFill>
                  <a:srgbClr val="0033CC"/>
                </a:solidFill>
              </a:rPr>
              <a:t>	  majalah</a:t>
            </a:r>
            <a:r>
              <a:rPr lang="en-US" sz="1400">
                <a:solidFill>
                  <a:srgbClr val="0033CC"/>
                </a:solidFill>
              </a:rPr>
              <a:t>, ensiklopedi, dan sejenisnya.</a:t>
            </a:r>
          </a:p>
          <a:p>
            <a:pPr marL="285750" indent="-285750">
              <a:buFont typeface="Wingdings" pitchFamily="2" charset="2"/>
              <a:buChar char="ü"/>
              <a:tabLst>
                <a:tab pos="1317625" algn="l"/>
              </a:tabLst>
            </a:pPr>
            <a:r>
              <a:rPr lang="en-US" sz="1400" b="1" smtClean="0">
                <a:solidFill>
                  <a:srgbClr val="0033CC"/>
                </a:solidFill>
              </a:rPr>
              <a:t>[Sic</a:t>
            </a:r>
            <a:r>
              <a:rPr lang="en-US" sz="1400" b="1">
                <a:solidFill>
                  <a:srgbClr val="0033CC"/>
                </a:solidFill>
              </a:rPr>
              <a:t>!]</a:t>
            </a:r>
            <a:r>
              <a:rPr lang="en-US" sz="1400">
                <a:solidFill>
                  <a:srgbClr val="0033CC"/>
                </a:solidFill>
              </a:rPr>
              <a:t>	: </a:t>
            </a:r>
            <a:r>
              <a:rPr lang="en-US" sz="1400" smtClean="0">
                <a:solidFill>
                  <a:srgbClr val="0033CC"/>
                </a:solidFill>
              </a:rPr>
              <a:t> Artinya </a:t>
            </a:r>
            <a:r>
              <a:rPr lang="en-US" sz="1400">
                <a:solidFill>
                  <a:srgbClr val="0033CC"/>
                </a:solidFill>
              </a:rPr>
              <a:t>“demikianlah, seperi pada aslinya” merupakan penjelasan bahwa kutipan </a:t>
            </a:r>
            <a:r>
              <a:rPr lang="en-US" sz="1400" smtClean="0">
                <a:solidFill>
                  <a:srgbClr val="0033CC"/>
                </a:solidFill>
              </a:rPr>
              <a:t>ditulis </a:t>
            </a:r>
            <a:r>
              <a:rPr lang="en-US" sz="1400">
                <a:solidFill>
                  <a:srgbClr val="0033CC"/>
                </a:solidFill>
              </a:rPr>
              <a:t>apa adanya tanpa perubahan termasuk jika </a:t>
            </a:r>
            <a:r>
              <a:rPr lang="en-US" sz="1400" smtClean="0">
                <a:solidFill>
                  <a:srgbClr val="0033CC"/>
                </a:solidFill>
              </a:rPr>
              <a:t/>
            </a:r>
            <a:br>
              <a:rPr lang="en-US" sz="1400" smtClean="0">
                <a:solidFill>
                  <a:srgbClr val="0033CC"/>
                </a:solidFill>
              </a:rPr>
            </a:br>
            <a:r>
              <a:rPr lang="en-US" sz="1400" smtClean="0">
                <a:solidFill>
                  <a:srgbClr val="0033CC"/>
                </a:solidFill>
              </a:rPr>
              <a:t>	  ada </a:t>
            </a:r>
            <a:r>
              <a:rPr lang="en-US" sz="1400">
                <a:solidFill>
                  <a:srgbClr val="0033CC"/>
                </a:solidFill>
              </a:rPr>
              <a:t>kesalahannya. </a:t>
            </a:r>
          </a:p>
        </p:txBody>
      </p:sp>
    </p:spTree>
    <p:extLst>
      <p:ext uri="{BB962C8B-B14F-4D97-AF65-F5344CB8AC3E}">
        <p14:creationId xmlns:p14="http://schemas.microsoft.com/office/powerpoint/2010/main" val="1099511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PENULISAN DAFTAR </a:t>
            </a:r>
            <a:r>
              <a:rPr lang="en-US" sz="3200" smtClean="0">
                <a:latin typeface="AR JULIAN" pitchFamily="2" charset="0"/>
              </a:rPr>
              <a:t>PUSTAKA Dan SITASI</a:t>
            </a:r>
            <a:endParaRPr lang="id-ID" sz="3200">
              <a:latin typeface="AR JULIAN" pitchFamily="2" charset="0"/>
            </a:endParaRPr>
          </a:p>
        </p:txBody>
      </p:sp>
      <p:sp>
        <p:nvSpPr>
          <p:cNvPr id="5" name="Rectangle 4"/>
          <p:cNvSpPr/>
          <p:nvPr/>
        </p:nvSpPr>
        <p:spPr>
          <a:xfrm>
            <a:off x="586740" y="767062"/>
            <a:ext cx="11155680" cy="5539978"/>
          </a:xfrm>
          <a:prstGeom prst="rect">
            <a:avLst/>
          </a:prstGeom>
          <a:ln>
            <a:solidFill>
              <a:schemeClr val="tx1"/>
            </a:solidFill>
          </a:ln>
        </p:spPr>
        <p:txBody>
          <a:bodyPr wrap="square">
            <a:spAutoFit/>
          </a:bodyPr>
          <a:lstStyle/>
          <a:p>
            <a:pPr>
              <a:spcAft>
                <a:spcPts val="600"/>
              </a:spcAft>
            </a:pPr>
            <a:r>
              <a:rPr lang="en-US" sz="1400">
                <a:latin typeface="Calibri" pitchFamily="34" charset="0"/>
              </a:rPr>
              <a:t>Ada beberapa pedoman (protokol, aturan, format/style) dalam menulis sumber referensi untuk Daftar Pustaka (bibliografi), Sitasi (citation), Kutipan (Quotations), dan Catatan Kaki (footnote) dalam penulisan karya akademik/ilmiah.</a:t>
            </a:r>
          </a:p>
          <a:p>
            <a:pPr>
              <a:spcAft>
                <a:spcPts val="600"/>
              </a:spcAft>
            </a:pPr>
            <a:r>
              <a:rPr lang="en-US" sz="1400" b="1" smtClean="0">
                <a:latin typeface="Calibri" pitchFamily="34" charset="0"/>
              </a:rPr>
              <a:t>Beberapa </a:t>
            </a:r>
            <a:r>
              <a:rPr lang="en-US" sz="1400" b="1">
                <a:latin typeface="Calibri" pitchFamily="34" charset="0"/>
              </a:rPr>
              <a:t>format pedoman penulisan ilmiah mencakup :</a:t>
            </a:r>
          </a:p>
          <a:p>
            <a:pPr marL="342900" indent="-228600">
              <a:spcAft>
                <a:spcPts val="600"/>
              </a:spcAft>
            </a:pPr>
            <a:r>
              <a:rPr lang="en-US" sz="1400">
                <a:latin typeface="Calibri" pitchFamily="34" charset="0"/>
              </a:rPr>
              <a:t>1)	</a:t>
            </a:r>
            <a:r>
              <a:rPr lang="en-US" sz="1400" b="1">
                <a:latin typeface="Calibri" pitchFamily="34" charset="0"/>
              </a:rPr>
              <a:t>NATAJUKOPEN</a:t>
            </a:r>
            <a:r>
              <a:rPr lang="en-US" sz="1400">
                <a:latin typeface="Calibri" pitchFamily="34" charset="0"/>
              </a:rPr>
              <a:t> yakni singkatan dari nama - tahun - judul - kota - penerbit.</a:t>
            </a:r>
          </a:p>
          <a:p>
            <a:pPr marL="342900" indent="-228600">
              <a:spcAft>
                <a:spcPts val="600"/>
              </a:spcAft>
            </a:pPr>
            <a:r>
              <a:rPr lang="en-US" sz="1400">
                <a:latin typeface="Calibri" pitchFamily="34" charset="0"/>
              </a:rPr>
              <a:t>2)	</a:t>
            </a:r>
            <a:r>
              <a:rPr lang="en-US" sz="1400" b="1">
                <a:latin typeface="Calibri" pitchFamily="34" charset="0"/>
              </a:rPr>
              <a:t>American Psychological Association (APA) </a:t>
            </a:r>
            <a:r>
              <a:rPr lang="en-US" sz="1400">
                <a:latin typeface="Calibri" pitchFamily="34" charset="0"/>
              </a:rPr>
              <a:t>biasa digunakan dalam bidang psikologi, filsafat, ilmu safar, linguistik, antropologi, kecerdasan buatan, akuntansi, ekonomi, geografi, hukum, pendidikan, politik, sejarah, dan sosiologi.  </a:t>
            </a:r>
          </a:p>
          <a:p>
            <a:pPr marL="342900" indent="-228600">
              <a:spcAft>
                <a:spcPts val="600"/>
              </a:spcAft>
            </a:pPr>
            <a:r>
              <a:rPr lang="en-US" sz="1400">
                <a:latin typeface="Calibri" pitchFamily="34" charset="0"/>
              </a:rPr>
              <a:t>3)	Modern Languange Association (MLA) biasa digunakan dalam bidang seni, bahasa, sastra, bidang agama, pancasila, kewarganegaraan, ilmu sosial dasar, ilmu alamiah dasar, dan ilmu budaya dasar</a:t>
            </a:r>
          </a:p>
          <a:p>
            <a:pPr marL="342900" indent="-228600">
              <a:spcAft>
                <a:spcPts val="600"/>
              </a:spcAft>
            </a:pPr>
            <a:r>
              <a:rPr lang="en-US" sz="1400">
                <a:latin typeface="Calibri" pitchFamily="34" charset="0"/>
              </a:rPr>
              <a:t>4)	Council of Biology Editors (CBE)</a:t>
            </a:r>
          </a:p>
          <a:p>
            <a:pPr marL="342900" indent="-228600">
              <a:spcAft>
                <a:spcPts val="600"/>
              </a:spcAft>
            </a:pPr>
            <a:r>
              <a:rPr lang="en-US" sz="1400">
                <a:latin typeface="Calibri" pitchFamily="34" charset="0"/>
              </a:rPr>
              <a:t>5)	Dan lain-lain</a:t>
            </a:r>
          </a:p>
          <a:p>
            <a:pPr>
              <a:spcAft>
                <a:spcPts val="600"/>
              </a:spcAft>
            </a:pPr>
            <a:r>
              <a:rPr lang="en-US" sz="1400" b="1" smtClean="0">
                <a:latin typeface="Calibri" pitchFamily="34" charset="0"/>
              </a:rPr>
              <a:t>Konvensi aturan </a:t>
            </a:r>
            <a:r>
              <a:rPr lang="en-US" sz="1400" b="1">
                <a:latin typeface="Calibri" pitchFamily="34" charset="0"/>
              </a:rPr>
              <a:t>umum penulisan Daftar Pustaka :</a:t>
            </a:r>
          </a:p>
          <a:p>
            <a:pPr marL="342900" indent="-228600">
              <a:spcAft>
                <a:spcPts val="600"/>
              </a:spcAft>
            </a:pPr>
            <a:r>
              <a:rPr lang="en-US" sz="1400" smtClean="0">
                <a:latin typeface="Calibri" pitchFamily="34" charset="0"/>
              </a:rPr>
              <a:t>1</a:t>
            </a:r>
            <a:r>
              <a:rPr lang="en-US" sz="1400">
                <a:latin typeface="Calibri" pitchFamily="34" charset="0"/>
              </a:rPr>
              <a:t>)	Setiap informasi pustaka ditulis dalam spasi baris rapat (satu) dan dimulai dari margin kiri, dan jika panjang teks informasi lebih dari satu baris maka sambungan informasi baris berikutnya menjorok 3-5 spasi /ketukan.</a:t>
            </a:r>
          </a:p>
          <a:p>
            <a:pPr marL="342900" indent="-228600">
              <a:spcAft>
                <a:spcPts val="600"/>
              </a:spcAft>
              <a:buAutoNum type="arabicParenR" startAt="2"/>
            </a:pPr>
            <a:r>
              <a:rPr lang="en-US" sz="1400" smtClean="0">
                <a:latin typeface="Calibri" pitchFamily="34" charset="0"/>
              </a:rPr>
              <a:t>Spasi </a:t>
            </a:r>
            <a:r>
              <a:rPr lang="en-US" sz="1400">
                <a:latin typeface="Calibri" pitchFamily="34" charset="0"/>
              </a:rPr>
              <a:t>antar pustaka satu dengan lainnya adalah 1.5 – 2 spasi paragraf</a:t>
            </a:r>
            <a:r>
              <a:rPr lang="en-US" sz="1400" smtClean="0">
                <a:latin typeface="Calibri" pitchFamily="34" charset="0"/>
              </a:rPr>
              <a:t>.</a:t>
            </a:r>
          </a:p>
          <a:p>
            <a:pPr marL="342900" indent="-228600">
              <a:spcAft>
                <a:spcPts val="600"/>
              </a:spcAft>
              <a:buAutoNum type="arabicParenR" startAt="2"/>
            </a:pPr>
            <a:r>
              <a:rPr lang="en-US" sz="1400" smtClean="0">
                <a:latin typeface="Calibri" pitchFamily="34" charset="0"/>
              </a:rPr>
              <a:t>Harus </a:t>
            </a:r>
            <a:r>
              <a:rPr lang="en-US" sz="1400">
                <a:latin typeface="Calibri" pitchFamily="34" charset="0"/>
              </a:rPr>
              <a:t>terurut menurut abjad berdasarkan atibut penulisan pertama </a:t>
            </a:r>
            <a:r>
              <a:rPr lang="en-US" sz="1400" smtClean="0">
                <a:latin typeface="Calibri" pitchFamily="34" charset="0"/>
              </a:rPr>
              <a:t>(umumnya </a:t>
            </a:r>
            <a:r>
              <a:rPr lang="en-US" sz="1400">
                <a:latin typeface="Calibri" pitchFamily="34" charset="0"/>
              </a:rPr>
              <a:t>nama pengarang/ kode mnemonic</a:t>
            </a:r>
            <a:r>
              <a:rPr lang="en-US" sz="1400" smtClean="0">
                <a:latin typeface="Calibri" pitchFamily="34" charset="0"/>
              </a:rPr>
              <a:t>)</a:t>
            </a:r>
          </a:p>
          <a:p>
            <a:pPr marL="342900" indent="-228600">
              <a:spcAft>
                <a:spcPts val="600"/>
              </a:spcAft>
              <a:buAutoNum type="arabicParenR" startAt="2"/>
            </a:pPr>
            <a:r>
              <a:rPr lang="en-US" sz="1400">
                <a:latin typeface="Calibri" pitchFamily="34" charset="0"/>
              </a:rPr>
              <a:t>Mengikuti aturan konvensi Bahasa Indonesia : Penulisan Daftar Pustaka, Footnote, Sitasi, dan lain-lain</a:t>
            </a:r>
            <a:endParaRPr lang="en-US" sz="1400" smtClean="0">
              <a:latin typeface="Calibri" pitchFamily="34" charset="0"/>
            </a:endParaRPr>
          </a:p>
          <a:p>
            <a:pPr marL="342900" indent="-228600">
              <a:buAutoNum type="arabicParenR" startAt="2"/>
            </a:pPr>
            <a:r>
              <a:rPr lang="en-US" sz="1400" smtClean="0">
                <a:latin typeface="Calibri" pitchFamily="34" charset="0"/>
              </a:rPr>
              <a:t>Format </a:t>
            </a:r>
            <a:r>
              <a:rPr lang="en-US" sz="1400">
                <a:latin typeface="Calibri" pitchFamily="34" charset="0"/>
              </a:rPr>
              <a:t>mengikuti paragraf </a:t>
            </a:r>
            <a:r>
              <a:rPr lang="en-US" sz="1400" smtClean="0">
                <a:latin typeface="Calibri" pitchFamily="34" charset="0"/>
              </a:rPr>
              <a:t>naskah </a:t>
            </a:r>
            <a:r>
              <a:rPr lang="en-US" sz="1400">
                <a:latin typeface="Calibri" pitchFamily="34" charset="0"/>
              </a:rPr>
              <a:t>terbalik : Baris pertama margin ke-1, baris berikutnya menjorok 3-5 spasi. </a:t>
            </a:r>
            <a:r>
              <a:rPr lang="en-US" sz="1400" smtClean="0">
                <a:latin typeface="Calibri" pitchFamily="34" charset="0"/>
              </a:rPr>
              <a:t>Contoh</a:t>
            </a:r>
            <a:br>
              <a:rPr lang="en-US" sz="1400" smtClean="0">
                <a:latin typeface="Calibri" pitchFamily="34" charset="0"/>
              </a:rPr>
            </a:br>
            <a:r>
              <a:rPr lang="en-US" sz="1400">
                <a:latin typeface="Calibri" pitchFamily="34" charset="0"/>
              </a:rPr>
              <a:t/>
            </a:r>
            <a:br>
              <a:rPr lang="en-US" sz="1400">
                <a:latin typeface="Calibri" pitchFamily="34" charset="0"/>
              </a:rPr>
            </a:br>
            <a:r>
              <a:rPr lang="en-US" sz="1400" smtClean="0">
                <a:latin typeface="Calibri" pitchFamily="34" charset="0"/>
              </a:rPr>
              <a:t>Xxxxxxxxx </a:t>
            </a:r>
            <a:r>
              <a:rPr lang="en-US" sz="1400">
                <a:latin typeface="Calibri" pitchFamily="34" charset="0"/>
              </a:rPr>
              <a:t>xxxxx xxxxxx. xxxxxx xxxx xxxx </a:t>
            </a:r>
          </a:p>
          <a:p>
            <a:r>
              <a:rPr lang="en-US" sz="1400">
                <a:latin typeface="Calibri" pitchFamily="34" charset="0"/>
              </a:rPr>
              <a:t>	  </a:t>
            </a:r>
            <a:r>
              <a:rPr lang="en-US" sz="1400" smtClean="0">
                <a:latin typeface="Calibri" pitchFamily="34" charset="0"/>
              </a:rPr>
              <a:t> xxxxx </a:t>
            </a:r>
            <a:r>
              <a:rPr lang="en-US" sz="1400">
                <a:latin typeface="Calibri" pitchFamily="34" charset="0"/>
              </a:rPr>
              <a:t>xxxxx xxxx xxx xxxxx xxxx xxxxx</a:t>
            </a:r>
            <a:br>
              <a:rPr lang="en-US" sz="1400">
                <a:latin typeface="Calibri" pitchFamily="34" charset="0"/>
              </a:rPr>
            </a:br>
            <a:r>
              <a:rPr lang="en-US" sz="1400">
                <a:latin typeface="Calibri" pitchFamily="34" charset="0"/>
              </a:rPr>
              <a:t>	  </a:t>
            </a:r>
            <a:r>
              <a:rPr lang="en-US" sz="1400" smtClean="0">
                <a:latin typeface="Calibri" pitchFamily="34" charset="0"/>
              </a:rPr>
              <a:t> xxxxx </a:t>
            </a:r>
            <a:r>
              <a:rPr lang="en-US" sz="1400">
                <a:latin typeface="Calibri" pitchFamily="34" charset="0"/>
              </a:rPr>
              <a:t>xxxxx xxxx xxx xxxxx xxxx </a:t>
            </a:r>
            <a:r>
              <a:rPr lang="en-US" sz="1400" smtClean="0">
                <a:latin typeface="Calibri" pitchFamily="34" charset="0"/>
              </a:rPr>
              <a:t>xxxxx</a:t>
            </a:r>
            <a:endParaRPr lang="en-US" sz="1400">
              <a:latin typeface="Calibri" pitchFamily="34" charset="0"/>
            </a:endParaRPr>
          </a:p>
        </p:txBody>
      </p:sp>
    </p:spTree>
    <p:extLst>
      <p:ext uri="{BB962C8B-B14F-4D97-AF65-F5344CB8AC3E}">
        <p14:creationId xmlns:p14="http://schemas.microsoft.com/office/powerpoint/2010/main" val="2256862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MENULIS SUMBER DALAM </a:t>
            </a:r>
            <a:r>
              <a:rPr lang="en-US" sz="3200" smtClean="0">
                <a:latin typeface="AR JULIAN" pitchFamily="2" charset="0"/>
              </a:rPr>
              <a:t>DAFTAR PUSTAKA</a:t>
            </a:r>
            <a:endParaRPr lang="id-ID" sz="3200">
              <a:latin typeface="AR JULIAN" pitchFamily="2" charset="0"/>
            </a:endParaRPr>
          </a:p>
        </p:txBody>
      </p:sp>
      <p:sp>
        <p:nvSpPr>
          <p:cNvPr id="2" name="Rectangle 1"/>
          <p:cNvSpPr/>
          <p:nvPr/>
        </p:nvSpPr>
        <p:spPr>
          <a:xfrm>
            <a:off x="518160" y="767062"/>
            <a:ext cx="11224260" cy="5909310"/>
          </a:xfrm>
          <a:prstGeom prst="rect">
            <a:avLst/>
          </a:prstGeom>
          <a:ln>
            <a:solidFill>
              <a:schemeClr val="tx1"/>
            </a:solidFill>
          </a:ln>
        </p:spPr>
        <p:txBody>
          <a:bodyPr wrap="square">
            <a:spAutoFit/>
          </a:bodyPr>
          <a:lstStyle/>
          <a:p>
            <a:r>
              <a:rPr lang="en-US" sz="1400">
                <a:latin typeface="Calibri" pitchFamily="34" charset="0"/>
              </a:rPr>
              <a:t>Meskipun berbeda gaya/style pedoman penulisan ilmiah prinsipnya mengandung 4 atribut informasi yaitu informasi pustaka, informasi pengarang, informasi waktu publikasi, informasi </a:t>
            </a:r>
            <a:r>
              <a:rPr lang="en-US" sz="1400" smtClean="0">
                <a:latin typeface="Calibri" pitchFamily="34" charset="0"/>
              </a:rPr>
              <a:t>publikasi. Informasi </a:t>
            </a:r>
            <a:r>
              <a:rPr lang="en-US" sz="1400">
                <a:latin typeface="Calibri" pitchFamily="34" charset="0"/>
              </a:rPr>
              <a:t>Pustaka pedoman APA, memiliki format sbb :</a:t>
            </a:r>
          </a:p>
          <a:p>
            <a:endParaRPr lang="en-US" sz="1400">
              <a:latin typeface="Calibri" pitchFamily="34" charset="0"/>
            </a:endParaRPr>
          </a:p>
          <a:p>
            <a:endParaRPr lang="en-US" sz="1400" smtClean="0">
              <a:latin typeface="Calibri" pitchFamily="34" charset="0"/>
            </a:endParaRPr>
          </a:p>
          <a:p>
            <a:endParaRPr lang="en-US" sz="1400">
              <a:latin typeface="Calibri" pitchFamily="34" charset="0"/>
            </a:endParaRPr>
          </a:p>
          <a:p>
            <a:pPr marL="228600" indent="-228600" algn="just"/>
            <a:r>
              <a:rPr lang="en-US" sz="1400" b="1" smtClean="0">
                <a:latin typeface="Calibri" pitchFamily="34" charset="0"/>
              </a:rPr>
              <a:t>A</a:t>
            </a:r>
            <a:r>
              <a:rPr lang="en-US" sz="1400" b="1">
                <a:latin typeface="Calibri" pitchFamily="34" charset="0"/>
              </a:rPr>
              <a:t>.	Informasi Pengarang :</a:t>
            </a:r>
          </a:p>
          <a:p>
            <a:pPr marL="571500" indent="-342900" algn="just"/>
            <a:r>
              <a:rPr lang="en-US" sz="1400">
                <a:latin typeface="Calibri" pitchFamily="34" charset="0"/>
              </a:rPr>
              <a:t>(1)	Pengarang tunggal (sendirian), contoh Sanyata Purwidayanta (nama keluarga/belakang dibalik di depan)</a:t>
            </a:r>
          </a:p>
          <a:p>
            <a:pPr marL="571500" indent="-342900" algn="just"/>
            <a:r>
              <a:rPr lang="en-US" sz="1400" smtClean="0">
                <a:latin typeface="Calibri" pitchFamily="34" charset="0"/>
              </a:rPr>
              <a:t>	</a:t>
            </a:r>
            <a:r>
              <a:rPr lang="en-US" sz="1400" smtClean="0">
                <a:solidFill>
                  <a:srgbClr val="0033CC"/>
                </a:solidFill>
                <a:latin typeface="Calibri" pitchFamily="34" charset="0"/>
              </a:rPr>
              <a:t>Purwidayanta</a:t>
            </a:r>
            <a:r>
              <a:rPr lang="en-US" sz="1400">
                <a:solidFill>
                  <a:srgbClr val="0033CC"/>
                </a:solidFill>
                <a:latin typeface="Calibri" pitchFamily="34" charset="0"/>
              </a:rPr>
              <a:t>, Sanyata._(B)_._(C)_._(D)_ </a:t>
            </a:r>
          </a:p>
          <a:p>
            <a:pPr marL="571500" indent="-342900" algn="just"/>
            <a:r>
              <a:rPr lang="en-US" sz="1400">
                <a:latin typeface="Calibri" pitchFamily="34" charset="0"/>
              </a:rPr>
              <a:t>(2)	Pengarang berdua, contoh Sanyata Purwidayanta, J. Robert (nama pengarang kedua tidak dibalik)</a:t>
            </a:r>
          </a:p>
          <a:p>
            <a:pPr marL="571500" indent="-342900" algn="just"/>
            <a:r>
              <a:rPr lang="en-US" sz="1400" smtClean="0">
                <a:latin typeface="Calibri" pitchFamily="34" charset="0"/>
              </a:rPr>
              <a:t>	</a:t>
            </a:r>
            <a:r>
              <a:rPr lang="en-US" sz="1400" smtClean="0">
                <a:solidFill>
                  <a:srgbClr val="0033CC"/>
                </a:solidFill>
                <a:latin typeface="Calibri" pitchFamily="34" charset="0"/>
              </a:rPr>
              <a:t>Purwidayanta</a:t>
            </a:r>
            <a:r>
              <a:rPr lang="en-US" sz="1400">
                <a:solidFill>
                  <a:srgbClr val="0033CC"/>
                </a:solidFill>
                <a:latin typeface="Calibri" pitchFamily="34" charset="0"/>
              </a:rPr>
              <a:t>, Sanyata, and J.  Robert._(B)_._(C)_._(D)_</a:t>
            </a:r>
          </a:p>
          <a:p>
            <a:pPr marL="571500" indent="-342900" algn="just"/>
            <a:r>
              <a:rPr lang="en-US" sz="1400">
                <a:latin typeface="Calibri" pitchFamily="34" charset="0"/>
              </a:rPr>
              <a:t>(3)	Pengarang bertiga, contoh Sanyata Purwidayanta, J. Robert, L. Melati Indah(nama pengarang kedua/tiga tidak dibalik)</a:t>
            </a:r>
          </a:p>
          <a:p>
            <a:pPr marL="571500" indent="-342900" algn="just"/>
            <a:r>
              <a:rPr lang="en-US" sz="1400" smtClean="0">
                <a:latin typeface="Calibri" pitchFamily="34" charset="0"/>
              </a:rPr>
              <a:t>	</a:t>
            </a:r>
            <a:r>
              <a:rPr lang="en-US" sz="1400" smtClean="0">
                <a:solidFill>
                  <a:srgbClr val="0033CC"/>
                </a:solidFill>
                <a:latin typeface="Calibri" pitchFamily="34" charset="0"/>
              </a:rPr>
              <a:t>Purwidayanta</a:t>
            </a:r>
            <a:r>
              <a:rPr lang="en-US" sz="1400">
                <a:solidFill>
                  <a:srgbClr val="0033CC"/>
                </a:solidFill>
                <a:latin typeface="Calibri" pitchFamily="34" charset="0"/>
              </a:rPr>
              <a:t>, Sanyata, J. Robert, L. Melati Indah._(B)_._(C)_._(D)_</a:t>
            </a:r>
          </a:p>
          <a:p>
            <a:pPr marL="571500" indent="-342900" algn="just"/>
            <a:r>
              <a:rPr lang="en-US" sz="1400">
                <a:latin typeface="Calibri" pitchFamily="34" charset="0"/>
              </a:rPr>
              <a:t>(4)	Pengarang lebih dari tiga, contoh Sanyata Purwidayanta, J. Robert, L. Melati Indah, Wisnu Ramadhan.</a:t>
            </a:r>
          </a:p>
          <a:p>
            <a:pPr marL="571500" indent="-342900" algn="just"/>
            <a:r>
              <a:rPr lang="en-US" sz="1400" smtClean="0">
                <a:latin typeface="Calibri" pitchFamily="34" charset="0"/>
              </a:rPr>
              <a:t>	</a:t>
            </a:r>
            <a:r>
              <a:rPr lang="en-US" sz="1400" smtClean="0">
                <a:solidFill>
                  <a:srgbClr val="0033CC"/>
                </a:solidFill>
                <a:latin typeface="Calibri" pitchFamily="34" charset="0"/>
              </a:rPr>
              <a:t>Purwidayanta</a:t>
            </a:r>
            <a:r>
              <a:rPr lang="en-US" sz="1400">
                <a:solidFill>
                  <a:srgbClr val="0033CC"/>
                </a:solidFill>
                <a:latin typeface="Calibri" pitchFamily="34" charset="0"/>
              </a:rPr>
              <a:t>, Sanyata, et all. _(B)_._(C)_._(D)_</a:t>
            </a:r>
          </a:p>
          <a:p>
            <a:pPr marL="571500" indent="-342900" algn="just"/>
            <a:r>
              <a:rPr lang="en-US" sz="1400">
                <a:latin typeface="Calibri" pitchFamily="34" charset="0"/>
              </a:rPr>
              <a:t>(5)	Pengarang berbentuk Tim atau Lembaga,  contoh  Kementerian Pendidikan Tinggi.</a:t>
            </a:r>
          </a:p>
          <a:p>
            <a:pPr marL="571500" indent="-342900" algn="just"/>
            <a:r>
              <a:rPr lang="en-US" sz="1400" smtClean="0">
                <a:latin typeface="Calibri" pitchFamily="34" charset="0"/>
              </a:rPr>
              <a:t>	</a:t>
            </a:r>
            <a:r>
              <a:rPr lang="en-US" sz="1400" smtClean="0">
                <a:solidFill>
                  <a:srgbClr val="0033CC"/>
                </a:solidFill>
                <a:latin typeface="Calibri" pitchFamily="34" charset="0"/>
              </a:rPr>
              <a:t>Kementerian </a:t>
            </a:r>
            <a:r>
              <a:rPr lang="en-US" sz="1400">
                <a:solidFill>
                  <a:srgbClr val="0033CC"/>
                </a:solidFill>
                <a:latin typeface="Calibri" pitchFamily="34" charset="0"/>
              </a:rPr>
              <a:t>Pendidikan Tinggi. _(B)_._(C)_._(D</a:t>
            </a:r>
            <a:r>
              <a:rPr lang="en-US" sz="1400" smtClean="0">
                <a:solidFill>
                  <a:srgbClr val="0033CC"/>
                </a:solidFill>
                <a:latin typeface="Calibri" pitchFamily="34" charset="0"/>
              </a:rPr>
              <a:t>)_</a:t>
            </a:r>
          </a:p>
          <a:p>
            <a:pPr marL="571500" indent="-342900" algn="just"/>
            <a:r>
              <a:rPr lang="en-US" sz="1400" smtClean="0">
                <a:latin typeface="Calibri" pitchFamily="34" charset="0"/>
              </a:rPr>
              <a:t>(</a:t>
            </a:r>
            <a:r>
              <a:rPr lang="en-US" sz="1400">
                <a:latin typeface="Calibri" pitchFamily="34" charset="0"/>
              </a:rPr>
              <a:t>6)	Tanpa Pengarang, maka formatnya menjadi _(C)_._(B)_._(D)_ contoh judul ”Anonim sebuah buku</a:t>
            </a:r>
            <a:r>
              <a:rPr lang="en-US" sz="1400" smtClean="0">
                <a:latin typeface="Calibri" pitchFamily="34" charset="0"/>
              </a:rPr>
              <a:t>”, maka (A) tidak ada.</a:t>
            </a:r>
            <a:endParaRPr lang="en-US" sz="1400">
              <a:latin typeface="Calibri" pitchFamily="34" charset="0"/>
            </a:endParaRPr>
          </a:p>
          <a:p>
            <a:pPr marL="571500" indent="-342900" algn="just"/>
            <a:r>
              <a:rPr lang="en-US" sz="1400" smtClean="0">
                <a:latin typeface="Calibri" pitchFamily="34" charset="0"/>
              </a:rPr>
              <a:t>	</a:t>
            </a:r>
            <a:r>
              <a:rPr lang="en-US" sz="1400" smtClean="0">
                <a:solidFill>
                  <a:srgbClr val="0033CC"/>
                </a:solidFill>
                <a:latin typeface="Calibri" pitchFamily="34" charset="0"/>
              </a:rPr>
              <a:t>Anonim </a:t>
            </a:r>
            <a:r>
              <a:rPr lang="en-US" sz="1400">
                <a:solidFill>
                  <a:srgbClr val="0033CC"/>
                </a:solidFill>
                <a:latin typeface="Calibri" pitchFamily="34" charset="0"/>
              </a:rPr>
              <a:t>sebuah buku._(B)_._(D</a:t>
            </a:r>
            <a:r>
              <a:rPr lang="en-US" sz="1400" smtClean="0">
                <a:solidFill>
                  <a:srgbClr val="0033CC"/>
                </a:solidFill>
                <a:latin typeface="Calibri" pitchFamily="34" charset="0"/>
              </a:rPr>
              <a:t>)_</a:t>
            </a:r>
          </a:p>
          <a:p>
            <a:pPr marL="571500" indent="-342900" algn="just"/>
            <a:r>
              <a:rPr lang="en-US" sz="1400" smtClean="0">
                <a:latin typeface="Calibri" pitchFamily="34" charset="0"/>
              </a:rPr>
              <a:t>(</a:t>
            </a:r>
            <a:r>
              <a:rPr lang="en-US" sz="1400">
                <a:latin typeface="Calibri" pitchFamily="34" charset="0"/>
              </a:rPr>
              <a:t>7)	Untuk buku yang berbeda dengan pengarang sama, maka nama pengarang digati garis bawah 5 spasi, contoh :</a:t>
            </a:r>
          </a:p>
          <a:p>
            <a:pPr marL="571500" indent="-342900" algn="just"/>
            <a:r>
              <a:rPr lang="en-US" sz="1400" smtClean="0">
                <a:latin typeface="Calibri" pitchFamily="34" charset="0"/>
              </a:rPr>
              <a:t>	</a:t>
            </a:r>
            <a:r>
              <a:rPr lang="en-US" sz="1400" smtClean="0">
                <a:solidFill>
                  <a:srgbClr val="0033CC"/>
                </a:solidFill>
                <a:latin typeface="Calibri" pitchFamily="34" charset="0"/>
              </a:rPr>
              <a:t>Purwidayanta</a:t>
            </a:r>
            <a:r>
              <a:rPr lang="en-US" sz="1400">
                <a:solidFill>
                  <a:srgbClr val="0033CC"/>
                </a:solidFill>
                <a:latin typeface="Calibri" pitchFamily="34" charset="0"/>
              </a:rPr>
              <a:t>, Sanyata._(B)_._(Judul-1)_._(D)_ </a:t>
            </a:r>
          </a:p>
          <a:p>
            <a:pPr marL="571500" indent="-342900" algn="just"/>
            <a:r>
              <a:rPr lang="en-US" sz="1400" smtClean="0">
                <a:solidFill>
                  <a:srgbClr val="0033CC"/>
                </a:solidFill>
                <a:latin typeface="Calibri" pitchFamily="34" charset="0"/>
              </a:rPr>
              <a:t>	_____._(</a:t>
            </a:r>
            <a:r>
              <a:rPr lang="en-US" sz="1400">
                <a:solidFill>
                  <a:srgbClr val="0033CC"/>
                </a:solidFill>
                <a:latin typeface="Calibri" pitchFamily="34" charset="0"/>
              </a:rPr>
              <a:t>B)_._(judul-2)_._(D)_</a:t>
            </a:r>
          </a:p>
          <a:p>
            <a:pPr marL="571500" indent="-342900" algn="just"/>
            <a:r>
              <a:rPr lang="en-US" sz="1400" smtClean="0">
                <a:solidFill>
                  <a:srgbClr val="0033CC"/>
                </a:solidFill>
                <a:latin typeface="Calibri" pitchFamily="34" charset="0"/>
              </a:rPr>
              <a:t>	_____._(</a:t>
            </a:r>
            <a:r>
              <a:rPr lang="en-US" sz="1400">
                <a:solidFill>
                  <a:srgbClr val="0033CC"/>
                </a:solidFill>
                <a:latin typeface="Calibri" pitchFamily="34" charset="0"/>
              </a:rPr>
              <a:t>B)_._(judul-3)_._(D)_</a:t>
            </a:r>
          </a:p>
          <a:p>
            <a:pPr algn="just"/>
            <a:endParaRPr lang="en-US" sz="1400" b="1" smtClean="0">
              <a:latin typeface="Calibri" pitchFamily="34" charset="0"/>
            </a:endParaRPr>
          </a:p>
          <a:p>
            <a:pPr marL="228600" indent="-228600" algn="just"/>
            <a:r>
              <a:rPr lang="en-US" sz="1400" smtClean="0">
                <a:latin typeface="Calibri" pitchFamily="34" charset="0"/>
              </a:rPr>
              <a:t>B</a:t>
            </a:r>
            <a:r>
              <a:rPr lang="en-US" sz="1400">
                <a:latin typeface="Calibri" pitchFamily="34" charset="0"/>
              </a:rPr>
              <a:t>.	</a:t>
            </a:r>
            <a:r>
              <a:rPr lang="en-US" sz="1400" b="1">
                <a:latin typeface="Calibri" pitchFamily="34" charset="0"/>
              </a:rPr>
              <a:t>Informasi Waktu </a:t>
            </a:r>
            <a:r>
              <a:rPr lang="en-US" sz="1400" b="1" smtClean="0">
                <a:latin typeface="Calibri" pitchFamily="34" charset="0"/>
              </a:rPr>
              <a:t>Publikasi</a:t>
            </a:r>
            <a:endParaRPr lang="en-US" sz="1400" b="1">
              <a:latin typeface="Calibri" pitchFamily="34" charset="0"/>
            </a:endParaRPr>
          </a:p>
          <a:p>
            <a:pPr marL="228600" lvl="1" algn="just"/>
            <a:r>
              <a:rPr lang="en-US" sz="1400">
                <a:latin typeface="Calibri" pitchFamily="34" charset="0"/>
              </a:rPr>
              <a:t>Informasi ini meliputi segala bentuk publikasi baik buku, jurnal, skripsi, majalah, harian, dan lain-lain. Contoh publikasi tahun 2020,  dengan menambah informasi pengarang poin (1) :</a:t>
            </a:r>
          </a:p>
          <a:p>
            <a:pPr lvl="1" algn="just"/>
            <a:r>
              <a:rPr lang="en-US" sz="1400">
                <a:solidFill>
                  <a:srgbClr val="0033CC"/>
                </a:solidFill>
                <a:latin typeface="Calibri" pitchFamily="34" charset="0"/>
              </a:rPr>
              <a:t>Purwidayanta, </a:t>
            </a:r>
            <a:r>
              <a:rPr lang="en-US" sz="1400" smtClean="0">
                <a:solidFill>
                  <a:srgbClr val="0033CC"/>
                </a:solidFill>
                <a:latin typeface="Calibri" pitchFamily="34" charset="0"/>
              </a:rPr>
              <a:t>Sanyata.</a:t>
            </a:r>
            <a:r>
              <a:rPr lang="en-US" sz="1400" smtClean="0">
                <a:solidFill>
                  <a:srgbClr val="FF0000"/>
                </a:solidFill>
                <a:latin typeface="Calibri" pitchFamily="34" charset="0"/>
              </a:rPr>
              <a:t>2020</a:t>
            </a:r>
            <a:r>
              <a:rPr lang="en-US" sz="1400" smtClean="0">
                <a:solidFill>
                  <a:srgbClr val="0033CC"/>
                </a:solidFill>
                <a:latin typeface="Calibri" pitchFamily="34" charset="0"/>
              </a:rPr>
              <a:t>._(</a:t>
            </a:r>
            <a:r>
              <a:rPr lang="en-US" sz="1400">
                <a:solidFill>
                  <a:srgbClr val="0033CC"/>
                </a:solidFill>
                <a:latin typeface="Calibri" pitchFamily="34" charset="0"/>
              </a:rPr>
              <a:t>C)_._(D</a:t>
            </a:r>
            <a:r>
              <a:rPr lang="en-US" sz="1400" smtClean="0">
                <a:solidFill>
                  <a:srgbClr val="0033CC"/>
                </a:solidFill>
                <a:latin typeface="Calibri" pitchFamily="34" charset="0"/>
              </a:rPr>
              <a:t>)_</a:t>
            </a:r>
            <a:endParaRPr lang="en-US" sz="1400">
              <a:solidFill>
                <a:srgbClr val="0033CC"/>
              </a:solidFill>
              <a:latin typeface="Calibri" pitchFamily="34" charset="0"/>
            </a:endParaRPr>
          </a:p>
        </p:txBody>
      </p:sp>
      <p:grpSp>
        <p:nvGrpSpPr>
          <p:cNvPr id="4" name="Group 3"/>
          <p:cNvGrpSpPr/>
          <p:nvPr/>
        </p:nvGrpSpPr>
        <p:grpSpPr>
          <a:xfrm>
            <a:off x="1225848" y="1334522"/>
            <a:ext cx="8139132" cy="505460"/>
            <a:chOff x="0" y="-7093"/>
            <a:chExt cx="5310733" cy="431812"/>
          </a:xfrm>
        </p:grpSpPr>
        <p:grpSp>
          <p:nvGrpSpPr>
            <p:cNvPr id="5" name="Group 4"/>
            <p:cNvGrpSpPr/>
            <p:nvPr/>
          </p:nvGrpSpPr>
          <p:grpSpPr>
            <a:xfrm>
              <a:off x="0" y="-7093"/>
              <a:ext cx="5310733" cy="242684"/>
              <a:chOff x="0" y="-7093"/>
              <a:chExt cx="5310733" cy="242684"/>
            </a:xfrm>
          </p:grpSpPr>
          <p:sp>
            <p:nvSpPr>
              <p:cNvPr id="10" name="Rectangle 9"/>
              <p:cNvSpPr/>
              <p:nvPr/>
            </p:nvSpPr>
            <p:spPr>
              <a:xfrm>
                <a:off x="0" y="0"/>
                <a:ext cx="1136650"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Pengarang</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1" name="Rectangle 10"/>
              <p:cNvSpPr/>
              <p:nvPr/>
            </p:nvSpPr>
            <p:spPr>
              <a:xfrm>
                <a:off x="1223069" y="-6"/>
                <a:ext cx="1495908"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Waktu Publikasi</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2" name="Rectangle 11"/>
              <p:cNvSpPr/>
              <p:nvPr/>
            </p:nvSpPr>
            <p:spPr>
              <a:xfrm>
                <a:off x="2821909" y="6"/>
                <a:ext cx="1332230"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Judul Pustaka</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3" name="Rectangle 12"/>
              <p:cNvSpPr/>
              <p:nvPr/>
            </p:nvSpPr>
            <p:spPr>
              <a:xfrm>
                <a:off x="4268266" y="-7093"/>
                <a:ext cx="1042467"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publikasi</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4" name="Rectangle 13"/>
              <p:cNvSpPr/>
              <p:nvPr/>
            </p:nvSpPr>
            <p:spPr>
              <a:xfrm>
                <a:off x="1114235" y="0"/>
                <a:ext cx="163195" cy="22923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5" name="Rectangle 14"/>
              <p:cNvSpPr/>
              <p:nvPr/>
            </p:nvSpPr>
            <p:spPr>
              <a:xfrm>
                <a:off x="2695047" y="2"/>
                <a:ext cx="163195" cy="23558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6" name="Rectangle 15"/>
              <p:cNvSpPr/>
              <p:nvPr/>
            </p:nvSpPr>
            <p:spPr>
              <a:xfrm>
                <a:off x="4148095" y="-6338"/>
                <a:ext cx="163195" cy="23558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grpSp>
        <p:sp>
          <p:nvSpPr>
            <p:cNvPr id="6" name="Rectangle 5"/>
            <p:cNvSpPr/>
            <p:nvPr/>
          </p:nvSpPr>
          <p:spPr>
            <a:xfrm>
              <a:off x="0" y="248153"/>
              <a:ext cx="1136650" cy="176566"/>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(A)</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7" name="Rectangle 6"/>
            <p:cNvSpPr/>
            <p:nvPr/>
          </p:nvSpPr>
          <p:spPr>
            <a:xfrm>
              <a:off x="1222975" y="248039"/>
              <a:ext cx="1495585" cy="176464"/>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(B)</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8" name="Rectangle 7"/>
            <p:cNvSpPr/>
            <p:nvPr/>
          </p:nvSpPr>
          <p:spPr>
            <a:xfrm>
              <a:off x="2815620" y="248158"/>
              <a:ext cx="1332230" cy="176129"/>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(C)</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9" name="Rectangle 8"/>
            <p:cNvSpPr/>
            <p:nvPr/>
          </p:nvSpPr>
          <p:spPr>
            <a:xfrm>
              <a:off x="4267390" y="248100"/>
              <a:ext cx="1042939" cy="176074"/>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(D)</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grpSp>
    </p:spTree>
    <p:extLst>
      <p:ext uri="{BB962C8B-B14F-4D97-AF65-F5344CB8AC3E}">
        <p14:creationId xmlns:p14="http://schemas.microsoft.com/office/powerpoint/2010/main" val="144144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MENULIS SUMBER DALAM </a:t>
            </a:r>
            <a:r>
              <a:rPr lang="en-US" sz="3200" smtClean="0">
                <a:latin typeface="AR JULIAN" pitchFamily="2" charset="0"/>
              </a:rPr>
              <a:t>DAFTAR PUSTAKA</a:t>
            </a:r>
            <a:endParaRPr lang="id-ID" sz="3200">
              <a:latin typeface="AR JULIAN" pitchFamily="2" charset="0"/>
            </a:endParaRPr>
          </a:p>
        </p:txBody>
      </p:sp>
      <p:sp>
        <p:nvSpPr>
          <p:cNvPr id="2" name="Rectangle 1"/>
          <p:cNvSpPr/>
          <p:nvPr/>
        </p:nvSpPr>
        <p:spPr>
          <a:xfrm>
            <a:off x="594360" y="767062"/>
            <a:ext cx="11353800" cy="5917004"/>
          </a:xfrm>
          <a:prstGeom prst="rect">
            <a:avLst/>
          </a:prstGeom>
          <a:ln>
            <a:solidFill>
              <a:schemeClr val="tx1"/>
            </a:solidFill>
          </a:ln>
        </p:spPr>
        <p:txBody>
          <a:bodyPr wrap="square">
            <a:spAutoFit/>
          </a:bodyPr>
          <a:lstStyle/>
          <a:p>
            <a:pPr marL="228600" indent="-228600"/>
            <a:endParaRPr lang="en-US" sz="1400" smtClean="0">
              <a:latin typeface="Calibri" pitchFamily="34" charset="0"/>
            </a:endParaRPr>
          </a:p>
          <a:p>
            <a:pPr marL="228600" indent="-228600"/>
            <a:endParaRPr lang="en-US" sz="1400">
              <a:latin typeface="Calibri" pitchFamily="34" charset="0"/>
            </a:endParaRPr>
          </a:p>
          <a:p>
            <a:pPr marL="228600" indent="-228600"/>
            <a:endParaRPr lang="en-US" sz="1400" smtClean="0">
              <a:latin typeface="Calibri" pitchFamily="34" charset="0"/>
            </a:endParaRPr>
          </a:p>
          <a:p>
            <a:pPr marL="228600" indent="-228600"/>
            <a:r>
              <a:rPr lang="en-US" sz="1400" smtClean="0">
                <a:latin typeface="Calibri" pitchFamily="34" charset="0"/>
              </a:rPr>
              <a:t>C</a:t>
            </a:r>
            <a:r>
              <a:rPr lang="en-US" sz="1400">
                <a:latin typeface="Calibri" pitchFamily="34" charset="0"/>
              </a:rPr>
              <a:t>.</a:t>
            </a:r>
            <a:r>
              <a:rPr lang="en-US" sz="1400" b="1">
                <a:latin typeface="Calibri" pitchFamily="34" charset="0"/>
              </a:rPr>
              <a:t>	Informasi Judul Pustaka</a:t>
            </a:r>
          </a:p>
          <a:p>
            <a:r>
              <a:rPr lang="en-US" sz="1400" smtClean="0">
                <a:latin typeface="Calibri" pitchFamily="34" charset="0"/>
              </a:rPr>
              <a:t>Sebaiknya </a:t>
            </a:r>
            <a:r>
              <a:rPr lang="en-US" sz="1400">
                <a:latin typeface="Calibri" pitchFamily="34" charset="0"/>
              </a:rPr>
              <a:t>judul pustaka diberi garis bawah atau dicetak miring atau diapit tanda kutip (untuk MLA, untuk APA tidak dibedakan). Contoh penulisan judul dalam berbagai pustaka yang telah dipublikasi adalah </a:t>
            </a:r>
            <a:r>
              <a:rPr lang="en-US" sz="1400" smtClean="0">
                <a:latin typeface="Calibri" pitchFamily="34" charset="0"/>
              </a:rPr>
              <a:t>:</a:t>
            </a:r>
            <a:endParaRPr lang="en-US" sz="1400">
              <a:latin typeface="Calibri" pitchFamily="34" charset="0"/>
            </a:endParaRPr>
          </a:p>
          <a:p>
            <a:pPr marL="571500" lvl="1" indent="-342900">
              <a:spcAft>
                <a:spcPts val="300"/>
              </a:spcAft>
            </a:pPr>
            <a:r>
              <a:rPr lang="en-US" sz="1400" smtClean="0">
                <a:latin typeface="Calibri" pitchFamily="34" charset="0"/>
              </a:rPr>
              <a:t>(</a:t>
            </a:r>
            <a:r>
              <a:rPr lang="en-US" sz="1400">
                <a:latin typeface="Calibri" pitchFamily="34" charset="0"/>
              </a:rPr>
              <a:t>1)	Buku tunggal (1 jilid), contoh  “Introduction Algorithm  and Programming”</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“Introduction Algorithm  and Programming”._(D)_ </a:t>
            </a:r>
          </a:p>
          <a:p>
            <a:pPr marL="571500" lvl="1" indent="-342900">
              <a:spcAft>
                <a:spcPts val="300"/>
              </a:spcAft>
            </a:pPr>
            <a:r>
              <a:rPr lang="en-US" sz="1400">
                <a:latin typeface="Calibri" pitchFamily="34" charset="0"/>
              </a:rPr>
              <a:t>(2)	Jurnal, contoh  “Writing Algorithm and Programming in Jurnal” </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“Writing Algorithm  and Programming in Jurnal” _(D)_ </a:t>
            </a:r>
          </a:p>
          <a:p>
            <a:pPr marL="571500" lvl="1" indent="-342900">
              <a:spcAft>
                <a:spcPts val="300"/>
              </a:spcAft>
            </a:pPr>
            <a:r>
              <a:rPr lang="en-US" sz="1400">
                <a:latin typeface="Calibri" pitchFamily="34" charset="0"/>
              </a:rPr>
              <a:t>(3)	Buku tanpa publikasi, contoh  Skripsi Sarjana “Alat Bantu Belajar Algoritma Pemrograman” (lengkapi </a:t>
            </a:r>
            <a:r>
              <a:rPr lang="en-US" sz="1400" smtClean="0">
                <a:latin typeface="Calibri" pitchFamily="34" charset="0"/>
              </a:rPr>
              <a:t>nama </a:t>
            </a:r>
            <a:r>
              <a:rPr lang="en-US" sz="1400">
                <a:latin typeface="Calibri" pitchFamily="34" charset="0"/>
              </a:rPr>
              <a:t>fakultas/jurusan dan Perguruan Tinggi).</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“Introduction Algorithm  and Programming.” Skripsi Sarjana Jurusan Teknik Informatika STMIK DCI._(D)_ </a:t>
            </a:r>
          </a:p>
          <a:p>
            <a:pPr marL="571500" lvl="1" indent="-342900">
              <a:spcAft>
                <a:spcPts val="300"/>
              </a:spcAft>
            </a:pPr>
            <a:r>
              <a:rPr lang="en-US" sz="1400">
                <a:latin typeface="Calibri" pitchFamily="34" charset="0"/>
              </a:rPr>
              <a:t>(4)	Buku tunggal dengan subjudul , contoh  “Introduction Algorithm  and Programming, Practitioner’s approach”</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“Introduction Algorithm  and Programming,” Practitioner’s approach._(D)_ </a:t>
            </a:r>
          </a:p>
          <a:p>
            <a:pPr marL="571500" lvl="1" indent="-342900">
              <a:spcAft>
                <a:spcPts val="300"/>
              </a:spcAft>
            </a:pPr>
            <a:r>
              <a:rPr lang="en-US" sz="1400">
                <a:latin typeface="Calibri" pitchFamily="34" charset="0"/>
              </a:rPr>
              <a:t>(5)	Buku lebih dari 1 jilid, contoh  “Introduction Algorithm  and Programming” Jilid 3</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“Introduction Algorithm  and Programming”.Jilid 3._(D)_ </a:t>
            </a:r>
          </a:p>
          <a:p>
            <a:pPr marL="571500" lvl="1" indent="-342900">
              <a:spcAft>
                <a:spcPts val="300"/>
              </a:spcAft>
            </a:pPr>
            <a:r>
              <a:rPr lang="en-US" sz="1400">
                <a:latin typeface="Calibri" pitchFamily="34" charset="0"/>
              </a:rPr>
              <a:t>(6)	Buku terjemahan, contoh  “Pengantar Algoritma dan Pemrograman”</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“Pengantar Algoritma dan Pemrograman”, Terjemahan Wisnu._(D)_ </a:t>
            </a:r>
          </a:p>
          <a:p>
            <a:pPr marL="571500" lvl="1" indent="-342900">
              <a:spcAft>
                <a:spcPts val="300"/>
              </a:spcAft>
            </a:pPr>
            <a:r>
              <a:rPr lang="en-US" sz="1400">
                <a:latin typeface="Calibri" pitchFamily="34" charset="0"/>
              </a:rPr>
              <a:t>(7)	Artikel Majalah, contoh  “Cara Manager Berpikir Algoritma Solusi” di Majalah IPTEK</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“Cara Manager Berpikir Algoritma Solusi”._(D)_ </a:t>
            </a:r>
          </a:p>
          <a:p>
            <a:pPr marL="571500" lvl="1" indent="-342900">
              <a:spcAft>
                <a:spcPts val="300"/>
              </a:spcAft>
            </a:pPr>
            <a:r>
              <a:rPr lang="en-US" sz="1400">
                <a:latin typeface="Calibri" pitchFamily="34" charset="0"/>
              </a:rPr>
              <a:t>(8)	Artikel Harian (Koran), contoh  “Menghadapi tantangan Industri 4.0” di koran Tribun Jabar</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“Menghadapi tantangan Industri 4.0”._(D)_ </a:t>
            </a:r>
          </a:p>
          <a:p>
            <a:pPr marL="571500" lvl="1" indent="-342900">
              <a:spcAft>
                <a:spcPts val="300"/>
              </a:spcAft>
            </a:pPr>
            <a:r>
              <a:rPr lang="en-US" sz="1400">
                <a:latin typeface="Calibri" pitchFamily="34" charset="0"/>
              </a:rPr>
              <a:t>(9)	Internet, contoh  “Sebaran perguruan tinggi” di situs www.lldikti4.or.id</a:t>
            </a:r>
          </a:p>
          <a:p>
            <a:pPr marL="571500" lvl="1" indent="-342900">
              <a:spcAft>
                <a:spcPts val="300"/>
              </a:spcAf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“Sebaran Perguruan Tinggi”._(D)_ </a:t>
            </a:r>
          </a:p>
        </p:txBody>
      </p:sp>
      <p:grpSp>
        <p:nvGrpSpPr>
          <p:cNvPr id="4" name="Group 3"/>
          <p:cNvGrpSpPr/>
          <p:nvPr/>
        </p:nvGrpSpPr>
        <p:grpSpPr>
          <a:xfrm>
            <a:off x="742412" y="859167"/>
            <a:ext cx="8139132" cy="505460"/>
            <a:chOff x="0" y="-7093"/>
            <a:chExt cx="5310733" cy="431812"/>
          </a:xfrm>
        </p:grpSpPr>
        <p:grpSp>
          <p:nvGrpSpPr>
            <p:cNvPr id="5" name="Group 4"/>
            <p:cNvGrpSpPr/>
            <p:nvPr/>
          </p:nvGrpSpPr>
          <p:grpSpPr>
            <a:xfrm>
              <a:off x="0" y="-7093"/>
              <a:ext cx="5310733" cy="242684"/>
              <a:chOff x="0" y="-7093"/>
              <a:chExt cx="5310733" cy="242684"/>
            </a:xfrm>
          </p:grpSpPr>
          <p:sp>
            <p:nvSpPr>
              <p:cNvPr id="10" name="Rectangle 9"/>
              <p:cNvSpPr/>
              <p:nvPr/>
            </p:nvSpPr>
            <p:spPr>
              <a:xfrm>
                <a:off x="0" y="0"/>
                <a:ext cx="1136650"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Pengarang</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1" name="Rectangle 10"/>
              <p:cNvSpPr/>
              <p:nvPr/>
            </p:nvSpPr>
            <p:spPr>
              <a:xfrm>
                <a:off x="1223069" y="-6"/>
                <a:ext cx="1495908"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Waktu Publikasi</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2" name="Rectangle 11"/>
              <p:cNvSpPr/>
              <p:nvPr/>
            </p:nvSpPr>
            <p:spPr>
              <a:xfrm>
                <a:off x="2821909" y="6"/>
                <a:ext cx="1332230"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Judul Pustaka</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3" name="Rectangle 12"/>
              <p:cNvSpPr/>
              <p:nvPr/>
            </p:nvSpPr>
            <p:spPr>
              <a:xfrm>
                <a:off x="4268266" y="-7093"/>
                <a:ext cx="1042467"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publikasi</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4" name="Rectangle 13"/>
              <p:cNvSpPr/>
              <p:nvPr/>
            </p:nvSpPr>
            <p:spPr>
              <a:xfrm>
                <a:off x="1114235" y="0"/>
                <a:ext cx="163195" cy="22923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5" name="Rectangle 14"/>
              <p:cNvSpPr/>
              <p:nvPr/>
            </p:nvSpPr>
            <p:spPr>
              <a:xfrm>
                <a:off x="2695047" y="2"/>
                <a:ext cx="163195" cy="23558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6" name="Rectangle 15"/>
              <p:cNvSpPr/>
              <p:nvPr/>
            </p:nvSpPr>
            <p:spPr>
              <a:xfrm>
                <a:off x="4148095" y="-6338"/>
                <a:ext cx="163195" cy="23558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grpSp>
        <p:sp>
          <p:nvSpPr>
            <p:cNvPr id="6" name="Rectangle 5"/>
            <p:cNvSpPr/>
            <p:nvPr/>
          </p:nvSpPr>
          <p:spPr>
            <a:xfrm>
              <a:off x="0" y="248153"/>
              <a:ext cx="1136650" cy="176566"/>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(A)</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7" name="Rectangle 6"/>
            <p:cNvSpPr/>
            <p:nvPr/>
          </p:nvSpPr>
          <p:spPr>
            <a:xfrm>
              <a:off x="1222975" y="248039"/>
              <a:ext cx="1495585" cy="176464"/>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(B)</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8" name="Rectangle 7"/>
            <p:cNvSpPr/>
            <p:nvPr/>
          </p:nvSpPr>
          <p:spPr>
            <a:xfrm>
              <a:off x="2815620" y="248158"/>
              <a:ext cx="1332230" cy="176129"/>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(C)</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9" name="Rectangle 8"/>
            <p:cNvSpPr/>
            <p:nvPr/>
          </p:nvSpPr>
          <p:spPr>
            <a:xfrm>
              <a:off x="4267390" y="248100"/>
              <a:ext cx="1042939" cy="176074"/>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(D)</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grpSp>
    </p:spTree>
    <p:extLst>
      <p:ext uri="{BB962C8B-B14F-4D97-AF65-F5344CB8AC3E}">
        <p14:creationId xmlns:p14="http://schemas.microsoft.com/office/powerpoint/2010/main" val="1540172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MENULIS SUMBER DALAM </a:t>
            </a:r>
            <a:r>
              <a:rPr lang="en-US" sz="3200" smtClean="0">
                <a:latin typeface="AR JULIAN" pitchFamily="2" charset="0"/>
              </a:rPr>
              <a:t>DAFTAR PUSTAKA</a:t>
            </a:r>
            <a:endParaRPr lang="id-ID" sz="3200">
              <a:latin typeface="AR JULIAN" pitchFamily="2" charset="0"/>
            </a:endParaRPr>
          </a:p>
        </p:txBody>
      </p:sp>
      <p:sp>
        <p:nvSpPr>
          <p:cNvPr id="2" name="Rectangle 1"/>
          <p:cNvSpPr/>
          <p:nvPr/>
        </p:nvSpPr>
        <p:spPr>
          <a:xfrm>
            <a:off x="853440" y="767062"/>
            <a:ext cx="10888980" cy="5047536"/>
          </a:xfrm>
          <a:prstGeom prst="rect">
            <a:avLst/>
          </a:prstGeom>
          <a:ln>
            <a:solidFill>
              <a:schemeClr val="tx1"/>
            </a:solidFill>
          </a:ln>
        </p:spPr>
        <p:txBody>
          <a:bodyPr wrap="square">
            <a:spAutoFit/>
          </a:bodyPr>
          <a:lstStyle/>
          <a:p>
            <a:pPr marL="228600" indent="-228600"/>
            <a:endParaRPr lang="en-US" sz="1400" b="1" smtClean="0">
              <a:latin typeface="Calibri" pitchFamily="34" charset="0"/>
            </a:endParaRPr>
          </a:p>
          <a:p>
            <a:pPr marL="228600" indent="-228600"/>
            <a:endParaRPr lang="en-US" sz="1400" b="1">
              <a:latin typeface="Calibri" pitchFamily="34" charset="0"/>
            </a:endParaRPr>
          </a:p>
          <a:p>
            <a:pPr marL="228600" indent="-228600"/>
            <a:endParaRPr lang="en-US" sz="1400" b="1" smtClean="0">
              <a:latin typeface="Calibri" pitchFamily="34" charset="0"/>
            </a:endParaRPr>
          </a:p>
          <a:p>
            <a:pPr marL="228600" indent="-228600"/>
            <a:endParaRPr lang="en-US" sz="1400" b="1" smtClean="0">
              <a:latin typeface="Calibri" pitchFamily="34" charset="0"/>
            </a:endParaRPr>
          </a:p>
          <a:p>
            <a:pPr marL="228600" indent="-228600"/>
            <a:endParaRPr lang="en-US" sz="1400" b="1">
              <a:latin typeface="Calibri" pitchFamily="34" charset="0"/>
            </a:endParaRPr>
          </a:p>
          <a:p>
            <a:pPr marL="228600" indent="-228600"/>
            <a:r>
              <a:rPr lang="en-US" sz="1400" b="1" smtClean="0">
                <a:latin typeface="Calibri" pitchFamily="34" charset="0"/>
              </a:rPr>
              <a:t>D</a:t>
            </a:r>
            <a:r>
              <a:rPr lang="en-US" sz="1400" b="1">
                <a:latin typeface="Calibri" pitchFamily="34" charset="0"/>
              </a:rPr>
              <a:t>.	Informasi Publikasi.</a:t>
            </a:r>
          </a:p>
          <a:p>
            <a:r>
              <a:rPr lang="en-US" sz="1400" smtClean="0">
                <a:latin typeface="Calibri" pitchFamily="34" charset="0"/>
              </a:rPr>
              <a:t/>
            </a:r>
            <a:br>
              <a:rPr lang="en-US" sz="1400" smtClean="0">
                <a:latin typeface="Calibri" pitchFamily="34" charset="0"/>
              </a:rPr>
            </a:br>
            <a:r>
              <a:rPr lang="en-US" sz="1400" smtClean="0">
                <a:latin typeface="Calibri" pitchFamily="34" charset="0"/>
              </a:rPr>
              <a:t>Informasi </a:t>
            </a:r>
            <a:r>
              <a:rPr lang="en-US" sz="1400">
                <a:latin typeface="Calibri" pitchFamily="34" charset="0"/>
              </a:rPr>
              <a:t>publikasi meliputi kota penerbit, nama penerbit/majalah , tanggal terbit, volume, edisi, jumlah halaman, dan lain-lain . Contoh penulisan publikasi dalam berbagai pustaka yang telah dipublikasi adalah :</a:t>
            </a:r>
          </a:p>
          <a:p>
            <a:pPr lvl="1" indent="-228600"/>
            <a:endParaRPr lang="en-US" sz="1400">
              <a:latin typeface="Calibri" pitchFamily="34" charset="0"/>
            </a:endParaRPr>
          </a:p>
          <a:p>
            <a:pPr marL="571500" lvl="1" indent="-342900">
              <a:tabLst>
                <a:tab pos="571500" algn="l"/>
              </a:tabLst>
            </a:pPr>
            <a:r>
              <a:rPr lang="en-US" sz="1400" smtClean="0">
                <a:latin typeface="Calibri" pitchFamily="34" charset="0"/>
              </a:rPr>
              <a:t>(</a:t>
            </a:r>
            <a:r>
              <a:rPr lang="en-US" sz="1400">
                <a:latin typeface="Calibri" pitchFamily="34" charset="0"/>
              </a:rPr>
              <a:t>1)	Buku, contoh  :</a:t>
            </a:r>
          </a:p>
          <a:p>
            <a:pPr marL="571500" lvl="1" indent="-342900">
              <a:tabLst>
                <a:tab pos="571500" algn="l"/>
              </a:tabLst>
            </a:pPr>
            <a:r>
              <a:rPr lang="en-US" sz="1400" smtClean="0">
                <a:latin typeface="Calibri" pitchFamily="34" charset="0"/>
              </a:rPr>
              <a:t>	_(</a:t>
            </a:r>
            <a:r>
              <a:rPr lang="en-US" sz="1400">
                <a:latin typeface="Calibri" pitchFamily="34" charset="0"/>
              </a:rPr>
              <a:t>A)_._(B)_. _(C)_.Surabaya : Penerbit Airlangga, Cetakan-5 </a:t>
            </a:r>
          </a:p>
          <a:p>
            <a:pPr marL="571500" lvl="1" indent="-342900">
              <a:tabLst>
                <a:tab pos="571500" algn="l"/>
              </a:tabLst>
            </a:pPr>
            <a:r>
              <a:rPr lang="en-US" sz="1400">
                <a:latin typeface="Calibri" pitchFamily="34" charset="0"/>
              </a:rPr>
              <a:t>(2)	Jurnal, contoh  : </a:t>
            </a:r>
          </a:p>
          <a:p>
            <a:pPr marL="571500" lvl="1" indent="-342900">
              <a:tabLst>
                <a:tab pos="571500" algn="l"/>
              </a:tabLs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_(C)_.Jurnal INFOS, vol. 3 (ed. 2), hal. 200-250</a:t>
            </a:r>
          </a:p>
          <a:p>
            <a:pPr marL="571500" lvl="1" indent="-342900">
              <a:tabLst>
                <a:tab pos="571500" algn="l"/>
              </a:tabLst>
            </a:pPr>
            <a:r>
              <a:rPr lang="en-US" sz="1400">
                <a:latin typeface="Calibri" pitchFamily="34" charset="0"/>
              </a:rPr>
              <a:t>(3)	Buku tanpa publikasi, contoh  Skripsi, Tesis, Disertasi disebut kotanya.</a:t>
            </a:r>
          </a:p>
          <a:p>
            <a:pPr marL="571500" lvl="1" indent="-342900">
              <a:tabLst>
                <a:tab pos="571500" algn="l"/>
              </a:tabLs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_(C)_.Tasikmalaya</a:t>
            </a:r>
          </a:p>
          <a:p>
            <a:pPr marL="571500" lvl="1" indent="-342900">
              <a:tabLst>
                <a:tab pos="571500" algn="l"/>
              </a:tabLst>
            </a:pPr>
            <a:r>
              <a:rPr lang="en-US" sz="1400">
                <a:latin typeface="Calibri" pitchFamily="34" charset="0"/>
              </a:rPr>
              <a:t>(4)	Artikel Majalah, sebutkan nama majalahnya dan info publikasi lainnya</a:t>
            </a:r>
          </a:p>
          <a:p>
            <a:pPr marL="571500" lvl="1" indent="-342900">
              <a:tabLst>
                <a:tab pos="571500" algn="l"/>
              </a:tabLs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_(C)_.Majalah IPTEK, Vol. VII, 10 Oktober 2020</a:t>
            </a:r>
          </a:p>
          <a:p>
            <a:pPr marL="571500" lvl="1" indent="-342900">
              <a:tabLst>
                <a:tab pos="571500" algn="l"/>
              </a:tabLst>
            </a:pPr>
            <a:r>
              <a:rPr lang="en-US" sz="1400">
                <a:latin typeface="Calibri" pitchFamily="34" charset="0"/>
              </a:rPr>
              <a:t>(5)	Artikel Harian (Koran), sebutkan nama hariannya</a:t>
            </a:r>
          </a:p>
          <a:p>
            <a:pPr marL="571500" lvl="1" indent="-342900">
              <a:tabLst>
                <a:tab pos="571500" algn="l"/>
              </a:tabLs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 _(C)_.Tribun Jabar, 10 Oktober 2020, hal. 5 &amp; 10</a:t>
            </a:r>
          </a:p>
          <a:p>
            <a:pPr marL="571500" lvl="1" indent="-342900">
              <a:tabLst>
                <a:tab pos="571500" algn="l"/>
              </a:tabLst>
            </a:pPr>
            <a:r>
              <a:rPr lang="en-US" sz="1400">
                <a:latin typeface="Calibri" pitchFamily="34" charset="0"/>
              </a:rPr>
              <a:t>(6)	Internet, sebutkan nama Situs Media, &lt;URL&gt;, Tanggal Akses</a:t>
            </a:r>
          </a:p>
          <a:p>
            <a:pPr marL="571500" lvl="1" indent="-342900">
              <a:tabLst>
                <a:tab pos="571500" algn="l"/>
              </a:tabLst>
            </a:pPr>
            <a:r>
              <a:rPr lang="en-US" sz="1400" smtClean="0">
                <a:latin typeface="Calibri" pitchFamily="34" charset="0"/>
              </a:rPr>
              <a:t>	</a:t>
            </a:r>
            <a:r>
              <a:rPr lang="en-US" sz="1400" smtClean="0">
                <a:solidFill>
                  <a:srgbClr val="0033CC"/>
                </a:solidFill>
                <a:latin typeface="Calibri" pitchFamily="34" charset="0"/>
              </a:rPr>
              <a:t>_(</a:t>
            </a:r>
            <a:r>
              <a:rPr lang="en-US" sz="1400">
                <a:solidFill>
                  <a:srgbClr val="0033CC"/>
                </a:solidFill>
                <a:latin typeface="Calibri" pitchFamily="34" charset="0"/>
              </a:rPr>
              <a:t>A)_._(B)_._(C)_.www.lldikti4.or.id,&lt;https://direktori.lldikti4.or.id/sebaranpt&gt;, 10 Oktober 2020, Jam 10:15 AM</a:t>
            </a:r>
          </a:p>
          <a:p>
            <a:pPr lvl="1" indent="-228600"/>
            <a:endParaRPr lang="en-US" sz="1400">
              <a:latin typeface="Calibri" pitchFamily="34" charset="0"/>
            </a:endParaRPr>
          </a:p>
        </p:txBody>
      </p:sp>
      <p:grpSp>
        <p:nvGrpSpPr>
          <p:cNvPr id="4" name="Group 3"/>
          <p:cNvGrpSpPr/>
          <p:nvPr/>
        </p:nvGrpSpPr>
        <p:grpSpPr>
          <a:xfrm>
            <a:off x="1080449" y="1089464"/>
            <a:ext cx="8139132" cy="505460"/>
            <a:chOff x="0" y="-7093"/>
            <a:chExt cx="5310733" cy="431812"/>
          </a:xfrm>
        </p:grpSpPr>
        <p:grpSp>
          <p:nvGrpSpPr>
            <p:cNvPr id="5" name="Group 4"/>
            <p:cNvGrpSpPr/>
            <p:nvPr/>
          </p:nvGrpSpPr>
          <p:grpSpPr>
            <a:xfrm>
              <a:off x="0" y="-7093"/>
              <a:ext cx="5310733" cy="242684"/>
              <a:chOff x="0" y="-7093"/>
              <a:chExt cx="5310733" cy="242684"/>
            </a:xfrm>
          </p:grpSpPr>
          <p:sp>
            <p:nvSpPr>
              <p:cNvPr id="10" name="Rectangle 9"/>
              <p:cNvSpPr/>
              <p:nvPr/>
            </p:nvSpPr>
            <p:spPr>
              <a:xfrm>
                <a:off x="0" y="0"/>
                <a:ext cx="1136650"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Pengarang</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1" name="Rectangle 10"/>
              <p:cNvSpPr/>
              <p:nvPr/>
            </p:nvSpPr>
            <p:spPr>
              <a:xfrm>
                <a:off x="1223069" y="-6"/>
                <a:ext cx="1495908"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Waktu Publikasi</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2" name="Rectangle 11"/>
              <p:cNvSpPr/>
              <p:nvPr/>
            </p:nvSpPr>
            <p:spPr>
              <a:xfrm>
                <a:off x="2821909" y="6"/>
                <a:ext cx="1332230"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Judul Pustaka</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3" name="Rectangle 12"/>
              <p:cNvSpPr/>
              <p:nvPr/>
            </p:nvSpPr>
            <p:spPr>
              <a:xfrm>
                <a:off x="4268266" y="-7093"/>
                <a:ext cx="1042467" cy="235585"/>
              </a:xfrm>
              <a:prstGeom prst="rect">
                <a:avLst/>
              </a:prstGeom>
              <a:noFill/>
              <a:ln w="3175" cap="flat" cmpd="sng" algn="ctr">
                <a:solidFill>
                  <a:sysClr val="windowText" lastClr="000000"/>
                </a:solidFill>
                <a:prstDash val="solid"/>
              </a:ln>
              <a:effectLst/>
            </p:spPr>
            <p:txBody>
              <a:bodyPr rot="0" spcFirstLastPara="0"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Informasi publikasi</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4" name="Rectangle 13"/>
              <p:cNvSpPr/>
              <p:nvPr/>
            </p:nvSpPr>
            <p:spPr>
              <a:xfrm>
                <a:off x="1114235" y="0"/>
                <a:ext cx="163195" cy="22923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5" name="Rectangle 14"/>
              <p:cNvSpPr/>
              <p:nvPr/>
            </p:nvSpPr>
            <p:spPr>
              <a:xfrm>
                <a:off x="2695047" y="2"/>
                <a:ext cx="163195" cy="23558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16" name="Rectangle 15"/>
              <p:cNvSpPr/>
              <p:nvPr/>
            </p:nvSpPr>
            <p:spPr>
              <a:xfrm>
                <a:off x="4148095" y="-6338"/>
                <a:ext cx="163195" cy="235585"/>
              </a:xfrm>
              <a:prstGeom prst="rect">
                <a:avLst/>
              </a:prstGeom>
              <a:noFill/>
              <a:ln w="3175"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Aharoni"/>
                    <a:ea typeface="Times New Roman"/>
                    <a:cs typeface="+mn-cs"/>
                  </a:rPr>
                  <a:t>.</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grpSp>
        <p:sp>
          <p:nvSpPr>
            <p:cNvPr id="6" name="Rectangle 5"/>
            <p:cNvSpPr/>
            <p:nvPr/>
          </p:nvSpPr>
          <p:spPr>
            <a:xfrm>
              <a:off x="0" y="248153"/>
              <a:ext cx="1136650" cy="176566"/>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(A)</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7" name="Rectangle 6"/>
            <p:cNvSpPr/>
            <p:nvPr/>
          </p:nvSpPr>
          <p:spPr>
            <a:xfrm>
              <a:off x="1222975" y="248039"/>
              <a:ext cx="1495585" cy="176464"/>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(B)</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8" name="Rectangle 7"/>
            <p:cNvSpPr/>
            <p:nvPr/>
          </p:nvSpPr>
          <p:spPr>
            <a:xfrm>
              <a:off x="2815620" y="248158"/>
              <a:ext cx="1332230" cy="176129"/>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(C)</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sp>
          <p:nvSpPr>
            <p:cNvPr id="9" name="Rectangle 8"/>
            <p:cNvSpPr/>
            <p:nvPr/>
          </p:nvSpPr>
          <p:spPr>
            <a:xfrm>
              <a:off x="4267390" y="248100"/>
              <a:ext cx="1042939" cy="176074"/>
            </a:xfrm>
            <a:prstGeom prst="rect">
              <a:avLst/>
            </a:prstGeom>
            <a:noFill/>
            <a:ln w="3175" cap="flat" cmpd="sng" algn="ctr">
              <a:noFill/>
              <a:prstDash val="solid"/>
            </a:ln>
            <a:effectLst/>
          </p:spPr>
          <p:txBody>
            <a:bodyPr rot="0" spcFirstLastPara="0" vert="horz" wrap="square" lIns="0" tIns="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10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a:ea typeface="Times New Roman"/>
                  <a:cs typeface="+mn-cs"/>
                </a:rPr>
                <a:t>(D)</a:t>
              </a:r>
              <a:endParaRPr kumimoji="0" lang="en-US" sz="1400" b="1" i="0" u="none" strike="noStrike" kern="0" cap="none" spc="0" normalizeH="0" baseline="0" noProof="0">
                <a:ln>
                  <a:noFill/>
                </a:ln>
                <a:solidFill>
                  <a:sysClr val="window" lastClr="FFFFFF"/>
                </a:solidFill>
                <a:effectLst/>
                <a:uLnTx/>
                <a:uFillTx/>
                <a:latin typeface="Times New Roman"/>
                <a:ea typeface="Times New Roman"/>
                <a:cs typeface="+mn-cs"/>
              </a:endParaRPr>
            </a:p>
          </p:txBody>
        </p:sp>
      </p:grpSp>
    </p:spTree>
    <p:extLst>
      <p:ext uri="{BB962C8B-B14F-4D97-AF65-F5344CB8AC3E}">
        <p14:creationId xmlns:p14="http://schemas.microsoft.com/office/powerpoint/2010/main" val="1540172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CONTOH MUNULIS DAFTAR PUSTAKA </a:t>
            </a:r>
            <a:endParaRPr lang="id-ID" sz="3200">
              <a:latin typeface="AR JULIAN" pitchFamily="2" charset="0"/>
            </a:endParaRPr>
          </a:p>
        </p:txBody>
      </p:sp>
      <p:sp>
        <p:nvSpPr>
          <p:cNvPr id="2" name="Rectangle 1"/>
          <p:cNvSpPr/>
          <p:nvPr/>
        </p:nvSpPr>
        <p:spPr>
          <a:xfrm>
            <a:off x="438150" y="1864288"/>
            <a:ext cx="5387340" cy="4585871"/>
          </a:xfrm>
          <a:prstGeom prst="rect">
            <a:avLst/>
          </a:prstGeom>
          <a:ln>
            <a:solidFill>
              <a:schemeClr val="tx1"/>
            </a:solidFill>
          </a:ln>
        </p:spPr>
        <p:txBody>
          <a:bodyPr wrap="square">
            <a:spAutoFit/>
          </a:bodyPr>
          <a:lstStyle/>
          <a:p>
            <a:pPr marL="342900" indent="-342900">
              <a:spcAft>
                <a:spcPts val="600"/>
              </a:spcAft>
            </a:pPr>
            <a:r>
              <a:rPr lang="en-US" sz="1400" smtClean="0">
                <a:solidFill>
                  <a:srgbClr val="0033CC"/>
                </a:solidFill>
                <a:latin typeface="Calibri" pitchFamily="34" charset="0"/>
              </a:rPr>
              <a:t>Alexander</a:t>
            </a:r>
            <a:r>
              <a:rPr lang="en-US" sz="1400">
                <a:solidFill>
                  <a:srgbClr val="0033CC"/>
                </a:solidFill>
                <a:latin typeface="Calibri" pitchFamily="34" charset="0"/>
              </a:rPr>
              <a:t>, </a:t>
            </a:r>
            <a:r>
              <a:rPr lang="en-US" sz="1400" smtClean="0">
                <a:solidFill>
                  <a:srgbClr val="0033CC"/>
                </a:solidFill>
                <a:latin typeface="Calibri" pitchFamily="34" charset="0"/>
              </a:rPr>
              <a:t>M.J</a:t>
            </a:r>
            <a:r>
              <a:rPr lang="en-US" sz="1400" smtClean="0">
                <a:latin typeface="Calibri" pitchFamily="34" charset="0"/>
              </a:rPr>
              <a:t>.1974.</a:t>
            </a:r>
            <a:r>
              <a:rPr lang="en-US" sz="1400" smtClean="0">
                <a:solidFill>
                  <a:srgbClr val="0033CC"/>
                </a:solidFill>
                <a:latin typeface="Calibri" pitchFamily="34" charset="0"/>
              </a:rPr>
              <a:t>“Information </a:t>
            </a:r>
            <a:r>
              <a:rPr lang="en-US" sz="1400">
                <a:solidFill>
                  <a:srgbClr val="0033CC"/>
                </a:solidFill>
                <a:latin typeface="Calibri" pitchFamily="34" charset="0"/>
              </a:rPr>
              <a:t>Sustems Analysis, Theory and Application”, Science Reasearh </a:t>
            </a:r>
            <a:r>
              <a:rPr lang="en-US" sz="1400" smtClean="0">
                <a:solidFill>
                  <a:srgbClr val="0033CC"/>
                </a:solidFill>
                <a:latin typeface="Calibri" pitchFamily="34" charset="0"/>
              </a:rPr>
              <a:t>Associated.</a:t>
            </a:r>
            <a:r>
              <a:rPr lang="en-US" sz="1400" smtClean="0">
                <a:latin typeface="Calibri" pitchFamily="34" charset="0"/>
              </a:rPr>
              <a:t>Lodon: Jhon Wiley</a:t>
            </a:r>
            <a:endParaRPr lang="en-US" sz="1400" smtClean="0">
              <a:latin typeface="Calibri" pitchFamily="34" charset="0"/>
            </a:endParaRPr>
          </a:p>
          <a:p>
            <a:pPr marL="342900" indent="-342900">
              <a:spcAft>
                <a:spcPts val="600"/>
              </a:spcAft>
            </a:pPr>
            <a:r>
              <a:rPr lang="en-US" sz="1400" smtClean="0">
                <a:latin typeface="Calibri" pitchFamily="34" charset="0"/>
              </a:rPr>
              <a:t>Betha, Sidik. 2003. “MySQL </a:t>
            </a:r>
            <a:r>
              <a:rPr lang="en-US" sz="1400">
                <a:latin typeface="Calibri" pitchFamily="34" charset="0"/>
              </a:rPr>
              <a:t>Untuk Pengguna, Administrator dan Pengembang Aplikasi </a:t>
            </a:r>
            <a:r>
              <a:rPr lang="en-US" sz="1400" smtClean="0">
                <a:latin typeface="Calibri" pitchFamily="34" charset="0"/>
              </a:rPr>
              <a:t>WEB”. </a:t>
            </a:r>
            <a:r>
              <a:rPr lang="en-US" sz="1400" smtClean="0">
                <a:latin typeface="Calibri" pitchFamily="34" charset="0"/>
              </a:rPr>
              <a:t>Bandung : Penerbit Informatika</a:t>
            </a:r>
            <a:endParaRPr lang="en-US" sz="1400" smtClean="0">
              <a:latin typeface="Calibri" pitchFamily="34" charset="0"/>
            </a:endParaRPr>
          </a:p>
          <a:p>
            <a:pPr marL="342900" indent="-342900">
              <a:spcAft>
                <a:spcPts val="600"/>
              </a:spcAft>
            </a:pPr>
            <a:r>
              <a:rPr lang="en-US" sz="1400">
                <a:latin typeface="Calibri" pitchFamily="34" charset="0"/>
              </a:rPr>
              <a:t>Blank, J., </a:t>
            </a:r>
            <a:r>
              <a:rPr lang="en-US" sz="1400" i="1" smtClean="0">
                <a:latin typeface="Calibri" pitchFamily="34" charset="0"/>
              </a:rPr>
              <a:t>and </a:t>
            </a:r>
            <a:r>
              <a:rPr lang="en-US" sz="1400" smtClean="0">
                <a:latin typeface="Calibri" pitchFamily="34" charset="0"/>
              </a:rPr>
              <a:t>Krijger</a:t>
            </a:r>
            <a:r>
              <a:rPr lang="en-US" sz="1400">
                <a:latin typeface="Calibri" pitchFamily="34" charset="0"/>
              </a:rPr>
              <a:t>, </a:t>
            </a:r>
            <a:r>
              <a:rPr lang="en-US" sz="1400" smtClean="0">
                <a:latin typeface="Calibri" pitchFamily="34" charset="0"/>
              </a:rPr>
              <a:t>M.J.1983. </a:t>
            </a:r>
            <a:r>
              <a:rPr lang="en-US" sz="1400">
                <a:latin typeface="Calibri" pitchFamily="34" charset="0"/>
              </a:rPr>
              <a:t>“Software Engineering: Methodes and techniques</a:t>
            </a:r>
            <a:r>
              <a:rPr lang="en-US" sz="1400" smtClean="0">
                <a:latin typeface="Calibri" pitchFamily="34" charset="0"/>
              </a:rPr>
              <a:t>”. Newyork: Wiley-Interscience </a:t>
            </a:r>
            <a:endParaRPr lang="en-US" sz="1400" smtClean="0">
              <a:latin typeface="Calibri" pitchFamily="34" charset="0"/>
            </a:endParaRPr>
          </a:p>
          <a:p>
            <a:pPr marL="342900" indent="-342900">
              <a:spcAft>
                <a:spcPts val="600"/>
              </a:spcAft>
            </a:pPr>
            <a:r>
              <a:rPr lang="en-US" sz="1400" smtClean="0">
                <a:latin typeface="Calibri" pitchFamily="34" charset="0"/>
              </a:rPr>
              <a:t>Cormen</a:t>
            </a:r>
            <a:r>
              <a:rPr lang="en-US" sz="1400">
                <a:latin typeface="Calibri" pitchFamily="34" charset="0"/>
              </a:rPr>
              <a:t>, Thomas H., Charles E. Leiserson, Ronald L. </a:t>
            </a:r>
            <a:r>
              <a:rPr lang="en-US" sz="1400" smtClean="0">
                <a:latin typeface="Calibri" pitchFamily="34" charset="0"/>
              </a:rPr>
              <a:t>Riverst.1990. “Introduction </a:t>
            </a:r>
            <a:r>
              <a:rPr lang="en-US" sz="1400">
                <a:latin typeface="Calibri" pitchFamily="34" charset="0"/>
              </a:rPr>
              <a:t>to </a:t>
            </a:r>
            <a:r>
              <a:rPr lang="en-US" sz="1400" smtClean="0">
                <a:latin typeface="Calibri" pitchFamily="34" charset="0"/>
              </a:rPr>
              <a:t>Algorithms”. Paris: McGraw-Hall</a:t>
            </a:r>
            <a:endParaRPr lang="en-US" sz="1400">
              <a:latin typeface="Calibri" pitchFamily="34" charset="0"/>
            </a:endParaRPr>
          </a:p>
          <a:p>
            <a:pPr marL="342900" indent="-342900">
              <a:spcAft>
                <a:spcPts val="600"/>
              </a:spcAft>
            </a:pPr>
            <a:r>
              <a:rPr lang="en-US" sz="1400" smtClean="0">
                <a:latin typeface="Calibri" pitchFamily="34" charset="0"/>
              </a:rPr>
              <a:t>Fathansyah.2012.”Basis Data”. Bandung: </a:t>
            </a:r>
            <a:r>
              <a:rPr lang="en-US" sz="1400">
                <a:latin typeface="Calibri" pitchFamily="34" charset="0"/>
              </a:rPr>
              <a:t>Penerbit Informatika, Edisi </a:t>
            </a:r>
            <a:r>
              <a:rPr lang="en-US" sz="1400" smtClean="0">
                <a:latin typeface="Calibri" pitchFamily="34" charset="0"/>
              </a:rPr>
              <a:t>Revisi</a:t>
            </a:r>
            <a:endParaRPr lang="en-US" sz="1400" smtClean="0">
              <a:latin typeface="Calibri" pitchFamily="34" charset="0"/>
            </a:endParaRPr>
          </a:p>
          <a:p>
            <a:pPr marL="342900" indent="-342900">
              <a:spcAft>
                <a:spcPts val="600"/>
              </a:spcAft>
            </a:pPr>
            <a:r>
              <a:rPr lang="en-US" sz="1400" smtClean="0">
                <a:latin typeface="Calibri" pitchFamily="34" charset="0"/>
              </a:rPr>
              <a:t>Grosshans</a:t>
            </a:r>
            <a:r>
              <a:rPr lang="en-US" sz="1400">
                <a:latin typeface="Calibri" pitchFamily="34" charset="0"/>
              </a:rPr>
              <a:t>, </a:t>
            </a:r>
            <a:r>
              <a:rPr lang="en-US" sz="1400" smtClean="0">
                <a:latin typeface="Calibri" pitchFamily="34" charset="0"/>
              </a:rPr>
              <a:t>Daniel.1986.”File </a:t>
            </a:r>
            <a:r>
              <a:rPr lang="en-US" sz="1400">
                <a:latin typeface="Calibri" pitchFamily="34" charset="0"/>
              </a:rPr>
              <a:t>System, Design &amp; </a:t>
            </a:r>
            <a:r>
              <a:rPr lang="en-US" sz="1400">
                <a:latin typeface="Calibri" pitchFamily="34" charset="0"/>
              </a:rPr>
              <a:t>Implementation”. , </a:t>
            </a:r>
            <a:r>
              <a:rPr lang="en-US" sz="1400">
                <a:latin typeface="Calibri" pitchFamily="34" charset="0"/>
              </a:rPr>
              <a:t>New </a:t>
            </a:r>
            <a:r>
              <a:rPr lang="en-US" sz="1400" smtClean="0">
                <a:latin typeface="Calibri" pitchFamily="34" charset="0"/>
              </a:rPr>
              <a:t>Yersey : Prentice-Hall </a:t>
            </a:r>
            <a:r>
              <a:rPr lang="en-US" sz="1400">
                <a:latin typeface="Calibri" pitchFamily="34" charset="0"/>
              </a:rPr>
              <a:t>Inc., Englewood </a:t>
            </a:r>
            <a:r>
              <a:rPr lang="en-US" sz="1400" smtClean="0">
                <a:latin typeface="Calibri" pitchFamily="34" charset="0"/>
              </a:rPr>
              <a:t>Cliffs</a:t>
            </a:r>
            <a:endParaRPr lang="en-US" sz="1400">
              <a:latin typeface="Calibri" pitchFamily="34" charset="0"/>
            </a:endParaRPr>
          </a:p>
          <a:p>
            <a:pPr marL="342900" indent="-342900">
              <a:spcAft>
                <a:spcPts val="600"/>
              </a:spcAft>
            </a:pPr>
            <a:r>
              <a:rPr lang="en-US" sz="1400" i="1" smtClean="0">
                <a:solidFill>
                  <a:srgbClr val="FF0000"/>
                </a:solidFill>
                <a:latin typeface="Calibri" pitchFamily="34" charset="0"/>
              </a:rPr>
              <a:t>Jensen</a:t>
            </a:r>
            <a:r>
              <a:rPr lang="en-US" sz="1400" i="1">
                <a:solidFill>
                  <a:srgbClr val="FF0000"/>
                </a:solidFill>
                <a:latin typeface="Calibri" pitchFamily="34" charset="0"/>
              </a:rPr>
              <a:t>, Katleen and Niklaus Wirth. Pascal User Manual and Report. Sec. Ed, Springer-Verlag, New York,   1974</a:t>
            </a:r>
          </a:p>
          <a:p>
            <a:pPr marL="342900" indent="-342900">
              <a:spcAft>
                <a:spcPts val="600"/>
              </a:spcAft>
            </a:pPr>
            <a:r>
              <a:rPr lang="en-US" sz="1400" i="1">
                <a:solidFill>
                  <a:srgbClr val="FF0000"/>
                </a:solidFill>
                <a:latin typeface="Calibri" pitchFamily="34" charset="0"/>
              </a:rPr>
              <a:t>Kort, Henry F., Abraham Silberschatz, Database System Concepts, McGraw-Hall, 1991</a:t>
            </a:r>
            <a:endParaRPr lang="en-US" sz="1400" i="1" smtClean="0">
              <a:solidFill>
                <a:srgbClr val="FF0000"/>
              </a:solidFill>
              <a:latin typeface="Calibri" pitchFamily="34" charset="0"/>
            </a:endParaRPr>
          </a:p>
          <a:p>
            <a:pPr marL="342900" indent="-342900">
              <a:spcAft>
                <a:spcPts val="600"/>
              </a:spcAft>
            </a:pPr>
            <a:r>
              <a:rPr lang="en-US" sz="1400" i="1" smtClean="0">
                <a:solidFill>
                  <a:srgbClr val="FF0000"/>
                </a:solidFill>
                <a:latin typeface="Calibri" pitchFamily="34" charset="0"/>
              </a:rPr>
              <a:t>Korfhage</a:t>
            </a:r>
            <a:r>
              <a:rPr lang="en-US" sz="1400" i="1">
                <a:solidFill>
                  <a:srgbClr val="FF0000"/>
                </a:solidFill>
                <a:latin typeface="Calibri" pitchFamily="34" charset="0"/>
              </a:rPr>
              <a:t>, Robert R. Logic and Algorithms. John Wiley &amp; Sons, Inc.,New York, </a:t>
            </a:r>
            <a:r>
              <a:rPr lang="en-US" sz="1400" i="1" smtClean="0">
                <a:solidFill>
                  <a:srgbClr val="FF0000"/>
                </a:solidFill>
                <a:latin typeface="Calibri" pitchFamily="34" charset="0"/>
              </a:rPr>
              <a:t>1996</a:t>
            </a:r>
            <a:endParaRPr lang="en-US" sz="1400" i="1">
              <a:solidFill>
                <a:srgbClr val="FF0000"/>
              </a:solidFill>
              <a:latin typeface="Calibri" pitchFamily="34" charset="0"/>
            </a:endParaRPr>
          </a:p>
        </p:txBody>
      </p:sp>
      <p:sp>
        <p:nvSpPr>
          <p:cNvPr id="4" name="Rectangle 3"/>
          <p:cNvSpPr/>
          <p:nvPr/>
        </p:nvSpPr>
        <p:spPr>
          <a:xfrm>
            <a:off x="5974080" y="1864288"/>
            <a:ext cx="5715000" cy="4662815"/>
          </a:xfrm>
          <a:prstGeom prst="rect">
            <a:avLst/>
          </a:prstGeom>
          <a:ln>
            <a:solidFill>
              <a:schemeClr val="tx1"/>
            </a:solidFill>
          </a:ln>
        </p:spPr>
        <p:txBody>
          <a:bodyPr wrap="square">
            <a:spAutoFit/>
          </a:bodyPr>
          <a:lstStyle/>
          <a:p>
            <a:pPr marL="342900" indent="-342900">
              <a:spcAft>
                <a:spcPts val="600"/>
              </a:spcAft>
            </a:pPr>
            <a:r>
              <a:rPr lang="en-US" sz="1400" i="1" smtClean="0">
                <a:solidFill>
                  <a:srgbClr val="FF0000"/>
                </a:solidFill>
                <a:latin typeface="Calibri" pitchFamily="34" charset="0"/>
              </a:rPr>
              <a:t>Liem</a:t>
            </a:r>
            <a:r>
              <a:rPr lang="en-US" sz="1400" i="1">
                <a:solidFill>
                  <a:srgbClr val="FF0000"/>
                </a:solidFill>
                <a:latin typeface="Calibri" pitchFamily="34" charset="0"/>
              </a:rPr>
              <a:t>, Ingriani. Diktat Kuliah Algoritma Pemrograman, ITB</a:t>
            </a:r>
          </a:p>
          <a:p>
            <a:pPr marL="342900" indent="-342900">
              <a:spcAft>
                <a:spcPts val="600"/>
              </a:spcAft>
            </a:pPr>
            <a:r>
              <a:rPr lang="en-US" sz="1400" i="1">
                <a:solidFill>
                  <a:srgbClr val="FF0000"/>
                </a:solidFill>
                <a:latin typeface="Calibri" pitchFamily="34" charset="0"/>
              </a:rPr>
              <a:t>Myer, G.J., “Software Reliability, Principles anf Practises”, New York: Wiley, 1976</a:t>
            </a:r>
            <a:endParaRPr lang="en-US" sz="1400" i="1" smtClean="0">
              <a:solidFill>
                <a:srgbClr val="FF0000"/>
              </a:solidFill>
              <a:latin typeface="Calibri" pitchFamily="34" charset="0"/>
            </a:endParaRPr>
          </a:p>
          <a:p>
            <a:pPr marL="342900" indent="-342900">
              <a:spcAft>
                <a:spcPts val="600"/>
              </a:spcAft>
            </a:pPr>
            <a:r>
              <a:rPr lang="en-US" sz="1400" i="1" smtClean="0">
                <a:solidFill>
                  <a:srgbClr val="FF0000"/>
                </a:solidFill>
                <a:latin typeface="Calibri" pitchFamily="34" charset="0"/>
              </a:rPr>
              <a:t>Perry</a:t>
            </a:r>
            <a:r>
              <a:rPr lang="en-US" sz="1400" i="1">
                <a:solidFill>
                  <a:srgbClr val="FF0000"/>
                </a:solidFill>
                <a:latin typeface="Calibri" pitchFamily="34" charset="0"/>
              </a:rPr>
              <a:t>, William,” Effective Methods for Software Testing, Jon Wiley &amp; Son, 1995</a:t>
            </a:r>
            <a:endParaRPr lang="en-US" sz="1400" i="1" smtClean="0">
              <a:solidFill>
                <a:srgbClr val="FF0000"/>
              </a:solidFill>
              <a:latin typeface="Calibri" pitchFamily="34" charset="0"/>
            </a:endParaRPr>
          </a:p>
          <a:p>
            <a:pPr marL="342900" indent="-342900">
              <a:spcAft>
                <a:spcPts val="600"/>
              </a:spcAft>
            </a:pPr>
            <a:r>
              <a:rPr lang="en-US" sz="1400" i="1" smtClean="0">
                <a:solidFill>
                  <a:srgbClr val="FF0000"/>
                </a:solidFill>
                <a:latin typeface="Calibri" pitchFamily="34" charset="0"/>
              </a:rPr>
              <a:t>Pressman</a:t>
            </a:r>
            <a:r>
              <a:rPr lang="en-US" sz="1400" i="1">
                <a:solidFill>
                  <a:srgbClr val="FF0000"/>
                </a:solidFill>
                <a:latin typeface="Calibri" pitchFamily="34" charset="0"/>
              </a:rPr>
              <a:t>, Roger S.,”Software Engineering, Apractitioner’s Approach”,  McGraw-Hill, International Edition, 1997</a:t>
            </a:r>
            <a:endParaRPr lang="en-US" sz="1400" i="1" smtClean="0">
              <a:solidFill>
                <a:srgbClr val="FF0000"/>
              </a:solidFill>
              <a:latin typeface="Calibri" pitchFamily="34" charset="0"/>
            </a:endParaRPr>
          </a:p>
          <a:p>
            <a:pPr marL="342900" indent="-342900">
              <a:spcAft>
                <a:spcPts val="600"/>
              </a:spcAft>
            </a:pPr>
            <a:r>
              <a:rPr lang="en-US" sz="1400" i="1" smtClean="0">
                <a:solidFill>
                  <a:srgbClr val="FF0000"/>
                </a:solidFill>
                <a:latin typeface="Calibri" pitchFamily="34" charset="0"/>
              </a:rPr>
              <a:t>Santosa</a:t>
            </a:r>
            <a:r>
              <a:rPr lang="en-US" sz="1400" i="1">
                <a:solidFill>
                  <a:srgbClr val="FF0000"/>
                </a:solidFill>
                <a:latin typeface="Calibri" pitchFamily="34" charset="0"/>
              </a:rPr>
              <a:t>, P. Insap, Struktur Data, Andi Offset, Yogyakarta, 1992</a:t>
            </a:r>
          </a:p>
          <a:p>
            <a:pPr marL="342900" indent="-342900">
              <a:spcAft>
                <a:spcPts val="600"/>
              </a:spcAft>
            </a:pPr>
            <a:r>
              <a:rPr lang="en-US" sz="1400" i="1">
                <a:solidFill>
                  <a:srgbClr val="FF0000"/>
                </a:solidFill>
                <a:latin typeface="Calibri" pitchFamily="34" charset="0"/>
              </a:rPr>
              <a:t>Schneider G.M., and S.C. Bruell.  Advanced Programming and Problem Solving with Pascal. John Wiley &amp; Son Inc., Canada, 1981</a:t>
            </a:r>
          </a:p>
          <a:p>
            <a:pPr marL="342900" indent="-342900">
              <a:spcAft>
                <a:spcPts val="600"/>
              </a:spcAft>
            </a:pPr>
            <a:r>
              <a:rPr lang="en-US" sz="1400" i="1">
                <a:solidFill>
                  <a:srgbClr val="FF0000"/>
                </a:solidFill>
                <a:latin typeface="Calibri" pitchFamily="34" charset="0"/>
              </a:rPr>
              <a:t>Tenembaum, Aaron M  and Moshe J. Augenstein. Data Structure Using Pascal. Prentice-Hall Inc., Englewood Cliffs, New Yersey,  1981</a:t>
            </a:r>
          </a:p>
          <a:p>
            <a:pPr marL="342900" indent="-342900">
              <a:spcAft>
                <a:spcPts val="600"/>
              </a:spcAft>
            </a:pPr>
            <a:r>
              <a:rPr lang="en-US" sz="1400" i="1">
                <a:solidFill>
                  <a:srgbClr val="FF0000"/>
                </a:solidFill>
                <a:latin typeface="Calibri" pitchFamily="34" charset="0"/>
              </a:rPr>
              <a:t>Ullman, Jeffrey D., Principles Of Database System, Prentice-Hall Inc.,1982</a:t>
            </a:r>
            <a:endParaRPr lang="en-US" sz="1400" i="1" smtClean="0">
              <a:solidFill>
                <a:srgbClr val="FF0000"/>
              </a:solidFill>
              <a:latin typeface="Calibri" pitchFamily="34" charset="0"/>
            </a:endParaRPr>
          </a:p>
          <a:p>
            <a:pPr marL="342900" indent="-342900">
              <a:spcAft>
                <a:spcPts val="600"/>
              </a:spcAft>
            </a:pPr>
            <a:r>
              <a:rPr lang="en-US" sz="1400" i="1" smtClean="0">
                <a:solidFill>
                  <a:srgbClr val="FF0000"/>
                </a:solidFill>
                <a:latin typeface="Calibri" pitchFamily="34" charset="0"/>
              </a:rPr>
              <a:t>Wirth</a:t>
            </a:r>
            <a:r>
              <a:rPr lang="en-US" sz="1400" i="1">
                <a:solidFill>
                  <a:srgbClr val="FF0000"/>
                </a:solidFill>
                <a:latin typeface="Calibri" pitchFamily="34" charset="0"/>
              </a:rPr>
              <a:t>, Nikalus. Algorithms + Data Structure = Programs. Prentice-Hall of India private limited, New Delhi, 1991</a:t>
            </a:r>
          </a:p>
          <a:p>
            <a:pPr marL="342900" indent="-342900">
              <a:spcAft>
                <a:spcPts val="600"/>
              </a:spcAft>
            </a:pPr>
            <a:r>
              <a:rPr lang="en-US" sz="1400" i="1">
                <a:solidFill>
                  <a:srgbClr val="FF0000"/>
                </a:solidFill>
                <a:latin typeface="Calibri" pitchFamily="34" charset="0"/>
              </a:rPr>
              <a:t>Witten, Ian H., Eibe Frank, Data Mining: Practical Machine Learning Tools and Techniques with Java Implementations,  Morgan Kaufmann Piblishers, </a:t>
            </a:r>
            <a:r>
              <a:rPr lang="en-US" sz="1400" i="1" smtClean="0">
                <a:solidFill>
                  <a:srgbClr val="FF0000"/>
                </a:solidFill>
                <a:latin typeface="Calibri" pitchFamily="34" charset="0"/>
              </a:rPr>
              <a:t>2000</a:t>
            </a:r>
          </a:p>
        </p:txBody>
      </p:sp>
      <p:sp>
        <p:nvSpPr>
          <p:cNvPr id="3" name="Rectangle 2"/>
          <p:cNvSpPr/>
          <p:nvPr/>
        </p:nvSpPr>
        <p:spPr>
          <a:xfrm>
            <a:off x="438150" y="644128"/>
            <a:ext cx="8419741" cy="1231106"/>
          </a:xfrm>
          <a:prstGeom prst="rect">
            <a:avLst/>
          </a:prstGeom>
        </p:spPr>
        <p:txBody>
          <a:bodyPr wrap="none">
            <a:spAutoFit/>
          </a:bodyPr>
          <a:lstStyle/>
          <a:p>
            <a:r>
              <a:rPr lang="en-US" sz="1600" smtClean="0"/>
              <a:t>Analisis dan Betulkan/Lengkapi.  </a:t>
            </a:r>
            <a:br>
              <a:rPr lang="en-US" sz="1600" smtClean="0"/>
            </a:br>
            <a:r>
              <a:rPr lang="en-US" sz="1600" smtClean="0">
                <a:solidFill>
                  <a:srgbClr val="C00000"/>
                </a:solidFill>
              </a:rPr>
              <a:t>Jika kurang informasi kurang tambahkan asumsi sehingga  informasi daftar pustaka menjadi lengkap </a:t>
            </a:r>
            <a:r>
              <a:rPr lang="en-US" sz="1600" smtClean="0"/>
              <a:t>:</a:t>
            </a:r>
          </a:p>
          <a:p>
            <a:pPr marL="517525" lvl="1" indent="-342900">
              <a:buAutoNum type="arabicParenR"/>
            </a:pPr>
            <a:r>
              <a:rPr lang="en-US" sz="1400" smtClean="0">
                <a:solidFill>
                  <a:srgbClr val="C00000"/>
                </a:solidFill>
              </a:rPr>
              <a:t>Sudah betulkah urutan penulisannya ?</a:t>
            </a:r>
          </a:p>
          <a:p>
            <a:pPr marL="517525" lvl="1" indent="-342900">
              <a:buAutoNum type="arabicParenR"/>
            </a:pPr>
            <a:r>
              <a:rPr lang="en-US" sz="1400" smtClean="0">
                <a:solidFill>
                  <a:srgbClr val="C00000"/>
                </a:solidFill>
              </a:rPr>
              <a:t>Sudah betulkah cara penulisan paragrafnya ?</a:t>
            </a:r>
          </a:p>
          <a:p>
            <a:pPr marL="517525" lvl="1" indent="-342900">
              <a:buAutoNum type="arabicParenR"/>
            </a:pPr>
            <a:r>
              <a:rPr lang="en-US" sz="1400" smtClean="0">
                <a:solidFill>
                  <a:srgbClr val="C00000"/>
                </a:solidFill>
              </a:rPr>
              <a:t>Analisis kelengkapan informasi per pustakanya ? </a:t>
            </a:r>
            <a:endParaRPr lang="en-US" sz="1600">
              <a:solidFill>
                <a:srgbClr val="C00000"/>
              </a:solidFill>
            </a:endParaRPr>
          </a:p>
        </p:txBody>
      </p:sp>
    </p:spTree>
    <p:extLst>
      <p:ext uri="{BB962C8B-B14F-4D97-AF65-F5344CB8AC3E}">
        <p14:creationId xmlns:p14="http://schemas.microsoft.com/office/powerpoint/2010/main" val="2767453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9334499" y="1259934"/>
            <a:ext cx="1958453" cy="3740691"/>
            <a:chOff x="1485132" y="2264349"/>
            <a:chExt cx="951368" cy="2025110"/>
          </a:xfrm>
        </p:grpSpPr>
        <p:sp>
          <p:nvSpPr>
            <p:cNvPr id="63" name="TextBox 62"/>
            <p:cNvSpPr txBox="1"/>
            <p:nvPr/>
          </p:nvSpPr>
          <p:spPr>
            <a:xfrm>
              <a:off x="1603444" y="4021757"/>
              <a:ext cx="714743" cy="267702"/>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endParaRPr lang="en-US" sz="1000" b="1" smtClean="0">
                <a:solidFill>
                  <a:prstClr val="white"/>
                </a:solidFill>
                <a:latin typeface="Calibri" pitchFamily="34" charset="0"/>
              </a:endParaRPr>
            </a:p>
            <a:p>
              <a:pPr algn="ctr"/>
              <a:r>
                <a:rPr lang="en-US" sz="1600" b="1" smtClean="0">
                  <a:solidFill>
                    <a:prstClr val="white"/>
                  </a:solidFill>
                  <a:latin typeface="Calibri" pitchFamily="34" charset="0"/>
                </a:rPr>
                <a:t>Informatikawan</a:t>
              </a:r>
            </a:p>
            <a:p>
              <a:endParaRPr lang="en-US" sz="1000" b="1">
                <a:solidFill>
                  <a:prstClr val="white"/>
                </a:solidFill>
                <a:latin typeface="Calibri" pitchFamily="34" charset="0"/>
              </a:endParaRPr>
            </a:p>
          </p:txBody>
        </p:sp>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1485132" y="2264349"/>
              <a:ext cx="951368" cy="173014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1066513" y="1016094"/>
            <a:ext cx="3759487"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smtClean="0">
                <a:ln w="11430"/>
                <a:solidFill>
                  <a:srgbClr val="FF0000"/>
                </a:solidFill>
                <a:effectLst>
                  <a:outerShdw blurRad="76200" dist="50800" dir="5400000" algn="tl" rotWithShape="0">
                    <a:srgbClr val="000000">
                      <a:alpha val="65000"/>
                    </a:srgbClr>
                  </a:outerShdw>
                </a:effectLst>
              </a:rPr>
              <a:t>Silakan …</a:t>
            </a:r>
            <a:endParaRPr lang="en-US" sz="54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sp>
        <p:nvSpPr>
          <p:cNvPr id="9" name="Rectangle 8"/>
          <p:cNvSpPr/>
          <p:nvPr/>
        </p:nvSpPr>
        <p:spPr>
          <a:xfrm>
            <a:off x="2314008" y="2491740"/>
            <a:ext cx="5252652" cy="2308324"/>
          </a:xfrm>
          <a:prstGeom prst="rect">
            <a:avLst/>
          </a:prstGeom>
        </p:spPr>
        <p:txBody>
          <a:bodyPr wrap="square">
            <a:spAutoFit/>
          </a:bodyPr>
          <a:lstStyle/>
          <a:p>
            <a:r>
              <a:rPr lang="en-US" sz="2400" smtClean="0">
                <a:latin typeface="AR JULIAN" pitchFamily="2" charset="0"/>
              </a:rPr>
              <a:t>TATA TULIS PELAPORAN</a:t>
            </a:r>
          </a:p>
          <a:p>
            <a:endParaRPr lang="en-US" sz="2000" smtClean="0">
              <a:latin typeface="AR JULIAN" pitchFamily="2" charset="0"/>
            </a:endParaRPr>
          </a:p>
          <a:p>
            <a:pPr marL="285750" indent="-285750">
              <a:buFont typeface="Wingdings" pitchFamily="2" charset="2"/>
              <a:buChar char="ü"/>
            </a:pPr>
            <a:r>
              <a:rPr lang="en-US" sz="2000" smtClean="0">
                <a:latin typeface="AR JULIAN" pitchFamily="2" charset="0"/>
              </a:rPr>
              <a:t>DAFTAR PUSTAKA (BIBLIOGRAFI)</a:t>
            </a:r>
          </a:p>
          <a:p>
            <a:pPr marL="285750" indent="-285750">
              <a:buFont typeface="Wingdings" pitchFamily="2" charset="2"/>
              <a:buChar char="ü"/>
            </a:pPr>
            <a:r>
              <a:rPr lang="en-US" sz="2000" smtClean="0">
                <a:solidFill>
                  <a:srgbClr val="FF0000"/>
                </a:solidFill>
                <a:latin typeface="AR JULIAN" pitchFamily="2" charset="0"/>
              </a:rPr>
              <a:t>SITASI (Citation)</a:t>
            </a:r>
          </a:p>
          <a:p>
            <a:pPr marL="285750" indent="-285750">
              <a:buFont typeface="Wingdings" pitchFamily="2" charset="2"/>
              <a:buChar char="ü"/>
            </a:pPr>
            <a:r>
              <a:rPr lang="en-US" sz="2000" smtClean="0">
                <a:solidFill>
                  <a:srgbClr val="FF0000"/>
                </a:solidFill>
                <a:latin typeface="AR JULIAN" pitchFamily="2" charset="0"/>
              </a:rPr>
              <a:t>KUTIPAN (Quotations)</a:t>
            </a:r>
          </a:p>
          <a:p>
            <a:pPr marL="285750" indent="-285750">
              <a:buFont typeface="Wingdings" pitchFamily="2" charset="2"/>
              <a:buChar char="ü"/>
            </a:pPr>
            <a:r>
              <a:rPr lang="en-US" sz="2000" smtClean="0">
                <a:latin typeface="AR JULIAN" pitchFamily="2" charset="0"/>
              </a:rPr>
              <a:t>FOOTNOTE</a:t>
            </a:r>
          </a:p>
          <a:p>
            <a:endParaRPr lang="en-US" sz="2000" smtClean="0">
              <a:latin typeface="AR JULIAN" pitchFamily="2" charset="0"/>
            </a:endParaRPr>
          </a:p>
        </p:txBody>
      </p:sp>
    </p:spTree>
    <p:extLst>
      <p:ext uri="{BB962C8B-B14F-4D97-AF65-F5344CB8AC3E}">
        <p14:creationId xmlns:p14="http://schemas.microsoft.com/office/powerpoint/2010/main" val="4193397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MENULIS Cuplikan (SITASI &amp; Quotasi)</a:t>
            </a:r>
            <a:endParaRPr lang="id-ID" sz="3200">
              <a:latin typeface="AR JULIAN" pitchFamily="2" charset="0"/>
            </a:endParaRPr>
          </a:p>
        </p:txBody>
      </p:sp>
      <p:sp>
        <p:nvSpPr>
          <p:cNvPr id="2" name="Rectangle 1"/>
          <p:cNvSpPr/>
          <p:nvPr/>
        </p:nvSpPr>
        <p:spPr>
          <a:xfrm>
            <a:off x="525780" y="751822"/>
            <a:ext cx="11163300" cy="1508105"/>
          </a:xfrm>
          <a:prstGeom prst="rect">
            <a:avLst/>
          </a:prstGeom>
          <a:ln>
            <a:solidFill>
              <a:schemeClr val="tx1"/>
            </a:solidFill>
          </a:ln>
        </p:spPr>
        <p:txBody>
          <a:bodyPr wrap="square">
            <a:spAutoFit/>
          </a:bodyPr>
          <a:lstStyle/>
          <a:p>
            <a:r>
              <a:rPr lang="en-US" sz="1600">
                <a:latin typeface="Calibri" pitchFamily="34" charset="0"/>
              </a:rPr>
              <a:t>Prinsip penulisan kutipan (Sitasi dan </a:t>
            </a:r>
            <a:r>
              <a:rPr lang="en-US" sz="1600" smtClean="0">
                <a:latin typeface="Calibri" pitchFamily="34" charset="0"/>
              </a:rPr>
              <a:t>Quotasi) </a:t>
            </a:r>
            <a:r>
              <a:rPr lang="en-US" sz="1600">
                <a:latin typeface="Calibri" pitchFamily="34" charset="0"/>
              </a:rPr>
              <a:t>adalah </a:t>
            </a:r>
            <a:r>
              <a:rPr lang="en-US" sz="1600" smtClean="0">
                <a:latin typeface="Calibri" pitchFamily="34" charset="0"/>
              </a:rPr>
              <a:t>:</a:t>
            </a:r>
            <a:br>
              <a:rPr lang="en-US" sz="1600" smtClean="0">
                <a:latin typeface="Calibri" pitchFamily="34" charset="0"/>
              </a:rPr>
            </a:br>
            <a:endParaRPr lang="en-US" sz="1000">
              <a:latin typeface="Calibri" pitchFamily="34" charset="0"/>
            </a:endParaRPr>
          </a:p>
          <a:p>
            <a:pPr algn="just"/>
            <a:r>
              <a:rPr lang="en-US" sz="1600">
                <a:latin typeface="Calibri" pitchFamily="34" charset="0"/>
              </a:rPr>
              <a:t>(1)	Mengutip Langsung </a:t>
            </a:r>
            <a:r>
              <a:rPr lang="en-US" sz="1600" smtClean="0">
                <a:latin typeface="Calibri" pitchFamily="34" charset="0"/>
              </a:rPr>
              <a:t>(Quotations/Quotasi</a:t>
            </a:r>
            <a:r>
              <a:rPr lang="en-US" sz="1600">
                <a:latin typeface="Calibri" pitchFamily="34" charset="0"/>
              </a:rPr>
              <a:t>) atau Tak Langsung </a:t>
            </a:r>
            <a:r>
              <a:rPr lang="en-US" sz="1600" smtClean="0">
                <a:latin typeface="Calibri" pitchFamily="34" charset="0"/>
              </a:rPr>
              <a:t>(Citation/Sitasi</a:t>
            </a:r>
            <a:r>
              <a:rPr lang="en-US" sz="1600">
                <a:latin typeface="Calibri" pitchFamily="34" charset="0"/>
              </a:rPr>
              <a:t>)</a:t>
            </a:r>
          </a:p>
          <a:p>
            <a:pPr algn="just"/>
            <a:r>
              <a:rPr lang="en-US" sz="1600">
                <a:latin typeface="Calibri" pitchFamily="34" charset="0"/>
              </a:rPr>
              <a:t>(2)	Mengadakan perubahan diberi keterangan dalam kurung siku […], misal [tulisan miring dari penulis]</a:t>
            </a:r>
          </a:p>
          <a:p>
            <a:pPr algn="just"/>
            <a:r>
              <a:rPr lang="en-US" sz="1600">
                <a:latin typeface="Calibri" pitchFamily="34" charset="0"/>
              </a:rPr>
              <a:t>(3)	Kutipan ada kesalahan dan dibiarkan apa adanya, diberi keterangan [sic!]</a:t>
            </a:r>
          </a:p>
          <a:p>
            <a:pPr algn="just"/>
            <a:r>
              <a:rPr lang="en-US" sz="1600">
                <a:latin typeface="Calibri" pitchFamily="34" charset="0"/>
              </a:rPr>
              <a:t>(4)	Menghilangkan bagian kutipan, biasanya kutipan panjang dengan diberi dan seterusnya dengan </a:t>
            </a:r>
            <a:r>
              <a:rPr lang="en-US" sz="1600" smtClean="0">
                <a:latin typeface="Calibri" pitchFamily="34" charset="0"/>
              </a:rPr>
              <a:t>[…]</a:t>
            </a:r>
            <a:endParaRPr lang="en-US" sz="1600">
              <a:latin typeface="Calibri" pitchFamily="34" charset="0"/>
            </a:endParaRPr>
          </a:p>
        </p:txBody>
      </p:sp>
      <p:sp>
        <p:nvSpPr>
          <p:cNvPr id="3" name="Rectangle 2"/>
          <p:cNvSpPr/>
          <p:nvPr/>
        </p:nvSpPr>
        <p:spPr>
          <a:xfrm>
            <a:off x="525780" y="2463493"/>
            <a:ext cx="11315700" cy="4031873"/>
          </a:xfrm>
          <a:prstGeom prst="rect">
            <a:avLst/>
          </a:prstGeom>
        </p:spPr>
        <p:txBody>
          <a:bodyPr wrap="square">
            <a:spAutoFit/>
          </a:bodyPr>
          <a:lstStyle/>
          <a:p>
            <a:r>
              <a:rPr lang="en-US" sz="1600" b="1">
                <a:latin typeface="Calibri" pitchFamily="34" charset="0"/>
              </a:rPr>
              <a:t>A. Kutipan Langsung (Quotations)</a:t>
            </a:r>
          </a:p>
          <a:p>
            <a:r>
              <a:rPr lang="en-US" sz="1600" b="1" smtClean="0">
                <a:latin typeface="Calibri" pitchFamily="34" charset="0"/>
              </a:rPr>
              <a:t>(</a:t>
            </a:r>
            <a:r>
              <a:rPr lang="en-US" sz="1600" b="1">
                <a:latin typeface="Calibri" pitchFamily="34" charset="0"/>
              </a:rPr>
              <a:t>1)	Kutipan langsung kurang dari 4 baris (40 kata)</a:t>
            </a:r>
          </a:p>
          <a:p>
            <a:pPr lvl="1"/>
            <a:r>
              <a:rPr lang="en-US" sz="1600">
                <a:latin typeface="Calibri" pitchFamily="34" charset="0"/>
              </a:rPr>
              <a:t>Diintegrasikan langsung dengan teks naskah, diapit tanda kutip, dan dicantumkan sumbernya (Nama singkat pengarang, tahun publikasi, nomor halaman)</a:t>
            </a:r>
          </a:p>
          <a:p>
            <a:pPr lvl="1"/>
            <a:r>
              <a:rPr lang="en-US" sz="1600" smtClean="0">
                <a:latin typeface="Calibri" pitchFamily="34" charset="0"/>
              </a:rPr>
              <a:t/>
            </a:r>
            <a:br>
              <a:rPr lang="en-US" sz="1600" smtClean="0">
                <a:latin typeface="Calibri" pitchFamily="34" charset="0"/>
              </a:rPr>
            </a:br>
            <a:r>
              <a:rPr lang="en-US" sz="1600" u="sng" smtClean="0">
                <a:latin typeface="Calibri" pitchFamily="34" charset="0"/>
              </a:rPr>
              <a:t>Contoh</a:t>
            </a:r>
            <a:r>
              <a:rPr lang="en-US" sz="1600" smtClean="0">
                <a:latin typeface="Calibri" pitchFamily="34" charset="0"/>
              </a:rPr>
              <a:t> </a:t>
            </a:r>
            <a:r>
              <a:rPr lang="en-US" sz="1600">
                <a:latin typeface="Calibri" pitchFamily="34" charset="0"/>
              </a:rPr>
              <a:t>:</a:t>
            </a:r>
          </a:p>
          <a:p>
            <a:pPr lvl="1"/>
            <a:r>
              <a:rPr lang="en-US" sz="1600">
                <a:latin typeface="Calibri" pitchFamily="34" charset="0"/>
              </a:rPr>
              <a:t>Seorang guru tidak dapat memperhatikan siswanya seorang demi seorang. Dalam seminar “The teaching of modern languages” oleh sekretariat UNESCO di Jakarta, </a:t>
            </a:r>
            <a:r>
              <a:rPr lang="en-US" sz="1600" b="1">
                <a:latin typeface="Calibri" pitchFamily="34" charset="0"/>
              </a:rPr>
              <a:t>Robert, pada tanggal 10 oktober 2020, (hal. 10) </a:t>
            </a:r>
            <a:r>
              <a:rPr lang="en-US" sz="1600">
                <a:latin typeface="Calibri" pitchFamily="34" charset="0"/>
              </a:rPr>
              <a:t>dikatakan : </a:t>
            </a:r>
            <a:r>
              <a:rPr lang="en-US" sz="1600">
                <a:solidFill>
                  <a:srgbClr val="0033CC"/>
                </a:solidFill>
                <a:latin typeface="Calibri" pitchFamily="34" charset="0"/>
              </a:rPr>
              <a:t>“Because of the very special nature of language, teaching us well on general educational grounds, it isi vital that classes should be small”</a:t>
            </a:r>
          </a:p>
          <a:p>
            <a:pPr lvl="1"/>
            <a:endParaRPr lang="en-US" sz="1600" smtClean="0">
              <a:latin typeface="Calibri" pitchFamily="34" charset="0"/>
            </a:endParaRPr>
          </a:p>
          <a:p>
            <a:pPr lvl="1"/>
            <a:r>
              <a:rPr lang="en-US" sz="1600" smtClean="0">
                <a:latin typeface="Calibri" pitchFamily="34" charset="0"/>
              </a:rPr>
              <a:t>atau</a:t>
            </a:r>
            <a:endParaRPr lang="en-US" sz="1600">
              <a:latin typeface="Calibri" pitchFamily="34" charset="0"/>
            </a:endParaRPr>
          </a:p>
          <a:p>
            <a:pPr lvl="1"/>
            <a:endParaRPr lang="en-US" sz="1600" smtClean="0">
              <a:latin typeface="Calibri" pitchFamily="34" charset="0"/>
            </a:endParaRPr>
          </a:p>
          <a:p>
            <a:pPr lvl="1"/>
            <a:r>
              <a:rPr lang="en-US" sz="1600" smtClean="0">
                <a:latin typeface="Calibri" pitchFamily="34" charset="0"/>
              </a:rPr>
              <a:t>Seorang </a:t>
            </a:r>
            <a:r>
              <a:rPr lang="en-US" sz="1600">
                <a:latin typeface="Calibri" pitchFamily="34" charset="0"/>
              </a:rPr>
              <a:t>guru tidak dapat memperhatikan siswanya seorang demi seorang. Dalam seminar “The teaching of modern languages” oleh sekretariat UNESCO di Jakarta, dikatakan : </a:t>
            </a:r>
            <a:r>
              <a:rPr lang="en-US" sz="1600">
                <a:solidFill>
                  <a:srgbClr val="0033CC"/>
                </a:solidFill>
                <a:latin typeface="Calibri" pitchFamily="34" charset="0"/>
              </a:rPr>
              <a:t>“Because of the very special nature of language, teaching us well on general educational grounds, it isi vital that classes should be small”</a:t>
            </a:r>
            <a:r>
              <a:rPr lang="en-US" sz="1600">
                <a:latin typeface="Calibri" pitchFamily="34" charset="0"/>
              </a:rPr>
              <a:t> </a:t>
            </a:r>
            <a:r>
              <a:rPr lang="en-US" sz="1600" b="1">
                <a:latin typeface="Calibri" pitchFamily="34" charset="0"/>
              </a:rPr>
              <a:t>(Robert, 10 oktober 2020, hal. 10)</a:t>
            </a:r>
          </a:p>
          <a:p>
            <a:endParaRPr lang="en-US" sz="1600">
              <a:latin typeface="Calibri" pitchFamily="34" charset="0"/>
            </a:endParaRPr>
          </a:p>
        </p:txBody>
      </p:sp>
    </p:spTree>
    <p:extLst>
      <p:ext uri="{BB962C8B-B14F-4D97-AF65-F5344CB8AC3E}">
        <p14:creationId xmlns:p14="http://schemas.microsoft.com/office/powerpoint/2010/main" val="121119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KINERJA MANAGER</a:t>
            </a:r>
            <a:endParaRPr lang="id-ID" sz="3200">
              <a:latin typeface="AR JULIAN" pitchFamily="2" charset="0"/>
            </a:endParaRPr>
          </a:p>
        </p:txBody>
      </p:sp>
      <p:grpSp>
        <p:nvGrpSpPr>
          <p:cNvPr id="41" name="Group 40"/>
          <p:cNvGrpSpPr/>
          <p:nvPr/>
        </p:nvGrpSpPr>
        <p:grpSpPr>
          <a:xfrm>
            <a:off x="540268" y="800053"/>
            <a:ext cx="1927380" cy="5667422"/>
            <a:chOff x="540268" y="819103"/>
            <a:chExt cx="1927380" cy="5569831"/>
          </a:xfrm>
        </p:grpSpPr>
        <p:sp>
          <p:nvSpPr>
            <p:cNvPr id="72" name="Rectangle 71"/>
            <p:cNvSpPr/>
            <p:nvPr/>
          </p:nvSpPr>
          <p:spPr>
            <a:xfrm>
              <a:off x="540268" y="819103"/>
              <a:ext cx="1393307" cy="554783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011298" y="841095"/>
              <a:ext cx="255652" cy="554783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339822" y="841095"/>
              <a:ext cx="127826" cy="554783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2834640" y="926515"/>
            <a:ext cx="8542020" cy="3416320"/>
          </a:xfrm>
          <a:prstGeom prst="rect">
            <a:avLst/>
          </a:prstGeom>
        </p:spPr>
        <p:txBody>
          <a:bodyPr wrap="square">
            <a:spAutoFit/>
          </a:bodyPr>
          <a:lstStyle/>
          <a:p>
            <a:r>
              <a:rPr lang="en-US" sz="2400" b="1" smtClean="0">
                <a:latin typeface="Calibri" pitchFamily="34" charset="0"/>
              </a:rPr>
              <a:t>PELAPORAN KINERJA MANAGER INFORMATIKA</a:t>
            </a:r>
          </a:p>
          <a:p>
            <a:endParaRPr lang="en-US" sz="2400">
              <a:latin typeface="Calibri" pitchFamily="34" charset="0"/>
            </a:endParaRPr>
          </a:p>
          <a:p>
            <a:pPr marL="285750" indent="-285750">
              <a:buFont typeface="Wingdings" pitchFamily="2" charset="2"/>
              <a:buChar char="ü"/>
            </a:pPr>
            <a:r>
              <a:rPr lang="en-US" sz="2400" smtClean="0">
                <a:latin typeface="Calibri" pitchFamily="34" charset="0"/>
              </a:rPr>
              <a:t>Bentuk 	: - Tata tulis akademik Bahasa Indonesia </a:t>
            </a:r>
            <a:br>
              <a:rPr lang="en-US" sz="2400" smtClean="0">
                <a:latin typeface="Calibri" pitchFamily="34" charset="0"/>
              </a:rPr>
            </a:br>
            <a:r>
              <a:rPr lang="en-US" sz="2400" smtClean="0">
                <a:latin typeface="Calibri" pitchFamily="34" charset="0"/>
              </a:rPr>
              <a:t>			  -  Mengikuti panduan yang diberikan</a:t>
            </a:r>
          </a:p>
          <a:p>
            <a:pPr marL="285750" indent="-285750">
              <a:buFont typeface="Wingdings" pitchFamily="2" charset="2"/>
              <a:buChar char="ü"/>
            </a:pPr>
            <a:r>
              <a:rPr lang="en-US" sz="2400" smtClean="0">
                <a:latin typeface="Calibri" pitchFamily="34" charset="0"/>
              </a:rPr>
              <a:t>Style		: Bebas, enak dibaca, namun terformat</a:t>
            </a:r>
          </a:p>
          <a:p>
            <a:pPr marL="285750" indent="-285750">
              <a:buFont typeface="Wingdings" pitchFamily="2" charset="2"/>
              <a:buChar char="ü"/>
            </a:pPr>
            <a:r>
              <a:rPr lang="en-US" sz="2400" smtClean="0">
                <a:latin typeface="Calibri" pitchFamily="34" charset="0"/>
              </a:rPr>
              <a:t>Layout	: Ekspresi bebas indah, rapi, jelas, tidak kaku</a:t>
            </a:r>
          </a:p>
          <a:p>
            <a:pPr marL="285750" indent="-285750">
              <a:buFont typeface="Wingdings" pitchFamily="2" charset="2"/>
              <a:buChar char="ü"/>
            </a:pPr>
            <a:r>
              <a:rPr lang="en-US" sz="2400" smtClean="0">
                <a:latin typeface="Calibri" pitchFamily="34" charset="0"/>
              </a:rPr>
              <a:t>Prinsip	: - Bergaya Laporan Manager  </a:t>
            </a:r>
            <a:br>
              <a:rPr lang="en-US" sz="2400" smtClean="0">
                <a:latin typeface="Calibri" pitchFamily="34" charset="0"/>
              </a:rPr>
            </a:br>
            <a:r>
              <a:rPr lang="en-US" sz="2400" smtClean="0">
                <a:latin typeface="Calibri" pitchFamily="34" charset="0"/>
              </a:rPr>
              <a:t>			  - Orisinalitas (tidak copy paste)</a:t>
            </a:r>
            <a:br>
              <a:rPr lang="en-US" sz="2400" smtClean="0">
                <a:latin typeface="Calibri" pitchFamily="34" charset="0"/>
              </a:rPr>
            </a:br>
            <a:r>
              <a:rPr lang="en-US" sz="2400" smtClean="0">
                <a:latin typeface="Calibri" pitchFamily="34" charset="0"/>
              </a:rPr>
              <a:t>			  - Mandiri</a:t>
            </a:r>
            <a:endParaRPr lang="en-US" sz="2400">
              <a:latin typeface="Calibri" pitchFamily="34" charset="0"/>
            </a:endParaRPr>
          </a:p>
        </p:txBody>
      </p:sp>
    </p:spTree>
    <p:extLst>
      <p:ext uri="{BB962C8B-B14F-4D97-AF65-F5344CB8AC3E}">
        <p14:creationId xmlns:p14="http://schemas.microsoft.com/office/powerpoint/2010/main" val="2853146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MENULIS Cuplikan (SITASI &amp; Quotasi)</a:t>
            </a:r>
            <a:endParaRPr lang="id-ID" sz="3200">
              <a:latin typeface="AR JULIAN" pitchFamily="2" charset="0"/>
            </a:endParaRPr>
          </a:p>
        </p:txBody>
      </p:sp>
      <p:sp>
        <p:nvSpPr>
          <p:cNvPr id="3" name="Rectangle 2"/>
          <p:cNvSpPr/>
          <p:nvPr/>
        </p:nvSpPr>
        <p:spPr>
          <a:xfrm>
            <a:off x="525780" y="855673"/>
            <a:ext cx="10142220" cy="5509200"/>
          </a:xfrm>
          <a:prstGeom prst="rect">
            <a:avLst/>
          </a:prstGeom>
        </p:spPr>
        <p:txBody>
          <a:bodyPr wrap="square">
            <a:spAutoFit/>
          </a:bodyPr>
          <a:lstStyle/>
          <a:p>
            <a:r>
              <a:rPr lang="en-US" sz="1600" smtClean="0">
                <a:latin typeface="Calibri" pitchFamily="34" charset="0"/>
              </a:rPr>
              <a:t>(</a:t>
            </a:r>
            <a:r>
              <a:rPr lang="en-US" sz="1600">
                <a:latin typeface="Calibri" pitchFamily="34" charset="0"/>
              </a:rPr>
              <a:t>2)	</a:t>
            </a:r>
            <a:r>
              <a:rPr lang="en-US" sz="1600" b="1">
                <a:latin typeface="Calibri" pitchFamily="34" charset="0"/>
              </a:rPr>
              <a:t>Kutipan langsung lebih dari 4 baris (40 kata) </a:t>
            </a:r>
          </a:p>
          <a:p>
            <a:pPr lvl="1"/>
            <a:endParaRPr lang="en-US" sz="1600" smtClean="0">
              <a:latin typeface="Calibri" pitchFamily="34" charset="0"/>
            </a:endParaRPr>
          </a:p>
          <a:p>
            <a:pPr lvl="1"/>
            <a:r>
              <a:rPr lang="en-US" sz="1600" smtClean="0">
                <a:latin typeface="Calibri" pitchFamily="34" charset="0"/>
              </a:rPr>
              <a:t>Contoh :</a:t>
            </a:r>
          </a:p>
          <a:p>
            <a:pPr lvl="1"/>
            <a:endParaRPr lang="en-US" sz="1600" smtClean="0">
              <a:latin typeface="Calibri" pitchFamily="34" charset="0"/>
            </a:endParaRPr>
          </a:p>
          <a:p>
            <a:pPr lvl="1"/>
            <a:r>
              <a:rPr lang="en-US" sz="1600" smtClean="0">
                <a:latin typeface="Calibri" pitchFamily="34" charset="0"/>
              </a:rPr>
              <a:t>Terjemahan </a:t>
            </a:r>
            <a:r>
              <a:rPr lang="en-US" sz="1600">
                <a:latin typeface="Calibri" pitchFamily="34" charset="0"/>
              </a:rPr>
              <a:t>karya ilmiah dalam bahasa Indonesia banyak yang tidak memuaskan karena banyak para penerjemah tidak terlatih dalam ilmu penerjemahanan. Salah satu terjemahan buku ilmu pengetahuan populer diprakatai dengan :</a:t>
            </a:r>
          </a:p>
          <a:p>
            <a:pPr lvl="2"/>
            <a:r>
              <a:rPr lang="en-US" sz="1600" smtClean="0">
                <a:solidFill>
                  <a:srgbClr val="0033CC"/>
                </a:solidFill>
                <a:latin typeface="Calibri" pitchFamily="34" charset="0"/>
              </a:rPr>
              <a:t>Suatu </a:t>
            </a:r>
            <a:r>
              <a:rPr lang="en-US" sz="1600">
                <a:solidFill>
                  <a:srgbClr val="0033CC"/>
                </a:solidFill>
                <a:latin typeface="Calibri" pitchFamily="34" charset="0"/>
              </a:rPr>
              <a:t>pikiran yang salah yang tersebar dengan luas sekali di kalangan orang banyak menggambarkan buku-buku sebagai benda-benda yang tak berjiwa, tidak efektif, serba damai yang pada tempatnyasekali berada dalam kelindungan-kelindungan sejuk dan ketenangan akademikdari biara-biara dan universitas-universitas dan tempat-tempat pengasingan diri yang lain yang jauh dari dunia yang jahat dan materialistis ini</a:t>
            </a:r>
            <a:r>
              <a:rPr lang="en-US" sz="1600">
                <a:latin typeface="Calibri" pitchFamily="34" charset="0"/>
              </a:rPr>
              <a:t>. (Robert, 10 oktober 2020, hal. 15)</a:t>
            </a:r>
          </a:p>
          <a:p>
            <a:pPr lvl="1"/>
            <a:endParaRPr lang="en-US" sz="1600" smtClean="0">
              <a:latin typeface="Calibri" pitchFamily="34" charset="0"/>
            </a:endParaRPr>
          </a:p>
          <a:p>
            <a:pPr lvl="1"/>
            <a:r>
              <a:rPr lang="en-US" sz="1600" smtClean="0">
                <a:latin typeface="Calibri" pitchFamily="34" charset="0"/>
              </a:rPr>
              <a:t>Atau (dengan tanda kutip dan paragraf menjorok 3 spasi)</a:t>
            </a:r>
          </a:p>
          <a:p>
            <a:pPr lvl="1"/>
            <a:endParaRPr lang="en-US" sz="1600" smtClean="0">
              <a:latin typeface="Calibri" pitchFamily="34" charset="0"/>
            </a:endParaRPr>
          </a:p>
          <a:p>
            <a:pPr lvl="2"/>
            <a:r>
              <a:rPr lang="en-US" sz="1600" smtClean="0">
                <a:latin typeface="Calibri" pitchFamily="34" charset="0"/>
              </a:rPr>
              <a:t>      </a:t>
            </a:r>
            <a:r>
              <a:rPr lang="en-US" sz="1600" smtClean="0">
                <a:solidFill>
                  <a:srgbClr val="0033CC"/>
                </a:solidFill>
                <a:latin typeface="Calibri" pitchFamily="34" charset="0"/>
              </a:rPr>
              <a:t>“</a:t>
            </a:r>
            <a:r>
              <a:rPr lang="en-US" sz="1600">
                <a:solidFill>
                  <a:srgbClr val="0033CC"/>
                </a:solidFill>
                <a:latin typeface="Calibri" pitchFamily="34" charset="0"/>
              </a:rPr>
              <a:t>Suatu pikiran yang salah yang tersebar dengan luas sekali di kalangan orang banyak menggambarkan buku-buku sebagai benda-benda yang tak berjiwa, tidak efektif, serba damai yang pada tempatnyasekali berada dalam kelindungan-kelindungan sejuk dan ketenangan akademikdari biara-biara dan universitas-universitas dan tempat-tempat pengasingan diri yang lain yang jauh dari dunia yang jahat dan materialistis ini” </a:t>
            </a:r>
            <a:r>
              <a:rPr lang="en-US" sz="1600">
                <a:latin typeface="Calibri" pitchFamily="34" charset="0"/>
              </a:rPr>
              <a:t>(Robert, 10 oktober 2020, hal. 15)</a:t>
            </a:r>
          </a:p>
          <a:p>
            <a:endParaRPr lang="en-US" sz="1600">
              <a:latin typeface="Calibri" pitchFamily="34" charset="0"/>
            </a:endParaRPr>
          </a:p>
          <a:p>
            <a:endParaRPr lang="en-US" sz="1600">
              <a:latin typeface="Calibri" pitchFamily="34" charset="0"/>
            </a:endParaRPr>
          </a:p>
        </p:txBody>
      </p:sp>
      <p:cxnSp>
        <p:nvCxnSpPr>
          <p:cNvPr id="5" name="Straight Arrow Connector 4"/>
          <p:cNvCxnSpPr/>
          <p:nvPr/>
        </p:nvCxnSpPr>
        <p:spPr>
          <a:xfrm>
            <a:off x="1074420" y="2735580"/>
            <a:ext cx="40386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13970" y="2809994"/>
            <a:ext cx="570990" cy="261610"/>
          </a:xfrm>
          <a:prstGeom prst="rect">
            <a:avLst/>
          </a:prstGeom>
        </p:spPr>
        <p:txBody>
          <a:bodyPr wrap="none">
            <a:spAutoFit/>
          </a:bodyPr>
          <a:lstStyle/>
          <a:p>
            <a:r>
              <a:rPr lang="en-US" sz="1050" smtClean="0">
                <a:latin typeface="Calibri" pitchFamily="34" charset="0"/>
              </a:rPr>
              <a:t>5 </a:t>
            </a:r>
            <a:r>
              <a:rPr lang="en-US" sz="1050">
                <a:latin typeface="Calibri" pitchFamily="34" charset="0"/>
              </a:rPr>
              <a:t>spasi</a:t>
            </a:r>
            <a:endParaRPr lang="en-US" sz="1050"/>
          </a:p>
        </p:txBody>
      </p:sp>
      <p:cxnSp>
        <p:nvCxnSpPr>
          <p:cNvPr id="10" name="Straight Arrow Connector 9"/>
          <p:cNvCxnSpPr/>
          <p:nvPr/>
        </p:nvCxnSpPr>
        <p:spPr>
          <a:xfrm>
            <a:off x="1524000" y="4686300"/>
            <a:ext cx="259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559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a:latin typeface="AR JULIAN" pitchFamily="2" charset="0"/>
              </a:rPr>
              <a:t>MENULIS Cuplikan (SITASI &amp; Quotasi)</a:t>
            </a:r>
            <a:endParaRPr lang="id-ID" sz="3200">
              <a:latin typeface="AR JULIAN" pitchFamily="2" charset="0"/>
            </a:endParaRPr>
          </a:p>
        </p:txBody>
      </p:sp>
      <p:sp>
        <p:nvSpPr>
          <p:cNvPr id="2" name="Rectangle 1"/>
          <p:cNvSpPr/>
          <p:nvPr/>
        </p:nvSpPr>
        <p:spPr>
          <a:xfrm>
            <a:off x="541020" y="767062"/>
            <a:ext cx="11201400" cy="5262979"/>
          </a:xfrm>
          <a:prstGeom prst="rect">
            <a:avLst/>
          </a:prstGeom>
          <a:ln>
            <a:solidFill>
              <a:schemeClr val="tx1"/>
            </a:solidFill>
          </a:ln>
        </p:spPr>
        <p:txBody>
          <a:bodyPr wrap="square">
            <a:spAutoFit/>
          </a:bodyPr>
          <a:lstStyle/>
          <a:p>
            <a:pPr algn="just"/>
            <a:endParaRPr lang="en-US" sz="1400" b="1">
              <a:latin typeface="Calibri" pitchFamily="34" charset="0"/>
            </a:endParaRPr>
          </a:p>
          <a:p>
            <a:pPr algn="just"/>
            <a:r>
              <a:rPr lang="en-US" sz="1400" b="1">
                <a:latin typeface="Calibri" pitchFamily="34" charset="0"/>
              </a:rPr>
              <a:t>B. Kutipan Tak Langsung (Sitasi)</a:t>
            </a:r>
          </a:p>
          <a:p>
            <a:pPr algn="just"/>
            <a:endParaRPr lang="en-US" sz="1400" b="1">
              <a:latin typeface="Calibri" pitchFamily="34" charset="0"/>
            </a:endParaRPr>
          </a:p>
          <a:p>
            <a:pPr algn="just"/>
            <a:r>
              <a:rPr lang="en-US" sz="1400">
                <a:latin typeface="Calibri" pitchFamily="34" charset="0"/>
              </a:rPr>
              <a:t>Penulisan kutipan ini diintegrasikan langsung dengan teks naskah, tanpa diapit tanda kutip, pengutip bisa menambahkan kata tanpa menghilangkan arti, dan dicantumkan sumbernya (Nama singkat pengarang, tahun publikasi, nomor halaman)</a:t>
            </a:r>
          </a:p>
          <a:p>
            <a:pPr algn="just"/>
            <a:endParaRPr lang="en-US" sz="1400">
              <a:latin typeface="Calibri" pitchFamily="34" charset="0"/>
            </a:endParaRPr>
          </a:p>
          <a:p>
            <a:pPr algn="just"/>
            <a:r>
              <a:rPr lang="en-US" sz="1400">
                <a:latin typeface="Calibri" pitchFamily="34" charset="0"/>
              </a:rPr>
              <a:t>Contoh :</a:t>
            </a:r>
          </a:p>
          <a:p>
            <a:pPr algn="just"/>
            <a:r>
              <a:rPr lang="en-US" sz="1400">
                <a:solidFill>
                  <a:srgbClr val="0033CC"/>
                </a:solidFill>
                <a:latin typeface="Calibri" pitchFamily="34" charset="0"/>
              </a:rPr>
              <a:t>Dalam seminar “The teaching of modern languages” oleh sekretariat UNESCO di Jakarta disimpulkan bahwa seorang guru tidak dapat memperhatikan siswanya seorang demi seorang. Hal ini terjadi karena the very special nature of language, teaching us well on general educational grounds, it isi vital that classes should be small. Kebutuhan mengajar dalam bahasa modern sangat dibutuhkan. </a:t>
            </a:r>
            <a:r>
              <a:rPr lang="en-US" sz="1400">
                <a:latin typeface="Calibri" pitchFamily="34" charset="0"/>
              </a:rPr>
              <a:t>(Robert, 10 oktober 2020, hal. 10)</a:t>
            </a:r>
          </a:p>
          <a:p>
            <a:pPr algn="just"/>
            <a:endParaRPr lang="en-US" sz="1400">
              <a:latin typeface="Calibri" pitchFamily="34" charset="0"/>
            </a:endParaRPr>
          </a:p>
          <a:p>
            <a:pPr algn="just"/>
            <a:endParaRPr lang="en-US" sz="1400">
              <a:latin typeface="Calibri" pitchFamily="34" charset="0"/>
            </a:endParaRPr>
          </a:p>
          <a:p>
            <a:pPr algn="just"/>
            <a:r>
              <a:rPr lang="en-US" sz="1400" b="1">
                <a:latin typeface="Calibri" pitchFamily="34" charset="0"/>
              </a:rPr>
              <a:t>C. Kutipan dari Internet</a:t>
            </a:r>
          </a:p>
          <a:p>
            <a:pPr algn="just"/>
            <a:endParaRPr lang="en-US" sz="1400" b="1">
              <a:latin typeface="Calibri" pitchFamily="34" charset="0"/>
            </a:endParaRPr>
          </a:p>
          <a:p>
            <a:pPr algn="just"/>
            <a:r>
              <a:rPr lang="en-US" sz="1400">
                <a:latin typeface="Calibri" pitchFamily="34" charset="0"/>
              </a:rPr>
              <a:t>Penulisan kutipan dari internet  dapat dilakukan dengan cara kutipan langsung maupun kutipan tak langsung. Pembedanya adalah cara mencantumkan sumber keterangan kutipan yaitu menuliskan dengan atuan sumber dari internet sebelumnya. Formatnya (Nama Pengarang, tahun, judul, jumlah paragraf yang dikutip, &lt;URL&gt;, waktu akses)</a:t>
            </a:r>
          </a:p>
          <a:p>
            <a:pPr algn="just"/>
            <a:endParaRPr lang="en-US" sz="1400">
              <a:latin typeface="Calibri" pitchFamily="34" charset="0"/>
            </a:endParaRPr>
          </a:p>
          <a:p>
            <a:pPr algn="just"/>
            <a:r>
              <a:rPr lang="en-US" sz="1400">
                <a:latin typeface="Calibri" pitchFamily="34" charset="0"/>
              </a:rPr>
              <a:t>Contoh :</a:t>
            </a:r>
          </a:p>
          <a:p>
            <a:pPr algn="just"/>
            <a:r>
              <a:rPr lang="en-US" sz="1400">
                <a:solidFill>
                  <a:srgbClr val="0033CC"/>
                </a:solidFill>
                <a:latin typeface="Calibri" pitchFamily="34" charset="0"/>
              </a:rPr>
              <a:t>Dalam seminar “The teaching of modern languages” oleh sekretariat UNESCO di Jakarta disimpulkan bahwa seorang guru tidak dapat memperhatikan siswanya seorang demi seorang. Hal ini terjadi karena the very special nature of language, teaching us well on general educational grounds, it isi vital that classes should be small. Kebutuhan mengajar dalam bahasa modern sangat dibutuhkan. </a:t>
            </a:r>
            <a:r>
              <a:rPr lang="en-US" sz="1400">
                <a:latin typeface="Calibri" pitchFamily="34" charset="0"/>
              </a:rPr>
              <a:t>(Robert, 2020, </a:t>
            </a:r>
            <a:r>
              <a:rPr lang="en-US" sz="1400" smtClean="0">
                <a:latin typeface="Calibri" pitchFamily="34" charset="0"/>
              </a:rPr>
              <a:t>2 paragraf, </a:t>
            </a:r>
            <a:r>
              <a:rPr lang="en-US" sz="1400">
                <a:latin typeface="Calibri" pitchFamily="34" charset="0"/>
              </a:rPr>
              <a:t>www.lldikti4.or.id, &lt;https://direktori.lldikti4.or.id/sebaranpt&gt;, 10 Oktober 2020, Jam 10:15 AM)</a:t>
            </a:r>
          </a:p>
          <a:p>
            <a:pPr algn="just"/>
            <a:endParaRPr lang="en-US" sz="1400">
              <a:latin typeface="Calibri" pitchFamily="34" charset="0"/>
            </a:endParaRPr>
          </a:p>
        </p:txBody>
      </p:sp>
    </p:spTree>
    <p:extLst>
      <p:ext uri="{BB962C8B-B14F-4D97-AF65-F5344CB8AC3E}">
        <p14:creationId xmlns:p14="http://schemas.microsoft.com/office/powerpoint/2010/main" val="1211199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MENULIS FOOTNOTE</a:t>
            </a:r>
            <a:endParaRPr lang="id-ID" sz="3200">
              <a:latin typeface="AR JULIAN" pitchFamily="2" charset="0"/>
            </a:endParaRPr>
          </a:p>
        </p:txBody>
      </p:sp>
      <p:sp>
        <p:nvSpPr>
          <p:cNvPr id="4" name="Rectangle 3"/>
          <p:cNvSpPr/>
          <p:nvPr/>
        </p:nvSpPr>
        <p:spPr>
          <a:xfrm>
            <a:off x="525780" y="645142"/>
            <a:ext cx="11163300" cy="6001643"/>
          </a:xfrm>
          <a:prstGeom prst="rect">
            <a:avLst/>
          </a:prstGeom>
          <a:ln>
            <a:solidFill>
              <a:schemeClr val="tx1"/>
            </a:solidFill>
          </a:ln>
        </p:spPr>
        <p:txBody>
          <a:bodyPr wrap="square">
            <a:spAutoFit/>
          </a:bodyPr>
          <a:lstStyle/>
          <a:p>
            <a:r>
              <a:rPr lang="en-US" sz="1600" smtClean="0">
                <a:latin typeface="Calibri" pitchFamily="34" charset="0"/>
              </a:rPr>
              <a:t>Prinsip footnote adalah memberikan penjelasan atas penulisan kutipan (Sitasi dan Quotasi) dengan cara :</a:t>
            </a:r>
            <a:br>
              <a:rPr lang="en-US" sz="1600" smtClean="0">
                <a:latin typeface="Calibri" pitchFamily="34" charset="0"/>
              </a:rPr>
            </a:br>
            <a:r>
              <a:rPr lang="en-US" sz="1600" smtClean="0">
                <a:latin typeface="Calibri" pitchFamily="34" charset="0"/>
              </a:rPr>
              <a:t>(1)	Mencantumkan nomor urut footnote pada bagian sitasi/quotasi berupa Nomor Superscript. contoh :</a:t>
            </a:r>
            <a:br>
              <a:rPr lang="en-US" sz="1600" smtClean="0">
                <a:latin typeface="Calibri" pitchFamily="34" charset="0"/>
              </a:rPr>
            </a:br>
            <a:r>
              <a:rPr lang="en-US" sz="1600" smtClean="0">
                <a:latin typeface="Calibri" pitchFamily="34" charset="0"/>
              </a:rPr>
              <a:t>	 xxxxx </a:t>
            </a:r>
            <a:r>
              <a:rPr lang="en-US" b="1" baseline="30000" smtClean="0">
                <a:latin typeface="Calibri" pitchFamily="34" charset="0"/>
              </a:rPr>
              <a:t>1</a:t>
            </a:r>
            <a:r>
              <a:rPr lang="en-US" sz="1600" smtClean="0">
                <a:latin typeface="Calibri" pitchFamily="34" charset="0"/>
              </a:rPr>
              <a:t>, yyyyy</a:t>
            </a:r>
            <a:r>
              <a:rPr lang="en-US" sz="2000" b="1" baseline="30000" smtClean="0">
                <a:latin typeface="Calibri" pitchFamily="34" charset="0"/>
              </a:rPr>
              <a:t>2</a:t>
            </a:r>
            <a:r>
              <a:rPr lang="en-US" sz="1600" smtClean="0">
                <a:latin typeface="Calibri" pitchFamily="34" charset="0"/>
              </a:rPr>
              <a:t>, zzzzz</a:t>
            </a:r>
            <a:r>
              <a:rPr lang="en-US" sz="2000" b="1" baseline="30000" smtClean="0">
                <a:latin typeface="Calibri" pitchFamily="34" charset="0"/>
              </a:rPr>
              <a:t>3</a:t>
            </a:r>
            <a:r>
              <a:rPr lang="en-US" sz="1600" smtClean="0">
                <a:latin typeface="Calibri" pitchFamily="34" charset="0"/>
              </a:rPr>
              <a:t>, dst)</a:t>
            </a:r>
          </a:p>
          <a:p>
            <a:pPr marL="342900" indent="-342900">
              <a:buAutoNum type="arabicParenBoth" startAt="2"/>
            </a:pPr>
            <a:r>
              <a:rPr lang="en-US" sz="1600" smtClean="0">
                <a:latin typeface="Calibri" pitchFamily="34" charset="0"/>
              </a:rPr>
              <a:t>Selanjutnya </a:t>
            </a:r>
            <a:r>
              <a:rPr lang="en-US" sz="1600">
                <a:latin typeface="Calibri" pitchFamily="34" charset="0"/>
              </a:rPr>
              <a:t>memberikan catatan keterangan pada lokasi setelah baris terakhir halaman tersebut</a:t>
            </a:r>
            <a:r>
              <a:rPr lang="en-US" sz="1600" smtClean="0">
                <a:latin typeface="Calibri" pitchFamily="34" charset="0"/>
              </a:rPr>
              <a:t>. Dan biasanya diberi batas garis lurus setelah teks baris terakhir. Contoh :</a:t>
            </a:r>
          </a:p>
          <a:p>
            <a:r>
              <a:rPr lang="en-US" sz="1600" smtClean="0">
                <a:latin typeface="Calibri" pitchFamily="34" charset="0"/>
              </a:rPr>
              <a:t/>
            </a:r>
            <a:br>
              <a:rPr lang="en-US" sz="1600" smtClean="0">
                <a:latin typeface="Calibri" pitchFamily="34" charset="0"/>
              </a:rPr>
            </a:br>
            <a:r>
              <a:rPr lang="en-US" sz="1600">
                <a:latin typeface="Calibri" pitchFamily="34" charset="0"/>
              </a:rPr>
              <a:t>	</a:t>
            </a:r>
            <a:endParaRPr lang="en-US" sz="1600" smtClean="0">
              <a:latin typeface="Calibri" pitchFamily="34" charset="0"/>
            </a:endParaRPr>
          </a:p>
          <a:p>
            <a:endParaRPr lang="en-US" sz="1600">
              <a:latin typeface="Calibri" pitchFamily="34" charset="0"/>
            </a:endParaRPr>
          </a:p>
          <a:p>
            <a:endParaRPr lang="en-US" sz="1600" smtClean="0">
              <a:latin typeface="Calibri" pitchFamily="34" charset="0"/>
            </a:endParaRPr>
          </a:p>
          <a:p>
            <a:endParaRPr lang="en-US" sz="1600">
              <a:latin typeface="Calibri" pitchFamily="34" charset="0"/>
            </a:endParaRPr>
          </a:p>
          <a:p>
            <a:endParaRPr lang="en-US" sz="1600" smtClean="0">
              <a:latin typeface="Calibri" pitchFamily="34" charset="0"/>
            </a:endParaRPr>
          </a:p>
          <a:p>
            <a:endParaRPr lang="en-US" sz="1600">
              <a:latin typeface="Calibri" pitchFamily="34" charset="0"/>
            </a:endParaRPr>
          </a:p>
          <a:p>
            <a:endParaRPr lang="en-US" sz="1600" smtClean="0">
              <a:latin typeface="Calibri" pitchFamily="34" charset="0"/>
            </a:endParaRPr>
          </a:p>
          <a:p>
            <a:endParaRPr lang="en-US" sz="1600">
              <a:latin typeface="Calibri" pitchFamily="34" charset="0"/>
            </a:endParaRPr>
          </a:p>
          <a:p>
            <a:endParaRPr lang="en-US" sz="1600" smtClean="0">
              <a:latin typeface="Calibri" pitchFamily="34" charset="0"/>
            </a:endParaRPr>
          </a:p>
          <a:p>
            <a:endParaRPr lang="en-US" sz="1600" smtClean="0">
              <a:latin typeface="Calibri" pitchFamily="34" charset="0"/>
            </a:endParaRPr>
          </a:p>
          <a:p>
            <a:endParaRPr lang="en-US" sz="1600">
              <a:latin typeface="Calibri" pitchFamily="34" charset="0"/>
            </a:endParaRPr>
          </a:p>
          <a:p>
            <a:endParaRPr lang="en-US" sz="1600" smtClean="0">
              <a:latin typeface="Calibri" pitchFamily="34" charset="0"/>
            </a:endParaRPr>
          </a:p>
          <a:p>
            <a:r>
              <a:rPr lang="en-US" sz="1600">
                <a:latin typeface="Calibri" pitchFamily="34" charset="0"/>
              </a:rPr>
              <a:t>	</a:t>
            </a:r>
            <a:r>
              <a:rPr lang="en-US" sz="1600" smtClean="0">
                <a:latin typeface="Calibri" pitchFamily="34" charset="0"/>
              </a:rPr>
              <a:t>Ini adalah kalimat </a:t>
            </a:r>
            <a:r>
              <a:rPr lang="en-US" sz="1600" smtClean="0">
                <a:solidFill>
                  <a:srgbClr val="FF0000"/>
                </a:solidFill>
                <a:latin typeface="Calibri" pitchFamily="34" charset="0"/>
              </a:rPr>
              <a:t>baris terakhir halaman </a:t>
            </a:r>
            <a:r>
              <a:rPr lang="en-US" sz="1600" smtClean="0">
                <a:latin typeface="Calibri" pitchFamily="34" charset="0"/>
              </a:rPr>
              <a:t>untuk naskah karya ilmiah. Di bawah tulisan ini akan diberikan footnote.</a:t>
            </a:r>
            <a:br>
              <a:rPr lang="en-US" sz="1600" smtClean="0">
                <a:latin typeface="Calibri" pitchFamily="34" charset="0"/>
              </a:rPr>
            </a:br>
            <a:r>
              <a:rPr lang="en-US" sz="1600" smtClean="0">
                <a:latin typeface="Calibri" pitchFamily="34" charset="0"/>
              </a:rPr>
              <a:t/>
            </a:r>
            <a:br>
              <a:rPr lang="en-US" sz="1600" smtClean="0">
                <a:latin typeface="Calibri" pitchFamily="34" charset="0"/>
              </a:rPr>
            </a:br>
            <a:r>
              <a:rPr lang="en-US" sz="1600" smtClean="0">
                <a:latin typeface="Calibri" pitchFamily="34" charset="0"/>
              </a:rPr>
              <a:t>	________________________</a:t>
            </a:r>
            <a:r>
              <a:rPr lang="en-US" sz="1600">
                <a:latin typeface="Calibri" pitchFamily="34" charset="0"/>
              </a:rPr>
              <a:t/>
            </a:r>
            <a:br>
              <a:rPr lang="en-US" sz="1600">
                <a:latin typeface="Calibri" pitchFamily="34" charset="0"/>
              </a:rPr>
            </a:br>
            <a:r>
              <a:rPr lang="en-US" sz="1600">
                <a:solidFill>
                  <a:srgbClr val="0033CC"/>
                </a:solidFill>
                <a:latin typeface="Calibri" pitchFamily="34" charset="0"/>
              </a:rPr>
              <a:t>	1) Robert. 2020.”Algoritma  pemrograman”. Hal 25</a:t>
            </a:r>
          </a:p>
          <a:p>
            <a:r>
              <a:rPr lang="en-US" sz="1600">
                <a:solidFill>
                  <a:srgbClr val="0033CC"/>
                </a:solidFill>
                <a:latin typeface="Calibri" pitchFamily="34" charset="0"/>
              </a:rPr>
              <a:t>	</a:t>
            </a:r>
            <a:r>
              <a:rPr lang="en-US" sz="1600" smtClean="0">
                <a:solidFill>
                  <a:srgbClr val="0033CC"/>
                </a:solidFill>
                <a:latin typeface="Calibri" pitchFamily="34" charset="0"/>
              </a:rPr>
              <a:t>2) Ibid.</a:t>
            </a:r>
            <a:endParaRPr lang="en-US" sz="1600">
              <a:solidFill>
                <a:srgbClr val="0033CC"/>
              </a:solidFill>
              <a:latin typeface="Calibri" pitchFamily="34" charset="0"/>
            </a:endParaRPr>
          </a:p>
          <a:p>
            <a:r>
              <a:rPr lang="en-US" sz="1600">
                <a:solidFill>
                  <a:srgbClr val="0033CC"/>
                </a:solidFill>
                <a:latin typeface="Calibri" pitchFamily="34" charset="0"/>
              </a:rPr>
              <a:t>	</a:t>
            </a:r>
            <a:r>
              <a:rPr lang="en-US" sz="1600" smtClean="0">
                <a:solidFill>
                  <a:srgbClr val="0033CC"/>
                </a:solidFill>
                <a:latin typeface="Calibri" pitchFamily="34" charset="0"/>
              </a:rPr>
              <a:t>3) John. </a:t>
            </a:r>
            <a:r>
              <a:rPr lang="en-US" sz="1600">
                <a:solidFill>
                  <a:srgbClr val="0033CC"/>
                </a:solidFill>
                <a:latin typeface="Calibri" pitchFamily="34" charset="0"/>
              </a:rPr>
              <a:t>2020</a:t>
            </a:r>
            <a:r>
              <a:rPr lang="en-US" sz="1600" smtClean="0">
                <a:solidFill>
                  <a:srgbClr val="0033CC"/>
                </a:solidFill>
                <a:latin typeface="Calibri" pitchFamily="34" charset="0"/>
              </a:rPr>
              <a:t>.”Basis Data”. </a:t>
            </a:r>
            <a:r>
              <a:rPr lang="en-US" sz="1600">
                <a:solidFill>
                  <a:srgbClr val="0033CC"/>
                </a:solidFill>
                <a:latin typeface="Calibri" pitchFamily="34" charset="0"/>
              </a:rPr>
              <a:t>Hal </a:t>
            </a:r>
            <a:r>
              <a:rPr lang="en-US" sz="1600" smtClean="0">
                <a:solidFill>
                  <a:srgbClr val="0033CC"/>
                </a:solidFill>
                <a:latin typeface="Calibri" pitchFamily="34" charset="0"/>
              </a:rPr>
              <a:t>42</a:t>
            </a:r>
            <a:endParaRPr lang="en-US" sz="1600">
              <a:solidFill>
                <a:srgbClr val="0033CC"/>
              </a:solidFill>
              <a:latin typeface="Calibri" pitchFamily="34" charset="0"/>
            </a:endParaRPr>
          </a:p>
        </p:txBody>
      </p:sp>
      <p:sp>
        <p:nvSpPr>
          <p:cNvPr id="5" name="Right Brace 4"/>
          <p:cNvSpPr/>
          <p:nvPr/>
        </p:nvSpPr>
        <p:spPr>
          <a:xfrm>
            <a:off x="2225040" y="1958340"/>
            <a:ext cx="259080" cy="3101340"/>
          </a:xfrm>
          <a:prstGeom prst="rightBrace">
            <a:avLst>
              <a:gd name="adj1" fmla="val 2621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693817" y="3324344"/>
            <a:ext cx="3062057" cy="369332"/>
          </a:xfrm>
          <a:prstGeom prst="rect">
            <a:avLst/>
          </a:prstGeom>
        </p:spPr>
        <p:txBody>
          <a:bodyPr wrap="none">
            <a:spAutoFit/>
          </a:bodyPr>
          <a:lstStyle/>
          <a:p>
            <a:r>
              <a:rPr lang="en-US" i="1" smtClean="0"/>
              <a:t>Naskah tulisan dalam halman ini</a:t>
            </a:r>
            <a:endParaRPr lang="en-US" i="1"/>
          </a:p>
        </p:txBody>
      </p:sp>
      <p:sp>
        <p:nvSpPr>
          <p:cNvPr id="7" name="Right Brace 6"/>
          <p:cNvSpPr/>
          <p:nvPr/>
        </p:nvSpPr>
        <p:spPr>
          <a:xfrm>
            <a:off x="5496794" y="5958840"/>
            <a:ext cx="259080" cy="550664"/>
          </a:xfrm>
          <a:prstGeom prst="rightBrace">
            <a:avLst>
              <a:gd name="adj1" fmla="val 2621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5856117" y="6049506"/>
            <a:ext cx="2212209" cy="369332"/>
          </a:xfrm>
          <a:prstGeom prst="rect">
            <a:avLst/>
          </a:prstGeom>
        </p:spPr>
        <p:txBody>
          <a:bodyPr wrap="none">
            <a:spAutoFit/>
          </a:bodyPr>
          <a:lstStyle/>
          <a:p>
            <a:r>
              <a:rPr lang="en-US" i="1" smtClean="0"/>
              <a:t>Catatan kaki (footnote)</a:t>
            </a:r>
            <a:endParaRPr lang="en-US" i="1"/>
          </a:p>
        </p:txBody>
      </p:sp>
    </p:spTree>
    <p:extLst>
      <p:ext uri="{BB962C8B-B14F-4D97-AF65-F5344CB8AC3E}">
        <p14:creationId xmlns:p14="http://schemas.microsoft.com/office/powerpoint/2010/main" val="2560925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9334499" y="1259934"/>
            <a:ext cx="1958453" cy="3740691"/>
            <a:chOff x="1485132" y="2264349"/>
            <a:chExt cx="951368" cy="2025110"/>
          </a:xfrm>
        </p:grpSpPr>
        <p:sp>
          <p:nvSpPr>
            <p:cNvPr id="63" name="TextBox 62"/>
            <p:cNvSpPr txBox="1"/>
            <p:nvPr/>
          </p:nvSpPr>
          <p:spPr>
            <a:xfrm>
              <a:off x="1603444" y="4021757"/>
              <a:ext cx="714743" cy="267702"/>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endParaRPr lang="en-US" sz="1000" b="1" smtClean="0">
                <a:solidFill>
                  <a:prstClr val="white"/>
                </a:solidFill>
                <a:latin typeface="Calibri" pitchFamily="34" charset="0"/>
              </a:endParaRPr>
            </a:p>
            <a:p>
              <a:pPr algn="ctr"/>
              <a:r>
                <a:rPr lang="en-US" sz="1600" b="1" smtClean="0">
                  <a:solidFill>
                    <a:prstClr val="white"/>
                  </a:solidFill>
                  <a:latin typeface="Calibri" pitchFamily="34" charset="0"/>
                </a:rPr>
                <a:t>Informatikawan</a:t>
              </a:r>
            </a:p>
            <a:p>
              <a:endParaRPr lang="en-US" sz="1000" b="1">
                <a:solidFill>
                  <a:prstClr val="white"/>
                </a:solidFill>
                <a:latin typeface="Calibri" pitchFamily="34" charset="0"/>
              </a:endParaRPr>
            </a:p>
          </p:txBody>
        </p:sp>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1485132" y="2264349"/>
              <a:ext cx="951368" cy="173014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p:cNvSpPr/>
          <p:nvPr/>
        </p:nvSpPr>
        <p:spPr>
          <a:xfrm>
            <a:off x="1066513" y="1016094"/>
            <a:ext cx="10340627"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400" b="1" spc="50" smtClean="0">
                <a:ln w="11430"/>
                <a:solidFill>
                  <a:srgbClr val="FF0000"/>
                </a:solidFill>
                <a:effectLst>
                  <a:outerShdw blurRad="76200" dist="50800" dir="5400000" algn="tl" rotWithShape="0">
                    <a:srgbClr val="000000">
                      <a:alpha val="65000"/>
                    </a:srgbClr>
                  </a:outerShdw>
                </a:effectLst>
              </a:rPr>
              <a:t>Kisis-kisi Ujian UTS/UAS</a:t>
            </a:r>
            <a:br>
              <a:rPr lang="en-US" sz="4400" b="1" spc="50" smtClean="0">
                <a:ln w="11430"/>
                <a:solidFill>
                  <a:srgbClr val="FF0000"/>
                </a:solidFill>
                <a:effectLst>
                  <a:outerShdw blurRad="76200" dist="50800" dir="5400000" algn="tl" rotWithShape="0">
                    <a:srgbClr val="000000">
                      <a:alpha val="65000"/>
                    </a:srgbClr>
                  </a:outerShdw>
                </a:effectLst>
              </a:rPr>
            </a:br>
            <a:r>
              <a:rPr lang="en-US" sz="4400" b="1" spc="50" smtClean="0">
                <a:ln w="11430"/>
                <a:solidFill>
                  <a:srgbClr val="FF0000"/>
                </a:solidFill>
                <a:effectLst>
                  <a:outerShdw blurRad="76200" dist="50800" dir="5400000" algn="tl" rotWithShape="0">
                    <a:srgbClr val="000000">
                      <a:alpha val="65000"/>
                    </a:srgbClr>
                  </a:outerShdw>
                </a:effectLst>
              </a:rPr>
              <a:t>Model Online</a:t>
            </a:r>
            <a:endParaRPr lang="en-US" sz="44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PERHATIAN KHUSUS</a:t>
            </a:r>
            <a:endParaRPr lang="id-ID">
              <a:latin typeface="AR JULIAN" pitchFamily="2" charset="0"/>
            </a:endParaRPr>
          </a:p>
        </p:txBody>
      </p:sp>
      <p:sp>
        <p:nvSpPr>
          <p:cNvPr id="9" name="Rectangle 8"/>
          <p:cNvSpPr/>
          <p:nvPr/>
        </p:nvSpPr>
        <p:spPr>
          <a:xfrm>
            <a:off x="1254828" y="2697857"/>
            <a:ext cx="7675812" cy="2616101"/>
          </a:xfrm>
          <a:prstGeom prst="rect">
            <a:avLst/>
          </a:prstGeom>
        </p:spPr>
        <p:txBody>
          <a:bodyPr wrap="square">
            <a:spAutoFit/>
          </a:bodyPr>
          <a:lstStyle/>
          <a:p>
            <a:r>
              <a:rPr lang="en-US" sz="2400" smtClean="0">
                <a:latin typeface="AR JULIAN" pitchFamily="2" charset="0"/>
              </a:rPr>
              <a:t>PELAPORAN KINERJA MANAGER</a:t>
            </a:r>
            <a:br>
              <a:rPr lang="en-US" sz="2400" smtClean="0">
                <a:latin typeface="AR JULIAN" pitchFamily="2" charset="0"/>
              </a:rPr>
            </a:br>
            <a:r>
              <a:rPr lang="en-US" sz="2400" smtClean="0">
                <a:latin typeface="AR JULIAN" pitchFamily="2" charset="0"/>
              </a:rPr>
              <a:t>UNTUK </a:t>
            </a:r>
            <a:r>
              <a:rPr lang="en-US" sz="2400" smtClean="0">
                <a:latin typeface="AR JULIAN" pitchFamily="2" charset="0"/>
              </a:rPr>
              <a:t>UJIAN (UTS)</a:t>
            </a:r>
          </a:p>
          <a:p>
            <a:endParaRPr lang="en-US" sz="2400">
              <a:latin typeface="AR JULIAN" pitchFamily="2" charset="0"/>
            </a:endParaRPr>
          </a:p>
          <a:p>
            <a:r>
              <a:rPr lang="en-US" sz="2400" smtClean="0">
                <a:latin typeface="AR JULIAN" pitchFamily="2" charset="0"/>
              </a:rPr>
              <a:t>Model : Take Home Test (THT)</a:t>
            </a:r>
          </a:p>
          <a:p>
            <a:r>
              <a:rPr lang="en-US" sz="2400" smtClean="0">
                <a:latin typeface="AR JULIAN" pitchFamily="2" charset="0"/>
              </a:rPr>
              <a:t>(Dikerjakan di Rumah/Kantor/Dimana Saja</a:t>
            </a:r>
          </a:p>
          <a:p>
            <a:r>
              <a:rPr lang="en-US" sz="2400" smtClean="0">
                <a:latin typeface="AR JULIAN" pitchFamily="2" charset="0"/>
              </a:rPr>
              <a:t> yang penting selesai dengan bagus)</a:t>
            </a:r>
            <a:endParaRPr lang="en-US" sz="2400" smtClean="0">
              <a:latin typeface="AR JULIAN" pitchFamily="2" charset="0"/>
            </a:endParaRPr>
          </a:p>
          <a:p>
            <a:endParaRPr lang="en-US" sz="2000" smtClean="0">
              <a:latin typeface="AR JULIAN" pitchFamily="2" charset="0"/>
            </a:endParaRPr>
          </a:p>
        </p:txBody>
      </p:sp>
    </p:spTree>
    <p:extLst>
      <p:ext uri="{BB962C8B-B14F-4D97-AF65-F5344CB8AC3E}">
        <p14:creationId xmlns:p14="http://schemas.microsoft.com/office/powerpoint/2010/main" val="1825403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389996" cy="493240"/>
          </a:xfrm>
          <a:solidFill>
            <a:schemeClr val="tx1"/>
          </a:solidFill>
        </p:spPr>
        <p:txBody>
          <a:bodyPr>
            <a:noAutofit/>
          </a:bodyPr>
          <a:lstStyle/>
          <a:p>
            <a:r>
              <a:rPr lang="en-US" sz="3200" smtClean="0">
                <a:solidFill>
                  <a:schemeClr val="bg1"/>
                </a:solidFill>
                <a:latin typeface="AR JULIAN" pitchFamily="2" charset="0"/>
                <a:sym typeface="Wingdings"/>
              </a:rPr>
              <a:t> MODEL </a:t>
            </a:r>
            <a:r>
              <a:rPr lang="en-US" sz="3200" smtClean="0">
                <a:solidFill>
                  <a:schemeClr val="bg1"/>
                </a:solidFill>
                <a:latin typeface="AR JULIAN" pitchFamily="2" charset="0"/>
              </a:rPr>
              <a:t>SOAL UJIAN (UTS/UAS) : Take Home Test</a:t>
            </a:r>
            <a:endParaRPr lang="id-ID" sz="3200">
              <a:solidFill>
                <a:schemeClr val="bg1"/>
              </a:solidFill>
              <a:latin typeface="AR JULIAN" pitchFamily="2" charset="0"/>
            </a:endParaRPr>
          </a:p>
        </p:txBody>
      </p:sp>
      <p:sp>
        <p:nvSpPr>
          <p:cNvPr id="4" name="Rectangle 3"/>
          <p:cNvSpPr/>
          <p:nvPr/>
        </p:nvSpPr>
        <p:spPr>
          <a:xfrm>
            <a:off x="510540" y="622282"/>
            <a:ext cx="11163300" cy="830997"/>
          </a:xfrm>
          <a:prstGeom prst="rect">
            <a:avLst/>
          </a:prstGeom>
          <a:ln>
            <a:solidFill>
              <a:schemeClr val="tx1"/>
            </a:solidFill>
          </a:ln>
        </p:spPr>
        <p:txBody>
          <a:bodyPr wrap="square">
            <a:spAutoFit/>
          </a:bodyPr>
          <a:lstStyle/>
          <a:p>
            <a:r>
              <a:rPr lang="en-US" sz="1600" b="1"/>
              <a:t>Jenis Ujian	: Take Home Test UTS</a:t>
            </a:r>
            <a:r>
              <a:rPr lang="en-US" sz="1600"/>
              <a:t>		</a:t>
            </a:r>
            <a:r>
              <a:rPr lang="en-US" sz="1600" b="1"/>
              <a:t>Waktu		: </a:t>
            </a:r>
            <a:r>
              <a:rPr lang="en-US" sz="1600" b="1" i="1"/>
              <a:t>lihat soal</a:t>
            </a:r>
            <a:endParaRPr lang="en-US" sz="1600"/>
          </a:p>
          <a:p>
            <a:r>
              <a:rPr lang="en-US" sz="1600" b="1"/>
              <a:t>Matakuliah</a:t>
            </a:r>
            <a:r>
              <a:rPr lang="en-US" sz="1600"/>
              <a:t>  </a:t>
            </a:r>
            <a:r>
              <a:rPr lang="en-US" sz="1600" b="1"/>
              <a:t>	: </a:t>
            </a:r>
            <a:r>
              <a:rPr lang="en-US" sz="1600" smtClean="0"/>
              <a:t>Algoritma-1		</a:t>
            </a:r>
            <a:r>
              <a:rPr lang="en-US" sz="1600"/>
              <a:t>		</a:t>
            </a:r>
            <a:r>
              <a:rPr lang="en-US" sz="1600" b="1"/>
              <a:t>Sifat		</a:t>
            </a:r>
            <a:r>
              <a:rPr lang="en-US" sz="1600" b="1" smtClean="0"/>
              <a:t>	: </a:t>
            </a:r>
            <a:r>
              <a:rPr lang="en-US" sz="1600"/>
              <a:t>Open Resources</a:t>
            </a:r>
          </a:p>
          <a:p>
            <a:r>
              <a:rPr lang="en-US" sz="1600" b="1"/>
              <a:t>Dosen</a:t>
            </a:r>
            <a:r>
              <a:rPr lang="en-US" sz="1600"/>
              <a:t> </a:t>
            </a:r>
            <a:r>
              <a:rPr lang="en-US" sz="1600" b="1"/>
              <a:t>	</a:t>
            </a:r>
            <a:r>
              <a:rPr lang="en-US" sz="1600" b="1" smtClean="0"/>
              <a:t>	: </a:t>
            </a:r>
            <a:r>
              <a:rPr lang="en-US" sz="1600"/>
              <a:t>Sanyata Purwidayanta, MT		</a:t>
            </a:r>
            <a:r>
              <a:rPr lang="en-US" sz="1600" b="1" smtClean="0"/>
              <a:t>Catatan</a:t>
            </a:r>
            <a:r>
              <a:rPr lang="en-US" sz="1600" b="1"/>
              <a:t>	</a:t>
            </a:r>
            <a:r>
              <a:rPr lang="en-US" sz="1600" b="1" smtClean="0"/>
              <a:t>	: </a:t>
            </a:r>
            <a:r>
              <a:rPr lang="en-US" sz="1600"/>
              <a:t>Menyontek </a:t>
            </a:r>
            <a:r>
              <a:rPr lang="en-US" sz="1600" smtClean="0"/>
              <a:t>= Copy/Paste = </a:t>
            </a:r>
            <a:r>
              <a:rPr lang="en-US" sz="1600"/>
              <a:t>Nilai </a:t>
            </a:r>
            <a:r>
              <a:rPr lang="en-US" sz="1600" smtClean="0"/>
              <a:t>Nol</a:t>
            </a:r>
            <a:endParaRPr lang="en-US" sz="1600"/>
          </a:p>
        </p:txBody>
      </p:sp>
      <p:cxnSp>
        <p:nvCxnSpPr>
          <p:cNvPr id="3" name="Straight Connector 2"/>
          <p:cNvCxnSpPr/>
          <p:nvPr/>
        </p:nvCxnSpPr>
        <p:spPr>
          <a:xfrm>
            <a:off x="4465320" y="645142"/>
            <a:ext cx="0" cy="78741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0540" y="1425240"/>
            <a:ext cx="11163300" cy="5262979"/>
          </a:xfrm>
          <a:prstGeom prst="rect">
            <a:avLst/>
          </a:prstGeom>
          <a:ln>
            <a:solidFill>
              <a:schemeClr val="tx1"/>
            </a:solidFill>
          </a:ln>
        </p:spPr>
        <p:txBody>
          <a:bodyPr wrap="square">
            <a:spAutoFit/>
          </a:bodyPr>
          <a:lstStyle/>
          <a:p>
            <a:r>
              <a:rPr lang="en-US" sz="1600" b="1" smtClean="0"/>
              <a:t>A.  </a:t>
            </a:r>
            <a:r>
              <a:rPr lang="en-US" sz="1600" b="1" u="sng" smtClean="0"/>
              <a:t>TARGET</a:t>
            </a:r>
            <a:endParaRPr lang="en-US" sz="1600" b="1" u="sng"/>
          </a:p>
          <a:p>
            <a:pPr marL="288925"/>
            <a:r>
              <a:rPr lang="en-US" sz="1600" smtClean="0"/>
              <a:t>Mengerjakan </a:t>
            </a:r>
            <a:r>
              <a:rPr lang="en-US" sz="1600"/>
              <a:t>kegiatan “Laporan Kinerja Manager Informatika” untuk matakuliah Algoritma-1 yang pernah disampaikan saat perkuliahan, dengan format dan pelaporan sebaik-baiknya, dengan ketentuan:</a:t>
            </a:r>
          </a:p>
          <a:p>
            <a:pPr marL="971550" lvl="1" indent="-285750">
              <a:buFont typeface="Wingdings" pitchFamily="2" charset="2"/>
              <a:buChar char="ü"/>
            </a:pPr>
            <a:r>
              <a:rPr lang="en-US" sz="1600"/>
              <a:t>Kreatif dan kebebasan berkreasi</a:t>
            </a:r>
          </a:p>
          <a:p>
            <a:pPr marL="971550" lvl="1" indent="-285750">
              <a:buFont typeface="Wingdings" pitchFamily="2" charset="2"/>
              <a:buChar char="ü"/>
            </a:pPr>
            <a:r>
              <a:rPr lang="en-US" sz="1600"/>
              <a:t>Kelengkapan, kerapian, dan kejelasan dalam menjawab problem.</a:t>
            </a:r>
          </a:p>
          <a:p>
            <a:pPr marL="971550" lvl="1" indent="-285750">
              <a:buFont typeface="Wingdings" pitchFamily="2" charset="2"/>
              <a:buChar char="ü"/>
            </a:pPr>
            <a:r>
              <a:rPr lang="en-US" sz="1600"/>
              <a:t>Performa/ sajian berupa laporan eksklusif </a:t>
            </a:r>
          </a:p>
          <a:p>
            <a:pPr lvl="0"/>
            <a:endParaRPr lang="en-US" sz="1600" b="1" u="sng"/>
          </a:p>
          <a:p>
            <a:pPr lvl="0"/>
            <a:r>
              <a:rPr lang="en-US" sz="1600" b="1" smtClean="0"/>
              <a:t>B.  </a:t>
            </a:r>
            <a:r>
              <a:rPr lang="en-US" sz="1600" b="1" u="sng" smtClean="0"/>
              <a:t>PELAPORAN </a:t>
            </a:r>
            <a:r>
              <a:rPr lang="en-US" sz="1600" b="1" u="sng"/>
              <a:t>JAWABAN SOAL </a:t>
            </a:r>
          </a:p>
          <a:p>
            <a:pPr marL="574675" lvl="0" indent="-285750">
              <a:buFont typeface="Wingdings" pitchFamily="2" charset="2"/>
              <a:buChar char="ü"/>
            </a:pPr>
            <a:r>
              <a:rPr lang="en-US" sz="1600" i="1"/>
              <a:t>Pelaporan jawaban setiap mahasiswa hanya berupa 1 file docx saja;</a:t>
            </a:r>
            <a:endParaRPr lang="en-US" sz="1600"/>
          </a:p>
          <a:p>
            <a:pPr marL="574675" lvl="0" indent="-285750">
              <a:buFont typeface="Wingdings" pitchFamily="2" charset="2"/>
              <a:buChar char="ü"/>
            </a:pPr>
            <a:r>
              <a:rPr lang="en-US" sz="1600" i="1"/>
              <a:t>Pelaporan dikumpulkan  paling lambat tanggal </a:t>
            </a:r>
            <a:r>
              <a:rPr lang="en-US" sz="1600" b="1" i="1" smtClean="0"/>
              <a:t>30 Nopember </a:t>
            </a:r>
            <a:r>
              <a:rPr lang="en-US" sz="1600" b="1" i="1" smtClean="0"/>
              <a:t>2021 </a:t>
            </a:r>
            <a:r>
              <a:rPr lang="en-US" sz="1600" b="1" i="1"/>
              <a:t>jam 23.59</a:t>
            </a:r>
            <a:r>
              <a:rPr lang="en-US" sz="1600" i="1"/>
              <a:t> </a:t>
            </a:r>
            <a:r>
              <a:rPr lang="en-US" sz="1600" i="1" smtClean="0"/>
              <a:t/>
            </a:r>
            <a:br>
              <a:rPr lang="en-US" sz="1600" i="1" smtClean="0"/>
            </a:br>
            <a:r>
              <a:rPr lang="en-US" sz="1600" i="1" smtClean="0"/>
              <a:t>via </a:t>
            </a:r>
            <a:r>
              <a:rPr lang="en-US" sz="1600" i="1"/>
              <a:t>email “</a:t>
            </a:r>
            <a:r>
              <a:rPr lang="en-US" sz="1600" b="1" i="1" u="sng">
                <a:solidFill>
                  <a:srgbClr val="0033CC"/>
                </a:solidFill>
                <a:hlinkClick r:id="rId2"/>
              </a:rPr>
              <a:t>spurwidayanta@gmail.com</a:t>
            </a:r>
            <a:r>
              <a:rPr lang="en-US" sz="1600"/>
              <a:t> “ </a:t>
            </a:r>
            <a:r>
              <a:rPr lang="en-US" sz="1600" i="1"/>
              <a:t>dengan nama dokumen </a:t>
            </a:r>
            <a:r>
              <a:rPr lang="en-US" sz="1600" b="1" i="1">
                <a:solidFill>
                  <a:srgbClr val="0033CC"/>
                </a:solidFill>
              </a:rPr>
              <a:t>“</a:t>
            </a:r>
            <a:r>
              <a:rPr lang="en-US" sz="1600" b="1" i="1" smtClean="0">
                <a:solidFill>
                  <a:srgbClr val="0033CC"/>
                </a:solidFill>
              </a:rPr>
              <a:t>Algo1_S1_UTS_NIM_NAMA.Docx”</a:t>
            </a:r>
            <a:r>
              <a:rPr lang="en-US" sz="1600" i="1" smtClean="0"/>
              <a:t>,</a:t>
            </a:r>
            <a:r>
              <a:rPr lang="en-US" sz="1600" b="1" i="1"/>
              <a:t/>
            </a:r>
            <a:br>
              <a:rPr lang="en-US" sz="1600" b="1" i="1"/>
            </a:br>
            <a:r>
              <a:rPr lang="en-US" sz="1600" i="1" smtClean="0"/>
              <a:t>dan </a:t>
            </a:r>
            <a:r>
              <a:rPr lang="en-US" sz="1600" i="1"/>
              <a:t>nama Subject email = </a:t>
            </a:r>
            <a:r>
              <a:rPr lang="en-US" sz="1600" b="1" i="1" smtClean="0">
                <a:solidFill>
                  <a:srgbClr val="0033CC"/>
                </a:solidFill>
              </a:rPr>
              <a:t>Algo1_S1_UTS_NIM_NAMA</a:t>
            </a:r>
            <a:endParaRPr lang="en-US" sz="1600">
              <a:solidFill>
                <a:srgbClr val="0033CC"/>
              </a:solidFill>
            </a:endParaRPr>
          </a:p>
          <a:p>
            <a:pPr marL="574675" lvl="0" indent="-285750">
              <a:buFont typeface="Wingdings" pitchFamily="2" charset="2"/>
              <a:buChar char="ü"/>
            </a:pPr>
            <a:r>
              <a:rPr lang="en-US" sz="1600" i="1"/>
              <a:t>Format pelaporan jawaban  : </a:t>
            </a:r>
            <a:r>
              <a:rPr lang="en-US" sz="1600" b="1" i="1"/>
              <a:t>Word</a:t>
            </a:r>
            <a:r>
              <a:rPr lang="en-US" sz="1600" i="1"/>
              <a:t> dengan mengikuti Panduan Pelaporan Kinerja yang telah diberikan saat diperkulihaan</a:t>
            </a:r>
            <a:endParaRPr lang="en-US" sz="1600"/>
          </a:p>
          <a:p>
            <a:r>
              <a:rPr lang="en-US" sz="1600"/>
              <a:t> </a:t>
            </a:r>
          </a:p>
          <a:p>
            <a:pPr lvl="0"/>
            <a:r>
              <a:rPr lang="en-US" sz="1600" b="1" smtClean="0"/>
              <a:t>C. </a:t>
            </a:r>
            <a:r>
              <a:rPr lang="en-US" sz="1600" b="1" u="sng" smtClean="0"/>
              <a:t>SOAL</a:t>
            </a:r>
            <a:endParaRPr lang="en-US" sz="1600" b="1" u="sng"/>
          </a:p>
          <a:p>
            <a:pPr marL="342900" lvl="0" indent="-342900">
              <a:buFont typeface="+mj-lt"/>
              <a:buAutoNum type="arabicParenR"/>
            </a:pPr>
            <a:r>
              <a:rPr lang="en-US" sz="1600" i="1"/>
              <a:t>Tuliskan pelaporan kinerja manager sesuai dengan panduan berupa :</a:t>
            </a:r>
            <a:br>
              <a:rPr lang="en-US" sz="1600" i="1"/>
            </a:br>
            <a:r>
              <a:rPr lang="en-US" sz="1600" b="1" i="1"/>
              <a:t>a. Bagian halaman awal pelaporan dengan lengkap;</a:t>
            </a:r>
            <a:br>
              <a:rPr lang="en-US" sz="1600" b="1" i="1"/>
            </a:br>
            <a:r>
              <a:rPr lang="en-US" sz="1600" b="1" i="1"/>
              <a:t>b. Bagian isi/konten mulai BAB-1 s/d BAB-5 berdasarkan pemahaman dan inisiatif </a:t>
            </a:r>
            <a:r>
              <a:rPr lang="en-US" sz="1600" b="1" i="1" smtClean="0"/>
              <a:t>Saudara (per BAB = Per Modul)</a:t>
            </a:r>
            <a:r>
              <a:rPr lang="en-US" sz="1600" b="1" i="1"/>
              <a:t/>
            </a:r>
            <a:br>
              <a:rPr lang="en-US" sz="1600" b="1" i="1"/>
            </a:br>
            <a:r>
              <a:rPr lang="en-US" sz="1600" i="1"/>
              <a:t>c. Tambahkan BAB-6 khusus untuk jawaban Soal di bawah ini.</a:t>
            </a:r>
            <a:br>
              <a:rPr lang="en-US" sz="1600" i="1"/>
            </a:br>
            <a:endParaRPr lang="en-US" sz="1600"/>
          </a:p>
          <a:p>
            <a:pPr marL="342900" lvl="0" indent="-342900">
              <a:buFont typeface="+mj-lt"/>
              <a:buAutoNum type="arabicParenR"/>
            </a:pPr>
            <a:r>
              <a:rPr lang="en-US" sz="1600" i="1"/>
              <a:t>Isi BAB-6 khusus untuk menuliskan laporan jawaban soal di bawah ini (Soal menyusul dan diambil saat UTS).</a:t>
            </a:r>
            <a:endParaRPr lang="en-US" sz="1600"/>
          </a:p>
        </p:txBody>
      </p:sp>
    </p:spTree>
    <p:extLst>
      <p:ext uri="{BB962C8B-B14F-4D97-AF65-F5344CB8AC3E}">
        <p14:creationId xmlns:p14="http://schemas.microsoft.com/office/powerpoint/2010/main" val="797130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24902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PENUTUP</a:t>
            </a:r>
            <a:endParaRPr lang="id-ID" sz="3200">
              <a:latin typeface="AR JULIAN" pitchFamily="2" charset="0"/>
            </a:endParaRPr>
          </a:p>
        </p:txBody>
      </p:sp>
      <p:sp>
        <p:nvSpPr>
          <p:cNvPr id="16" name="Title 1">
            <a:extLst>
              <a:ext uri="{FF2B5EF4-FFF2-40B4-BE49-F238E27FC236}">
                <a16:creationId xmlns:a16="http://schemas.microsoft.com/office/drawing/2014/main" xmlns="" id="{BD21447A-6C77-4E90-9545-B2B98D1C43C0}"/>
              </a:ext>
            </a:extLst>
          </p:cNvPr>
          <p:cNvSpPr txBox="1">
            <a:spLocks/>
          </p:cNvSpPr>
          <p:nvPr/>
        </p:nvSpPr>
        <p:spPr>
          <a:xfrm>
            <a:off x="4976386" y="1328125"/>
            <a:ext cx="5599407" cy="123632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400" smtClean="0"/>
              <a:t>Sekian …</a:t>
            </a:r>
          </a:p>
          <a:p>
            <a:r>
              <a:rPr lang="en-US" sz="5400" smtClean="0"/>
              <a:t>TERIMA </a:t>
            </a:r>
            <a:r>
              <a:rPr lang="en-US" sz="5400"/>
              <a:t>KASIH</a:t>
            </a:r>
            <a:endParaRPr lang="id-ID" sz="5400"/>
          </a:p>
        </p:txBody>
      </p:sp>
      <p:sp>
        <p:nvSpPr>
          <p:cNvPr id="17" name="Title 1">
            <a:extLst>
              <a:ext uri="{FF2B5EF4-FFF2-40B4-BE49-F238E27FC236}">
                <a16:creationId xmlns:a16="http://schemas.microsoft.com/office/drawing/2014/main" xmlns="" id="{BD21447A-6C77-4E90-9545-B2B98D1C43C0}"/>
              </a:ext>
            </a:extLst>
          </p:cNvPr>
          <p:cNvSpPr txBox="1">
            <a:spLocks/>
          </p:cNvSpPr>
          <p:nvPr/>
        </p:nvSpPr>
        <p:spPr>
          <a:xfrm>
            <a:off x="5087382" y="3530600"/>
            <a:ext cx="5488411" cy="165041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000" smtClean="0">
                <a:solidFill>
                  <a:srgbClr val="C00000"/>
                </a:solidFill>
              </a:rPr>
              <a:t>Mohon diaktifkan  Videonya </a:t>
            </a:r>
          </a:p>
          <a:p>
            <a:r>
              <a:rPr lang="en-US" sz="2000" smtClean="0">
                <a:solidFill>
                  <a:srgbClr val="C00000"/>
                </a:solidFill>
              </a:rPr>
              <a:t>Akan Dicapture UNTUK DOKUMEN FOTO</a:t>
            </a:r>
          </a:p>
          <a:p>
            <a:endParaRPr lang="en-US" sz="2000">
              <a:solidFill>
                <a:srgbClr val="C00000"/>
              </a:solidFill>
            </a:endParaRPr>
          </a:p>
          <a:p>
            <a:r>
              <a:rPr lang="en-US" sz="2000" smtClean="0"/>
              <a:t>2 x : Gaya Resmi + Gaya BEBAS</a:t>
            </a:r>
            <a:endParaRPr lang="id-ID" sz="2000"/>
          </a:p>
        </p:txBody>
      </p:sp>
      <p:sp>
        <p:nvSpPr>
          <p:cNvPr id="18" name="Rectangle 17"/>
          <p:cNvSpPr/>
          <p:nvPr/>
        </p:nvSpPr>
        <p:spPr>
          <a:xfrm>
            <a:off x="794650" y="1237938"/>
            <a:ext cx="4241801" cy="523293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9" name="Picture 2" descr="D:\00_FOTO-VIDEO-KELUARGA\HP - VIVO V15\WhatsApp Images\IMG-20190915-WA0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67" y="1536555"/>
            <a:ext cx="2195285" cy="451273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rot="19561967">
            <a:off x="1521985" y="2674329"/>
            <a:ext cx="4251402"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solidFill>
                  <a:srgbClr val="00B0F0"/>
                </a:solidFill>
                <a:effectLst>
                  <a:outerShdw blurRad="76200" dist="50800" dir="5400000" algn="tl" rotWithShape="0">
                    <a:srgbClr val="000000">
                      <a:alpha val="65000"/>
                    </a:srgbClr>
                  </a:outerShdw>
                </a:effectLst>
              </a:rPr>
              <a:t>Ngopi dulu ach …</a:t>
            </a:r>
            <a:endParaRPr lang="en-US" sz="3200" b="1" cap="none" spc="5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3804" y="106229"/>
            <a:ext cx="10875896" cy="630581"/>
          </a:xfrm>
        </p:spPr>
        <p:txBody>
          <a:bodyPr/>
          <a:lstStyle/>
          <a:p>
            <a:pPr algn="l"/>
            <a:r>
              <a:rPr lang="en-US" smtClean="0">
                <a:latin typeface="AR CENA" pitchFamily="2" charset="0"/>
              </a:rPr>
              <a:t>DOKUMEN Foto </a:t>
            </a:r>
            <a:endParaRPr lang="en-US">
              <a:latin typeface="AR CENA" pitchFamily="2"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020" y="944880"/>
            <a:ext cx="27432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920" y="944880"/>
            <a:ext cx="27432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5180" y="944880"/>
            <a:ext cx="27432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8220" y="3262074"/>
            <a:ext cx="3741420" cy="2104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85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KONVENSI/Kesepakatan </a:t>
            </a:r>
            <a:r>
              <a:rPr lang="en-US" sz="3200" smtClean="0">
                <a:latin typeface="AR JULIAN" pitchFamily="2" charset="0"/>
              </a:rPr>
              <a:t>NASKAH </a:t>
            </a:r>
            <a:endParaRPr lang="id-ID" sz="3200">
              <a:latin typeface="AR JULIAN" pitchFamily="2" charset="0"/>
            </a:endParaRPr>
          </a:p>
        </p:txBody>
      </p:sp>
      <p:sp>
        <p:nvSpPr>
          <p:cNvPr id="3" name="Rectangle 2"/>
          <p:cNvSpPr/>
          <p:nvPr/>
        </p:nvSpPr>
        <p:spPr>
          <a:xfrm>
            <a:off x="518160" y="876032"/>
            <a:ext cx="5273040" cy="4770537"/>
          </a:xfrm>
          <a:prstGeom prst="rect">
            <a:avLst/>
          </a:prstGeom>
          <a:ln>
            <a:solidFill>
              <a:schemeClr val="tx1"/>
            </a:solidFill>
          </a:ln>
        </p:spPr>
        <p:txBody>
          <a:bodyPr wrap="square">
            <a:spAutoFit/>
          </a:bodyPr>
          <a:lstStyle/>
          <a:p>
            <a:r>
              <a:rPr lang="en-US" sz="1600" b="1" smtClean="0"/>
              <a:t>A. UMUM</a:t>
            </a:r>
          </a:p>
          <a:p>
            <a:endParaRPr lang="en-US" sz="1600" b="1" smtClean="0"/>
          </a:p>
          <a:p>
            <a:r>
              <a:rPr lang="en-US" sz="1600" b="1" smtClean="0"/>
              <a:t>A1. Konvensi Tata-Tulis Umum</a:t>
            </a:r>
          </a:p>
          <a:p>
            <a:endParaRPr lang="en-US" sz="1600" b="1" smtClean="0"/>
          </a:p>
          <a:p>
            <a:pPr marL="285750" indent="-285750">
              <a:buFont typeface="Wingdings" pitchFamily="2" charset="2"/>
              <a:buChar char="ü"/>
            </a:pPr>
            <a:r>
              <a:rPr lang="en-US" sz="1600" smtClean="0"/>
              <a:t>Ukuran </a:t>
            </a:r>
            <a:r>
              <a:rPr lang="en-US" sz="1600"/>
              <a:t>kertas 			</a:t>
            </a:r>
            <a:r>
              <a:rPr lang="en-US" sz="1600" smtClean="0"/>
              <a:t>: </a:t>
            </a:r>
            <a:r>
              <a:rPr lang="en-US" sz="1600"/>
              <a:t>A4</a:t>
            </a:r>
          </a:p>
          <a:p>
            <a:pPr marL="285750" indent="-285750">
              <a:buFont typeface="Wingdings" pitchFamily="2" charset="2"/>
              <a:buChar char="ü"/>
            </a:pPr>
            <a:r>
              <a:rPr lang="en-US" sz="1600" smtClean="0"/>
              <a:t>Huruf </a:t>
            </a:r>
            <a:r>
              <a:rPr lang="en-US" sz="1600"/>
              <a:t>naskah			</a:t>
            </a:r>
            <a:r>
              <a:rPr lang="en-US" sz="1600" smtClean="0"/>
              <a:t>: </a:t>
            </a:r>
            <a:r>
              <a:rPr lang="en-US" sz="1600"/>
              <a:t>Times New Roman 12</a:t>
            </a:r>
          </a:p>
          <a:p>
            <a:pPr marL="285750" indent="-285750">
              <a:buFont typeface="Wingdings" pitchFamily="2" charset="2"/>
              <a:buChar char="ü"/>
            </a:pPr>
            <a:r>
              <a:rPr lang="en-US" sz="1600" smtClean="0"/>
              <a:t>Huruf Source code/Algoritma</a:t>
            </a:r>
            <a:r>
              <a:rPr lang="en-US" sz="1600"/>
              <a:t>	</a:t>
            </a:r>
            <a:r>
              <a:rPr lang="en-US" sz="1600" smtClean="0"/>
              <a:t>: </a:t>
            </a:r>
            <a:r>
              <a:rPr lang="en-US" sz="1600"/>
              <a:t>Courier New </a:t>
            </a:r>
            <a:r>
              <a:rPr lang="en-US" sz="1600" smtClean="0"/>
              <a:t>8,10 </a:t>
            </a:r>
            <a:r>
              <a:rPr lang="en-US" sz="1600"/>
              <a:t>atau 12 </a:t>
            </a:r>
            <a:r>
              <a:rPr lang="en-US" sz="1600" smtClean="0"/>
              <a:t/>
            </a:r>
            <a:br>
              <a:rPr lang="en-US" sz="1600" smtClean="0"/>
            </a:br>
            <a:r>
              <a:rPr lang="en-US" sz="1600" smtClean="0"/>
              <a:t>						  (menyesuaikan kerapian)</a:t>
            </a:r>
            <a:endParaRPr lang="en-US" sz="1600"/>
          </a:p>
          <a:p>
            <a:pPr marL="285750" indent="-285750">
              <a:buFont typeface="Wingdings" pitchFamily="2" charset="2"/>
              <a:buChar char="ü"/>
            </a:pPr>
            <a:r>
              <a:rPr lang="en-US" sz="1600" smtClean="0"/>
              <a:t>Spasi </a:t>
            </a:r>
            <a:r>
              <a:rPr lang="en-US" sz="1600"/>
              <a:t>baris naskah			: 1 (tunggal)</a:t>
            </a:r>
          </a:p>
          <a:p>
            <a:pPr marL="285750" indent="-285750">
              <a:buFont typeface="Wingdings" pitchFamily="2" charset="2"/>
              <a:buChar char="ü"/>
            </a:pPr>
            <a:r>
              <a:rPr lang="en-US" sz="1600" smtClean="0"/>
              <a:t>Spasi </a:t>
            </a:r>
            <a:r>
              <a:rPr lang="en-US" sz="1600"/>
              <a:t>Paragraf			</a:t>
            </a:r>
            <a:r>
              <a:rPr lang="en-US" sz="1600" smtClean="0"/>
              <a:t>: </a:t>
            </a:r>
            <a:r>
              <a:rPr lang="en-US" sz="1600"/>
              <a:t>1,5 </a:t>
            </a:r>
          </a:p>
          <a:p>
            <a:pPr marL="285750" indent="-285750">
              <a:buFont typeface="Wingdings" pitchFamily="2" charset="2"/>
              <a:buChar char="ü"/>
            </a:pPr>
            <a:r>
              <a:rPr lang="en-US" sz="1600" smtClean="0"/>
              <a:t>Margin  Kiri–Atas–Kanan–Bawah : </a:t>
            </a:r>
            <a:r>
              <a:rPr lang="en-US" sz="1600"/>
              <a:t>3 – 2 – 2 – 2  Cm</a:t>
            </a:r>
          </a:p>
          <a:p>
            <a:pPr marL="285750" indent="-285750">
              <a:buFont typeface="Wingdings" pitchFamily="2" charset="2"/>
              <a:buChar char="ü"/>
            </a:pPr>
            <a:r>
              <a:rPr lang="en-US" sz="1600" smtClean="0"/>
              <a:t>Tabel </a:t>
            </a:r>
            <a:r>
              <a:rPr lang="en-US" sz="1600"/>
              <a:t>diberi judul di atas dengan huruf 	: </a:t>
            </a:r>
            <a:r>
              <a:rPr lang="en-US" sz="1600" smtClean="0"/>
              <a:t> Arial </a:t>
            </a:r>
            <a:r>
              <a:rPr lang="en-US" sz="1600"/>
              <a:t>10</a:t>
            </a:r>
          </a:p>
          <a:p>
            <a:pPr marL="285750" indent="-285750">
              <a:buFont typeface="Wingdings" pitchFamily="2" charset="2"/>
              <a:buChar char="ü"/>
            </a:pPr>
            <a:r>
              <a:rPr lang="en-US" sz="1600" smtClean="0"/>
              <a:t>Gambar </a:t>
            </a:r>
            <a:r>
              <a:rPr lang="en-US" sz="1600"/>
              <a:t>harus diberi frame (kotak) </a:t>
            </a:r>
            <a:r>
              <a:rPr lang="en-US" sz="1600" smtClean="0"/>
              <a:t/>
            </a:r>
            <a:br>
              <a:rPr lang="en-US" sz="1600" smtClean="0"/>
            </a:br>
            <a:r>
              <a:rPr lang="en-US" sz="1600" smtClean="0"/>
              <a:t>diberi </a:t>
            </a:r>
            <a:r>
              <a:rPr lang="en-US" sz="1600"/>
              <a:t>judul di bawah dengan </a:t>
            </a:r>
            <a:r>
              <a:rPr lang="en-US" sz="1600" smtClean="0"/>
              <a:t>huruf :   Arial </a:t>
            </a:r>
            <a:r>
              <a:rPr lang="en-US" sz="1600"/>
              <a:t>10</a:t>
            </a:r>
          </a:p>
          <a:p>
            <a:pPr marL="285750" indent="-285750">
              <a:buFont typeface="Wingdings" pitchFamily="2" charset="2"/>
              <a:buChar char="ü"/>
            </a:pPr>
            <a:r>
              <a:rPr lang="en-US" sz="1600" smtClean="0"/>
              <a:t>Penomoran </a:t>
            </a:r>
            <a:r>
              <a:rPr lang="en-US" sz="1600"/>
              <a:t>halaman dokumen naskah dibagi 3 bagian </a:t>
            </a:r>
            <a:endParaRPr lang="en-US" sz="1600" smtClean="0"/>
          </a:p>
          <a:p>
            <a:r>
              <a:rPr lang="en-US" sz="1600"/>
              <a:t>	</a:t>
            </a:r>
            <a:r>
              <a:rPr lang="en-US" sz="1600" smtClean="0"/>
              <a:t>- Bagian lembaran Awal</a:t>
            </a:r>
          </a:p>
          <a:p>
            <a:r>
              <a:rPr lang="en-US" sz="1600"/>
              <a:t>	- Bagian lembaran </a:t>
            </a:r>
            <a:r>
              <a:rPr lang="en-US" sz="1600" smtClean="0"/>
              <a:t>Isi Naskah</a:t>
            </a:r>
            <a:endParaRPr lang="en-US" sz="1600"/>
          </a:p>
          <a:p>
            <a:r>
              <a:rPr lang="en-US" sz="1600"/>
              <a:t>	- Bagian lembaran </a:t>
            </a:r>
            <a:r>
              <a:rPr lang="en-US" sz="1600" smtClean="0"/>
              <a:t>Akhir</a:t>
            </a:r>
            <a:endParaRPr lang="en-US" sz="1600"/>
          </a:p>
          <a:p>
            <a:endParaRPr lang="en-US" sz="1600"/>
          </a:p>
        </p:txBody>
      </p:sp>
      <p:sp>
        <p:nvSpPr>
          <p:cNvPr id="5" name="Rectangle 4"/>
          <p:cNvSpPr/>
          <p:nvPr/>
        </p:nvSpPr>
        <p:spPr>
          <a:xfrm>
            <a:off x="5920740" y="876032"/>
            <a:ext cx="5715000" cy="5478423"/>
          </a:xfrm>
          <a:prstGeom prst="rect">
            <a:avLst/>
          </a:prstGeom>
          <a:ln>
            <a:solidFill>
              <a:schemeClr val="tx1"/>
            </a:solidFill>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smtClean="0"/>
              <a:t>A2. Konvensi Tata-Tulis Bagian Lembaran</a:t>
            </a:r>
          </a:p>
          <a:p>
            <a:endParaRPr lang="en-US" sz="1600" b="1" smtClean="0"/>
          </a:p>
          <a:p>
            <a:r>
              <a:rPr lang="en-US" sz="1600" smtClean="0"/>
              <a:t>1) Bagian </a:t>
            </a:r>
            <a:r>
              <a:rPr lang="en-US" sz="1600"/>
              <a:t>Lembaran Awal </a:t>
            </a:r>
          </a:p>
          <a:p>
            <a:pPr marL="228600"/>
            <a:r>
              <a:rPr lang="en-US" sz="1400"/>
              <a:t>Cover		: tanpa nomor halaman </a:t>
            </a:r>
          </a:p>
          <a:p>
            <a:pPr marL="228600"/>
            <a:r>
              <a:rPr lang="en-US" sz="1400"/>
              <a:t>			</a:t>
            </a:r>
            <a:r>
              <a:rPr lang="en-US" sz="1400" smtClean="0"/>
              <a:t> </a:t>
            </a:r>
            <a:r>
              <a:rPr lang="en-US" sz="1400"/>
              <a:t>(bebas berkreasi seindah dan se-elegant mungkin)</a:t>
            </a:r>
          </a:p>
          <a:p>
            <a:pPr marL="228600"/>
            <a:r>
              <a:rPr lang="en-US" sz="1400"/>
              <a:t>Filosofi </a:t>
            </a:r>
            <a:r>
              <a:rPr lang="en-US" sz="1400" smtClean="0"/>
              <a:t>	</a:t>
            </a:r>
            <a:r>
              <a:rPr lang="en-US" sz="1400"/>
              <a:t>	: nomor format romawi kecil, i, ii, iii, dst </a:t>
            </a:r>
            <a:r>
              <a:rPr lang="en-US" sz="1400" smtClean="0"/>
              <a:t>(hanya </a:t>
            </a:r>
            <a:r>
              <a:rPr lang="en-US" sz="1400"/>
              <a:t>1 halaman</a:t>
            </a:r>
            <a:r>
              <a:rPr lang="en-US" sz="1400" smtClean="0"/>
              <a:t>)</a:t>
            </a:r>
          </a:p>
          <a:p>
            <a:pPr marL="228600"/>
            <a:r>
              <a:rPr lang="en-US" sz="1400"/>
              <a:t>Matakuliah</a:t>
            </a:r>
          </a:p>
          <a:p>
            <a:pPr marL="228600"/>
            <a:r>
              <a:rPr lang="en-US" sz="1400" smtClean="0"/>
              <a:t>Moto-Kesan-	: </a:t>
            </a:r>
            <a:r>
              <a:rPr lang="en-US" sz="1400"/>
              <a:t>format romawi kecil, lanjutan filosofi </a:t>
            </a:r>
            <a:r>
              <a:rPr lang="en-US" sz="1400" smtClean="0"/>
              <a:t>(hanya </a:t>
            </a:r>
            <a:r>
              <a:rPr lang="en-US" sz="1400"/>
              <a:t>1 halaman)</a:t>
            </a:r>
          </a:p>
          <a:p>
            <a:pPr marL="228600"/>
            <a:r>
              <a:rPr lang="en-US" sz="1400" smtClean="0"/>
              <a:t>Saran (M-K-S)</a:t>
            </a:r>
          </a:p>
          <a:p>
            <a:pPr marL="228600"/>
            <a:r>
              <a:rPr lang="en-US" sz="1400" smtClean="0"/>
              <a:t>Kata </a:t>
            </a:r>
            <a:r>
              <a:rPr lang="en-US" sz="1400"/>
              <a:t>Pengantar 	: format romawi kecil, lanjutan M-K-S </a:t>
            </a:r>
            <a:r>
              <a:rPr lang="en-US" sz="1400" smtClean="0"/>
              <a:t>(hanya </a:t>
            </a:r>
            <a:r>
              <a:rPr lang="en-US" sz="1400"/>
              <a:t>1 halaman)</a:t>
            </a:r>
          </a:p>
          <a:p>
            <a:pPr marL="228600"/>
            <a:r>
              <a:rPr lang="en-US" sz="1400"/>
              <a:t>Daftar Isi		: format romawi kecil, lanjutan kata </a:t>
            </a:r>
            <a:r>
              <a:rPr lang="en-US" sz="1400" smtClean="0"/>
              <a:t>pengantar</a:t>
            </a:r>
          </a:p>
          <a:p>
            <a:pPr marL="228600"/>
            <a:r>
              <a:rPr lang="en-US" sz="1400" smtClean="0">
                <a:solidFill>
                  <a:srgbClr val="FF0000"/>
                </a:solidFill>
              </a:rPr>
              <a:t>(Daftar Tabel &amp; Daftar Gambar sementara diabaikan dulu)</a:t>
            </a:r>
            <a:endParaRPr lang="en-US" sz="1400">
              <a:solidFill>
                <a:srgbClr val="FF0000"/>
              </a:solidFill>
            </a:endParaRPr>
          </a:p>
          <a:p>
            <a:endParaRPr lang="en-US" sz="1600"/>
          </a:p>
          <a:p>
            <a:r>
              <a:rPr lang="en-US" sz="1600" smtClean="0"/>
              <a:t>2) Bagian </a:t>
            </a:r>
            <a:r>
              <a:rPr lang="en-US" sz="1600"/>
              <a:t>Lembaran Isi Naskah</a:t>
            </a:r>
          </a:p>
          <a:p>
            <a:pPr marL="228600"/>
            <a:r>
              <a:rPr lang="en-US" sz="1400"/>
              <a:t>BAB I		</a:t>
            </a:r>
            <a:r>
              <a:rPr lang="en-US" sz="1400" smtClean="0"/>
              <a:t>: </a:t>
            </a:r>
            <a:r>
              <a:rPr lang="en-US" sz="1400"/>
              <a:t>nomor format arab 1, 2, 3, dst</a:t>
            </a:r>
          </a:p>
          <a:p>
            <a:pPr marL="228600"/>
            <a:r>
              <a:rPr lang="en-US" sz="1400"/>
              <a:t>BAB II		</a:t>
            </a:r>
            <a:r>
              <a:rPr lang="en-US" sz="1400" smtClean="0"/>
              <a:t>: </a:t>
            </a:r>
            <a:r>
              <a:rPr lang="en-US" sz="1400"/>
              <a:t>nomor format arab, lanjutan BAB I</a:t>
            </a:r>
          </a:p>
          <a:p>
            <a:pPr marL="228600"/>
            <a:r>
              <a:rPr lang="en-US" sz="1400"/>
              <a:t>BAB III		: nomor format arab, lanjutan BAB II</a:t>
            </a:r>
          </a:p>
          <a:p>
            <a:pPr marL="228600"/>
            <a:r>
              <a:rPr lang="en-US" sz="1400"/>
              <a:t>BAB …		: dan </a:t>
            </a:r>
            <a:r>
              <a:rPr lang="en-US" sz="1400" smtClean="0"/>
              <a:t>seterusnya</a:t>
            </a:r>
          </a:p>
          <a:p>
            <a:pPr marL="228600"/>
            <a:r>
              <a:rPr lang="en-US" sz="1400" smtClean="0"/>
              <a:t>DAFTAR PUSTAKA : lanjutan dari BAB Terakhir</a:t>
            </a:r>
            <a:endParaRPr lang="en-US" sz="1400"/>
          </a:p>
          <a:p>
            <a:endParaRPr lang="en-US" sz="1600"/>
          </a:p>
          <a:p>
            <a:r>
              <a:rPr lang="en-US" sz="1600" smtClean="0"/>
              <a:t>3) Bagian </a:t>
            </a:r>
            <a:r>
              <a:rPr lang="en-US" sz="1600"/>
              <a:t>Lembaran Akhir </a:t>
            </a:r>
          </a:p>
          <a:p>
            <a:pPr marL="228600"/>
            <a:r>
              <a:rPr lang="en-US" sz="1400" smtClean="0"/>
              <a:t>Lampiran		</a:t>
            </a:r>
            <a:r>
              <a:rPr lang="en-US" sz="1400"/>
              <a:t>	: </a:t>
            </a:r>
            <a:r>
              <a:rPr lang="en-US" sz="1400" smtClean="0"/>
              <a:t> jika ada (nomor 1,2, 3, dst per Judul Lampiran)</a:t>
            </a:r>
          </a:p>
          <a:p>
            <a:pPr marL="228600"/>
            <a:r>
              <a:rPr lang="en-US" sz="1400" smtClean="0"/>
              <a:t>Curiculum </a:t>
            </a:r>
            <a:r>
              <a:rPr lang="en-US" sz="1400"/>
              <a:t>Vitae 	: tanpa nomor halaman </a:t>
            </a:r>
            <a:endParaRPr lang="en-US" sz="1400" smtClean="0"/>
          </a:p>
          <a:p>
            <a:pPr marL="228600"/>
            <a:r>
              <a:rPr lang="en-US" sz="1400"/>
              <a:t>	</a:t>
            </a:r>
            <a:r>
              <a:rPr lang="en-US" sz="1400" smtClean="0"/>
              <a:t>			  (</a:t>
            </a:r>
            <a:r>
              <a:rPr lang="en-US" sz="1400"/>
              <a:t>bebas berkreasi, elegant</a:t>
            </a:r>
            <a:r>
              <a:rPr lang="en-US" sz="1400" smtClean="0"/>
              <a:t>)</a:t>
            </a:r>
          </a:p>
        </p:txBody>
      </p:sp>
    </p:spTree>
    <p:extLst>
      <p:ext uri="{BB962C8B-B14F-4D97-AF65-F5344CB8AC3E}">
        <p14:creationId xmlns:p14="http://schemas.microsoft.com/office/powerpoint/2010/main" val="483728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KONVENSI NASKAH </a:t>
            </a:r>
            <a:endParaRPr lang="id-ID" sz="3200">
              <a:latin typeface="AR JULIAN" pitchFamily="2" charset="0"/>
            </a:endParaRPr>
          </a:p>
        </p:txBody>
      </p:sp>
      <p:sp>
        <p:nvSpPr>
          <p:cNvPr id="5" name="Rectangle 4"/>
          <p:cNvSpPr/>
          <p:nvPr/>
        </p:nvSpPr>
        <p:spPr>
          <a:xfrm>
            <a:off x="601980" y="852666"/>
            <a:ext cx="5105400" cy="5509200"/>
          </a:xfrm>
          <a:prstGeom prst="rect">
            <a:avLst/>
          </a:prstGeom>
          <a:ln>
            <a:solidFill>
              <a:schemeClr val="tx1"/>
            </a:solidFill>
          </a:ln>
        </p:spPr>
        <p:txBody>
          <a:bodyPr wrap="square">
            <a:spAutoFit/>
          </a:bodyPr>
          <a:lstStyle/>
          <a:p>
            <a:r>
              <a:rPr lang="en-US" sz="1600" b="1"/>
              <a:t>B.	Ketentuan Bagian Lembaran Isi Naskah</a:t>
            </a:r>
          </a:p>
          <a:p>
            <a:endParaRPr lang="en-US" sz="1600"/>
          </a:p>
          <a:p>
            <a:pPr marL="285750" indent="-285750">
              <a:buFont typeface="Wingdings" pitchFamily="2" charset="2"/>
              <a:buChar char="ü"/>
            </a:pPr>
            <a:r>
              <a:rPr lang="en-US" sz="1600" smtClean="0"/>
              <a:t>BAB </a:t>
            </a:r>
            <a:r>
              <a:rPr lang="en-US" sz="1600"/>
              <a:t>I	: RESUME </a:t>
            </a:r>
            <a:r>
              <a:rPr lang="en-US" sz="1600" smtClean="0"/>
              <a:t>EKSEKUTIF </a:t>
            </a:r>
            <a:endParaRPr lang="en-US" sz="1600"/>
          </a:p>
          <a:p>
            <a:pPr marL="285750" indent="-285750">
              <a:buFont typeface="Wingdings" pitchFamily="2" charset="2"/>
              <a:buChar char="ü"/>
            </a:pPr>
            <a:r>
              <a:rPr lang="en-US" sz="1600" smtClean="0"/>
              <a:t>BAB </a:t>
            </a:r>
            <a:r>
              <a:rPr lang="en-US" sz="1600"/>
              <a:t>II	: PEMBAHASAN DETIL PROBLEM </a:t>
            </a:r>
            <a:r>
              <a:rPr lang="en-US" sz="1600" smtClean="0"/>
              <a:t/>
            </a:r>
            <a:br>
              <a:rPr lang="en-US" sz="1600" smtClean="0"/>
            </a:br>
            <a:r>
              <a:rPr lang="en-US" sz="1600" smtClean="0"/>
              <a:t>		  KINERJA </a:t>
            </a:r>
            <a:r>
              <a:rPr lang="en-US" sz="1600"/>
              <a:t>MANAGER</a:t>
            </a:r>
          </a:p>
          <a:p>
            <a:pPr marL="288925">
              <a:tabLst>
                <a:tab pos="288925" algn="l"/>
              </a:tabLst>
            </a:pPr>
            <a:r>
              <a:rPr lang="en-US" sz="1600" smtClean="0"/>
              <a:t>Berisi </a:t>
            </a:r>
            <a:r>
              <a:rPr lang="en-US" sz="1600"/>
              <a:t>setiap </a:t>
            </a:r>
            <a:r>
              <a:rPr lang="en-US" sz="1600" smtClean="0"/>
              <a:t>Kasus/Soal per Modul, </a:t>
            </a:r>
            <a:r>
              <a:rPr lang="en-US" sz="1600"/>
              <a:t>dengan contoh </a:t>
            </a:r>
          </a:p>
          <a:p>
            <a:pPr marL="288925">
              <a:tabLst>
                <a:tab pos="288925" algn="l"/>
              </a:tabLst>
            </a:pPr>
            <a:r>
              <a:rPr lang="en-US" sz="1600"/>
              <a:t>2.1. PRAKTIKUM MODUL-1</a:t>
            </a:r>
          </a:p>
          <a:p>
            <a:pPr marL="288925">
              <a:tabLst>
                <a:tab pos="288925" algn="l"/>
              </a:tabLst>
            </a:pPr>
            <a:r>
              <a:rPr lang="en-US" sz="1600"/>
              <a:t>2.1.1. </a:t>
            </a:r>
            <a:r>
              <a:rPr lang="en-US" sz="1600" smtClean="0"/>
              <a:t> </a:t>
            </a:r>
            <a:r>
              <a:rPr lang="en-US" sz="1600" smtClean="0">
                <a:solidFill>
                  <a:srgbClr val="FF0000"/>
                </a:solidFill>
              </a:rPr>
              <a:t>Prak01-1</a:t>
            </a:r>
            <a:endParaRPr lang="en-US" sz="1600">
              <a:solidFill>
                <a:srgbClr val="FF0000"/>
              </a:solidFill>
            </a:endParaRPr>
          </a:p>
          <a:p>
            <a:pPr marL="517525"/>
            <a:r>
              <a:rPr lang="en-US" sz="1600"/>
              <a:t>A. </a:t>
            </a:r>
            <a:r>
              <a:rPr lang="en-US" sz="1600" smtClean="0"/>
              <a:t> Soal </a:t>
            </a:r>
            <a:endParaRPr lang="en-US" sz="1600"/>
          </a:p>
          <a:p>
            <a:pPr marL="517525"/>
            <a:r>
              <a:rPr lang="en-US" sz="1600"/>
              <a:t>B. </a:t>
            </a:r>
            <a:r>
              <a:rPr lang="en-US" sz="1600" smtClean="0"/>
              <a:t>  Algoritma</a:t>
            </a:r>
            <a:endParaRPr lang="en-US" sz="1600"/>
          </a:p>
          <a:p>
            <a:pPr marL="517525"/>
            <a:r>
              <a:rPr lang="en-US" sz="1600"/>
              <a:t>C. </a:t>
            </a:r>
            <a:r>
              <a:rPr lang="en-US" sz="1600" smtClean="0"/>
              <a:t> Source </a:t>
            </a:r>
            <a:r>
              <a:rPr lang="en-US" sz="1600"/>
              <a:t>Code</a:t>
            </a:r>
          </a:p>
          <a:p>
            <a:pPr marL="517525"/>
            <a:r>
              <a:rPr lang="en-US" sz="1600"/>
              <a:t>D. </a:t>
            </a:r>
            <a:r>
              <a:rPr lang="en-US" sz="1600" smtClean="0"/>
              <a:t> Screen </a:t>
            </a:r>
            <a:r>
              <a:rPr lang="en-US" sz="1600"/>
              <a:t>Shot</a:t>
            </a:r>
          </a:p>
          <a:p>
            <a:pPr marL="288925">
              <a:tabLst>
                <a:tab pos="288925" algn="l"/>
              </a:tabLst>
            </a:pPr>
            <a:r>
              <a:rPr lang="en-US" sz="1600" smtClean="0"/>
              <a:t>2.1.2</a:t>
            </a:r>
            <a:r>
              <a:rPr lang="en-US" sz="1600"/>
              <a:t>. </a:t>
            </a:r>
            <a:r>
              <a:rPr lang="en-US" sz="1600" smtClean="0"/>
              <a:t> Prak01-2</a:t>
            </a:r>
            <a:endParaRPr lang="en-US" sz="1600"/>
          </a:p>
          <a:p>
            <a:pPr marL="288925">
              <a:tabLst>
                <a:tab pos="288925" algn="l"/>
              </a:tabLst>
            </a:pPr>
            <a:r>
              <a:rPr lang="en-US" sz="1600" smtClean="0"/>
              <a:t>2.1.3</a:t>
            </a:r>
            <a:r>
              <a:rPr lang="en-US" sz="1600"/>
              <a:t>. </a:t>
            </a:r>
            <a:r>
              <a:rPr lang="en-US" sz="1600" smtClean="0"/>
              <a:t> Dan </a:t>
            </a:r>
            <a:r>
              <a:rPr lang="en-US" sz="1600"/>
              <a:t>seterusnya</a:t>
            </a:r>
          </a:p>
          <a:p>
            <a:pPr marL="288925">
              <a:tabLst>
                <a:tab pos="288925" algn="l"/>
              </a:tabLst>
            </a:pPr>
            <a:r>
              <a:rPr lang="en-US" sz="1600" smtClean="0"/>
              <a:t>    </a:t>
            </a:r>
            <a:r>
              <a:rPr lang="en-US" sz="1600"/>
              <a:t>Dst </a:t>
            </a:r>
            <a:r>
              <a:rPr lang="en-US" sz="1600" smtClean="0"/>
              <a:t>….</a:t>
            </a:r>
          </a:p>
          <a:p>
            <a:pPr marL="288925">
              <a:tabLst>
                <a:tab pos="288925" algn="l"/>
              </a:tabLst>
            </a:pPr>
            <a:endParaRPr lang="en-US" sz="1600"/>
          </a:p>
          <a:p>
            <a:pPr marL="288925">
              <a:tabLst>
                <a:tab pos="288925" algn="l"/>
              </a:tabLst>
            </a:pPr>
            <a:r>
              <a:rPr lang="en-US" sz="1600"/>
              <a:t>2.4. PRAKTIKUM dst</a:t>
            </a:r>
          </a:p>
          <a:p>
            <a:pPr marL="288925">
              <a:tabLst>
                <a:tab pos="288925" algn="l"/>
              </a:tabLst>
            </a:pPr>
            <a:r>
              <a:rPr lang="en-US" sz="1600"/>
              <a:t>… dst		</a:t>
            </a:r>
          </a:p>
          <a:p>
            <a:r>
              <a:rPr lang="en-US" sz="1600"/>
              <a:t>		</a:t>
            </a:r>
          </a:p>
          <a:p>
            <a:pPr marL="285750" indent="-285750">
              <a:buFont typeface="Wingdings" pitchFamily="2" charset="2"/>
              <a:buChar char="ü"/>
            </a:pPr>
            <a:r>
              <a:rPr lang="en-US" sz="1600" smtClean="0"/>
              <a:t>BAB </a:t>
            </a:r>
            <a:r>
              <a:rPr lang="en-US" sz="1600"/>
              <a:t>III	: PENUTUP</a:t>
            </a:r>
          </a:p>
          <a:p>
            <a:endParaRPr lang="en-US" sz="1600"/>
          </a:p>
          <a:p>
            <a:endParaRPr lang="en-US" sz="1600"/>
          </a:p>
        </p:txBody>
      </p:sp>
      <p:sp>
        <p:nvSpPr>
          <p:cNvPr id="6" name="Rectangle 5"/>
          <p:cNvSpPr/>
          <p:nvPr/>
        </p:nvSpPr>
        <p:spPr>
          <a:xfrm>
            <a:off x="6531005" y="3035469"/>
            <a:ext cx="4898995" cy="3674477"/>
          </a:xfrm>
          <a:prstGeom prst="rect">
            <a:avLst/>
          </a:prstGeom>
          <a:solidFill>
            <a:srgbClr val="FF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hangingPunct="0">
              <a:defRPr/>
            </a:pPr>
            <a:r>
              <a:rPr lang="en-US" sz="1200" b="1" u="sng" smtClean="0">
                <a:solidFill>
                  <a:prstClr val="black"/>
                </a:solidFill>
                <a:latin typeface="Courier New" pitchFamily="49" charset="0"/>
                <a:cs typeface="Courier New" pitchFamily="49" charset="0"/>
                <a:sym typeface="Wingdings"/>
              </a:rPr>
              <a:t>PROBLEM</a:t>
            </a:r>
            <a:r>
              <a:rPr lang="en-US" sz="1200" smtClean="0">
                <a:solidFill>
                  <a:prstClr val="black"/>
                </a:solidFill>
                <a:latin typeface="Courier New" pitchFamily="49" charset="0"/>
                <a:cs typeface="Courier New" pitchFamily="49" charset="0"/>
                <a:sym typeface="Wingdings"/>
              </a:rPr>
              <a:t> :</a:t>
            </a:r>
          </a:p>
          <a:p>
            <a:pPr marL="228600" lvl="0" indent="-228600" eaLnBrk="0" hangingPunct="0">
              <a:buFont typeface="Courier New" pitchFamily="49" charset="0"/>
              <a:buChar char="o"/>
              <a:defRPr/>
            </a:pPr>
            <a:r>
              <a:rPr lang="en-US" sz="1200" u="sng" smtClean="0">
                <a:solidFill>
                  <a:prstClr val="black"/>
                </a:solidFill>
                <a:latin typeface="Courier New" pitchFamily="49" charset="0"/>
                <a:cs typeface="Courier New" pitchFamily="49" charset="0"/>
              </a:rPr>
              <a:t>Judul</a:t>
            </a:r>
            <a:r>
              <a:rPr lang="en-US" sz="1200" smtClean="0">
                <a:solidFill>
                  <a:prstClr val="black"/>
                </a:solidFill>
                <a:latin typeface="Courier New" pitchFamily="49" charset="0"/>
                <a:cs typeface="Courier New" pitchFamily="49" charset="0"/>
              </a:rPr>
              <a:t>	: Program Mencetak_Hallo Friend</a:t>
            </a:r>
          </a:p>
          <a:p>
            <a:pPr marL="228600" lvl="0" indent="-228600" eaLnBrk="0" hangingPunct="0">
              <a:buFont typeface="Courier New" pitchFamily="49" charset="0"/>
              <a:buChar char="o"/>
              <a:defRPr/>
            </a:pPr>
            <a:r>
              <a:rPr lang="en-US" sz="1200" u="sng" smtClean="0">
                <a:solidFill>
                  <a:prstClr val="black"/>
                </a:solidFill>
                <a:latin typeface="Courier New" pitchFamily="49" charset="0"/>
                <a:cs typeface="Courier New" pitchFamily="49" charset="0"/>
              </a:rPr>
              <a:t>Input</a:t>
            </a:r>
            <a:r>
              <a:rPr lang="en-US" sz="1200">
                <a:solidFill>
                  <a:prstClr val="black"/>
                </a:solidFill>
                <a:latin typeface="Courier New" pitchFamily="49" charset="0"/>
                <a:cs typeface="Courier New" pitchFamily="49" charset="0"/>
              </a:rPr>
              <a:t>	</a:t>
            </a:r>
            <a:r>
              <a:rPr lang="en-US" sz="1200" smtClean="0">
                <a:solidFill>
                  <a:prstClr val="black"/>
                </a:solidFill>
                <a:latin typeface="Courier New" pitchFamily="49" charset="0"/>
                <a:cs typeface="Courier New" pitchFamily="49" charset="0"/>
              </a:rPr>
              <a:t>: kata “HELLO FRIEND !”</a:t>
            </a:r>
          </a:p>
          <a:p>
            <a:pPr marL="228600" lvl="0" indent="-228600" eaLnBrk="0" hangingPunct="0">
              <a:buFont typeface="Courier New" pitchFamily="49" charset="0"/>
              <a:buChar char="o"/>
              <a:defRPr/>
            </a:pPr>
            <a:r>
              <a:rPr lang="en-US" sz="1200" u="sng" smtClean="0">
                <a:solidFill>
                  <a:prstClr val="black"/>
                </a:solidFill>
                <a:latin typeface="Courier New" pitchFamily="49" charset="0"/>
                <a:cs typeface="Courier New" pitchFamily="49" charset="0"/>
              </a:rPr>
              <a:t>Proses</a:t>
            </a:r>
            <a:r>
              <a:rPr lang="en-US" sz="1200">
                <a:solidFill>
                  <a:prstClr val="black"/>
                </a:solidFill>
                <a:latin typeface="Courier New" pitchFamily="49" charset="0"/>
                <a:cs typeface="Courier New" pitchFamily="49" charset="0"/>
              </a:rPr>
              <a:t>	</a:t>
            </a:r>
            <a:r>
              <a:rPr lang="en-US" sz="1200" smtClean="0">
                <a:solidFill>
                  <a:prstClr val="black"/>
                </a:solidFill>
                <a:latin typeface="Courier New" pitchFamily="49" charset="0"/>
                <a:cs typeface="Courier New" pitchFamily="49" charset="0"/>
              </a:rPr>
              <a:t>: mencetak 5 kata di lokasi tertentu</a:t>
            </a:r>
            <a:endParaRPr lang="en-US" sz="1200" i="1" smtClean="0">
              <a:solidFill>
                <a:prstClr val="black"/>
              </a:solidFill>
              <a:latin typeface="Courier New" pitchFamily="49" charset="0"/>
              <a:cs typeface="Courier New" pitchFamily="49" charset="0"/>
            </a:endParaRPr>
          </a:p>
          <a:p>
            <a:pPr marL="228600" lvl="1" indent="-228600" eaLnBrk="0" hangingPunct="0">
              <a:buFont typeface="Courier New" pitchFamily="49" charset="0"/>
              <a:buChar char="o"/>
              <a:defRPr/>
            </a:pPr>
            <a:r>
              <a:rPr lang="en-US" sz="1200" u="sng" smtClean="0">
                <a:solidFill>
                  <a:prstClr val="black"/>
                </a:solidFill>
                <a:latin typeface="Courier New" pitchFamily="49" charset="0"/>
                <a:cs typeface="Courier New" pitchFamily="49" charset="0"/>
              </a:rPr>
              <a:t>Output</a:t>
            </a:r>
            <a:r>
              <a:rPr lang="en-US" sz="1200">
                <a:solidFill>
                  <a:prstClr val="black"/>
                </a:solidFill>
                <a:latin typeface="Courier New" pitchFamily="49" charset="0"/>
                <a:cs typeface="Courier New" pitchFamily="49" charset="0"/>
              </a:rPr>
              <a:t>	</a:t>
            </a:r>
            <a:r>
              <a:rPr lang="en-US" sz="1200" smtClean="0">
                <a:solidFill>
                  <a:prstClr val="black"/>
                </a:solidFill>
                <a:latin typeface="Courier New" pitchFamily="49" charset="0"/>
                <a:cs typeface="Courier New" pitchFamily="49" charset="0"/>
              </a:rPr>
              <a:t>: tercetak 5 kata sesuai problem</a:t>
            </a:r>
          </a:p>
          <a:p>
            <a:pPr marL="0" lvl="1" eaLnBrk="0" hangingPunct="0">
              <a:defRPr/>
            </a:pPr>
            <a:endParaRPr lang="en-US" sz="1200">
              <a:solidFill>
                <a:prstClr val="black"/>
              </a:solidFill>
              <a:latin typeface="Courier New" pitchFamily="49" charset="0"/>
              <a:cs typeface="Courier New" pitchFamily="49" charset="0"/>
            </a:endParaRPr>
          </a:p>
          <a:p>
            <a:pPr marL="0" lvl="1" eaLnBrk="0" hangingPunct="0">
              <a:defRPr/>
            </a:pPr>
            <a:r>
              <a:rPr lang="en-US" sz="1200" b="1" u="sng">
                <a:solidFill>
                  <a:prstClr val="black"/>
                </a:solidFill>
                <a:latin typeface="Courier New" pitchFamily="49" charset="0"/>
                <a:cs typeface="Courier New" pitchFamily="49" charset="0"/>
              </a:rPr>
              <a:t>KAMUS DATA</a:t>
            </a:r>
            <a:r>
              <a:rPr lang="en-US" sz="1200" b="1">
                <a:solidFill>
                  <a:prstClr val="black"/>
                </a:solidFill>
                <a:latin typeface="Courier New" pitchFamily="49" charset="0"/>
                <a:cs typeface="Courier New" pitchFamily="49" charset="0"/>
              </a:rPr>
              <a:t>:</a:t>
            </a:r>
          </a:p>
          <a:p>
            <a:pPr marL="228600" lvl="1" indent="-228600" eaLnBrk="0" hangingPunct="0">
              <a:buFont typeface="Courier New" pitchFamily="49" charset="0"/>
              <a:buChar char="o"/>
              <a:defRPr/>
            </a:pPr>
            <a:r>
              <a:rPr lang="en-US" sz="1200" u="sng" smtClean="0">
                <a:solidFill>
                  <a:prstClr val="black"/>
                </a:solidFill>
                <a:latin typeface="Courier New" pitchFamily="49" charset="0"/>
                <a:cs typeface="Courier New" pitchFamily="49" charset="0"/>
              </a:rPr>
              <a:t>Constata</a:t>
            </a:r>
            <a:r>
              <a:rPr lang="en-US" sz="1200" smtClean="0">
                <a:solidFill>
                  <a:prstClr val="black"/>
                </a:solidFill>
                <a:latin typeface="Courier New" pitchFamily="49" charset="0"/>
                <a:cs typeface="Courier New" pitchFamily="49" charset="0"/>
              </a:rPr>
              <a:t>   // </a:t>
            </a:r>
            <a:r>
              <a:rPr lang="en-US" sz="1200">
                <a:solidFill>
                  <a:prstClr val="black"/>
                </a:solidFill>
                <a:latin typeface="Courier New" pitchFamily="49" charset="0"/>
                <a:cs typeface="Courier New" pitchFamily="49" charset="0"/>
              </a:rPr>
              <a:t>tidak ada</a:t>
            </a:r>
          </a:p>
          <a:p>
            <a:pPr marL="228600" lvl="1" indent="-228600" eaLnBrk="0" hangingPunct="0">
              <a:buFont typeface="Courier New" pitchFamily="49" charset="0"/>
              <a:buChar char="o"/>
              <a:defRPr/>
            </a:pPr>
            <a:r>
              <a:rPr lang="en-US" sz="1200" u="sng" smtClean="0">
                <a:solidFill>
                  <a:prstClr val="black"/>
                </a:solidFill>
                <a:latin typeface="Courier New" pitchFamily="49" charset="0"/>
                <a:cs typeface="Courier New" pitchFamily="49" charset="0"/>
              </a:rPr>
              <a:t>Type</a:t>
            </a:r>
            <a:r>
              <a:rPr lang="en-US" sz="1200">
                <a:solidFill>
                  <a:prstClr val="black"/>
                </a:solidFill>
                <a:latin typeface="Courier New" pitchFamily="49" charset="0"/>
                <a:cs typeface="Courier New" pitchFamily="49" charset="0"/>
              </a:rPr>
              <a:t>	</a:t>
            </a:r>
            <a:r>
              <a:rPr lang="en-US" sz="1200" smtClean="0">
                <a:solidFill>
                  <a:prstClr val="black"/>
                </a:solidFill>
                <a:latin typeface="Courier New" pitchFamily="49" charset="0"/>
                <a:cs typeface="Courier New" pitchFamily="49" charset="0"/>
              </a:rPr>
              <a:t>   Kata </a:t>
            </a:r>
            <a:r>
              <a:rPr lang="en-US" sz="1200">
                <a:solidFill>
                  <a:prstClr val="black"/>
                </a:solidFill>
                <a:latin typeface="Courier New" pitchFamily="49" charset="0"/>
                <a:cs typeface="Courier New" pitchFamily="49" charset="0"/>
              </a:rPr>
              <a:t>= String [30]</a:t>
            </a:r>
          </a:p>
          <a:p>
            <a:pPr marL="228600" lvl="1" indent="-228600" eaLnBrk="0" hangingPunct="0">
              <a:buFont typeface="Courier New" pitchFamily="49" charset="0"/>
              <a:buChar char="o"/>
              <a:defRPr/>
            </a:pPr>
            <a:r>
              <a:rPr lang="en-US" sz="1200" u="sng" smtClean="0">
                <a:solidFill>
                  <a:prstClr val="black"/>
                </a:solidFill>
                <a:latin typeface="Courier New" pitchFamily="49" charset="0"/>
                <a:cs typeface="Courier New" pitchFamily="49" charset="0"/>
              </a:rPr>
              <a:t>Variable</a:t>
            </a:r>
            <a:r>
              <a:rPr lang="en-US" sz="1200">
                <a:solidFill>
                  <a:prstClr val="black"/>
                </a:solidFill>
                <a:latin typeface="Courier New" pitchFamily="49" charset="0"/>
                <a:cs typeface="Courier New" pitchFamily="49" charset="0"/>
              </a:rPr>
              <a:t>	</a:t>
            </a:r>
            <a:r>
              <a:rPr lang="en-US" sz="1200" smtClean="0">
                <a:solidFill>
                  <a:prstClr val="black"/>
                </a:solidFill>
                <a:latin typeface="Courier New" pitchFamily="49" charset="0"/>
                <a:cs typeface="Courier New" pitchFamily="49" charset="0"/>
              </a:rPr>
              <a:t>   X </a:t>
            </a:r>
            <a:r>
              <a:rPr lang="en-US" sz="1200">
                <a:solidFill>
                  <a:prstClr val="black"/>
                </a:solidFill>
                <a:latin typeface="Courier New" pitchFamily="49" charset="0"/>
                <a:cs typeface="Courier New" pitchFamily="49" charset="0"/>
              </a:rPr>
              <a:t>: Kata</a:t>
            </a:r>
          </a:p>
          <a:p>
            <a:pPr marL="0" lvl="1" eaLnBrk="0" hangingPunct="0">
              <a:defRPr/>
            </a:pPr>
            <a:endParaRPr lang="en-US" sz="1200">
              <a:solidFill>
                <a:prstClr val="black"/>
              </a:solidFill>
              <a:latin typeface="Courier New" pitchFamily="49" charset="0"/>
              <a:cs typeface="Courier New" pitchFamily="49" charset="0"/>
            </a:endParaRPr>
          </a:p>
          <a:p>
            <a:pPr marL="0" lvl="1" eaLnBrk="0" hangingPunct="0">
              <a:defRPr/>
            </a:pPr>
            <a:r>
              <a:rPr lang="en-US" sz="1200" b="1" u="sng">
                <a:solidFill>
                  <a:prstClr val="black"/>
                </a:solidFill>
                <a:latin typeface="Courier New" pitchFamily="49" charset="0"/>
                <a:cs typeface="Courier New" pitchFamily="49" charset="0"/>
              </a:rPr>
              <a:t>ALGORITMA</a:t>
            </a:r>
            <a:r>
              <a:rPr lang="en-US" sz="1200">
                <a:solidFill>
                  <a:prstClr val="black"/>
                </a:solidFill>
                <a:latin typeface="Courier New" pitchFamily="49" charset="0"/>
                <a:cs typeface="Courier New" pitchFamily="49" charset="0"/>
              </a:rPr>
              <a:t> :</a:t>
            </a:r>
          </a:p>
          <a:p>
            <a:pPr marL="228600" lvl="1" indent="-228600" eaLnBrk="0" hangingPunct="0">
              <a:defRPr/>
            </a:pPr>
            <a:r>
              <a:rPr lang="en-US" sz="1200">
                <a:solidFill>
                  <a:prstClr val="black"/>
                </a:solidFill>
                <a:latin typeface="Courier New" pitchFamily="49" charset="0"/>
                <a:cs typeface="Courier New" pitchFamily="49" charset="0"/>
              </a:rPr>
              <a:t>	X </a:t>
            </a:r>
            <a:r>
              <a:rPr lang="en-US" sz="1200" smtClean="0">
                <a:solidFill>
                  <a:prstClr val="black"/>
                </a:solidFill>
                <a:latin typeface="Courier New" pitchFamily="49" charset="0"/>
                <a:cs typeface="Courier New" pitchFamily="49" charset="0"/>
                <a:sym typeface="Wingdings" pitchFamily="2" charset="2"/>
              </a:rPr>
              <a:t> </a:t>
            </a:r>
            <a:r>
              <a:rPr lang="en-US" sz="1200" smtClean="0">
                <a:solidFill>
                  <a:prstClr val="black"/>
                </a:solidFill>
                <a:latin typeface="Courier New" pitchFamily="49" charset="0"/>
                <a:cs typeface="Courier New" pitchFamily="49" charset="0"/>
              </a:rPr>
              <a:t>‘HELLO </a:t>
            </a:r>
            <a:r>
              <a:rPr lang="en-US" sz="1200">
                <a:solidFill>
                  <a:prstClr val="black"/>
                </a:solidFill>
                <a:latin typeface="Courier New" pitchFamily="49" charset="0"/>
                <a:cs typeface="Courier New" pitchFamily="49" charset="0"/>
              </a:rPr>
              <a:t>FRIEND !’</a:t>
            </a:r>
          </a:p>
          <a:p>
            <a:pPr marL="228600" lvl="1" indent="-228600" eaLnBrk="0" hangingPunct="0">
              <a:defRPr/>
            </a:pPr>
            <a:r>
              <a:rPr lang="en-US" sz="1200">
                <a:solidFill>
                  <a:prstClr val="black"/>
                </a:solidFill>
                <a:latin typeface="Courier New" pitchFamily="49" charset="0"/>
                <a:cs typeface="Courier New" pitchFamily="49" charset="0"/>
              </a:rPr>
              <a:t>	Locate (01,01); Output(MNT, ’ ‘ , X)</a:t>
            </a:r>
          </a:p>
          <a:p>
            <a:pPr marL="228600" lvl="1" indent="-228600" eaLnBrk="0" hangingPunct="0">
              <a:defRPr/>
            </a:pPr>
            <a:r>
              <a:rPr lang="en-US" sz="1200">
                <a:solidFill>
                  <a:prstClr val="black"/>
                </a:solidFill>
                <a:latin typeface="Courier New" pitchFamily="49" charset="0"/>
                <a:cs typeface="Courier New" pitchFamily="49" charset="0"/>
              </a:rPr>
              <a:t>	Locate (66,01); Output(MNT, ’ ‘ , X)</a:t>
            </a:r>
          </a:p>
          <a:p>
            <a:pPr marL="228600" lvl="1" indent="-228600" eaLnBrk="0" hangingPunct="0">
              <a:defRPr/>
            </a:pPr>
            <a:r>
              <a:rPr lang="en-US" sz="1200">
                <a:solidFill>
                  <a:prstClr val="black"/>
                </a:solidFill>
                <a:latin typeface="Courier New" pitchFamily="49" charset="0"/>
                <a:cs typeface="Courier New" pitchFamily="49" charset="0"/>
              </a:rPr>
              <a:t>	Locate (27,12); Output(MNT, ’ ‘ , X)</a:t>
            </a:r>
          </a:p>
          <a:p>
            <a:pPr marL="228600" lvl="1" indent="-228600" eaLnBrk="0" hangingPunct="0">
              <a:defRPr/>
            </a:pPr>
            <a:r>
              <a:rPr lang="en-US" sz="1200">
                <a:solidFill>
                  <a:prstClr val="black"/>
                </a:solidFill>
                <a:latin typeface="Courier New" pitchFamily="49" charset="0"/>
                <a:cs typeface="Courier New" pitchFamily="49" charset="0"/>
              </a:rPr>
              <a:t>	Locate (01,25); Output(MNT, ’ ‘ , X)</a:t>
            </a:r>
          </a:p>
          <a:p>
            <a:pPr marL="228600" lvl="1" indent="-228600" eaLnBrk="0" hangingPunct="0">
              <a:defRPr/>
            </a:pPr>
            <a:r>
              <a:rPr lang="en-US" sz="1200">
                <a:solidFill>
                  <a:prstClr val="black"/>
                </a:solidFill>
                <a:latin typeface="Courier New" pitchFamily="49" charset="0"/>
                <a:cs typeface="Courier New" pitchFamily="49" charset="0"/>
              </a:rPr>
              <a:t>	Locate (66,01); Output(MNT, ’ ‘ , X)</a:t>
            </a:r>
          </a:p>
          <a:p>
            <a:pPr marL="0" lvl="1" eaLnBrk="0" hangingPunct="0">
              <a:defRPr/>
            </a:pPr>
            <a:r>
              <a:rPr lang="en-US" sz="1200" b="1" u="sng" smtClean="0">
                <a:solidFill>
                  <a:prstClr val="black"/>
                </a:solidFill>
                <a:latin typeface="Courier New" pitchFamily="49" charset="0"/>
                <a:cs typeface="Courier New" pitchFamily="49" charset="0"/>
              </a:rPr>
              <a:t>END</a:t>
            </a:r>
            <a:endParaRPr lang="en-US" sz="1200" b="1">
              <a:solidFill>
                <a:prstClr val="black"/>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717" y="705284"/>
            <a:ext cx="4889183" cy="19769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136957" y="211574"/>
            <a:ext cx="1308050" cy="523220"/>
          </a:xfrm>
          <a:prstGeom prst="rect">
            <a:avLst/>
          </a:prstGeom>
        </p:spPr>
        <p:txBody>
          <a:bodyPr wrap="none">
            <a:spAutoFit/>
          </a:bodyPr>
          <a:lstStyle/>
          <a:p>
            <a:r>
              <a:rPr lang="en-US" sz="1400"/>
              <a:t>2.1.1.  </a:t>
            </a:r>
            <a:r>
              <a:rPr lang="en-US" sz="1400">
                <a:solidFill>
                  <a:srgbClr val="FF0000"/>
                </a:solidFill>
              </a:rPr>
              <a:t>Prak01-1</a:t>
            </a:r>
          </a:p>
          <a:p>
            <a:r>
              <a:rPr lang="en-US" sz="1400" smtClean="0"/>
              <a:t>A</a:t>
            </a:r>
            <a:r>
              <a:rPr lang="en-US" sz="1400"/>
              <a:t>.  Soal </a:t>
            </a:r>
          </a:p>
        </p:txBody>
      </p:sp>
      <p:sp>
        <p:nvSpPr>
          <p:cNvPr id="4" name="Rectangle 3"/>
          <p:cNvSpPr/>
          <p:nvPr/>
        </p:nvSpPr>
        <p:spPr>
          <a:xfrm>
            <a:off x="6236567" y="2697480"/>
            <a:ext cx="1108830" cy="307777"/>
          </a:xfrm>
          <a:prstGeom prst="rect">
            <a:avLst/>
          </a:prstGeom>
        </p:spPr>
        <p:txBody>
          <a:bodyPr wrap="none">
            <a:spAutoFit/>
          </a:bodyPr>
          <a:lstStyle/>
          <a:p>
            <a:r>
              <a:rPr lang="en-US" sz="1400" smtClean="0"/>
              <a:t>B.  Algoritma</a:t>
            </a:r>
            <a:endParaRPr lang="en-US" sz="1400"/>
          </a:p>
        </p:txBody>
      </p:sp>
    </p:spTree>
    <p:extLst>
      <p:ext uri="{BB962C8B-B14F-4D97-AF65-F5344CB8AC3E}">
        <p14:creationId xmlns:p14="http://schemas.microsoft.com/office/powerpoint/2010/main" val="181645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KONVENSI NASKAH </a:t>
            </a:r>
            <a:endParaRPr lang="id-ID" sz="3200">
              <a:latin typeface="AR JULIAN" pitchFamily="2" charset="0"/>
            </a:endParaRPr>
          </a:p>
        </p:txBody>
      </p:sp>
      <p:sp>
        <p:nvSpPr>
          <p:cNvPr id="6" name="Rectangle 5"/>
          <p:cNvSpPr/>
          <p:nvPr/>
        </p:nvSpPr>
        <p:spPr>
          <a:xfrm>
            <a:off x="892205" y="1213738"/>
            <a:ext cx="4792315" cy="4165982"/>
          </a:xfrm>
          <a:prstGeom prst="rect">
            <a:avLst/>
          </a:prstGeom>
          <a:solidFill>
            <a:srgbClr val="FF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hangingPunct="0">
              <a:defRPr/>
            </a:pPr>
            <a:r>
              <a:rPr lang="en-US" sz="1400" b="1">
                <a:solidFill>
                  <a:prstClr val="black"/>
                </a:solidFill>
                <a:latin typeface="Courier New" pitchFamily="49" charset="0"/>
                <a:cs typeface="Courier New" pitchFamily="49" charset="0"/>
              </a:rPr>
              <a:t>Program</a:t>
            </a:r>
            <a:r>
              <a:rPr lang="en-US" sz="1400">
                <a:solidFill>
                  <a:prstClr val="black"/>
                </a:solidFill>
                <a:latin typeface="Courier New" pitchFamily="49" charset="0"/>
                <a:cs typeface="Courier New" pitchFamily="49" charset="0"/>
              </a:rPr>
              <a:t> Mencetak_Hallo_Friend</a:t>
            </a:r>
            <a:r>
              <a:rPr lang="en-US" sz="1400" smtClean="0">
                <a:solidFill>
                  <a:prstClr val="black"/>
                </a:solidFill>
                <a:latin typeface="Courier New" pitchFamily="49" charset="0"/>
                <a:cs typeface="Courier New" pitchFamily="49" charset="0"/>
              </a:rPr>
              <a:t>;</a:t>
            </a:r>
          </a:p>
          <a:p>
            <a:pPr lvl="0" eaLnBrk="0" hangingPunct="0">
              <a:tabLst>
                <a:tab pos="800100" algn="l"/>
              </a:tabLst>
              <a:defRPr/>
            </a:pPr>
            <a:r>
              <a:rPr lang="en-US" sz="1200" smtClean="0">
                <a:solidFill>
                  <a:prstClr val="black"/>
                </a:solidFill>
                <a:latin typeface="Courier New" pitchFamily="49" charset="0"/>
                <a:cs typeface="Courier New" pitchFamily="49" charset="0"/>
              </a:rPr>
              <a:t>{Input</a:t>
            </a:r>
            <a:r>
              <a:rPr lang="en-US" sz="1200">
                <a:solidFill>
                  <a:prstClr val="black"/>
                </a:solidFill>
                <a:latin typeface="Courier New" pitchFamily="49" charset="0"/>
                <a:cs typeface="Courier New" pitchFamily="49" charset="0"/>
              </a:rPr>
              <a:t>	: kata “HELLO FRIEND </a:t>
            </a:r>
            <a:r>
              <a:rPr lang="en-US" sz="1200" smtClean="0">
                <a:solidFill>
                  <a:prstClr val="black"/>
                </a:solidFill>
                <a:latin typeface="Courier New" pitchFamily="49" charset="0"/>
                <a:cs typeface="Courier New" pitchFamily="49" charset="0"/>
              </a:rPr>
              <a:t>!”		   }</a:t>
            </a:r>
            <a:endParaRPr lang="en-US" sz="1200">
              <a:solidFill>
                <a:prstClr val="black"/>
              </a:solidFill>
              <a:latin typeface="Courier New" pitchFamily="49" charset="0"/>
              <a:cs typeface="Courier New" pitchFamily="49" charset="0"/>
            </a:endParaRPr>
          </a:p>
          <a:p>
            <a:pPr lvl="0" eaLnBrk="0" hangingPunct="0">
              <a:tabLst>
                <a:tab pos="800100" algn="l"/>
              </a:tabLst>
              <a:defRPr/>
            </a:pPr>
            <a:r>
              <a:rPr lang="en-US" sz="1200" smtClean="0">
                <a:solidFill>
                  <a:prstClr val="black"/>
                </a:solidFill>
                <a:latin typeface="Courier New" pitchFamily="49" charset="0"/>
                <a:cs typeface="Courier New" pitchFamily="49" charset="0"/>
              </a:rPr>
              <a:t>{Proses</a:t>
            </a:r>
            <a:r>
              <a:rPr lang="en-US" sz="1200">
                <a:solidFill>
                  <a:prstClr val="black"/>
                </a:solidFill>
                <a:latin typeface="Courier New" pitchFamily="49" charset="0"/>
                <a:cs typeface="Courier New" pitchFamily="49" charset="0"/>
              </a:rPr>
              <a:t>	: mencetak 5 kata di lokasi </a:t>
            </a:r>
            <a:r>
              <a:rPr lang="en-US" sz="1200" smtClean="0">
                <a:solidFill>
                  <a:prstClr val="black"/>
                </a:solidFill>
                <a:latin typeface="Courier New" pitchFamily="49" charset="0"/>
                <a:cs typeface="Courier New" pitchFamily="49" charset="0"/>
              </a:rPr>
              <a:t>tertentu  }</a:t>
            </a:r>
            <a:endParaRPr lang="en-US" sz="1200" i="1">
              <a:solidFill>
                <a:prstClr val="black"/>
              </a:solidFill>
              <a:latin typeface="Courier New" pitchFamily="49" charset="0"/>
              <a:cs typeface="Courier New" pitchFamily="49" charset="0"/>
            </a:endParaRPr>
          </a:p>
          <a:p>
            <a:pPr marL="0" lvl="1" eaLnBrk="0" hangingPunct="0">
              <a:tabLst>
                <a:tab pos="800100" algn="l"/>
              </a:tabLst>
              <a:defRPr/>
            </a:pPr>
            <a:r>
              <a:rPr lang="en-US" sz="1200" smtClean="0">
                <a:solidFill>
                  <a:prstClr val="black"/>
                </a:solidFill>
                <a:latin typeface="Courier New" pitchFamily="49" charset="0"/>
                <a:cs typeface="Courier New" pitchFamily="49" charset="0"/>
              </a:rPr>
              <a:t>{Output</a:t>
            </a:r>
            <a:r>
              <a:rPr lang="en-US" sz="1200">
                <a:solidFill>
                  <a:prstClr val="black"/>
                </a:solidFill>
                <a:latin typeface="Courier New" pitchFamily="49" charset="0"/>
                <a:cs typeface="Courier New" pitchFamily="49" charset="0"/>
              </a:rPr>
              <a:t>	: tercetak 5 kata sesuai </a:t>
            </a:r>
            <a:r>
              <a:rPr lang="en-US" sz="1200" smtClean="0">
                <a:solidFill>
                  <a:prstClr val="black"/>
                </a:solidFill>
                <a:latin typeface="Courier New" pitchFamily="49" charset="0"/>
                <a:cs typeface="Courier New" pitchFamily="49" charset="0"/>
              </a:rPr>
              <a:t>problem	   }</a:t>
            </a:r>
          </a:p>
          <a:p>
            <a:pPr marL="0" lvl="1" eaLnBrk="0" hangingPunct="0">
              <a:tabLst>
                <a:tab pos="800100" algn="l"/>
              </a:tabLst>
              <a:defRPr/>
            </a:pPr>
            <a:r>
              <a:rPr lang="en-US" sz="1200" smtClean="0">
                <a:solidFill>
                  <a:prstClr val="black"/>
                </a:solidFill>
                <a:latin typeface="Courier New" pitchFamily="49" charset="0"/>
                <a:cs typeface="Courier New" pitchFamily="49" charset="0"/>
              </a:rPr>
              <a:t>{-----------------------------------------------}</a:t>
            </a:r>
            <a:endParaRPr lang="en-US" sz="1200">
              <a:solidFill>
                <a:prstClr val="black"/>
              </a:solidFill>
              <a:latin typeface="Courier New" pitchFamily="49" charset="0"/>
              <a:cs typeface="Courier New" pitchFamily="49" charset="0"/>
            </a:endParaRPr>
          </a:p>
          <a:p>
            <a:pPr marL="0" lvl="1" eaLnBrk="0" hangingPunct="0">
              <a:defRPr/>
            </a:pPr>
            <a:endParaRPr lang="en-US" sz="1200" smtClean="0">
              <a:solidFill>
                <a:prstClr val="black"/>
              </a:solidFill>
              <a:latin typeface="Courier New" pitchFamily="49" charset="0"/>
              <a:cs typeface="Courier New" pitchFamily="49" charset="0"/>
            </a:endParaRPr>
          </a:p>
          <a:p>
            <a:pPr marL="0" lvl="1" eaLnBrk="0" hangingPunct="0">
              <a:defRPr/>
            </a:pPr>
            <a:r>
              <a:rPr lang="en-US" sz="1200" b="1" smtClean="0">
                <a:solidFill>
                  <a:prstClr val="black"/>
                </a:solidFill>
                <a:latin typeface="Courier New" pitchFamily="49" charset="0"/>
                <a:cs typeface="Courier New" pitchFamily="49" charset="0"/>
              </a:rPr>
              <a:t>{</a:t>
            </a:r>
            <a:r>
              <a:rPr lang="en-US" sz="1200" b="1">
                <a:solidFill>
                  <a:prstClr val="black"/>
                </a:solidFill>
                <a:latin typeface="Courier New" pitchFamily="49" charset="0"/>
                <a:cs typeface="Courier New" pitchFamily="49" charset="0"/>
              </a:rPr>
              <a:t>KAMUS DATA}</a:t>
            </a:r>
          </a:p>
          <a:p>
            <a:pPr marL="0" lvl="1" eaLnBrk="0" hangingPunct="0">
              <a:defRPr/>
            </a:pPr>
            <a:r>
              <a:rPr lang="en-US" sz="1200">
                <a:solidFill>
                  <a:prstClr val="black"/>
                </a:solidFill>
                <a:latin typeface="Courier New" pitchFamily="49" charset="0"/>
                <a:cs typeface="Courier New" pitchFamily="49" charset="0"/>
              </a:rPr>
              <a:t>Uses 	Crt</a:t>
            </a:r>
            <a:r>
              <a:rPr lang="en-US" sz="1200" smtClean="0">
                <a:solidFill>
                  <a:prstClr val="black"/>
                </a:solidFill>
                <a:latin typeface="Courier New" pitchFamily="49" charset="0"/>
                <a:cs typeface="Courier New" pitchFamily="49" charset="0"/>
              </a:rPr>
              <a:t>;</a:t>
            </a:r>
          </a:p>
          <a:p>
            <a:pPr marL="0" lvl="1" eaLnBrk="0" hangingPunct="0">
              <a:defRPr/>
            </a:pPr>
            <a:r>
              <a:rPr lang="en-US" sz="1200" smtClean="0">
                <a:solidFill>
                  <a:prstClr val="black"/>
                </a:solidFill>
                <a:latin typeface="Courier New" pitchFamily="49" charset="0"/>
                <a:cs typeface="Courier New" pitchFamily="49" charset="0"/>
              </a:rPr>
              <a:t>{Const	// Tidak Ada }</a:t>
            </a:r>
            <a:endParaRPr lang="en-US" sz="1200">
              <a:solidFill>
                <a:prstClr val="black"/>
              </a:solidFill>
              <a:latin typeface="Courier New" pitchFamily="49" charset="0"/>
              <a:cs typeface="Courier New" pitchFamily="49" charset="0"/>
            </a:endParaRPr>
          </a:p>
          <a:p>
            <a:pPr marL="0" lvl="1" eaLnBrk="0" hangingPunct="0">
              <a:defRPr/>
            </a:pPr>
            <a:r>
              <a:rPr lang="en-US" sz="1200">
                <a:solidFill>
                  <a:prstClr val="black"/>
                </a:solidFill>
                <a:latin typeface="Courier New" pitchFamily="49" charset="0"/>
                <a:cs typeface="Courier New" pitchFamily="49" charset="0"/>
              </a:rPr>
              <a:t>Type		Kata = String[30];</a:t>
            </a:r>
          </a:p>
          <a:p>
            <a:pPr marL="0" lvl="1" eaLnBrk="0" hangingPunct="0">
              <a:defRPr/>
            </a:pPr>
            <a:r>
              <a:rPr lang="en-US" sz="1200">
                <a:solidFill>
                  <a:prstClr val="black"/>
                </a:solidFill>
                <a:latin typeface="Courier New" pitchFamily="49" charset="0"/>
                <a:cs typeface="Courier New" pitchFamily="49" charset="0"/>
              </a:rPr>
              <a:t>Var		X : Kata;</a:t>
            </a:r>
          </a:p>
          <a:p>
            <a:pPr marL="0" lvl="1" eaLnBrk="0" hangingPunct="0">
              <a:defRPr/>
            </a:pPr>
            <a:r>
              <a:rPr lang="en-US" sz="1200" smtClean="0">
                <a:solidFill>
                  <a:prstClr val="black"/>
                </a:solidFill>
                <a:latin typeface="Courier New" pitchFamily="49" charset="0"/>
                <a:cs typeface="Courier New" pitchFamily="49" charset="0"/>
              </a:rPr>
              <a:t>{-----------------------------------------------}</a:t>
            </a:r>
            <a:endParaRPr lang="en-US" sz="1200">
              <a:solidFill>
                <a:prstClr val="black"/>
              </a:solidFill>
              <a:latin typeface="Courier New" pitchFamily="49" charset="0"/>
              <a:cs typeface="Courier New" pitchFamily="49" charset="0"/>
            </a:endParaRPr>
          </a:p>
          <a:p>
            <a:pPr marL="0" lvl="1" eaLnBrk="0" hangingPunct="0">
              <a:defRPr/>
            </a:pPr>
            <a:endParaRPr lang="en-US" sz="1200">
              <a:solidFill>
                <a:prstClr val="black"/>
              </a:solidFill>
              <a:latin typeface="Courier New" pitchFamily="49" charset="0"/>
              <a:cs typeface="Courier New" pitchFamily="49" charset="0"/>
            </a:endParaRPr>
          </a:p>
          <a:p>
            <a:pPr marL="0" lvl="1" eaLnBrk="0" hangingPunct="0">
              <a:defRPr/>
            </a:pPr>
            <a:r>
              <a:rPr lang="en-US" sz="1200" b="1">
                <a:solidFill>
                  <a:prstClr val="black"/>
                </a:solidFill>
                <a:latin typeface="Courier New" pitchFamily="49" charset="0"/>
                <a:cs typeface="Courier New" pitchFamily="49" charset="0"/>
              </a:rPr>
              <a:t>{ALGORITMA }</a:t>
            </a:r>
          </a:p>
          <a:p>
            <a:pPr marL="0" lvl="1" eaLnBrk="0" hangingPunct="0">
              <a:defRPr/>
            </a:pPr>
            <a:r>
              <a:rPr lang="en-US" sz="1200">
                <a:solidFill>
                  <a:prstClr val="black"/>
                </a:solidFill>
                <a:latin typeface="Courier New" pitchFamily="49" charset="0"/>
                <a:cs typeface="Courier New" pitchFamily="49" charset="0"/>
              </a:rPr>
              <a:t>BEGIN</a:t>
            </a:r>
          </a:p>
          <a:p>
            <a:pPr marL="0" lvl="1" eaLnBrk="0" hangingPunct="0">
              <a:tabLst>
                <a:tab pos="228600" algn="l"/>
              </a:tabLst>
              <a:defRPr/>
            </a:pPr>
            <a:r>
              <a:rPr lang="en-US" sz="1200">
                <a:solidFill>
                  <a:prstClr val="black"/>
                </a:solidFill>
                <a:latin typeface="Courier New" pitchFamily="49" charset="0"/>
                <a:cs typeface="Courier New" pitchFamily="49" charset="0"/>
              </a:rPr>
              <a:t>	X := ‘HELLO FRIEND !’;</a:t>
            </a:r>
          </a:p>
          <a:p>
            <a:pPr marL="0" lvl="1" eaLnBrk="0" hangingPunct="0">
              <a:tabLst>
                <a:tab pos="228600" algn="l"/>
              </a:tabLst>
              <a:defRPr/>
            </a:pPr>
            <a:r>
              <a:rPr lang="en-US" sz="1200">
                <a:solidFill>
                  <a:prstClr val="black"/>
                </a:solidFill>
                <a:latin typeface="Courier New" pitchFamily="49" charset="0"/>
                <a:cs typeface="Courier New" pitchFamily="49" charset="0"/>
              </a:rPr>
              <a:t>	gotoxy(01,01); Writeln(X);</a:t>
            </a:r>
          </a:p>
          <a:p>
            <a:pPr marL="0" lvl="1" eaLnBrk="0" hangingPunct="0">
              <a:tabLst>
                <a:tab pos="228600" algn="l"/>
              </a:tabLst>
              <a:defRPr/>
            </a:pPr>
            <a:r>
              <a:rPr lang="en-US" sz="1200">
                <a:solidFill>
                  <a:prstClr val="black"/>
                </a:solidFill>
                <a:latin typeface="Courier New" pitchFamily="49" charset="0"/>
                <a:cs typeface="Courier New" pitchFamily="49" charset="0"/>
              </a:rPr>
              <a:t>	gotoxy(66,01); Writeln(X);</a:t>
            </a:r>
          </a:p>
          <a:p>
            <a:pPr marL="0" lvl="1" eaLnBrk="0" hangingPunct="0">
              <a:tabLst>
                <a:tab pos="228600" algn="l"/>
              </a:tabLst>
              <a:defRPr/>
            </a:pPr>
            <a:r>
              <a:rPr lang="en-US" sz="1200">
                <a:solidFill>
                  <a:prstClr val="black"/>
                </a:solidFill>
                <a:latin typeface="Courier New" pitchFamily="49" charset="0"/>
                <a:cs typeface="Courier New" pitchFamily="49" charset="0"/>
              </a:rPr>
              <a:t>	gotoxy(37,12); Writeln(X);</a:t>
            </a:r>
          </a:p>
          <a:p>
            <a:pPr marL="0" lvl="1" eaLnBrk="0" hangingPunct="0">
              <a:tabLst>
                <a:tab pos="228600" algn="l"/>
              </a:tabLst>
              <a:defRPr/>
            </a:pPr>
            <a:r>
              <a:rPr lang="en-US" sz="1200">
                <a:solidFill>
                  <a:prstClr val="black"/>
                </a:solidFill>
                <a:latin typeface="Courier New" pitchFamily="49" charset="0"/>
                <a:cs typeface="Courier New" pitchFamily="49" charset="0"/>
              </a:rPr>
              <a:t>	gotoxy(01,25); Writeln(X);</a:t>
            </a:r>
          </a:p>
          <a:p>
            <a:pPr marL="0" lvl="1" eaLnBrk="0" hangingPunct="0">
              <a:tabLst>
                <a:tab pos="228600" algn="l"/>
              </a:tabLst>
              <a:defRPr/>
            </a:pPr>
            <a:r>
              <a:rPr lang="en-US" sz="1200">
                <a:solidFill>
                  <a:prstClr val="black"/>
                </a:solidFill>
                <a:latin typeface="Courier New" pitchFamily="49" charset="0"/>
                <a:cs typeface="Courier New" pitchFamily="49" charset="0"/>
              </a:rPr>
              <a:t>	gotoxy(66,01); Writeln(X);</a:t>
            </a:r>
          </a:p>
          <a:p>
            <a:pPr marL="0" lvl="1" eaLnBrk="0" hangingPunct="0">
              <a:defRPr/>
            </a:pPr>
            <a:r>
              <a:rPr lang="en-US" sz="1200">
                <a:solidFill>
                  <a:prstClr val="black"/>
                </a:solidFill>
                <a:latin typeface="Courier New" pitchFamily="49" charset="0"/>
                <a:cs typeface="Courier New" pitchFamily="49" charset="0"/>
              </a:rPr>
              <a:t>END.</a:t>
            </a:r>
          </a:p>
        </p:txBody>
      </p:sp>
      <p:sp>
        <p:nvSpPr>
          <p:cNvPr id="4" name="Rectangle 3"/>
          <p:cNvSpPr/>
          <p:nvPr/>
        </p:nvSpPr>
        <p:spPr>
          <a:xfrm>
            <a:off x="597767" y="875749"/>
            <a:ext cx="1393010" cy="307777"/>
          </a:xfrm>
          <a:prstGeom prst="rect">
            <a:avLst/>
          </a:prstGeom>
        </p:spPr>
        <p:txBody>
          <a:bodyPr wrap="none">
            <a:spAutoFit/>
          </a:bodyPr>
          <a:lstStyle/>
          <a:p>
            <a:r>
              <a:rPr lang="en-US" sz="1400" smtClean="0"/>
              <a:t>C.  Source Code</a:t>
            </a:r>
            <a:endParaRPr lang="en-US" sz="1400"/>
          </a:p>
        </p:txBody>
      </p:sp>
      <p:sp>
        <p:nvSpPr>
          <p:cNvPr id="8" name="Rectangle 7"/>
          <p:cNvSpPr/>
          <p:nvPr/>
        </p:nvSpPr>
        <p:spPr>
          <a:xfrm>
            <a:off x="6480407" y="860241"/>
            <a:ext cx="1911292" cy="307777"/>
          </a:xfrm>
          <a:prstGeom prst="rect">
            <a:avLst/>
          </a:prstGeom>
        </p:spPr>
        <p:txBody>
          <a:bodyPr wrap="none">
            <a:spAutoFit/>
          </a:bodyPr>
          <a:lstStyle/>
          <a:p>
            <a:r>
              <a:rPr lang="en-US" sz="1400"/>
              <a:t>D</a:t>
            </a:r>
            <a:r>
              <a:rPr lang="en-US" sz="1400" smtClean="0"/>
              <a:t>.  Contoh Screen Shot</a:t>
            </a:r>
            <a:endParaRPr lang="en-US" sz="1400"/>
          </a:p>
        </p:txBody>
      </p:sp>
      <p:sp>
        <p:nvSpPr>
          <p:cNvPr id="9" name="Rectangle 8"/>
          <p:cNvSpPr/>
          <p:nvPr/>
        </p:nvSpPr>
        <p:spPr>
          <a:xfrm>
            <a:off x="6881524" y="1297558"/>
            <a:ext cx="4784695" cy="2360042"/>
          </a:xfrm>
          <a:prstGeom prst="rect">
            <a:avLst/>
          </a:prstGeom>
          <a:ln/>
        </p:spPr>
        <p:style>
          <a:lnRef idx="3">
            <a:schemeClr val="lt1"/>
          </a:lnRef>
          <a:fillRef idx="1">
            <a:schemeClr val="dk1"/>
          </a:fillRef>
          <a:effectRef idx="1">
            <a:schemeClr val="dk1"/>
          </a:effectRef>
          <a:fontRef idx="minor">
            <a:schemeClr val="lt1"/>
          </a:fontRef>
        </p:style>
        <p:txBody>
          <a:bodyPr rtlCol="0" anchor="t" anchorCtr="0"/>
          <a:lstStyle/>
          <a:p>
            <a:pPr lvl="0" eaLnBrk="0" hangingPunct="0">
              <a:defRPr/>
            </a:pPr>
            <a:endParaRPr lang="en-US" sz="1200" b="1" smtClean="0">
              <a:solidFill>
                <a:schemeClr val="bg1"/>
              </a:solidFill>
              <a:latin typeface="Courier New" pitchFamily="49" charset="0"/>
              <a:cs typeface="Courier New" pitchFamily="49" charset="0"/>
            </a:endParaRPr>
          </a:p>
          <a:p>
            <a:pPr lvl="0" eaLnBrk="0" hangingPunct="0">
              <a:defRPr/>
            </a:pPr>
            <a:r>
              <a:rPr lang="en-US" sz="1200" b="1">
                <a:solidFill>
                  <a:schemeClr val="bg1"/>
                </a:solidFill>
                <a:latin typeface="Courier New" pitchFamily="49" charset="0"/>
                <a:cs typeface="Courier New" pitchFamily="49" charset="0"/>
              </a:rPr>
              <a:t> </a:t>
            </a:r>
            <a:r>
              <a:rPr lang="en-US" sz="1200" b="1" smtClean="0">
                <a:solidFill>
                  <a:schemeClr val="bg1"/>
                </a:solidFill>
                <a:latin typeface="Courier New" pitchFamily="49" charset="0"/>
                <a:cs typeface="Courier New" pitchFamily="49" charset="0"/>
              </a:rPr>
              <a:t>HELLO </a:t>
            </a:r>
            <a:r>
              <a:rPr lang="en-US" sz="1200" b="1">
                <a:solidFill>
                  <a:schemeClr val="bg1"/>
                </a:solidFill>
                <a:latin typeface="Courier New" pitchFamily="49" charset="0"/>
                <a:cs typeface="Courier New" pitchFamily="49" charset="0"/>
              </a:rPr>
              <a:t>FRIEND </a:t>
            </a:r>
            <a:r>
              <a:rPr lang="en-US" sz="1200" b="1" smtClean="0">
                <a:solidFill>
                  <a:schemeClr val="bg1"/>
                </a:solidFill>
                <a:latin typeface="Courier New" pitchFamily="49" charset="0"/>
                <a:cs typeface="Courier New" pitchFamily="49" charset="0"/>
              </a:rPr>
              <a:t>!				 HELLO </a:t>
            </a:r>
            <a:r>
              <a:rPr lang="en-US" sz="1200" b="1">
                <a:solidFill>
                  <a:schemeClr val="bg1"/>
                </a:solidFill>
                <a:latin typeface="Courier New" pitchFamily="49" charset="0"/>
                <a:cs typeface="Courier New" pitchFamily="49" charset="0"/>
              </a:rPr>
              <a:t>FRIEND </a:t>
            </a:r>
            <a:r>
              <a:rPr lang="en-US" sz="1200" b="1" smtClean="0">
                <a:solidFill>
                  <a:schemeClr val="bg1"/>
                </a:solidFill>
                <a:latin typeface="Courier New" pitchFamily="49" charset="0"/>
                <a:cs typeface="Courier New" pitchFamily="49" charset="0"/>
              </a:rPr>
              <a:t>!</a:t>
            </a:r>
            <a:endParaRPr lang="en-US" sz="1200" b="1">
              <a:solidFill>
                <a:schemeClr val="bg1"/>
              </a:solidFill>
              <a:latin typeface="Courier New" pitchFamily="49" charset="0"/>
              <a:cs typeface="Courier New" pitchFamily="49" charset="0"/>
            </a:endParaRPr>
          </a:p>
          <a:p>
            <a:pPr marL="0" lvl="1" eaLnBrk="0" hangingPunct="0">
              <a:defRPr/>
            </a:pPr>
            <a:endParaRPr lang="en-US" sz="1200" b="1" smtClean="0">
              <a:solidFill>
                <a:schemeClr val="bg1"/>
              </a:solidFill>
              <a:latin typeface="Courier New" pitchFamily="49" charset="0"/>
              <a:cs typeface="Courier New" pitchFamily="49" charset="0"/>
            </a:endParaRPr>
          </a:p>
          <a:p>
            <a:pPr marL="0" lvl="1" eaLnBrk="0" hangingPunct="0">
              <a:defRPr/>
            </a:pPr>
            <a:endParaRPr lang="en-US" sz="1200" b="1" smtClean="0">
              <a:solidFill>
                <a:schemeClr val="bg1"/>
              </a:solidFill>
              <a:latin typeface="Courier New" pitchFamily="49" charset="0"/>
              <a:cs typeface="Courier New" pitchFamily="49" charset="0"/>
            </a:endParaRPr>
          </a:p>
          <a:p>
            <a:pPr marL="0" lvl="1" eaLnBrk="0" hangingPunct="0">
              <a:defRPr/>
            </a:pPr>
            <a:endParaRPr lang="en-US" sz="1200" b="1">
              <a:solidFill>
                <a:schemeClr val="bg1"/>
              </a:solidFill>
              <a:latin typeface="Courier New" pitchFamily="49" charset="0"/>
              <a:cs typeface="Courier New" pitchFamily="49" charset="0"/>
            </a:endParaRPr>
          </a:p>
          <a:p>
            <a:pPr marL="0" lvl="1" eaLnBrk="0" hangingPunct="0">
              <a:defRPr/>
            </a:pPr>
            <a:r>
              <a:rPr lang="en-US" sz="1200" b="1" smtClean="0">
                <a:solidFill>
                  <a:schemeClr val="bg1"/>
                </a:solidFill>
                <a:latin typeface="Courier New" pitchFamily="49" charset="0"/>
                <a:cs typeface="Courier New" pitchFamily="49" charset="0"/>
              </a:rPr>
              <a:t>				HELLO </a:t>
            </a:r>
            <a:r>
              <a:rPr lang="en-US" sz="1200" b="1">
                <a:solidFill>
                  <a:schemeClr val="bg1"/>
                </a:solidFill>
                <a:latin typeface="Courier New" pitchFamily="49" charset="0"/>
                <a:cs typeface="Courier New" pitchFamily="49" charset="0"/>
              </a:rPr>
              <a:t>FRIEND !</a:t>
            </a:r>
            <a:endParaRPr lang="en-US" sz="1200" b="1" smtClean="0">
              <a:solidFill>
                <a:schemeClr val="bg1"/>
              </a:solidFill>
              <a:latin typeface="Courier New" pitchFamily="49" charset="0"/>
              <a:cs typeface="Courier New" pitchFamily="49" charset="0"/>
            </a:endParaRPr>
          </a:p>
          <a:p>
            <a:pPr marL="0" lvl="1" eaLnBrk="0" hangingPunct="0">
              <a:defRPr/>
            </a:pPr>
            <a:endParaRPr lang="en-US" sz="1200" b="1" smtClean="0">
              <a:solidFill>
                <a:schemeClr val="bg1"/>
              </a:solidFill>
              <a:latin typeface="Courier New" pitchFamily="49" charset="0"/>
              <a:cs typeface="Courier New" pitchFamily="49" charset="0"/>
            </a:endParaRPr>
          </a:p>
          <a:p>
            <a:pPr marL="0" lvl="1" eaLnBrk="0" hangingPunct="0">
              <a:defRPr/>
            </a:pPr>
            <a:endParaRPr lang="en-US" sz="1200" b="1">
              <a:solidFill>
                <a:schemeClr val="bg1"/>
              </a:solidFill>
              <a:latin typeface="Courier New" pitchFamily="49" charset="0"/>
              <a:cs typeface="Courier New" pitchFamily="49" charset="0"/>
            </a:endParaRPr>
          </a:p>
          <a:p>
            <a:pPr marL="0" lvl="1" eaLnBrk="0" hangingPunct="0">
              <a:defRPr/>
            </a:pPr>
            <a:endParaRPr lang="en-US" sz="1200" b="1" smtClean="0">
              <a:solidFill>
                <a:schemeClr val="bg1"/>
              </a:solidFill>
              <a:latin typeface="Courier New" pitchFamily="49" charset="0"/>
              <a:cs typeface="Courier New" pitchFamily="49" charset="0"/>
            </a:endParaRPr>
          </a:p>
          <a:p>
            <a:pPr marL="0" lvl="1" eaLnBrk="0" hangingPunct="0">
              <a:defRPr/>
            </a:pPr>
            <a:endParaRPr lang="en-US" sz="1200" b="1">
              <a:solidFill>
                <a:schemeClr val="bg1"/>
              </a:solidFill>
              <a:latin typeface="Courier New" pitchFamily="49" charset="0"/>
              <a:cs typeface="Courier New" pitchFamily="49" charset="0"/>
            </a:endParaRPr>
          </a:p>
          <a:p>
            <a:pPr lvl="0" eaLnBrk="0" hangingPunct="0">
              <a:defRPr/>
            </a:pPr>
            <a:endParaRPr lang="en-US" sz="1200" b="1">
              <a:solidFill>
                <a:schemeClr val="bg1"/>
              </a:solidFill>
              <a:latin typeface="Courier New" pitchFamily="49" charset="0"/>
              <a:cs typeface="Courier New" pitchFamily="49" charset="0"/>
            </a:endParaRPr>
          </a:p>
          <a:p>
            <a:pPr lvl="0" eaLnBrk="0" hangingPunct="0">
              <a:defRPr/>
            </a:pPr>
            <a:r>
              <a:rPr lang="en-US" sz="1200" b="1">
                <a:solidFill>
                  <a:schemeClr val="bg1"/>
                </a:solidFill>
                <a:latin typeface="Courier New" pitchFamily="49" charset="0"/>
                <a:cs typeface="Courier New" pitchFamily="49" charset="0"/>
              </a:rPr>
              <a:t> HELLO FRIEND !				 HELLO FRIEND !</a:t>
            </a:r>
          </a:p>
          <a:p>
            <a:pPr marL="0" lvl="1" eaLnBrk="0" hangingPunct="0">
              <a:defRPr/>
            </a:pPr>
            <a:endParaRPr lang="en-US" sz="1200" b="1">
              <a:solidFill>
                <a:schemeClr val="bg1"/>
              </a:solidFill>
              <a:latin typeface="Courier New" pitchFamily="49" charset="0"/>
              <a:cs typeface="Courier New" pitchFamily="49"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6875" y="3829105"/>
            <a:ext cx="3413945" cy="264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121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2800" smtClean="0">
                <a:latin typeface="AR JULIAN" pitchFamily="2" charset="0"/>
                <a:sym typeface="Wingdings"/>
              </a:rPr>
              <a:t> </a:t>
            </a:r>
            <a:r>
              <a:rPr lang="en-US" sz="2800" smtClean="0">
                <a:latin typeface="AR JULIAN" pitchFamily="2" charset="0"/>
              </a:rPr>
              <a:t>Contoh Cover &amp; Biodata (CV: Curruiculum Vitae) </a:t>
            </a:r>
            <a:endParaRPr lang="id-ID" sz="2800">
              <a:latin typeface="AR JULIAN" pitchFamily="2"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833" y="800100"/>
            <a:ext cx="4219575" cy="585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018" y="800100"/>
            <a:ext cx="4168281" cy="5857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45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RESUME EKSEKUTIF</a:t>
            </a:r>
            <a:endParaRPr lang="id-ID" sz="3200">
              <a:latin typeface="AR JULIAN"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71955068"/>
              </p:ext>
            </p:extLst>
          </p:nvPr>
        </p:nvGraphicFramePr>
        <p:xfrm>
          <a:off x="5830645" y="777240"/>
          <a:ext cx="6017109" cy="5975210"/>
        </p:xfrm>
        <a:graphic>
          <a:graphicData uri="http://schemas.openxmlformats.org/drawingml/2006/table">
            <a:tbl>
              <a:tblPr/>
              <a:tblGrid>
                <a:gridCol w="379192"/>
                <a:gridCol w="2138142"/>
                <a:gridCol w="1030067"/>
                <a:gridCol w="1339629"/>
                <a:gridCol w="1130079"/>
              </a:tblGrid>
              <a:tr h="189004">
                <a:tc>
                  <a:txBody>
                    <a:bodyPr/>
                    <a:lstStyle/>
                    <a:p>
                      <a:pPr algn="ctr">
                        <a:spcBef>
                          <a:spcPts val="300"/>
                        </a:spcBef>
                        <a:spcAft>
                          <a:spcPts val="300"/>
                        </a:spcAft>
                        <a:tabLst>
                          <a:tab pos="949960" algn="l"/>
                          <a:tab pos="1068705" algn="l"/>
                        </a:tabLst>
                      </a:pPr>
                      <a:r>
                        <a:rPr lang="en-US" sz="1100" b="1">
                          <a:effectLst/>
                          <a:latin typeface="Arial"/>
                          <a:ea typeface="Times New Roman"/>
                        </a:rPr>
                        <a:t>NO</a:t>
                      </a:r>
                      <a:endParaRPr lang="en-US" sz="1100">
                        <a:effectLst/>
                        <a:latin typeface="Times New Roman"/>
                        <a:ea typeface="Times New Roman"/>
                      </a:endParaRPr>
                    </a:p>
                  </a:txBody>
                  <a:tcPr marL="34021" marR="34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tabLst>
                          <a:tab pos="949960" algn="l"/>
                          <a:tab pos="1068705" algn="l"/>
                        </a:tabLst>
                      </a:pPr>
                      <a:r>
                        <a:rPr lang="en-US" sz="1100" b="1">
                          <a:effectLst/>
                          <a:latin typeface="Arial"/>
                          <a:ea typeface="Times New Roman"/>
                        </a:rPr>
                        <a:t>NOMOR SOAL/MODUL</a:t>
                      </a:r>
                      <a:endParaRPr lang="en-US" sz="1100">
                        <a:effectLst/>
                        <a:latin typeface="Times New Roman"/>
                        <a:ea typeface="Times New Roman"/>
                      </a:endParaRPr>
                    </a:p>
                  </a:txBody>
                  <a:tcPr marL="34021" marR="34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tabLst>
                          <a:tab pos="949960" algn="l"/>
                          <a:tab pos="1068705" algn="l"/>
                        </a:tabLst>
                      </a:pPr>
                      <a:r>
                        <a:rPr lang="en-US" sz="1100" b="1">
                          <a:effectLst/>
                          <a:latin typeface="Arial"/>
                          <a:ea typeface="Times New Roman"/>
                        </a:rPr>
                        <a:t>AKTIVITAS</a:t>
                      </a:r>
                      <a:endParaRPr lang="en-US" sz="1100">
                        <a:effectLst/>
                        <a:latin typeface="Times New Roman"/>
                        <a:ea typeface="Times New Roman"/>
                      </a:endParaRPr>
                    </a:p>
                    <a:p>
                      <a:pPr algn="ctr">
                        <a:spcBef>
                          <a:spcPts val="300"/>
                        </a:spcBef>
                        <a:spcAft>
                          <a:spcPts val="300"/>
                        </a:spcAft>
                        <a:tabLst>
                          <a:tab pos="949960" algn="l"/>
                          <a:tab pos="1068705" algn="l"/>
                        </a:tabLst>
                      </a:pPr>
                      <a:r>
                        <a:rPr lang="en-US" sz="1100" b="1">
                          <a:effectLst/>
                          <a:latin typeface="Arial"/>
                          <a:ea typeface="Times New Roman"/>
                        </a:rPr>
                        <a:t>ALGORITMA</a:t>
                      </a:r>
                      <a:endParaRPr lang="en-US" sz="1100">
                        <a:effectLst/>
                        <a:latin typeface="Times New Roman"/>
                        <a:ea typeface="Times New Roman"/>
                      </a:endParaRPr>
                    </a:p>
                  </a:txBody>
                  <a:tcPr marL="34021" marR="34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tabLst>
                          <a:tab pos="949960" algn="l"/>
                          <a:tab pos="1068705" algn="l"/>
                        </a:tabLst>
                      </a:pPr>
                      <a:r>
                        <a:rPr lang="en-US" sz="1100" b="1">
                          <a:effectLst/>
                          <a:latin typeface="Arial"/>
                          <a:ea typeface="Times New Roman"/>
                        </a:rPr>
                        <a:t>AKTIVITAS</a:t>
                      </a:r>
                      <a:endParaRPr lang="en-US" sz="1100">
                        <a:effectLst/>
                        <a:latin typeface="Times New Roman"/>
                        <a:ea typeface="Times New Roman"/>
                      </a:endParaRPr>
                    </a:p>
                    <a:p>
                      <a:pPr algn="ctr">
                        <a:spcBef>
                          <a:spcPts val="300"/>
                        </a:spcBef>
                        <a:spcAft>
                          <a:spcPts val="300"/>
                        </a:spcAft>
                        <a:tabLst>
                          <a:tab pos="949960" algn="l"/>
                          <a:tab pos="1068705" algn="l"/>
                        </a:tabLst>
                      </a:pPr>
                      <a:r>
                        <a:rPr lang="en-US" sz="1100" b="1">
                          <a:effectLst/>
                          <a:latin typeface="Arial"/>
                          <a:ea typeface="Times New Roman"/>
                        </a:rPr>
                        <a:t>PEMPROGRAMAN</a:t>
                      </a:r>
                      <a:endParaRPr lang="en-US" sz="1100">
                        <a:effectLst/>
                        <a:latin typeface="Times New Roman"/>
                        <a:ea typeface="Times New Roman"/>
                      </a:endParaRPr>
                    </a:p>
                  </a:txBody>
                  <a:tcPr marL="34021" marR="34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tabLst>
                          <a:tab pos="949960" algn="l"/>
                          <a:tab pos="1068705" algn="l"/>
                        </a:tabLst>
                      </a:pPr>
                      <a:r>
                        <a:rPr lang="en-US" sz="1100" b="1">
                          <a:effectLst/>
                          <a:latin typeface="Arial"/>
                          <a:ea typeface="Times New Roman"/>
                        </a:rPr>
                        <a:t>EVALUASI DIRI</a:t>
                      </a:r>
                      <a:endParaRPr lang="en-US" sz="1100">
                        <a:effectLst/>
                        <a:latin typeface="Times New Roman"/>
                        <a:ea typeface="Times New Roman"/>
                      </a:endParaRPr>
                    </a:p>
                  </a:txBody>
                  <a:tcPr marL="34021" marR="34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0481">
                <a:tc>
                  <a:txBody>
                    <a:bodyPr/>
                    <a:lstStyle/>
                    <a:p>
                      <a:pPr algn="ctr">
                        <a:spcAft>
                          <a:spcPts val="0"/>
                        </a:spcAft>
                        <a:tabLst>
                          <a:tab pos="949960" algn="l"/>
                          <a:tab pos="1068705" algn="l"/>
                        </a:tabLst>
                      </a:pPr>
                      <a:r>
                        <a:rPr lang="en-US" sz="1100">
                          <a:effectLst/>
                          <a:latin typeface="Arial"/>
                          <a:ea typeface="Times New Roman"/>
                        </a:rPr>
                        <a:t>(1)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457200" algn="just">
                        <a:spcAft>
                          <a:spcPts val="0"/>
                        </a:spcAft>
                        <a:tabLst>
                          <a:tab pos="949960" algn="l"/>
                          <a:tab pos="1068705" algn="l"/>
                        </a:tabLst>
                      </a:pPr>
                      <a:r>
                        <a:rPr lang="en-US" sz="1100">
                          <a:effectLst/>
                          <a:latin typeface="Arial"/>
                          <a:ea typeface="Times New Roman"/>
                        </a:rPr>
                        <a:t>(2)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tabLst>
                          <a:tab pos="949960" algn="l"/>
                          <a:tab pos="1068705" algn="l"/>
                        </a:tabLst>
                      </a:pPr>
                      <a:r>
                        <a:rPr lang="en-US" sz="1100">
                          <a:effectLst/>
                          <a:latin typeface="Arial"/>
                          <a:ea typeface="Times New Roman"/>
                        </a:rPr>
                        <a:t>(3)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tabLst>
                          <a:tab pos="949960" algn="l"/>
                          <a:tab pos="1068705" algn="l"/>
                        </a:tabLst>
                      </a:pPr>
                      <a:r>
                        <a:rPr lang="en-US" sz="1100">
                          <a:effectLst/>
                          <a:latin typeface="Arial"/>
                          <a:ea typeface="Times New Roman"/>
                        </a:rPr>
                        <a:t>(4)</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tabLst>
                          <a:tab pos="949960" algn="l"/>
                          <a:tab pos="1068705" algn="l"/>
                        </a:tabLst>
                      </a:pPr>
                      <a:r>
                        <a:rPr lang="en-US" sz="1100">
                          <a:effectLst/>
                          <a:latin typeface="Arial"/>
                          <a:ea typeface="Times New Roman"/>
                        </a:rPr>
                        <a:t>(5)</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75602">
                <a:tc>
                  <a:txBody>
                    <a:bodyPr/>
                    <a:lstStyle/>
                    <a:p>
                      <a:pPr algn="ctr">
                        <a:spcAft>
                          <a:spcPts val="0"/>
                        </a:spcAft>
                        <a:tabLst>
                          <a:tab pos="949960" algn="l"/>
                          <a:tab pos="1068705" algn="l"/>
                        </a:tabLst>
                      </a:pPr>
                      <a:r>
                        <a:rPr lang="en-US" sz="1100">
                          <a:effectLst/>
                          <a:latin typeface="Arial"/>
                          <a:ea typeface="Times New Roman"/>
                        </a:rPr>
                        <a:t>0</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Instalasi Turbo Pascal &amp; DosBox</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6">
                <a:tc>
                  <a:txBody>
                    <a:bodyPr/>
                    <a:lstStyle/>
                    <a:p>
                      <a:pPr algn="ctr">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75602">
                <a:tc>
                  <a:txBody>
                    <a:bodyPr/>
                    <a:lstStyle/>
                    <a:p>
                      <a:pPr algn="ctr">
                        <a:spcAft>
                          <a:spcPts val="0"/>
                        </a:spcAft>
                        <a:tabLst>
                          <a:tab pos="949960" algn="l"/>
                          <a:tab pos="1068705" algn="l"/>
                        </a:tabLst>
                      </a:pPr>
                      <a:r>
                        <a:rPr lang="en-US" sz="1100">
                          <a:effectLst/>
                          <a:latin typeface="Arial"/>
                          <a:ea typeface="Times New Roman"/>
                        </a:rPr>
                        <a:t>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Prak1-01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2">
                <a:tc>
                  <a:txBody>
                    <a:bodyPr/>
                    <a:lstStyle/>
                    <a:p>
                      <a:pPr algn="ctr">
                        <a:spcAft>
                          <a:spcPts val="0"/>
                        </a:spcAft>
                        <a:tabLst>
                          <a:tab pos="949960" algn="l"/>
                          <a:tab pos="1068705" algn="l"/>
                        </a:tabLst>
                      </a:pPr>
                      <a:r>
                        <a:rPr lang="en-US" sz="1100">
                          <a:effectLst/>
                          <a:latin typeface="Arial"/>
                          <a:ea typeface="Times New Roman"/>
                        </a:rPr>
                        <a:t>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Prak1-02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2">
                <a:tc>
                  <a:txBody>
                    <a:bodyPr/>
                    <a:lstStyle/>
                    <a:p>
                      <a:pPr algn="ctr">
                        <a:spcAft>
                          <a:spcPts val="0"/>
                        </a:spcAft>
                        <a:tabLst>
                          <a:tab pos="949960" algn="l"/>
                          <a:tab pos="1068705" algn="l"/>
                        </a:tabLst>
                      </a:pPr>
                      <a:r>
                        <a:rPr lang="en-US" sz="1100">
                          <a:effectLst/>
                          <a:latin typeface="Arial"/>
                          <a:ea typeface="Times New Roman"/>
                        </a:rPr>
                        <a:t>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Prak1-03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75602">
                <a:tc>
                  <a:txBody>
                    <a:bodyPr/>
                    <a:lstStyle/>
                    <a:p>
                      <a:pPr algn="ctr">
                        <a:spcAft>
                          <a:spcPts val="0"/>
                        </a:spcAft>
                        <a:tabLst>
                          <a:tab pos="949960" algn="l"/>
                          <a:tab pos="1068705" algn="l"/>
                        </a:tabLst>
                      </a:pPr>
                      <a:r>
                        <a:rPr lang="en-US" sz="1100">
                          <a:effectLst/>
                          <a:latin typeface="Arial"/>
                          <a:ea typeface="Times New Roman"/>
                        </a:rPr>
                        <a:t>4.</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Prak2-01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2">
                <a:tc>
                  <a:txBody>
                    <a:bodyPr/>
                    <a:lstStyle/>
                    <a:p>
                      <a:pPr algn="ctr">
                        <a:spcAft>
                          <a:spcPts val="0"/>
                        </a:spcAft>
                        <a:tabLst>
                          <a:tab pos="949960" algn="l"/>
                          <a:tab pos="1068705" algn="l"/>
                        </a:tabLst>
                      </a:pPr>
                      <a:r>
                        <a:rPr lang="en-US" sz="1100">
                          <a:effectLst/>
                          <a:latin typeface="Arial"/>
                          <a:ea typeface="Times New Roman"/>
                        </a:rPr>
                        <a:t>5.</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Prak2-02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2">
                <a:tc>
                  <a:txBody>
                    <a:bodyPr/>
                    <a:lstStyle/>
                    <a:p>
                      <a:pPr algn="ctr">
                        <a:spcAft>
                          <a:spcPts val="0"/>
                        </a:spcAft>
                        <a:tabLst>
                          <a:tab pos="949960" algn="l"/>
                          <a:tab pos="1068705" algn="l"/>
                        </a:tabLst>
                      </a:pPr>
                      <a:r>
                        <a:rPr lang="en-US" sz="1100">
                          <a:effectLst/>
                          <a:latin typeface="Arial"/>
                          <a:ea typeface="Times New Roman"/>
                        </a:rPr>
                        <a:t>6.</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Prak2-03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2">
                <a:tc>
                  <a:txBody>
                    <a:bodyPr/>
                    <a:lstStyle/>
                    <a:p>
                      <a:pPr algn="ctr">
                        <a:spcAft>
                          <a:spcPts val="0"/>
                        </a:spcAft>
                        <a:tabLst>
                          <a:tab pos="949960" algn="l"/>
                          <a:tab pos="1068705" algn="l"/>
                        </a:tabLst>
                      </a:pPr>
                      <a:r>
                        <a:rPr lang="en-US" sz="1100">
                          <a:effectLst/>
                          <a:latin typeface="Arial"/>
                          <a:ea typeface="Times New Roman"/>
                        </a:rPr>
                        <a:t>7.</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Prak2-04</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75602">
                <a:tc>
                  <a:txBody>
                    <a:bodyPr/>
                    <a:lstStyle/>
                    <a:p>
                      <a:pPr algn="ctr">
                        <a:spcAft>
                          <a:spcPts val="0"/>
                        </a:spcAft>
                        <a:tabLst>
                          <a:tab pos="949960" algn="l"/>
                          <a:tab pos="1068705" algn="l"/>
                        </a:tabLst>
                      </a:pPr>
                      <a:r>
                        <a:rPr lang="en-US" sz="1100">
                          <a:effectLst/>
                          <a:latin typeface="Arial"/>
                          <a:ea typeface="Times New Roman"/>
                        </a:rPr>
                        <a:t>8.</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Prak3-01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2">
                <a:tc>
                  <a:txBody>
                    <a:bodyPr/>
                    <a:lstStyle/>
                    <a:p>
                      <a:pPr algn="ctr">
                        <a:spcAft>
                          <a:spcPts val="0"/>
                        </a:spcAft>
                        <a:tabLst>
                          <a:tab pos="949960" algn="l"/>
                          <a:tab pos="1068705" algn="l"/>
                        </a:tabLst>
                      </a:pPr>
                      <a:r>
                        <a:rPr lang="en-US" sz="1100">
                          <a:effectLst/>
                          <a:latin typeface="Arial"/>
                          <a:ea typeface="Times New Roman"/>
                        </a:rPr>
                        <a:t>9.</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Prak3-02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10.</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Prak3-03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11.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Prak3-04</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51203">
                <a:tc>
                  <a:txBody>
                    <a:bodyPr/>
                    <a:lstStyle/>
                    <a:p>
                      <a:pPr algn="ctr">
                        <a:spcAft>
                          <a:spcPts val="0"/>
                        </a:spcAft>
                        <a:tabLst>
                          <a:tab pos="949960" algn="l"/>
                          <a:tab pos="1068705" algn="l"/>
                        </a:tabLst>
                      </a:pPr>
                      <a:r>
                        <a:rPr lang="en-US" sz="1100">
                          <a:effectLst/>
                          <a:latin typeface="Arial"/>
                          <a:ea typeface="Times New Roman"/>
                        </a:rPr>
                        <a:t>12.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Prak4-01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13.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Prak4-02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14.</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Prak4-03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51203">
                <a:tc>
                  <a:txBody>
                    <a:bodyPr/>
                    <a:lstStyle/>
                    <a:p>
                      <a:pPr algn="ctr">
                        <a:spcAft>
                          <a:spcPts val="0"/>
                        </a:spcAft>
                        <a:tabLst>
                          <a:tab pos="949960" algn="l"/>
                          <a:tab pos="1068705" algn="l"/>
                        </a:tabLst>
                      </a:pPr>
                      <a:r>
                        <a:rPr lang="en-US" sz="1100">
                          <a:effectLst/>
                          <a:latin typeface="Arial"/>
                          <a:ea typeface="Times New Roman"/>
                        </a:rPr>
                        <a:t>15.</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Prak5-01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16.</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Prak5-02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17.</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Prak5-03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18.</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Prak5-04</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51203">
                <a:tc>
                  <a:txBody>
                    <a:bodyPr/>
                    <a:lstStyle/>
                    <a:p>
                      <a:pPr algn="ctr">
                        <a:spcAft>
                          <a:spcPts val="0"/>
                        </a:spcAft>
                        <a:tabLst>
                          <a:tab pos="949960" algn="l"/>
                          <a:tab pos="1068705" algn="l"/>
                        </a:tabLst>
                      </a:pPr>
                      <a:r>
                        <a:rPr lang="en-US" sz="1100">
                          <a:effectLst/>
                          <a:latin typeface="Arial"/>
                          <a:ea typeface="Times New Roman"/>
                        </a:rPr>
                        <a:t>19.</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Prak6-01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20.</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Prak6-02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21.</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Prak6-03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203">
                <a:tc>
                  <a:txBody>
                    <a:bodyPr/>
                    <a:lstStyle/>
                    <a:p>
                      <a:pPr algn="ctr">
                        <a:spcAft>
                          <a:spcPts val="0"/>
                        </a:spcAft>
                        <a:tabLst>
                          <a:tab pos="949960" algn="l"/>
                          <a:tab pos="1068705" algn="l"/>
                        </a:tabLst>
                      </a:pPr>
                      <a:r>
                        <a:rPr lang="en-US" sz="1100">
                          <a:effectLst/>
                          <a:latin typeface="Arial"/>
                          <a:ea typeface="Times New Roman"/>
                        </a:rPr>
                        <a:t>22.</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Prak6-04</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51203">
                <a:tc>
                  <a:txBody>
                    <a:bodyPr/>
                    <a:lstStyle/>
                    <a:p>
                      <a:pPr algn="ctr">
                        <a:spcAft>
                          <a:spcPts val="0"/>
                        </a:spcAft>
                        <a:tabLst>
                          <a:tab pos="949960" algn="l"/>
                          <a:tab pos="1068705" algn="l"/>
                        </a:tabLst>
                      </a:pPr>
                      <a:r>
                        <a:rPr lang="en-US" sz="1100">
                          <a:effectLst/>
                          <a:latin typeface="Arial"/>
                          <a:ea typeface="Times New Roman"/>
                        </a:rPr>
                        <a:t>23.</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Dan seterusnya</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250">
                <a:tc>
                  <a:txBody>
                    <a:bodyPr/>
                    <a:lstStyle/>
                    <a:p>
                      <a:pPr algn="ctr">
                        <a:spcAft>
                          <a:spcPts val="0"/>
                        </a:spcAft>
                        <a:tabLst>
                          <a:tab pos="949960" algn="l"/>
                          <a:tab pos="1068705" algn="l"/>
                        </a:tabLst>
                      </a:pPr>
                      <a:r>
                        <a:rPr lang="en-US" sz="1100" smtClean="0">
                          <a:effectLst/>
                          <a:latin typeface="Arial"/>
                          <a:ea typeface="Times New Roman"/>
                        </a:rPr>
                        <a:t>*</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Tambahan Kreasi Mandiri</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949960" algn="l"/>
                          <a:tab pos="1068705" algn="l"/>
                        </a:tabLst>
                      </a:pPr>
                      <a:r>
                        <a:rPr lang="en-US" sz="1100">
                          <a:effectLst/>
                          <a:latin typeface="Arial"/>
                          <a:ea typeface="Times New Roman"/>
                        </a:rPr>
                        <a:t> </a:t>
                      </a:r>
                      <a:endParaRPr lang="en-US" sz="1100">
                        <a:effectLst/>
                        <a:latin typeface="Times New Roman"/>
                        <a:ea typeface="Times New Roman"/>
                      </a:endParaRPr>
                    </a:p>
                  </a:txBody>
                  <a:tcPr marL="34021" marR="34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510540" y="754380"/>
            <a:ext cx="4983480" cy="4832092"/>
          </a:xfrm>
          <a:prstGeom prst="rect">
            <a:avLst/>
          </a:prstGeom>
          <a:ln>
            <a:solidFill>
              <a:schemeClr val="tx1"/>
            </a:solidFill>
          </a:ln>
        </p:spPr>
        <p:txBody>
          <a:bodyPr wrap="square">
            <a:spAutoFit/>
          </a:bodyPr>
          <a:lstStyle/>
          <a:p>
            <a:endParaRPr lang="en-US" sz="1400" b="1" smtClean="0"/>
          </a:p>
          <a:p>
            <a:r>
              <a:rPr lang="en-US" sz="1400" b="1" smtClean="0"/>
              <a:t>RESUME </a:t>
            </a:r>
            <a:r>
              <a:rPr lang="en-US" sz="1400" b="1"/>
              <a:t>EKSEKUTIF LAPORAN KINERJA MANAGER</a:t>
            </a:r>
          </a:p>
          <a:p>
            <a:endParaRPr lang="en-US" sz="1400"/>
          </a:p>
          <a:p>
            <a:r>
              <a:rPr lang="en-US" sz="1400"/>
              <a:t>NIM  	</a:t>
            </a:r>
            <a:r>
              <a:rPr lang="en-US" sz="1400" smtClean="0"/>
              <a:t>			: …………………………       </a:t>
            </a:r>
            <a:endParaRPr lang="en-US" sz="1400"/>
          </a:p>
          <a:p>
            <a:r>
              <a:rPr lang="en-US" sz="1400"/>
              <a:t>NAMA MANAGER	</a:t>
            </a:r>
            <a:r>
              <a:rPr lang="en-US" sz="1400" smtClean="0"/>
              <a:t>: ……………………………………..</a:t>
            </a:r>
            <a:endParaRPr lang="en-US" sz="1400"/>
          </a:p>
          <a:p>
            <a:endParaRPr lang="en-US" sz="1400" smtClean="0"/>
          </a:p>
          <a:p>
            <a:r>
              <a:rPr lang="en-US" sz="1400" smtClean="0"/>
              <a:t>AKTIVITAS ALGORITMA:</a:t>
            </a:r>
            <a:r>
              <a:rPr lang="en-US" sz="1400"/>
              <a:t>	</a:t>
            </a:r>
            <a:r>
              <a:rPr lang="en-US" sz="1400" smtClean="0"/>
              <a:t/>
            </a:r>
            <a:br>
              <a:rPr lang="en-US" sz="1400" smtClean="0"/>
            </a:br>
            <a:r>
              <a:rPr lang="en-US" sz="1400" smtClean="0"/>
              <a:t>	TA </a:t>
            </a:r>
            <a:r>
              <a:rPr lang="en-US" sz="1400"/>
              <a:t>: Tidak membuat Algoritma </a:t>
            </a:r>
          </a:p>
          <a:p>
            <a:r>
              <a:rPr lang="en-US" sz="1400"/>
              <a:t>	</a:t>
            </a:r>
            <a:r>
              <a:rPr lang="en-US" sz="1400" smtClean="0"/>
              <a:t>AT </a:t>
            </a:r>
            <a:r>
              <a:rPr lang="en-US" sz="1400"/>
              <a:t>: Membuat algoritma tapi tidak selesai/paham</a:t>
            </a:r>
          </a:p>
          <a:p>
            <a:r>
              <a:rPr lang="en-US" sz="1400"/>
              <a:t>	</a:t>
            </a:r>
            <a:r>
              <a:rPr lang="en-US" sz="1400" smtClean="0"/>
              <a:t>AR </a:t>
            </a:r>
            <a:r>
              <a:rPr lang="en-US" sz="1400"/>
              <a:t>: Memuat algoritma tapi ragu</a:t>
            </a:r>
          </a:p>
          <a:p>
            <a:r>
              <a:rPr lang="en-US" sz="1400"/>
              <a:t>	</a:t>
            </a:r>
            <a:r>
              <a:rPr lang="en-US" sz="1400" smtClean="0"/>
              <a:t>AY </a:t>
            </a:r>
            <a:r>
              <a:rPr lang="en-US" sz="1400"/>
              <a:t>: </a:t>
            </a:r>
            <a:r>
              <a:rPr lang="en-US" sz="1400" b="1"/>
              <a:t>Memuat algoritma dan yakin benar</a:t>
            </a:r>
          </a:p>
          <a:p>
            <a:endParaRPr lang="en-US" sz="1400"/>
          </a:p>
          <a:p>
            <a:r>
              <a:rPr lang="en-US" sz="1400"/>
              <a:t>AKTIVITAS PEMROGRAMAN	:	</a:t>
            </a:r>
            <a:r>
              <a:rPr lang="en-US" sz="1400" smtClean="0"/>
              <a:t/>
            </a:r>
            <a:br>
              <a:rPr lang="en-US" sz="1400" smtClean="0"/>
            </a:br>
            <a:r>
              <a:rPr lang="en-US" sz="1400" smtClean="0"/>
              <a:t>	TP </a:t>
            </a:r>
            <a:r>
              <a:rPr lang="en-US" sz="1400"/>
              <a:t>: Tidak membuat Program</a:t>
            </a:r>
          </a:p>
          <a:p>
            <a:r>
              <a:rPr lang="en-US" sz="1400"/>
              <a:t>	</a:t>
            </a:r>
            <a:r>
              <a:rPr lang="en-US" sz="1400" smtClean="0"/>
              <a:t>PT </a:t>
            </a:r>
            <a:r>
              <a:rPr lang="en-US" sz="1400"/>
              <a:t>: Membuat program tapi error tidak selesai/paham</a:t>
            </a:r>
          </a:p>
          <a:p>
            <a:r>
              <a:rPr lang="en-US" sz="1400"/>
              <a:t>	</a:t>
            </a:r>
            <a:r>
              <a:rPr lang="en-US" sz="1400" smtClean="0"/>
              <a:t>PR </a:t>
            </a:r>
            <a:r>
              <a:rPr lang="en-US" sz="1400"/>
              <a:t>: Memuat program tapi ragu benarnya</a:t>
            </a:r>
          </a:p>
          <a:p>
            <a:r>
              <a:rPr lang="en-US" sz="1400"/>
              <a:t>	</a:t>
            </a:r>
            <a:r>
              <a:rPr lang="en-US" sz="1400" smtClean="0"/>
              <a:t>PY </a:t>
            </a:r>
            <a:r>
              <a:rPr lang="en-US" sz="1400"/>
              <a:t>: </a:t>
            </a:r>
            <a:r>
              <a:rPr lang="en-US" sz="1400" b="1"/>
              <a:t>Memuat program </a:t>
            </a:r>
            <a:r>
              <a:rPr lang="en-US" sz="1400" b="1" smtClean="0"/>
              <a:t>yakin sesuai soal</a:t>
            </a:r>
            <a:endParaRPr lang="en-US" sz="1400" b="1"/>
          </a:p>
          <a:p>
            <a:endParaRPr lang="en-US" sz="1400"/>
          </a:p>
          <a:p>
            <a:r>
              <a:rPr lang="en-US" sz="1400"/>
              <a:t>EVALUASI DIRI	</a:t>
            </a:r>
            <a:r>
              <a:rPr lang="en-US" sz="1400" smtClean="0"/>
              <a:t>:</a:t>
            </a:r>
          </a:p>
          <a:p>
            <a:r>
              <a:rPr lang="en-US" sz="1400"/>
              <a:t>	TB : Tidak bisa/ kurang paham</a:t>
            </a:r>
          </a:p>
          <a:p>
            <a:r>
              <a:rPr lang="en-US" sz="1400"/>
              <a:t>	CB : Cukup bisa dan mengerti</a:t>
            </a:r>
          </a:p>
          <a:p>
            <a:r>
              <a:rPr lang="en-US" sz="1400"/>
              <a:t>	SB : </a:t>
            </a:r>
            <a:r>
              <a:rPr lang="en-US" sz="1400" b="1"/>
              <a:t>Sangat bisa dan </a:t>
            </a:r>
            <a:r>
              <a:rPr lang="en-US" sz="1400" b="1" smtClean="0"/>
              <a:t>paham</a:t>
            </a:r>
          </a:p>
        </p:txBody>
      </p:sp>
      <p:sp>
        <p:nvSpPr>
          <p:cNvPr id="4" name="Down Arrow 3"/>
          <p:cNvSpPr/>
          <p:nvPr/>
        </p:nvSpPr>
        <p:spPr>
          <a:xfrm>
            <a:off x="2381948" y="5655052"/>
            <a:ext cx="350520" cy="46380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98119" y="6118860"/>
            <a:ext cx="2320059" cy="369332"/>
          </a:xfrm>
          <a:prstGeom prst="rect">
            <a:avLst/>
          </a:prstGeom>
        </p:spPr>
        <p:txBody>
          <a:bodyPr wrap="none">
            <a:spAutoFit/>
          </a:bodyPr>
          <a:lstStyle/>
          <a:p>
            <a:r>
              <a:rPr lang="en-US" smtClean="0"/>
              <a:t>Tabel resume eksekutif</a:t>
            </a:r>
            <a:endParaRPr lang="en-US"/>
          </a:p>
        </p:txBody>
      </p:sp>
      <p:sp>
        <p:nvSpPr>
          <p:cNvPr id="9" name="Down Arrow 8"/>
          <p:cNvSpPr/>
          <p:nvPr/>
        </p:nvSpPr>
        <p:spPr>
          <a:xfrm>
            <a:off x="8580120" y="396240"/>
            <a:ext cx="274320" cy="33528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4237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Contoh KATA PENGANTAR (hanya 1 hal)</a:t>
            </a:r>
            <a:endParaRPr lang="id-ID" sz="3200">
              <a:latin typeface="AR JULIAN" pitchFamily="2" charset="0"/>
            </a:endParaRPr>
          </a:p>
        </p:txBody>
      </p:sp>
      <p:sp>
        <p:nvSpPr>
          <p:cNvPr id="2" name="Rectangle 1"/>
          <p:cNvSpPr/>
          <p:nvPr/>
        </p:nvSpPr>
        <p:spPr>
          <a:xfrm>
            <a:off x="563880" y="622042"/>
            <a:ext cx="8496300" cy="5909310"/>
          </a:xfrm>
          <a:prstGeom prst="rect">
            <a:avLst/>
          </a:prstGeom>
          <a:ln>
            <a:solidFill>
              <a:schemeClr val="tx1"/>
            </a:solidFill>
          </a:ln>
        </p:spPr>
        <p:txBody>
          <a:bodyPr wrap="square">
            <a:spAutoFit/>
          </a:bodyPr>
          <a:lstStyle/>
          <a:p>
            <a:pPr algn="just"/>
            <a:r>
              <a:rPr lang="en-US" sz="1400" smtClean="0"/>
              <a:t>Unsurnya minimal 3 bagian : Pembuka (1 paragraf), Isi (&gt;= 1 paragraf), Penutup (1 paragraf)</a:t>
            </a:r>
          </a:p>
          <a:p>
            <a:pPr algn="just"/>
            <a:endParaRPr lang="en-US" sz="1400" smtClean="0"/>
          </a:p>
          <a:p>
            <a:pPr algn="just"/>
            <a:r>
              <a:rPr lang="en-US" sz="1400" smtClean="0"/>
              <a:t>	Kami </a:t>
            </a:r>
            <a:r>
              <a:rPr lang="en-US" sz="1400"/>
              <a:t>senantiasa memanjatkan puji dan syukur ke hadirat Allah SWT yang telah mengajarkan kepada manusia dengan perantaraan pena. IlmuNya meliputi apa yang ada di bumi dan yang ada di langit dan yang ada diantaranya.  Sholawat dan salam semoga terucurah kepada junjungan dan teladan alam Nabi Muhammad SAW. Kami berharap kelembutan dan keberkahan ilmu Allah SWT dilimpahan kepada kami sehingga memberikan manfaat dan memberikan petunjuk menuju jalan kebenaran yang diridhoi. Dengan karuniaNya pula, kami mengembangkan model laporan atau jawaban kinerja manager agar dapat memberikan manfaat sesuai dengan harapan dan tujuan. </a:t>
            </a:r>
          </a:p>
          <a:p>
            <a:pPr algn="just"/>
            <a:endParaRPr lang="en-US" sz="1400"/>
          </a:p>
          <a:p>
            <a:pPr algn="just"/>
            <a:r>
              <a:rPr lang="en-US" sz="1400" smtClean="0"/>
              <a:t>	Paragraf isi pertama merupakan penjelasan umum menyajikan </a:t>
            </a:r>
            <a:r>
              <a:rPr lang="en-US" sz="1400"/>
              <a:t>laporan dan jawaban merupakan resume eksekutif agar sistematis, </a:t>
            </a:r>
            <a:r>
              <a:rPr lang="en-US" sz="1400" smtClean="0"/>
              <a:t>sederhana, </a:t>
            </a:r>
            <a:r>
              <a:rPr lang="en-US" sz="1400"/>
              <a:t>dan mudah dipahami dan dipelajari. Selanjutnya dapat dikembangan ke arah </a:t>
            </a:r>
            <a:r>
              <a:rPr lang="en-US" sz="1400" smtClean="0"/>
              <a:t>yang lebih </a:t>
            </a:r>
            <a:r>
              <a:rPr lang="en-US" sz="1400"/>
              <a:t>baik……… dst.	</a:t>
            </a:r>
            <a:endParaRPr lang="en-US" sz="1400" smtClean="0"/>
          </a:p>
          <a:p>
            <a:pPr algn="just"/>
            <a:r>
              <a:rPr lang="en-US" sz="1400" smtClean="0"/>
              <a:t>	Berisi paragraf dan penjelasan selanjutnya……… xxxxxxx xxxxxx xxxxx xxxxx xxxxx xxxx xxxx xxxx xxxx xxx xxxxx xxxxxx xxxxx xxxx xxxx ….</a:t>
            </a:r>
            <a:r>
              <a:rPr lang="en-US" sz="1400"/>
              <a:t>	</a:t>
            </a:r>
          </a:p>
          <a:p>
            <a:pPr algn="just"/>
            <a:r>
              <a:rPr lang="en-US" sz="1400" smtClean="0"/>
              <a:t>	Berisi </a:t>
            </a:r>
            <a:r>
              <a:rPr lang="en-US" sz="1400"/>
              <a:t>paragraf dan penjelasan selanjutnya……… xxxxxxx xxxxxx xxxxx xxxxx xxxxx xxxx xxxx xxxx xxxx xxx xxxxx xxxxxx xxxxx xxxx xxxx ….	</a:t>
            </a:r>
          </a:p>
          <a:p>
            <a:pPr algn="just"/>
            <a:endParaRPr lang="en-US" sz="1400"/>
          </a:p>
          <a:p>
            <a:pPr algn="just"/>
            <a:r>
              <a:rPr lang="en-US" sz="1400" smtClean="0"/>
              <a:t>	Akhir </a:t>
            </a:r>
            <a:r>
              <a:rPr lang="en-US" sz="1400"/>
              <a:t>kata, laporan ini dapat memberikan karakter yang baik …... Kami menyadari kinerja ini tentunya tidak sempurna dan ideal, banyak kekurangan sehingga memerlukan kritik dan penyempurnaan yang berkesinambungan.  Untuk itu, kami sangat terbuka dengan segala saran dan kritik pada buku ini agar menjadi lebih baik di masa mendatang menyesuaikan jamannya. Harapan kami semoga karya ini dapat memberikan manfaat sesuai dengan maksud dan tujuannya.</a:t>
            </a:r>
          </a:p>
          <a:p>
            <a:pPr algn="just"/>
            <a:endParaRPr lang="en-US" sz="1400"/>
          </a:p>
          <a:p>
            <a:pPr marL="5486400" algn="just"/>
            <a:r>
              <a:rPr lang="en-US" sz="1400" smtClean="0"/>
              <a:t>Bulan </a:t>
            </a:r>
            <a:r>
              <a:rPr lang="en-US" sz="1400"/>
              <a:t>Tahun </a:t>
            </a:r>
          </a:p>
          <a:p>
            <a:pPr marL="5486400" algn="just"/>
            <a:endParaRPr lang="en-US" sz="1400"/>
          </a:p>
          <a:p>
            <a:pPr marL="5486400" algn="just"/>
            <a:r>
              <a:rPr lang="en-US" sz="1400"/>
              <a:t>Penyusun</a:t>
            </a:r>
          </a:p>
          <a:p>
            <a:pPr marL="5486400" algn="just"/>
            <a:r>
              <a:rPr lang="en-US" sz="1400"/>
              <a:t>Sanyata Purwidayanta</a:t>
            </a:r>
          </a:p>
        </p:txBody>
      </p:sp>
      <p:sp>
        <p:nvSpPr>
          <p:cNvPr id="3" name="Right Brace 2"/>
          <p:cNvSpPr/>
          <p:nvPr/>
        </p:nvSpPr>
        <p:spPr>
          <a:xfrm>
            <a:off x="9189720" y="1150620"/>
            <a:ext cx="259080" cy="1295400"/>
          </a:xfrm>
          <a:prstGeom prst="rightBrace">
            <a:avLst>
              <a:gd name="adj1" fmla="val 2621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9189720" y="2636520"/>
            <a:ext cx="259080" cy="1485900"/>
          </a:xfrm>
          <a:prstGeom prst="rightBrace">
            <a:avLst>
              <a:gd name="adj1" fmla="val 2621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9189720" y="4328160"/>
            <a:ext cx="259080" cy="914400"/>
          </a:xfrm>
          <a:prstGeom prst="rightBrace">
            <a:avLst>
              <a:gd name="adj1" fmla="val 2621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9551817" y="1613654"/>
            <a:ext cx="1023678" cy="369332"/>
          </a:xfrm>
          <a:prstGeom prst="rect">
            <a:avLst/>
          </a:prstGeom>
        </p:spPr>
        <p:txBody>
          <a:bodyPr wrap="none">
            <a:spAutoFit/>
          </a:bodyPr>
          <a:lstStyle/>
          <a:p>
            <a:r>
              <a:rPr lang="en-US" i="1" smtClean="0"/>
              <a:t>Pembuka</a:t>
            </a:r>
            <a:endParaRPr lang="en-US" i="1"/>
          </a:p>
        </p:txBody>
      </p:sp>
      <p:sp>
        <p:nvSpPr>
          <p:cNvPr id="10" name="Rectangle 9"/>
          <p:cNvSpPr/>
          <p:nvPr/>
        </p:nvSpPr>
        <p:spPr>
          <a:xfrm>
            <a:off x="9551817" y="3194804"/>
            <a:ext cx="429926" cy="369332"/>
          </a:xfrm>
          <a:prstGeom prst="rect">
            <a:avLst/>
          </a:prstGeom>
        </p:spPr>
        <p:txBody>
          <a:bodyPr wrap="none">
            <a:spAutoFit/>
          </a:bodyPr>
          <a:lstStyle/>
          <a:p>
            <a:r>
              <a:rPr lang="en-US" i="1" smtClean="0"/>
              <a:t>Isi </a:t>
            </a:r>
            <a:endParaRPr lang="en-US" i="1"/>
          </a:p>
        </p:txBody>
      </p:sp>
      <p:sp>
        <p:nvSpPr>
          <p:cNvPr id="11" name="Rectangle 10"/>
          <p:cNvSpPr/>
          <p:nvPr/>
        </p:nvSpPr>
        <p:spPr>
          <a:xfrm>
            <a:off x="9551817" y="4600694"/>
            <a:ext cx="890180" cy="369332"/>
          </a:xfrm>
          <a:prstGeom prst="rect">
            <a:avLst/>
          </a:prstGeom>
        </p:spPr>
        <p:txBody>
          <a:bodyPr wrap="none">
            <a:spAutoFit/>
          </a:bodyPr>
          <a:lstStyle/>
          <a:p>
            <a:r>
              <a:rPr lang="en-US" i="1" smtClean="0"/>
              <a:t>Penutup</a:t>
            </a:r>
            <a:endParaRPr lang="en-US" i="1"/>
          </a:p>
        </p:txBody>
      </p:sp>
    </p:spTree>
    <p:extLst>
      <p:ext uri="{BB962C8B-B14F-4D97-AF65-F5344CB8AC3E}">
        <p14:creationId xmlns:p14="http://schemas.microsoft.com/office/powerpoint/2010/main" val="721722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Contoh Moto-Kesan-Saran (hanya 1 hal)</a:t>
            </a:r>
            <a:endParaRPr lang="id-ID" sz="3200">
              <a:latin typeface="AR JULIAN" pitchFamily="2" charset="0"/>
            </a:endParaRPr>
          </a:p>
        </p:txBody>
      </p:sp>
      <p:sp>
        <p:nvSpPr>
          <p:cNvPr id="2" name="Rectangle 1"/>
          <p:cNvSpPr/>
          <p:nvPr/>
        </p:nvSpPr>
        <p:spPr>
          <a:xfrm>
            <a:off x="563880" y="789653"/>
            <a:ext cx="8496300" cy="5262979"/>
          </a:xfrm>
          <a:prstGeom prst="rect">
            <a:avLst/>
          </a:prstGeom>
          <a:ln>
            <a:solidFill>
              <a:schemeClr val="tx1"/>
            </a:solidFill>
          </a:ln>
        </p:spPr>
        <p:txBody>
          <a:bodyPr wrap="square">
            <a:spAutoFit/>
          </a:bodyPr>
          <a:lstStyle/>
          <a:p>
            <a:pPr algn="just"/>
            <a:r>
              <a:rPr lang="en-US" sz="1400" b="1" smtClean="0"/>
              <a:t>MOTO </a:t>
            </a:r>
            <a:r>
              <a:rPr lang="en-US" sz="1400" b="1"/>
              <a:t>: </a:t>
            </a:r>
          </a:p>
          <a:p>
            <a:pPr algn="just"/>
            <a:endParaRPr lang="en-US" sz="1400" smtClean="0"/>
          </a:p>
          <a:p>
            <a:pPr algn="just"/>
            <a:r>
              <a:rPr lang="en-US" sz="1400" smtClean="0"/>
              <a:t>“ ……………………………………………………………….……………….………..”</a:t>
            </a:r>
            <a:endParaRPr lang="en-US" sz="1400"/>
          </a:p>
          <a:p>
            <a:pPr algn="just"/>
            <a:r>
              <a:rPr lang="en-US" sz="1400" smtClean="0"/>
              <a:t>“ Menjadi Manager Informatika adalah mandiri, kerjasama, bijaksana, dan belajar solusi </a:t>
            </a:r>
            <a:r>
              <a:rPr lang="en-US" sz="1400"/>
              <a:t>” </a:t>
            </a:r>
          </a:p>
          <a:p>
            <a:pPr algn="just"/>
            <a:endParaRPr lang="en-US" sz="1400"/>
          </a:p>
          <a:p>
            <a:pPr algn="just"/>
            <a:endParaRPr lang="en-US" sz="1400" smtClean="0"/>
          </a:p>
          <a:p>
            <a:pPr algn="just"/>
            <a:endParaRPr lang="en-US" sz="1400"/>
          </a:p>
          <a:p>
            <a:pPr algn="just"/>
            <a:endParaRPr lang="en-US" sz="1400"/>
          </a:p>
          <a:p>
            <a:pPr algn="just"/>
            <a:r>
              <a:rPr lang="en-US" sz="1400" b="1"/>
              <a:t>KESAN : </a:t>
            </a:r>
            <a:r>
              <a:rPr lang="en-US" sz="1400" b="1" smtClean="0"/>
              <a:t> </a:t>
            </a:r>
            <a:endParaRPr lang="en-US" sz="1400" b="1"/>
          </a:p>
          <a:p>
            <a:pPr algn="just"/>
            <a:r>
              <a:rPr lang="en-US" sz="1400"/>
              <a:t>1. </a:t>
            </a:r>
            <a:r>
              <a:rPr lang="en-US" sz="1400" smtClean="0"/>
              <a:t> …………………………………………………………………………………….</a:t>
            </a:r>
            <a:endParaRPr lang="en-US" sz="1400"/>
          </a:p>
          <a:p>
            <a:pPr algn="just"/>
            <a:r>
              <a:rPr lang="en-US" sz="1400"/>
              <a:t>    …………………………………………………………………………………….</a:t>
            </a:r>
          </a:p>
          <a:p>
            <a:pPr algn="just"/>
            <a:r>
              <a:rPr lang="en-US" sz="1400"/>
              <a:t>2. </a:t>
            </a:r>
            <a:r>
              <a:rPr lang="en-US" sz="1400" smtClean="0"/>
              <a:t> …………………………………………………………………………………….</a:t>
            </a:r>
            <a:endParaRPr lang="en-US" sz="1400"/>
          </a:p>
          <a:p>
            <a:pPr algn="just"/>
            <a:r>
              <a:rPr lang="en-US" sz="1400"/>
              <a:t>    …………………………………………………………………………………….</a:t>
            </a:r>
          </a:p>
          <a:p>
            <a:pPr algn="just"/>
            <a:r>
              <a:rPr lang="en-US" sz="1400"/>
              <a:t>3. </a:t>
            </a:r>
            <a:r>
              <a:rPr lang="en-US" sz="1400" smtClean="0"/>
              <a:t> dst</a:t>
            </a:r>
            <a:r>
              <a:rPr lang="en-US" sz="1400"/>
              <a:t>.</a:t>
            </a:r>
          </a:p>
          <a:p>
            <a:pPr algn="just"/>
            <a:endParaRPr lang="en-US" sz="1400"/>
          </a:p>
          <a:p>
            <a:pPr algn="just"/>
            <a:endParaRPr lang="en-US" sz="1400"/>
          </a:p>
          <a:p>
            <a:pPr algn="just"/>
            <a:r>
              <a:rPr lang="en-US" sz="1400" b="1"/>
              <a:t>SARAN : </a:t>
            </a:r>
            <a:endParaRPr lang="en-US" sz="1400" b="1" smtClean="0"/>
          </a:p>
          <a:p>
            <a:pPr algn="just"/>
            <a:r>
              <a:rPr lang="en-US" sz="1400" smtClean="0"/>
              <a:t>1</a:t>
            </a:r>
            <a:r>
              <a:rPr lang="en-US" sz="1400"/>
              <a:t>. </a:t>
            </a:r>
            <a:r>
              <a:rPr lang="en-US" sz="1400" smtClean="0"/>
              <a:t> …………………………………………………………………………………….</a:t>
            </a:r>
            <a:endParaRPr lang="en-US" sz="1400"/>
          </a:p>
          <a:p>
            <a:pPr algn="just"/>
            <a:r>
              <a:rPr lang="en-US" sz="1400"/>
              <a:t>    …………………………………………………………………………………….</a:t>
            </a:r>
          </a:p>
          <a:p>
            <a:pPr algn="just"/>
            <a:r>
              <a:rPr lang="en-US" sz="1400"/>
              <a:t>2. </a:t>
            </a:r>
            <a:r>
              <a:rPr lang="en-US" sz="1400" smtClean="0"/>
              <a:t> …………………………………………………………………………………….</a:t>
            </a:r>
            <a:endParaRPr lang="en-US" sz="1400"/>
          </a:p>
          <a:p>
            <a:pPr algn="just"/>
            <a:r>
              <a:rPr lang="en-US" sz="1400"/>
              <a:t>    …………………………………………………………………………………….</a:t>
            </a:r>
          </a:p>
          <a:p>
            <a:pPr algn="just"/>
            <a:r>
              <a:rPr lang="en-US" sz="1400"/>
              <a:t>3. dst</a:t>
            </a:r>
          </a:p>
          <a:p>
            <a:pPr algn="just"/>
            <a:endParaRPr lang="en-US" sz="1400"/>
          </a:p>
          <a:p>
            <a:pPr algn="just"/>
            <a:endParaRPr lang="en-US" sz="1400"/>
          </a:p>
        </p:txBody>
      </p:sp>
      <p:sp>
        <p:nvSpPr>
          <p:cNvPr id="3" name="Right Brace 2"/>
          <p:cNvSpPr/>
          <p:nvPr/>
        </p:nvSpPr>
        <p:spPr>
          <a:xfrm>
            <a:off x="9189720" y="899160"/>
            <a:ext cx="259080" cy="832366"/>
          </a:xfrm>
          <a:prstGeom prst="rightBrace">
            <a:avLst>
              <a:gd name="adj1" fmla="val 2621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9173947" y="2308860"/>
            <a:ext cx="259080" cy="1485900"/>
          </a:xfrm>
          <a:prstGeom prst="rightBrace">
            <a:avLst>
              <a:gd name="adj1" fmla="val 2621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9189720" y="4328160"/>
            <a:ext cx="259080" cy="1089660"/>
          </a:xfrm>
          <a:prstGeom prst="rightBrace">
            <a:avLst>
              <a:gd name="adj1" fmla="val 2621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9457185" y="899160"/>
            <a:ext cx="1969623" cy="1169551"/>
          </a:xfrm>
          <a:prstGeom prst="rect">
            <a:avLst/>
          </a:prstGeom>
        </p:spPr>
        <p:txBody>
          <a:bodyPr wrap="square">
            <a:spAutoFit/>
          </a:bodyPr>
          <a:lstStyle/>
          <a:p>
            <a:r>
              <a:rPr lang="en-US" sz="1400" i="1" smtClean="0"/>
              <a:t>Moto :</a:t>
            </a:r>
          </a:p>
          <a:p>
            <a:pPr marL="114300" indent="-114300">
              <a:buFontTx/>
              <a:buChar char="-"/>
            </a:pPr>
            <a:r>
              <a:rPr lang="en-US" sz="1400" i="1" smtClean="0"/>
              <a:t>Moto </a:t>
            </a:r>
            <a:r>
              <a:rPr lang="en-US" sz="1400" i="1"/>
              <a:t>hidup yang bisa dibangkitkan dari filosofi </a:t>
            </a:r>
            <a:r>
              <a:rPr lang="en-US" sz="1400" i="1" smtClean="0"/>
              <a:t>Algoritma</a:t>
            </a:r>
          </a:p>
          <a:p>
            <a:pPr marL="114300" indent="-114300">
              <a:buFontTx/>
              <a:buChar char="-"/>
            </a:pPr>
            <a:r>
              <a:rPr lang="en-US" sz="1400" i="1" smtClean="0"/>
              <a:t>1 atau 2 kalimat saja.</a:t>
            </a:r>
            <a:endParaRPr lang="en-US" sz="1400" i="1"/>
          </a:p>
        </p:txBody>
      </p:sp>
      <p:sp>
        <p:nvSpPr>
          <p:cNvPr id="10" name="Rectangle 9"/>
          <p:cNvSpPr/>
          <p:nvPr/>
        </p:nvSpPr>
        <p:spPr>
          <a:xfrm>
            <a:off x="9433027" y="2251591"/>
            <a:ext cx="2411583" cy="1384995"/>
          </a:xfrm>
          <a:prstGeom prst="rect">
            <a:avLst/>
          </a:prstGeom>
        </p:spPr>
        <p:txBody>
          <a:bodyPr wrap="square">
            <a:spAutoFit/>
          </a:bodyPr>
          <a:lstStyle/>
          <a:p>
            <a:r>
              <a:rPr lang="en-US" sz="1400" i="1" smtClean="0"/>
              <a:t>Kesan :</a:t>
            </a:r>
          </a:p>
          <a:p>
            <a:r>
              <a:rPr lang="en-US" sz="1400" smtClean="0"/>
              <a:t>Positif/negatif </a:t>
            </a:r>
            <a:r>
              <a:rPr lang="en-US" sz="1400"/>
              <a:t>yang bisa dimanfaatkan dari materi proses belajar-mengajar </a:t>
            </a:r>
            <a:r>
              <a:rPr lang="en-US" sz="1400" smtClean="0"/>
              <a:t>dan </a:t>
            </a:r>
            <a:r>
              <a:rPr lang="en-US" sz="1400"/>
              <a:t>BUKAN masalah Tidak Bisa, Sulit, Malas, dan sejenisnya.</a:t>
            </a:r>
            <a:r>
              <a:rPr lang="en-US" sz="1400" i="1" smtClean="0"/>
              <a:t> </a:t>
            </a:r>
            <a:endParaRPr lang="en-US" sz="1400" i="1"/>
          </a:p>
        </p:txBody>
      </p:sp>
      <p:sp>
        <p:nvSpPr>
          <p:cNvPr id="11" name="Rectangle 10"/>
          <p:cNvSpPr/>
          <p:nvPr/>
        </p:nvSpPr>
        <p:spPr>
          <a:xfrm>
            <a:off x="9551817" y="4318754"/>
            <a:ext cx="1874991" cy="2031325"/>
          </a:xfrm>
          <a:prstGeom prst="rect">
            <a:avLst/>
          </a:prstGeom>
        </p:spPr>
        <p:txBody>
          <a:bodyPr wrap="square">
            <a:spAutoFit/>
          </a:bodyPr>
          <a:lstStyle/>
          <a:p>
            <a:r>
              <a:rPr lang="en-US" sz="1400" smtClean="0"/>
              <a:t>Saran :</a:t>
            </a:r>
          </a:p>
          <a:p>
            <a:r>
              <a:rPr lang="en-US" sz="1400" smtClean="0"/>
              <a:t>Saran terhadap </a:t>
            </a:r>
            <a:r>
              <a:rPr lang="en-US" sz="1400"/>
              <a:t>Diri sendiri, Dosen, Isi Materi, atau  Cara Interaksi yang baik</a:t>
            </a:r>
            <a:r>
              <a:rPr lang="en-US" sz="1400" smtClean="0"/>
              <a:t>.</a:t>
            </a:r>
          </a:p>
          <a:p>
            <a:r>
              <a:rPr lang="en-US" sz="1400" smtClean="0"/>
              <a:t>(</a:t>
            </a:r>
            <a:r>
              <a:rPr lang="en-US" sz="1400" b="1" smtClean="0"/>
              <a:t>tidak perlu </a:t>
            </a:r>
            <a:r>
              <a:rPr lang="en-US" sz="1400" smtClean="0"/>
              <a:t>untuk yang bersifat gangguan jaringan, kuota, lelet, dll)</a:t>
            </a:r>
            <a:endParaRPr lang="en-US" sz="1400"/>
          </a:p>
        </p:txBody>
      </p:sp>
    </p:spTree>
    <p:extLst>
      <p:ext uri="{BB962C8B-B14F-4D97-AF65-F5344CB8AC3E}">
        <p14:creationId xmlns:p14="http://schemas.microsoft.com/office/powerpoint/2010/main" val="1286579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5492</TotalTime>
  <Words>1563</Words>
  <Application>Microsoft Office PowerPoint</Application>
  <PresentationFormat>Custom</PresentationFormat>
  <Paragraphs>675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Gallery</vt:lpstr>
      <vt:lpstr>ALGORITMA PEMROGRAMAN (dasAr)</vt:lpstr>
      <vt:lpstr> KINERJA MANAGER</vt:lpstr>
      <vt:lpstr> KONVENSI/Kesepakatan NASKAH </vt:lpstr>
      <vt:lpstr> KONVENSI NASKAH </vt:lpstr>
      <vt:lpstr> KONVENSI NASKAH </vt:lpstr>
      <vt:lpstr> Contoh Cover &amp; Biodata (CV: Curruiculum Vitae) </vt:lpstr>
      <vt:lpstr> RESUME EKSEKUTIF</vt:lpstr>
      <vt:lpstr> Contoh KATA PENGANTAR (hanya 1 hal)</vt:lpstr>
      <vt:lpstr> Contoh Moto-Kesan-Saran (hanya 1 hal)</vt:lpstr>
      <vt:lpstr> Contoh FILOSOFI MATAKULIAH (hanya 1 hal)</vt:lpstr>
      <vt:lpstr>PowerPoint Presentation</vt:lpstr>
      <vt:lpstr> ISTILAH DALAM TATA TULIS ILMIAH/AKADEMIK</vt:lpstr>
      <vt:lpstr> PENULISAN DAFTAR PUSTAKA Dan SITASI</vt:lpstr>
      <vt:lpstr> MENULIS SUMBER DALAM DAFTAR PUSTAKA</vt:lpstr>
      <vt:lpstr> MENULIS SUMBER DALAM DAFTAR PUSTAKA</vt:lpstr>
      <vt:lpstr> MENULIS SUMBER DALAM DAFTAR PUSTAKA</vt:lpstr>
      <vt:lpstr> CONTOH MUNULIS DAFTAR PUSTAKA </vt:lpstr>
      <vt:lpstr>PowerPoint Presentation</vt:lpstr>
      <vt:lpstr> MENULIS Cuplikan (SITASI &amp; Quotasi)</vt:lpstr>
      <vt:lpstr> MENULIS Cuplikan (SITASI &amp; Quotasi)</vt:lpstr>
      <vt:lpstr> MENULIS Cuplikan (SITASI &amp; Quotasi)</vt:lpstr>
      <vt:lpstr> MENULIS FOOTNOTE</vt:lpstr>
      <vt:lpstr>PowerPoint Presentation</vt:lpstr>
      <vt:lpstr> MODEL SOAL UJIAN (UTS/UAS) : Take Home Test</vt:lpstr>
      <vt:lpstr>PowerPoint Presentation</vt:lpstr>
      <vt:lpstr>DOKUMEN Foto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 Djkstra</dc:creator>
  <cp:lastModifiedBy>User</cp:lastModifiedBy>
  <cp:revision>517</cp:revision>
  <dcterms:created xsi:type="dcterms:W3CDTF">2020-08-18T06:10:40Z</dcterms:created>
  <dcterms:modified xsi:type="dcterms:W3CDTF">2021-10-21T05:09:11Z</dcterms:modified>
</cp:coreProperties>
</file>