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0"/>
  </p:notesMasterIdLst>
  <p:handoutMasterIdLst>
    <p:handoutMasterId r:id="rId31"/>
  </p:handoutMasterIdLst>
  <p:sldIdLst>
    <p:sldId id="431" r:id="rId2"/>
    <p:sldId id="335" r:id="rId3"/>
    <p:sldId id="404" r:id="rId4"/>
    <p:sldId id="400" r:id="rId5"/>
    <p:sldId id="401" r:id="rId6"/>
    <p:sldId id="402" r:id="rId7"/>
    <p:sldId id="403" r:id="rId8"/>
    <p:sldId id="405" r:id="rId9"/>
    <p:sldId id="430" r:id="rId10"/>
    <p:sldId id="422" r:id="rId11"/>
    <p:sldId id="377" r:id="rId12"/>
    <p:sldId id="406" r:id="rId13"/>
    <p:sldId id="424" r:id="rId14"/>
    <p:sldId id="414" r:id="rId15"/>
    <p:sldId id="384" r:id="rId16"/>
    <p:sldId id="390" r:id="rId17"/>
    <p:sldId id="407" r:id="rId18"/>
    <p:sldId id="408" r:id="rId19"/>
    <p:sldId id="425" r:id="rId20"/>
    <p:sldId id="426" r:id="rId21"/>
    <p:sldId id="415" r:id="rId22"/>
    <p:sldId id="420" r:id="rId23"/>
    <p:sldId id="421" r:id="rId24"/>
    <p:sldId id="429" r:id="rId25"/>
    <p:sldId id="427" r:id="rId26"/>
    <p:sldId id="428" r:id="rId27"/>
    <p:sldId id="360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CCFFFF"/>
    <a:srgbClr val="FFFFCC"/>
    <a:srgbClr val="0033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5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-7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65F5A-66B8-4359-8B6E-63D21B59BB90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8E-0815-43A3-BD69-3BCAFA93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949C3-AEAE-4D9D-A793-209B2CFAC97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FFF5F-F4C4-4FBE-9782-AC09120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70290-B88D-4D73-928E-6F44DFE07F3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70290-B88D-4D73-928E-6F44DFE07F3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25/11/2021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605651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25/11/2021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25/11/2021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4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4333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425116" y="675568"/>
            <a:ext cx="114620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5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25/11/2021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8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25/11/2021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25/11/2021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2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7590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25/11/2021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1603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/>
              <a:t>25/11/2021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/>
              <a:t>25/11/2021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74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jpe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4" y="135411"/>
            <a:ext cx="11520720" cy="49324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3200" smtClean="0">
                <a:solidFill>
                  <a:schemeClr val="bg1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solidFill>
                  <a:schemeClr val="bg1"/>
                </a:solidFill>
                <a:latin typeface="AR JULIAN" pitchFamily="2" charset="0"/>
              </a:rPr>
              <a:t>INFORMASI </a:t>
            </a:r>
            <a:r>
              <a:rPr lang="en-US" sz="3200" smtClean="0">
                <a:solidFill>
                  <a:schemeClr val="bg1"/>
                </a:solidFill>
                <a:latin typeface="AR JULIAN" pitchFamily="2" charset="0"/>
              </a:rPr>
              <a:t>…</a:t>
            </a:r>
            <a:endParaRPr lang="id-ID" sz="3200">
              <a:solidFill>
                <a:schemeClr val="bg1"/>
              </a:solidFill>
              <a:latin typeface="AR JULIAN" pitchFamily="2" charset="0"/>
            </a:endParaRPr>
          </a:p>
        </p:txBody>
      </p:sp>
      <p:sp>
        <p:nvSpPr>
          <p:cNvPr id="2" name="AutoShape 2" descr="Teka Teki Paling Lucu Dan Sulit - TEKA TEKI L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Teka Teki Paling Lucu Dan Sulit - TEKA TEKI LUC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7259" y="1375103"/>
            <a:ext cx="1039659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smtClean="0"/>
              <a:t>REVIEW:</a:t>
            </a:r>
            <a:endParaRPr lang="en-US" sz="2400" b="1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smtClean="0"/>
              <a:t>Laporan Kinerja Manager Tengah Semester</a:t>
            </a:r>
            <a:endParaRPr lang="en-US" sz="2400" smtClean="0"/>
          </a:p>
          <a:p>
            <a:pPr>
              <a:spcAft>
                <a:spcPts val="600"/>
              </a:spcAft>
            </a:pPr>
            <a:endParaRPr lang="en-US" sz="2400" b="1" smtClean="0"/>
          </a:p>
          <a:p>
            <a:pPr>
              <a:spcAft>
                <a:spcPts val="600"/>
              </a:spcAft>
            </a:pPr>
            <a:r>
              <a:rPr lang="en-US" sz="2400" b="1" smtClean="0"/>
              <a:t>TINDAK LANJUT</a:t>
            </a:r>
            <a:endParaRPr lang="en-US" sz="2400" b="1" smtClean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smtClean="0"/>
              <a:t>Materi diskusi senantiasa disandarkan pada pembuatan Laporan Kinerja Manager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smtClean="0"/>
              <a:t>Laporan Kinerja Manager akan terus berproses disempurnakan, dilengkapi, dibuat kreasi sampai Akhir Semester</a:t>
            </a:r>
            <a:endParaRPr lang="en-US" sz="2400" smtClean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smtClean="0"/>
              <a:t>Laporan Kinerja Manager sebagai bukti Kompetensi Matakuliah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025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</a:rPr>
              <a:t>EKPLORASI </a:t>
            </a:r>
            <a:r>
              <a:rPr lang="en-US" smtClean="0">
                <a:latin typeface="AR JULIAN" pitchFamily="2" charset="0"/>
              </a:rPr>
              <a:t>MANAGER … 7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1155259" y="1513643"/>
            <a:ext cx="7419246" cy="423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itu Algoritma “Kasus linear “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>
                <a:latin typeface="Calibri"/>
                <a:cs typeface="Arial" pitchFamily="34" charset="0"/>
              </a:rPr>
              <a:t>Apa itu Algoritma </a:t>
            </a:r>
            <a:r>
              <a:rPr lang="en-US" sz="2400" b="1" smtClean="0">
                <a:latin typeface="Calibri"/>
                <a:cs typeface="Arial" pitchFamily="34" charset="0"/>
              </a:rPr>
              <a:t>“Analisis kasus“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Pengetahuan domain kasus/problem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 smtClean="0">
                <a:latin typeface="Calibri"/>
                <a:cs typeface="Arial" pitchFamily="34" charset="0"/>
              </a:rPr>
              <a:t>Perlu Ketrampilan dengan Kreasi Kasus !</a:t>
            </a:r>
          </a:p>
          <a:p>
            <a:pPr eaLnBrk="0" hangingPunct="0">
              <a:spcAft>
                <a:spcPts val="600"/>
              </a:spcAft>
              <a:defRPr/>
            </a:pPr>
            <a:endParaRPr lang="en-US" sz="2400" b="1">
              <a:latin typeface="Calibri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47650" y="121114"/>
            <a:ext cx="1173220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6015" y="800903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 descr="11 Aktor Korea Ini Langganan Main Drama Komedi Roman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091" y="1235242"/>
            <a:ext cx="2622885" cy="17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4" y="135411"/>
            <a:ext cx="11520720" cy="49324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3200" smtClean="0">
                <a:solidFill>
                  <a:schemeClr val="bg1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solidFill>
                  <a:schemeClr val="bg1"/>
                </a:solidFill>
                <a:latin typeface="AR JULIAN" pitchFamily="2" charset="0"/>
              </a:rPr>
              <a:t>INTERMEZO DULU …</a:t>
            </a:r>
            <a:endParaRPr lang="id-ID" sz="3200">
              <a:solidFill>
                <a:schemeClr val="bg1"/>
              </a:solidFill>
              <a:latin typeface="AR JULIAN" pitchFamily="2" charset="0"/>
            </a:endParaRPr>
          </a:p>
        </p:txBody>
      </p:sp>
      <p:sp>
        <p:nvSpPr>
          <p:cNvPr id="2" name="AutoShape 2" descr="Teka Teki Paling Lucu Dan Sulit - TEKA TEKI L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Teka Teki Paling Lucu Dan Sulit - TEKA TEKI LUC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55724" y="1121492"/>
            <a:ext cx="2282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Temukan 5 kata </a:t>
            </a:r>
          </a:p>
          <a:p>
            <a:r>
              <a:rPr lang="en-US" smtClean="0"/>
              <a:t>Yang tersembunyi </a:t>
            </a:r>
            <a:r>
              <a:rPr lang="en-US" smtClean="0"/>
              <a:t>?</a:t>
            </a:r>
          </a:p>
          <a:p>
            <a:endParaRPr lang="en-US"/>
          </a:p>
          <a:p>
            <a:r>
              <a:rPr lang="en-US" smtClean="0"/>
              <a:t>1) Carpet = Karpet</a:t>
            </a:r>
          </a:p>
          <a:p>
            <a:r>
              <a:rPr lang="en-US" smtClean="0"/>
              <a:t>2) Lamp = Lampu</a:t>
            </a:r>
          </a:p>
          <a:p>
            <a:r>
              <a:rPr lang="en-US" smtClean="0"/>
              <a:t>3) Pet = Peliharaan</a:t>
            </a:r>
          </a:p>
          <a:p>
            <a:r>
              <a:rPr lang="en-US" smtClean="0"/>
              <a:t>4) Plant = Tanaman</a:t>
            </a:r>
          </a:p>
          <a:p>
            <a:r>
              <a:rPr lang="en-US" smtClean="0"/>
              <a:t>5) Coucho = Sofa</a:t>
            </a:r>
            <a:endParaRPr lang="en-US"/>
          </a:p>
        </p:txBody>
      </p:sp>
      <p:pic>
        <p:nvPicPr>
          <p:cNvPr id="1026" name="Picture 2" descr="Tes Ketelitian: Temukan 5 Kata Tersembunyi di Gambar Ini |  Provoke-online.com | LINE TO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00333"/>
            <a:ext cx="8629588" cy="57485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2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Gambar Backgrounds Simple Untuk Powerpoint - Wallpaper C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 bwMode="auto">
          <a:xfrm>
            <a:off x="0" y="0"/>
            <a:ext cx="123317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53847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TOPIK</a:t>
            </a:r>
            <a:endParaRPr lang="id-ID" sz="3200">
              <a:latin typeface="AR JULIAN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0883" y="2484159"/>
            <a:ext cx="75729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/>
              <a:t>KEAHLIAN &amp; KETRAMPILAN </a:t>
            </a:r>
            <a:br>
              <a:rPr lang="en-US" sz="2400" b="1"/>
            </a:br>
            <a:r>
              <a:rPr lang="en-US" sz="2400" b="1"/>
              <a:t>REALISASI/IMPLEMENTASI ALGORITMA &amp; SOURCE CODE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/>
              <a:t>Pendalaman Identifikasi data &amp; Alur Instruksi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/>
              <a:t>Sudi Kasus :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- Problem Pengulangan</a:t>
            </a:r>
            <a:br>
              <a:rPr lang="en-US" sz="2400" smtClean="0"/>
            </a:br>
            <a:r>
              <a:rPr lang="en-US" sz="2400" smtClean="0"/>
              <a:t>- Membuat Menu</a:t>
            </a:r>
            <a:endParaRPr lang="en-US" sz="2400"/>
          </a:p>
        </p:txBody>
      </p:sp>
      <p:cxnSp>
        <p:nvCxnSpPr>
          <p:cNvPr id="3" name="Straight Connector 2"/>
          <p:cNvCxnSpPr/>
          <p:nvPr/>
        </p:nvCxnSpPr>
        <p:spPr>
          <a:xfrm>
            <a:off x="559293" y="628651"/>
            <a:ext cx="112391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Gambar\korea3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54" b="67772"/>
          <a:stretch/>
        </p:blipFill>
        <p:spPr bwMode="auto">
          <a:xfrm flipH="1">
            <a:off x="370962" y="2093966"/>
            <a:ext cx="2659920" cy="287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53559" y="1053324"/>
            <a:ext cx="59095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Siap fokus ya …</a:t>
            </a:r>
            <a:endParaRPr lang="en-US" sz="54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50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korea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r="64921"/>
          <a:stretch/>
        </p:blipFill>
        <p:spPr bwMode="auto">
          <a:xfrm>
            <a:off x="558196" y="1103292"/>
            <a:ext cx="1701105" cy="295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491214" y="810905"/>
            <a:ext cx="7318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DEMO PROGRAM DULU 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44937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REHAT &amp; DISKUSI</a:t>
            </a:r>
            <a:endParaRPr lang="id-ID">
              <a:latin typeface="AR JULIAN" pitchFamily="2" charset="0"/>
            </a:endParaRPr>
          </a:p>
        </p:txBody>
      </p:sp>
      <p:pic>
        <p:nvPicPr>
          <p:cNvPr id="8" name="Picture 3" descr="D:\korea1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2343" r="80112" b="44916"/>
          <a:stretch/>
        </p:blipFill>
        <p:spPr bwMode="auto">
          <a:xfrm>
            <a:off x="1408749" y="1103292"/>
            <a:ext cx="2082465" cy="280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5"/>
          <a:srcRect l="1277" t="1726" r="1191" b="733"/>
          <a:stretch/>
        </p:blipFill>
        <p:spPr bwMode="auto">
          <a:xfrm>
            <a:off x="3615398" y="1395680"/>
            <a:ext cx="4136602" cy="2818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8331472" y="1395680"/>
            <a:ext cx="2328713" cy="1427579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7"/>
          <a:stretch>
            <a:fillRect/>
          </a:stretch>
        </p:blipFill>
        <p:spPr>
          <a:xfrm>
            <a:off x="8386043" y="2905452"/>
            <a:ext cx="2274141" cy="142757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8"/>
          <a:stretch>
            <a:fillRect/>
          </a:stretch>
        </p:blipFill>
        <p:spPr>
          <a:xfrm>
            <a:off x="763585" y="4676236"/>
            <a:ext cx="1870200" cy="140413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9"/>
          <a:stretch>
            <a:fillRect/>
          </a:stretch>
        </p:blipFill>
        <p:spPr>
          <a:xfrm>
            <a:off x="4525107" y="4676236"/>
            <a:ext cx="1806939" cy="1404133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0"/>
          <a:stretch>
            <a:fillRect/>
          </a:stretch>
        </p:blipFill>
        <p:spPr>
          <a:xfrm>
            <a:off x="2711793" y="4676236"/>
            <a:ext cx="1782054" cy="1404133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11"/>
          <a:stretch>
            <a:fillRect/>
          </a:stretch>
        </p:blipFill>
        <p:spPr>
          <a:xfrm>
            <a:off x="6388634" y="4676235"/>
            <a:ext cx="1880315" cy="1404133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12"/>
          <a:stretch>
            <a:fillRect/>
          </a:stretch>
        </p:blipFill>
        <p:spPr>
          <a:xfrm>
            <a:off x="8871195" y="4598080"/>
            <a:ext cx="2289174" cy="1482288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0447650" y="121114"/>
            <a:ext cx="1173220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9334499" y="1259934"/>
            <a:ext cx="1958453" cy="3740691"/>
            <a:chOff x="1485132" y="2264349"/>
            <a:chExt cx="951368" cy="2025110"/>
          </a:xfrm>
        </p:grpSpPr>
        <p:sp>
          <p:nvSpPr>
            <p:cNvPr id="63" name="TextBox 62"/>
            <p:cNvSpPr txBox="1"/>
            <p:nvPr/>
          </p:nvSpPr>
          <p:spPr>
            <a:xfrm>
              <a:off x="1603444" y="4021757"/>
              <a:ext cx="714743" cy="267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endParaRPr lang="en-US" sz="1000" b="1" smtClean="0">
                <a:solidFill>
                  <a:prstClr val="white"/>
                </a:solidFill>
                <a:latin typeface="Calibri" pitchFamily="34" charset="0"/>
              </a:endParaRPr>
            </a:p>
            <a:p>
              <a:pPr algn="ctr"/>
              <a:r>
                <a:rPr lang="en-US" sz="1600" b="1" smtClean="0">
                  <a:solidFill>
                    <a:prstClr val="white"/>
                  </a:solidFill>
                  <a:latin typeface="Calibri" pitchFamily="34" charset="0"/>
                </a:rPr>
                <a:t>Informatikawan</a:t>
              </a:r>
            </a:p>
            <a:p>
              <a:endParaRPr lang="en-US" sz="1000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pic>
          <p:nvPicPr>
            <p:cNvPr id="64" name="Picture 2" descr="D:\korea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" r="64921"/>
            <a:stretch/>
          </p:blipFill>
          <p:spPr bwMode="auto">
            <a:xfrm>
              <a:off x="1485132" y="2264349"/>
              <a:ext cx="951368" cy="1730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3241292" y="1968490"/>
            <a:ext cx="633676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Studi kasus</a:t>
            </a:r>
            <a:br>
              <a:rPr lang="en-US" sz="4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sz="4400" b="1" spc="5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4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Algoritma </a:t>
            </a:r>
            <a:br>
              <a:rPr lang="en-US" sz="4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4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Pengulangan</a:t>
            </a:r>
            <a:endParaRPr lang="en-US" sz="44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44937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REHAT &amp; DISKUSI</a:t>
            </a:r>
            <a:endParaRPr lang="id-ID">
              <a:latin typeface="AR JULIAN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9965" y="1013616"/>
            <a:ext cx="2652325" cy="3987009"/>
            <a:chOff x="1458035" y="1347591"/>
            <a:chExt cx="2652325" cy="3987009"/>
          </a:xfrm>
        </p:grpSpPr>
        <p:pic>
          <p:nvPicPr>
            <p:cNvPr id="8" name="Picture 3" descr="D:\korea1.jp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" t="2343" r="80112" b="44916"/>
            <a:stretch/>
          </p:blipFill>
          <p:spPr bwMode="auto">
            <a:xfrm>
              <a:off x="1458035" y="1347591"/>
              <a:ext cx="2652325" cy="3578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882591" y="4842157"/>
              <a:ext cx="1366635" cy="4924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endParaRPr lang="en-US" sz="900" b="1" smtClean="0">
                <a:solidFill>
                  <a:prstClr val="white"/>
                </a:solidFill>
                <a:latin typeface="Calibri" pitchFamily="34" charset="0"/>
              </a:endParaRPr>
            </a:p>
            <a:p>
              <a:pPr algn="ctr"/>
              <a:r>
                <a:rPr lang="en-US" sz="1400" b="1" smtClean="0">
                  <a:solidFill>
                    <a:prstClr val="white"/>
                  </a:solidFill>
                  <a:latin typeface="Calibri" pitchFamily="34" charset="0"/>
                </a:rPr>
                <a:t>Informatikawati</a:t>
              </a:r>
            </a:p>
            <a:p>
              <a:endParaRPr lang="en-US" sz="900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5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 CENA" pitchFamily="2" charset="0"/>
              </a:rPr>
              <a:t>Studi KASUS-1: Loop</a:t>
            </a:r>
            <a:endParaRPr lang="en-US">
              <a:latin typeface="AR CENA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2504" y="757444"/>
            <a:ext cx="5398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smtClean="0"/>
              <a:t>Problem</a:t>
            </a:r>
            <a:r>
              <a:rPr lang="en-US" b="1" smtClean="0"/>
              <a:t> :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Membuat </a:t>
            </a:r>
            <a:r>
              <a:rPr lang="en-US" smtClean="0">
                <a:solidFill>
                  <a:srgbClr val="FF0000"/>
                </a:solidFill>
              </a:rPr>
              <a:t>Algoritma</a:t>
            </a:r>
            <a:r>
              <a:rPr lang="en-US" smtClean="0"/>
              <a:t> dan </a:t>
            </a:r>
            <a:r>
              <a:rPr lang="en-US" smtClean="0">
                <a:solidFill>
                  <a:srgbClr val="FF0000"/>
                </a:solidFill>
              </a:rPr>
              <a:t>Program</a:t>
            </a:r>
            <a:r>
              <a:rPr lang="en-US" smtClean="0"/>
              <a:t> yang  </a:t>
            </a:r>
            <a:r>
              <a:rPr lang="en-US"/>
              <a:t>bisa mencetak bilangan dari 1, 2, 3, 4, …, 100 menggunakan 3 metode instruksi pengulangan </a:t>
            </a:r>
            <a:r>
              <a:rPr lang="en-US" smtClean="0"/>
              <a:t>traversal (</a:t>
            </a:r>
            <a:r>
              <a:rPr lang="en-US"/>
              <a:t>for-to-do), While-do, dan Repeat Until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280486" y="757444"/>
            <a:ext cx="5422229" cy="6100557"/>
            <a:chOff x="7003912" y="1201090"/>
            <a:chExt cx="4479588" cy="5981098"/>
          </a:xfrm>
        </p:grpSpPr>
        <p:sp>
          <p:nvSpPr>
            <p:cNvPr id="21" name="Rectangle 20"/>
            <p:cNvSpPr/>
            <p:nvPr/>
          </p:nvSpPr>
          <p:spPr>
            <a:xfrm>
              <a:off x="7003913" y="1522333"/>
              <a:ext cx="4479586" cy="1254337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4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PROBLEM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:</a:t>
              </a: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	: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Program mencetak bilangan 1 s/d 100</a:t>
              </a:r>
              <a:endParaRPr lang="en-US" sz="1400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Awal=1</a:t>
              </a:r>
              <a:endParaRPr lang="en-US" sz="1400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Pengulangan traversal, while-do, repeat-until</a:t>
              </a:r>
              <a:endParaRPr lang="en-US" sz="14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marL="0" lvl="1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tercetak 1, 2, 3, …, 100</a:t>
              </a:r>
              <a:endParaRPr lang="en-US" sz="1400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03914" y="2795336"/>
              <a:ext cx="4479586" cy="10564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4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</a:t>
              </a: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Constanta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// tidak ada, atau Awal=1; Akhir = 100</a:t>
              </a:r>
              <a:endParaRPr lang="en-US" sz="1400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Bilangan = integer</a:t>
              </a:r>
              <a:endParaRPr lang="en-US" sz="1400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x : Bilangan</a:t>
              </a:r>
              <a:endParaRPr lang="en-US" sz="14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03912" y="3851816"/>
              <a:ext cx="4479588" cy="33303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2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ALGORITMA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:</a:t>
              </a:r>
            </a:p>
            <a:p>
              <a:pPr marL="171450" lvl="0" indent="-171450" eaLnBrk="0" hangingPunct="0">
                <a:buFont typeface="Wingdings"/>
                <a:buChar char="n"/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BEGIN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     Output(MN,’</a:t>
              </a:r>
              <a:r>
                <a:rPr lang="en-US" sz="12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&gt;&gt; Hasil Intruksi MODEL TRAVERSAL </a:t>
              </a:r>
              <a:r>
                <a:rPr lang="en-US" sz="120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: </a:t>
              </a:r>
              <a:r>
                <a:rPr lang="en-US" sz="1200" smtClean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‘)</a:t>
              </a:r>
              <a:endParaRPr lang="en-US" sz="1200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200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x Traversal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1..100</a:t>
              </a:r>
              <a:endParaRPr lang="en-US" sz="12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Output(MN,’’,x)</a:t>
              </a:r>
            </a:p>
            <a:p>
              <a:pPr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200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endx</a:t>
              </a:r>
            </a:p>
            <a:p>
              <a:pPr eaLnBrk="0" hangingPunct="0">
                <a:defRPr/>
              </a:pPr>
              <a:endParaRPr lang="en-US" sz="1200" u="sng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X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1</a:t>
              </a:r>
              <a:endParaRPr lang="en-US" sz="12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     </a:t>
              </a:r>
              <a:r>
                <a:rPr lang="en-US" sz="1200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While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(X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&lt;=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100) </a:t>
              </a:r>
              <a:r>
                <a:rPr lang="en-US" sz="1200" u="sng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do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         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Output(MN,’ ’, X)</a:t>
              </a:r>
            </a:p>
            <a:p>
              <a:pPr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     X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 X + 1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     </a:t>
              </a:r>
              <a:r>
                <a:rPr lang="en-US" sz="1200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Endwhile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</a:p>
            <a:p>
              <a:pPr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X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 0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200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Repeat</a:t>
              </a:r>
              <a:endParaRPr lang="en-US" sz="1200" u="sng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    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X  X + 1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    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Output(MN,’ ’, X)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200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Until</a:t>
              </a:r>
              <a:r>
                <a:rPr lang="en-US" sz="1200" u="sng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( X = </a:t>
              </a:r>
              <a:r>
                <a:rPr lang="en-US" sz="1200" u="sng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Akhir </a:t>
              </a:r>
              <a:r>
                <a:rPr lang="en-US" sz="1200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)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  </a:t>
              </a:r>
              <a:endParaRPr lang="en-US" sz="12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</a:t>
              </a:r>
              <a:endParaRPr lang="en-US" sz="12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03912" y="1201090"/>
              <a:ext cx="4479586" cy="32124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sz="1600" b="1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  <a:sym typeface="Wingdings"/>
                </a:rPr>
                <a:t>SKEMA ALGORITMA</a:t>
              </a:r>
              <a:endParaRPr lang="en-US" sz="1600" b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 bwMode="auto">
          <a:xfrm>
            <a:off x="5179593" y="752743"/>
            <a:ext cx="1287663" cy="3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smtClean="0">
                <a:latin typeface="Calibri"/>
                <a:cs typeface="Arial" pitchFamily="34" charset="0"/>
              </a:rPr>
              <a:t>Algoritma </a:t>
            </a:r>
            <a:endParaRPr lang="en-US" smtClean="0">
              <a:latin typeface="Calibri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8836" y="4360985"/>
            <a:ext cx="17224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smtClean="0"/>
              <a:t>Analisis</a:t>
            </a:r>
            <a:r>
              <a:rPr lang="en-US" sz="1200" b="1" smtClean="0"/>
              <a:t> : Loop</a:t>
            </a:r>
          </a:p>
          <a:p>
            <a:r>
              <a:rPr lang="en-US" sz="1200" smtClean="0"/>
              <a:t>Awal =1</a:t>
            </a:r>
          </a:p>
          <a:p>
            <a:r>
              <a:rPr lang="en-US" sz="1200" smtClean="0"/>
              <a:t>Akhir = 100</a:t>
            </a:r>
          </a:p>
          <a:p>
            <a:r>
              <a:rPr lang="en-US" sz="1200" smtClean="0"/>
              <a:t>Pertambahan/step = + 1</a:t>
            </a:r>
            <a:endParaRPr lang="en-US" sz="1200" smtClean="0"/>
          </a:p>
          <a:p>
            <a:endParaRPr lang="en-US" sz="120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09940" y="2494819"/>
            <a:ext cx="5008982" cy="16160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&gt;&gt; Hasil Intruksi MODEL TRAVERSAL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1, 2, 3, 4, 5, 6, 7, 8, 9, 10, ……………………………. 99, 100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&gt;&gt; Hasil Intruksi MODEL WHILE-DO: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1, 2, 3, 4, 5, 6, 7, 8, 9, 10, ……………………………. 99, 100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&gt;&gt; Hasil Intruksi MODEL REPEAT-UNTIL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1, 2, 3, 4, 5, 6, 7, 8, 9, 10, ……………………………. 99, 100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33074" y="898048"/>
            <a:ext cx="32465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6116" y="5371435"/>
            <a:ext cx="1625189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smtClean="0"/>
              <a:t>Traversal</a:t>
            </a:r>
            <a:endParaRPr lang="en-US" sz="1200" b="1" i="1" smtClean="0"/>
          </a:p>
          <a:p>
            <a:endParaRPr lang="en-US" sz="1200" smtClean="0"/>
          </a:p>
          <a:p>
            <a:r>
              <a:rPr lang="en-US" sz="1200" u="sng" smtClean="0"/>
              <a:t>i Traversal </a:t>
            </a:r>
            <a:r>
              <a:rPr lang="en-US" sz="1200" smtClean="0"/>
              <a:t>Awal..Akhir</a:t>
            </a:r>
          </a:p>
          <a:p>
            <a:r>
              <a:rPr lang="en-US" sz="1200" smtClean="0"/>
              <a:t>    Output(MN,’ ’, i)</a:t>
            </a:r>
            <a:endParaRPr lang="en-US" sz="1200"/>
          </a:p>
          <a:p>
            <a:r>
              <a:rPr lang="en-US" sz="1200" u="sng" smtClean="0"/>
              <a:t>endi</a:t>
            </a:r>
            <a:endParaRPr lang="en-US" sz="1200" u="sng" smtClean="0"/>
          </a:p>
        </p:txBody>
      </p:sp>
      <p:sp>
        <p:nvSpPr>
          <p:cNvPr id="15" name="Rectangle 14"/>
          <p:cNvSpPr/>
          <p:nvPr/>
        </p:nvSpPr>
        <p:spPr>
          <a:xfrm>
            <a:off x="2094522" y="4134542"/>
            <a:ext cx="1743551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smtClean="0"/>
              <a:t>While-DO</a:t>
            </a:r>
            <a:endParaRPr lang="en-US" sz="1200" b="1" i="1" smtClean="0"/>
          </a:p>
          <a:p>
            <a:endParaRPr lang="en-US" sz="500" smtClean="0"/>
          </a:p>
          <a:p>
            <a:r>
              <a:rPr lang="en-US" sz="1200" smtClean="0"/>
              <a:t>X </a:t>
            </a:r>
            <a:r>
              <a:rPr lang="en-US" sz="1200" smtClean="0">
                <a:sym typeface="Wingdings" pitchFamily="2" charset="2"/>
              </a:rPr>
              <a:t>Awal</a:t>
            </a:r>
            <a:endParaRPr lang="en-US" sz="1200" smtClean="0"/>
          </a:p>
          <a:p>
            <a:r>
              <a:rPr lang="en-US" sz="1200" u="sng" smtClean="0"/>
              <a:t>While</a:t>
            </a:r>
            <a:r>
              <a:rPr lang="en-US" sz="1200" smtClean="0"/>
              <a:t>  (</a:t>
            </a:r>
            <a:r>
              <a:rPr lang="en-US" sz="1200" smtClean="0">
                <a:solidFill>
                  <a:srgbClr val="FF0000"/>
                </a:solidFill>
              </a:rPr>
              <a:t>X &lt;= Akhir</a:t>
            </a:r>
            <a:r>
              <a:rPr lang="en-US" sz="1200" smtClean="0"/>
              <a:t>) </a:t>
            </a:r>
            <a:r>
              <a:rPr lang="en-US" sz="1200" u="sng" smtClean="0"/>
              <a:t>do</a:t>
            </a:r>
            <a:endParaRPr lang="en-US" sz="1200" smtClean="0"/>
          </a:p>
          <a:p>
            <a:r>
              <a:rPr lang="en-US" sz="1200" smtClean="0"/>
              <a:t>    Output(MN,’ ’, X)</a:t>
            </a:r>
          </a:p>
          <a:p>
            <a:r>
              <a:rPr lang="en-US" sz="1200"/>
              <a:t> </a:t>
            </a:r>
            <a:r>
              <a:rPr lang="en-US" sz="1200" smtClean="0"/>
              <a:t>    X </a:t>
            </a:r>
            <a:r>
              <a:rPr lang="en-US" sz="1200" smtClean="0">
                <a:sym typeface="Wingdings" pitchFamily="2" charset="2"/>
              </a:rPr>
              <a:t> X + 1</a:t>
            </a:r>
            <a:endParaRPr lang="en-US" sz="1200"/>
          </a:p>
          <a:p>
            <a:r>
              <a:rPr lang="en-US" sz="1200" u="sng" smtClean="0"/>
              <a:t>Endwhile</a:t>
            </a:r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3906253" y="4110863"/>
            <a:ext cx="2318085" cy="12926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smtClean="0"/>
              <a:t>Repeat-Until</a:t>
            </a:r>
            <a:endParaRPr lang="en-US" sz="1200" b="1" i="1" smtClean="0"/>
          </a:p>
          <a:p>
            <a:endParaRPr lang="en-US" sz="600" smtClean="0"/>
          </a:p>
          <a:p>
            <a:r>
              <a:rPr lang="en-US" sz="1200" smtClean="0"/>
              <a:t>X </a:t>
            </a:r>
            <a:r>
              <a:rPr lang="en-US" sz="1200" smtClean="0">
                <a:sym typeface="Wingdings" pitchFamily="2" charset="2"/>
              </a:rPr>
              <a:t>Awal</a:t>
            </a:r>
            <a:endParaRPr lang="en-US" sz="1200" smtClean="0"/>
          </a:p>
          <a:p>
            <a:r>
              <a:rPr lang="en-US" sz="1200" u="sng" smtClean="0"/>
              <a:t>Repeat</a:t>
            </a:r>
          </a:p>
          <a:p>
            <a:r>
              <a:rPr lang="en-US" sz="1200" smtClean="0"/>
              <a:t>    Output(MN,’ ’, X)</a:t>
            </a:r>
          </a:p>
          <a:p>
            <a:r>
              <a:rPr lang="en-US" sz="1200"/>
              <a:t> </a:t>
            </a:r>
            <a:r>
              <a:rPr lang="en-US" sz="1200" smtClean="0"/>
              <a:t>    X </a:t>
            </a:r>
            <a:r>
              <a:rPr lang="en-US" sz="1200" smtClean="0">
                <a:sym typeface="Wingdings" pitchFamily="2" charset="2"/>
              </a:rPr>
              <a:t> X + 1</a:t>
            </a:r>
            <a:endParaRPr lang="en-US" sz="1200"/>
          </a:p>
          <a:p>
            <a:r>
              <a:rPr lang="en-US" sz="1200" u="sng" smtClean="0"/>
              <a:t>Until</a:t>
            </a:r>
            <a:r>
              <a:rPr lang="en-US" sz="1200" smtClean="0"/>
              <a:t>( </a:t>
            </a:r>
            <a:r>
              <a:rPr lang="en-US" sz="1200" smtClean="0">
                <a:solidFill>
                  <a:srgbClr val="FF0000"/>
                </a:solidFill>
              </a:rPr>
              <a:t>X = Akhir</a:t>
            </a:r>
            <a:r>
              <a:rPr lang="en-US" sz="1200" smtClean="0"/>
              <a:t> </a:t>
            </a:r>
            <a:r>
              <a:rPr lang="en-US" sz="1200" smtClean="0"/>
              <a:t>) </a:t>
            </a:r>
            <a:r>
              <a:rPr lang="en-US" sz="1200" smtClean="0">
                <a:sym typeface="Wingdings" pitchFamily="2" charset="2"/>
              </a:rPr>
              <a:t> </a:t>
            </a:r>
            <a:r>
              <a:rPr lang="en-US" sz="1100" smtClean="0">
                <a:solidFill>
                  <a:srgbClr val="FF0000"/>
                </a:solidFill>
                <a:sym typeface="Wingdings" pitchFamily="2" charset="2"/>
              </a:rPr>
              <a:t>(X=Akhir+1)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6410" y="5494314"/>
            <a:ext cx="1652512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smtClean="0"/>
              <a:t>Repeat-Until</a:t>
            </a:r>
            <a:endParaRPr lang="en-US" sz="1200" b="1" i="1" smtClean="0"/>
          </a:p>
          <a:p>
            <a:endParaRPr lang="en-US" sz="600" smtClean="0"/>
          </a:p>
          <a:p>
            <a:r>
              <a:rPr lang="en-US" sz="1200" smtClean="0"/>
              <a:t>X </a:t>
            </a:r>
            <a:r>
              <a:rPr lang="en-US" sz="1200" smtClean="0">
                <a:sym typeface="Wingdings" pitchFamily="2" charset="2"/>
              </a:rPr>
              <a:t> 0</a:t>
            </a:r>
            <a:endParaRPr lang="en-US" sz="1200" smtClean="0"/>
          </a:p>
          <a:p>
            <a:r>
              <a:rPr lang="en-US" sz="1200" u="sng" smtClean="0"/>
              <a:t>Repeat</a:t>
            </a:r>
          </a:p>
          <a:p>
            <a:r>
              <a:rPr lang="en-US" sz="1200" i="1"/>
              <a:t> </a:t>
            </a:r>
            <a:r>
              <a:rPr lang="en-US" sz="1200" i="1" smtClean="0"/>
              <a:t>    </a:t>
            </a:r>
            <a:r>
              <a:rPr lang="en-US" sz="1200"/>
              <a:t>X </a:t>
            </a:r>
            <a:r>
              <a:rPr lang="en-US" sz="1200">
                <a:sym typeface="Wingdings" pitchFamily="2" charset="2"/>
              </a:rPr>
              <a:t> X + 1</a:t>
            </a:r>
            <a:endParaRPr lang="en-US" sz="1200" u="sng" smtClean="0"/>
          </a:p>
          <a:p>
            <a:r>
              <a:rPr lang="en-US" sz="1200" smtClean="0"/>
              <a:t>     Output(MN,’ ’, X)</a:t>
            </a:r>
            <a:endParaRPr lang="en-US" sz="1200"/>
          </a:p>
          <a:p>
            <a:r>
              <a:rPr lang="en-US" sz="1200" u="sng" smtClean="0"/>
              <a:t>Until</a:t>
            </a:r>
            <a:r>
              <a:rPr lang="en-US" sz="1200" smtClean="0"/>
              <a:t>( </a:t>
            </a:r>
            <a:r>
              <a:rPr lang="en-US" sz="1200" smtClean="0">
                <a:solidFill>
                  <a:srgbClr val="FF0000"/>
                </a:solidFill>
              </a:rPr>
              <a:t>X = Akhir</a:t>
            </a:r>
            <a:r>
              <a:rPr lang="en-US" sz="1200" smtClean="0"/>
              <a:t> 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27" name="Rectangle 26"/>
          <p:cNvSpPr/>
          <p:nvPr/>
        </p:nvSpPr>
        <p:spPr>
          <a:xfrm>
            <a:off x="2094522" y="5494314"/>
            <a:ext cx="1743551" cy="1277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smtClean="0"/>
              <a:t>While-DO</a:t>
            </a:r>
            <a:endParaRPr lang="en-US" sz="1200" b="1" i="1" smtClean="0"/>
          </a:p>
          <a:p>
            <a:endParaRPr lang="en-US" sz="500" smtClean="0"/>
          </a:p>
          <a:p>
            <a:r>
              <a:rPr lang="en-US" sz="1200" smtClean="0"/>
              <a:t>X </a:t>
            </a:r>
            <a:r>
              <a:rPr lang="en-US" sz="1200" smtClean="0">
                <a:sym typeface="Wingdings" pitchFamily="2" charset="2"/>
              </a:rPr>
              <a:t>0</a:t>
            </a:r>
            <a:endParaRPr lang="en-US" sz="1200" smtClean="0"/>
          </a:p>
          <a:p>
            <a:r>
              <a:rPr lang="en-US" sz="1200" u="sng" smtClean="0"/>
              <a:t>While</a:t>
            </a:r>
            <a:r>
              <a:rPr lang="en-US" sz="1200" smtClean="0"/>
              <a:t>  (</a:t>
            </a:r>
            <a:r>
              <a:rPr lang="en-US" sz="1200" smtClean="0">
                <a:solidFill>
                  <a:srgbClr val="FF0000"/>
                </a:solidFill>
              </a:rPr>
              <a:t>X &lt;= Akhir</a:t>
            </a:r>
            <a:r>
              <a:rPr lang="en-US" sz="1200" smtClean="0"/>
              <a:t>) </a:t>
            </a:r>
            <a:r>
              <a:rPr lang="en-US" sz="1200" u="sng" smtClean="0"/>
              <a:t>do</a:t>
            </a:r>
            <a:endParaRPr lang="en-US" sz="1200" smtClean="0"/>
          </a:p>
          <a:p>
            <a:r>
              <a:rPr lang="en-US" sz="1200" smtClean="0"/>
              <a:t>    </a:t>
            </a:r>
            <a:r>
              <a:rPr lang="en-US" sz="1200"/>
              <a:t>X </a:t>
            </a:r>
            <a:r>
              <a:rPr lang="en-US" sz="1200">
                <a:sym typeface="Wingdings" pitchFamily="2" charset="2"/>
              </a:rPr>
              <a:t> X + 1</a:t>
            </a:r>
            <a:endParaRPr lang="en-US" sz="1200" smtClean="0"/>
          </a:p>
          <a:p>
            <a:r>
              <a:rPr lang="en-US" sz="1200" smtClean="0"/>
              <a:t>    Output(MN,’ ’, X)</a:t>
            </a:r>
            <a:endParaRPr lang="en-US" sz="1200"/>
          </a:p>
          <a:p>
            <a:r>
              <a:rPr lang="en-US" sz="1200" u="sng" smtClean="0"/>
              <a:t>Endwhile</a:t>
            </a:r>
            <a:endParaRPr lang="en-US" sz="1200"/>
          </a:p>
        </p:txBody>
      </p:sp>
      <p:sp>
        <p:nvSpPr>
          <p:cNvPr id="28" name="Rectangle 27"/>
          <p:cNvSpPr/>
          <p:nvPr/>
        </p:nvSpPr>
        <p:spPr>
          <a:xfrm>
            <a:off x="4643261" y="4326307"/>
            <a:ext cx="152279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50" b="1" u="sng" smtClean="0"/>
              <a:t>Hasil</a:t>
            </a:r>
            <a:endParaRPr lang="en-US" sz="1050" smtClean="0"/>
          </a:p>
          <a:p>
            <a:r>
              <a:rPr lang="en-US" sz="1050" smtClean="0"/>
              <a:t>1+,2+, 3+, …, 98+, 99+</a:t>
            </a:r>
            <a:endParaRPr lang="en-US" sz="1050"/>
          </a:p>
        </p:txBody>
      </p:sp>
      <p:sp>
        <p:nvSpPr>
          <p:cNvPr id="29" name="Rectangle 28"/>
          <p:cNvSpPr/>
          <p:nvPr/>
        </p:nvSpPr>
        <p:spPr>
          <a:xfrm>
            <a:off x="4584982" y="5717273"/>
            <a:ext cx="1639356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50" b="1" u="sng" smtClean="0"/>
              <a:t>Hasil</a:t>
            </a:r>
            <a:endParaRPr lang="en-US" sz="1050" smtClean="0"/>
          </a:p>
          <a:p>
            <a:r>
              <a:rPr lang="en-US" sz="1050" smtClean="0"/>
              <a:t>+</a:t>
            </a:r>
            <a:r>
              <a:rPr lang="en-US" sz="1050" smtClean="0"/>
              <a:t>1, + 2, +3, …,+99, +100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16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05" y="106229"/>
            <a:ext cx="10919995" cy="630581"/>
          </a:xfrm>
        </p:spPr>
        <p:txBody>
          <a:bodyPr/>
          <a:lstStyle/>
          <a:p>
            <a:r>
              <a:rPr lang="en-US" smtClean="0">
                <a:latin typeface="AR CENA" pitchFamily="2" charset="0"/>
              </a:rPr>
              <a:t>Solusi ALGORITMA &amp; PEmrograman </a:t>
            </a:r>
            <a:endParaRPr lang="en-US">
              <a:latin typeface="AR CENA" pitchFamily="2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479166" y="248035"/>
            <a:ext cx="2223928" cy="3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smtClean="0">
                <a:latin typeface="Calibri"/>
                <a:cs typeface="Arial" pitchFamily="34" charset="0"/>
              </a:rPr>
              <a:t>Algoritma </a:t>
            </a:r>
            <a:r>
              <a:rPr lang="en-US" smtClean="0">
                <a:latin typeface="Calibri"/>
                <a:cs typeface="Arial" pitchFamily="34" charset="0"/>
              </a:rPr>
              <a:t>(Copy)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50550" y="1154866"/>
            <a:ext cx="5414585" cy="5550733"/>
            <a:chOff x="7003912" y="1201090"/>
            <a:chExt cx="4479588" cy="5442041"/>
          </a:xfrm>
        </p:grpSpPr>
        <p:sp>
          <p:nvSpPr>
            <p:cNvPr id="23" name="Rectangle 22"/>
            <p:cNvSpPr/>
            <p:nvPr/>
          </p:nvSpPr>
          <p:spPr>
            <a:xfrm>
              <a:off x="7003913" y="1531123"/>
              <a:ext cx="4479586" cy="81922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200" b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Program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Mencetak_Bilangan_1_s/d_100;</a:t>
              </a:r>
              <a:endPara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 eaLnBrk="0" hangingPunct="0">
                <a:defRPr/>
              </a:pPr>
              <a:r>
                <a:rPr lang="en-US" sz="11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{</a:t>
              </a:r>
              <a:r>
                <a:rPr lang="en-US" sz="11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  : </a:t>
              </a:r>
              <a:r>
                <a:rPr lang="en-US" sz="11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Awal=1</a:t>
              </a:r>
              <a:r>
                <a:rPr lang="en-US" sz="11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1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 eaLnBrk="0" hangingPunct="0">
                <a:defRPr/>
              </a:pPr>
              <a:r>
                <a:rPr lang="en-US" sz="11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{</a:t>
              </a:r>
              <a:r>
                <a:rPr lang="en-US" sz="11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Proses : </a:t>
              </a:r>
              <a:r>
                <a:rPr lang="en-US" sz="11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Pengulangan traversal, while-do, repeat-until}</a:t>
              </a:r>
              <a:endParaRPr lang="en-US" sz="1100" i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lvl="1" eaLnBrk="0" hangingPunct="0">
                <a:defRPr/>
              </a:pPr>
              <a:r>
                <a:rPr lang="en-US" sz="11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{Output </a:t>
              </a:r>
              <a:r>
                <a:rPr lang="en-US" sz="11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: </a:t>
              </a:r>
              <a:r>
                <a:rPr lang="pt-BR" sz="11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tercetak 1, 2, 3, …, 100</a:t>
              </a:r>
              <a:r>
                <a:rPr lang="en-US" sz="11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1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03914" y="2350344"/>
              <a:ext cx="4479586" cy="9348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200" b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{KAMUS DATA}</a:t>
              </a:r>
            </a:p>
            <a:p>
              <a:pPr lvl="0" eaLnBrk="0" hangingPunct="0">
                <a:defRPr/>
              </a:pPr>
              <a:r>
                <a:rPr lang="en-US" sz="1200" b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Uses 	Crt;</a:t>
              </a:r>
              <a:endPara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Type		</a:t>
              </a:r>
              <a:r>
                <a:rPr lang="en-US" sz="12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Bilangan = integer;</a:t>
              </a:r>
              <a:endPara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Var</a:t>
              </a:r>
              <a:r>
                <a:rPr lang="en-US" sz="12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2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 : Bilangan;</a:t>
              </a:r>
              <a:endParaRPr lang="en-US" sz="1200" i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03912" y="3285209"/>
              <a:ext cx="4479588" cy="33579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200" b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{ALGORITMA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</a:t>
              </a:r>
              <a:r>
                <a:rPr lang="en-US" sz="12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}</a:t>
              </a:r>
              <a:endPara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Writeln(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’&gt;&gt;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Hasil Intruksi MODEL TRAVERSAL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‘); Writeln;</a:t>
              </a:r>
            </a:p>
            <a:p>
              <a:pPr lvl="0"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 </a:t>
              </a:r>
              <a:r>
                <a:rPr lang="en-US" sz="1200" u="sng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F</a:t>
              </a:r>
              <a:r>
                <a:rPr lang="en-US" sz="1200" u="sng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or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x:=1 </a:t>
              </a:r>
              <a:r>
                <a:rPr lang="en-US" sz="1200" u="sng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to 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100 </a:t>
              </a:r>
              <a:r>
                <a:rPr lang="en-US" sz="1200" u="sng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do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</a:t>
              </a:r>
              <a:r>
                <a:rPr lang="en-US" sz="1200" u="sng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begin</a:t>
              </a:r>
              <a:endParaRPr lang="en-US" sz="1200" u="sng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   Write(x);</a:t>
              </a:r>
            </a:p>
            <a:p>
              <a:pPr lvl="0"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  </a:t>
              </a:r>
              <a:r>
                <a:rPr lang="en-US" sz="1200" u="sng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If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(X &lt;&gt;100) </a:t>
              </a:r>
              <a:r>
                <a:rPr lang="en-US" sz="1200" u="sng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then begin</a:t>
              </a:r>
            </a:p>
            <a:p>
              <a:pPr lvl="0"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     </a:t>
              </a:r>
              <a:r>
                <a:rPr lang="en-US" sz="12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Write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(‘, ‘);</a:t>
              </a:r>
            </a:p>
            <a:p>
              <a:pPr lvl="0"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  </a:t>
              </a:r>
              <a:r>
                <a:rPr lang="en-US" sz="1200" u="sng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end else begin</a:t>
              </a:r>
            </a:p>
            <a:p>
              <a:pPr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 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    </a:t>
              </a:r>
              <a:r>
                <a:rPr lang="en-US" sz="12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Write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(‘.);</a:t>
              </a:r>
              <a:endPara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   </a:t>
              </a:r>
              <a:r>
                <a:rPr lang="en-US" sz="1200" u="sng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end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;{if}          </a:t>
              </a:r>
              <a:endPara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  </a:t>
              </a:r>
              <a:r>
                <a:rPr lang="en-US" sz="1200" u="sng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end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;{for}</a:t>
              </a:r>
            </a:p>
            <a:p>
              <a:pPr lvl="0" eaLnBrk="0" hangingPunct="0">
                <a:defRPr/>
              </a:pPr>
              <a:endParaRPr lang="en-US" sz="1200" i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 Writeln; </a:t>
              </a:r>
            </a:p>
            <a:p>
              <a:pPr lvl="0"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</a:t>
              </a:r>
              <a:r>
                <a:rPr lang="en-US" sz="12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Writeln(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’&gt;&gt; Hasil Intruksi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MODEL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WHILE-DO: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‘); Writeln;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  dst…</a:t>
              </a:r>
            </a:p>
            <a:p>
              <a:pPr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</a:t>
              </a: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….;</a:t>
              </a:r>
              <a:endPara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END.</a:t>
              </a:r>
              <a:endParaRPr lang="en-US" sz="1200" i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03912" y="1201090"/>
              <a:ext cx="4479586" cy="32124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sz="1600" b="1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  <a:sym typeface="Wingdings"/>
                </a:rPr>
                <a:t>Source Code </a:t>
              </a:r>
              <a:endParaRPr lang="en-US" sz="1600" b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 bwMode="auto">
          <a:xfrm>
            <a:off x="6250550" y="729297"/>
            <a:ext cx="4928438" cy="3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>
                <a:latin typeface="Calibri"/>
                <a:cs typeface="Arial" pitchFamily="34" charset="0"/>
              </a:rPr>
              <a:t>Source Code : </a:t>
            </a:r>
            <a:r>
              <a:rPr lang="en-US" b="1" smtClean="0">
                <a:latin typeface="Calibri"/>
                <a:cs typeface="Arial" pitchFamily="34" charset="0"/>
              </a:rPr>
              <a:t>Bahasa </a:t>
            </a:r>
            <a:r>
              <a:rPr lang="en-US" b="1">
                <a:latin typeface="Calibri"/>
                <a:cs typeface="Arial" pitchFamily="34" charset="0"/>
              </a:rPr>
              <a:t>Pascal </a:t>
            </a:r>
            <a:endParaRPr lang="en-US" smtClean="0">
              <a:latin typeface="Calibri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6975" y="720025"/>
            <a:ext cx="5422229" cy="6100557"/>
            <a:chOff x="7003912" y="1201090"/>
            <a:chExt cx="4479588" cy="5981098"/>
          </a:xfrm>
        </p:grpSpPr>
        <p:sp>
          <p:nvSpPr>
            <p:cNvPr id="11" name="Rectangle 10"/>
            <p:cNvSpPr/>
            <p:nvPr/>
          </p:nvSpPr>
          <p:spPr>
            <a:xfrm>
              <a:off x="7003913" y="1522333"/>
              <a:ext cx="4479586" cy="1254337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4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PROBLEM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:</a:t>
              </a: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	: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Program mencetak bilangan 1 s/d 100</a:t>
              </a:r>
              <a:endParaRPr lang="en-US" sz="1400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Awal=1</a:t>
              </a:r>
              <a:endParaRPr lang="en-US" sz="1400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Pengulangan traversal, while-do, repeat-until</a:t>
              </a:r>
              <a:endParaRPr lang="en-US" sz="14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marL="0" lvl="1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tercetak 1, 2, 3, …, 100</a:t>
              </a:r>
              <a:endParaRPr lang="en-US" sz="1400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03914" y="2795336"/>
              <a:ext cx="4479586" cy="10564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4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</a:t>
              </a: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Constanta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// tidak ada, atau Awal=1; Akhir = 100</a:t>
              </a:r>
              <a:endParaRPr lang="en-US" sz="1400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Bilangan = integer</a:t>
              </a:r>
              <a:endParaRPr lang="en-US" sz="1400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x : Bilangan</a:t>
              </a:r>
              <a:endParaRPr lang="en-US" sz="14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03912" y="3851816"/>
              <a:ext cx="4479588" cy="33303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2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ALGORITMA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:</a:t>
              </a:r>
            </a:p>
            <a:p>
              <a:pPr lvl="0"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BEGIN</a:t>
              </a:r>
              <a:endParaRPr lang="en-US" sz="1200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200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x Traversal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1..100</a:t>
              </a:r>
              <a:endParaRPr lang="en-US" sz="12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Output(MN,’’,x)</a:t>
              </a:r>
            </a:p>
            <a:p>
              <a:pPr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200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endx</a:t>
              </a:r>
            </a:p>
            <a:p>
              <a:pPr eaLnBrk="0" hangingPunct="0">
                <a:defRPr/>
              </a:pPr>
              <a:endParaRPr lang="en-US" sz="1200" u="sng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X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1</a:t>
              </a:r>
              <a:endParaRPr lang="en-US" sz="12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     </a:t>
              </a:r>
              <a:r>
                <a:rPr lang="en-US" sz="1200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While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(X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&lt;=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100) </a:t>
              </a:r>
              <a:r>
                <a:rPr lang="en-US" sz="1200" u="sng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do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         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Output(MN,’ ’, X)</a:t>
              </a:r>
            </a:p>
            <a:p>
              <a:pPr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     X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 X + 1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     </a:t>
              </a:r>
              <a:r>
                <a:rPr lang="en-US" sz="1200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Endwhile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</a:p>
            <a:p>
              <a:pPr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X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 0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200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Repeat</a:t>
              </a:r>
              <a:endParaRPr lang="en-US" sz="1200" u="sng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    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X  X + 1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    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Output(MN,’ ’, X)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200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Until</a:t>
              </a:r>
              <a:r>
                <a:rPr lang="en-US" sz="1200" u="sng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( X = </a:t>
              </a:r>
              <a:r>
                <a:rPr lang="en-US" sz="1200" u="sng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Akhir </a:t>
              </a:r>
              <a:r>
                <a:rPr lang="en-US" sz="1200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)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  </a:t>
              </a:r>
              <a:endParaRPr lang="en-US" sz="12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</a:t>
              </a:r>
              <a:endParaRPr lang="en-US" sz="12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03912" y="1201090"/>
              <a:ext cx="4479586" cy="32124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sz="1600" b="1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  <a:sym typeface="Wingdings"/>
                </a:rPr>
                <a:t>SKEMA ALGORITMA</a:t>
              </a:r>
              <a:endParaRPr lang="en-US" sz="1600" b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398634" y="3480819"/>
            <a:ext cx="3737471" cy="16160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&gt;&gt; Hasil Intruksi MODEL TRAVERSAL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1, 2, 3, 4, 5, 6, 7, 8, 9, 10, ……………………………. 99, 100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&gt;&gt; Hasil Intruksi MODEL WHILE-DO: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1, 2, 3, 4, 5, 6, 7, 8, 9, 10, ……………………………. 99, 100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&gt;&gt; Hasil Intruksi MODEL REPEAT-UNTIL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1, 2, 3, 4, 5, 6, 7, 8, 9, 10, ……………………………. 99, 100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 CENA" pitchFamily="2" charset="0"/>
              </a:rPr>
              <a:t>Studi KASUS-2: Loop</a:t>
            </a:r>
            <a:endParaRPr lang="en-US">
              <a:latin typeface="AR CENA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5511" y="749629"/>
            <a:ext cx="5398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smtClean="0"/>
              <a:t>Problem</a:t>
            </a:r>
            <a:r>
              <a:rPr lang="en-US" b="1" smtClean="0"/>
              <a:t> :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Membuat Algoritma dan Program yang dapat Membuat program yang dapat mencetak nama Anda 40 kali dalam 4 kolom dengan model output seperti ilustrasi di bawah. 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999747" y="1154867"/>
            <a:ext cx="5414585" cy="5095295"/>
            <a:chOff x="7003912" y="1201090"/>
            <a:chExt cx="4479588" cy="4995521"/>
          </a:xfrm>
        </p:grpSpPr>
        <p:sp>
          <p:nvSpPr>
            <p:cNvPr id="21" name="Rectangle 20"/>
            <p:cNvSpPr/>
            <p:nvPr/>
          </p:nvSpPr>
          <p:spPr>
            <a:xfrm>
              <a:off x="7003913" y="1522333"/>
              <a:ext cx="4479586" cy="1254337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PROBLEM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:</a:t>
              </a:r>
            </a:p>
            <a:p>
              <a:pPr lvl="0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	: …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…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…</a:t>
              </a:r>
              <a:endParaRPr lang="en-US" sz="16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marL="0" lvl="1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…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03914" y="2795336"/>
              <a:ext cx="4479586" cy="10564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</a:t>
              </a:r>
            </a:p>
            <a:p>
              <a:pPr lvl="0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Constanta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…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…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 …</a:t>
              </a:r>
              <a:endParaRPr lang="en-US" sz="16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03912" y="3851817"/>
              <a:ext cx="4479588" cy="23447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ALGORITMA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lvl="0" eaLnBrk="0" hangingPunct="0">
                <a:defRPr/>
              </a:pPr>
              <a:endPara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</a:t>
              </a:r>
              <a:endParaRPr lang="en-US" sz="16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03912" y="1201090"/>
              <a:ext cx="4479586" cy="32124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b="1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  <a:sym typeface="Wingdings"/>
                </a:rPr>
                <a:t>SKEMA ALGORITMA</a:t>
              </a:r>
              <a:endParaRPr lang="en-US" b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 bwMode="auto">
          <a:xfrm>
            <a:off x="5999747" y="729298"/>
            <a:ext cx="1287663" cy="3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smtClean="0">
                <a:latin typeface="Calibri"/>
                <a:cs typeface="Arial" pitchFamily="34" charset="0"/>
              </a:rPr>
              <a:t>Algoritma </a:t>
            </a:r>
            <a:endParaRPr lang="en-US" smtClean="0">
              <a:latin typeface="Calibri"/>
              <a:cs typeface="Arial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04666" y="2287100"/>
            <a:ext cx="5219647" cy="17394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Input Nama Anda = ? </a:t>
            </a: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Robert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&lt;ENTER&gt; contoh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&gt;&gt;</a:t>
            </a:r>
          </a:p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Calibri" pitchFamily="34" charset="0"/>
              <a:buChar char="1"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 Robert	</a:t>
            </a:r>
            <a:r>
              <a:rPr lang="en-US" sz="1400">
                <a:latin typeface="Calibri" pitchFamily="34" charset="0"/>
                <a:cs typeface="Arial" pitchFamily="34" charset="0"/>
              </a:rPr>
              <a:t> </a:t>
            </a:r>
            <a:r>
              <a:rPr lang="en-US" sz="1400" smtClean="0">
                <a:latin typeface="Calibri" pitchFamily="34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11. Robert	          21. Robert	31. Robert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Calibri" pitchFamily="34" charset="0"/>
              <a:buChar char="2"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 Robert	   12. Robert	          22. Robert	32. Robert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Calibri" pitchFamily="34" charset="0"/>
              <a:buChar char="3"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 Robert	   13. Robert	          23. Robert	33. Robert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sz="1400">
                <a:latin typeface="Calibri" pitchFamily="34" charset="0"/>
                <a:cs typeface="Arial" pitchFamily="34" charset="0"/>
              </a:rPr>
              <a:t> </a:t>
            </a:r>
            <a:r>
              <a:rPr lang="en-US" sz="1400" smtClean="0">
                <a:latin typeface="Calibri" pitchFamily="34" charset="0"/>
                <a:cs typeface="Arial" pitchFamily="34" charset="0"/>
              </a:rPr>
              <a:t>   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… dst</a:t>
            </a:r>
          </a:p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10. Robert	   20. Robert	          30. Robert	40. Robert	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5511" y="4178870"/>
            <a:ext cx="51659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smtClean="0"/>
              <a:t>Analisis</a:t>
            </a:r>
            <a:r>
              <a:rPr lang="en-US" sz="1400" b="1" smtClean="0"/>
              <a:t> : Loop</a:t>
            </a:r>
          </a:p>
          <a:p>
            <a:r>
              <a:rPr lang="en-US" sz="1400" smtClean="0"/>
              <a:t>? :</a:t>
            </a:r>
          </a:p>
          <a:p>
            <a:endParaRPr lang="en-US" sz="1400"/>
          </a:p>
          <a:p>
            <a:endParaRPr lang="en-US" sz="1400" smtClean="0"/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683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05" y="106229"/>
            <a:ext cx="10919995" cy="630581"/>
          </a:xfrm>
        </p:spPr>
        <p:txBody>
          <a:bodyPr/>
          <a:lstStyle/>
          <a:p>
            <a:r>
              <a:rPr lang="en-US" smtClean="0">
                <a:latin typeface="AR CENA" pitchFamily="2" charset="0"/>
              </a:rPr>
              <a:t>Solusi ALGORITMA &amp; PEmrograman </a:t>
            </a:r>
            <a:endParaRPr lang="en-US">
              <a:latin typeface="AR CENA" pitchFamily="2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551356" y="729298"/>
            <a:ext cx="2223928" cy="3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smtClean="0">
                <a:latin typeface="Calibri"/>
                <a:cs typeface="Arial" pitchFamily="34" charset="0"/>
              </a:rPr>
              <a:t>Algoritma </a:t>
            </a:r>
            <a:r>
              <a:rPr lang="en-US" smtClean="0">
                <a:latin typeface="Calibri"/>
                <a:cs typeface="Arial" pitchFamily="34" charset="0"/>
              </a:rPr>
              <a:t>(Copy)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50550" y="1154866"/>
            <a:ext cx="5414585" cy="5095295"/>
            <a:chOff x="7003912" y="1201090"/>
            <a:chExt cx="4479588" cy="4995521"/>
          </a:xfrm>
        </p:grpSpPr>
        <p:sp>
          <p:nvSpPr>
            <p:cNvPr id="23" name="Rectangle 22"/>
            <p:cNvSpPr/>
            <p:nvPr/>
          </p:nvSpPr>
          <p:spPr>
            <a:xfrm>
              <a:off x="7003913" y="1531122"/>
              <a:ext cx="4479586" cy="1254337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400" b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Program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….;</a:t>
              </a: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{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…}</a:t>
              </a: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{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Proses</a:t>
              </a: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…}</a:t>
              </a:r>
              <a:endParaRPr lang="en-US" sz="1400" i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lvl="1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{Output  : 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…}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03914" y="2795336"/>
              <a:ext cx="4479586" cy="10564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400" b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{KAMUS DATA}</a:t>
              </a:r>
            </a:p>
            <a:p>
              <a:pPr lvl="0" eaLnBrk="0" hangingPunct="0">
                <a:defRPr/>
              </a:pPr>
              <a:r>
                <a:rPr lang="en-US" sz="1400" b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Uses 	Crt;</a:t>
              </a:r>
              <a:endPara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Type		…;</a:t>
              </a: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Var</a:t>
              </a: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	…;</a:t>
              </a:r>
              <a:endParaRPr lang="en-US" sz="1400" i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03912" y="3851817"/>
              <a:ext cx="4479588" cy="23447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400" b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{ALGORITMA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</a:t>
              </a: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}</a:t>
              </a:r>
              <a:endPara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	….</a:t>
              </a: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;</a:t>
              </a:r>
              <a:endParaRPr lang="en-US" sz="1400" i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	….;</a:t>
              </a: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	….</a:t>
              </a: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;</a:t>
              </a:r>
              <a:endParaRPr lang="en-US" sz="1400" i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	….;</a:t>
              </a: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	….</a:t>
              </a: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;</a:t>
              </a:r>
              <a:endParaRPr lang="en-US" sz="1400" i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	….;</a:t>
              </a: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	….</a:t>
              </a: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;</a:t>
              </a:r>
              <a:endParaRPr lang="en-US" sz="1400" i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	….;</a:t>
              </a: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END.</a:t>
              </a:r>
              <a:endParaRPr lang="en-US" sz="1400" i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03912" y="1201090"/>
              <a:ext cx="4479586" cy="32124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b="1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  <a:sym typeface="Wingdings"/>
                </a:rPr>
                <a:t>Source Code </a:t>
              </a:r>
              <a:endParaRPr lang="en-US" b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 bwMode="auto">
          <a:xfrm>
            <a:off x="6250550" y="729297"/>
            <a:ext cx="4928438" cy="3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>
                <a:latin typeface="Calibri"/>
                <a:cs typeface="Arial" pitchFamily="34" charset="0"/>
              </a:rPr>
              <a:t>Source Code : </a:t>
            </a:r>
            <a:r>
              <a:rPr lang="en-US" b="1" smtClean="0">
                <a:latin typeface="Calibri"/>
                <a:cs typeface="Arial" pitchFamily="34" charset="0"/>
              </a:rPr>
              <a:t>Bahasa </a:t>
            </a:r>
            <a:r>
              <a:rPr lang="en-US" b="1">
                <a:latin typeface="Calibri"/>
                <a:cs typeface="Arial" pitchFamily="34" charset="0"/>
              </a:rPr>
              <a:t>Pascal </a:t>
            </a:r>
            <a:endParaRPr lang="en-US" smtClean="0"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 CENA" pitchFamily="2" charset="0"/>
              </a:rPr>
              <a:t>Studi KASUS-3: Loop</a:t>
            </a:r>
            <a:endParaRPr lang="en-US">
              <a:latin typeface="AR CENA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5511" y="749629"/>
            <a:ext cx="5398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smtClean="0"/>
              <a:t>Problem</a:t>
            </a:r>
            <a:r>
              <a:rPr lang="en-US" b="1" smtClean="0"/>
              <a:t> :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Membuat Algoritma dan Program </a:t>
            </a:r>
            <a:r>
              <a:rPr lang="en-US"/>
              <a:t>yang dapat mencetak tampilan seperti ilustrasi di bawah, dengan diinput sebuah nilai bilangan genap (N) tertentu sebagai batas </a:t>
            </a:r>
            <a:r>
              <a:rPr lang="en-US" smtClean="0"/>
              <a:t>pengulangan. 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999747" y="1154867"/>
            <a:ext cx="5414585" cy="5095295"/>
            <a:chOff x="7003912" y="1201090"/>
            <a:chExt cx="4479588" cy="4995521"/>
          </a:xfrm>
        </p:grpSpPr>
        <p:sp>
          <p:nvSpPr>
            <p:cNvPr id="21" name="Rectangle 20"/>
            <p:cNvSpPr/>
            <p:nvPr/>
          </p:nvSpPr>
          <p:spPr>
            <a:xfrm>
              <a:off x="7003913" y="1522333"/>
              <a:ext cx="4479586" cy="1254337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PROBLEM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:</a:t>
              </a:r>
            </a:p>
            <a:p>
              <a:pPr lvl="0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	: …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…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…</a:t>
              </a:r>
              <a:endParaRPr lang="en-US" sz="16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marL="0" lvl="1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…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03914" y="2795336"/>
              <a:ext cx="4479586" cy="10564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</a:t>
              </a:r>
            </a:p>
            <a:p>
              <a:pPr lvl="0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Constanta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…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…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 …</a:t>
              </a:r>
              <a:endParaRPr lang="en-US" sz="16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03912" y="3851817"/>
              <a:ext cx="4479588" cy="23447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ALGORITMA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lvl="0" eaLnBrk="0" hangingPunct="0">
                <a:defRPr/>
              </a:pPr>
              <a:endPara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</a:t>
              </a:r>
              <a:endParaRPr lang="en-US" sz="16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03912" y="1201090"/>
              <a:ext cx="4479586" cy="32124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b="1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  <a:sym typeface="Wingdings"/>
                </a:rPr>
                <a:t>SKEMA ALGORITMA</a:t>
              </a:r>
              <a:endParaRPr lang="en-US" b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 bwMode="auto">
          <a:xfrm>
            <a:off x="5999747" y="729298"/>
            <a:ext cx="1287663" cy="3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smtClean="0">
                <a:latin typeface="Calibri"/>
                <a:cs typeface="Arial" pitchFamily="34" charset="0"/>
              </a:rPr>
              <a:t>Algoritma </a:t>
            </a:r>
            <a:endParaRPr lang="en-US" smtClean="0">
              <a:latin typeface="Calibri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446" y="4419502"/>
            <a:ext cx="51659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smtClean="0"/>
              <a:t>Analisis</a:t>
            </a:r>
            <a:r>
              <a:rPr lang="en-US" sz="1400" b="1" smtClean="0"/>
              <a:t> : Loop</a:t>
            </a:r>
          </a:p>
          <a:p>
            <a:r>
              <a:rPr lang="en-US" sz="1400" smtClean="0"/>
              <a:t>? :</a:t>
            </a:r>
          </a:p>
          <a:p>
            <a:endParaRPr lang="en-US" sz="1400"/>
          </a:p>
          <a:p>
            <a:endParaRPr lang="en-US" sz="1400" smtClean="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55511" y="2614100"/>
            <a:ext cx="5246687" cy="16450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Input Bilangan Genap N = ? &lt;ENTER&gt;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&gt;&gt;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sv-S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2	genap	      5	ganjil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sv-S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4 	genap	     10	genap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sv-S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6 	genap	     15	ganjil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:	:	     :	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         genap	       ?              ?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58014" y="0"/>
            <a:ext cx="223435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duh 460 Background Biru Muda Png Terbaik - Download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5764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752475"/>
            <a:ext cx="7482418" cy="2174873"/>
          </a:xfrm>
          <a:noFill/>
        </p:spPr>
        <p:txBody>
          <a:bodyPr>
            <a:noAutofit/>
          </a:bodyPr>
          <a:lstStyle/>
          <a:p>
            <a:r>
              <a:rPr lang="en-US" smtClean="0">
                <a:solidFill>
                  <a:srgbClr val="FFFF00"/>
                </a:solidFill>
                <a:latin typeface="AR JULIAN" pitchFamily="2" charset="0"/>
              </a:rPr>
              <a:t>ALGORITMA</a:t>
            </a:r>
            <a:br>
              <a:rPr lang="en-US" smtClean="0">
                <a:solidFill>
                  <a:srgbClr val="FFFF00"/>
                </a:solidFill>
                <a:latin typeface="AR JULIAN" pitchFamily="2" charset="0"/>
              </a:rPr>
            </a:br>
            <a:r>
              <a:rPr lang="en-US" smtClean="0">
                <a:solidFill>
                  <a:srgbClr val="FFFF00"/>
                </a:solidFill>
                <a:latin typeface="AR JULIAN" pitchFamily="2" charset="0"/>
              </a:rPr>
              <a:t>PEMROGRAMAN</a:t>
            </a:r>
            <a:br>
              <a:rPr lang="en-US" smtClean="0">
                <a:solidFill>
                  <a:srgbClr val="FFFF00"/>
                </a:solidFill>
                <a:latin typeface="AR JULIAN" pitchFamily="2" charset="0"/>
              </a:rPr>
            </a:br>
            <a:r>
              <a:rPr lang="en-US" sz="3200" smtClean="0">
                <a:solidFill>
                  <a:srgbClr val="FFFF00"/>
                </a:solidFill>
                <a:latin typeface="AR JULIAN" pitchFamily="2" charset="0"/>
              </a:rPr>
              <a:t>(dasAr)</a:t>
            </a:r>
            <a:endParaRPr lang="id-ID" sz="3200">
              <a:solidFill>
                <a:srgbClr val="FFFF00"/>
              </a:solidFill>
              <a:latin typeface="AR JULIAN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7771" y="4791075"/>
            <a:ext cx="34317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smtClean="0"/>
              <a:t>LOGIS 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smtClean="0"/>
              <a:t>Diterima/dipahami </a:t>
            </a:r>
            <a:br>
              <a:rPr lang="en-US" sz="2000" smtClean="0"/>
            </a:br>
            <a:r>
              <a:rPr lang="en-US" sz="2000" smtClean="0"/>
              <a:t>akal manusia</a:t>
            </a:r>
            <a:endParaRPr lang="en-US" sz="200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smtClean="0"/>
              <a:t>Secara formal memenuhi</a:t>
            </a:r>
            <a:br>
              <a:rPr lang="en-US" sz="2000" smtClean="0"/>
            </a:br>
            <a:r>
              <a:rPr lang="en-US" sz="2000" smtClean="0"/>
              <a:t>kaidah/hukum ilmu logika </a:t>
            </a:r>
            <a:endParaRPr lang="en-US" sz="2000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73" y="836712"/>
            <a:ext cx="2967138" cy="411628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>
            <a:noFill/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Rounded Rectangle 3"/>
          <p:cNvSpPr/>
          <p:nvPr/>
        </p:nvSpPr>
        <p:spPr>
          <a:xfrm>
            <a:off x="8362950" y="5153525"/>
            <a:ext cx="3190129" cy="694826"/>
          </a:xfrm>
          <a:prstGeom prst="roundRect">
            <a:avLst>
              <a:gd name="adj" fmla="val 43841"/>
            </a:avLst>
          </a:prstGeom>
          <a:gradFill flip="none" rotWithShape="1">
            <a:gsLst>
              <a:gs pos="0">
                <a:srgbClr val="CCFFFF">
                  <a:lumMod val="0"/>
                  <a:lumOff val="100000"/>
                  <a:alpha val="0"/>
                </a:srgb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 :</a:t>
            </a:r>
          </a:p>
          <a:p>
            <a:pPr algn="ctr"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SANYATA </a:t>
            </a:r>
            <a:r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PURWIDAYANTA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nip and Round Single Corner Rectangle 7"/>
          <p:cNvSpPr/>
          <p:nvPr/>
        </p:nvSpPr>
        <p:spPr>
          <a:xfrm rot="16200000" flipH="1">
            <a:off x="10959519" y="342654"/>
            <a:ext cx="967264" cy="932259"/>
          </a:xfrm>
          <a:prstGeom prst="snipRoundRect">
            <a:avLst>
              <a:gd name="adj1" fmla="val 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0" tIns="45720" rIns="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</a:t>
            </a:r>
            <a:endParaRPr lang="en-US" sz="48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05" y="106229"/>
            <a:ext cx="10919995" cy="630581"/>
          </a:xfrm>
        </p:spPr>
        <p:txBody>
          <a:bodyPr/>
          <a:lstStyle/>
          <a:p>
            <a:r>
              <a:rPr lang="en-US" smtClean="0">
                <a:latin typeface="AR CENA" pitchFamily="2" charset="0"/>
              </a:rPr>
              <a:t>Solusi ALGORITMA &amp; PEmrograman </a:t>
            </a:r>
            <a:endParaRPr lang="en-US">
              <a:latin typeface="AR CENA" pitchFamily="2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551356" y="729298"/>
            <a:ext cx="2223928" cy="3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smtClean="0">
                <a:latin typeface="Calibri"/>
                <a:cs typeface="Arial" pitchFamily="34" charset="0"/>
              </a:rPr>
              <a:t>Algoritma </a:t>
            </a:r>
            <a:r>
              <a:rPr lang="en-US" smtClean="0">
                <a:latin typeface="Calibri"/>
                <a:cs typeface="Arial" pitchFamily="34" charset="0"/>
              </a:rPr>
              <a:t>(Copy)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50550" y="1154866"/>
            <a:ext cx="5414585" cy="5095295"/>
            <a:chOff x="7003912" y="1201090"/>
            <a:chExt cx="4479588" cy="4995521"/>
          </a:xfrm>
        </p:grpSpPr>
        <p:sp>
          <p:nvSpPr>
            <p:cNvPr id="23" name="Rectangle 22"/>
            <p:cNvSpPr/>
            <p:nvPr/>
          </p:nvSpPr>
          <p:spPr>
            <a:xfrm>
              <a:off x="7003913" y="1531122"/>
              <a:ext cx="4479586" cy="1254337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400" b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Program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….;</a:t>
              </a: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{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</a:t>
              </a: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…}</a:t>
              </a: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{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Proses</a:t>
              </a: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…}</a:t>
              </a:r>
              <a:endParaRPr lang="en-US" sz="1400" i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lvl="1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{Output  : 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…}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03914" y="2795336"/>
              <a:ext cx="4479586" cy="10564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400" b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{KAMUS DATA}</a:t>
              </a:r>
            </a:p>
            <a:p>
              <a:pPr lvl="0" eaLnBrk="0" hangingPunct="0">
                <a:defRPr/>
              </a:pPr>
              <a:r>
                <a:rPr lang="en-US" sz="1400" b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Uses 	Crt;</a:t>
              </a:r>
              <a:endPara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Type		…;</a:t>
              </a: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Var</a:t>
              </a: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	…;</a:t>
              </a:r>
              <a:endParaRPr lang="en-US" sz="1400" i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03912" y="3851817"/>
              <a:ext cx="4479588" cy="23447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400" b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{ALGORITMA</a:t>
              </a: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 </a:t>
              </a: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}</a:t>
              </a:r>
              <a:endParaRPr lang="en-US" sz="14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	….</a:t>
              </a: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;</a:t>
              </a:r>
              <a:endParaRPr lang="en-US" sz="1400" i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	….;</a:t>
              </a: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	….</a:t>
              </a: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;</a:t>
              </a:r>
              <a:endParaRPr lang="en-US" sz="1400" i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	….;</a:t>
              </a: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	….</a:t>
              </a: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;</a:t>
              </a:r>
              <a:endParaRPr lang="en-US" sz="1400" i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	….;</a:t>
              </a: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	….</a:t>
              </a: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;</a:t>
              </a:r>
              <a:endParaRPr lang="en-US" sz="1400" i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Wingdings"/>
                </a:rPr>
                <a:t>	….;</a:t>
              </a: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END.</a:t>
              </a:r>
              <a:endParaRPr lang="en-US" sz="1400" i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03912" y="1201090"/>
              <a:ext cx="4479586" cy="32124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b="1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  <a:sym typeface="Wingdings"/>
                </a:rPr>
                <a:t>Source Code </a:t>
              </a:r>
              <a:endParaRPr lang="en-US" b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 bwMode="auto">
          <a:xfrm>
            <a:off x="6250550" y="729297"/>
            <a:ext cx="4928438" cy="3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>
                <a:latin typeface="Calibri"/>
                <a:cs typeface="Arial" pitchFamily="34" charset="0"/>
              </a:rPr>
              <a:t>Source Code : </a:t>
            </a:r>
            <a:r>
              <a:rPr lang="en-US" b="1" smtClean="0">
                <a:latin typeface="Calibri"/>
                <a:cs typeface="Arial" pitchFamily="34" charset="0"/>
              </a:rPr>
              <a:t>Bahasa </a:t>
            </a:r>
            <a:r>
              <a:rPr lang="en-US" b="1">
                <a:latin typeface="Calibri"/>
                <a:cs typeface="Arial" pitchFamily="34" charset="0"/>
              </a:rPr>
              <a:t>Pascal </a:t>
            </a:r>
            <a:endParaRPr lang="en-US" smtClean="0"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9334499" y="1259934"/>
            <a:ext cx="1958453" cy="3740691"/>
            <a:chOff x="1485132" y="2264349"/>
            <a:chExt cx="951368" cy="2025110"/>
          </a:xfrm>
        </p:grpSpPr>
        <p:sp>
          <p:nvSpPr>
            <p:cNvPr id="63" name="TextBox 62"/>
            <p:cNvSpPr txBox="1"/>
            <p:nvPr/>
          </p:nvSpPr>
          <p:spPr>
            <a:xfrm>
              <a:off x="1603444" y="4021757"/>
              <a:ext cx="714743" cy="267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endParaRPr lang="en-US" sz="1000" b="1" smtClean="0">
                <a:solidFill>
                  <a:prstClr val="white"/>
                </a:solidFill>
                <a:latin typeface="Calibri" pitchFamily="34" charset="0"/>
              </a:endParaRPr>
            </a:p>
            <a:p>
              <a:pPr algn="ctr"/>
              <a:r>
                <a:rPr lang="en-US" sz="1600" b="1" smtClean="0">
                  <a:solidFill>
                    <a:prstClr val="white"/>
                  </a:solidFill>
                  <a:latin typeface="Calibri" pitchFamily="34" charset="0"/>
                </a:rPr>
                <a:t>Informatikawan</a:t>
              </a:r>
            </a:p>
            <a:p>
              <a:endParaRPr lang="en-US" sz="1000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pic>
          <p:nvPicPr>
            <p:cNvPr id="64" name="Picture 2" descr="D:\korea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" r="64921"/>
            <a:stretch/>
          </p:blipFill>
          <p:spPr bwMode="auto">
            <a:xfrm>
              <a:off x="1485132" y="2264349"/>
              <a:ext cx="951368" cy="1730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3241292" y="1968490"/>
            <a:ext cx="633676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Studi kasus</a:t>
            </a:r>
            <a:br>
              <a:rPr lang="en-US" sz="4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sz="4400" b="1" spc="5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4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Algoritma </a:t>
            </a:r>
            <a:br>
              <a:rPr lang="en-US" sz="4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4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Menu</a:t>
            </a:r>
            <a:endParaRPr lang="en-US" sz="44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44937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REHAT &amp; DISKUSI</a:t>
            </a:r>
            <a:endParaRPr lang="id-ID">
              <a:latin typeface="AR JULIAN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9965" y="1013616"/>
            <a:ext cx="2652325" cy="3987009"/>
            <a:chOff x="1458035" y="1347591"/>
            <a:chExt cx="2652325" cy="3987009"/>
          </a:xfrm>
        </p:grpSpPr>
        <p:pic>
          <p:nvPicPr>
            <p:cNvPr id="8" name="Picture 3" descr="D:\korea1.jp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" t="2343" r="80112" b="44916"/>
            <a:stretch/>
          </p:blipFill>
          <p:spPr bwMode="auto">
            <a:xfrm>
              <a:off x="1458035" y="1347591"/>
              <a:ext cx="2652325" cy="3578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882591" y="4842157"/>
              <a:ext cx="1366635" cy="4924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endParaRPr lang="en-US" sz="900" b="1" smtClean="0">
                <a:solidFill>
                  <a:prstClr val="white"/>
                </a:solidFill>
                <a:latin typeface="Calibri" pitchFamily="34" charset="0"/>
              </a:endParaRPr>
            </a:p>
            <a:p>
              <a:pPr algn="ctr"/>
              <a:r>
                <a:rPr lang="en-US" sz="1400" b="1" smtClean="0">
                  <a:solidFill>
                    <a:prstClr val="white"/>
                  </a:solidFill>
                  <a:latin typeface="Calibri" pitchFamily="34" charset="0"/>
                </a:rPr>
                <a:t>Informatikawati</a:t>
              </a:r>
            </a:p>
            <a:p>
              <a:endParaRPr lang="en-US" sz="900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08024" y="106229"/>
            <a:ext cx="10861676" cy="630581"/>
          </a:xfrm>
        </p:spPr>
        <p:txBody>
          <a:bodyPr/>
          <a:lstStyle/>
          <a:p>
            <a:r>
              <a:rPr lang="en-US" smtClean="0">
                <a:latin typeface="AR CENA" pitchFamily="2" charset="0"/>
              </a:rPr>
              <a:t>Studi KASUS-1: Menu</a:t>
            </a:r>
            <a:endParaRPr lang="en-US">
              <a:latin typeface="AR CENA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8355" y="2397417"/>
            <a:ext cx="2438043" cy="2983532"/>
            <a:chOff x="5915769" y="959677"/>
            <a:chExt cx="3315696" cy="3572565"/>
          </a:xfrm>
        </p:grpSpPr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5915769" y="1425847"/>
              <a:ext cx="3315695" cy="2732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b="1" smtClean="0">
                  <a:latin typeface="Calibri"/>
                  <a:cs typeface="Arial" pitchFamily="34" charset="0"/>
                </a:rPr>
                <a:t>  [1] Resep TAKOYAKI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b="1" smtClean="0">
                  <a:latin typeface="Calibri"/>
                  <a:cs typeface="Arial" pitchFamily="34" charset="0"/>
                </a:rPr>
                <a:t>  [2] </a:t>
              </a:r>
              <a:r>
                <a:rPr lang="en-US" b="1">
                  <a:latin typeface="Calibri"/>
                  <a:cs typeface="Arial" pitchFamily="34" charset="0"/>
                </a:rPr>
                <a:t>Resep </a:t>
              </a:r>
              <a:r>
                <a:rPr lang="en-US" b="1" smtClean="0">
                  <a:latin typeface="Calibri"/>
                  <a:cs typeface="Arial" pitchFamily="34" charset="0"/>
                </a:rPr>
                <a:t>ONIGIRI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b="1" smtClean="0">
                  <a:latin typeface="Calibri"/>
                  <a:cs typeface="Arial" pitchFamily="34" charset="0"/>
                </a:rPr>
                <a:t>  [3] </a:t>
              </a:r>
              <a:r>
                <a:rPr lang="en-US" b="1">
                  <a:latin typeface="Calibri"/>
                  <a:cs typeface="Arial" pitchFamily="34" charset="0"/>
                </a:rPr>
                <a:t>Resep </a:t>
              </a:r>
              <a:r>
                <a:rPr lang="en-US" b="1" smtClean="0">
                  <a:latin typeface="Calibri"/>
                  <a:cs typeface="Arial" pitchFamily="34" charset="0"/>
                </a:rPr>
                <a:t>TERIYAKI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b="1" smtClean="0">
                  <a:latin typeface="Calibri"/>
                  <a:cs typeface="Arial" pitchFamily="34" charset="0"/>
                </a:rPr>
                <a:t>  [4] </a:t>
              </a:r>
              <a:r>
                <a:rPr lang="en-US" b="1">
                  <a:latin typeface="Calibri"/>
                  <a:cs typeface="Arial" pitchFamily="34" charset="0"/>
                </a:rPr>
                <a:t>Resep </a:t>
              </a:r>
              <a:r>
                <a:rPr lang="en-US" b="1" smtClean="0">
                  <a:latin typeface="Calibri"/>
                  <a:cs typeface="Arial" pitchFamily="34" charset="0"/>
                </a:rPr>
                <a:t>SUSHI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b="1" smtClean="0">
                  <a:latin typeface="Calibri"/>
                  <a:cs typeface="Arial" pitchFamily="34" charset="0"/>
                </a:rPr>
                <a:t>  [5] </a:t>
              </a:r>
              <a:r>
                <a:rPr lang="en-US" b="1">
                  <a:latin typeface="Calibri"/>
                  <a:cs typeface="Arial" pitchFamily="34" charset="0"/>
                </a:rPr>
                <a:t>Resep </a:t>
              </a:r>
              <a:r>
                <a:rPr lang="en-US" b="1" smtClean="0">
                  <a:latin typeface="Calibri"/>
                  <a:cs typeface="Arial" pitchFamily="34" charset="0"/>
                </a:rPr>
                <a:t>SUKIYAKI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b="1" smtClean="0">
                  <a:latin typeface="Calibri"/>
                  <a:cs typeface="Arial" pitchFamily="34" charset="0"/>
                </a:rPr>
                <a:t>--------------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b="1">
                  <a:latin typeface="Calibri"/>
                  <a:cs typeface="Arial" pitchFamily="34" charset="0"/>
                </a:rPr>
                <a:t> </a:t>
              </a:r>
              <a:r>
                <a:rPr lang="en-US" b="1" smtClean="0">
                  <a:latin typeface="Calibri"/>
                  <a:cs typeface="Arial" pitchFamily="34" charset="0"/>
                </a:rPr>
                <a:t> [0] Exit</a:t>
              </a: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5915769" y="959677"/>
              <a:ext cx="3315696" cy="466171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b="1" smtClean="0">
                  <a:latin typeface="Calibri"/>
                  <a:cs typeface="Arial" pitchFamily="34" charset="0"/>
                </a:rPr>
                <a:t>MENU RESEP JEPANG</a:t>
              </a:r>
            </a:p>
          </p:txBody>
        </p:sp>
        <p:sp>
          <p:nvSpPr>
            <p:cNvPr id="16" name="Title 1"/>
            <p:cNvSpPr txBox="1">
              <a:spLocks/>
            </p:cNvSpPr>
            <p:nvPr/>
          </p:nvSpPr>
          <p:spPr bwMode="auto">
            <a:xfrm>
              <a:off x="5915770" y="4158532"/>
              <a:ext cx="3315695" cy="3737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b="1" smtClean="0">
                  <a:latin typeface="Calibri"/>
                  <a:cs typeface="Arial" pitchFamily="34" charset="0"/>
                </a:rPr>
                <a:t>      &gt;&gt;&gt; Pilih nomor = ?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47876" y="751761"/>
            <a:ext cx="5815266" cy="5984143"/>
            <a:chOff x="7003912" y="1201090"/>
            <a:chExt cx="4479588" cy="5866964"/>
          </a:xfrm>
        </p:grpSpPr>
        <p:sp>
          <p:nvSpPr>
            <p:cNvPr id="28" name="Rectangle 27"/>
            <p:cNvSpPr/>
            <p:nvPr/>
          </p:nvSpPr>
          <p:spPr>
            <a:xfrm>
              <a:off x="7003913" y="1522333"/>
              <a:ext cx="4479586" cy="1254337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PROBLEM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:</a:t>
              </a:r>
            </a:p>
            <a:p>
              <a:pPr lvl="0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	: Menu Resep Jepang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Pilihan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Repeat-Until &amp; Depend-On</a:t>
              </a:r>
              <a:endParaRPr lang="en-US" sz="16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marL="0" lvl="1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Sajikan teks resep sesuai pilihan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03914" y="2795336"/>
              <a:ext cx="4479586" cy="10564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</a:t>
              </a:r>
            </a:p>
            <a:p>
              <a:pPr marL="285750" lvl="0" indent="-285750" eaLnBrk="0" hangingPunct="0">
                <a:buFont typeface="Wingdings" pitchFamily="2" charset="2"/>
                <a:buChar char="n"/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Constanta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// tidak ada</a:t>
              </a:r>
            </a:p>
            <a:p>
              <a:pPr marL="285750" lvl="0" indent="-285750" eaLnBrk="0" hangingPunct="0">
                <a:buFont typeface="Wingdings" pitchFamily="2" charset="2"/>
                <a:buChar char="n"/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Pilihan = Character;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Pil : Pilihan</a:t>
              </a:r>
              <a:endParaRPr lang="en-US" sz="16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03912" y="3851816"/>
              <a:ext cx="4479588" cy="32162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4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ALGORITMA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400" b="1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Repeat</a:t>
              </a:r>
              <a:endParaRPr lang="en-US" sz="1400" b="1" u="sng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// Tampilkan Menu</a:t>
              </a:r>
            </a:p>
            <a:p>
              <a:pPr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Input (KB,’Pilih nomor ? ‘,Pil)</a:t>
              </a:r>
              <a:endParaRPr lang="en-US" sz="14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</a:t>
              </a:r>
              <a:r>
                <a:rPr lang="en-US" sz="1400" b="1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Depend on</a:t>
              </a:r>
              <a:r>
                <a:rPr lang="en-US" sz="14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Pil</a:t>
              </a:r>
              <a:endParaRPr lang="en-US" sz="1400" b="1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           ‘1’ :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Output(MN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,’ Resep Takoyasi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Siap’) 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// tampilkan resepnya 	           	         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‘2’ 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Output(MN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,’ Resep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Onigiri Siap’) 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// tampilkan resepnya 	           	         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‘3’ 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Output(MN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,’ Resep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Teriyaki Siap’) 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// tampilkan resepnya 	           	         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‘4’ 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Output(MN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,’ Resep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Sushi Siap’) 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// tampilkan resepnya 	           	         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‘5’ 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Output(MN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,’ Resep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Sukiyaki Siap’) 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// tampilkan resepnya 	           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</a:t>
              </a:r>
              <a:r>
                <a:rPr lang="en-US" sz="1400" b="1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EndDepend</a:t>
              </a:r>
            </a:p>
            <a:p>
              <a:pPr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400" b="1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Until</a:t>
              </a:r>
              <a:r>
                <a:rPr lang="en-US" sz="14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(Pil =‘0’)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// pemakaian menu selesai</a:t>
              </a:r>
            </a:p>
            <a:p>
              <a:pPr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Output(MN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,’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Pembuatan menu STOP’) // 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terminasi Pil = ‘0’</a:t>
              </a: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</a:t>
              </a:r>
              <a:endParaRPr lang="en-US" sz="14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03913" y="1201090"/>
              <a:ext cx="4479586" cy="32124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b="1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  <a:sym typeface="Wingdings"/>
                </a:rPr>
                <a:t>SKEMA ALGORITMA MENU</a:t>
              </a:r>
              <a:endParaRPr lang="en-US" b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555511" y="749629"/>
            <a:ext cx="5398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smtClean="0"/>
              <a:t>Problem</a:t>
            </a:r>
            <a:r>
              <a:rPr lang="en-US" b="1" smtClean="0"/>
              <a:t> :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Membuat Algoritma dan Program </a:t>
            </a:r>
            <a:r>
              <a:rPr lang="en-US"/>
              <a:t>yang dapat </a:t>
            </a:r>
            <a:r>
              <a:rPr lang="en-US" smtClean="0"/>
              <a:t>melakukan mekanisme pemilihan MENU secara berulang dengan ilustrasi Menu Resep Jepang di bawah ini.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57075" y="3584093"/>
            <a:ext cx="2056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Pilihan = 1 maka </a:t>
            </a:r>
          </a:p>
          <a:p>
            <a:r>
              <a:rPr lang="en-US" sz="1200"/>
              <a:t>t</a:t>
            </a:r>
            <a:r>
              <a:rPr lang="en-US" sz="1200" smtClean="0"/>
              <a:t>ercetak ‘Resep Takoyasi Siap’ </a:t>
            </a:r>
            <a:endParaRPr lang="en-US" sz="1200"/>
          </a:p>
        </p:txBody>
      </p:sp>
      <p:sp>
        <p:nvSpPr>
          <p:cNvPr id="6" name="Left Brace 5"/>
          <p:cNvSpPr/>
          <p:nvPr/>
        </p:nvSpPr>
        <p:spPr>
          <a:xfrm>
            <a:off x="3083495" y="3826041"/>
            <a:ext cx="373579" cy="2679032"/>
          </a:xfrm>
          <a:prstGeom prst="leftBrace">
            <a:avLst>
              <a:gd name="adj1" fmla="val 5278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57075" y="4045758"/>
            <a:ext cx="1976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Pilihan = 2 maka </a:t>
            </a:r>
          </a:p>
          <a:p>
            <a:r>
              <a:rPr lang="en-US" sz="1200"/>
              <a:t>t</a:t>
            </a:r>
            <a:r>
              <a:rPr lang="en-US" sz="1200" smtClean="0"/>
              <a:t>ercetak ‘Resep Onigiri Siap’ </a:t>
            </a:r>
            <a:endParaRPr lang="en-US" sz="1200"/>
          </a:p>
        </p:txBody>
      </p:sp>
      <p:sp>
        <p:nvSpPr>
          <p:cNvPr id="34" name="Rectangle 33"/>
          <p:cNvSpPr/>
          <p:nvPr/>
        </p:nvSpPr>
        <p:spPr>
          <a:xfrm>
            <a:off x="3491044" y="4596075"/>
            <a:ext cx="2005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Pilihan = 3 maka </a:t>
            </a:r>
          </a:p>
          <a:p>
            <a:r>
              <a:rPr lang="en-US" sz="1200"/>
              <a:t>t</a:t>
            </a:r>
            <a:r>
              <a:rPr lang="en-US" sz="1200" smtClean="0"/>
              <a:t>ercetak ‘Resep Teriyaki Siap’ </a:t>
            </a:r>
            <a:endParaRPr lang="en-US" sz="1200"/>
          </a:p>
        </p:txBody>
      </p:sp>
      <p:sp>
        <p:nvSpPr>
          <p:cNvPr id="35" name="Rectangle 34"/>
          <p:cNvSpPr/>
          <p:nvPr/>
        </p:nvSpPr>
        <p:spPr>
          <a:xfrm>
            <a:off x="3491044" y="5224902"/>
            <a:ext cx="1863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Pilihan = 4 maka </a:t>
            </a:r>
          </a:p>
          <a:p>
            <a:r>
              <a:rPr lang="en-US" sz="1200"/>
              <a:t>t</a:t>
            </a:r>
            <a:r>
              <a:rPr lang="en-US" sz="1200" smtClean="0"/>
              <a:t>ercetak ‘Resep Sushi Siap’ </a:t>
            </a:r>
            <a:endParaRPr lang="en-US" sz="1200"/>
          </a:p>
        </p:txBody>
      </p:sp>
      <p:sp>
        <p:nvSpPr>
          <p:cNvPr id="36" name="Rectangle 35"/>
          <p:cNvSpPr/>
          <p:nvPr/>
        </p:nvSpPr>
        <p:spPr>
          <a:xfrm>
            <a:off x="3490502" y="5812058"/>
            <a:ext cx="204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Pilihan = 5 maka </a:t>
            </a:r>
          </a:p>
          <a:p>
            <a:r>
              <a:rPr lang="en-US" sz="1200"/>
              <a:t>t</a:t>
            </a:r>
            <a:r>
              <a:rPr lang="en-US" sz="1200" smtClean="0"/>
              <a:t>ercetak ‘Resep Sukiyaki Siap’ </a:t>
            </a:r>
            <a:endParaRPr lang="en-US" sz="1200"/>
          </a:p>
        </p:txBody>
      </p:sp>
      <p:sp>
        <p:nvSpPr>
          <p:cNvPr id="37" name="Rectangle 36"/>
          <p:cNvSpPr/>
          <p:nvPr/>
        </p:nvSpPr>
        <p:spPr>
          <a:xfrm>
            <a:off x="3491044" y="6274240"/>
            <a:ext cx="2307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Pilihan = 0 maka </a:t>
            </a:r>
          </a:p>
          <a:p>
            <a:r>
              <a:rPr lang="en-US" sz="1200"/>
              <a:t>t</a:t>
            </a:r>
            <a:r>
              <a:rPr lang="en-US" sz="1200" smtClean="0"/>
              <a:t>ercetak ‘Pembuatan menu STOP’ </a:t>
            </a:r>
            <a:endParaRPr lang="en-US" sz="120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837377" y="915590"/>
            <a:ext cx="3694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7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 bwMode="auto">
          <a:xfrm>
            <a:off x="6491416" y="48126"/>
            <a:ext cx="5404022" cy="67617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t" anchorCtr="0"/>
          <a:lstStyle/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Menu_Resep_Jepang;</a:t>
            </a:r>
          </a:p>
          <a:p>
            <a:pPr lvl="0"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{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  : Pilihan                            }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{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Proses : Repeat-Until dan Depend ON         }</a:t>
            </a:r>
            <a:endParaRPr lang="en-US" sz="1200" i="1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{Output 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Sajikan teks resep sesuai pilihan  }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{--------------------------------------------}</a:t>
            </a:r>
          </a:p>
          <a:p>
            <a:pPr lvl="0" eaLnBrk="0" hangingPunct="0">
              <a:defRPr/>
            </a:pP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{KAMUS DATA}</a:t>
            </a:r>
          </a:p>
          <a:p>
            <a:pPr lvl="0" eaLnBrk="0" hangingPunct="0">
              <a:defRPr/>
            </a:pP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Uses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Crt</a:t>
            </a: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;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/>
            </a:endParaRPr>
          </a:p>
          <a:p>
            <a:pPr lvl="0"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{const  // tidak ada}</a:t>
            </a:r>
          </a:p>
          <a:p>
            <a:pPr lvl="0"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Pilihan = char;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Pil : Pilihan;</a:t>
            </a:r>
            <a:endParaRPr lang="en-US" sz="1200" i="1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{--------------------------------------------}</a:t>
            </a: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>
                <a:latin typeface="Courier New" pitchFamily="49" charset="0"/>
                <a:cs typeface="Courier New" pitchFamily="49" charset="0"/>
              </a:rPr>
              <a:t>Begin {ALGORITMA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Repeat</a:t>
            </a:r>
          </a:p>
          <a:p>
            <a:pPr eaLnBrk="0" hangingPunct="0">
              <a:defRPr/>
            </a:pPr>
            <a:r>
              <a:rPr lang="en-US" sz="12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Clrscr;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Writeln(‘ +---------------------------+’);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   MENU RESEP JEPANG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+---------------------------+’);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[1] Resep TAKOYAKI  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[2] Resep ONIGIRI   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[3] Resep TERIYAKI  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[4] Resep SUSHI     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[5] Resep SUKIYAKI  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----------          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[0] Exit            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+---------------------------+’);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&gt;&gt;&gt; Pilih nomor = ? 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+---------------------------+’);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GotoXY(23,12); Read(Pil);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  Case Pil OF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‘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1’ : Writeln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(‘Resep Takoyaki Siap’);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‘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2’ : Writeln(‘Resep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Onigiri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Siap’);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‘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3’ : Writeln(‘Resep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Teriyaki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Siap’);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‘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4’ : Writeln(‘Resep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Sushi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Siap’);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‘5’ : Writeln(‘Resep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Sukiyaki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Siap’);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End;{Case} 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Clrscr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Writeln(‘Pembuatan Menu STOP…’);</a:t>
            </a: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01" y="106229"/>
            <a:ext cx="6226010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Solusi ALGORITMA &amp; PEmrograman </a:t>
            </a:r>
            <a:endParaRPr lang="en-US">
              <a:latin typeface="AR CENA" pitchFamily="2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320845" y="729296"/>
            <a:ext cx="2223928" cy="3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b="1" smtClean="0">
                <a:latin typeface="Calibri"/>
                <a:cs typeface="Arial" pitchFamily="34" charset="0"/>
              </a:rPr>
              <a:t>Algoritma</a:t>
            </a:r>
            <a:endParaRPr lang="en-US" sz="1600" smtClean="0">
              <a:latin typeface="Calibri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0846" y="1066797"/>
            <a:ext cx="4333532" cy="5606365"/>
            <a:chOff x="7003912" y="1201090"/>
            <a:chExt cx="4479588" cy="5496583"/>
          </a:xfrm>
        </p:grpSpPr>
        <p:sp>
          <p:nvSpPr>
            <p:cNvPr id="11" name="Rectangle 10"/>
            <p:cNvSpPr/>
            <p:nvPr/>
          </p:nvSpPr>
          <p:spPr>
            <a:xfrm>
              <a:off x="7003913" y="1522333"/>
              <a:ext cx="4479586" cy="1254337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4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PROBLEM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:</a:t>
              </a:r>
            </a:p>
            <a:p>
              <a:pPr lvl="0" eaLnBrk="0" hangingPunct="0"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	: Menu Resep Jepang</a:t>
              </a: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Pilihan</a:t>
              </a:r>
            </a:p>
            <a:p>
              <a:pPr lvl="0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Repeat-Until &amp; Depend-On</a:t>
              </a:r>
              <a:endParaRPr lang="en-US" sz="14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marL="0" lvl="1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Sajikan teks resep sesuai pilihan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03914" y="2795336"/>
              <a:ext cx="4479586" cy="10564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4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</a:t>
              </a:r>
            </a:p>
            <a:p>
              <a:pPr marL="233363" lvl="0" indent="-233363" eaLnBrk="0" hangingPunct="0">
                <a:buFont typeface="Wingdings" pitchFamily="2" charset="2"/>
                <a:buChar char="n"/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Constanta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// tidak ada</a:t>
              </a:r>
            </a:p>
            <a:p>
              <a:pPr marL="233363" lvl="0" indent="-233363" eaLnBrk="0" hangingPunct="0">
                <a:buFont typeface="Wingdings" pitchFamily="2" charset="2"/>
                <a:buChar char="n"/>
                <a:defRPr/>
              </a:pP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Pilihan = Character;</a:t>
              </a:r>
            </a:p>
            <a:p>
              <a:pPr marL="233363" lvl="0" indent="-233363" eaLnBrk="0" hangingPunct="0">
                <a:defRPr/>
              </a:pP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 sz="14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4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Pil : Pilihan</a:t>
              </a:r>
              <a:endParaRPr lang="en-US" sz="14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03912" y="3851817"/>
              <a:ext cx="4479588" cy="28458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2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ALGORITMA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:</a:t>
              </a:r>
            </a:p>
            <a:p>
              <a:pPr lvl="0" eaLnBrk="0" hangingPunct="0">
                <a:defRPr/>
              </a:pPr>
              <a:r>
                <a:rPr lang="en-US" sz="1200" b="1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z="12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</a:t>
              </a:r>
              <a:r>
                <a:rPr lang="en-US" sz="1200" b="1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Repeat</a:t>
              </a:r>
              <a:endParaRPr lang="en-US" sz="1200" b="1" u="sng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// Tampilkan Menu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Input (KB,’Pilih nomor ? ‘,Pil)</a:t>
              </a:r>
              <a:endParaRPr lang="en-US" sz="12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2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</a:t>
              </a:r>
              <a:r>
                <a:rPr lang="en-US" sz="1200" b="1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Depend on</a:t>
              </a:r>
              <a:r>
                <a:rPr lang="en-US" sz="12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Pil</a:t>
              </a:r>
              <a:endParaRPr lang="en-US" sz="1200" b="1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 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‘1’ :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Output(MN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,’ Resep Takoyasi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Siap’)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// tampilkan resepnya </a:t>
              </a:r>
              <a:endParaRPr lang="en-US" sz="1200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 ‘2’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Output(MN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,’ Resep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Onigiri Siap’)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// tampilkan resepnya 	   </a:t>
              </a:r>
              <a:endParaRPr lang="en-US" sz="1200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 ‘3’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Output(MN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,’ Resep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Teriyaki Siap’)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// tampilkan resepnya 	</a:t>
              </a:r>
              <a:endParaRPr lang="en-US" sz="1200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‘4’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Output(MN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,’ Resep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Sushi Siap’)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// tampilkan resepnya </a:t>
              </a:r>
              <a:endParaRPr lang="en-US" sz="1200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‘5’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Output(MN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,’ Resep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Sukiyaki Siap’)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// tampilkan resepnya 	          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   </a:t>
              </a:r>
            </a:p>
            <a:p>
              <a:pPr eaLnBrk="0" hangingPunct="0">
                <a:defRPr/>
              </a:pPr>
              <a:r>
                <a:rPr lang="en-US" sz="1200" b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</a:t>
              </a:r>
              <a:r>
                <a:rPr lang="en-US" sz="12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  </a:t>
              </a:r>
              <a:r>
                <a:rPr lang="en-US" sz="1200" b="1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EndDepend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</a:t>
              </a:r>
              <a:r>
                <a:rPr lang="en-US" sz="1200" b="1" u="sng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Until</a:t>
              </a:r>
              <a:r>
                <a:rPr lang="en-US" sz="12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(Pil =‘0’)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// pemakaian menu selesai</a:t>
              </a:r>
            </a:p>
            <a:p>
              <a:pPr eaLnBrk="0" hangingPunct="0">
                <a:defRPr/>
              </a:pP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 Output(MN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,’ </a:t>
              </a:r>
              <a:r>
                <a:rPr lang="en-US" sz="12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Pembuatan menu STOP’) // </a:t>
              </a:r>
              <a:r>
                <a:rPr lang="en-US" sz="12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terminasi Pil = ‘0’</a:t>
              </a:r>
            </a:p>
            <a:p>
              <a:pPr lvl="0" eaLnBrk="0" hangingPunct="0">
                <a:defRPr/>
              </a:pPr>
              <a:r>
                <a:rPr lang="en-US" sz="1200" b="1" u="sng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</a:t>
              </a:r>
              <a:endParaRPr lang="en-US" sz="1200" b="1" i="1" u="sng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03913" y="1201090"/>
              <a:ext cx="4479586" cy="32124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sz="1600" b="1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  <a:sym typeface="Wingdings"/>
                </a:rPr>
                <a:t>SKEMA ALGORITMA MENU</a:t>
              </a:r>
              <a:endParaRPr lang="en-US" sz="1600" b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 bwMode="auto">
          <a:xfrm>
            <a:off x="9466993" y="0"/>
            <a:ext cx="2500418" cy="3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400" b="1">
                <a:latin typeface="Calibri"/>
                <a:cs typeface="Arial" pitchFamily="34" charset="0"/>
              </a:rPr>
              <a:t>Source Code : </a:t>
            </a:r>
            <a:r>
              <a:rPr lang="en-US" sz="1400" b="1" smtClean="0">
                <a:latin typeface="Calibri"/>
                <a:cs typeface="Arial" pitchFamily="34" charset="0"/>
              </a:rPr>
              <a:t>Bahasa </a:t>
            </a:r>
            <a:r>
              <a:rPr lang="en-US" sz="1400" b="1">
                <a:latin typeface="Calibri"/>
                <a:cs typeface="Arial" pitchFamily="34" charset="0"/>
              </a:rPr>
              <a:t>Pascal </a:t>
            </a:r>
            <a:endParaRPr lang="en-US" sz="1400" smtClean="0">
              <a:latin typeface="Calibri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37377" y="915590"/>
            <a:ext cx="43067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01" y="106229"/>
            <a:ext cx="11455736" cy="630581"/>
          </a:xfrm>
        </p:spPr>
        <p:txBody>
          <a:bodyPr/>
          <a:lstStyle/>
          <a:p>
            <a:r>
              <a:rPr lang="en-US" smtClean="0">
                <a:latin typeface="AR CENA" pitchFamily="2" charset="0"/>
              </a:rPr>
              <a:t>Solusi ALGORITMA &amp; PEmrograman </a:t>
            </a:r>
            <a:endParaRPr lang="en-US">
              <a:latin typeface="AR CENA" pitchFamily="2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1054659" y="811935"/>
            <a:ext cx="4608241" cy="58689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t" anchorCtr="0"/>
          <a:lstStyle/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Menu_Resep_Jepang;</a:t>
            </a:r>
          </a:p>
          <a:p>
            <a:pPr lvl="0"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{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  : Pilihan                            }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{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Proses : Repeat-Until dan Depend ON         }</a:t>
            </a:r>
            <a:endParaRPr lang="en-US" sz="1200" i="1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{Output 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Sajikan teks resep sesuai pilihan  }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{--------------------------------------------}</a:t>
            </a:r>
          </a:p>
          <a:p>
            <a:pPr lvl="0" eaLnBrk="0" hangingPunct="0">
              <a:defRPr/>
            </a:pP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{KAMUS DATA}</a:t>
            </a:r>
          </a:p>
          <a:p>
            <a:pPr lvl="0" eaLnBrk="0" hangingPunct="0">
              <a:defRPr/>
            </a:pP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Uses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Crt</a:t>
            </a: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;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/>
            </a:endParaRPr>
          </a:p>
          <a:p>
            <a:pPr lvl="0"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{const  // tidak ada}</a:t>
            </a:r>
          </a:p>
          <a:p>
            <a:pPr lvl="0"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Pilihan = char;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Pil : Pilihan;</a:t>
            </a:r>
            <a:endParaRPr lang="en-US" sz="1200" i="1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{--------------------------------------------}</a:t>
            </a: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>
                <a:latin typeface="Courier New" pitchFamily="49" charset="0"/>
                <a:cs typeface="Courier New" pitchFamily="49" charset="0"/>
              </a:rPr>
              <a:t>Begin {ALGORITMA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Repeat</a:t>
            </a:r>
          </a:p>
          <a:p>
            <a:pPr eaLnBrk="0" hangingPunct="0">
              <a:defRPr/>
            </a:pPr>
            <a:r>
              <a:rPr lang="en-US" sz="12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Clrscr;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Writeln(‘ +---------------------------+’);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   MENU RESEP JEPANG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+---------------------------+’);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[1] Resep TAKOYAKI  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[2] Resep ONIGIRI   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[3] Resep TERIYAKI  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[4] Resep SUSHI     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[5] Resep SUKIYAKI  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----------          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[0] Exit            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+---------------------------+’);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|  &gt;&gt;&gt; Pilih nomor = ?      |’);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Writeln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(‘ +---------------------------+’);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GotoXY(23,12); Read(Pil);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// Lihat lanjutan program</a:t>
            </a:r>
          </a:p>
          <a:p>
            <a:pPr eaLnBrk="0" hangingPunct="0">
              <a:defRPr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 bwMode="auto">
          <a:xfrm>
            <a:off x="7222616" y="811935"/>
            <a:ext cx="4504380" cy="3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400" b="1" smtClean="0">
                <a:latin typeface="Calibri"/>
                <a:cs typeface="Arial" pitchFamily="34" charset="0"/>
              </a:rPr>
              <a:t>Mengatasi Penulisan Algoritma/Program yang tidak muat</a:t>
            </a:r>
            <a:endParaRPr lang="en-US" sz="1400" smtClean="0">
              <a:latin typeface="Calibri"/>
              <a:cs typeface="Arial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5841022" y="4018547"/>
            <a:ext cx="4608241" cy="2662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t" anchorCtr="0"/>
          <a:lstStyle/>
          <a:p>
            <a:pPr eaLnBrk="0" hangingPunct="0">
              <a:defRPr/>
            </a:pPr>
            <a:r>
              <a:rPr lang="en-US" sz="1200" b="1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lanjutan program</a:t>
            </a:r>
          </a:p>
          <a:p>
            <a:pPr eaLnBrk="0" hangingPunct="0">
              <a:defRPr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//GotoXY(23,12); Read(Pil);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Case Pil OF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‘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1’ : Writeln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(‘Resep Takoyaki Siap’);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‘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2’ : Writeln(‘Resep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Onigiri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Siap’);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‘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3’ : Writeln(‘Resep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Teriyaki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Siap’);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‘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4’ : Writeln(‘Resep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Sushi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Siap’);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‘5’ : Writeln(‘Resep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Sukiyaki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Siap’);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End;{Case} 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Clrscr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Writeln(‘Pembuatan Menu STOP…’);</a:t>
            </a:r>
            <a:endParaRPr lang="en-US" sz="12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08024" y="106229"/>
            <a:ext cx="10861676" cy="630581"/>
          </a:xfrm>
        </p:spPr>
        <p:txBody>
          <a:bodyPr/>
          <a:lstStyle/>
          <a:p>
            <a:r>
              <a:rPr lang="en-US" smtClean="0">
                <a:latin typeface="AR CENA" pitchFamily="2" charset="0"/>
              </a:rPr>
              <a:t>Studi KASUS-2: ENTRy DATA berulang</a:t>
            </a:r>
            <a:endParaRPr lang="en-US">
              <a:latin typeface="AR CENA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5511" y="749629"/>
            <a:ext cx="539816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smtClean="0"/>
              <a:t>Problem</a:t>
            </a:r>
            <a:r>
              <a:rPr lang="en-US" sz="1600" b="1" smtClean="0"/>
              <a:t> :</a:t>
            </a:r>
          </a:p>
          <a:p>
            <a:r>
              <a:rPr lang="en-US" sz="800" smtClean="0"/>
              <a:t/>
            </a:r>
            <a:br>
              <a:rPr lang="en-US" sz="800" smtClean="0"/>
            </a:br>
            <a:r>
              <a:rPr lang="en-US" sz="1400" smtClean="0"/>
              <a:t>Membuat Algoritma dan Program </a:t>
            </a:r>
            <a:r>
              <a:rPr lang="en-US" sz="1400"/>
              <a:t>yang dapat </a:t>
            </a:r>
            <a:r>
              <a:rPr lang="en-US" sz="1400" smtClean="0"/>
              <a:t>melakukan </a:t>
            </a:r>
            <a:r>
              <a:rPr lang="en-US" sz="1400"/>
              <a:t>untuk mengentri N  data mahasiswa dengan record yang terdiri dari NIM, Nama, Jenis Kelamin, Tanggal lahir, dan Alamat Rumah. </a:t>
            </a:r>
            <a:r>
              <a:rPr lang="en-US" sz="1400" smtClean="0"/>
              <a:t>Nomor </a:t>
            </a:r>
            <a:r>
              <a:rPr lang="en-US" sz="1400"/>
              <a:t>record harus muncul otomatis setiap kali mengentri data baru</a:t>
            </a:r>
            <a:r>
              <a:rPr lang="en-US" sz="1400" smtClean="0"/>
              <a:t> di bawah ini. </a:t>
            </a:r>
          </a:p>
          <a:p>
            <a:endParaRPr lang="en-US" sz="1400" smtClean="0"/>
          </a:p>
          <a:p>
            <a:r>
              <a:rPr lang="en-US" sz="1400" smtClean="0"/>
              <a:t>Jumlah </a:t>
            </a:r>
            <a:r>
              <a:rPr lang="en-US" sz="1400"/>
              <a:t>data tidak dibatasi melainkan keberlanjutan entri </a:t>
            </a:r>
            <a:r>
              <a:rPr lang="en-US" sz="1400" smtClean="0"/>
              <a:t>bergantung jawaban </a:t>
            </a:r>
            <a:r>
              <a:rPr lang="en-US" sz="1400"/>
              <a:t>pertanyaan INGIN ENTRI LAGI (Y/T) ?</a:t>
            </a:r>
          </a:p>
          <a:p>
            <a:endParaRPr lang="en-US" sz="1400" smtClean="0"/>
          </a:p>
          <a:p>
            <a:r>
              <a:rPr lang="en-US" sz="1400" smtClean="0"/>
              <a:t>Jika </a:t>
            </a:r>
            <a:r>
              <a:rPr lang="en-US" sz="1400"/>
              <a:t>dijawab Y maka entri akan dilanjutkan ke nomor berikutnya, </a:t>
            </a:r>
            <a:r>
              <a:rPr lang="en-US" sz="1400" smtClean="0"/>
              <a:t>jika </a:t>
            </a:r>
            <a:r>
              <a:rPr lang="en-US" sz="1400"/>
              <a:t>T maka entri berhenti.</a:t>
            </a:r>
          </a:p>
          <a:p>
            <a:endParaRPr lang="en-US" sz="1400"/>
          </a:p>
        </p:txBody>
      </p:sp>
      <p:sp>
        <p:nvSpPr>
          <p:cNvPr id="2" name="Rectangle 1"/>
          <p:cNvSpPr/>
          <p:nvPr/>
        </p:nvSpPr>
        <p:spPr>
          <a:xfrm>
            <a:off x="555511" y="3581172"/>
            <a:ext cx="496297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/>
              <a:t>Nomor Data = X</a:t>
            </a:r>
          </a:p>
          <a:p>
            <a:r>
              <a:rPr lang="en-US" sz="1400"/>
              <a:t>--------------------------------------------------------------</a:t>
            </a:r>
          </a:p>
          <a:p>
            <a:r>
              <a:rPr lang="en-US" sz="1400"/>
              <a:t>NIM			=  …………</a:t>
            </a:r>
          </a:p>
          <a:p>
            <a:r>
              <a:rPr lang="en-US" sz="1400"/>
              <a:t>NAMA		=  …………</a:t>
            </a:r>
          </a:p>
          <a:p>
            <a:r>
              <a:rPr lang="en-US" sz="1400"/>
              <a:t>JENIS KELAMIN	=  …………</a:t>
            </a:r>
          </a:p>
          <a:p>
            <a:r>
              <a:rPr lang="en-US" sz="1400"/>
              <a:t>TANGGAL LAHIR	=  …………</a:t>
            </a:r>
          </a:p>
          <a:p>
            <a:r>
              <a:rPr lang="en-US" sz="1400"/>
              <a:t>ALAMAT		=  …………</a:t>
            </a:r>
          </a:p>
          <a:p>
            <a:r>
              <a:rPr lang="en-US" sz="1400"/>
              <a:t>--------------------------------------------------------------</a:t>
            </a:r>
          </a:p>
          <a:p>
            <a:r>
              <a:rPr lang="en-US" sz="1400"/>
              <a:t>       INGIN ENTRI LAGI (Y/T) ? _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999747" y="1154867"/>
            <a:ext cx="5414585" cy="5095295"/>
            <a:chOff x="7003912" y="1201090"/>
            <a:chExt cx="4479588" cy="4995521"/>
          </a:xfrm>
        </p:grpSpPr>
        <p:sp>
          <p:nvSpPr>
            <p:cNvPr id="22" name="Rectangle 21"/>
            <p:cNvSpPr/>
            <p:nvPr/>
          </p:nvSpPr>
          <p:spPr>
            <a:xfrm>
              <a:off x="7003913" y="1522333"/>
              <a:ext cx="4479586" cy="1254337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PROBLEM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:</a:t>
              </a:r>
            </a:p>
            <a:p>
              <a:pPr lvl="0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	: …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…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…</a:t>
              </a:r>
              <a:endParaRPr lang="en-US" sz="16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marL="0" lvl="1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…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03914" y="2795336"/>
              <a:ext cx="4479586" cy="10564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</a:t>
              </a:r>
            </a:p>
            <a:p>
              <a:pPr lvl="0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Constanta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…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…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 …</a:t>
              </a:r>
              <a:endParaRPr lang="en-US" sz="16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03912" y="3851817"/>
              <a:ext cx="4479588" cy="23447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 eaLnBrk="0" hangingPunct="0"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ALGORITMA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lvl="0" eaLnBrk="0" hangingPunct="0">
                <a:defRPr/>
              </a:pPr>
              <a:endPara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</a:t>
              </a:r>
              <a:endParaRPr lang="en-US" sz="16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03912" y="1201090"/>
              <a:ext cx="4479586" cy="32124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b="1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  <a:sym typeface="Wingdings"/>
                </a:rPr>
                <a:t>SKEMA ALGORITMA</a:t>
              </a:r>
              <a:endParaRPr lang="en-US" b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26" name="Title 1"/>
          <p:cNvSpPr txBox="1">
            <a:spLocks/>
          </p:cNvSpPr>
          <p:nvPr/>
        </p:nvSpPr>
        <p:spPr bwMode="auto">
          <a:xfrm>
            <a:off x="5999747" y="729298"/>
            <a:ext cx="1287663" cy="3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smtClean="0">
                <a:latin typeface="Calibri"/>
                <a:cs typeface="Arial" pitchFamily="34" charset="0"/>
              </a:rPr>
              <a:t>Algoritma </a:t>
            </a:r>
            <a:endParaRPr lang="en-US" smtClean="0"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01" y="106229"/>
            <a:ext cx="6226010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Solusi ALGORITMA &amp; PEmrograman </a:t>
            </a:r>
            <a:endParaRPr lang="en-US">
              <a:latin typeface="AR CENA" pitchFamily="2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 bwMode="auto">
          <a:xfrm>
            <a:off x="8726905" y="232610"/>
            <a:ext cx="3088105" cy="3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b="1">
                <a:latin typeface="Calibri"/>
                <a:cs typeface="Arial" pitchFamily="34" charset="0"/>
              </a:rPr>
              <a:t>Source Code : </a:t>
            </a:r>
            <a:r>
              <a:rPr lang="en-US" sz="1600" b="1" smtClean="0">
                <a:latin typeface="Calibri"/>
                <a:cs typeface="Arial" pitchFamily="34" charset="0"/>
              </a:rPr>
              <a:t>Bahasa </a:t>
            </a:r>
            <a:r>
              <a:rPr lang="en-US" sz="1600" b="1">
                <a:latin typeface="Calibri"/>
                <a:cs typeface="Arial" pitchFamily="34" charset="0"/>
              </a:rPr>
              <a:t>Pascal </a:t>
            </a:r>
            <a:endParaRPr lang="en-US" sz="1600" smtClean="0">
              <a:latin typeface="Calibri"/>
              <a:cs typeface="Arial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462604" y="810126"/>
            <a:ext cx="5360679" cy="55184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t" anchorCtr="0"/>
          <a:lstStyle/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{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  : }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{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Proses : }</a:t>
            </a:r>
            <a:endParaRPr lang="en-US" sz="1200" i="1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{Output : 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{-------------------------------------------------}</a:t>
            </a:r>
          </a:p>
          <a:p>
            <a:pPr lvl="0" eaLnBrk="0" hangingPunct="0">
              <a:defRPr/>
            </a:pP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{KAMUS DATA}</a:t>
            </a:r>
          </a:p>
          <a:p>
            <a:pPr lvl="0" eaLnBrk="0" hangingPunct="0">
              <a:defRPr/>
            </a:pP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Uses </a:t>
            </a:r>
            <a:r>
              <a:rPr lang="en-US" sz="1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Crt</a:t>
            </a: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/>
              </a:rPr>
              <a:t>;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  <a:sym typeface="Wingdings"/>
            </a:endParaRPr>
          </a:p>
          <a:p>
            <a:pPr lvl="0"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{const  // tidak ada}</a:t>
            </a:r>
          </a:p>
          <a:p>
            <a:pPr lvl="0" eaLnBrk="0" hangingPunct="0">
              <a:defRPr/>
            </a:pP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;</a:t>
            </a:r>
            <a:endParaRPr lang="en-US" sz="120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hangingPunct="0">
              <a:defRPr/>
            </a:pP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	</a:t>
            </a:r>
            <a:r>
              <a:rPr lang="en-US" sz="12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;</a:t>
            </a:r>
            <a:endParaRPr lang="en-US" sz="1200" i="1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{-------------------------------------------------}</a:t>
            </a: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>
                <a:latin typeface="Courier New" pitchFamily="49" charset="0"/>
                <a:cs typeface="Courier New" pitchFamily="49" charset="0"/>
              </a:rPr>
              <a:t>Begin {ALGORITMA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6285888" y="898358"/>
            <a:ext cx="5360679" cy="54302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t" anchorCtr="0"/>
          <a:lstStyle/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{Lanjutan ALGORITMA}</a:t>
            </a:r>
          </a:p>
          <a:p>
            <a:pPr eaLnBrk="0" hangingPunct="0">
              <a:defRPr/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---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---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Gambar Backgrounds Simple Untuk Powerpoint - Wallpaper C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 bwMode="auto">
          <a:xfrm>
            <a:off x="0" y="0"/>
            <a:ext cx="123317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PENUTUP</a:t>
            </a:r>
            <a:endParaRPr lang="id-ID" sz="3200">
              <a:latin typeface="AR JULIAN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976386" y="1328125"/>
            <a:ext cx="5599407" cy="1236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smtClean="0"/>
              <a:t>Sekian …</a:t>
            </a:r>
          </a:p>
          <a:p>
            <a:r>
              <a:rPr lang="en-US" sz="5400" smtClean="0"/>
              <a:t>TERIMA </a:t>
            </a:r>
            <a:r>
              <a:rPr lang="en-US" sz="5400"/>
              <a:t>KASIH</a:t>
            </a:r>
            <a:endParaRPr lang="id-ID" sz="540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5087382" y="3530600"/>
            <a:ext cx="5488411" cy="1650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rgbClr val="C00000"/>
                </a:solidFill>
              </a:rPr>
              <a:t>Mohon diaktifkan  Videonya 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Akan Dicapture UNTUK DOKUMEN FOTO</a:t>
            </a:r>
          </a:p>
          <a:p>
            <a:endParaRPr lang="en-US" sz="2000">
              <a:solidFill>
                <a:srgbClr val="C00000"/>
              </a:solidFill>
            </a:endParaRPr>
          </a:p>
          <a:p>
            <a:r>
              <a:rPr lang="en-US" sz="2000" smtClean="0"/>
              <a:t>2 x : Gaya Resmi + Gaya BEBAS</a:t>
            </a:r>
            <a:endParaRPr lang="id-ID" sz="2000"/>
          </a:p>
        </p:txBody>
      </p:sp>
      <p:sp>
        <p:nvSpPr>
          <p:cNvPr id="18" name="Rectangle 17"/>
          <p:cNvSpPr/>
          <p:nvPr/>
        </p:nvSpPr>
        <p:spPr>
          <a:xfrm>
            <a:off x="794650" y="1237938"/>
            <a:ext cx="4241801" cy="52329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9" name="Picture 2" descr="D:\00_FOTO-VIDEO-KELUARGA\HP - VIVO V15\WhatsApp Images\IMG-20190915-WA00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67" y="1536555"/>
            <a:ext cx="2195285" cy="45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 rot="19561967">
            <a:off x="1521985" y="2674329"/>
            <a:ext cx="4251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Ngopi dulu ach …</a:t>
            </a:r>
            <a:endParaRPr lang="en-US" sz="3200" b="1" cap="none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6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DOKUMEN Foto </a:t>
            </a:r>
            <a:endParaRPr lang="en-US">
              <a:latin typeface="AR CENA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1" y="489284"/>
            <a:ext cx="487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946" y="707425"/>
            <a:ext cx="487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43" y="3450625"/>
            <a:ext cx="487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946" y="3598906"/>
            <a:ext cx="487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1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Gambar Backgrounds Simple Untuk Powerpoint - Wallpaper C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 bwMode="auto">
          <a:xfrm>
            <a:off x="0" y="0"/>
            <a:ext cx="123317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53847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TOPIK</a:t>
            </a:r>
            <a:endParaRPr lang="id-ID" sz="3200">
              <a:latin typeface="AR JULIAN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8964" y="872036"/>
            <a:ext cx="940945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smtClean="0"/>
              <a:t>REVIEW:</a:t>
            </a:r>
            <a:endParaRPr lang="en-US" sz="2400" b="1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Review-1 : Kompetensi, Manager Informatika, &amp; Renungan khusus akal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Review-2 : Kerangka Berpikir Manager Informatika &amp; Robot Komputer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Review-3 : Identifikasi Problem (IPO), Data (Constanta, Type, Variable, </a:t>
            </a:r>
            <a:br>
              <a:rPr lang="en-US" smtClean="0"/>
            </a:br>
            <a:r>
              <a:rPr lang="en-US" smtClean="0"/>
              <a:t>			Parameter), Skema Solusi/ Algoritma.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Review-4 : Tipe Data Dasar dan Instruksi Dasar Algoritma</a:t>
            </a:r>
            <a:br>
              <a:rPr lang="en-US" smtClean="0"/>
            </a:br>
            <a:r>
              <a:rPr lang="en-US" smtClean="0"/>
              <a:t>		</a:t>
            </a:r>
            <a:r>
              <a:rPr lang="en-US"/>
              <a:t> </a:t>
            </a:r>
            <a:r>
              <a:rPr lang="en-US" smtClean="0"/>
              <a:t>     Realisasi Algoritma &amp; Source Code dalam Pascal/C/Basic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Review-5 : Laporan Kinerja Manager Informatika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Review-6 : Algoritma “Kasus linear” dan “Analisis kasus</a:t>
            </a:r>
            <a:r>
              <a:rPr lang="en-US" smtClean="0"/>
              <a:t>”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Review-7 </a:t>
            </a:r>
            <a:r>
              <a:rPr lang="en-US"/>
              <a:t>: </a:t>
            </a:r>
            <a:r>
              <a:rPr lang="en-US" smtClean="0"/>
              <a:t>Demo Program</a:t>
            </a:r>
            <a:r>
              <a:rPr lang="en-US" smtClean="0"/>
              <a:t/>
            </a:r>
            <a:br>
              <a:rPr lang="en-US" smtClean="0"/>
            </a:br>
            <a:endParaRPr lang="en-US" b="1" smtClean="0"/>
          </a:p>
          <a:p>
            <a:pPr>
              <a:spcAft>
                <a:spcPts val="600"/>
              </a:spcAft>
            </a:pPr>
            <a:r>
              <a:rPr lang="en-US" sz="2400" b="1" smtClean="0"/>
              <a:t>KEAHLIAN &amp; KETRAMPILAN </a:t>
            </a:r>
            <a:br>
              <a:rPr lang="en-US" sz="2400" b="1" smtClean="0"/>
            </a:br>
            <a:r>
              <a:rPr lang="en-US" sz="2400" b="1" smtClean="0"/>
              <a:t>REALISASI/IMPLEMENTASI ALGORITMA &amp; SOURCE CODE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smtClean="0"/>
              <a:t>Pendalaman Identifikasi data &amp; Alur Instruksi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smtClean="0"/>
              <a:t>Sudi Kasus : Problem Pengulangan</a:t>
            </a:r>
            <a:endParaRPr lang="en-US" sz="2400"/>
          </a:p>
        </p:txBody>
      </p:sp>
      <p:cxnSp>
        <p:nvCxnSpPr>
          <p:cNvPr id="3" name="Straight Connector 2"/>
          <p:cNvCxnSpPr/>
          <p:nvPr/>
        </p:nvCxnSpPr>
        <p:spPr>
          <a:xfrm>
            <a:off x="559293" y="628651"/>
            <a:ext cx="112391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Gambar\korea3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54" b="67772"/>
          <a:stretch/>
        </p:blipFill>
        <p:spPr bwMode="auto">
          <a:xfrm flipH="1">
            <a:off x="-145670" y="628651"/>
            <a:ext cx="2659920" cy="287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EKSPLORASI MANAGER-1 …</a:t>
            </a:r>
            <a:endParaRPr lang="id-ID">
              <a:latin typeface="AR JULIAN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6138" y="1233279"/>
            <a:ext cx="829669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Menjadi Manager Informatika 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Pribadi Mandiri (Sadar berbuat tidak karena pengaruh di luar diri)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Mampu bekerja sama dengan sesama manager atau narasumber ahli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Bijaksana dengan kepada bawahan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Belajar dengan metode pencarian solusi :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Literasi mandiri </a:t>
            </a:r>
            <a:r>
              <a:rPr lang="en-US" smtClean="0">
                <a:sym typeface="Wingdings" pitchFamily="2" charset="2"/>
              </a:rPr>
              <a:t> Solusi Manager  Diskusi/Bertanya dgn tim/ahli Bersabar &amp; diam menunggu “Ilham” (menangkap petunjukNya)</a:t>
            </a:r>
            <a:r>
              <a:rPr lang="en-US"/>
              <a:t/>
            </a:r>
            <a:br>
              <a:rPr lang="en-US"/>
            </a:br>
            <a:endParaRPr lang="en-US" smtClean="0"/>
          </a:p>
          <a:p>
            <a:pPr>
              <a:spcAft>
                <a:spcPts val="600"/>
              </a:spcAft>
            </a:pPr>
            <a:r>
              <a:rPr lang="en-US" b="1" smtClean="0"/>
              <a:t>Renungan Soal akal 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Problem Menentukan Mana yang lebih dulu Telor atau Ayam ?</a:t>
            </a:r>
            <a:br>
              <a:rPr lang="en-US" smtClean="0"/>
            </a:br>
            <a:r>
              <a:rPr lang="en-US" smtClean="0"/>
              <a:t>Latihan eksplorasi logika mindset.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Problem bedanya Benar dan Adil ? Cerita 3 A,B,C musafir</a:t>
            </a:r>
            <a:br>
              <a:rPr lang="en-US" smtClean="0"/>
            </a:br>
            <a:r>
              <a:rPr lang="en-US" smtClean="0"/>
              <a:t>Kisah A-B = 40-40, 30-50, dan 10-70 </a:t>
            </a:r>
            <a:r>
              <a:rPr lang="en-US" smtClean="0">
                <a:sym typeface="Wingdings" pitchFamily="2" charset="2"/>
              </a:rPr>
              <a:t> pelajaran SD ttg KPK (kelipatan Persekutuan terKecil)</a:t>
            </a:r>
            <a:endParaRPr lang="en-US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Problem mengalahkan rasa takut pada setan/pocong? Kisah Uka-uka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Problem menganalisis terapan kata KASIH, SAYANG, dan CINTA? Cerita surat.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431283" y="127181"/>
            <a:ext cx="1122542" cy="493240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pic>
        <p:nvPicPr>
          <p:cNvPr id="14" name="Picture 3" descr="D:\korea1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2343" r="80112" b="44916"/>
          <a:stretch/>
        </p:blipFill>
        <p:spPr bwMode="auto">
          <a:xfrm>
            <a:off x="9756559" y="3471857"/>
            <a:ext cx="2077741" cy="30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6015" y="688609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79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korea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r="64921"/>
          <a:stretch/>
        </p:blipFill>
        <p:spPr bwMode="auto">
          <a:xfrm>
            <a:off x="676274" y="3161987"/>
            <a:ext cx="2030732" cy="326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</a:rPr>
              <a:t>EKPLORASI </a:t>
            </a:r>
            <a:r>
              <a:rPr lang="en-US" smtClean="0">
                <a:latin typeface="AR JULIAN" pitchFamily="2" charset="0"/>
              </a:rPr>
              <a:t>MANAGER … 2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2707006" y="1768832"/>
            <a:ext cx="8327254" cy="468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Bagaimana Kerangka Beripikir Informatika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bedanya FAKTA, DATA, dan INFORMASI 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Siapa Mesin/Robot Komputer ?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 smtClean="0">
                <a:latin typeface="Calibri"/>
                <a:cs typeface="Arial" pitchFamily="34" charset="0"/>
              </a:rPr>
              <a:t>RAM, Storage, Microprocessor, CPU, Port controller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Bahasa Komputer 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Kenapa ada Proses Transformasi Data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saja Tipe/Jenis Data untuk Program Komputer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Siapa itu Informatikawan/wati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Intisari Tujuan Manajemen 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57200" indent="-457200" eaLnBrk="0" hangingPunct="0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sz="2400" b="1">
              <a:latin typeface="Calibri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47650" y="121114"/>
            <a:ext cx="1173220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014" y="809625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32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</a:rPr>
              <a:t>EKPLORASI </a:t>
            </a:r>
            <a:r>
              <a:rPr lang="en-US" smtClean="0">
                <a:latin typeface="AR JULIAN" pitchFamily="2" charset="0"/>
              </a:rPr>
              <a:t>MANAGER … 3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2352583" y="1970843"/>
            <a:ext cx="8975324" cy="445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itu Skema Algoritma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pengertian Konsep Data dalam algoritma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bedanya Constanta, Type, Variabel, dan Parameter Data?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Aturan menulis identifier data dalam Algoritma/Pemrograman?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saja instruksi dasar Algoritma/Pemrograman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bedanya Algoritma Code dengan Source Code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57200" indent="-457200" eaLnBrk="0" hangingPunct="0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sz="2400" b="1">
              <a:latin typeface="Calibri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47650" y="121114"/>
            <a:ext cx="1173220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pic>
        <p:nvPicPr>
          <p:cNvPr id="9" name="Picture 2" descr="D:\Gambar\korea6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" r="81454" b="69390"/>
          <a:stretch/>
        </p:blipFill>
        <p:spPr bwMode="auto">
          <a:xfrm>
            <a:off x="676272" y="3417903"/>
            <a:ext cx="2413091" cy="325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36015" y="800903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6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</a:rPr>
              <a:t>EKPLORASI </a:t>
            </a:r>
            <a:r>
              <a:rPr lang="en-US" smtClean="0">
                <a:latin typeface="AR JULIAN" pitchFamily="2" charset="0"/>
              </a:rPr>
              <a:t>MANAGER … 4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2454670" y="1658022"/>
            <a:ext cx="8975324" cy="445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Sebutkan 9 Tipe Data Dasar 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Sebutkan 9 Tipe Data Kompleks/Bentukan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pengertian Tipe Data Skalar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pengertian Tipe data Statis dan Dinamis 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Sebutkan 10 Instruksi Dasar Algoritma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Bagaimana </a:t>
            </a:r>
            <a:r>
              <a:rPr lang="en-US" sz="2400" b="1" smtClean="0">
                <a:latin typeface="Calibri"/>
                <a:cs typeface="Arial" pitchFamily="34" charset="0"/>
              </a:rPr>
              <a:t>cara menjawab Soal/Problem apapun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 smtClean="0">
                <a:latin typeface="Calibri"/>
                <a:cs typeface="Arial" pitchFamily="34" charset="0"/>
              </a:rPr>
              <a:t>secara teknis umum untuk Manajer Informatika?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57200" indent="-457200" eaLnBrk="0" hangingPunct="0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sz="2400" b="1">
              <a:latin typeface="Calibri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47650" y="121114"/>
            <a:ext cx="1173220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pic>
        <p:nvPicPr>
          <p:cNvPr id="12" name="Picture 2" descr="D:\Gambar\korea3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54" b="67772"/>
          <a:stretch/>
        </p:blipFill>
        <p:spPr bwMode="auto">
          <a:xfrm flipH="1">
            <a:off x="800182" y="4422381"/>
            <a:ext cx="1654487" cy="1787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Rectangle 12"/>
          <p:cNvSpPr/>
          <p:nvPr/>
        </p:nvSpPr>
        <p:spPr>
          <a:xfrm>
            <a:off x="736015" y="800903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45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</a:rPr>
              <a:t>EKPLORASI </a:t>
            </a:r>
            <a:r>
              <a:rPr lang="en-US" smtClean="0">
                <a:latin typeface="AR JULIAN" pitchFamily="2" charset="0"/>
              </a:rPr>
              <a:t>MANAGER … </a:t>
            </a:r>
            <a:r>
              <a:rPr lang="en-US">
                <a:latin typeface="AR JULIAN" pitchFamily="2" charset="0"/>
              </a:rPr>
              <a:t>5</a:t>
            </a:r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1155259" y="1513643"/>
            <a:ext cx="7419246" cy="445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Prinsip Pelaporan Kinerja Manager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saja intisari yang dilaporkan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>
                <a:latin typeface="Calibri"/>
                <a:cs typeface="Arial" pitchFamily="34" charset="0"/>
              </a:rPr>
              <a:t>Bagaimana tentang tata tulis pelaporannya ?</a:t>
            </a:r>
            <a:br>
              <a:rPr lang="en-US" sz="2400" b="1">
                <a:latin typeface="Calibri"/>
                <a:cs typeface="Arial" pitchFamily="34" charset="0"/>
              </a:rPr>
            </a:br>
            <a:r>
              <a:rPr lang="en-US" sz="2400" b="1">
                <a:latin typeface="Calibri"/>
                <a:cs typeface="Arial" pitchFamily="34" charset="0"/>
              </a:rPr>
              <a:t>- Prinsip Penulisan Daftar </a:t>
            </a:r>
            <a:r>
              <a:rPr lang="en-US" sz="2400" b="1" smtClean="0">
                <a:latin typeface="Calibri"/>
                <a:cs typeface="Arial" pitchFamily="34" charset="0"/>
              </a:rPr>
              <a:t>Pustaka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>
                <a:latin typeface="Calibri"/>
                <a:cs typeface="Arial" pitchFamily="34" charset="0"/>
              </a:rPr>
              <a:t>- Prinsip Penulisan </a:t>
            </a:r>
            <a:r>
              <a:rPr lang="en-US" sz="2400" b="1" smtClean="0">
                <a:latin typeface="Calibri"/>
                <a:cs typeface="Arial" pitchFamily="34" charset="0"/>
              </a:rPr>
              <a:t>Referensi Pustaka</a:t>
            </a:r>
            <a:r>
              <a:rPr lang="en-US" sz="2400" b="1">
                <a:latin typeface="Calibri"/>
                <a:cs typeface="Arial" pitchFamily="34" charset="0"/>
              </a:rPr>
              <a:t/>
            </a:r>
            <a:br>
              <a:rPr lang="en-US" sz="2400" b="1">
                <a:latin typeface="Calibri"/>
                <a:cs typeface="Arial" pitchFamily="34" charset="0"/>
              </a:rPr>
            </a:br>
            <a:r>
              <a:rPr lang="en-US" sz="2400" b="1">
                <a:latin typeface="Calibri"/>
                <a:cs typeface="Arial" pitchFamily="34" charset="0"/>
              </a:rPr>
              <a:t>- Prinsip Penulisan </a:t>
            </a:r>
            <a:r>
              <a:rPr lang="en-US" sz="2400" b="1" smtClean="0">
                <a:latin typeface="Calibri"/>
                <a:cs typeface="Arial" pitchFamily="34" charset="0"/>
              </a:rPr>
              <a:t>Sitasi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>
                <a:latin typeface="Calibri"/>
                <a:cs typeface="Arial" pitchFamily="34" charset="0"/>
              </a:rPr>
              <a:t>- Prinsip Penulisan </a:t>
            </a:r>
            <a:r>
              <a:rPr lang="en-US" sz="2400" b="1" smtClean="0">
                <a:latin typeface="Calibri"/>
                <a:cs typeface="Arial" pitchFamily="34" charset="0"/>
              </a:rPr>
              <a:t>Quotasi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>
                <a:latin typeface="Calibri"/>
                <a:cs typeface="Arial" pitchFamily="34" charset="0"/>
              </a:rPr>
              <a:t>- Prinsip Penulisan </a:t>
            </a:r>
            <a:r>
              <a:rPr lang="en-US" sz="2400" b="1" smtClean="0">
                <a:latin typeface="Calibri"/>
                <a:cs typeface="Arial" pitchFamily="34" charset="0"/>
              </a:rPr>
              <a:t>Footnote</a:t>
            </a:r>
          </a:p>
          <a:p>
            <a:pPr eaLnBrk="0" hangingPunct="0">
              <a:spcAft>
                <a:spcPts val="600"/>
              </a:spcAft>
              <a:defRPr/>
            </a:pPr>
            <a:endParaRPr lang="en-US" sz="2400" b="1">
              <a:latin typeface="Calibri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47650" y="121114"/>
            <a:ext cx="1173220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6015" y="800903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 descr="11 Aktor Korea Ini Langganan Main Drama Komedi Roman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091" y="1235242"/>
            <a:ext cx="2622885" cy="17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</a:rPr>
              <a:t>EKPLORASI </a:t>
            </a:r>
            <a:r>
              <a:rPr lang="en-US" smtClean="0">
                <a:latin typeface="AR JULIAN" pitchFamily="2" charset="0"/>
              </a:rPr>
              <a:t>MANAGER … 6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1155259" y="1513643"/>
            <a:ext cx="7419246" cy="423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itu Aplikasi Algoritma dalam Domain Problem?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beda Algoritma Code dengan Source Code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Bagaimana disipilin tata-tulis </a:t>
            </a:r>
            <a:r>
              <a:rPr lang="en-US" sz="2400" b="1">
                <a:latin typeface="Calibri"/>
                <a:cs typeface="Arial" pitchFamily="34" charset="0"/>
              </a:rPr>
              <a:t>Source Code </a:t>
            </a:r>
            <a:r>
              <a:rPr lang="en-US" sz="2400" b="1" smtClean="0">
                <a:latin typeface="Calibri"/>
                <a:cs typeface="Arial" pitchFamily="34" charset="0"/>
              </a:rPr>
              <a:t>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>
                <a:latin typeface="Calibri"/>
                <a:cs typeface="Arial" pitchFamily="34" charset="0"/>
              </a:rPr>
              <a:t>Apa p</a:t>
            </a:r>
            <a:r>
              <a:rPr lang="en-US" sz="2400" b="1" smtClean="0">
                <a:latin typeface="Calibri"/>
                <a:cs typeface="Arial" pitchFamily="34" charset="0"/>
              </a:rPr>
              <a:t>erlunya Inisiatif dan kreasi dalam Algoritma ?</a:t>
            </a:r>
          </a:p>
          <a:p>
            <a:pPr eaLnBrk="0" hangingPunct="0">
              <a:spcAft>
                <a:spcPts val="600"/>
              </a:spcAft>
              <a:defRPr/>
            </a:pPr>
            <a:endParaRPr lang="en-US" sz="2400" b="1">
              <a:latin typeface="Calibri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47650" y="121114"/>
            <a:ext cx="1173220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6015" y="800903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 descr="11 Aktor Korea Ini Langganan Main Drama Komedi Roman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091" y="1235242"/>
            <a:ext cx="2622885" cy="17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5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6964</TotalTime>
  <Words>1583</Words>
  <Application>Microsoft Office PowerPoint</Application>
  <PresentationFormat>Custom</PresentationFormat>
  <Paragraphs>637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Gallery</vt:lpstr>
      <vt:lpstr> INFORMASI …</vt:lpstr>
      <vt:lpstr>ALGORITMA PEMROGRAMAN (dasAr)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 INTERMEZO DULU …</vt:lpstr>
      <vt:lpstr>PowerPoint Presentation</vt:lpstr>
      <vt:lpstr>PowerPoint Presentation</vt:lpstr>
      <vt:lpstr>PowerPoint Presentation</vt:lpstr>
      <vt:lpstr>Studi KASUS-1: Loop</vt:lpstr>
      <vt:lpstr>Solusi ALGORITMA &amp; PEmrograman </vt:lpstr>
      <vt:lpstr>Studi KASUS-2: Loop</vt:lpstr>
      <vt:lpstr>Solusi ALGORITMA &amp; PEmrograman </vt:lpstr>
      <vt:lpstr>Studi KASUS-3: Loop</vt:lpstr>
      <vt:lpstr>Solusi ALGORITMA &amp; PEmrograman </vt:lpstr>
      <vt:lpstr>PowerPoint Presentation</vt:lpstr>
      <vt:lpstr>Studi KASUS-1: Menu</vt:lpstr>
      <vt:lpstr>Solusi ALGORITMA &amp; PEmrograman </vt:lpstr>
      <vt:lpstr>Solusi ALGORITMA &amp; PEmrograman </vt:lpstr>
      <vt:lpstr>Studi KASUS-2: ENTRy DATA berulang</vt:lpstr>
      <vt:lpstr>Solusi ALGORITMA &amp; PEmrograman </vt:lpstr>
      <vt:lpstr>PowerPoint Presentation</vt:lpstr>
      <vt:lpstr>DOKUMEN Foto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 Djkstra</dc:creator>
  <cp:lastModifiedBy>User</cp:lastModifiedBy>
  <cp:revision>695</cp:revision>
  <dcterms:created xsi:type="dcterms:W3CDTF">2020-08-18T06:10:40Z</dcterms:created>
  <dcterms:modified xsi:type="dcterms:W3CDTF">2021-11-25T05:10:18Z</dcterms:modified>
</cp:coreProperties>
</file>