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9"/>
  </p:notesMasterIdLst>
  <p:handoutMasterIdLst>
    <p:handoutMasterId r:id="rId40"/>
  </p:handoutMasterIdLst>
  <p:sldIdLst>
    <p:sldId id="335" r:id="rId2"/>
    <p:sldId id="404" r:id="rId3"/>
    <p:sldId id="400" r:id="rId4"/>
    <p:sldId id="401" r:id="rId5"/>
    <p:sldId id="402" r:id="rId6"/>
    <p:sldId id="403" r:id="rId7"/>
    <p:sldId id="405" r:id="rId8"/>
    <p:sldId id="422" r:id="rId9"/>
    <p:sldId id="454" r:id="rId10"/>
    <p:sldId id="406" r:id="rId11"/>
    <p:sldId id="430" r:id="rId12"/>
    <p:sldId id="431" r:id="rId13"/>
    <p:sldId id="432" r:id="rId14"/>
    <p:sldId id="439" r:id="rId15"/>
    <p:sldId id="440" r:id="rId16"/>
    <p:sldId id="444" r:id="rId17"/>
    <p:sldId id="445" r:id="rId18"/>
    <p:sldId id="442" r:id="rId19"/>
    <p:sldId id="446" r:id="rId20"/>
    <p:sldId id="447" r:id="rId21"/>
    <p:sldId id="452" r:id="rId22"/>
    <p:sldId id="450" r:id="rId23"/>
    <p:sldId id="453" r:id="rId24"/>
    <p:sldId id="435" r:id="rId25"/>
    <p:sldId id="437" r:id="rId26"/>
    <p:sldId id="455" r:id="rId27"/>
    <p:sldId id="457" r:id="rId28"/>
    <p:sldId id="458" r:id="rId29"/>
    <p:sldId id="459" r:id="rId30"/>
    <p:sldId id="460" r:id="rId31"/>
    <p:sldId id="461" r:id="rId32"/>
    <p:sldId id="462" r:id="rId33"/>
    <p:sldId id="415" r:id="rId34"/>
    <p:sldId id="441" r:id="rId35"/>
    <p:sldId id="438" r:id="rId36"/>
    <p:sldId id="360" r:id="rId37"/>
    <p:sldId id="27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CC"/>
    <a:srgbClr val="CCECFF"/>
    <a:srgbClr val="CCFF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55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-2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65F5A-66B8-4359-8B6E-63D21B59BB9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8E-0815-43A3-BD69-3BCAFA93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949C3-AEAE-4D9D-A793-209B2CFAC97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FFF5F-F4C4-4FBE-9782-AC091206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70290-B88D-4D73-928E-6F44DFE07F3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2097699"/>
            <a:ext cx="8910621" cy="797902"/>
          </a:xfrm>
        </p:spPr>
        <p:txBody>
          <a:bodyPr bIns="0" anchor="b">
            <a:no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02/12/2021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60565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02/12/2021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02/12/2021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4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433304" cy="63058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98600"/>
            <a:ext cx="9603275" cy="396774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9378" y="171990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425116" y="675568"/>
            <a:ext cx="114620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5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02/12/2021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8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02/12/2021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02/12/2021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2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3" y="233019"/>
            <a:ext cx="9603275" cy="7575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0360" y="163973"/>
            <a:ext cx="811019" cy="503578"/>
          </a:xfrm>
        </p:spPr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0469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 flip="none" rotWithShape="1">
          <a:gsLst>
            <a:gs pos="0">
              <a:schemeClr val="tx1"/>
            </a:gs>
            <a:gs pos="50000">
              <a:srgbClr val="002060"/>
            </a:gs>
            <a:gs pos="10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75902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2394-E183-4374-B671-43A7AE489794}" type="datetimeFigureOut">
              <a:rPr lang="id-ID" smtClean="0"/>
              <a:t>02/12/2021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1603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E12394-E183-4374-B671-43A7AE489794}" type="datetimeFigureOut">
              <a:rPr lang="id-ID" smtClean="0"/>
              <a:t>02/12/2021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2394-E183-4374-B671-43A7AE489794}" type="datetimeFigureOut">
              <a:rPr lang="id-ID" smtClean="0"/>
              <a:t>02/12/2021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091213-459E-4082-85E0-7448551693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74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s-help://MS.EXCEL.12.1033/EXCEL/content/HP10062404.htm" TargetMode="External"/><Relationship Id="rId13" Type="http://schemas.openxmlformats.org/officeDocument/2006/relationships/hyperlink" Target="ms-help://MS.EXCEL.12.1033/EXCEL/content/HP10062422.htm" TargetMode="External"/><Relationship Id="rId3" Type="http://schemas.openxmlformats.org/officeDocument/2006/relationships/hyperlink" Target="ms-help://MS.EXCEL.12.1033/EXCEL/content/HP10062401.htm" TargetMode="External"/><Relationship Id="rId7" Type="http://schemas.openxmlformats.org/officeDocument/2006/relationships/hyperlink" Target="ms-help://MS.EXCEL.12.1033/EXCEL/content/HP10062403.htm" TargetMode="External"/><Relationship Id="rId12" Type="http://schemas.openxmlformats.org/officeDocument/2006/relationships/hyperlink" Target="ms-help://MS.EXCEL.12.1033/EXCEL/content/HP10062421.htm" TargetMode="External"/><Relationship Id="rId2" Type="http://schemas.openxmlformats.org/officeDocument/2006/relationships/hyperlink" Target="ms-help://MS.EXCEL.12.1033/EXCEL/content/HP10069828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s-help://MS.EXCEL.12.1033/EXCEL/content/HP10062402.htm" TargetMode="External"/><Relationship Id="rId11" Type="http://schemas.openxmlformats.org/officeDocument/2006/relationships/hyperlink" Target="ms-help://MS.EXCEL.12.1033/EXCEL/content/HP10062420.htm" TargetMode="External"/><Relationship Id="rId5" Type="http://schemas.openxmlformats.org/officeDocument/2006/relationships/hyperlink" Target="ms-help://MS.EXCEL.12.1033/EXCEL/content/HA01231765.htm" TargetMode="External"/><Relationship Id="rId15" Type="http://schemas.openxmlformats.org/officeDocument/2006/relationships/hyperlink" Target="ms-help://MS.EXCEL.12.1033/EXCEL/content/HP10062424.htm" TargetMode="External"/><Relationship Id="rId10" Type="http://schemas.openxmlformats.org/officeDocument/2006/relationships/hyperlink" Target="ms-help://MS.EXCEL.12.1033/EXCEL/content/HP10062419.htm" TargetMode="External"/><Relationship Id="rId4" Type="http://schemas.openxmlformats.org/officeDocument/2006/relationships/hyperlink" Target="ms-help://MS.EXCEL.12.1033/EXCEL/content/HP10069829.htm" TargetMode="External"/><Relationship Id="rId9" Type="http://schemas.openxmlformats.org/officeDocument/2006/relationships/hyperlink" Target="ms-help://MS.EXCEL.12.1033/EXCEL/content/HP10062418.htm" TargetMode="External"/><Relationship Id="rId14" Type="http://schemas.openxmlformats.org/officeDocument/2006/relationships/hyperlink" Target="ms-help://MS.EXCEL.12.1033/EXCEL/content/HP10062423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58014" y="0"/>
            <a:ext cx="223435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Unduh 460 Background Biru Muda Png Terbaik - Download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5764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752475"/>
            <a:ext cx="7482418" cy="2174873"/>
          </a:xfrm>
          <a:noFill/>
        </p:spPr>
        <p:txBody>
          <a:bodyPr>
            <a:noAutofit/>
          </a:bodyPr>
          <a:lstStyle/>
          <a:p>
            <a:r>
              <a:rPr lang="en-US" smtClean="0">
                <a:solidFill>
                  <a:srgbClr val="FFFF00"/>
                </a:solidFill>
                <a:latin typeface="AR JULIAN" pitchFamily="2" charset="0"/>
              </a:rPr>
              <a:t>ALGORITMA</a:t>
            </a:r>
            <a:br>
              <a:rPr lang="en-US" smtClean="0">
                <a:solidFill>
                  <a:srgbClr val="FFFF00"/>
                </a:solidFill>
                <a:latin typeface="AR JULIAN" pitchFamily="2" charset="0"/>
              </a:rPr>
            </a:br>
            <a:r>
              <a:rPr lang="en-US" smtClean="0">
                <a:solidFill>
                  <a:srgbClr val="FFFF00"/>
                </a:solidFill>
                <a:latin typeface="AR JULIAN" pitchFamily="2" charset="0"/>
              </a:rPr>
              <a:t>PEMROGRAMAN</a:t>
            </a:r>
            <a:br>
              <a:rPr lang="en-US" smtClean="0">
                <a:solidFill>
                  <a:srgbClr val="FFFF00"/>
                </a:solidFill>
                <a:latin typeface="AR JULIAN" pitchFamily="2" charset="0"/>
              </a:rPr>
            </a:br>
            <a:r>
              <a:rPr lang="en-US" sz="3200" smtClean="0">
                <a:solidFill>
                  <a:srgbClr val="FFFF00"/>
                </a:solidFill>
                <a:latin typeface="AR JULIAN" pitchFamily="2" charset="0"/>
              </a:rPr>
              <a:t>(dasAr)</a:t>
            </a:r>
            <a:endParaRPr lang="id-ID" sz="3200">
              <a:solidFill>
                <a:srgbClr val="FFFF00"/>
              </a:solidFill>
              <a:latin typeface="AR JULIAN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7771" y="4791075"/>
            <a:ext cx="34317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smtClean="0"/>
              <a:t>LOGIS 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smtClean="0"/>
              <a:t>Diterima/dipahami </a:t>
            </a:r>
            <a:br>
              <a:rPr lang="en-US" sz="2000" smtClean="0"/>
            </a:br>
            <a:r>
              <a:rPr lang="en-US" sz="2000" smtClean="0"/>
              <a:t>akal manusia</a:t>
            </a:r>
            <a:endParaRPr lang="en-US" sz="200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000" smtClean="0"/>
              <a:t>Secara formal memenuhi</a:t>
            </a:r>
            <a:br>
              <a:rPr lang="en-US" sz="2000" smtClean="0"/>
            </a:br>
            <a:r>
              <a:rPr lang="en-US" sz="2000" smtClean="0"/>
              <a:t>kaidah/hukum ilmu logika </a:t>
            </a:r>
            <a:endParaRPr lang="en-US" sz="2000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73" y="836712"/>
            <a:ext cx="2967138" cy="411628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>
            <a:noFill/>
            <a:miter lim="800000"/>
            <a:headEnd/>
            <a:tailEnd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Rounded Rectangle 3"/>
          <p:cNvSpPr/>
          <p:nvPr/>
        </p:nvSpPr>
        <p:spPr>
          <a:xfrm>
            <a:off x="8362950" y="5153525"/>
            <a:ext cx="3190129" cy="694826"/>
          </a:xfrm>
          <a:prstGeom prst="roundRect">
            <a:avLst>
              <a:gd name="adj" fmla="val 43841"/>
            </a:avLst>
          </a:prstGeom>
          <a:gradFill flip="none" rotWithShape="1">
            <a:gsLst>
              <a:gs pos="0">
                <a:srgbClr val="CCFFFF">
                  <a:lumMod val="0"/>
                  <a:lumOff val="100000"/>
                  <a:alpha val="0"/>
                </a:srgb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 :</a:t>
            </a:r>
          </a:p>
          <a:p>
            <a:pPr algn="ctr">
              <a:spcAft>
                <a:spcPts val="600"/>
              </a:spcAft>
            </a:pPr>
            <a:r>
              <a:rPr 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SANYATA </a:t>
            </a:r>
            <a:r>
              <a:rPr lang="en-US" sz="16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PURWIDAYANTA</a:t>
            </a:r>
            <a:endParaRPr lang="en-US" sz="1600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nip and Round Single Corner Rectangle 7"/>
          <p:cNvSpPr/>
          <p:nvPr/>
        </p:nvSpPr>
        <p:spPr>
          <a:xfrm rot="16200000" flipH="1">
            <a:off x="10959519" y="342654"/>
            <a:ext cx="967264" cy="932259"/>
          </a:xfrm>
          <a:prstGeom prst="snipRoundRect">
            <a:avLst>
              <a:gd name="adj1" fmla="val 0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0" tIns="45720" rIns="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9</a:t>
            </a:r>
            <a:endParaRPr lang="en-US" sz="4800" b="1" cap="none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705" y="3170298"/>
            <a:ext cx="3431754" cy="22775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smtClean="0">
                <a:solidFill>
                  <a:schemeClr val="bg1"/>
                </a:solidFill>
              </a:rPr>
              <a:t>PERLUASAN:</a:t>
            </a:r>
            <a:endParaRPr lang="en-US" sz="1600" b="1" smtClean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smtClean="0">
                <a:solidFill>
                  <a:schemeClr val="bg1"/>
                </a:solidFill>
              </a:rPr>
              <a:t>Perluasan Type Data :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chemeClr val="bg1"/>
                </a:solidFill>
              </a:rPr>
              <a:t>	</a:t>
            </a:r>
            <a:r>
              <a:rPr lang="en-US" sz="1600" smtClean="0">
                <a:solidFill>
                  <a:schemeClr val="bg1"/>
                </a:solidFill>
              </a:rPr>
              <a:t>1) Type Dasar/Sederhana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chemeClr val="bg1"/>
                </a:solidFill>
              </a:rPr>
              <a:t>	</a:t>
            </a:r>
            <a:r>
              <a:rPr lang="en-US" sz="1600" smtClean="0">
                <a:solidFill>
                  <a:schemeClr val="bg1"/>
                </a:solidFill>
              </a:rPr>
              <a:t>2) Type Kompleks</a:t>
            </a:r>
            <a:endParaRPr lang="en-US" sz="160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smtClean="0">
                <a:solidFill>
                  <a:schemeClr val="bg1"/>
                </a:solidFill>
              </a:rPr>
              <a:t>Perluasan Teknik Algoritma: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chemeClr val="bg1"/>
                </a:solidFill>
              </a:rPr>
              <a:t>	</a:t>
            </a:r>
            <a:r>
              <a:rPr lang="en-US" sz="1600" smtClean="0">
                <a:solidFill>
                  <a:schemeClr val="bg1"/>
                </a:solidFill>
              </a:rPr>
              <a:t>1) Teknik Non-Modular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chemeClr val="bg1"/>
                </a:solidFill>
              </a:rPr>
              <a:t>	</a:t>
            </a:r>
            <a:r>
              <a:rPr lang="en-US" sz="1600" smtClean="0">
                <a:solidFill>
                  <a:schemeClr val="bg1"/>
                </a:solidFill>
              </a:rPr>
              <a:t>2) Teknik Modular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Gambar Backgrounds Simple Untuk Powerpoint - Wallpaper C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 bwMode="auto">
          <a:xfrm>
            <a:off x="0" y="0"/>
            <a:ext cx="123317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53847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TOPIK</a:t>
            </a:r>
            <a:endParaRPr lang="id-ID" sz="3200">
              <a:latin typeface="AR JULIAN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9293" y="628651"/>
            <a:ext cx="112391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Gambar\korea3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54" b="67772"/>
          <a:stretch/>
        </p:blipFill>
        <p:spPr bwMode="auto">
          <a:xfrm flipH="1">
            <a:off x="298773" y="1647791"/>
            <a:ext cx="2659920" cy="287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2717" y="724461"/>
            <a:ext cx="59095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Siap fokus ya …</a:t>
            </a:r>
            <a:endParaRPr lang="en-US" sz="54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8630" y="2315825"/>
            <a:ext cx="801248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smtClean="0"/>
              <a:t>ALGORITMA MODULAR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smtClean="0"/>
              <a:t>Algoritma Modular </a:t>
            </a:r>
            <a:br>
              <a:rPr lang="en-US" sz="2400" smtClean="0"/>
            </a:br>
            <a:r>
              <a:rPr lang="en-US" sz="2400" smtClean="0"/>
              <a:t>(elemen pembentuk modul : Procedure, Function)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smtClean="0"/>
              <a:t>Sudi Kasus : Problem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550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691" y="861105"/>
            <a:ext cx="3849168" cy="5841714"/>
            <a:chOff x="7003912" y="1201089"/>
            <a:chExt cx="4479588" cy="5240917"/>
          </a:xfrm>
        </p:grpSpPr>
        <p:sp>
          <p:nvSpPr>
            <p:cNvPr id="8" name="Rectangle 7"/>
            <p:cNvSpPr/>
            <p:nvPr/>
          </p:nvSpPr>
          <p:spPr>
            <a:xfrm>
              <a:off x="7003913" y="1675452"/>
              <a:ext cx="4479586" cy="8589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PROBLEM :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	</a:t>
              </a:r>
            </a:p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03912" y="2534448"/>
              <a:ext cx="4479586" cy="12256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DATA: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Constata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… </a:t>
              </a:r>
            </a:p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</a:p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  <a:endParaRPr lang="en-US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03912" y="3760133"/>
              <a:ext cx="4479588" cy="26818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ALGORITMA 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 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(instruksi primitif algoritma)</a:t>
              </a: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(instruksi primitif algoritma)</a:t>
              </a:r>
              <a:endPara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(instruksi primitif algoritma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)</a:t>
              </a: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</a:t>
              </a: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END.</a:t>
              </a:r>
              <a:endParaRPr lang="en-US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3912" y="1201089"/>
              <a:ext cx="4479586" cy="4743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sz="2000" b="1" smtClean="0">
                  <a:solidFill>
                    <a:schemeClr val="bg1"/>
                  </a:solidFill>
                  <a:latin typeface="AR JULIAN" pitchFamily="2" charset="0"/>
                  <a:cs typeface="Arial" pitchFamily="34" charset="0"/>
                  <a:sym typeface="Wingdings"/>
                </a:rPr>
                <a:t>SKEMA DASAR ALGORITMA</a:t>
              </a:r>
              <a:endParaRPr lang="en-US" sz="2000" b="1" smtClean="0">
                <a:solidFill>
                  <a:schemeClr val="bg1"/>
                </a:solidFill>
                <a:latin typeface="AR JULIAN" pitchFamily="2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60016" y="861104"/>
            <a:ext cx="4659085" cy="5842883"/>
            <a:chOff x="7003912" y="1201089"/>
            <a:chExt cx="4479588" cy="5241965"/>
          </a:xfrm>
        </p:grpSpPr>
        <p:sp>
          <p:nvSpPr>
            <p:cNvPr id="13" name="Rectangle 12"/>
            <p:cNvSpPr/>
            <p:nvPr/>
          </p:nvSpPr>
          <p:spPr>
            <a:xfrm>
              <a:off x="7003913" y="1675452"/>
              <a:ext cx="4479586" cy="8589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PROBLEM :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	</a:t>
              </a:r>
            </a:p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	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03913" y="2520879"/>
              <a:ext cx="4479587" cy="188976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b="1" smtClean="0">
                  <a:solidFill>
                    <a:srgbClr val="FF0000"/>
                  </a:solidFill>
                  <a:latin typeface="Calibri"/>
                  <a:cs typeface="Arial" pitchFamily="34" charset="0"/>
                </a:rPr>
                <a:t>Link Modul</a:t>
              </a:r>
              <a:r>
                <a:rPr lang="en-US" b="1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Modul-X, Modul-Y, Modul-Z, … 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 </a:t>
              </a:r>
              <a:r>
                <a:rPr lang="en-US" smtClean="0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(</a:t>
              </a:r>
              <a:r>
                <a:rPr lang="en-US" i="1" smtClean="0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Include/ Uses, contoh Pascal “Uses Crt, …”</a:t>
              </a:r>
              <a:r>
                <a:rPr lang="en-US" smtClean="0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)</a:t>
              </a:r>
              <a:endParaRPr lang="en-US">
                <a:solidFill>
                  <a:srgbClr val="0070C0"/>
                </a:solidFill>
                <a:latin typeface="Calibri"/>
                <a:cs typeface="Arial" pitchFamily="34" charset="0"/>
              </a:endParaRP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Constata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  <a:endParaRPr lang="en-US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mtClean="0">
                  <a:solidFill>
                    <a:srgbClr val="FF0000"/>
                  </a:solidFill>
                  <a:latin typeface="Calibri"/>
                  <a:cs typeface="Arial" pitchFamily="34" charset="0"/>
                </a:rPr>
                <a:t>Procedures dan/atau Functions </a:t>
              </a:r>
              <a:r>
                <a:rPr lang="en-US" b="1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Internal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: …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03912" y="4411690"/>
              <a:ext cx="4479588" cy="2031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ALGORITMA 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 </a:t>
              </a:r>
              <a:r>
                <a:rPr lang="en-US" i="1" smtClean="0">
                  <a:solidFill>
                    <a:srgbClr val="FF0000"/>
                  </a:solidFill>
                  <a:latin typeface="Calibri"/>
                  <a:cs typeface="Arial" pitchFamily="34" charset="0"/>
                  <a:sym typeface="Wingdings"/>
                </a:rPr>
                <a:t>CALL PROCEDURE/FUNCTION</a:t>
              </a: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CALL PROCEDURE/FUNCTION</a:t>
              </a:r>
              <a:endPara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CALL PROCEDURE/FUNCTION</a:t>
              </a:r>
              <a:endParaRPr lang="en-US" i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</a:t>
              </a:r>
            </a:p>
            <a:p>
              <a:pPr eaLnBrk="0" hangingPunct="0">
                <a:defRPr/>
              </a:pP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</a:t>
              </a:r>
              <a:endPara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END.</a:t>
              </a:r>
              <a:endParaRPr lang="en-US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03912" y="1201089"/>
              <a:ext cx="4479586" cy="4743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sz="2000" b="1" smtClean="0">
                  <a:solidFill>
                    <a:schemeClr val="bg1"/>
                  </a:solidFill>
                  <a:latin typeface="AR JULIAN" pitchFamily="2" charset="0"/>
                  <a:cs typeface="Arial" pitchFamily="34" charset="0"/>
                  <a:sym typeface="Wingdings"/>
                </a:rPr>
                <a:t>SKEMA ALGORITMA MODULAR</a:t>
              </a:r>
              <a:endParaRPr lang="en-US" sz="2000" b="1" smtClean="0">
                <a:solidFill>
                  <a:schemeClr val="bg1"/>
                </a:solidFill>
                <a:latin typeface="AR JULIAN" pitchFamily="2" charset="0"/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9209702" y="2372071"/>
            <a:ext cx="2051862" cy="842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sz="1600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MODUL-X :</a:t>
            </a:r>
          </a:p>
          <a:p>
            <a:pPr lvl="0" eaLnBrk="0" hangingPunct="0">
              <a:defRPr/>
            </a:pPr>
            <a:r>
              <a: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z="1600" smtClean="0">
                <a:solidFill>
                  <a:prstClr val="black"/>
                </a:solidFill>
                <a:latin typeface="Calibri"/>
                <a:cs typeface="Arial" pitchFamily="34" charset="0"/>
              </a:rPr>
              <a:t>Procedures </a:t>
            </a:r>
            <a:endParaRPr lang="en-US" sz="1600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z="1600" smtClean="0">
                <a:solidFill>
                  <a:prstClr val="black"/>
                </a:solidFill>
                <a:latin typeface="Calibri"/>
                <a:cs typeface="Arial" pitchFamily="34" charset="0"/>
              </a:rPr>
              <a:t>Functions</a:t>
            </a:r>
            <a:endParaRPr lang="en-US" sz="160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09706" y="3264578"/>
            <a:ext cx="2051857" cy="842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sz="1600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MODUL-Y :</a:t>
            </a:r>
          </a:p>
          <a:p>
            <a:pPr lvl="0" eaLnBrk="0" hangingPunct="0">
              <a:defRPr/>
            </a:pPr>
            <a:r>
              <a: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z="1600" smtClean="0">
                <a:solidFill>
                  <a:prstClr val="black"/>
                </a:solidFill>
                <a:latin typeface="Calibri"/>
                <a:cs typeface="Arial" pitchFamily="34" charset="0"/>
              </a:rPr>
              <a:t>Procedures </a:t>
            </a:r>
            <a:endParaRPr lang="en-US" sz="1600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z="1600" smtClean="0">
                <a:solidFill>
                  <a:prstClr val="black"/>
                </a:solidFill>
                <a:latin typeface="Calibri"/>
                <a:cs typeface="Arial" pitchFamily="34" charset="0"/>
              </a:rPr>
              <a:t>Functions</a:t>
            </a:r>
            <a:endParaRPr lang="en-US" sz="160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09704" y="4142774"/>
            <a:ext cx="2051859" cy="842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sz="1600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MODUL-Z :</a:t>
            </a:r>
          </a:p>
          <a:p>
            <a:pPr lvl="0" eaLnBrk="0" hangingPunct="0">
              <a:defRPr/>
            </a:pPr>
            <a:r>
              <a: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z="1600" smtClean="0">
                <a:solidFill>
                  <a:prstClr val="black"/>
                </a:solidFill>
                <a:latin typeface="Calibri"/>
                <a:cs typeface="Arial" pitchFamily="34" charset="0"/>
              </a:rPr>
              <a:t>Procedures </a:t>
            </a:r>
            <a:endParaRPr lang="en-US" sz="1600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z="1600" smtClean="0">
                <a:solidFill>
                  <a:prstClr val="black"/>
                </a:solidFill>
                <a:latin typeface="Calibri"/>
                <a:cs typeface="Arial" pitchFamily="34" charset="0"/>
              </a:rPr>
              <a:t>Functions</a:t>
            </a:r>
            <a:endParaRPr lang="en-US" sz="160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09707" y="5023183"/>
            <a:ext cx="2051856" cy="842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sz="1600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… :</a:t>
            </a:r>
          </a:p>
          <a:p>
            <a:pPr lvl="0" eaLnBrk="0" hangingPunct="0">
              <a:defRPr/>
            </a:pPr>
            <a:r>
              <a: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z="1600" smtClean="0">
                <a:solidFill>
                  <a:prstClr val="black"/>
                </a:solidFill>
                <a:latin typeface="Calibri"/>
                <a:cs typeface="Arial" pitchFamily="34" charset="0"/>
              </a:rPr>
              <a:t>Procedures </a:t>
            </a:r>
            <a:endParaRPr lang="en-US" sz="1600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z="1600" smtClean="0">
                <a:solidFill>
                  <a:prstClr val="black"/>
                </a:solidFill>
                <a:latin typeface="Calibri"/>
                <a:cs typeface="Arial" pitchFamily="34" charset="0"/>
              </a:rPr>
              <a:t>Functions </a:t>
            </a:r>
            <a:endParaRPr lang="en-US" sz="160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cxnSp>
        <p:nvCxnSpPr>
          <p:cNvPr id="3" name="Straight Arrow Connector 2"/>
          <p:cNvCxnSpPr>
            <a:stCxn id="18" idx="1"/>
          </p:cNvCxnSpPr>
          <p:nvPr/>
        </p:nvCxnSpPr>
        <p:spPr>
          <a:xfrm flipH="1">
            <a:off x="8756702" y="2793290"/>
            <a:ext cx="453000" cy="67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1"/>
          </p:cNvCxnSpPr>
          <p:nvPr/>
        </p:nvCxnSpPr>
        <p:spPr>
          <a:xfrm flipH="1" flipV="1">
            <a:off x="8756700" y="2999873"/>
            <a:ext cx="453006" cy="685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 flipV="1">
            <a:off x="8647274" y="2999873"/>
            <a:ext cx="562430" cy="1564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209711" y="6086513"/>
            <a:ext cx="2132057" cy="61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hangingPunct="0">
              <a:defRPr/>
            </a:pPr>
            <a:r>
              <a:rPr lang="en-US" sz="1600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MODUL EKSTERNAL </a:t>
            </a:r>
          </a:p>
        </p:txBody>
      </p:sp>
      <p:sp>
        <p:nvSpPr>
          <p:cNvPr id="31" name="Up Arrow 30"/>
          <p:cNvSpPr/>
          <p:nvPr/>
        </p:nvSpPr>
        <p:spPr>
          <a:xfrm>
            <a:off x="10121809" y="5911739"/>
            <a:ext cx="378900" cy="349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17622" y="127181"/>
            <a:ext cx="11307678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SKEMA ALGORITMA MODULAR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85605" y="861105"/>
            <a:ext cx="2630207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Calibri"/>
                <a:cs typeface="Arial" pitchFamily="34" charset="0"/>
              </a:rPr>
              <a:t>Unsur Algoritma Modular</a:t>
            </a:r>
          </a:p>
          <a:p>
            <a:pPr marL="342900" indent="-342900">
              <a:buAutoNum type="arabicParenR"/>
            </a:pPr>
            <a:r>
              <a:rPr lang="en-US" sz="1600" smtClean="0">
                <a:solidFill>
                  <a:srgbClr val="0070C0"/>
                </a:solidFill>
                <a:latin typeface="Calibri"/>
                <a:cs typeface="Arial" pitchFamily="34" charset="0"/>
              </a:rPr>
              <a:t>Program</a:t>
            </a:r>
          </a:p>
          <a:p>
            <a:pPr marL="342900" indent="-342900">
              <a:buAutoNum type="arabicParenR"/>
            </a:pPr>
            <a:r>
              <a:rPr lang="en-US" sz="1600" smtClean="0">
                <a:solidFill>
                  <a:srgbClr val="0070C0"/>
                </a:solidFill>
                <a:latin typeface="Calibri"/>
                <a:cs typeface="Arial" pitchFamily="34" charset="0"/>
              </a:rPr>
              <a:t>Modul/Subprogram/Unit</a:t>
            </a:r>
          </a:p>
          <a:p>
            <a:pPr marL="342900" indent="-342900">
              <a:buAutoNum type="arabicParenR"/>
            </a:pPr>
            <a:r>
              <a:rPr lang="en-US" sz="1600" smtClean="0">
                <a:solidFill>
                  <a:srgbClr val="0070C0"/>
                </a:solidFill>
                <a:latin typeface="Calibri"/>
                <a:cs typeface="Arial" pitchFamily="34" charset="0"/>
              </a:rPr>
              <a:t>Procedure</a:t>
            </a:r>
          </a:p>
          <a:p>
            <a:pPr marL="342900" indent="-342900">
              <a:buAutoNum type="arabicParenR"/>
            </a:pPr>
            <a:r>
              <a:rPr lang="en-US" sz="1600" smtClean="0">
                <a:solidFill>
                  <a:srgbClr val="0070C0"/>
                </a:solidFill>
                <a:latin typeface="Calibri"/>
                <a:cs typeface="Arial" pitchFamily="34" charset="0"/>
              </a:rPr>
              <a:t>Function </a:t>
            </a:r>
          </a:p>
        </p:txBody>
      </p:sp>
    </p:spTree>
    <p:extLst>
      <p:ext uri="{BB962C8B-B14F-4D97-AF65-F5344CB8AC3E}">
        <p14:creationId xmlns:p14="http://schemas.microsoft.com/office/powerpoint/2010/main" val="26050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3697" y="106229"/>
            <a:ext cx="11199123" cy="630581"/>
          </a:xfrm>
        </p:spPr>
        <p:txBody>
          <a:bodyPr/>
          <a:lstStyle/>
          <a:p>
            <a:r>
              <a:rPr lang="en-US" smtClean="0">
                <a:latin typeface="AR CENA" pitchFamily="2" charset="0"/>
              </a:rPr>
              <a:t>PENGERTIAN SINGKAT                     </a:t>
            </a:r>
            <a:endParaRPr lang="en-US">
              <a:latin typeface="AR CEN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637026" y="980302"/>
            <a:ext cx="11017941" cy="551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288925" indent="-288925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b="1" smtClean="0">
                <a:latin typeface="Calibri"/>
                <a:cs typeface="Arial" pitchFamily="34" charset="0"/>
              </a:rPr>
              <a:t>Skema Algoritma Program Modular </a:t>
            </a:r>
            <a:r>
              <a:rPr lang="en-US" smtClean="0">
                <a:latin typeface="Calibri"/>
                <a:cs typeface="Arial" pitchFamily="34" charset="0"/>
              </a:rPr>
              <a:t>adalah Skema algoritma program yang terkomposisi dari kumpulan modul-modul dengan elemen dasar berbentuk  PROCEDURE dan/atau FUNCTION.</a:t>
            </a:r>
            <a:br>
              <a:rPr lang="en-US" smtClean="0">
                <a:latin typeface="Calibri"/>
                <a:cs typeface="Arial" pitchFamily="34" charset="0"/>
              </a:rPr>
            </a:br>
            <a:r>
              <a:rPr lang="en-US" smtClean="0">
                <a:latin typeface="Calibri"/>
                <a:cs typeface="Arial" pitchFamily="34" charset="0"/>
              </a:rPr>
              <a:t>Tata cara penggunaan instruksi  elemen dasar tersebut dilakukan dengan model </a:t>
            </a:r>
            <a:r>
              <a:rPr lang="en-US" smtClean="0">
                <a:latin typeface="Calibri"/>
                <a:cs typeface="Arial" pitchFamily="34" charset="0"/>
              </a:rPr>
              <a:t>PEMANGGILAN prosedur/fungsi </a:t>
            </a:r>
            <a:r>
              <a:rPr lang="en-US" smtClean="0">
                <a:latin typeface="Calibri"/>
                <a:cs typeface="Arial" pitchFamily="34" charset="0"/>
              </a:rPr>
              <a:t>tersebut.  (procedure/function call).</a:t>
            </a:r>
          </a:p>
          <a:p>
            <a:pPr marL="288925" indent="-288925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b="1" smtClean="0">
                <a:latin typeface="Calibri"/>
                <a:cs typeface="Arial" pitchFamily="34" charset="0"/>
              </a:rPr>
              <a:t>Program </a:t>
            </a:r>
            <a:r>
              <a:rPr lang="en-US" smtClean="0">
                <a:latin typeface="Calibri"/>
                <a:cs typeface="Arial" pitchFamily="34" charset="0"/>
              </a:rPr>
              <a:t>adalah satu kerangka kesatuan pemikiran yang merupakan solusi dari masalah/problem tertentu.</a:t>
            </a:r>
          </a:p>
          <a:p>
            <a:pPr marL="288925" indent="-288925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b="1" smtClean="0">
                <a:latin typeface="Calibri"/>
                <a:cs typeface="Arial" pitchFamily="34" charset="0"/>
              </a:rPr>
              <a:t>Modul </a:t>
            </a:r>
            <a:r>
              <a:rPr lang="en-US" smtClean="0">
                <a:latin typeface="Calibri"/>
                <a:cs typeface="Arial" pitchFamily="34" charset="0"/>
              </a:rPr>
              <a:t>juga sering disebut </a:t>
            </a:r>
            <a:r>
              <a:rPr lang="en-US" b="1" smtClean="0">
                <a:latin typeface="Calibri"/>
                <a:cs typeface="Arial" pitchFamily="34" charset="0"/>
              </a:rPr>
              <a:t>Unit </a:t>
            </a:r>
            <a:r>
              <a:rPr lang="en-US" smtClean="0">
                <a:latin typeface="Calibri"/>
                <a:cs typeface="Arial" pitchFamily="34" charset="0"/>
              </a:rPr>
              <a:t>atau </a:t>
            </a:r>
            <a:r>
              <a:rPr lang="en-US" b="1" smtClean="0">
                <a:latin typeface="Calibri"/>
                <a:cs typeface="Arial" pitchFamily="34" charset="0"/>
              </a:rPr>
              <a:t>Subprogram </a:t>
            </a:r>
            <a:r>
              <a:rPr lang="en-US" smtClean="0">
                <a:latin typeface="Calibri"/>
                <a:cs typeface="Arial" pitchFamily="34" charset="0"/>
              </a:rPr>
              <a:t>atau </a:t>
            </a:r>
            <a:r>
              <a:rPr lang="en-US" b="1" smtClean="0">
                <a:latin typeface="Calibri"/>
                <a:cs typeface="Arial" pitchFamily="34" charset="0"/>
              </a:rPr>
              <a:t>Library</a:t>
            </a:r>
            <a:r>
              <a:rPr lang="en-US" smtClean="0">
                <a:latin typeface="Calibri"/>
                <a:cs typeface="Arial" pitchFamily="34" charset="0"/>
              </a:rPr>
              <a:t> adalah kumpulan </a:t>
            </a:r>
            <a:r>
              <a:rPr lang="en-US">
                <a:latin typeface="Calibri"/>
                <a:cs typeface="Arial" pitchFamily="34" charset="0"/>
              </a:rPr>
              <a:t>PROCEDURE dan/atau FUNCTION </a:t>
            </a:r>
            <a:r>
              <a:rPr lang="en-US" smtClean="0">
                <a:latin typeface="Calibri"/>
                <a:cs typeface="Arial" pitchFamily="34" charset="0"/>
              </a:rPr>
              <a:t>untuk mengolah tugas/task tertentu.</a:t>
            </a:r>
          </a:p>
          <a:p>
            <a:pPr marL="288925" indent="-288925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b="1" smtClean="0">
                <a:latin typeface="Calibri"/>
                <a:cs typeface="Arial" pitchFamily="34" charset="0"/>
              </a:rPr>
              <a:t>Procedure</a:t>
            </a:r>
            <a:r>
              <a:rPr lang="en-US" smtClean="0">
                <a:latin typeface="Calibri"/>
                <a:cs typeface="Arial" pitchFamily="34" charset="0"/>
              </a:rPr>
              <a:t> adalah satuan instruksi yang merepresentasi sebuah proses untuk menyelesaikan tugas spesifik. Pemanfaatan procedure dilakukan dengan cara pemanggilan Call prosedur disertai argumen parameternya.</a:t>
            </a:r>
          </a:p>
          <a:p>
            <a:pPr marL="288925" indent="-288925" eaLnBrk="0" hangingPunct="0">
              <a:defRPr/>
            </a:pPr>
            <a:r>
              <a:rPr lang="en-US" smtClean="0">
                <a:latin typeface="Calibri"/>
                <a:cs typeface="Arial" pitchFamily="34" charset="0"/>
              </a:rPr>
              <a:t>	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Contoh : 	</a:t>
            </a:r>
            <a:r>
              <a:rPr lang="en-US" sz="14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US" sz="1400" b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EntryData(X,Y,Z,…); </a:t>
            </a:r>
            <a:r>
              <a:rPr lang="en-US" sz="1400" b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X,Y,Z : parameter Formal </a:t>
            </a:r>
            <a:r>
              <a:rPr lang="en-US" sz="14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maka cara menggunakannya :</a:t>
            </a:r>
          </a:p>
          <a:p>
            <a:pPr marL="288925" indent="-288925" eaLnBrk="0" hangingPunct="0">
              <a:defRPr/>
            </a:pPr>
            <a:r>
              <a:rPr lang="en-US" sz="14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	Call </a:t>
            </a:r>
            <a:r>
              <a:rPr lang="en-US" sz="1400" b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EntryData(A,B,C,…);		 A,B,C disebut parameter Aktual</a:t>
            </a:r>
          </a:p>
          <a:p>
            <a:pPr marL="288925" indent="-288925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b="1" smtClean="0">
                <a:latin typeface="Calibri"/>
                <a:cs typeface="Arial" pitchFamily="34" charset="0"/>
              </a:rPr>
              <a:t>Function </a:t>
            </a:r>
            <a:r>
              <a:rPr lang="en-US" smtClean="0">
                <a:latin typeface="Calibri"/>
                <a:cs typeface="Arial" pitchFamily="34" charset="0"/>
              </a:rPr>
              <a:t>adalah satuan instruksi yang merepresentasikan sebuah komputasi yang selalu menghasilkan </a:t>
            </a:r>
            <a:r>
              <a:rPr lang="en-US" u="sng" smtClean="0">
                <a:latin typeface="Calibri"/>
                <a:cs typeface="Arial" pitchFamily="34" charset="0"/>
              </a:rPr>
              <a:t>satu buah nilai hasil </a:t>
            </a:r>
            <a:r>
              <a:rPr lang="en-US" smtClean="0">
                <a:latin typeface="Calibri"/>
                <a:cs typeface="Arial" pitchFamily="34" charset="0"/>
              </a:rPr>
              <a:t>(result</a:t>
            </a:r>
            <a:r>
              <a:rPr lang="en-US">
                <a:latin typeface="Calibri"/>
                <a:cs typeface="Arial" pitchFamily="34" charset="0"/>
              </a:rPr>
              <a:t>). Pemanfaatan </a:t>
            </a:r>
            <a:r>
              <a:rPr lang="en-US" smtClean="0">
                <a:latin typeface="Calibri"/>
                <a:cs typeface="Arial" pitchFamily="34" charset="0"/>
              </a:rPr>
              <a:t>function dilakukan </a:t>
            </a:r>
            <a:r>
              <a:rPr lang="en-US">
                <a:latin typeface="Calibri"/>
                <a:cs typeface="Arial" pitchFamily="34" charset="0"/>
              </a:rPr>
              <a:t>dengan cara pemanggilan Call </a:t>
            </a:r>
            <a:r>
              <a:rPr lang="en-US" smtClean="0">
                <a:latin typeface="Calibri"/>
                <a:cs typeface="Arial" pitchFamily="34" charset="0"/>
              </a:rPr>
              <a:t>fungsi </a:t>
            </a:r>
            <a:r>
              <a:rPr lang="en-US">
                <a:latin typeface="Calibri"/>
                <a:cs typeface="Arial" pitchFamily="34" charset="0"/>
              </a:rPr>
              <a:t>disertai argumen parameternya.</a:t>
            </a:r>
            <a:endParaRPr lang="en-US" smtClean="0">
              <a:latin typeface="Calibri"/>
              <a:cs typeface="Arial" pitchFamily="34" charset="0"/>
            </a:endParaRPr>
          </a:p>
          <a:p>
            <a:pPr marL="288925" indent="-288925" eaLnBrk="0" hangingPunct="0">
              <a:defRPr/>
            </a:pPr>
            <a:r>
              <a:rPr lang="en-US" smtClean="0">
                <a:latin typeface="Calibri"/>
                <a:cs typeface="Arial" pitchFamily="34" charset="0"/>
              </a:rPr>
              <a:t>	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Contoh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: 	</a:t>
            </a:r>
            <a:r>
              <a:rPr lang="en-US" sz="14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400" b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Hitung(X,Y,Z</a:t>
            </a:r>
            <a:r>
              <a:rPr lang="en-US" sz="1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,…) </a:t>
            </a:r>
            <a:r>
              <a:rPr lang="en-US" sz="14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maka cara menggunakannya :</a:t>
            </a:r>
          </a:p>
          <a:p>
            <a:pPr marL="288925" indent="-288925" eaLnBrk="0" hangingPunct="0">
              <a:defRPr/>
            </a:pPr>
            <a:r>
              <a:rPr lang="en-US" sz="140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14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40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400" b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Hitung(A,B,C,…)</a:t>
            </a:r>
          </a:p>
          <a:p>
            <a:pPr marL="288925" indent="-288925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r>
              <a:rPr lang="en-US" b="1" smtClean="0">
                <a:latin typeface="Calibri"/>
                <a:cs typeface="Arial" pitchFamily="34" charset="0"/>
              </a:rPr>
              <a:t>Procedure/ Function </a:t>
            </a:r>
            <a:r>
              <a:rPr lang="en-US" smtClean="0">
                <a:latin typeface="Calibri"/>
                <a:cs typeface="Arial" pitchFamily="34" charset="0"/>
              </a:rPr>
              <a:t>bisa dibentuk dalam struktur </a:t>
            </a:r>
            <a:r>
              <a:rPr lang="en-US" b="1" smtClean="0">
                <a:latin typeface="Calibri"/>
                <a:cs typeface="Arial" pitchFamily="34" charset="0"/>
              </a:rPr>
              <a:t>Recursif </a:t>
            </a:r>
            <a:r>
              <a:rPr lang="en-US" smtClean="0">
                <a:latin typeface="Calibri"/>
                <a:cs typeface="Arial" pitchFamily="34" charset="0"/>
              </a:rPr>
              <a:t>dan </a:t>
            </a:r>
            <a:r>
              <a:rPr lang="en-US" b="1" smtClean="0">
                <a:latin typeface="Calibri"/>
                <a:cs typeface="Arial" pitchFamily="34" charset="0"/>
              </a:rPr>
              <a:t>Non-Recursif </a:t>
            </a:r>
            <a:r>
              <a:rPr lang="en-US" smtClean="0">
                <a:latin typeface="Calibri"/>
                <a:cs typeface="Arial" pitchFamily="34" charset="0"/>
              </a:rPr>
              <a:t>(dijelaskan pada sesi lain)</a:t>
            </a:r>
          </a:p>
          <a:p>
            <a:pPr marL="288925" indent="-288925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smtClean="0"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1042266" cy="630581"/>
          </a:xfrm>
        </p:spPr>
        <p:txBody>
          <a:bodyPr/>
          <a:lstStyle/>
          <a:p>
            <a:r>
              <a:rPr lang="en-US" smtClean="0">
                <a:latin typeface="AR CENA" pitchFamily="2" charset="0"/>
              </a:rPr>
              <a:t>Contoh PENERAPAN MODUL PADA Aplikasi EXCEL</a:t>
            </a:r>
            <a:endParaRPr lang="en-US">
              <a:latin typeface="AR CENA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64907"/>
              </p:ext>
            </p:extLst>
          </p:nvPr>
        </p:nvGraphicFramePr>
        <p:xfrm>
          <a:off x="800826" y="1376567"/>
          <a:ext cx="4583974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561065"/>
                <a:gridCol w="2904210"/>
                <a:gridCol w="1118699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Nama Modul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Jumlah Fungsi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Statistical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Lookup &amp; Reference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Text &amp;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Logical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Math &amp; Trigonometry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Financial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Date &amp;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Egineering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Cube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</a:rPr>
                        <a:t>Total Fungsi =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Times New Roman"/>
                        </a:rPr>
                        <a:t>337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737346" y="875485"/>
            <a:ext cx="3457282" cy="630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mtClean="0"/>
              <a:t>Ms-EXCEL 2007</a:t>
            </a:r>
            <a:endParaRPr lang="en-US" sz="240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7885" y="875484"/>
            <a:ext cx="2757713" cy="793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smtClean="0"/>
              <a:t>Contoh </a:t>
            </a: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37346" y="6005285"/>
            <a:ext cx="836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Times New Roman"/>
                <a:ea typeface="Times New Roman"/>
              </a:rPr>
              <a:t>CATATAN</a:t>
            </a:r>
            <a:r>
              <a:rPr lang="en-US" smtClean="0">
                <a:latin typeface="Times New Roman"/>
                <a:ea typeface="Times New Roman"/>
              </a:rPr>
              <a:t> : </a:t>
            </a:r>
            <a:r>
              <a:rPr lang="en-US" smtClean="0">
                <a:solidFill>
                  <a:srgbClr val="C00000"/>
                </a:solidFill>
                <a:latin typeface="Times New Roman"/>
                <a:ea typeface="Times New Roman"/>
              </a:rPr>
              <a:t>Satuan modul dalam Excel semua direalisasikan dalam bentuk FUNCTION</a:t>
            </a:r>
            <a:endParaRPr lang="en-US">
              <a:solidFill>
                <a:srgbClr val="C0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17706"/>
              </p:ext>
            </p:extLst>
          </p:nvPr>
        </p:nvGraphicFramePr>
        <p:xfrm>
          <a:off x="6439539" y="1190775"/>
          <a:ext cx="5288004" cy="2255520"/>
        </p:xfrm>
        <a:graphic>
          <a:graphicData uri="http://schemas.openxmlformats.org/drawingml/2006/table">
            <a:tbl>
              <a:tblPr firstRow="1" firstCol="1" bandRow="1"/>
              <a:tblGrid>
                <a:gridCol w="1012959"/>
                <a:gridCol w="4275045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ahoma"/>
                        </a:rPr>
                        <a:t>Function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82B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ahoma"/>
                        </a:rPr>
                        <a:t>Description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82B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hlinkClick r:id="rId2"/>
                        </a:rPr>
                        <a:t>AND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</a:rPr>
                        <a:t>Returns TRUE if all of its arguments are TRUE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hlinkClick r:id="rId3"/>
                        </a:rPr>
                        <a:t>FALSE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</a:rPr>
                        <a:t>Returns the logical value FALSE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hlinkClick r:id="rId4"/>
                        </a:rPr>
                        <a:t>IF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</a:rPr>
                        <a:t>Specifies a logical test to perform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hlinkClick r:id="rId5"/>
                        </a:rPr>
                        <a:t>IFERROR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</a:rPr>
                        <a:t>Returns a value you specify if a formula evaluates to an error; otherwise, returns the result of the formula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hlinkClick r:id="rId6"/>
                        </a:rPr>
                        <a:t>NOT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</a:rPr>
                        <a:t>Reverses the logic of its argument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hlinkClick r:id="rId7"/>
                        </a:rPr>
                        <a:t>OR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</a:rPr>
                        <a:t>Returns TRUE if any argument is TRUE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hlinkClick r:id="rId8"/>
                        </a:rPr>
                        <a:t>TRUE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</a:rPr>
                        <a:t>Returns the logical value TRUE</a:t>
                      </a:r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5152571" y="1669144"/>
            <a:ext cx="1175658" cy="13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52571" y="3381829"/>
            <a:ext cx="1175658" cy="435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883405"/>
              </p:ext>
            </p:extLst>
          </p:nvPr>
        </p:nvGraphicFramePr>
        <p:xfrm>
          <a:off x="6485578" y="3657600"/>
          <a:ext cx="5239656" cy="2331720"/>
        </p:xfrm>
        <a:graphic>
          <a:graphicData uri="http://schemas.openxmlformats.org/drawingml/2006/table">
            <a:tbl>
              <a:tblPr firstRow="1" firstCol="1" bandRow="1"/>
              <a:tblGrid>
                <a:gridCol w="986970"/>
                <a:gridCol w="4252686"/>
              </a:tblGrid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ahoma"/>
                          <a:ea typeface="Times New Roman"/>
                        </a:rPr>
                        <a:t>Function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82B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Tahoma"/>
                          <a:ea typeface="Times New Roman"/>
                        </a:rPr>
                        <a:t>Description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82B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ea typeface="Times New Roman"/>
                          <a:hlinkClick r:id="rId9"/>
                        </a:rPr>
                        <a:t>ABS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  <a:ea typeface="Times New Roman"/>
                        </a:rPr>
                        <a:t>Returns the absolute value of a number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ea typeface="Times New Roman"/>
                          <a:hlinkClick r:id="rId10"/>
                        </a:rPr>
                        <a:t>ACOS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  <a:ea typeface="Times New Roman"/>
                        </a:rPr>
                        <a:t>Returns the arccosine of a number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ea typeface="Times New Roman"/>
                          <a:hlinkClick r:id="rId11"/>
                        </a:rPr>
                        <a:t>ACOSH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  <a:ea typeface="Times New Roman"/>
                        </a:rPr>
                        <a:t>Returns the inverse hyperbolic cosine of a number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ea typeface="Times New Roman"/>
                          <a:hlinkClick r:id="rId12"/>
                        </a:rPr>
                        <a:t>ASIN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  <a:ea typeface="Times New Roman"/>
                        </a:rPr>
                        <a:t>Returns the arcsine of a number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ea typeface="Times New Roman"/>
                          <a:hlinkClick r:id="rId13"/>
                        </a:rPr>
                        <a:t>ASINH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  <a:ea typeface="Times New Roman"/>
                        </a:rPr>
                        <a:t>Returns the inverse hyperbolic sine of a number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ea typeface="Times New Roman"/>
                          <a:hlinkClick r:id="rId14"/>
                        </a:rPr>
                        <a:t>ATAN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  <a:ea typeface="Times New Roman"/>
                        </a:rPr>
                        <a:t>Returns the arctangent of a number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u="none" strike="noStrike">
                          <a:solidFill>
                            <a:srgbClr val="0560A6"/>
                          </a:solidFill>
                          <a:effectLst/>
                          <a:latin typeface="Tahoma"/>
                          <a:ea typeface="Times New Roman"/>
                          <a:hlinkClick r:id="rId15"/>
                        </a:rPr>
                        <a:t>ATAN2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ahoma"/>
                          <a:ea typeface="Times New Roman"/>
                        </a:rPr>
                        <a:t>Returns the arctangent from x- and y-coordinates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u="none" strike="noStrike" smtClean="0">
                          <a:solidFill>
                            <a:srgbClr val="0560A6"/>
                          </a:solidFill>
                          <a:effectLst/>
                          <a:latin typeface="Tahoma"/>
                          <a:ea typeface="Times New Roman"/>
                        </a:rPr>
                        <a:t>…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l"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Tahoma"/>
                          <a:ea typeface="Times New Roman"/>
                        </a:rPr>
                        <a:t>Dan seterusnya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5000171" y="1110343"/>
            <a:ext cx="740229" cy="1030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845855" y="831327"/>
            <a:ext cx="16526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Average, Sum, count, …</a:t>
            </a:r>
            <a:endParaRPr lang="en-US" sz="1200"/>
          </a:p>
        </p:txBody>
      </p:sp>
      <p:sp>
        <p:nvSpPr>
          <p:cNvPr id="8" name="Oval 7"/>
          <p:cNvSpPr/>
          <p:nvPr/>
        </p:nvSpPr>
        <p:spPr>
          <a:xfrm>
            <a:off x="290286" y="861573"/>
            <a:ext cx="447060" cy="359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0286" y="1506066"/>
            <a:ext cx="447060" cy="359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5225144" y="5306675"/>
            <a:ext cx="447060" cy="359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212287" y="1146618"/>
            <a:ext cx="447060" cy="359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40949" y="822355"/>
            <a:ext cx="3218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Buat Realisasi Algoritma Function/Procedure nya?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935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96" y="106229"/>
            <a:ext cx="10416212" cy="630581"/>
          </a:xfrm>
        </p:spPr>
        <p:txBody>
          <a:bodyPr/>
          <a:lstStyle/>
          <a:p>
            <a:r>
              <a:rPr lang="en-US" b="1" smtClean="0">
                <a:latin typeface="AR CENA" pitchFamily="2" charset="0"/>
              </a:rPr>
              <a:t>MODUL – PROCEDURE - FUNCTION</a:t>
            </a:r>
            <a:endParaRPr lang="en-US" b="1">
              <a:latin typeface="AR CENA" pitchFamily="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67" y="1533494"/>
            <a:ext cx="3735229" cy="3252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99" y="1556626"/>
            <a:ext cx="3708661" cy="3229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4810084" y="553866"/>
            <a:ext cx="1445245" cy="811735"/>
          </a:xfrm>
          <a:prstGeom prst="wedgeRoundRectCallout">
            <a:avLst>
              <a:gd name="adj1" fmla="val 14812"/>
              <a:gd name="adj2" fmla="val 17514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MODUL</a:t>
            </a:r>
          </a:p>
          <a:p>
            <a:pPr algn="ctr"/>
            <a:r>
              <a:rPr lang="en-US" smtClean="0"/>
              <a:t>Statistical</a:t>
            </a:r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3811424" y="5086036"/>
            <a:ext cx="2649196" cy="811735"/>
          </a:xfrm>
          <a:prstGeom prst="wedgeRoundRectCallout">
            <a:avLst>
              <a:gd name="adj1" fmla="val 9130"/>
              <a:gd name="adj2" fmla="val -2680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Kumpulan FUNGSI</a:t>
            </a:r>
          </a:p>
          <a:p>
            <a:pPr algn="ctr"/>
            <a:r>
              <a:rPr lang="en-US"/>
              <a:t>d</a:t>
            </a:r>
            <a:r>
              <a:rPr lang="en-US" smtClean="0"/>
              <a:t>ari MODUL Statistical</a:t>
            </a:r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528967" y="427290"/>
            <a:ext cx="1725112" cy="888761"/>
          </a:xfrm>
          <a:prstGeom prst="wedgeRoundRectCallout">
            <a:avLst>
              <a:gd name="adj1" fmla="val 29484"/>
              <a:gd name="adj2" fmla="val 2067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Kumpulan MODUL</a:t>
            </a:r>
          </a:p>
          <a:p>
            <a:pPr algn="ctr"/>
            <a:r>
              <a:rPr lang="en-US" smtClean="0"/>
              <a:t>Dari EXCEL</a:t>
            </a:r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02735"/>
              </p:ext>
            </p:extLst>
          </p:nvPr>
        </p:nvGraphicFramePr>
        <p:xfrm>
          <a:off x="8517004" y="1666049"/>
          <a:ext cx="2900744" cy="2987040"/>
        </p:xfrm>
        <a:graphic>
          <a:graphicData uri="http://schemas.openxmlformats.org/drawingml/2006/table">
            <a:tbl>
              <a:tblPr firstRow="1" firstCol="1" bandRow="1"/>
              <a:tblGrid>
                <a:gridCol w="399098"/>
                <a:gridCol w="1761236"/>
                <a:gridCol w="74041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Nama Modul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Jumlah </a:t>
                      </a:r>
                      <a:endParaRPr lang="en-US" sz="140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smtClean="0">
                          <a:effectLst/>
                          <a:latin typeface="Times New Roman"/>
                          <a:ea typeface="Times New Roman"/>
                        </a:rPr>
                        <a:t>Fungsi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Statistical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Lookup &amp; Reference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Text &amp;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Logical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Math &amp; Trigonometry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Financial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Date &amp; Time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Egineering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Cube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Total Fungsi =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337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8496928" y="1213955"/>
            <a:ext cx="2851887" cy="426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mtClean="0"/>
              <a:t>Ms-EXCEL 2007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58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PENERAPAN MODUL PADA Aplikasi </a:t>
            </a:r>
            <a:r>
              <a:rPr lang="en-US" smtClean="0">
                <a:latin typeface="AR CENA" pitchFamily="2" charset="0"/>
              </a:rPr>
              <a:t>EXCEL</a:t>
            </a:r>
            <a:r>
              <a:rPr lang="en-US" smtClean="0">
                <a:latin typeface="AR CENA" pitchFamily="2" charset="0"/>
                <a:sym typeface="Wingdings" pitchFamily="2" charset="2"/>
              </a:rPr>
              <a:t> call menggunakaN “=“</a:t>
            </a:r>
            <a:endParaRPr lang="en-US">
              <a:latin typeface="AR CENA" pitchFamily="2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0" y="912584"/>
            <a:ext cx="6147009" cy="461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1115226" y="5293212"/>
            <a:ext cx="5315484" cy="14066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u="sng" smtClean="0">
                <a:latin typeface="Courier New" pitchFamily="49" charset="0"/>
                <a:cs typeface="Courier New" pitchFamily="49" charset="0"/>
              </a:rPr>
              <a:t>Implementasi/Realisasi Dalam Pascal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Nilai_Akhir (UTS, UAS, TUGAS : Integer): Real;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Hasil : Real;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Hasil := 0.25*UTS + 0.40*UAS + 0.35*TUGAS;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 Return (Hasil) 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03856"/>
              </p:ext>
            </p:extLst>
          </p:nvPr>
        </p:nvGraphicFramePr>
        <p:xfrm>
          <a:off x="6546080" y="980951"/>
          <a:ext cx="5299798" cy="2311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2259"/>
                <a:gridCol w="957048"/>
                <a:gridCol w="1107599"/>
                <a:gridCol w="23528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Pembuat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Fungsi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Parameter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Pemakaian (Call)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Range(Xi</a:t>
                      </a:r>
                      <a:r>
                        <a:rPr lang="en-US" sz="1200" baseline="0" smtClean="0"/>
                        <a:t> : Yi)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= Average(Xi:Yi)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MAX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Range(Xi</a:t>
                      </a:r>
                      <a:r>
                        <a:rPr lang="en-US" sz="1200" baseline="0" smtClean="0"/>
                        <a:t> : Yi)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= MAX(Xi:Yi)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MIN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Range(Xi</a:t>
                      </a:r>
                      <a:r>
                        <a:rPr lang="en-US" sz="1200" baseline="0" smtClean="0"/>
                        <a:t> : Yi)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= MIN(Xi:Yi)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Excel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STDEV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Range(Xi</a:t>
                      </a:r>
                      <a:r>
                        <a:rPr lang="en-US" sz="1200" baseline="0" smtClean="0"/>
                        <a:t> : Yi)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= STDEV(Xi: Yi)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Sanyata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Nilai_Akhir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UTS, UAS, </a:t>
                      </a:r>
                    </a:p>
                    <a:p>
                      <a:r>
                        <a:rPr lang="en-US" sz="1200" smtClean="0"/>
                        <a:t>TUGAS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Call</a:t>
                      </a:r>
                      <a:r>
                        <a:rPr lang="en-US" sz="1100" baseline="0" smtClean="0"/>
                        <a:t> Nilai_Akhir (UTS,UAS,TUGAS)</a:t>
                      </a:r>
                      <a:endParaRPr lang="en-US" sz="110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5563312" y="3917338"/>
            <a:ext cx="1" cy="15006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 bwMode="auto">
          <a:xfrm>
            <a:off x="7127194" y="3606326"/>
            <a:ext cx="4614728" cy="2845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Modular;</a:t>
            </a: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Input : … Proses : …. Output : …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Uses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Crt;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Hasil_NilaiAKhir = Real;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Parameter_Aktual = Integer; 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 xUTS, xUAS, xTUGAS : Parameter_Aktual;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   NA : Hasil_NilaiAKhir;</a:t>
            </a: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Write(‘nilai UTS   = ‘); Readln(xUTS);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Write(‘nilai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UAS   =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‘);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Readln(xUAS);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Write(‘nilai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TUGAS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= ‘);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Readln(xTUGAS);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  NA :=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Nilai_Akhir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(xUTS, xUAS, xTUGAS);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 Output(NA) 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 eaLnBrk="0" hangingPunct="0">
              <a:defRPr/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349527" y="5742774"/>
            <a:ext cx="103403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 bwMode="auto">
          <a:xfrm>
            <a:off x="6443529" y="5400942"/>
            <a:ext cx="816123" cy="230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20681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9334499" y="1259934"/>
            <a:ext cx="1958453" cy="3740691"/>
            <a:chOff x="1485132" y="2264349"/>
            <a:chExt cx="951368" cy="2025110"/>
          </a:xfrm>
        </p:grpSpPr>
        <p:sp>
          <p:nvSpPr>
            <p:cNvPr id="63" name="TextBox 62"/>
            <p:cNvSpPr txBox="1"/>
            <p:nvPr/>
          </p:nvSpPr>
          <p:spPr>
            <a:xfrm>
              <a:off x="1603444" y="4021757"/>
              <a:ext cx="714743" cy="267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endParaRPr lang="en-US" sz="1000" b="1" smtClean="0">
                <a:solidFill>
                  <a:prstClr val="white"/>
                </a:solidFill>
                <a:latin typeface="Calibri" pitchFamily="34" charset="0"/>
              </a:endParaRPr>
            </a:p>
            <a:p>
              <a:pPr algn="ctr"/>
              <a:r>
                <a:rPr lang="en-US" sz="1600" b="1" smtClean="0">
                  <a:solidFill>
                    <a:prstClr val="white"/>
                  </a:solidFill>
                  <a:latin typeface="Calibri" pitchFamily="34" charset="0"/>
                </a:rPr>
                <a:t>Informatikawan</a:t>
              </a:r>
            </a:p>
            <a:p>
              <a:endParaRPr lang="en-US" sz="1000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pic>
          <p:nvPicPr>
            <p:cNvPr id="64" name="Picture 2" descr="D:\korea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" r="64921"/>
            <a:stretch/>
          </p:blipFill>
          <p:spPr bwMode="auto">
            <a:xfrm>
              <a:off x="1485132" y="2264349"/>
              <a:ext cx="951368" cy="1730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2689720" y="638177"/>
            <a:ext cx="63367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Rehat Antar waktu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44937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REHAT &amp; DISKUSI</a:t>
            </a:r>
            <a:endParaRPr lang="id-ID">
              <a:latin typeface="AR JULIAN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8079" y="1013616"/>
            <a:ext cx="2652325" cy="3987009"/>
            <a:chOff x="1458035" y="1347591"/>
            <a:chExt cx="2652325" cy="3987009"/>
          </a:xfrm>
        </p:grpSpPr>
        <p:pic>
          <p:nvPicPr>
            <p:cNvPr id="8" name="Picture 3" descr="D:\korea1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" t="2343" r="80112" b="44916"/>
            <a:stretch/>
          </p:blipFill>
          <p:spPr bwMode="auto">
            <a:xfrm>
              <a:off x="1458035" y="1347591"/>
              <a:ext cx="2652325" cy="3578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882591" y="4842157"/>
              <a:ext cx="1366635" cy="4924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endParaRPr lang="en-US" sz="900" b="1" smtClean="0">
                <a:solidFill>
                  <a:prstClr val="white"/>
                </a:solidFill>
                <a:latin typeface="Calibri" pitchFamily="34" charset="0"/>
              </a:endParaRPr>
            </a:p>
            <a:p>
              <a:pPr algn="ctr"/>
              <a:r>
                <a:rPr lang="en-US" sz="1400" b="1" smtClean="0">
                  <a:solidFill>
                    <a:prstClr val="white"/>
                  </a:solidFill>
                  <a:latin typeface="Calibri" pitchFamily="34" charset="0"/>
                </a:rPr>
                <a:t>Informatikawati</a:t>
              </a:r>
            </a:p>
            <a:p>
              <a:endParaRPr lang="en-US" sz="900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917371" y="1546304"/>
            <a:ext cx="677091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FOKUS exceL :</a:t>
            </a:r>
          </a:p>
          <a:p>
            <a:r>
              <a:rPr lang="en-US" sz="1600" smtClean="0"/>
              <a:t>1.  Apa itu Averager  ?</a:t>
            </a:r>
          </a:p>
          <a:p>
            <a:r>
              <a:rPr lang="en-US" sz="1600" smtClean="0"/>
              <a:t>    Nama Fungsi  untuk menghitung nilai rata-rata?</a:t>
            </a:r>
            <a:r>
              <a:rPr lang="en-US" sz="1600"/>
              <a:t>	</a:t>
            </a:r>
            <a:endParaRPr lang="en-US" sz="1600" smtClean="0"/>
          </a:p>
          <a:p>
            <a:endParaRPr lang="en-US" sz="1600" smtClean="0"/>
          </a:p>
          <a:p>
            <a:r>
              <a:rPr lang="en-US" sz="1600" smtClean="0"/>
              <a:t>2.  Bagaimana cara menggunakan fungsi Average ?</a:t>
            </a:r>
          </a:p>
          <a:p>
            <a:r>
              <a:rPr lang="en-US" sz="1600" smtClean="0"/>
              <a:t>    menggunakan CALL fungsi Average :</a:t>
            </a:r>
          </a:p>
          <a:p>
            <a:r>
              <a:rPr lang="en-US" sz="1600"/>
              <a:t> </a:t>
            </a:r>
            <a:r>
              <a:rPr lang="en-US" sz="1600" smtClean="0"/>
              <a:t>   =Average(…parameter…)</a:t>
            </a:r>
          </a:p>
          <a:p>
            <a:endParaRPr lang="en-US" sz="1600" smtClean="0"/>
          </a:p>
          <a:p>
            <a:r>
              <a:rPr lang="en-US" sz="1600" smtClean="0"/>
              <a:t>3.  Bagaimana membuat Algoritma fungsi Average ?</a:t>
            </a:r>
          </a:p>
          <a:p>
            <a:r>
              <a:rPr lang="en-US" sz="1600" smtClean="0"/>
              <a:t>    ini yang akan dipelajari pada algoritma modular, </a:t>
            </a:r>
          </a:p>
          <a:p>
            <a:r>
              <a:rPr lang="en-US" sz="1600"/>
              <a:t> </a:t>
            </a:r>
            <a:r>
              <a:rPr lang="en-US" sz="1600" smtClean="0"/>
              <a:t>   tata tulisnya definisi misal :</a:t>
            </a:r>
          </a:p>
          <a:p>
            <a:r>
              <a:rPr lang="en-US" sz="1600"/>
              <a:t> </a:t>
            </a:r>
            <a:r>
              <a:rPr lang="en-US" sz="1600" smtClean="0"/>
              <a:t>   Function AVERAGE ( X : Range ) </a:t>
            </a:r>
            <a:r>
              <a:rPr lang="en-US" sz="1600" smtClean="0">
                <a:sym typeface="Wingdings" pitchFamily="2" charset="2"/>
              </a:rPr>
              <a:t> Real</a:t>
            </a:r>
          </a:p>
          <a:p>
            <a:endParaRPr lang="en-US" sz="1600" smtClean="0">
              <a:sym typeface="Wingdings" pitchFamily="2" charset="2"/>
            </a:endParaRPr>
          </a:p>
          <a:p>
            <a:r>
              <a:rPr lang="en-US" sz="1600" smtClean="0"/>
              <a:t>4. Bagaimana realisasi membuat isi algoritmanya ?</a:t>
            </a:r>
          </a:p>
          <a:p>
            <a:r>
              <a:rPr lang="en-US" sz="1600">
                <a:solidFill>
                  <a:srgbClr val="FF0000"/>
                </a:solidFill>
              </a:rPr>
              <a:t>    </a:t>
            </a:r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Function AVERAGE </a:t>
            </a:r>
            <a:r>
              <a:rPr lang="en-US" sz="1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X : Range ) </a:t>
            </a:r>
            <a:r>
              <a:rPr lang="en-US" sz="1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Real</a:t>
            </a:r>
          </a:p>
          <a:p>
            <a:r>
              <a:rPr lang="en-US" sz="1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{Diberikan ….   }</a:t>
            </a:r>
          </a:p>
          <a:p>
            <a:r>
              <a:rPr lang="en-US" sz="1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{Return value ….}</a:t>
            </a:r>
            <a:endParaRPr lang="en-US" sz="140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Kamus data </a:t>
            </a:r>
            <a:r>
              <a:rPr lang="en-US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….</a:t>
            </a:r>
          </a:p>
          <a:p>
            <a:r>
              <a:rPr lang="en-US" sz="1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….</a:t>
            </a:r>
            <a:endParaRPr lang="en-US" sz="14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…. </a:t>
            </a:r>
          </a:p>
          <a:p>
            <a:r>
              <a:rPr lang="en-US" sz="1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END    </a:t>
            </a:r>
            <a:endParaRPr lang="en-US" sz="14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801257" y="1858283"/>
            <a:ext cx="4811486" cy="1509031"/>
          </a:xfrm>
          <a:custGeom>
            <a:avLst/>
            <a:gdLst>
              <a:gd name="connsiteX0" fmla="*/ 0 w 4811486"/>
              <a:gd name="connsiteY0" fmla="*/ 1582057 h 1582057"/>
              <a:gd name="connsiteX1" fmla="*/ 4811486 w 4811486"/>
              <a:gd name="connsiteY1" fmla="*/ 1567543 h 1582057"/>
              <a:gd name="connsiteX2" fmla="*/ 4796972 w 4811486"/>
              <a:gd name="connsiteY2" fmla="*/ 0 h 158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1486" h="1582057">
                <a:moveTo>
                  <a:pt x="0" y="1582057"/>
                </a:moveTo>
                <a:lnTo>
                  <a:pt x="4811486" y="1567543"/>
                </a:lnTo>
                <a:lnTo>
                  <a:pt x="4796972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80514" y="1365840"/>
            <a:ext cx="587829" cy="492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endParaRPr lang="en-US" sz="900" b="1" smtClean="0">
              <a:solidFill>
                <a:prstClr val="white"/>
              </a:solidFill>
              <a:latin typeface="Calibri" pitchFamily="34" charset="0"/>
            </a:endParaRPr>
          </a:p>
          <a:p>
            <a:pPr algn="ctr"/>
            <a:r>
              <a:rPr lang="en-US" sz="1400" b="1" smtClean="0">
                <a:solidFill>
                  <a:prstClr val="white"/>
                </a:solidFill>
                <a:latin typeface="Calibri" pitchFamily="34" charset="0"/>
              </a:rPr>
              <a:t>USER</a:t>
            </a:r>
            <a:endParaRPr lang="en-US" sz="1400" b="1" smtClean="0">
              <a:solidFill>
                <a:prstClr val="white"/>
              </a:solidFill>
              <a:latin typeface="Calibri" pitchFamily="34" charset="0"/>
            </a:endParaRPr>
          </a:p>
          <a:p>
            <a:endParaRPr lang="en-US" sz="900" b="1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 flipV="1">
            <a:off x="2801257" y="3476170"/>
            <a:ext cx="4811486" cy="1959429"/>
          </a:xfrm>
          <a:custGeom>
            <a:avLst/>
            <a:gdLst>
              <a:gd name="connsiteX0" fmla="*/ 0 w 4811486"/>
              <a:gd name="connsiteY0" fmla="*/ 1582057 h 1582057"/>
              <a:gd name="connsiteX1" fmla="*/ 4811486 w 4811486"/>
              <a:gd name="connsiteY1" fmla="*/ 1567543 h 1582057"/>
              <a:gd name="connsiteX2" fmla="*/ 4796972 w 4811486"/>
              <a:gd name="connsiteY2" fmla="*/ 0 h 158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1486" h="1582057">
                <a:moveTo>
                  <a:pt x="0" y="1582057"/>
                </a:moveTo>
                <a:lnTo>
                  <a:pt x="4811486" y="1567543"/>
                </a:lnTo>
                <a:lnTo>
                  <a:pt x="4796972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23314" y="5464494"/>
            <a:ext cx="1378858" cy="4924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0" rIns="0" bIns="0" rtlCol="0">
            <a:spAutoFit/>
          </a:bodyPr>
          <a:lstStyle/>
          <a:p>
            <a:endParaRPr lang="en-US" sz="900" b="1" smtClean="0">
              <a:solidFill>
                <a:prstClr val="white"/>
              </a:solidFill>
              <a:latin typeface="Calibri" pitchFamily="34" charset="0"/>
            </a:endParaRPr>
          </a:p>
          <a:p>
            <a:pPr algn="ctr"/>
            <a:r>
              <a:rPr lang="en-US" sz="1400" b="1" smtClean="0">
                <a:solidFill>
                  <a:prstClr val="white"/>
                </a:solidFill>
                <a:latin typeface="Calibri" pitchFamily="34" charset="0"/>
              </a:rPr>
              <a:t>INFORMATIKA</a:t>
            </a:r>
            <a:endParaRPr lang="en-US" sz="1400" b="1" smtClean="0">
              <a:solidFill>
                <a:prstClr val="white"/>
              </a:solidFill>
              <a:latin typeface="Calibri" pitchFamily="34" charset="0"/>
            </a:endParaRPr>
          </a:p>
          <a:p>
            <a:endParaRPr lang="en-US" sz="900" b="1">
              <a:solidFill>
                <a:prstClr val="white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691" y="861105"/>
            <a:ext cx="3761320" cy="5841714"/>
            <a:chOff x="7003912" y="1201089"/>
            <a:chExt cx="4479588" cy="5240917"/>
          </a:xfrm>
        </p:grpSpPr>
        <p:sp>
          <p:nvSpPr>
            <p:cNvPr id="8" name="Rectangle 7"/>
            <p:cNvSpPr/>
            <p:nvPr/>
          </p:nvSpPr>
          <p:spPr>
            <a:xfrm>
              <a:off x="7003913" y="1675452"/>
              <a:ext cx="4479586" cy="8589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PROBLEM :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	</a:t>
              </a:r>
            </a:p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03912" y="2534448"/>
              <a:ext cx="4479586" cy="122568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DATA: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Constata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… </a:t>
              </a:r>
            </a:p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</a:p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  <a:endParaRPr lang="en-US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03912" y="3760133"/>
              <a:ext cx="4479588" cy="26818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ALGORITMA 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 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(instruksi primitif algoritma)</a:t>
              </a: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(instruksi primitif algoritma)</a:t>
              </a:r>
              <a:endPara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(instruksi primitif algoritma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)</a:t>
              </a: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</a:t>
              </a: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END.</a:t>
              </a:r>
              <a:endParaRPr lang="en-US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3912" y="1201089"/>
              <a:ext cx="4479586" cy="4743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sz="2000" b="1" smtClean="0">
                  <a:solidFill>
                    <a:schemeClr val="bg1"/>
                  </a:solidFill>
                  <a:latin typeface="AR JULIAN" pitchFamily="2" charset="0"/>
                  <a:cs typeface="Arial" pitchFamily="34" charset="0"/>
                  <a:sym typeface="Wingdings"/>
                </a:rPr>
                <a:t>SKEMA DASAR ALGORITMA</a:t>
              </a:r>
              <a:endParaRPr lang="en-US" sz="2000" b="1" smtClean="0">
                <a:solidFill>
                  <a:schemeClr val="bg1"/>
                </a:solidFill>
                <a:latin typeface="AR JULIAN" pitchFamily="2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67200" y="861104"/>
            <a:ext cx="4751901" cy="5841715"/>
            <a:chOff x="7003912" y="1201089"/>
            <a:chExt cx="4479588" cy="5240917"/>
          </a:xfrm>
        </p:grpSpPr>
        <p:sp>
          <p:nvSpPr>
            <p:cNvPr id="13" name="Rectangle 12"/>
            <p:cNvSpPr/>
            <p:nvPr/>
          </p:nvSpPr>
          <p:spPr>
            <a:xfrm>
              <a:off x="7003913" y="1675452"/>
              <a:ext cx="4479586" cy="858996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PROBLEM 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</a:t>
              </a:r>
              <a:r>
                <a:rPr lang="en-US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Program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	</a:t>
              </a:r>
            </a:p>
            <a:p>
              <a:pPr lvl="0"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	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03913" y="2520879"/>
              <a:ext cx="4479587" cy="188976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 PROGRAM/GLOBAL 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b="1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Link Modul</a:t>
              </a:r>
              <a:r>
                <a:rPr lang="en-US" b="1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Modul-X, Modul-Y, Modul-Z, … 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 </a:t>
              </a:r>
              <a:r>
                <a:rPr lang="en-US" smtClean="0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(</a:t>
              </a:r>
              <a:r>
                <a:rPr lang="en-US" i="1" smtClean="0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Include/ Uses, contoh Pascal “Uses Crt, …”</a:t>
              </a:r>
              <a:r>
                <a:rPr lang="en-US" smtClean="0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)</a:t>
              </a:r>
              <a:endParaRPr lang="en-US">
                <a:solidFill>
                  <a:srgbClr val="0070C0"/>
                </a:solidFill>
                <a:latin typeface="Calibri"/>
                <a:cs typeface="Arial" pitchFamily="34" charset="0"/>
              </a:endParaRP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Constata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  <a:endParaRPr lang="en-US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Procedures dan/atau Functions </a:t>
              </a:r>
              <a:r>
                <a:rPr lang="en-US" b="1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Internal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: …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03912" y="4410642"/>
              <a:ext cx="4479588" cy="2031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ALGORITMA 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 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CALL PROCEDURE/FUNCTION</a:t>
              </a: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CALL PROCEDURE/FUNCTION</a:t>
              </a:r>
              <a:endPara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CALL PROCEDURE/FUNCTION</a:t>
              </a:r>
              <a:endParaRPr lang="en-US" i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</a:t>
              </a:r>
            </a:p>
            <a:p>
              <a:pPr eaLnBrk="0" hangingPunct="0">
                <a:defRPr/>
              </a:pPr>
              <a:r>
                <a:rPr lang="en-US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</a:t>
              </a:r>
              <a:endParaRPr lang="en-US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END.</a:t>
              </a:r>
              <a:endParaRPr lang="en-US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03912" y="1201089"/>
              <a:ext cx="4479586" cy="4743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b="1" smtClean="0">
                  <a:solidFill>
                    <a:schemeClr val="bg1"/>
                  </a:solidFill>
                  <a:latin typeface="AR JULIAN" pitchFamily="2" charset="0"/>
                  <a:cs typeface="Arial" pitchFamily="34" charset="0"/>
                  <a:sym typeface="Wingdings"/>
                </a:rPr>
                <a:t>SKEMA ALGORITMA PROGRAM MODULAR</a:t>
              </a:r>
              <a:endParaRPr lang="en-US" b="1" smtClean="0">
                <a:solidFill>
                  <a:schemeClr val="bg1"/>
                </a:solidFill>
                <a:latin typeface="AR JULIAN" pitchFamily="2" charset="0"/>
                <a:cs typeface="Arial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9209702" y="2372071"/>
            <a:ext cx="2051862" cy="842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sz="1600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MODUL-X :</a:t>
            </a:r>
          </a:p>
          <a:p>
            <a:pPr lvl="0" eaLnBrk="0" hangingPunct="0">
              <a:defRPr/>
            </a:pPr>
            <a:r>
              <a: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z="1600" smtClean="0">
                <a:solidFill>
                  <a:prstClr val="black"/>
                </a:solidFill>
                <a:latin typeface="Calibri"/>
                <a:cs typeface="Arial" pitchFamily="34" charset="0"/>
              </a:rPr>
              <a:t>Procedures </a:t>
            </a:r>
            <a:endParaRPr lang="en-US" sz="1600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z="1600" smtClean="0">
                <a:solidFill>
                  <a:prstClr val="black"/>
                </a:solidFill>
                <a:latin typeface="Calibri"/>
                <a:cs typeface="Arial" pitchFamily="34" charset="0"/>
              </a:rPr>
              <a:t>Functions</a:t>
            </a:r>
            <a:endParaRPr lang="en-US" sz="160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09706" y="3264578"/>
            <a:ext cx="2051857" cy="842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sz="1600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MODUL-Y :</a:t>
            </a:r>
          </a:p>
          <a:p>
            <a:pPr lvl="0" eaLnBrk="0" hangingPunct="0">
              <a:defRPr/>
            </a:pPr>
            <a:r>
              <a: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z="1600" smtClean="0">
                <a:solidFill>
                  <a:prstClr val="black"/>
                </a:solidFill>
                <a:latin typeface="Calibri"/>
                <a:cs typeface="Arial" pitchFamily="34" charset="0"/>
              </a:rPr>
              <a:t>Procedures </a:t>
            </a:r>
            <a:endParaRPr lang="en-US" sz="1600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z="1600" smtClean="0">
                <a:solidFill>
                  <a:prstClr val="black"/>
                </a:solidFill>
                <a:latin typeface="Calibri"/>
                <a:cs typeface="Arial" pitchFamily="34" charset="0"/>
              </a:rPr>
              <a:t>Functions</a:t>
            </a:r>
            <a:endParaRPr lang="en-US" sz="160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09704" y="4142774"/>
            <a:ext cx="2051859" cy="842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sz="1600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MODUL-Z :</a:t>
            </a:r>
          </a:p>
          <a:p>
            <a:pPr lvl="0" eaLnBrk="0" hangingPunct="0">
              <a:defRPr/>
            </a:pPr>
            <a:r>
              <a: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z="1600" smtClean="0">
                <a:solidFill>
                  <a:prstClr val="black"/>
                </a:solidFill>
                <a:latin typeface="Calibri"/>
                <a:cs typeface="Arial" pitchFamily="34" charset="0"/>
              </a:rPr>
              <a:t>Procedures </a:t>
            </a:r>
            <a:endParaRPr lang="en-US" sz="1600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z="1600" smtClean="0">
                <a:solidFill>
                  <a:prstClr val="black"/>
                </a:solidFill>
                <a:latin typeface="Calibri"/>
                <a:cs typeface="Arial" pitchFamily="34" charset="0"/>
              </a:rPr>
              <a:t>Functions</a:t>
            </a:r>
            <a:endParaRPr lang="en-US" sz="160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09707" y="5023183"/>
            <a:ext cx="2051856" cy="842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hangingPunct="0">
              <a:defRPr/>
            </a:pPr>
            <a:r>
              <a:rPr lang="en-US" sz="1600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… :</a:t>
            </a:r>
          </a:p>
          <a:p>
            <a:pPr lvl="0" eaLnBrk="0" hangingPunct="0">
              <a:defRPr/>
            </a:pPr>
            <a:r>
              <a: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z="1600" smtClean="0">
                <a:solidFill>
                  <a:prstClr val="black"/>
                </a:solidFill>
                <a:latin typeface="Calibri"/>
                <a:cs typeface="Arial" pitchFamily="34" charset="0"/>
              </a:rPr>
              <a:t>Procedures </a:t>
            </a:r>
            <a:endParaRPr lang="en-US" sz="1600">
              <a:solidFill>
                <a:prstClr val="black"/>
              </a:solidFill>
              <a:latin typeface="Calibri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  </a:t>
            </a:r>
            <a:r>
              <a:rPr lang="en-US" sz="1600" smtClean="0">
                <a:solidFill>
                  <a:prstClr val="black"/>
                </a:solidFill>
                <a:latin typeface="Calibri"/>
                <a:cs typeface="Arial" pitchFamily="34" charset="0"/>
              </a:rPr>
              <a:t>Functions </a:t>
            </a:r>
            <a:endParaRPr lang="en-US" sz="1600">
              <a:solidFill>
                <a:prstClr val="black"/>
              </a:solidFill>
              <a:latin typeface="Calibri"/>
              <a:cs typeface="Arial" pitchFamily="34" charset="0"/>
            </a:endParaRPr>
          </a:p>
        </p:txBody>
      </p:sp>
      <p:cxnSp>
        <p:nvCxnSpPr>
          <p:cNvPr id="3" name="Straight Arrow Connector 2"/>
          <p:cNvCxnSpPr>
            <a:stCxn id="18" idx="1"/>
          </p:cNvCxnSpPr>
          <p:nvPr/>
        </p:nvCxnSpPr>
        <p:spPr>
          <a:xfrm flipH="1">
            <a:off x="8756702" y="2793290"/>
            <a:ext cx="453000" cy="67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1"/>
          </p:cNvCxnSpPr>
          <p:nvPr/>
        </p:nvCxnSpPr>
        <p:spPr>
          <a:xfrm flipH="1" flipV="1">
            <a:off x="8756700" y="2999873"/>
            <a:ext cx="453006" cy="685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 flipV="1">
            <a:off x="8647274" y="2999873"/>
            <a:ext cx="562430" cy="1564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209711" y="6086513"/>
            <a:ext cx="2132057" cy="61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hangingPunct="0">
              <a:defRPr/>
            </a:pPr>
            <a:r>
              <a:rPr lang="en-US" sz="1600" b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rPr>
              <a:t>MODUL EKSTERNAL </a:t>
            </a:r>
          </a:p>
        </p:txBody>
      </p:sp>
      <p:sp>
        <p:nvSpPr>
          <p:cNvPr id="31" name="Up Arrow 30"/>
          <p:cNvSpPr/>
          <p:nvPr/>
        </p:nvSpPr>
        <p:spPr>
          <a:xfrm>
            <a:off x="10121809" y="5911739"/>
            <a:ext cx="378900" cy="3495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17622" y="127181"/>
            <a:ext cx="11307678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SKEMA ALGORITMA Program MODULAR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85605" y="861105"/>
            <a:ext cx="2630207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  <a:latin typeface="Calibri"/>
                <a:cs typeface="Arial" pitchFamily="34" charset="0"/>
              </a:rPr>
              <a:t>Unsur Algoritma Modular</a:t>
            </a:r>
          </a:p>
          <a:p>
            <a:pPr marL="342900" indent="-342900">
              <a:buAutoNum type="arabicParenR"/>
            </a:pPr>
            <a:r>
              <a:rPr lang="en-US" sz="1600" smtClean="0">
                <a:solidFill>
                  <a:srgbClr val="0070C0"/>
                </a:solidFill>
                <a:latin typeface="Calibri"/>
                <a:cs typeface="Arial" pitchFamily="34" charset="0"/>
              </a:rPr>
              <a:t>Program</a:t>
            </a:r>
          </a:p>
          <a:p>
            <a:pPr marL="342900" indent="-342900">
              <a:buAutoNum type="arabicParenR"/>
            </a:pPr>
            <a:r>
              <a:rPr lang="en-US" sz="1600" smtClean="0">
                <a:solidFill>
                  <a:srgbClr val="0070C0"/>
                </a:solidFill>
                <a:latin typeface="Calibri"/>
                <a:cs typeface="Arial" pitchFamily="34" charset="0"/>
              </a:rPr>
              <a:t>Modul/Subprogram/Unit</a:t>
            </a:r>
          </a:p>
          <a:p>
            <a:pPr marL="342900" indent="-342900">
              <a:buAutoNum type="arabicParenR"/>
            </a:pPr>
            <a:r>
              <a:rPr lang="en-US" sz="1600" smtClean="0">
                <a:solidFill>
                  <a:srgbClr val="0070C0"/>
                </a:solidFill>
                <a:latin typeface="Calibri"/>
                <a:cs typeface="Arial" pitchFamily="34" charset="0"/>
              </a:rPr>
              <a:t>Procedure</a:t>
            </a:r>
          </a:p>
          <a:p>
            <a:pPr marL="342900" indent="-342900">
              <a:buAutoNum type="arabicParenR"/>
            </a:pPr>
            <a:r>
              <a:rPr lang="en-US" sz="1600" smtClean="0">
                <a:solidFill>
                  <a:srgbClr val="0070C0"/>
                </a:solidFill>
                <a:latin typeface="Calibri"/>
                <a:cs typeface="Arial" pitchFamily="34" charset="0"/>
              </a:rPr>
              <a:t>Function </a:t>
            </a:r>
          </a:p>
        </p:txBody>
      </p:sp>
    </p:spTree>
    <p:extLst>
      <p:ext uri="{BB962C8B-B14F-4D97-AF65-F5344CB8AC3E}">
        <p14:creationId xmlns:p14="http://schemas.microsoft.com/office/powerpoint/2010/main" val="8916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02553" y="127181"/>
            <a:ext cx="11522747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SKEMA Penulisan ALGORITMA MODUL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13349" y="951628"/>
            <a:ext cx="4659088" cy="5285316"/>
            <a:chOff x="7003910" y="1201090"/>
            <a:chExt cx="4479591" cy="4741741"/>
          </a:xfrm>
        </p:grpSpPr>
        <p:sp>
          <p:nvSpPr>
            <p:cNvPr id="29" name="Rectangle 28"/>
            <p:cNvSpPr/>
            <p:nvPr/>
          </p:nvSpPr>
          <p:spPr>
            <a:xfrm>
              <a:off x="7003914" y="1545923"/>
              <a:ext cx="4479586" cy="595300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z="1600" b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PROBLEM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:  </a:t>
              </a: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Program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	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03914" y="2146681"/>
              <a:ext cx="4479587" cy="17647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 PROGRAM/GLOBAL: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Link Modul</a:t>
              </a:r>
              <a:r>
                <a:rPr lang="en-US" sz="1600" b="1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Modul-X, Modul-Y, Modul-Z, … </a:t>
              </a:r>
            </a:p>
            <a:p>
              <a:pPr lvl="0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 </a:t>
              </a:r>
              <a:r>
                <a:rPr lang="en-US" sz="1600" smtClean="0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(</a:t>
              </a:r>
              <a:r>
                <a:rPr lang="en-US" sz="1600" i="1" smtClean="0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Include/ Uses, contoh Pascal “Uses Crt, …”</a:t>
              </a:r>
              <a:r>
                <a:rPr lang="en-US" sz="1600" smtClean="0">
                  <a:solidFill>
                    <a:srgbClr val="0070C0"/>
                  </a:solidFill>
                  <a:latin typeface="Calibri"/>
                  <a:cs typeface="Arial" pitchFamily="34" charset="0"/>
                </a:rPr>
                <a:t>)</a:t>
              </a:r>
              <a:endParaRPr lang="en-US" sz="1600">
                <a:solidFill>
                  <a:srgbClr val="0070C0"/>
                </a:solidFill>
                <a:latin typeface="Calibri"/>
                <a:cs typeface="Arial" pitchFamily="34" charset="0"/>
              </a:endParaRPr>
            </a:p>
            <a:p>
              <a:pPr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Constanta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  <a:endParaRPr lang="en-US" sz="160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lvl="0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</a:p>
            <a:p>
              <a:pPr lvl="0" eaLnBrk="0" hangingPunct="0">
                <a:defRPr/>
              </a:pPr>
              <a:endParaRPr lang="en-US" sz="1100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marL="285750" lvl="0" indent="-285750" eaLnBrk="0" hangingPunct="0">
                <a:buFont typeface="Wingdings"/>
                <a:buChar char="n"/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Procedures dan/atau Functions </a:t>
              </a: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Internal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: 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03910" y="3911467"/>
              <a:ext cx="4479588" cy="2031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ALGORITMA PROGRAM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</a:t>
              </a:r>
            </a:p>
            <a:p>
              <a:pPr marL="233363" lvl="0" indent="-233363" eaLnBrk="0" hangingPunct="0">
                <a:buFont typeface="Wingdings"/>
                <a:buChar char="n"/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…. </a:t>
              </a:r>
              <a:r>
                <a:rPr lang="en-US" sz="1600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CALL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Procedures/Functions (parameter)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sz="1600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CALL 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Procedures/Functions</a:t>
              </a:r>
              <a:endPara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r>
                <a:rPr lang="en-US" sz="1600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CALL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Procedures/Functions</a:t>
              </a:r>
              <a:endParaRPr lang="en-US" sz="1600" i="1" smtClean="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eaLnBrk="0" hangingPunct="0">
                <a:defRPr/>
              </a:pPr>
              <a:r>
                <a:rPr lang="en-US" sz="1600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600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</a:t>
              </a:r>
            </a:p>
            <a:p>
              <a:pPr eaLnBrk="0" hangingPunct="0">
                <a:defRPr/>
              </a:pPr>
              <a:r>
                <a:rPr lang="en-US" sz="1600" i="1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600" i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</a:t>
              </a:r>
              <a:endPara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END.</a:t>
              </a:r>
              <a:endParaRPr lang="en-US" sz="16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03912" y="1201090"/>
              <a:ext cx="4479586" cy="33565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b="1" smtClean="0">
                  <a:solidFill>
                    <a:schemeClr val="bg1"/>
                  </a:solidFill>
                  <a:latin typeface="AR JULIAN" pitchFamily="2" charset="0"/>
                  <a:cs typeface="Arial" pitchFamily="34" charset="0"/>
                  <a:sym typeface="Wingdings"/>
                </a:rPr>
                <a:t>SKEMA ALGORITMA PROGRAM MODULAR</a:t>
              </a:r>
              <a:endParaRPr lang="en-US" b="1" smtClean="0">
                <a:solidFill>
                  <a:schemeClr val="bg1"/>
                </a:solidFill>
                <a:latin typeface="AR JULIAN" pitchFamily="2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52679" y="893188"/>
            <a:ext cx="4659088" cy="5285316"/>
            <a:chOff x="7003910" y="1201090"/>
            <a:chExt cx="4479591" cy="4741741"/>
          </a:xfrm>
        </p:grpSpPr>
        <p:sp>
          <p:nvSpPr>
            <p:cNvPr id="36" name="Rectangle 35"/>
            <p:cNvSpPr/>
            <p:nvPr/>
          </p:nvSpPr>
          <p:spPr>
            <a:xfrm>
              <a:off x="7003914" y="1545923"/>
              <a:ext cx="4479586" cy="59530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TASK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  </a:t>
              </a: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Modul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Judul (misal Modul-X)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Input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 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Proses	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Output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03914" y="2146681"/>
              <a:ext cx="4479587" cy="17647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KAMUS DATA MODUL/LOKAL:</a:t>
              </a:r>
            </a:p>
            <a:p>
              <a:pPr marL="233363" lvl="0" indent="-233363" eaLnBrk="0" hangingPunct="0">
                <a:buFont typeface="Wingdings"/>
                <a:buChar char="n"/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Link Antar Modul</a:t>
              </a:r>
              <a:r>
                <a:rPr lang="en-US" sz="1600" b="1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: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Modul-Y, Modul-Z, … </a:t>
              </a:r>
            </a:p>
            <a:p>
              <a:pPr marL="233363" indent="-233363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Constanta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  <a:endParaRPr lang="en-US" sz="160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  <a:p>
              <a:pPr marL="233363" lvl="0" indent="-233363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Type	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…</a:t>
              </a:r>
            </a:p>
            <a:p>
              <a:pPr marL="233363" lvl="0" indent="-233363" eaLnBrk="0" hangingPunct="0">
                <a:buFont typeface="Wingdings"/>
                <a:buChar char="n"/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Variable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	: …</a:t>
              </a:r>
            </a:p>
            <a:p>
              <a:pPr marL="233363" lvl="0" indent="-233363" eaLnBrk="0" hangingPunct="0">
                <a:buFont typeface="Wingdings"/>
                <a:buChar char="n"/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Deklarasi Interface : Procedures/Functions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003910" y="3911467"/>
              <a:ext cx="4479588" cy="20313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eaLnBrk="0" hangingPunct="0">
                <a:defRPr/>
              </a:pPr>
              <a:r>
                <a:rPr lang="en-US" sz="1600" b="1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REALISASI/IMPLEMENTASI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:</a:t>
              </a:r>
            </a:p>
            <a:p>
              <a:pPr marL="233363" lvl="0" indent="-233363" eaLnBrk="0" hangingPunct="0">
                <a:buFont typeface="Wingdings"/>
                <a:buChar char="n"/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BEGIN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Realisasi 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Procedures/Functions </a:t>
              </a:r>
            </a:p>
            <a:p>
              <a:pPr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Realisasi 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Procedures/Functions </a:t>
              </a:r>
            </a:p>
            <a:p>
              <a:pPr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Realisasi </a:t>
              </a: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Procedures/Functions </a:t>
              </a:r>
            </a:p>
            <a:p>
              <a:pPr lvl="0" eaLnBrk="0" hangingPunct="0">
                <a:defRPr/>
              </a:pPr>
              <a:r>
                <a:rPr lang="en-US" sz="160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	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…. </a:t>
              </a:r>
              <a:endParaRPr lang="en-US" sz="1600">
                <a:solidFill>
                  <a:prstClr val="black"/>
                </a:solidFill>
                <a:latin typeface="Calibri"/>
                <a:cs typeface="Arial" pitchFamily="34" charset="0"/>
                <a:sym typeface="Wingdings"/>
              </a:endParaRPr>
            </a:p>
            <a:p>
              <a:pPr lvl="0" eaLnBrk="0" hangingPunct="0">
                <a:defRPr/>
              </a:pP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  <a:sym typeface="Wingdings"/>
                </a:rPr>
                <a:t>  </a:t>
              </a:r>
              <a:r>
                <a:rPr lang="en-US" sz="1600" smtClean="0">
                  <a:solidFill>
                    <a:prstClr val="black"/>
                  </a:solidFill>
                  <a:latin typeface="Calibri"/>
                  <a:cs typeface="Arial" pitchFamily="34" charset="0"/>
                </a:rPr>
                <a:t>END.</a:t>
              </a:r>
              <a:endParaRPr lang="en-US" sz="1600" i="1" smtClean="0">
                <a:solidFill>
                  <a:prstClr val="black"/>
                </a:solidFill>
                <a:latin typeface="Calibri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003912" y="1201090"/>
              <a:ext cx="4479586" cy="33565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eaLnBrk="0" hangingPunct="0">
                <a:defRPr/>
              </a:pPr>
              <a:r>
                <a:rPr lang="en-US" b="1" smtClean="0">
                  <a:solidFill>
                    <a:schemeClr val="bg1"/>
                  </a:solidFill>
                  <a:latin typeface="AR JULIAN" pitchFamily="2" charset="0"/>
                  <a:cs typeface="Arial" pitchFamily="34" charset="0"/>
                  <a:sym typeface="Wingdings"/>
                </a:rPr>
                <a:t>SKEMA ALGORITMA MODUL</a:t>
              </a:r>
              <a:endParaRPr lang="en-US" b="1" smtClean="0">
                <a:solidFill>
                  <a:schemeClr val="bg1"/>
                </a:solidFill>
                <a:latin typeface="AR JULIAN" pitchFamily="2" charset="0"/>
                <a:cs typeface="Arial" pitchFamily="34" charset="0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 flipH="1">
            <a:off x="5245768" y="1138697"/>
            <a:ext cx="10106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50883" y="1261509"/>
            <a:ext cx="813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prstClr val="black"/>
                </a:solidFill>
                <a:latin typeface="Calibri"/>
                <a:cs typeface="Arial" pitchFamily="34" charset="0"/>
              </a:rPr>
              <a:t>Link </a:t>
            </a:r>
            <a:r>
              <a:rPr lang="en-US" b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/>
            </a:r>
            <a:br>
              <a:rPr lang="en-US" b="1" smtClean="0">
                <a:solidFill>
                  <a:prstClr val="black"/>
                </a:solidFill>
                <a:latin typeface="Calibri"/>
                <a:cs typeface="Arial" pitchFamily="34" charset="0"/>
              </a:rPr>
            </a:br>
            <a:r>
              <a:rPr lang="en-US" b="1" smtClean="0">
                <a:solidFill>
                  <a:prstClr val="black"/>
                </a:solidFill>
                <a:latin typeface="Calibri"/>
                <a:cs typeface="Arial" pitchFamily="34" charset="0"/>
              </a:rPr>
              <a:t>Modul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02553" y="127181"/>
            <a:ext cx="11522747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Contoh template modul dalam pascal</a:t>
            </a:r>
            <a:endParaRPr lang="id-ID">
              <a:latin typeface="AR JULIAN" pitchFamily="2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951847" y="866701"/>
            <a:ext cx="9592596" cy="5562466"/>
            <a:chOff x="951847" y="866701"/>
            <a:chExt cx="9592596" cy="5562466"/>
          </a:xfrm>
        </p:grpSpPr>
        <p:grpSp>
          <p:nvGrpSpPr>
            <p:cNvPr id="63" name="Group 62"/>
            <p:cNvGrpSpPr/>
            <p:nvPr/>
          </p:nvGrpSpPr>
          <p:grpSpPr>
            <a:xfrm>
              <a:off x="951847" y="902929"/>
              <a:ext cx="4567705" cy="5526238"/>
              <a:chOff x="974842" y="770020"/>
              <a:chExt cx="4567705" cy="5526238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976706" y="770020"/>
                <a:ext cx="4523773" cy="547137"/>
                <a:chOff x="976706" y="770020"/>
                <a:chExt cx="4523773" cy="547137"/>
              </a:xfrm>
            </p:grpSpPr>
            <p:sp>
              <p:nvSpPr>
                <p:cNvPr id="30" name="Text Box 5"/>
                <p:cNvSpPr txBox="1"/>
                <p:nvPr/>
              </p:nvSpPr>
              <p:spPr>
                <a:xfrm>
                  <a:off x="976706" y="770020"/>
                  <a:ext cx="4523773" cy="547137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solidFill>
                    <a:schemeClr val="tx1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316038" algn="l"/>
                    </a:tabLst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/>
                      <a:ea typeface="Times New Roman"/>
                      <a:cs typeface="+mn-cs"/>
                    </a:rPr>
                    <a:t>Nama File </a:t>
                  </a: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/>
                      <a:ea typeface="Times New Roman"/>
                      <a:cs typeface="+mn-cs"/>
                    </a:rPr>
                    <a:t>	: </a:t>
                  </a: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/>
                      <a:ea typeface="Times New Roman"/>
                      <a:cs typeface="+mn-cs"/>
                    </a:rPr>
                    <a:t>UX.PAS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  <a:cs typeface="+mn-cs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316038" algn="l"/>
                    </a:tabLst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/>
                      <a:ea typeface="Times New Roman"/>
                      <a:cs typeface="+mn-cs"/>
                    </a:rPr>
                    <a:t>Source code </a:t>
                  </a: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/>
                      <a:ea typeface="Times New Roman"/>
                      <a:cs typeface="+mn-cs"/>
                    </a:rPr>
                    <a:t>	: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  <a:cs typeface="+mn-cs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531897" y="798228"/>
                  <a:ext cx="898356" cy="27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1400" kern="0" smtClean="0">
                      <a:solidFill>
                        <a:sysClr val="windowText" lastClr="000000"/>
                      </a:solidFill>
                      <a:latin typeface="Courier New"/>
                      <a:ea typeface="Times New Roman"/>
                    </a:rPr>
                    <a:t>UX.TPU</a:t>
                  </a:r>
                  <a:endParaRPr lang="en-US" sz="1400" kern="0">
                    <a:solidFill>
                      <a:sysClr val="windowText" lastClr="000000"/>
                    </a:solidFill>
                    <a:latin typeface="Times New Roman"/>
                    <a:ea typeface="Times New Roman"/>
                  </a:endParaRPr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3449052" y="914243"/>
                  <a:ext cx="108284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ectangle 6"/>
                <p:cNvSpPr/>
                <p:nvPr/>
              </p:nvSpPr>
              <p:spPr>
                <a:xfrm>
                  <a:off x="3473115" y="878034"/>
                  <a:ext cx="93044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i="1" smtClean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Compiled</a:t>
                  </a:r>
                  <a:endParaRPr lang="en-US" sz="1200" i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" name="Rectangle 1"/>
              <p:cNvSpPr/>
              <p:nvPr/>
            </p:nvSpPr>
            <p:spPr>
              <a:xfrm>
                <a:off x="2518613" y="805398"/>
                <a:ext cx="898356" cy="27356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890231" y="1521398"/>
                <a:ext cx="162025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i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Turbo Pascal Unit</a:t>
                </a:r>
                <a:endParaRPr lang="en-US" sz="1000" i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Text Box 1"/>
              <p:cNvSpPr txBox="1"/>
              <p:nvPr/>
            </p:nvSpPr>
            <p:spPr>
              <a:xfrm>
                <a:off x="974842" y="1338197"/>
                <a:ext cx="4525637" cy="612624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{Judul} </a:t>
                </a:r>
                <a:r>
                  <a:rPr kumimoji="0" lang="en-US" sz="1400" b="1" i="0" u="sng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UNIT</a:t>
                </a: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UX; 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{informasi Modul/Unit} 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 </a:t>
                </a: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</p:txBody>
          </p:sp>
          <p:sp>
            <p:nvSpPr>
              <p:cNvPr id="50" name="Text Box 1"/>
              <p:cNvSpPr txBox="1"/>
              <p:nvPr/>
            </p:nvSpPr>
            <p:spPr>
              <a:xfrm>
                <a:off x="989198" y="1958842"/>
                <a:ext cx="4511282" cy="2914666"/>
              </a:xfrm>
              <a:prstGeom prst="rect">
                <a:avLst/>
              </a:prstGeom>
              <a:solidFill>
                <a:srgbClr val="FFFFCC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{Kamus Data }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sng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INTERFACE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 {link modul :}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 </a:t>
                </a:r>
                <a:r>
                  <a:rPr kumimoji="0" lang="en-US" sz="1400" b="1" i="0" u="sng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USES</a:t>
                </a: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 CRT,…; {… nama Unit lain} 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 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 {Identifikasi Data }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 </a:t>
                </a:r>
                <a:r>
                  <a:rPr kumimoji="0" lang="en-US" sz="1400" b="1" i="0" u="sng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CONST</a:t>
                </a: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IdC = …; 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 </a:t>
                </a:r>
                <a:r>
                  <a:rPr kumimoji="0" lang="en-US" sz="1400" b="1" i="0" u="sng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TYPE</a:t>
                </a: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 IdT = …; 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 </a:t>
                </a:r>
                <a:r>
                  <a:rPr kumimoji="0" lang="en-US" sz="1400" b="1" i="0" u="sng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VAR</a:t>
                </a: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  IdV : …; 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sng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 </a:t>
                </a: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{Prototipe procedure/function }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 </a:t>
                </a:r>
                <a:r>
                  <a:rPr kumimoji="0" lang="en-US" sz="1400" b="0" i="0" u="sng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Procedure</a:t>
                </a: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…;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 </a:t>
                </a:r>
                <a:r>
                  <a:rPr kumimoji="0" lang="en-US" sz="1400" b="0" i="0" u="sng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Function</a:t>
                </a: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…; 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</a:rPr>
                  <a:t> </a:t>
                </a: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</p:txBody>
          </p:sp>
          <p:sp>
            <p:nvSpPr>
              <p:cNvPr id="51" name="Text Box 1"/>
              <p:cNvSpPr txBox="1"/>
              <p:nvPr/>
            </p:nvSpPr>
            <p:spPr>
              <a:xfrm>
                <a:off x="989020" y="4865487"/>
                <a:ext cx="4511459" cy="143077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sng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IMPLEMENTASI</a:t>
                </a:r>
                <a:r>
                  <a: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</a:t>
                </a: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{Algoritma}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</a:t>
                </a: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|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|(realisasi algoritma modul per 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| procedure/function}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|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sng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END.</a:t>
                </a: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866147" y="1062022"/>
                <a:ext cx="1676400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100" i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Turbo Pascal Unit</a:t>
                </a:r>
                <a:endParaRPr lang="en-US" sz="1100" i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5037222" y="1200132"/>
              <a:ext cx="0" cy="1452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6020453" y="866701"/>
              <a:ext cx="4523990" cy="5539996"/>
              <a:chOff x="6270510" y="737937"/>
              <a:chExt cx="4523990" cy="5539996"/>
            </a:xfrm>
          </p:grpSpPr>
          <p:sp>
            <p:nvSpPr>
              <p:cNvPr id="54" name="Text Box 1"/>
              <p:cNvSpPr txBox="1"/>
              <p:nvPr/>
            </p:nvSpPr>
            <p:spPr>
              <a:xfrm>
                <a:off x="6270727" y="1317157"/>
                <a:ext cx="4511066" cy="633664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400"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{Judul} </a:t>
                </a:r>
                <a:r>
                  <a:rPr lang="en-US" sz="1400" b="1" u="sng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PROGRAM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Y;{Y nama Bebas} 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{informasi Input/Proses/Output} 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 </a:t>
                </a: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  <a:cs typeface="+mn-cs"/>
                  </a:rPr>
                  <a:t> </a:t>
                </a: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</p:txBody>
          </p:sp>
          <p:sp>
            <p:nvSpPr>
              <p:cNvPr id="55" name="Text Box 1"/>
              <p:cNvSpPr txBox="1"/>
              <p:nvPr/>
            </p:nvSpPr>
            <p:spPr>
              <a:xfrm>
                <a:off x="6270510" y="1932496"/>
                <a:ext cx="4511282" cy="2914666"/>
              </a:xfrm>
              <a:prstGeom prst="rect">
                <a:avLst/>
              </a:prstGeom>
              <a:solidFill>
                <a:srgbClr val="FFFFCC"/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400"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{Kamus Data }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 {link modul :}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 </a:t>
                </a:r>
                <a:r>
                  <a:rPr lang="en-US" sz="1400" b="1" u="sng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USES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 CRT, </a:t>
                </a:r>
                <a:r>
                  <a:rPr lang="en-US" sz="1400" b="1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UX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, …; 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 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 {Identifikasi Data }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 </a:t>
                </a:r>
                <a:r>
                  <a:rPr lang="en-US" sz="1400" b="1" u="sng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CONST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IdC = …; 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 </a:t>
                </a:r>
                <a:r>
                  <a:rPr lang="en-US" sz="1400" b="1" u="sng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TYPE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 IdT = …; 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 </a:t>
                </a:r>
                <a:r>
                  <a:rPr lang="en-US" sz="1400" b="1" u="sng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VAR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  IdV : …; 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b="1" u="sng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b="1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 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{Realisasi procedure/function }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 </a:t>
                </a:r>
                <a:r>
                  <a:rPr lang="en-US" sz="1400" u="sng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Procedure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…;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 </a:t>
                </a:r>
                <a:r>
                  <a:rPr lang="en-US" sz="1400" u="sng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Function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…; 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 </a:t>
                </a: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ourier New"/>
                    <a:ea typeface="Times New Roman"/>
                  </a:rPr>
                  <a:t> </a:t>
                </a: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Times New Roman"/>
                  <a:cs typeface="+mn-cs"/>
                </a:endParaRPr>
              </a:p>
            </p:txBody>
          </p:sp>
          <p:sp>
            <p:nvSpPr>
              <p:cNvPr id="56" name="Text Box 1"/>
              <p:cNvSpPr txBox="1"/>
              <p:nvPr/>
            </p:nvSpPr>
            <p:spPr>
              <a:xfrm>
                <a:off x="6270727" y="4847162"/>
                <a:ext cx="4511459" cy="143077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14400">
                  <a:defRPr/>
                </a:pPr>
                <a:r>
                  <a:rPr lang="en-US" sz="1400" b="1" u="sng" kern="0" smtClea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BEGIN</a:t>
                </a:r>
                <a:r>
                  <a:rPr lang="en-US" sz="1400" b="1" kern="0" smtClea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{Algoritma}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b="1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|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|(Intruksi solusi algoritma modus  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| Call procedure/function}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 |</a:t>
                </a:r>
                <a:endParaRPr lang="en-US" sz="2000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  <a:p>
                <a:pPr lvl="0" defTabSz="914400">
                  <a:defRPr/>
                </a:pPr>
                <a:r>
                  <a:rPr lang="en-US" sz="1400" b="1" u="sng" kern="0">
                    <a:solidFill>
                      <a:sysClr val="windowText" lastClr="000000"/>
                    </a:solidFill>
                    <a:latin typeface="Courier New"/>
                    <a:ea typeface="Times New Roman"/>
                  </a:rPr>
                  <a:t>END.</a:t>
                </a:r>
                <a:endParaRPr lang="en-US" sz="2000" b="1" kern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6270727" y="737937"/>
                <a:ext cx="4523773" cy="547137"/>
                <a:chOff x="976706" y="770020"/>
                <a:chExt cx="4523773" cy="547137"/>
              </a:xfrm>
            </p:grpSpPr>
            <p:sp>
              <p:nvSpPr>
                <p:cNvPr id="58" name="Text Box 5"/>
                <p:cNvSpPr txBox="1"/>
                <p:nvPr/>
              </p:nvSpPr>
              <p:spPr>
                <a:xfrm>
                  <a:off x="976706" y="770020"/>
                  <a:ext cx="4523773" cy="547137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solidFill>
                    <a:schemeClr val="tx1"/>
                  </a:solidFill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316038" algn="l"/>
                    </a:tabLst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/>
                      <a:ea typeface="Times New Roman"/>
                      <a:cs typeface="+mn-cs"/>
                    </a:rPr>
                    <a:t>Nama File </a:t>
                  </a: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/>
                      <a:ea typeface="Times New Roman"/>
                      <a:cs typeface="+mn-cs"/>
                    </a:rPr>
                    <a:t>	: </a:t>
                  </a:r>
                  <a:r>
                    <a:rPr lang="en-US" sz="1400" kern="0">
                      <a:solidFill>
                        <a:sysClr val="windowText" lastClr="000000"/>
                      </a:solidFill>
                      <a:latin typeface="Courier New"/>
                      <a:ea typeface="Times New Roman"/>
                    </a:rPr>
                    <a:t>P</a:t>
                  </a: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/>
                      <a:ea typeface="Times New Roman"/>
                      <a:cs typeface="+mn-cs"/>
                    </a:rPr>
                    <a:t>X.PAS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  <a:cs typeface="+mn-cs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316038" algn="l"/>
                    </a:tabLst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/>
                      <a:ea typeface="Times New Roman"/>
                      <a:cs typeface="+mn-cs"/>
                    </a:rPr>
                    <a:t>Source code </a:t>
                  </a: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ourier New"/>
                      <a:ea typeface="Times New Roman"/>
                      <a:cs typeface="+mn-cs"/>
                    </a:rPr>
                    <a:t>	:</a:t>
                  </a: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Times New Roman"/>
                    <a:cs typeface="+mn-cs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4531897" y="798228"/>
                  <a:ext cx="898356" cy="27356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1400" kern="0" smtClean="0">
                      <a:solidFill>
                        <a:sysClr val="windowText" lastClr="000000"/>
                      </a:solidFill>
                      <a:latin typeface="Courier New"/>
                      <a:ea typeface="Times New Roman"/>
                    </a:rPr>
                    <a:t>PX.EXE</a:t>
                  </a:r>
                  <a:endParaRPr lang="en-US" sz="1400" kern="0">
                    <a:solidFill>
                      <a:sysClr val="windowText" lastClr="000000"/>
                    </a:solidFill>
                    <a:latin typeface="Times New Roman"/>
                    <a:ea typeface="Times New Roman"/>
                  </a:endParaRPr>
                </a:p>
              </p:txBody>
            </p: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3449052" y="914243"/>
                  <a:ext cx="108284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/>
                <p:cNvSpPr/>
                <p:nvPr/>
              </p:nvSpPr>
              <p:spPr>
                <a:xfrm>
                  <a:off x="3473115" y="878034"/>
                  <a:ext cx="93044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i="1" smtClean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Compiled</a:t>
                  </a:r>
                  <a:endParaRPr lang="en-US" sz="1200" i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9492314" y="1061336"/>
                <a:ext cx="1289478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100" i="1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Executable</a:t>
                </a:r>
                <a:endParaRPr lang="en-US" sz="1100" i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7422132" y="2515699"/>
              <a:ext cx="828340" cy="2735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137232" y="2735800"/>
              <a:ext cx="1026694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Link Modul</a:t>
              </a:r>
              <a:endParaRPr lang="en-US" sz="1100" i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5037222" y="2652483"/>
              <a:ext cx="12111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4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Gambar Backgrounds Simple Untuk Powerpoint - Wallpaper C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 bwMode="auto">
          <a:xfrm>
            <a:off x="0" y="0"/>
            <a:ext cx="123317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53847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TOPIK</a:t>
            </a:r>
            <a:endParaRPr lang="id-ID" sz="3200">
              <a:latin typeface="AR JULIAN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8964" y="872036"/>
            <a:ext cx="940945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smtClean="0"/>
              <a:t>REVIEW:</a:t>
            </a:r>
            <a:endParaRPr lang="en-US" sz="2400" b="1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Review-1 : Kompetensi, Manager Informatika, &amp; Renungan khusus akal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Review-2 : Kerangka Berpikir Manager Informatika &amp; Robot Komputer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Review-3 : Identifikasi Problem (IPO), Data (Constanta, Type, Variable, </a:t>
            </a:r>
            <a:br>
              <a:rPr lang="en-US" smtClean="0"/>
            </a:br>
            <a:r>
              <a:rPr lang="en-US" smtClean="0"/>
              <a:t>			Parameter), Skema Solusi/ Algoritma.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Review-4 : Tipe Data Dasar dan Instruksi Dasar Algoritma</a:t>
            </a:r>
            <a:br>
              <a:rPr lang="en-US" smtClean="0"/>
            </a:br>
            <a:r>
              <a:rPr lang="en-US" smtClean="0"/>
              <a:t>		</a:t>
            </a:r>
            <a:r>
              <a:rPr lang="en-US"/>
              <a:t> </a:t>
            </a:r>
            <a:r>
              <a:rPr lang="en-US" smtClean="0"/>
              <a:t>     Realisasi Algoritma &amp; Source Code dalam Pascal/C/Basic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Review-5 : Laporan Kinerja Manager Informatika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Review-6/7 : Algoritma “Kasus linear” , “Analisis kasus”, “Kasus pengulangan”, dan “Kasus Menu</a:t>
            </a:r>
            <a:r>
              <a:rPr lang="en-US" smtClean="0"/>
              <a:t>”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mtClean="0"/>
              <a:t>Review-8 </a:t>
            </a:r>
            <a:r>
              <a:rPr lang="en-US"/>
              <a:t>: </a:t>
            </a:r>
            <a:r>
              <a:rPr lang="en-US" smtClean="0"/>
              <a:t>Algoritma “Pengulangan,  Entri Data, Menu”</a:t>
            </a:r>
            <a:r>
              <a:rPr lang="en-US" smtClean="0"/>
              <a:t/>
            </a:r>
            <a:br>
              <a:rPr lang="en-US" smtClean="0"/>
            </a:br>
            <a:endParaRPr lang="en-US" b="1" smtClean="0"/>
          </a:p>
          <a:p>
            <a:pPr>
              <a:spcAft>
                <a:spcPts val="600"/>
              </a:spcAft>
            </a:pPr>
            <a:r>
              <a:rPr lang="en-US" sz="2400" b="1" smtClean="0"/>
              <a:t>ALGORITMA MODULAR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smtClean="0"/>
              <a:t>Algoritma Modular ( elemen pembentuk modul : Procedure, Function)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smtClean="0"/>
              <a:t>Sudi Kasus : Problem</a:t>
            </a:r>
            <a:endParaRPr lang="en-US" sz="2400"/>
          </a:p>
        </p:txBody>
      </p:sp>
      <p:cxnSp>
        <p:nvCxnSpPr>
          <p:cNvPr id="3" name="Straight Connector 2"/>
          <p:cNvCxnSpPr/>
          <p:nvPr/>
        </p:nvCxnSpPr>
        <p:spPr>
          <a:xfrm>
            <a:off x="559293" y="628651"/>
            <a:ext cx="112391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Gambar\korea3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54" b="67772"/>
          <a:stretch/>
        </p:blipFill>
        <p:spPr bwMode="auto">
          <a:xfrm flipH="1">
            <a:off x="-145670" y="628651"/>
            <a:ext cx="2659920" cy="287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02553" y="127181"/>
            <a:ext cx="11522747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Contoh PEMBUATAN ALGORITMA PROCEDURE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1368" y="761696"/>
            <a:ext cx="5021180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smtClean="0">
                <a:latin typeface="Calibri"/>
                <a:cs typeface="Arial" pitchFamily="34" charset="0"/>
              </a:rPr>
              <a:t>Penulisan umum Algortima Procedure/Function</a:t>
            </a:r>
          </a:p>
          <a:p>
            <a:pPr marL="342900" indent="-342900">
              <a:buAutoNum type="arabicParenR"/>
            </a:pPr>
            <a:r>
              <a:rPr lang="en-US" sz="1600" smtClean="0">
                <a:latin typeface="Calibri"/>
                <a:cs typeface="Arial" pitchFamily="34" charset="0"/>
              </a:rPr>
              <a:t>Pendefinisan/ pendeklarasian/Interface </a:t>
            </a:r>
          </a:p>
          <a:p>
            <a:pPr marL="342900" indent="-342900">
              <a:buAutoNum type="arabicParenR"/>
            </a:pPr>
            <a:r>
              <a:rPr lang="en-US" sz="1600" smtClean="0">
                <a:latin typeface="Calibri"/>
                <a:cs typeface="Arial" pitchFamily="34" charset="0"/>
              </a:rPr>
              <a:t>Realisasi (Algoritma Detil)</a:t>
            </a:r>
          </a:p>
          <a:p>
            <a:pPr marL="342900" indent="-342900">
              <a:buAutoNum type="arabicParenR"/>
            </a:pPr>
            <a:r>
              <a:rPr lang="en-US" sz="1600" smtClean="0">
                <a:latin typeface="Calibri"/>
                <a:cs typeface="Arial" pitchFamily="34" charset="0"/>
              </a:rPr>
              <a:t>Pemanggilan (pemanfaatan)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9121" y="1877560"/>
            <a:ext cx="7141878" cy="1186913"/>
            <a:chOff x="619121" y="1877560"/>
            <a:chExt cx="7141878" cy="1186913"/>
          </a:xfrm>
        </p:grpSpPr>
        <p:sp>
          <p:nvSpPr>
            <p:cNvPr id="14" name="Text Box 1"/>
            <p:cNvSpPr txBox="1"/>
            <p:nvPr/>
          </p:nvSpPr>
          <p:spPr>
            <a:xfrm>
              <a:off x="619121" y="2262216"/>
              <a:ext cx="7141878" cy="802257"/>
            </a:xfrm>
            <a:prstGeom prst="rect">
              <a:avLst/>
            </a:prstGeom>
            <a:solidFill>
              <a:srgbClr val="CCECFF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u="sng">
                  <a:latin typeface="Courier New" pitchFamily="49" charset="0"/>
                  <a:cs typeface="Courier New" pitchFamily="49" charset="0"/>
                </a:rPr>
                <a:t>Procedure</a:t>
              </a:r>
              <a:r>
                <a:rPr lang="en-US" sz="14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Nama_Prosedur</a:t>
              </a:r>
              <a:r>
                <a:rPr lang="en-US" sz="1400">
                  <a:latin typeface="Courier New" pitchFamily="49" charset="0"/>
                  <a:cs typeface="Courier New" pitchFamily="49" charset="0"/>
                </a:rPr>
                <a:t>(Parameter_Formal);</a:t>
              </a:r>
            </a:p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{I.S : uraikan kondisi awal parameter formal yang diperbolehkan }</a:t>
              </a:r>
            </a:p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{F.S : uraikan kondisi hasil akhir tentang parameter formal     }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 pitchFamily="49" charset="0"/>
                  <a:ea typeface="Times New Roman"/>
                  <a:cs typeface="Courier New" pitchFamily="49" charset="0"/>
                </a:rPr>
                <a:t> </a:t>
              </a:r>
              <a:endParaRPr lang="en-US" sz="2000" kern="0">
                <a:solidFill>
                  <a:sysClr val="windowText" lastClr="000000"/>
                </a:solidFill>
                <a:latin typeface="Courier New" pitchFamily="49" charset="0"/>
                <a:ea typeface="Times New Roman"/>
                <a:cs typeface="Courier New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Times New Roman"/>
                  <a:cs typeface="Courier New" pitchFamily="49" charset="0"/>
                </a:rPr>
                <a:t> </a:t>
              </a: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Times New Roman"/>
                  <a:cs typeface="Courier New" pitchFamily="49" charset="0"/>
                </a:rPr>
                <a:t> 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endParaRPr>
            </a:p>
          </p:txBody>
        </p:sp>
        <p:sp>
          <p:nvSpPr>
            <p:cNvPr id="2" name="Round Single Corner Rectangle 1"/>
            <p:cNvSpPr/>
            <p:nvPr/>
          </p:nvSpPr>
          <p:spPr>
            <a:xfrm>
              <a:off x="627142" y="1877560"/>
              <a:ext cx="1128163" cy="369332"/>
            </a:xfrm>
            <a:prstGeom prst="round1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b="1" smtClean="0">
                  <a:latin typeface="Calibri"/>
                  <a:cs typeface="Arial" pitchFamily="34" charset="0"/>
                </a:rPr>
                <a:t>Deklarasi </a:t>
              </a:r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1879" y="3152810"/>
            <a:ext cx="7141877" cy="3307267"/>
            <a:chOff x="641879" y="3152810"/>
            <a:chExt cx="7141877" cy="3307267"/>
          </a:xfrm>
        </p:grpSpPr>
        <p:sp>
          <p:nvSpPr>
            <p:cNvPr id="15" name="Text Box 1"/>
            <p:cNvSpPr txBox="1"/>
            <p:nvPr/>
          </p:nvSpPr>
          <p:spPr>
            <a:xfrm>
              <a:off x="641879" y="3545411"/>
              <a:ext cx="7141877" cy="2914666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14400">
                <a:defRPr/>
              </a:pPr>
              <a:r>
                <a:rPr lang="en-US" sz="1400" b="1" u="sng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Procedure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b="1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Nama_Prosedur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(Parameter_Formal);</a:t>
              </a: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{I.S : uraikan kondisi awal parameter formal yang diperbolehkan }</a:t>
              </a: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{F.S : uraikan kondisi hasil akhir tentang parameter formal     }</a:t>
              </a:r>
            </a:p>
            <a:p>
              <a:pPr lvl="0" defTabSz="914400"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-----------------------------------------------------------------</a:t>
              </a:r>
            </a:p>
            <a:p>
              <a:pPr lvl="0"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Kamus data lokal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:</a:t>
              </a: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// berisi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variabel 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lokal untuk proses dalam prosedur</a:t>
              </a: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...</a:t>
              </a: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-----------------------------------------------------------------</a:t>
              </a:r>
            </a:p>
            <a:p>
              <a:pPr lvl="0" defTabSz="914400">
                <a:defRPr/>
              </a:pPr>
              <a:r>
                <a:rPr lang="en-US" sz="1400" b="1" u="sng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Algoritma</a:t>
              </a: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// algoritma proses untuk mencapai kondisi FS. dari kondisi IS.</a:t>
              </a: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...  </a:t>
              </a:r>
            </a:p>
            <a:p>
              <a:pPr lvl="0"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End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 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Times New Roman"/>
                </a:rPr>
                <a:t> 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endParaRPr>
            </a:p>
          </p:txBody>
        </p:sp>
        <p:sp>
          <p:nvSpPr>
            <p:cNvPr id="37" name="Round Single Corner Rectangle 36"/>
            <p:cNvSpPr/>
            <p:nvPr/>
          </p:nvSpPr>
          <p:spPr>
            <a:xfrm>
              <a:off x="641879" y="3152810"/>
              <a:ext cx="1068343" cy="369332"/>
            </a:xfrm>
            <a:prstGeom prst="round1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b="1" smtClean="0">
                  <a:latin typeface="Calibri"/>
                  <a:cs typeface="Arial" pitchFamily="34" charset="0"/>
                </a:rPr>
                <a:t>Realisasi </a:t>
              </a:r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900737" y="1869692"/>
            <a:ext cx="3920290" cy="4590384"/>
            <a:chOff x="7900737" y="2397932"/>
            <a:chExt cx="3920290" cy="4590384"/>
          </a:xfrm>
        </p:grpSpPr>
        <p:sp>
          <p:nvSpPr>
            <p:cNvPr id="16" name="Text Box 1"/>
            <p:cNvSpPr txBox="1"/>
            <p:nvPr/>
          </p:nvSpPr>
          <p:spPr>
            <a:xfrm>
              <a:off x="7900737" y="2799347"/>
              <a:ext cx="3920290" cy="41889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PROBLEM</a:t>
              </a:r>
            </a:p>
            <a:p>
              <a:pPr lvl="0" defTabSz="914400"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Judul :</a:t>
              </a:r>
            </a:p>
            <a:p>
              <a:pPr lvl="0" defTabSz="914400"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Input – Proses - Output</a:t>
              </a:r>
            </a:p>
            <a:p>
              <a:pPr lvl="0" defTabSz="914400"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----------------------------------</a:t>
              </a:r>
              <a:endParaRPr lang="en-US" sz="1400" b="1" u="sng" kern="0" smtClea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KAMUS DATA</a:t>
              </a:r>
              <a:endParaRPr lang="en-US" sz="1400" kern="0" smtClea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tabLst>
                  <a:tab pos="1316038" algn="l"/>
                </a:tabLst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Link modul 	…</a:t>
              </a:r>
            </a:p>
            <a:p>
              <a:pPr defTabSz="914400">
                <a:tabLst>
                  <a:tab pos="1316038" algn="l"/>
                </a:tabLst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Constanta 	…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defTabSz="914400">
                <a:tabLst>
                  <a:tab pos="1316038" algn="l"/>
                </a:tabLst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Type	…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defTabSz="914400">
                <a:tabLst>
                  <a:tab pos="1316038" algn="l"/>
                </a:tabLst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Variable	…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----------------------------------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ALGORITMA 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{Algoritma Program/Modul}</a:t>
              </a:r>
              <a:endParaRPr lang="en-US" sz="1400" b="1" u="sng" kern="0" smtClea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b="1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BEGIN </a:t>
              </a:r>
              <a:endParaRPr lang="en-US" sz="20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  <a:p>
              <a:pPr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|</a:t>
              </a:r>
            </a:p>
            <a:p>
              <a:pPr lvl="0" defTabSz="914400">
                <a:defRPr/>
              </a:pPr>
              <a:r>
                <a:rPr lang="en-US" sz="1400" b="1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|</a:t>
              </a:r>
              <a:endParaRPr lang="en-US" sz="20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| </a:t>
              </a:r>
              <a:r>
                <a:rPr lang="en-US" sz="1200" b="1" i="1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Call</a:t>
              </a:r>
              <a:r>
                <a:rPr lang="en-US" sz="12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200" b="1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Nama_Prosedur</a:t>
              </a:r>
              <a:r>
                <a:rPr lang="en-US" sz="12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(Parameter Aktual)</a:t>
              </a:r>
              <a:endParaRPr lang="en-US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|</a:t>
              </a:r>
            </a:p>
            <a:p>
              <a:pPr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|</a:t>
              </a:r>
            </a:p>
            <a:p>
              <a:pPr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|</a:t>
              </a:r>
            </a:p>
            <a:p>
              <a:pPr defTabSz="914400">
                <a:defRPr/>
              </a:pPr>
              <a:r>
                <a:rPr lang="en-US" sz="1400" b="1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END</a:t>
              </a:r>
              <a:r>
                <a:rPr lang="en-US" sz="1400" b="1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.</a:t>
              </a:r>
              <a:endParaRPr lang="en-US" sz="2000" b="1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38" name="Round Single Corner Rectangle 37"/>
            <p:cNvSpPr/>
            <p:nvPr/>
          </p:nvSpPr>
          <p:spPr>
            <a:xfrm>
              <a:off x="7918517" y="2397932"/>
              <a:ext cx="1427652" cy="369332"/>
            </a:xfrm>
            <a:prstGeom prst="round1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b="1" smtClean="0">
                  <a:latin typeface="Calibri"/>
                  <a:cs typeface="Arial" pitchFamily="34" charset="0"/>
                </a:rPr>
                <a:t>Pemanggilan</a:t>
              </a:r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237621" y="5723021"/>
              <a:ext cx="3489158" cy="409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86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02553" y="127181"/>
            <a:ext cx="11522747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SKEMA DETIL procedure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53718" y="933236"/>
            <a:ext cx="11113693" cy="5526883"/>
            <a:chOff x="653718" y="933236"/>
            <a:chExt cx="11113693" cy="5526883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78045" y="1942516"/>
              <a:ext cx="2042360" cy="5619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Nama Prosedur </a:t>
              </a:r>
              <a:b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</a:b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(Parameter Formal)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53718" y="2379745"/>
              <a:ext cx="2146636" cy="50482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Definisi deskriptif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I.S. dan F.S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915904" y="3872497"/>
              <a:ext cx="2007637" cy="46689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Realisasi isi 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Algoritma prosedur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394326" y="979487"/>
              <a:ext cx="6672680" cy="627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                 </a:t>
              </a:r>
              <a:r>
                <a:rPr kumimoji="0" lang="en-US" sz="16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itchFamily="49" charset="0"/>
                  <a:cs typeface="Arial" pitchFamily="34" charset="0"/>
                </a:rPr>
                <a:t>Parameter Aktual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CALL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PX 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(</a:t>
              </a: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A11,…,A1K, A21,…,A2M, A31,…,F3N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) 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1"/>
            <p:cNvSpPr txBox="1"/>
            <p:nvPr/>
          </p:nvSpPr>
          <p:spPr>
            <a:xfrm>
              <a:off x="2923542" y="2003588"/>
              <a:ext cx="7181564" cy="4456531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>
                <a:defRPr/>
              </a:pPr>
              <a:r>
                <a:rPr lang="en-US" sz="1400" b="1" u="sng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Procedure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b="1">
                  <a:latin typeface="Courier New" pitchFamily="49" charset="0"/>
                  <a:cs typeface="Arial" pitchFamily="34" charset="0"/>
                </a:rPr>
                <a:t>PX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 (</a:t>
              </a:r>
              <a:r>
                <a:rPr lang="en-US" sz="1400" b="1" u="sng">
                  <a:latin typeface="Courier New" pitchFamily="49" charset="0"/>
                  <a:cs typeface="Arial" pitchFamily="34" charset="0"/>
                </a:rPr>
                <a:t>In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 F11,…,F1K; </a:t>
              </a:r>
              <a:r>
                <a:rPr lang="en-US" sz="1400" b="1" u="sng">
                  <a:latin typeface="Courier New" pitchFamily="49" charset="0"/>
                  <a:cs typeface="Arial" pitchFamily="34" charset="0"/>
                </a:rPr>
                <a:t>Out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 F21,…,F2M; </a:t>
              </a:r>
              <a:r>
                <a:rPr lang="en-US" sz="1400" b="1" u="sng">
                  <a:latin typeface="Courier New" pitchFamily="49" charset="0"/>
                  <a:cs typeface="Arial" pitchFamily="34" charset="0"/>
                </a:rPr>
                <a:t>In/Out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 F31,…,F3N</a:t>
              </a:r>
              <a:r>
                <a:rPr lang="en-US" sz="1400" smtClean="0">
                  <a:latin typeface="Courier New" pitchFamily="49" charset="0"/>
                  <a:cs typeface="Arial" pitchFamily="34" charset="0"/>
                </a:rPr>
                <a:t>)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{I.S : uraikan kondisi awal parameter formal yang diperbolehkan }</a:t>
              </a: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{F.S : uraikan kondisi hasil akhir tentang parameter formal     }</a:t>
              </a:r>
            </a:p>
            <a:p>
              <a:pPr lvl="0" defTabSz="914400"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-----------------------------------------------------------------</a:t>
              </a:r>
            </a:p>
            <a:p>
              <a:pPr lvl="0"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Kamus data lokal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:</a:t>
              </a: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// berisi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variabel 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lokal untuk proses dalam prosedur</a:t>
              </a: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...</a:t>
              </a: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-----------------------------------------------------------------</a:t>
              </a:r>
            </a:p>
            <a:p>
              <a:pPr lvl="0"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Algoritma</a:t>
              </a:r>
              <a:r>
                <a:rPr lang="en-US" sz="1400" b="1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{Realisasi}</a:t>
              </a:r>
              <a:endParaRPr lang="en-US" sz="1400" b="1" u="sng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 // 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algoritma proses untuk mencapai kondisi FS. dari kondisi IS.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 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proses prosedur dimulai dengan inisiasi CALL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ourier New" pitchFamily="49" charset="0"/>
                  <a:cs typeface="Arial" pitchFamily="34" charset="0"/>
                </a:rPr>
                <a:t>  transfer nilai paramater Aktual ke parameter Formal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ourier New" pitchFamily="49" charset="0"/>
                  <a:cs typeface="Arial" pitchFamily="34" charset="0"/>
                </a:rPr>
                <a:t>    F11 </a:t>
              </a:r>
              <a:r>
                <a:rPr lang="en-US" sz="1400">
                  <a:latin typeface="Courier New" pitchFamily="49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 A11, … F1K </a:t>
              </a:r>
              <a:r>
                <a:rPr lang="en-US" sz="1400">
                  <a:latin typeface="Courier New" pitchFamily="49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 A1K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ourier New" pitchFamily="49" charset="0"/>
                  <a:cs typeface="Arial" pitchFamily="34" charset="0"/>
                </a:rPr>
                <a:t>    F21 </a:t>
              </a:r>
              <a:r>
                <a:rPr lang="en-US" sz="1400">
                  <a:latin typeface="Courier New" pitchFamily="49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 A21, … F2M </a:t>
              </a:r>
              <a:r>
                <a:rPr lang="en-US" sz="1400">
                  <a:latin typeface="Courier New" pitchFamily="49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 A1M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ourier New" pitchFamily="49" charset="0"/>
                  <a:cs typeface="Arial" pitchFamily="34" charset="0"/>
                </a:rPr>
                <a:t>    F31 </a:t>
              </a:r>
              <a:r>
                <a:rPr lang="en-US" sz="1400">
                  <a:latin typeface="Courier New" pitchFamily="49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 A31, … F2N </a:t>
              </a:r>
              <a:r>
                <a:rPr lang="en-US" sz="1400">
                  <a:latin typeface="Courier New" pitchFamily="49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 A1N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ourier New" pitchFamily="49" charset="0"/>
                  <a:cs typeface="Arial" pitchFamily="34" charset="0"/>
                </a:rPr>
                <a:t>    . . . {</a:t>
              </a:r>
              <a:r>
                <a:rPr lang="en-US" sz="1400" smtClean="0">
                  <a:latin typeface="Courier New" pitchFamily="49" charset="0"/>
                  <a:cs typeface="Arial" pitchFamily="34" charset="0"/>
                </a:rPr>
                <a:t>proses yang dibuat )</a:t>
              </a:r>
              <a:endParaRPr lang="en-US" sz="1400">
                <a:latin typeface="Courier New" pitchFamily="49" charset="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ourier New" pitchFamily="49" charset="0"/>
                  <a:cs typeface="Arial" pitchFamily="34" charset="0"/>
                </a:rPr>
                <a:t>  proses diakhiri dengan mengembalikan nilai paramater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ourier New" pitchFamily="49" charset="0"/>
                  <a:cs typeface="Arial" pitchFamily="34" charset="0"/>
                </a:rPr>
                <a:t>  Formal ke Aktual sesuai dengan karakteristik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ourier New" pitchFamily="49" charset="0"/>
                  <a:cs typeface="Arial" pitchFamily="34" charset="0"/>
                </a:rPr>
                <a:t>  definisi passing parameter IN, OUT, atau IN/OUT</a:t>
              </a:r>
            </a:p>
            <a:p>
              <a:pPr lvl="0"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End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 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Times New Roman"/>
                </a:rPr>
                <a:t> 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endParaRPr>
            </a:p>
          </p:txBody>
        </p:sp>
        <p:cxnSp>
          <p:nvCxnSpPr>
            <p:cNvPr id="27" name="AutoShape 9"/>
            <p:cNvCxnSpPr>
              <a:cxnSpLocks noChangeShapeType="1"/>
            </p:cNvCxnSpPr>
            <p:nvPr/>
          </p:nvCxnSpPr>
          <p:spPr bwMode="auto">
            <a:xfrm>
              <a:off x="4719136" y="1436098"/>
              <a:ext cx="173707" cy="6333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9"/>
            <p:cNvCxnSpPr>
              <a:cxnSpLocks noChangeShapeType="1"/>
            </p:cNvCxnSpPr>
            <p:nvPr/>
          </p:nvCxnSpPr>
          <p:spPr bwMode="auto">
            <a:xfrm>
              <a:off x="5400925" y="1469019"/>
              <a:ext cx="173707" cy="6333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"/>
            <p:cNvCxnSpPr>
              <a:cxnSpLocks noChangeShapeType="1"/>
            </p:cNvCxnSpPr>
            <p:nvPr/>
          </p:nvCxnSpPr>
          <p:spPr bwMode="auto">
            <a:xfrm>
              <a:off x="6130841" y="1501941"/>
              <a:ext cx="294023" cy="6004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9"/>
            <p:cNvCxnSpPr>
              <a:cxnSpLocks noChangeShapeType="1"/>
            </p:cNvCxnSpPr>
            <p:nvPr/>
          </p:nvCxnSpPr>
          <p:spPr bwMode="auto">
            <a:xfrm>
              <a:off x="6884819" y="1485479"/>
              <a:ext cx="294023" cy="6004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9"/>
            <p:cNvCxnSpPr>
              <a:cxnSpLocks noChangeShapeType="1"/>
            </p:cNvCxnSpPr>
            <p:nvPr/>
          </p:nvCxnSpPr>
          <p:spPr bwMode="auto">
            <a:xfrm>
              <a:off x="7454314" y="1475287"/>
              <a:ext cx="871540" cy="6270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9"/>
            <p:cNvCxnSpPr>
              <a:cxnSpLocks noChangeShapeType="1"/>
            </p:cNvCxnSpPr>
            <p:nvPr/>
          </p:nvCxnSpPr>
          <p:spPr bwMode="auto">
            <a:xfrm>
              <a:off x="8119142" y="1470441"/>
              <a:ext cx="871540" cy="5989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7"/>
            <p:cNvCxnSpPr>
              <a:cxnSpLocks noChangeShapeType="1"/>
            </p:cNvCxnSpPr>
            <p:nvPr/>
          </p:nvCxnSpPr>
          <p:spPr bwMode="auto">
            <a:xfrm>
              <a:off x="6926760" y="1475412"/>
              <a:ext cx="346074" cy="5940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17"/>
            <p:cNvCxnSpPr>
              <a:cxnSpLocks noChangeShapeType="1"/>
            </p:cNvCxnSpPr>
            <p:nvPr/>
          </p:nvCxnSpPr>
          <p:spPr bwMode="auto">
            <a:xfrm>
              <a:off x="6192313" y="1485479"/>
              <a:ext cx="346074" cy="5940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>
            <a:xfrm>
              <a:off x="8791597" y="1500117"/>
              <a:ext cx="2880917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>
                  <a:solidFill>
                    <a:srgbClr val="FF0000"/>
                  </a:solidFill>
                  <a:latin typeface="Courier New" pitchFamily="49" charset="0"/>
                  <a:cs typeface="Arial" pitchFamily="34" charset="0"/>
                </a:rPr>
                <a:t>P</a:t>
              </a:r>
              <a:r>
                <a:rPr lang="en-US" sz="1400" b="1" i="1" smtClean="0">
                  <a:solidFill>
                    <a:srgbClr val="FF0000"/>
                  </a:solidFill>
                  <a:latin typeface="Courier New" pitchFamily="49" charset="0"/>
                  <a:cs typeface="Arial" pitchFamily="34" charset="0"/>
                </a:rPr>
                <a:t>assing Parameter</a:t>
              </a:r>
            </a:p>
            <a:p>
              <a:r>
                <a:rPr lang="en-US" sz="1200" smtClean="0">
                  <a:latin typeface="Courier New" pitchFamily="49" charset="0"/>
                  <a:cs typeface="Arial" pitchFamily="34" charset="0"/>
                </a:rPr>
                <a:t>(kesesuaian posisi parameter)</a:t>
              </a:r>
              <a:endParaRPr lang="en-US" sz="120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8557444" y="933236"/>
              <a:ext cx="3209967" cy="561975"/>
              <a:chOff x="280736" y="740569"/>
              <a:chExt cx="4117278" cy="561975"/>
            </a:xfrm>
          </p:grpSpPr>
          <p:sp>
            <p:nvSpPr>
              <p:cNvPr id="50" name="Text Box 5"/>
              <p:cNvSpPr txBox="1">
                <a:spLocks noChangeArrowheads="1"/>
              </p:cNvSpPr>
              <p:nvPr/>
            </p:nvSpPr>
            <p:spPr bwMode="auto">
              <a:xfrm>
                <a:off x="280736" y="740569"/>
                <a:ext cx="4117278" cy="561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4488" marR="0" lvl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Passing nilai input</a:t>
                </a:r>
                <a:r>
                  <a:rPr kumimoji="0" lang="en-US" sz="1200" b="0" i="0" u="none" strike="noStrike" cap="none" normalizeH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 </a:t>
                </a: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Parameter</a:t>
                </a:r>
              </a:p>
              <a:p>
                <a:pPr marL="344488" marR="0" lvl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Passing nilai balik/output</a:t>
                </a:r>
                <a:r>
                  <a:rPr kumimoji="0" lang="en-US" sz="1200" b="0" i="0" u="none" strike="noStrike" cap="none" normalizeH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 p</a:t>
                </a:r>
                <a:r>
                  <a:rPr kumimoji="0" lang="en-US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arameter</a:t>
                </a:r>
              </a:p>
              <a:p>
                <a:pPr marL="401638" marR="0" lvl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43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354431" y="1050443"/>
                <a:ext cx="36621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9"/>
              <p:cNvCxnSpPr>
                <a:cxnSpLocks noChangeShapeType="1"/>
              </p:cNvCxnSpPr>
              <p:nvPr/>
            </p:nvCxnSpPr>
            <p:spPr bwMode="auto">
              <a:xfrm>
                <a:off x="354431" y="861677"/>
                <a:ext cx="36746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" name="Straight Connector 48"/>
            <p:cNvCxnSpPr/>
            <p:nvPr/>
          </p:nvCxnSpPr>
          <p:spPr>
            <a:xfrm>
              <a:off x="4227096" y="1528823"/>
              <a:ext cx="16042" cy="453918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3075819" y="1628599"/>
              <a:ext cx="11512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b="1" i="1" smtClean="0">
                  <a:solidFill>
                    <a:srgbClr val="FF0000"/>
                  </a:solidFill>
                  <a:latin typeface="Courier New" pitchFamily="49" charset="0"/>
                  <a:cs typeface="Arial" pitchFamily="34" charset="0"/>
                </a:rPr>
                <a:t>Nama Call</a:t>
              </a:r>
              <a:endParaRPr lang="en-US" sz="1400" b="1"/>
            </a:p>
          </p:txBody>
        </p:sp>
        <p:cxnSp>
          <p:nvCxnSpPr>
            <p:cNvPr id="19" name="AutoShape 17"/>
            <p:cNvCxnSpPr>
              <a:cxnSpLocks noChangeShapeType="1"/>
            </p:cNvCxnSpPr>
            <p:nvPr/>
          </p:nvCxnSpPr>
          <p:spPr bwMode="auto">
            <a:xfrm>
              <a:off x="8346992" y="1520322"/>
              <a:ext cx="764925" cy="5591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7"/>
            <p:cNvCxnSpPr>
              <a:cxnSpLocks noChangeShapeType="1"/>
            </p:cNvCxnSpPr>
            <p:nvPr/>
          </p:nvCxnSpPr>
          <p:spPr bwMode="auto">
            <a:xfrm>
              <a:off x="7568072" y="1475412"/>
              <a:ext cx="846013" cy="5940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795406" y="2982160"/>
              <a:ext cx="2007637" cy="57116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smtClean="0">
                  <a:latin typeface="Courier New" pitchFamily="49" charset="0"/>
                  <a:cs typeface="Arial" pitchFamily="34" charset="0"/>
                </a:rPr>
                <a:t>Kebutuhan variabel lokal yang digunakan untuk proses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7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02553" y="127181"/>
            <a:ext cx="11522747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Contoh PEMBUATAN ALGORITMA FUNCTION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1368" y="761696"/>
            <a:ext cx="5021180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smtClean="0">
                <a:latin typeface="Calibri"/>
                <a:cs typeface="Arial" pitchFamily="34" charset="0"/>
              </a:rPr>
              <a:t>Penulisan umum Algortima Procedure/Function</a:t>
            </a:r>
          </a:p>
          <a:p>
            <a:pPr marL="342900" indent="-342900">
              <a:buAutoNum type="arabicParenR"/>
            </a:pPr>
            <a:r>
              <a:rPr lang="en-US" sz="1600" smtClean="0">
                <a:latin typeface="Calibri"/>
                <a:cs typeface="Arial" pitchFamily="34" charset="0"/>
              </a:rPr>
              <a:t>Pendefinisan/ pendeklarasian/Interface </a:t>
            </a:r>
          </a:p>
          <a:p>
            <a:pPr marL="342900" indent="-342900">
              <a:buAutoNum type="arabicParenR"/>
            </a:pPr>
            <a:r>
              <a:rPr lang="en-US" sz="1600" smtClean="0">
                <a:latin typeface="Calibri"/>
                <a:cs typeface="Arial" pitchFamily="34" charset="0"/>
              </a:rPr>
              <a:t>Realisasi (Algoritma Detil)</a:t>
            </a:r>
          </a:p>
          <a:p>
            <a:pPr marL="342900" indent="-342900">
              <a:buAutoNum type="arabicParenR"/>
            </a:pPr>
            <a:r>
              <a:rPr lang="en-US" sz="1600" smtClean="0">
                <a:latin typeface="Calibri"/>
                <a:cs typeface="Arial" pitchFamily="34" charset="0"/>
              </a:rPr>
              <a:t>Pemanggilan (pemanfaatan)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9121" y="1877560"/>
            <a:ext cx="7141878" cy="1186913"/>
            <a:chOff x="619121" y="1877560"/>
            <a:chExt cx="7141878" cy="1186913"/>
          </a:xfrm>
        </p:grpSpPr>
        <p:sp>
          <p:nvSpPr>
            <p:cNvPr id="14" name="Text Box 1"/>
            <p:cNvSpPr txBox="1"/>
            <p:nvPr/>
          </p:nvSpPr>
          <p:spPr>
            <a:xfrm>
              <a:off x="619121" y="2262216"/>
              <a:ext cx="7141878" cy="802257"/>
            </a:xfrm>
            <a:prstGeom prst="rect">
              <a:avLst/>
            </a:prstGeom>
            <a:solidFill>
              <a:srgbClr val="CCECFF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u="sng">
                  <a:latin typeface="Courier New" pitchFamily="49" charset="0"/>
                  <a:cs typeface="Courier New" pitchFamily="49" charset="0"/>
                </a:rPr>
                <a:t>Function</a:t>
              </a:r>
              <a:r>
                <a:rPr lang="en-US" sz="14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Nama_Fungsi</a:t>
              </a:r>
              <a:r>
                <a:rPr lang="en-US" sz="1400">
                  <a:latin typeface="Courier New" pitchFamily="49" charset="0"/>
                  <a:cs typeface="Courier New" pitchFamily="49" charset="0"/>
                </a:rPr>
                <a:t> (Parameter_Formal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tipe_RV_Fungsi;</a:t>
              </a:r>
              <a:endParaRPr lang="en-US" sz="140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{In : diberikan </a:t>
              </a:r>
              <a:r>
                <a:rPr lang="en-US" sz="1400">
                  <a:latin typeface="Courier New" pitchFamily="49" charset="0"/>
                  <a:cs typeface="Courier New" pitchFamily="49" charset="0"/>
                </a:rPr>
                <a:t>kondisi awal parameter formal yang 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       }</a:t>
              </a:r>
              <a:endParaRPr lang="en-US" sz="140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{RV : dikirimkan 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Return_Value (RV)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>
                  <a:latin typeface="Courier New" pitchFamily="49" charset="0"/>
                  <a:cs typeface="Courier New" pitchFamily="49" charset="0"/>
                </a:rPr>
                <a:t>hasil 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perhitungan </a:t>
              </a:r>
              <a:r>
                <a:rPr lang="en-US" sz="1400">
                  <a:latin typeface="Courier New" pitchFamily="49" charset="0"/>
                  <a:cs typeface="Courier New" pitchFamily="49" charset="0"/>
                </a:rPr>
                <a:t>fungsi 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>
                <a:latin typeface="Courier New" pitchFamily="49" charset="0"/>
                <a:cs typeface="Courier New" pitchFamily="49" charset="0"/>
              </a:endParaRPr>
            </a:p>
            <a:p>
              <a:endParaRPr lang="en-US" sz="2000" kern="0">
                <a:solidFill>
                  <a:sysClr val="windowText" lastClr="000000"/>
                </a:solidFill>
                <a:latin typeface="Courier New" pitchFamily="49" charset="0"/>
                <a:ea typeface="Times New Roman"/>
                <a:cs typeface="Courier New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Times New Roman"/>
                  <a:cs typeface="Courier New" pitchFamily="49" charset="0"/>
                </a:rPr>
                <a:t> </a:t>
              </a: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Times New Roman"/>
                  <a:cs typeface="Courier New" pitchFamily="49" charset="0"/>
                </a:rPr>
                <a:t> 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Times New Roman"/>
                <a:cs typeface="Courier New" pitchFamily="49" charset="0"/>
              </a:endParaRPr>
            </a:p>
          </p:txBody>
        </p:sp>
        <p:sp>
          <p:nvSpPr>
            <p:cNvPr id="2" name="Round Single Corner Rectangle 1"/>
            <p:cNvSpPr/>
            <p:nvPr/>
          </p:nvSpPr>
          <p:spPr>
            <a:xfrm>
              <a:off x="627142" y="1877560"/>
              <a:ext cx="1128163" cy="369332"/>
            </a:xfrm>
            <a:prstGeom prst="round1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b="1" smtClean="0">
                  <a:latin typeface="Calibri"/>
                  <a:cs typeface="Arial" pitchFamily="34" charset="0"/>
                </a:rPr>
                <a:t>Deklarasi </a:t>
              </a:r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1879" y="3152810"/>
            <a:ext cx="7141877" cy="3307267"/>
            <a:chOff x="641879" y="3152810"/>
            <a:chExt cx="7141877" cy="3307267"/>
          </a:xfrm>
        </p:grpSpPr>
        <p:sp>
          <p:nvSpPr>
            <p:cNvPr id="15" name="Text Box 1"/>
            <p:cNvSpPr txBox="1"/>
            <p:nvPr/>
          </p:nvSpPr>
          <p:spPr>
            <a:xfrm>
              <a:off x="641879" y="3545411"/>
              <a:ext cx="7141877" cy="2914666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u="sng">
                  <a:latin typeface="Courier New" pitchFamily="49" charset="0"/>
                  <a:cs typeface="Courier New" pitchFamily="49" charset="0"/>
                </a:rPr>
                <a:t>Function</a:t>
              </a:r>
              <a:r>
                <a:rPr lang="en-US" sz="14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Nama_Fungsi</a:t>
              </a:r>
              <a:r>
                <a:rPr lang="en-US" sz="1400">
                  <a:latin typeface="Courier New" pitchFamily="49" charset="0"/>
                  <a:cs typeface="Courier New" pitchFamily="49" charset="0"/>
                </a:rPr>
                <a:t> (Parameter_Formal)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 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TipeData_RV</a:t>
              </a:r>
              <a:endParaRPr lang="en-US" sz="1400" b="1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{In : diberikan kondisi awal parameter formal yang          }</a:t>
              </a:r>
            </a:p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{RV : dikirimkan 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Return_Value (RV)</a:t>
              </a:r>
              <a:r>
                <a:rPr lang="en-US" sz="1400">
                  <a:latin typeface="Courier New" pitchFamily="49" charset="0"/>
                  <a:cs typeface="Courier New" pitchFamily="49" charset="0"/>
                </a:rPr>
                <a:t> hasil perhitungan fungsi }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-----------------------------------------------------------------</a:t>
              </a:r>
            </a:p>
            <a:p>
              <a:pPr lvl="0"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Kamus data lokal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:</a:t>
              </a: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// berisi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variabel 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lokal untuk proses dalam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fungsi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...</a:t>
              </a: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-----------------------------------------------------------------</a:t>
              </a:r>
            </a:p>
            <a:p>
              <a:pPr lvl="0" defTabSz="914400">
                <a:defRPr/>
              </a:pPr>
              <a:r>
                <a:rPr lang="en-US" sz="1400" b="1" u="sng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Algoritma</a:t>
              </a:r>
            </a:p>
            <a:p>
              <a:pPr lvl="0" defTabSz="914400"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 // 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algoritma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perhitungan fungsi sehingga menghasilkan RV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...  </a:t>
              </a:r>
            </a:p>
            <a:p>
              <a:pPr lvl="0" defTabSz="914400"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  <a:sym typeface="Wingdings" pitchFamily="2" charset="2"/>
                </a:rPr>
                <a:t>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(RV)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End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 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Times New Roman"/>
                </a:rPr>
                <a:t> 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endParaRPr>
            </a:p>
          </p:txBody>
        </p:sp>
        <p:sp>
          <p:nvSpPr>
            <p:cNvPr id="37" name="Round Single Corner Rectangle 36"/>
            <p:cNvSpPr/>
            <p:nvPr/>
          </p:nvSpPr>
          <p:spPr>
            <a:xfrm>
              <a:off x="641879" y="3152810"/>
              <a:ext cx="1068343" cy="369332"/>
            </a:xfrm>
            <a:prstGeom prst="round1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b="1" smtClean="0">
                  <a:latin typeface="Calibri"/>
                  <a:cs typeface="Arial" pitchFamily="34" charset="0"/>
                </a:rPr>
                <a:t>Realisasi </a:t>
              </a:r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900737" y="1869692"/>
            <a:ext cx="3920290" cy="4590384"/>
            <a:chOff x="7900737" y="2397932"/>
            <a:chExt cx="3920290" cy="4590384"/>
          </a:xfrm>
        </p:grpSpPr>
        <p:sp>
          <p:nvSpPr>
            <p:cNvPr id="16" name="Text Box 1"/>
            <p:cNvSpPr txBox="1"/>
            <p:nvPr/>
          </p:nvSpPr>
          <p:spPr>
            <a:xfrm>
              <a:off x="7900737" y="2799347"/>
              <a:ext cx="3920290" cy="41889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PROBLEM</a:t>
              </a:r>
            </a:p>
            <a:p>
              <a:pPr lvl="0" defTabSz="914400"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Judul :</a:t>
              </a:r>
            </a:p>
            <a:p>
              <a:pPr lvl="0" defTabSz="914400"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Input – Proses - Output</a:t>
              </a:r>
            </a:p>
            <a:p>
              <a:pPr lvl="0" defTabSz="914400"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----------------------------------</a:t>
              </a:r>
              <a:endParaRPr lang="en-US" sz="1400" b="1" u="sng" kern="0" smtClea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KAMUS DATA</a:t>
              </a:r>
              <a:endParaRPr lang="en-US" sz="1400" kern="0" smtClea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tabLst>
                  <a:tab pos="1316038" algn="l"/>
                </a:tabLst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Link modul 	…</a:t>
              </a:r>
            </a:p>
            <a:p>
              <a:pPr defTabSz="914400">
                <a:tabLst>
                  <a:tab pos="1316038" algn="l"/>
                </a:tabLst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Constanta 	…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defTabSz="914400">
                <a:tabLst>
                  <a:tab pos="1316038" algn="l"/>
                </a:tabLst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Type	…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defTabSz="914400">
                <a:tabLst>
                  <a:tab pos="1316038" algn="l"/>
                </a:tabLst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Variable	…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----------------------------------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ALGORITMA 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{Algoritma Program/Modul}</a:t>
              </a:r>
              <a:endParaRPr lang="en-US" sz="1400" b="1" u="sng" kern="0" smtClea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b="1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BEGIN </a:t>
              </a:r>
              <a:endParaRPr lang="en-US" sz="20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  <a:p>
              <a:pPr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|</a:t>
              </a:r>
            </a:p>
            <a:p>
              <a:pPr lvl="0" defTabSz="914400">
                <a:defRPr/>
              </a:pPr>
              <a:r>
                <a:rPr lang="en-US" sz="1400" b="1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|</a:t>
              </a:r>
              <a:endParaRPr lang="en-US" sz="2000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| </a:t>
              </a:r>
              <a:r>
                <a:rPr lang="en-US" sz="1200" b="1" i="1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Call</a:t>
              </a:r>
              <a:r>
                <a:rPr lang="en-US" sz="12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200" b="1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Nama_Fungsi</a:t>
              </a:r>
              <a:r>
                <a:rPr lang="en-US" sz="12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(Parameter </a:t>
              </a:r>
              <a:r>
                <a:rPr lang="en-US" sz="12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Aktual)</a:t>
              </a:r>
              <a:endParaRPr lang="en-US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|</a:t>
              </a:r>
            </a:p>
            <a:p>
              <a:pPr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|</a:t>
              </a:r>
            </a:p>
            <a:p>
              <a:pPr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|</a:t>
              </a:r>
            </a:p>
            <a:p>
              <a:pPr defTabSz="914400">
                <a:defRPr/>
              </a:pPr>
              <a:r>
                <a:rPr lang="en-US" sz="1400" b="1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END</a:t>
              </a:r>
              <a:r>
                <a:rPr lang="en-US" sz="1400" b="1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.</a:t>
              </a:r>
              <a:endParaRPr lang="en-US" sz="2000" b="1" kern="0">
                <a:solidFill>
                  <a:sysClr val="windowText" lastClr="000000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38" name="Round Single Corner Rectangle 37"/>
            <p:cNvSpPr/>
            <p:nvPr/>
          </p:nvSpPr>
          <p:spPr>
            <a:xfrm>
              <a:off x="7918517" y="2397932"/>
              <a:ext cx="1427652" cy="369332"/>
            </a:xfrm>
            <a:prstGeom prst="round1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b="1" smtClean="0">
                  <a:latin typeface="Calibri"/>
                  <a:cs typeface="Arial" pitchFamily="34" charset="0"/>
                </a:rPr>
                <a:t>Pemanggilan</a:t>
              </a:r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237621" y="5723021"/>
              <a:ext cx="3489158" cy="409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86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02553" y="127181"/>
            <a:ext cx="11522747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SKEMA DETIL FUNCTION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53718" y="979487"/>
            <a:ext cx="9451388" cy="5480632"/>
            <a:chOff x="653718" y="979487"/>
            <a:chExt cx="9451388" cy="5480632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78045" y="1942516"/>
              <a:ext cx="2042360" cy="5619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Nama Fungsi</a:t>
              </a:r>
              <a:b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</a:b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(Parameter Formal)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53718" y="2379745"/>
              <a:ext cx="2146636" cy="50482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Definisi deskriptif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Input dan RV fungsi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915904" y="3872496"/>
              <a:ext cx="2007637" cy="105242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Realisasi isi </a:t>
              </a:r>
            </a:p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Algoritma fungsi sesuai perhitungan/konversi dari input ke </a:t>
              </a:r>
              <a:r>
                <a:rPr kumimoji="0" lang="en-US" sz="1100" b="0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RV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394326" y="979487"/>
              <a:ext cx="6672680" cy="627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       </a:t>
              </a:r>
              <a:r>
                <a:rPr kumimoji="0" lang="en-US" sz="1600" b="1" i="1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urier New" pitchFamily="49" charset="0"/>
                  <a:cs typeface="Arial" pitchFamily="34" charset="0"/>
                </a:rPr>
                <a:t>Parameter Aktual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CALL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r>
                <a:rPr lang="en-US" sz="1600" b="1">
                  <a:latin typeface="Courier New" pitchFamily="49" charset="0"/>
                  <a:cs typeface="Arial" pitchFamily="34" charset="0"/>
                </a:rPr>
                <a:t>F</a:t>
              </a: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X 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(</a:t>
              </a: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A1,A2,A3,…,AN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Arial" pitchFamily="34" charset="0"/>
                </a:rPr>
                <a:t>) 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1"/>
            <p:cNvSpPr txBox="1"/>
            <p:nvPr/>
          </p:nvSpPr>
          <p:spPr>
            <a:xfrm>
              <a:off x="2923542" y="2003588"/>
              <a:ext cx="7181564" cy="4456531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Function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b="1" smtClean="0">
                  <a:latin typeface="Courier New" pitchFamily="49" charset="0"/>
                  <a:cs typeface="Arial" pitchFamily="34" charset="0"/>
                </a:rPr>
                <a:t>FX</a:t>
              </a:r>
              <a:r>
                <a:rPr lang="en-US" sz="1400" smtClean="0">
                  <a:latin typeface="Courier New" pitchFamily="49" charset="0"/>
                  <a:cs typeface="Arial" pitchFamily="34" charset="0"/>
                </a:rPr>
                <a:t> 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(</a:t>
              </a:r>
              <a:r>
                <a:rPr lang="en-US" sz="1400" b="1" u="sng">
                  <a:latin typeface="Courier New" pitchFamily="49" charset="0"/>
                  <a:cs typeface="Arial" pitchFamily="34" charset="0"/>
                </a:rPr>
                <a:t>In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 </a:t>
              </a:r>
              <a:r>
                <a:rPr lang="en-US" sz="1400" smtClean="0">
                  <a:latin typeface="Courier New" pitchFamily="49" charset="0"/>
                  <a:cs typeface="Arial" pitchFamily="34" charset="0"/>
                </a:rPr>
                <a:t>F1,F2,F3, …,FN)</a:t>
              </a:r>
              <a:r>
                <a:rPr lang="en-US" sz="1400" smtClean="0">
                  <a:latin typeface="Courier New" pitchFamily="49" charset="0"/>
                  <a:cs typeface="Arial" pitchFamily="34" charset="0"/>
                  <a:sym typeface="Wingdings" pitchFamily="2" charset="2"/>
                </a:rPr>
                <a:t> </a:t>
              </a:r>
              <a:r>
                <a:rPr lang="en-US" sz="1400" b="1" smtClean="0">
                  <a:latin typeface="Courier New" pitchFamily="49" charset="0"/>
                  <a:cs typeface="Courier New" pitchFamily="49" charset="0"/>
                </a:rPr>
                <a:t>TipeData_RV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{In : diberikan kondisi awal parameter formal yang          }</a:t>
              </a:r>
            </a:p>
            <a:p>
              <a:r>
                <a:rPr lang="en-US" sz="1400">
                  <a:latin typeface="Courier New" pitchFamily="49" charset="0"/>
                  <a:cs typeface="Courier New" pitchFamily="49" charset="0"/>
                </a:rPr>
                <a:t>{RV : dikirimkan 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Return_Value (RV)</a:t>
              </a:r>
              <a:r>
                <a:rPr lang="en-US" sz="1400">
                  <a:latin typeface="Courier New" pitchFamily="49" charset="0"/>
                  <a:cs typeface="Courier New" pitchFamily="49" charset="0"/>
                </a:rPr>
                <a:t> hasil perhitungan fungsi 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-----------------------------------------------------------------</a:t>
              </a:r>
            </a:p>
            <a:p>
              <a:pPr lvl="0"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Kamus data lokal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:</a:t>
              </a: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// berisi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variabel 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lokal untuk proses dalam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fungsi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...</a:t>
              </a: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-----------------------------------------------------------------</a:t>
              </a:r>
            </a:p>
            <a:p>
              <a:pPr lvl="0"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Algoritma</a:t>
              </a:r>
              <a:r>
                <a:rPr lang="en-US" sz="1400" b="1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{Realisasi}</a:t>
              </a:r>
              <a:endParaRPr lang="en-US" sz="1400" b="1" u="sng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 // 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algoritma </a:t>
              </a: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perhitungan untuk mencapai hasil fungsi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 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proses </a:t>
              </a:r>
              <a:r>
                <a:rPr lang="en-US" sz="1400" smtClean="0">
                  <a:latin typeface="Courier New" pitchFamily="49" charset="0"/>
                  <a:cs typeface="Arial" pitchFamily="34" charset="0"/>
                </a:rPr>
                <a:t>fungsi 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dimulai dengan inisiasi </a:t>
              </a:r>
              <a:r>
                <a:rPr lang="en-US" sz="1400" smtClean="0">
                  <a:latin typeface="Courier New" pitchFamily="49" charset="0"/>
                  <a:cs typeface="Arial" pitchFamily="34" charset="0"/>
                </a:rPr>
                <a:t>CALL </a:t>
              </a:r>
              <a:endParaRPr lang="en-US" sz="1400">
                <a:latin typeface="Courier New" pitchFamily="49" charset="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ourier New" pitchFamily="49" charset="0"/>
                  <a:cs typeface="Arial" pitchFamily="34" charset="0"/>
                </a:rPr>
                <a:t>  transfer nilai paramater Aktual ke parameter Formal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ourier New" pitchFamily="49" charset="0"/>
                  <a:cs typeface="Arial" pitchFamily="34" charset="0"/>
                </a:rPr>
                <a:t>    </a:t>
              </a:r>
              <a:r>
                <a:rPr lang="en-US" sz="1400" smtClean="0">
                  <a:latin typeface="Courier New" pitchFamily="49" charset="0"/>
                  <a:cs typeface="Arial" pitchFamily="34" charset="0"/>
                </a:rPr>
                <a:t>F1 </a:t>
              </a:r>
              <a:r>
                <a:rPr lang="en-US" sz="1400">
                  <a:latin typeface="Courier New" pitchFamily="49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 </a:t>
              </a:r>
              <a:r>
                <a:rPr lang="en-US" sz="1400" smtClean="0">
                  <a:latin typeface="Courier New" pitchFamily="49" charset="0"/>
                  <a:cs typeface="Arial" pitchFamily="34" charset="0"/>
                </a:rPr>
                <a:t>A1</a:t>
              </a:r>
              <a:endParaRPr lang="en-US" sz="1400">
                <a:latin typeface="Courier New" pitchFamily="49" charset="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ourier New" pitchFamily="49" charset="0"/>
                  <a:cs typeface="Arial" pitchFamily="34" charset="0"/>
                </a:rPr>
                <a:t>    </a:t>
              </a:r>
              <a:r>
                <a:rPr lang="en-US" sz="1400" smtClean="0">
                  <a:latin typeface="Courier New" pitchFamily="49" charset="0"/>
                  <a:cs typeface="Arial" pitchFamily="34" charset="0"/>
                </a:rPr>
                <a:t>F2 </a:t>
              </a:r>
              <a:r>
                <a:rPr lang="en-US" sz="1400">
                  <a:latin typeface="Courier New" pitchFamily="49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 </a:t>
              </a:r>
              <a:r>
                <a:rPr lang="en-US" sz="1400" smtClean="0">
                  <a:latin typeface="Courier New" pitchFamily="49" charset="0"/>
                  <a:cs typeface="Arial" pitchFamily="34" charset="0"/>
                </a:rPr>
                <a:t>A2</a:t>
              </a: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smtClean="0">
                  <a:latin typeface="Courier New" pitchFamily="49" charset="0"/>
                  <a:cs typeface="Arial" pitchFamily="34" charset="0"/>
                </a:rPr>
                <a:t>     …</a:t>
              </a:r>
              <a:endParaRPr lang="en-US" sz="1400">
                <a:latin typeface="Courier New" pitchFamily="49" charset="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ourier New" pitchFamily="49" charset="0"/>
                  <a:cs typeface="Arial" pitchFamily="34" charset="0"/>
                </a:rPr>
                <a:t>    </a:t>
              </a:r>
              <a:r>
                <a:rPr lang="en-US" sz="1400" smtClean="0">
                  <a:latin typeface="Courier New" pitchFamily="49" charset="0"/>
                  <a:cs typeface="Arial" pitchFamily="34" charset="0"/>
                </a:rPr>
                <a:t>FN </a:t>
              </a:r>
              <a:r>
                <a:rPr lang="en-US" sz="1400">
                  <a:latin typeface="Courier New" pitchFamily="49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lang="en-US" sz="1400">
                  <a:latin typeface="Courier New" pitchFamily="49" charset="0"/>
                  <a:cs typeface="Arial" pitchFamily="34" charset="0"/>
                </a:rPr>
                <a:t> </a:t>
              </a:r>
              <a:r>
                <a:rPr lang="en-US" sz="1400" smtClean="0">
                  <a:latin typeface="Courier New" pitchFamily="49" charset="0"/>
                  <a:cs typeface="Arial" pitchFamily="34" charset="0"/>
                </a:rPr>
                <a:t>AN</a:t>
              </a:r>
              <a:endParaRPr lang="en-US" sz="1400">
                <a:latin typeface="Courier New" pitchFamily="49" charset="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ourier New" pitchFamily="49" charset="0"/>
                  <a:cs typeface="Arial" pitchFamily="34" charset="0"/>
                </a:rPr>
                <a:t>    </a:t>
              </a:r>
              <a:r>
                <a:rPr lang="en-US" sz="1400" smtClean="0">
                  <a:latin typeface="Courier New" pitchFamily="49" charset="0"/>
                  <a:cs typeface="Arial" pitchFamily="34" charset="0"/>
                </a:rPr>
                <a:t>... {perhitungan yang dibuat )</a:t>
              </a:r>
              <a:endParaRPr lang="en-US" sz="1400">
                <a:latin typeface="Courier New" pitchFamily="49" charset="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ourier New" pitchFamily="49" charset="0"/>
                  <a:cs typeface="Arial" pitchFamily="34" charset="0"/>
                </a:rPr>
                <a:t>  proses diakhiri dengan mengembalikan nilai </a:t>
              </a:r>
              <a:r>
                <a:rPr lang="en-US" sz="1400" smtClean="0">
                  <a:latin typeface="Courier New" pitchFamily="49" charset="0"/>
                  <a:cs typeface="Arial" pitchFamily="34" charset="0"/>
                </a:rPr>
                <a:t>RV sesuai TipeData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  </a:t>
              </a: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  <a:sym typeface="Wingdings" pitchFamily="2" charset="2"/>
                </a:rPr>
                <a:t></a:t>
              </a:r>
              <a:r>
                <a:rPr lang="en-US" sz="1400" b="1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(RV)</a:t>
              </a:r>
            </a:p>
            <a:p>
              <a:pPr lvl="0" defTabSz="914400">
                <a:defRPr/>
              </a:pPr>
              <a:r>
                <a:rPr lang="en-US" sz="1400" b="1" u="sng" kern="0" smtClea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End</a:t>
              </a:r>
              <a:endParaRPr lang="en-US" sz="1400" kern="0">
                <a:solidFill>
                  <a:sysClr val="windowText" lastClr="000000"/>
                </a:solidFill>
                <a:latin typeface="Courier New"/>
                <a:ea typeface="Times New Roman"/>
              </a:endParaRPr>
            </a:p>
            <a:p>
              <a:pPr lvl="0" defTabSz="914400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/>
                  <a:ea typeface="Times New Roman"/>
                </a:rPr>
                <a:t> 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/>
                  <a:ea typeface="Times New Roman"/>
                </a:rPr>
                <a:t> 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endParaRPr>
            </a:p>
          </p:txBody>
        </p:sp>
        <p:cxnSp>
          <p:nvCxnSpPr>
            <p:cNvPr id="27" name="AutoShape 9"/>
            <p:cNvCxnSpPr>
              <a:cxnSpLocks noChangeShapeType="1"/>
            </p:cNvCxnSpPr>
            <p:nvPr/>
          </p:nvCxnSpPr>
          <p:spPr bwMode="auto">
            <a:xfrm>
              <a:off x="4719136" y="1436098"/>
              <a:ext cx="86853" cy="6333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9"/>
            <p:cNvCxnSpPr>
              <a:cxnSpLocks noChangeShapeType="1"/>
            </p:cNvCxnSpPr>
            <p:nvPr/>
          </p:nvCxnSpPr>
          <p:spPr bwMode="auto">
            <a:xfrm>
              <a:off x="5400925" y="1469019"/>
              <a:ext cx="86853" cy="6333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"/>
            <p:cNvCxnSpPr>
              <a:cxnSpLocks noChangeShapeType="1"/>
            </p:cNvCxnSpPr>
            <p:nvPr/>
          </p:nvCxnSpPr>
          <p:spPr bwMode="auto">
            <a:xfrm>
              <a:off x="6016914" y="1501941"/>
              <a:ext cx="87107" cy="5674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>
            <a:xfrm>
              <a:off x="6344654" y="1483976"/>
              <a:ext cx="2977097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>
                  <a:solidFill>
                    <a:srgbClr val="FF0000"/>
                  </a:solidFill>
                  <a:latin typeface="Courier New" pitchFamily="49" charset="0"/>
                  <a:cs typeface="Arial" pitchFamily="34" charset="0"/>
                </a:rPr>
                <a:t>P</a:t>
              </a:r>
              <a:r>
                <a:rPr lang="en-US" sz="1400" b="1" i="1" smtClean="0">
                  <a:solidFill>
                    <a:srgbClr val="FF0000"/>
                  </a:solidFill>
                  <a:latin typeface="Courier New" pitchFamily="49" charset="0"/>
                  <a:cs typeface="Arial" pitchFamily="34" charset="0"/>
                </a:rPr>
                <a:t>assing Parameter hanya IN</a:t>
              </a:r>
            </a:p>
            <a:p>
              <a:r>
                <a:rPr lang="en-US" sz="1200" smtClean="0">
                  <a:latin typeface="Courier New" pitchFamily="49" charset="0"/>
                  <a:cs typeface="Arial" pitchFamily="34" charset="0"/>
                </a:rPr>
                <a:t>(kesesuaian posisi parameter)</a:t>
              </a:r>
              <a:endParaRPr lang="en-US" sz="120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4146884" y="1528823"/>
              <a:ext cx="80212" cy="540608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3075819" y="1628599"/>
              <a:ext cx="11512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b="1" i="1" smtClean="0">
                  <a:solidFill>
                    <a:srgbClr val="FF0000"/>
                  </a:solidFill>
                  <a:latin typeface="Courier New" pitchFamily="49" charset="0"/>
                  <a:cs typeface="Arial" pitchFamily="34" charset="0"/>
                </a:rPr>
                <a:t>Nama Call</a:t>
              </a:r>
              <a:endParaRPr lang="en-US" sz="1400" b="1"/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795406" y="2982160"/>
              <a:ext cx="2007637" cy="6914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smtClean="0">
                  <a:latin typeface="Courier New" pitchFamily="49" charset="0"/>
                  <a:cs typeface="Arial" pitchFamily="34" charset="0"/>
                </a:rPr>
                <a:t>Kebutuhan variabel lokal yang digunakan untuk perhitungan fungsi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0" name="AutoShape 9"/>
            <p:cNvCxnSpPr>
              <a:cxnSpLocks noChangeShapeType="1"/>
            </p:cNvCxnSpPr>
            <p:nvPr/>
          </p:nvCxnSpPr>
          <p:spPr bwMode="auto">
            <a:xfrm>
              <a:off x="5015913" y="1482810"/>
              <a:ext cx="86853" cy="586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2" name="Straight Connector 11"/>
          <p:cNvCxnSpPr/>
          <p:nvPr/>
        </p:nvCxnSpPr>
        <p:spPr>
          <a:xfrm flipV="1">
            <a:off x="3898231" y="6023812"/>
            <a:ext cx="66751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0571747" y="2174541"/>
            <a:ext cx="0" cy="386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825181" y="2174541"/>
            <a:ext cx="27545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CONTOH CUPLIKAN CALL Procedure</a:t>
            </a:r>
            <a:endParaRPr lang="en-US">
              <a:latin typeface="AR CENA" pitchFamily="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1018712"/>
            <a:ext cx="6627813" cy="4962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3" y="1018712"/>
            <a:ext cx="4644573" cy="49505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5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0" y="1044417"/>
            <a:ext cx="5505858" cy="4930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93804" y="106229"/>
            <a:ext cx="10875896" cy="630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CENA" pitchFamily="2" charset="0"/>
              </a:rPr>
              <a:t>CONTOH PENULISAN &amp; CALL FUNCTION</a:t>
            </a:r>
            <a:endParaRPr lang="en-US">
              <a:latin typeface="AR CENA" pitchFamily="2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038" y="1044417"/>
            <a:ext cx="6060248" cy="5301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0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44937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Passing Parameter pada call procedure</a:t>
            </a:r>
            <a:endParaRPr lang="id-ID">
              <a:latin typeface="AR JULIAN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6273" y="815552"/>
            <a:ext cx="10777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/>
              <a:t>Parameter Passing </a:t>
            </a:r>
            <a:r>
              <a:rPr lang="en-US" smtClean="0"/>
              <a:t>adalah metode komunikasi data antara parameter aktual dengan parameter formal saat pemanggilan procedure sehingga </a:t>
            </a:r>
            <a:r>
              <a:rPr lang="en-US"/>
              <a:t>memberikan keuntungan berupa keterbacaan program (readability) dan kemudahan modifikasi/kesalahan program (modifiability</a:t>
            </a:r>
            <a:r>
              <a:rPr lang="en-US" smtClean="0"/>
              <a:t>).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mtClean="0"/>
              <a:t>Metode passing parameter menggunakan </a:t>
            </a:r>
            <a:r>
              <a:rPr lang="en-US"/>
              <a:t>metode </a:t>
            </a:r>
            <a:r>
              <a:rPr lang="en-US">
                <a:solidFill>
                  <a:srgbClr val="FF0000"/>
                </a:solidFill>
              </a:rPr>
              <a:t>positional binding</a:t>
            </a:r>
            <a:r>
              <a:rPr lang="en-US"/>
              <a:t> (positional metode for binding actual to formal parameter</a:t>
            </a:r>
            <a:r>
              <a:rPr lang="en-US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9132" y="2414363"/>
            <a:ext cx="96814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Misalkan diketahui </a:t>
            </a:r>
            <a:r>
              <a:rPr lang="en-US" sz="1400" smtClean="0"/>
              <a:t>Procedure P dengan </a:t>
            </a:r>
            <a:r>
              <a:rPr lang="en-US" sz="1400"/>
              <a:t>parameter formal F1, F2, F3, …, Fn sbb:</a:t>
            </a:r>
          </a:p>
          <a:p>
            <a:pPr lvl="1"/>
            <a:r>
              <a:rPr lang="en-US" sz="1400" u="sng" smtClean="0"/>
              <a:t>Procedure</a:t>
            </a:r>
            <a:r>
              <a:rPr lang="en-US" sz="1400" smtClean="0"/>
              <a:t> P (F1</a:t>
            </a:r>
            <a:r>
              <a:rPr lang="en-US" sz="1400"/>
              <a:t>, F2, F3, …,Fn)</a:t>
            </a:r>
          </a:p>
          <a:p>
            <a:pPr lvl="1"/>
            <a:r>
              <a:rPr lang="en-US" sz="1400"/>
              <a:t>  // misal jenis parameter F1 = IN, F2 = OUT, F3 = IN/OUT </a:t>
            </a:r>
          </a:p>
          <a:p>
            <a:pPr lvl="1"/>
            <a:r>
              <a:rPr lang="en-US" sz="1400"/>
              <a:t>   :</a:t>
            </a:r>
          </a:p>
          <a:p>
            <a:pPr lvl="1"/>
            <a:r>
              <a:rPr lang="en-US" sz="1400" u="sng" smtClean="0"/>
              <a:t>End</a:t>
            </a:r>
            <a:endParaRPr lang="en-US" sz="1400"/>
          </a:p>
          <a:p>
            <a:r>
              <a:rPr lang="en-US" sz="1400"/>
              <a:t> </a:t>
            </a:r>
            <a:r>
              <a:rPr lang="en-US" sz="1400" smtClean="0"/>
              <a:t>Pemanggilan dengan </a:t>
            </a:r>
            <a:r>
              <a:rPr lang="en-US" sz="1400"/>
              <a:t>parameter aktual A1,A2,A3,…,An dilakukan dengan notasi :</a:t>
            </a:r>
          </a:p>
          <a:p>
            <a:r>
              <a:rPr lang="en-US" sz="1400"/>
              <a:t>	CALL SP(A1, A2, A3,…,An)</a:t>
            </a:r>
          </a:p>
          <a:p>
            <a:endParaRPr lang="en-US" sz="1400" smtClean="0"/>
          </a:p>
          <a:p>
            <a:r>
              <a:rPr lang="en-US" sz="1400" smtClean="0"/>
              <a:t>Terdapat </a:t>
            </a:r>
            <a:r>
              <a:rPr lang="en-US" sz="1400"/>
              <a:t>dua efek komunikasi pertukaran data akibat adanya pemanggilan yaitu :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400" smtClean="0"/>
              <a:t>Saat </a:t>
            </a:r>
            <a:r>
              <a:rPr lang="en-US" sz="1400"/>
              <a:t>awal pemanggilan : terjadi proses transfer pertukaran data dari parameter aktual ke paramtere formal sbb </a:t>
            </a:r>
            <a:r>
              <a:rPr lang="en-US" sz="1400" smtClean="0"/>
              <a:t>:</a:t>
            </a:r>
            <a:br>
              <a:rPr lang="en-US" sz="1400" smtClean="0"/>
            </a:br>
            <a:r>
              <a:rPr lang="en-US" sz="1400" smtClean="0"/>
              <a:t>		F1 </a:t>
            </a:r>
            <a:r>
              <a:rPr lang="en-US" sz="1400">
                <a:sym typeface="Wingdings"/>
              </a:rPr>
              <a:t></a:t>
            </a:r>
            <a:r>
              <a:rPr lang="en-US" sz="1400"/>
              <a:t> A1, F2 </a:t>
            </a:r>
            <a:r>
              <a:rPr lang="en-US" sz="1400">
                <a:sym typeface="Wingdings"/>
              </a:rPr>
              <a:t></a:t>
            </a:r>
            <a:r>
              <a:rPr lang="en-US" sz="1400"/>
              <a:t> A2, F3 </a:t>
            </a:r>
            <a:r>
              <a:rPr lang="en-US" sz="1400">
                <a:sym typeface="Wingdings"/>
              </a:rPr>
              <a:t></a:t>
            </a:r>
            <a:r>
              <a:rPr lang="en-US" sz="1400"/>
              <a:t> A3, ... , Fn </a:t>
            </a:r>
            <a:r>
              <a:rPr lang="en-US" sz="1400">
                <a:sym typeface="Wingdings"/>
              </a:rPr>
              <a:t></a:t>
            </a:r>
            <a:r>
              <a:rPr lang="en-US" sz="1400"/>
              <a:t> An</a:t>
            </a:r>
            <a:endParaRPr lang="en-US" sz="1400" smtClean="0"/>
          </a:p>
          <a:p>
            <a:pPr marL="342900" lvl="0" indent="-342900">
              <a:buFont typeface="+mj-lt"/>
              <a:buAutoNum type="arabicParenR"/>
            </a:pPr>
            <a:r>
              <a:rPr lang="en-US" sz="1400" smtClean="0"/>
              <a:t>Saat </a:t>
            </a:r>
            <a:r>
              <a:rPr lang="en-US" sz="1400"/>
              <a:t>akhir/selesai peoses prosedur : terjadi proses transfer pengembalian nilai </a:t>
            </a:r>
            <a:r>
              <a:rPr lang="en-US" sz="1400" smtClean="0"/>
              <a:t>balik data </a:t>
            </a:r>
            <a:r>
              <a:rPr lang="en-US" sz="1400"/>
              <a:t>dari parameter formal ke </a:t>
            </a:r>
            <a:r>
              <a:rPr lang="en-US" sz="1400" smtClean="0"/>
              <a:t>paramter </a:t>
            </a:r>
            <a:r>
              <a:rPr lang="en-US" sz="1400"/>
              <a:t>aktual </a:t>
            </a:r>
            <a:r>
              <a:rPr lang="en-US" sz="1400" smtClean="0"/>
              <a:t>sesuai </a:t>
            </a:r>
            <a:r>
              <a:rPr lang="en-US" sz="1400"/>
              <a:t>dengan definisi jenis parameter formalnya apakah tipe IN, OUT, IN/OUT dan jenis pemanggilannya (jenis Call</a:t>
            </a:r>
            <a:r>
              <a:rPr lang="en-US" sz="1400" smtClean="0"/>
              <a:t>).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smtClean="0"/>
              <a:t>jika </a:t>
            </a:r>
            <a:r>
              <a:rPr lang="en-US" sz="1400"/>
              <a:t>tipe IN maka </a:t>
            </a:r>
            <a:r>
              <a:rPr lang="en-US" sz="1400" b="1"/>
              <a:t>tidak ada </a:t>
            </a:r>
            <a:r>
              <a:rPr lang="en-US" sz="1400"/>
              <a:t>transfer pengembalian </a:t>
            </a:r>
            <a:r>
              <a:rPr lang="en-US" sz="1400" smtClean="0"/>
              <a:t>data.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1400" smtClean="0"/>
              <a:t>jika </a:t>
            </a:r>
            <a:r>
              <a:rPr lang="en-US" sz="1400"/>
              <a:t>tipe OUT atau IN/OUT maka ada transfer pengembalian </a:t>
            </a:r>
            <a:r>
              <a:rPr lang="en-US" sz="1400" smtClean="0"/>
              <a:t>nilai balik </a:t>
            </a:r>
            <a:r>
              <a:rPr lang="en-US" sz="1400"/>
              <a:t>yaitu data hasil proses akhir parameter formal dicopy ke parameter aktual. Misal tipe parameter aktual F1 = IN, F2 = OUT, F3=IN/OUT maka transfer pengembalian nilainya adalah :</a:t>
            </a:r>
          </a:p>
          <a:p>
            <a:r>
              <a:rPr lang="en-US" sz="1400" smtClean="0"/>
              <a:t>	</a:t>
            </a:r>
            <a:r>
              <a:rPr lang="en-US" sz="1400"/>
              <a:t>	    A2 </a:t>
            </a:r>
            <a:r>
              <a:rPr lang="en-US" sz="1400">
                <a:sym typeface="Wingdings"/>
              </a:rPr>
              <a:t></a:t>
            </a:r>
            <a:r>
              <a:rPr lang="en-US" sz="1400"/>
              <a:t> F2, </a:t>
            </a:r>
            <a:r>
              <a:rPr lang="en-US" sz="1400" smtClean="0"/>
              <a:t> A3 </a:t>
            </a:r>
            <a:r>
              <a:rPr lang="en-US" sz="1400">
                <a:sym typeface="Wingdings"/>
              </a:rPr>
              <a:t></a:t>
            </a:r>
            <a:r>
              <a:rPr lang="en-US" sz="1400"/>
              <a:t> F3,  dan A1 tidak ada transfer.</a:t>
            </a:r>
          </a:p>
        </p:txBody>
      </p:sp>
    </p:spTree>
    <p:extLst>
      <p:ext uri="{BB962C8B-B14F-4D97-AF65-F5344CB8AC3E}">
        <p14:creationId xmlns:p14="http://schemas.microsoft.com/office/powerpoint/2010/main" val="40664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44937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</a:rPr>
              <a:t>JENIS call PARAMETER PASSING</a:t>
            </a:r>
            <a:endParaRPr lang="id-ID">
              <a:latin typeface="AR JULIAN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6274" y="703258"/>
            <a:ext cx="10464969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600" b="1" smtClean="0"/>
              <a:t>Ada 3 jenis Call Parameter </a:t>
            </a:r>
            <a:r>
              <a:rPr lang="en-US" sz="1600" b="1"/>
              <a:t>Passing </a:t>
            </a:r>
            <a:r>
              <a:rPr lang="en-US" sz="1600" smtClean="0"/>
              <a:t>yaitu :</a:t>
            </a:r>
            <a:br>
              <a:rPr lang="en-US" sz="1600" smtClean="0"/>
            </a:br>
            <a:endParaRPr lang="en-US" sz="1600" smtClean="0"/>
          </a:p>
          <a:p>
            <a:pPr marL="342900" lvl="1" indent="-342900">
              <a:buFont typeface="+mj-lt"/>
              <a:buAutoNum type="arabicPeriod"/>
            </a:pPr>
            <a:r>
              <a:rPr lang="en-US" sz="1600" smtClean="0"/>
              <a:t>Call </a:t>
            </a:r>
            <a:r>
              <a:rPr lang="en-US" sz="1600"/>
              <a:t>By Reference (By </a:t>
            </a:r>
            <a:r>
              <a:rPr lang="en-US" sz="1600" smtClean="0"/>
              <a:t>Sharing)</a:t>
            </a:r>
            <a:br>
              <a:rPr lang="en-US" sz="1600" smtClean="0"/>
            </a:br>
            <a:r>
              <a:rPr lang="en-US" sz="1400">
                <a:solidFill>
                  <a:srgbClr val="0033CC"/>
                </a:solidFill>
              </a:rPr>
              <a:t>Unit pemanggil melewatkan alamat (address) memori dari parameter aktual untuk diacu atau di-</a:t>
            </a:r>
            <a:r>
              <a:rPr lang="en-US" sz="1400" i="1">
                <a:solidFill>
                  <a:srgbClr val="0033CC"/>
                </a:solidFill>
              </a:rPr>
              <a:t>share</a:t>
            </a:r>
            <a:r>
              <a:rPr lang="en-US" sz="1400">
                <a:solidFill>
                  <a:srgbClr val="0033CC"/>
                </a:solidFill>
              </a:rPr>
              <a:t> oleh parameter formal untuk proses. Jadi, setelah proses selesai maka parameter aktual berubah </a:t>
            </a:r>
            <a:r>
              <a:rPr lang="en-US" sz="1400" smtClean="0">
                <a:solidFill>
                  <a:srgbClr val="0033CC"/>
                </a:solidFill>
              </a:rPr>
              <a:t>nilainya </a:t>
            </a:r>
            <a:r>
              <a:rPr lang="en-US" sz="1400">
                <a:solidFill>
                  <a:srgbClr val="0033CC"/>
                </a:solidFill>
              </a:rPr>
              <a:t>sesuai dengan proses perubahan yang terjadi pada parameter formal. </a:t>
            </a:r>
            <a:r>
              <a:rPr lang="en-US" sz="1400" smtClean="0">
                <a:solidFill>
                  <a:srgbClr val="0033CC"/>
                </a:solidFill>
              </a:rPr>
              <a:t/>
            </a:r>
            <a:br>
              <a:rPr lang="en-US" sz="1400" smtClean="0">
                <a:solidFill>
                  <a:srgbClr val="0033CC"/>
                </a:solidFill>
              </a:rPr>
            </a:br>
            <a:r>
              <a:rPr lang="en-US" sz="1400" b="1" smtClean="0">
                <a:solidFill>
                  <a:srgbClr val="0033CC"/>
                </a:solidFill>
              </a:rPr>
              <a:t>Catatan</a:t>
            </a:r>
            <a:r>
              <a:rPr lang="en-US" sz="1400" smtClean="0">
                <a:solidFill>
                  <a:srgbClr val="0033CC"/>
                </a:solidFill>
              </a:rPr>
              <a:t> </a:t>
            </a:r>
            <a:r>
              <a:rPr lang="en-US" sz="1400">
                <a:solidFill>
                  <a:srgbClr val="0033CC"/>
                </a:solidFill>
              </a:rPr>
              <a:t>: parameter formal sesuai dengan tipe </a:t>
            </a:r>
            <a:r>
              <a:rPr lang="en-US" sz="1400" b="1" u="sng">
                <a:solidFill>
                  <a:srgbClr val="0033CC"/>
                </a:solidFill>
              </a:rPr>
              <a:t>In/Out</a:t>
            </a:r>
            <a:r>
              <a:rPr lang="en-US" sz="1400" smtClean="0">
                <a:solidFill>
                  <a:srgbClr val="0033CC"/>
                </a:solidFill>
              </a:rPr>
              <a:t>.</a:t>
            </a:r>
            <a:br>
              <a:rPr lang="en-US" sz="1400" smtClean="0">
                <a:solidFill>
                  <a:srgbClr val="0033CC"/>
                </a:solidFill>
              </a:rPr>
            </a:br>
            <a:endParaRPr lang="en-US" sz="1400" smtClean="0">
              <a:solidFill>
                <a:srgbClr val="0033CC"/>
              </a:solidFill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sz="1600" smtClean="0"/>
              <a:t>Call </a:t>
            </a:r>
            <a:r>
              <a:rPr lang="en-US" sz="1600"/>
              <a:t>By Copy, terdiri dari 3 macam yaitu : Call by Value, Call by Result, dan Call </a:t>
            </a:r>
            <a:r>
              <a:rPr lang="en-US" sz="1600" smtClean="0"/>
              <a:t>Value-Result</a:t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400">
                <a:solidFill>
                  <a:srgbClr val="0033CC"/>
                </a:solidFill>
              </a:rPr>
              <a:t>Call by </a:t>
            </a:r>
            <a:r>
              <a:rPr lang="en-US" sz="1400" smtClean="0">
                <a:solidFill>
                  <a:srgbClr val="0033CC"/>
                </a:solidFill>
              </a:rPr>
              <a:t>Value : Unit </a:t>
            </a:r>
            <a:r>
              <a:rPr lang="en-US" sz="1400">
                <a:solidFill>
                  <a:srgbClr val="0033CC"/>
                </a:solidFill>
              </a:rPr>
              <a:t>pemanggil mengevaluasi nilai parameter aktual untuk menginisialisasi parameter formal untuk proses. Jadi, setelah proses selesai nilai parameter formal </a:t>
            </a:r>
            <a:r>
              <a:rPr lang="en-US" sz="1400">
                <a:solidFill>
                  <a:srgbClr val="FF0000"/>
                </a:solidFill>
              </a:rPr>
              <a:t>tidak bisa dipulangbalikkan </a:t>
            </a:r>
            <a:r>
              <a:rPr lang="en-US" sz="1400">
                <a:solidFill>
                  <a:srgbClr val="0033CC"/>
                </a:solidFill>
              </a:rPr>
              <a:t>pada parameter aktual. </a:t>
            </a:r>
            <a:r>
              <a:rPr lang="en-US" sz="1400" smtClean="0">
                <a:solidFill>
                  <a:srgbClr val="0033CC"/>
                </a:solidFill>
              </a:rPr>
              <a:t/>
            </a:r>
            <a:br>
              <a:rPr lang="en-US" sz="1400" smtClean="0">
                <a:solidFill>
                  <a:srgbClr val="0033CC"/>
                </a:solidFill>
              </a:rPr>
            </a:br>
            <a:r>
              <a:rPr lang="en-US" sz="1400" b="1" smtClean="0">
                <a:solidFill>
                  <a:srgbClr val="0033CC"/>
                </a:solidFill>
              </a:rPr>
              <a:t>Catatan</a:t>
            </a:r>
            <a:r>
              <a:rPr lang="en-US" sz="1400" smtClean="0">
                <a:solidFill>
                  <a:srgbClr val="0033CC"/>
                </a:solidFill>
              </a:rPr>
              <a:t> </a:t>
            </a:r>
            <a:r>
              <a:rPr lang="en-US" sz="1400">
                <a:solidFill>
                  <a:srgbClr val="0033CC"/>
                </a:solidFill>
              </a:rPr>
              <a:t>: parameter formal sesuai dengan tipe </a:t>
            </a:r>
            <a:r>
              <a:rPr lang="en-US" sz="1400" b="1">
                <a:solidFill>
                  <a:srgbClr val="0033CC"/>
                </a:solidFill>
              </a:rPr>
              <a:t>In</a:t>
            </a:r>
            <a:r>
              <a:rPr lang="en-US" sz="1400">
                <a:solidFill>
                  <a:srgbClr val="0033CC"/>
                </a:solidFill>
              </a:rPr>
              <a:t>.</a:t>
            </a:r>
            <a:r>
              <a:rPr lang="en-US" sz="1400" smtClean="0">
                <a:solidFill>
                  <a:srgbClr val="0033CC"/>
                </a:solidFill>
              </a:rPr>
              <a:t/>
            </a:r>
            <a:br>
              <a:rPr lang="en-US" sz="1400" smtClean="0">
                <a:solidFill>
                  <a:srgbClr val="0033CC"/>
                </a:solidFill>
              </a:rPr>
            </a:br>
            <a:r>
              <a:rPr lang="en-US" sz="1400" smtClean="0">
                <a:solidFill>
                  <a:srgbClr val="0033CC"/>
                </a:solidFill>
              </a:rPr>
              <a:t/>
            </a:r>
            <a:br>
              <a:rPr lang="en-US" sz="1400" smtClean="0">
                <a:solidFill>
                  <a:srgbClr val="0033CC"/>
                </a:solidFill>
              </a:rPr>
            </a:br>
            <a:r>
              <a:rPr lang="en-US" sz="1400">
                <a:solidFill>
                  <a:srgbClr val="0033CC"/>
                </a:solidFill>
              </a:rPr>
              <a:t>Call by </a:t>
            </a:r>
            <a:r>
              <a:rPr lang="en-US" sz="1400" smtClean="0">
                <a:solidFill>
                  <a:srgbClr val="0033CC"/>
                </a:solidFill>
              </a:rPr>
              <a:t>Result : Unit </a:t>
            </a:r>
            <a:r>
              <a:rPr lang="en-US" sz="1400">
                <a:solidFill>
                  <a:srgbClr val="0033CC"/>
                </a:solidFill>
              </a:rPr>
              <a:t>pemanggil tidak menginisialisasi parameter formal, tetapi hasil akhir proses nilai parameter formal dicopykan kepada parameter aktual. </a:t>
            </a:r>
            <a:r>
              <a:rPr lang="en-US" sz="1400" smtClean="0">
                <a:solidFill>
                  <a:srgbClr val="0033CC"/>
                </a:solidFill>
              </a:rPr>
              <a:t/>
            </a:r>
            <a:br>
              <a:rPr lang="en-US" sz="1400" smtClean="0">
                <a:solidFill>
                  <a:srgbClr val="0033CC"/>
                </a:solidFill>
              </a:rPr>
            </a:br>
            <a:r>
              <a:rPr lang="en-US" sz="1400" b="1" smtClean="0">
                <a:solidFill>
                  <a:srgbClr val="0033CC"/>
                </a:solidFill>
              </a:rPr>
              <a:t>Catatan</a:t>
            </a:r>
            <a:r>
              <a:rPr lang="en-US" sz="1400" smtClean="0">
                <a:solidFill>
                  <a:srgbClr val="0033CC"/>
                </a:solidFill>
              </a:rPr>
              <a:t> </a:t>
            </a:r>
            <a:r>
              <a:rPr lang="en-US" sz="1400">
                <a:solidFill>
                  <a:srgbClr val="0033CC"/>
                </a:solidFill>
              </a:rPr>
              <a:t>: parameter formal sesuai dengan tipe </a:t>
            </a:r>
            <a:r>
              <a:rPr lang="en-US" sz="1400" b="1">
                <a:solidFill>
                  <a:srgbClr val="0033CC"/>
                </a:solidFill>
              </a:rPr>
              <a:t>Out</a:t>
            </a:r>
            <a:r>
              <a:rPr lang="en-US" sz="1400">
                <a:solidFill>
                  <a:srgbClr val="0033CC"/>
                </a:solidFill>
              </a:rPr>
              <a:t>.</a:t>
            </a:r>
            <a:r>
              <a:rPr lang="en-US" sz="1400" smtClean="0">
                <a:solidFill>
                  <a:srgbClr val="0033CC"/>
                </a:solidFill>
              </a:rPr>
              <a:t/>
            </a:r>
            <a:br>
              <a:rPr lang="en-US" sz="1400" smtClean="0">
                <a:solidFill>
                  <a:srgbClr val="0033CC"/>
                </a:solidFill>
              </a:rPr>
            </a:br>
            <a:r>
              <a:rPr lang="en-US" sz="1400" smtClean="0">
                <a:solidFill>
                  <a:srgbClr val="0033CC"/>
                </a:solidFill>
              </a:rPr>
              <a:t/>
            </a:r>
            <a:br>
              <a:rPr lang="en-US" sz="1400" smtClean="0">
                <a:solidFill>
                  <a:srgbClr val="0033CC"/>
                </a:solidFill>
              </a:rPr>
            </a:br>
            <a:r>
              <a:rPr lang="en-US" sz="1400" smtClean="0">
                <a:solidFill>
                  <a:srgbClr val="0033CC"/>
                </a:solidFill>
              </a:rPr>
              <a:t>Call Value-Result : Unit </a:t>
            </a:r>
            <a:r>
              <a:rPr lang="en-US" sz="1400">
                <a:solidFill>
                  <a:srgbClr val="0033CC"/>
                </a:solidFill>
              </a:rPr>
              <a:t>pemanggil menginisialisasi parameter formal dan hasil akhir parameter formal dicopykan kepada parameter aktual. Meskipun mekanisme berbeda, efek parameter aktual dari mekanisme ini sama dengan Call by Reference. </a:t>
            </a:r>
            <a:r>
              <a:rPr lang="en-US" sz="1400" smtClean="0">
                <a:solidFill>
                  <a:srgbClr val="0033CC"/>
                </a:solidFill>
              </a:rPr>
              <a:t/>
            </a:r>
            <a:br>
              <a:rPr lang="en-US" sz="1400" smtClean="0">
                <a:solidFill>
                  <a:srgbClr val="0033CC"/>
                </a:solidFill>
              </a:rPr>
            </a:br>
            <a:r>
              <a:rPr lang="en-US" sz="1400" b="1" smtClean="0">
                <a:solidFill>
                  <a:srgbClr val="0033CC"/>
                </a:solidFill>
              </a:rPr>
              <a:t>Catatan</a:t>
            </a:r>
            <a:r>
              <a:rPr lang="en-US" sz="1400" smtClean="0">
                <a:solidFill>
                  <a:srgbClr val="0033CC"/>
                </a:solidFill>
              </a:rPr>
              <a:t> </a:t>
            </a:r>
            <a:r>
              <a:rPr lang="en-US" sz="1400">
                <a:solidFill>
                  <a:srgbClr val="0033CC"/>
                </a:solidFill>
              </a:rPr>
              <a:t>: parameter formal sesuai dengan tipe </a:t>
            </a:r>
            <a:r>
              <a:rPr lang="en-US" sz="1400" b="1" smtClean="0">
                <a:solidFill>
                  <a:srgbClr val="0033CC"/>
                </a:solidFill>
              </a:rPr>
              <a:t>In</a:t>
            </a:r>
            <a:r>
              <a:rPr lang="en-US" sz="1400" smtClean="0">
                <a:solidFill>
                  <a:srgbClr val="0033CC"/>
                </a:solidFill>
              </a:rPr>
              <a:t>/</a:t>
            </a:r>
            <a:r>
              <a:rPr lang="en-US" sz="1400" b="1" smtClean="0">
                <a:solidFill>
                  <a:srgbClr val="0033CC"/>
                </a:solidFill>
              </a:rPr>
              <a:t>Out</a:t>
            </a:r>
            <a:br>
              <a:rPr lang="en-US" sz="1400" b="1" smtClean="0">
                <a:solidFill>
                  <a:srgbClr val="0033CC"/>
                </a:solidFill>
              </a:rPr>
            </a:br>
            <a:endParaRPr lang="en-US" sz="1600" smtClean="0">
              <a:solidFill>
                <a:srgbClr val="0033CC"/>
              </a:solidFill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sz="1600"/>
              <a:t>Call By Name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400">
                <a:solidFill>
                  <a:srgbClr val="0033CC"/>
                </a:solidFill>
              </a:rPr>
              <a:t>Unit pemanggil melewatkan nama dari parameter aktual untuk mengganti nama parameter formal secara tekstual (Replaced textually). </a:t>
            </a:r>
            <a:r>
              <a:rPr lang="en-US" sz="1400" b="1">
                <a:solidFill>
                  <a:srgbClr val="0033CC"/>
                </a:solidFill>
              </a:rPr>
              <a:t>Catatan</a:t>
            </a:r>
            <a:r>
              <a:rPr lang="en-US" sz="1400">
                <a:solidFill>
                  <a:srgbClr val="0033CC"/>
                </a:solidFill>
              </a:rPr>
              <a:t> : parameter formal sesuai dengan tipe </a:t>
            </a:r>
            <a:r>
              <a:rPr lang="en-US" sz="1400" b="1">
                <a:solidFill>
                  <a:srgbClr val="0033CC"/>
                </a:solidFill>
              </a:rPr>
              <a:t>In</a:t>
            </a:r>
            <a:r>
              <a:rPr lang="en-US" sz="1400">
                <a:solidFill>
                  <a:srgbClr val="0033CC"/>
                </a:solidFill>
              </a:rPr>
              <a:t>/</a:t>
            </a:r>
            <a:r>
              <a:rPr lang="en-US" sz="1400" b="1">
                <a:solidFill>
                  <a:srgbClr val="0033CC"/>
                </a:solidFill>
              </a:rPr>
              <a:t>Out</a:t>
            </a:r>
            <a:r>
              <a:rPr lang="en-US" sz="1400" smtClean="0">
                <a:solidFill>
                  <a:srgbClr val="0033CC"/>
                </a:solidFill>
              </a:rPr>
              <a:t>.</a:t>
            </a:r>
          </a:p>
          <a:p>
            <a:pPr marL="342900" lvl="1" indent="-342900">
              <a:buFont typeface="+mj-lt"/>
              <a:buAutoNum type="arabicPeriod"/>
            </a:pP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41103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44937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call by rEFERENCE</a:t>
            </a:r>
            <a:endParaRPr lang="id-ID">
              <a:latin typeface="AR JULIAN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5" y="700392"/>
            <a:ext cx="4539170" cy="212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"/>
          <a:stretch/>
        </p:blipFill>
        <p:spPr bwMode="auto">
          <a:xfrm>
            <a:off x="361694" y="2941187"/>
            <a:ext cx="7170555" cy="365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9"/>
          <a:stretch/>
        </p:blipFill>
        <p:spPr bwMode="auto">
          <a:xfrm>
            <a:off x="6456948" y="1237801"/>
            <a:ext cx="5412204" cy="22407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44937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call by copy  : </a:t>
            </a:r>
            <a:r>
              <a:rPr lang="en-US" smtClean="0">
                <a:solidFill>
                  <a:srgbClr val="FF0000"/>
                </a:solidFill>
                <a:latin typeface="AR JULIAN" pitchFamily="2" charset="0"/>
              </a:rPr>
              <a:t>Call by VALUE</a:t>
            </a:r>
            <a:endParaRPr lang="id-ID">
              <a:solidFill>
                <a:srgbClr val="FF0000"/>
              </a:solidFill>
              <a:latin typeface="AR JULIAN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18" y="992354"/>
            <a:ext cx="6776287" cy="552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73" y="875046"/>
            <a:ext cx="5799221" cy="2031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5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EKSPLORASI MANAGER-1 …</a:t>
            </a:r>
            <a:endParaRPr lang="id-ID">
              <a:latin typeface="AR JULIAN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6138" y="1233279"/>
            <a:ext cx="829669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smtClean="0"/>
              <a:t>Menjadi Manager Informatika 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Pribadi Mandiri (Sadar berbuat tidak karena pengaruh di luar diri)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Mampu bekerja sama dengan sesama manager atau narasumber ahli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Bijaksana dengan kepada bawahan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Belajar dengan metode pencarian solusi :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Literasi mandiri </a:t>
            </a:r>
            <a:r>
              <a:rPr lang="en-US" smtClean="0">
                <a:sym typeface="Wingdings" pitchFamily="2" charset="2"/>
              </a:rPr>
              <a:t> Solusi Manager  Diskusi/Bertanya dgn tim/ahli Bersabar &amp; diam menunggu “Ilham” (menangkap petunjukNya)</a:t>
            </a:r>
            <a:r>
              <a:rPr lang="en-US"/>
              <a:t/>
            </a:r>
            <a:br>
              <a:rPr lang="en-US"/>
            </a:br>
            <a:endParaRPr lang="en-US" smtClean="0"/>
          </a:p>
          <a:p>
            <a:pPr>
              <a:spcAft>
                <a:spcPts val="600"/>
              </a:spcAft>
            </a:pPr>
            <a:r>
              <a:rPr lang="en-US" b="1" smtClean="0"/>
              <a:t>Renungan Soal akal 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Problem Menentukan Mana yang lebih dulu Telor atau Ayam ?</a:t>
            </a:r>
            <a:br>
              <a:rPr lang="en-US" smtClean="0"/>
            </a:br>
            <a:r>
              <a:rPr lang="en-US" smtClean="0"/>
              <a:t>Latihan eksplorasi logika mindset.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Problem bedanya Benar dan Adil ? Cerita 3 A,B,C musafir</a:t>
            </a:r>
            <a:br>
              <a:rPr lang="en-US" smtClean="0"/>
            </a:br>
            <a:r>
              <a:rPr lang="en-US" smtClean="0"/>
              <a:t>Kisah A-B = 40-40, 30-50, dan 10-70 </a:t>
            </a:r>
            <a:r>
              <a:rPr lang="en-US" smtClean="0">
                <a:sym typeface="Wingdings" pitchFamily="2" charset="2"/>
              </a:rPr>
              <a:t> pelajaran SD ttg KPK (kelipatan Persekutuan terKecil)</a:t>
            </a:r>
            <a:endParaRPr lang="en-US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Problem mengalahkan rasa takut pada setan/pocong? Kisah Uka-uka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mtClean="0"/>
              <a:t>Problem menganalisis terapan kata KASIH, SAYANG, dan CINTA? Cerita surat.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431283" y="127181"/>
            <a:ext cx="1122542" cy="493240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pic>
        <p:nvPicPr>
          <p:cNvPr id="14" name="Picture 3" descr="D:\korea1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2343" r="80112" b="44916"/>
          <a:stretch/>
        </p:blipFill>
        <p:spPr bwMode="auto">
          <a:xfrm>
            <a:off x="9756559" y="3471857"/>
            <a:ext cx="2077741" cy="30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6015" y="688609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79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44937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call by copy  : </a:t>
            </a:r>
            <a:r>
              <a:rPr lang="en-US" smtClean="0">
                <a:solidFill>
                  <a:srgbClr val="FF0000"/>
                </a:solidFill>
                <a:latin typeface="AR JULIAN" pitchFamily="2" charset="0"/>
              </a:rPr>
              <a:t>Call by RESULT</a:t>
            </a:r>
            <a:endParaRPr lang="id-ID">
              <a:solidFill>
                <a:srgbClr val="FF0000"/>
              </a:solidFill>
              <a:latin typeface="AR JULIAN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0" y="1039228"/>
            <a:ext cx="6534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121" y="950996"/>
            <a:ext cx="6324600" cy="196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1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44937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call by NAME</a:t>
            </a:r>
            <a:endParaRPr lang="id-ID">
              <a:solidFill>
                <a:srgbClr val="FF0000"/>
              </a:solidFill>
              <a:latin typeface="AR JULIAN" pitchFamily="2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1" y="815649"/>
            <a:ext cx="7090611" cy="562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5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44937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SKOP VARIABEL</a:t>
            </a:r>
            <a:endParaRPr lang="id-ID">
              <a:solidFill>
                <a:srgbClr val="FF0000"/>
              </a:solidFill>
              <a:latin typeface="AR JULIAN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5325" y="829959"/>
            <a:ext cx="1126958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600"/>
              <a:t>Variabel yang ditulis dalam kamus data program disebut </a:t>
            </a:r>
            <a:r>
              <a:rPr lang="en-US" sz="1600" b="1"/>
              <a:t>variabel global</a:t>
            </a:r>
            <a:r>
              <a:rPr lang="en-US" sz="1600"/>
              <a:t>, sedangkan variabel yang ditulis dalam kamus data subprogram (prosedur/fungsi) disebut </a:t>
            </a:r>
            <a:r>
              <a:rPr lang="en-US" sz="1600" b="1"/>
              <a:t>variabel lokal</a:t>
            </a:r>
            <a:r>
              <a:rPr lang="en-US" sz="1600"/>
              <a:t>. 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b="1" smtClean="0"/>
              <a:t>Variabel </a:t>
            </a:r>
            <a:r>
              <a:rPr lang="en-US" sz="1600" b="1"/>
              <a:t>global </a:t>
            </a:r>
            <a:r>
              <a:rPr lang="en-US" sz="1600"/>
              <a:t>berarti variabel yang memilki skop (ruang lingkup) global atau nama/identitas variabel tersebut dikenal pada seluruh bagian program termasuk di dalam prosedur dan fungsi. </a:t>
            </a:r>
            <a:r>
              <a:rPr lang="en-US" sz="1600" smtClean="0"/>
              <a:t> </a:t>
            </a:r>
            <a:r>
              <a:rPr lang="en-US" sz="1600"/>
              <a:t>Variabel global memilki siklus hidup (life time) selama program aktif dari awal sampai dengan selesai (terminated</a:t>
            </a:r>
            <a:r>
              <a:rPr lang="en-US" sz="1600" smtClean="0"/>
              <a:t>)</a:t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b="1" smtClean="0"/>
              <a:t>Variabel </a:t>
            </a:r>
            <a:r>
              <a:rPr lang="en-US" sz="1600" b="1"/>
              <a:t>lokal</a:t>
            </a:r>
            <a:r>
              <a:rPr lang="en-US" sz="1600"/>
              <a:t> memilki skop lokal atau hanya dikenal pada prosedur tersebut. </a:t>
            </a:r>
            <a:r>
              <a:rPr lang="en-US" sz="1600" smtClean="0"/>
              <a:t>Variabel </a:t>
            </a:r>
            <a:r>
              <a:rPr lang="en-US" sz="1600"/>
              <a:t>lokal memiliki siklus hidup selama subprogram tersebut aktif (di-call ). Variabel lokal akan muncul saat subprogram diaktifkan dan setelah subprogram tidak aktif maka variabel lokal tersebut ikut </a:t>
            </a:r>
            <a:r>
              <a:rPr lang="en-US" sz="1600" smtClean="0"/>
              <a:t>hilang.</a:t>
            </a:r>
            <a:endParaRPr lang="en-US" sz="1600"/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600" smtClean="0"/>
              <a:t>Identifikasi </a:t>
            </a:r>
            <a:r>
              <a:rPr lang="en-US" sz="1600"/>
              <a:t>dan pemakaian yang tepat variabel global dan lokal akan mempengaruhi penggunaan memori setiap saat.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579" y="3942509"/>
            <a:ext cx="11323719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solidFill>
                  <a:srgbClr val="0033CC"/>
                </a:solidFill>
              </a:rPr>
              <a:t>Penamaan parameter dan variabel lokal memiliki kriteria yang sama dengan cara penamaan identifikasi data (indentifier) ditambah satu aturan lagi, secara lengkap sebagai berikut : </a:t>
            </a:r>
          </a:p>
          <a:p>
            <a:pPr marL="344488" lvl="1" indent="-176213">
              <a:spcAft>
                <a:spcPts val="600"/>
              </a:spcAft>
            </a:pPr>
            <a:r>
              <a:rPr lang="en-US" sz="1600">
                <a:solidFill>
                  <a:srgbClr val="0033CC"/>
                </a:solidFill>
              </a:rPr>
              <a:t>o	Minimal satu karakter dan harus dimulai dengan huruf  (selanjutnya boleh kombinasi huruf &amp; angka)</a:t>
            </a:r>
          </a:p>
          <a:p>
            <a:pPr marL="344488" lvl="1" indent="-176213">
              <a:spcAft>
                <a:spcPts val="600"/>
              </a:spcAft>
            </a:pPr>
            <a:r>
              <a:rPr lang="en-US" sz="1600">
                <a:solidFill>
                  <a:srgbClr val="0033CC"/>
                </a:solidFill>
              </a:rPr>
              <a:t>o	Nama tidak boleh ada spasi (biasanya spasi diganti dengan tanda underscore “_” sehingga tetap menyambung sebagai satu kata)</a:t>
            </a:r>
          </a:p>
          <a:p>
            <a:pPr marL="344488" lvl="1" indent="-176213">
              <a:spcAft>
                <a:spcPts val="600"/>
              </a:spcAft>
            </a:pPr>
            <a:r>
              <a:rPr lang="en-US" sz="1600">
                <a:solidFill>
                  <a:srgbClr val="0033CC"/>
                </a:solidFill>
              </a:rPr>
              <a:t>o	Tidak boleh ada karakter-karakter yang merupakan tanda operator matematika ( +, -, *, &amp;, %, ^)</a:t>
            </a:r>
          </a:p>
          <a:p>
            <a:pPr marL="344488" lvl="1" indent="-176213">
              <a:spcAft>
                <a:spcPts val="600"/>
              </a:spcAft>
            </a:pPr>
            <a:r>
              <a:rPr lang="en-US" sz="1600">
                <a:solidFill>
                  <a:srgbClr val="0033CC"/>
                </a:solidFill>
              </a:rPr>
              <a:t>o	Tidak boleh ada karakter-karakter lain yang berarti khusus (!, ?, # . ~, ”,”,(,{,[, ],},), dan lain-lain)</a:t>
            </a:r>
          </a:p>
          <a:p>
            <a:pPr marL="344488" lvl="1" indent="-176213">
              <a:spcAft>
                <a:spcPts val="600"/>
              </a:spcAft>
            </a:pPr>
            <a:r>
              <a:rPr lang="en-US" sz="1600">
                <a:solidFill>
                  <a:srgbClr val="0033CC"/>
                </a:solidFill>
              </a:rPr>
              <a:t>o	Tambahan : nama parameter pada prinsipnya adalah variabel lokal, sehingga nama paramater BOLEH sama dengan nama variabel global, tetapi  nama parameter TIDAK BOLEH sama dengan nama variabel lokal pada satu subprogram. </a:t>
            </a:r>
          </a:p>
        </p:txBody>
      </p:sp>
    </p:spTree>
    <p:extLst>
      <p:ext uri="{BB962C8B-B14F-4D97-AF65-F5344CB8AC3E}">
        <p14:creationId xmlns:p14="http://schemas.microsoft.com/office/powerpoint/2010/main" val="17198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9334499" y="1259934"/>
            <a:ext cx="1958453" cy="3740691"/>
            <a:chOff x="1485132" y="2264349"/>
            <a:chExt cx="951368" cy="2025110"/>
          </a:xfrm>
        </p:grpSpPr>
        <p:sp>
          <p:nvSpPr>
            <p:cNvPr id="63" name="TextBox 62"/>
            <p:cNvSpPr txBox="1"/>
            <p:nvPr/>
          </p:nvSpPr>
          <p:spPr>
            <a:xfrm>
              <a:off x="1603444" y="4021757"/>
              <a:ext cx="714743" cy="267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endParaRPr lang="en-US" sz="1000" b="1" smtClean="0">
                <a:solidFill>
                  <a:prstClr val="white"/>
                </a:solidFill>
                <a:latin typeface="Calibri" pitchFamily="34" charset="0"/>
              </a:endParaRPr>
            </a:p>
            <a:p>
              <a:pPr algn="ctr"/>
              <a:r>
                <a:rPr lang="en-US" sz="1600" b="1" smtClean="0">
                  <a:solidFill>
                    <a:prstClr val="white"/>
                  </a:solidFill>
                  <a:latin typeface="Calibri" pitchFamily="34" charset="0"/>
                </a:rPr>
                <a:t>Informatikawan</a:t>
              </a:r>
            </a:p>
            <a:p>
              <a:endParaRPr lang="en-US" sz="1000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pic>
          <p:nvPicPr>
            <p:cNvPr id="64" name="Picture 2" descr="D:\korea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" r="64921"/>
            <a:stretch/>
          </p:blipFill>
          <p:spPr bwMode="auto">
            <a:xfrm>
              <a:off x="1485132" y="2264349"/>
              <a:ext cx="951368" cy="1730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3241292" y="1968490"/>
            <a:ext cx="633676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Dilanjut </a:t>
            </a:r>
          </a:p>
          <a:p>
            <a:pPr algn="ctr"/>
            <a:r>
              <a:rPr lang="en-US" sz="4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Studi kasus</a:t>
            </a:r>
            <a:br>
              <a:rPr lang="en-US" sz="44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sz="4400" b="1" spc="5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44937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 smtClean="0">
                <a:latin typeface="AR JULIAN" pitchFamily="2" charset="0"/>
              </a:rPr>
              <a:t>REHAT &amp; DISKUSI</a:t>
            </a:r>
            <a:endParaRPr lang="id-ID">
              <a:latin typeface="AR JULIAN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9965" y="1013616"/>
            <a:ext cx="2652325" cy="3987009"/>
            <a:chOff x="1458035" y="1347591"/>
            <a:chExt cx="2652325" cy="3987009"/>
          </a:xfrm>
        </p:grpSpPr>
        <p:pic>
          <p:nvPicPr>
            <p:cNvPr id="8" name="Picture 3" descr="D:\korea1.jp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" t="2343" r="80112" b="44916"/>
            <a:stretch/>
          </p:blipFill>
          <p:spPr bwMode="auto">
            <a:xfrm>
              <a:off x="1458035" y="1347591"/>
              <a:ext cx="2652325" cy="3578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882591" y="4842157"/>
              <a:ext cx="1366635" cy="4924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91440" tIns="0" rIns="0" bIns="0" rtlCol="0">
              <a:spAutoFit/>
            </a:bodyPr>
            <a:lstStyle/>
            <a:p>
              <a:endParaRPr lang="en-US" sz="900" b="1" smtClean="0">
                <a:solidFill>
                  <a:prstClr val="white"/>
                </a:solidFill>
                <a:latin typeface="Calibri" pitchFamily="34" charset="0"/>
              </a:endParaRPr>
            </a:p>
            <a:p>
              <a:pPr algn="ctr"/>
              <a:r>
                <a:rPr lang="en-US" sz="1400" b="1" smtClean="0">
                  <a:solidFill>
                    <a:prstClr val="white"/>
                  </a:solidFill>
                  <a:latin typeface="Calibri" pitchFamily="34" charset="0"/>
                </a:rPr>
                <a:t>Informatikawati</a:t>
              </a:r>
            </a:p>
            <a:p>
              <a:endParaRPr lang="en-US" sz="900" b="1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9215" y="104274"/>
            <a:ext cx="3123453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SOAL/PROBLEM</a:t>
            </a:r>
            <a:endParaRPr lang="en-US">
              <a:latin typeface="AR CENA" pitchFamily="2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18869" y="790617"/>
            <a:ext cx="5870898" cy="30104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6489032" y="790617"/>
            <a:ext cx="5398168" cy="516100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t" anchorCtr="0"/>
          <a:lstStyle/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PROBLEM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Judul  : </a:t>
            </a: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Modular_Akumulator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Input  : …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Proses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KAMUS DATA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Link 	 …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Constanta  … 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Type		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… 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Variable  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… </a:t>
            </a:r>
          </a:p>
          <a:p>
            <a:pPr eaLnBrk="0" hangingPunct="0">
              <a:defRPr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Procedur Internal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Fungsi Internal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…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eaLnBrk="0" hangingPunct="0">
              <a:defRPr/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2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2471" y="4022258"/>
            <a:ext cx="5218705" cy="24418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t" anchorCtr="0"/>
          <a:lstStyle/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REALISASI PROCEDURE/FUNCTION</a:t>
            </a:r>
          </a:p>
          <a:p>
            <a:pPr eaLnBrk="0" hangingPunct="0">
              <a:defRPr/>
            </a:pPr>
            <a:endParaRPr lang="en-US" sz="1200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i="1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defRPr/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… ( ) 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…</a:t>
            </a:r>
            <a:r>
              <a:rPr lang="en-US" sz="1200" b="1" i="1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sz="1200" b="1" u="sng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200" b="1" u="sng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9215" y="104274"/>
            <a:ext cx="3123453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SOAL/PROBLEM</a:t>
            </a:r>
            <a:endParaRPr lang="en-US">
              <a:latin typeface="AR CENA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56"/>
          <a:stretch/>
        </p:blipFill>
        <p:spPr bwMode="auto">
          <a:xfrm>
            <a:off x="332331" y="918952"/>
            <a:ext cx="5972216" cy="32634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6489032" y="918540"/>
            <a:ext cx="5398168" cy="516100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t" anchorCtr="0"/>
          <a:lstStyle/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PROBLEM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Judul  : </a:t>
            </a: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 Modular_Akumulator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Input  : …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Proses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KAMUS DATA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Link 	 …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Constanta  … 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Type		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… 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Variable  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… </a:t>
            </a:r>
          </a:p>
          <a:p>
            <a:pPr eaLnBrk="0" hangingPunct="0">
              <a:defRPr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Procedur Internal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Fungsi Internal</a:t>
            </a: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 …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smtClean="0">
                <a:latin typeface="Courier New" pitchFamily="49" charset="0"/>
                <a:cs typeface="Courier New" pitchFamily="49" charset="0"/>
              </a:rPr>
              <a:t>-------------------------------------------------------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ALGORITMA</a:t>
            </a: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eaLnBrk="0" hangingPunct="0">
              <a:defRPr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eaLnBrk="0" hangingPunct="0">
              <a:defRPr/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2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32331" y="4284720"/>
            <a:ext cx="5972216" cy="24418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t" anchorCtr="0"/>
          <a:lstStyle/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REALISASI PROCEDURE/FUNCTION</a:t>
            </a:r>
          </a:p>
          <a:p>
            <a:pPr eaLnBrk="0" hangingPunct="0">
              <a:defRPr/>
            </a:pPr>
            <a:endParaRPr lang="en-US" sz="1200" u="sng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Procedure</a:t>
            </a:r>
            <a:r>
              <a:rPr lang="en-US" sz="1200" b="1" i="1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eaLnBrk="0" hangingPunct="0">
              <a:defRPr/>
            </a:pPr>
            <a:endParaRPr lang="en-US" sz="120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 b="1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… ( ) </a:t>
            </a:r>
            <a:r>
              <a:rPr lang="en-US" sz="1200" b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…</a:t>
            </a:r>
            <a:r>
              <a:rPr lang="en-US" sz="1200" b="1" i="1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Begin</a:t>
            </a:r>
            <a:endParaRPr lang="en-US" sz="1200" b="1" u="sng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b="1" u="sng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200" b="1" u="sng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Gambar Backgrounds Simple Untuk Powerpoint - Wallpaper Cav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"/>
          <a:stretch/>
        </p:blipFill>
        <p:spPr bwMode="auto">
          <a:xfrm>
            <a:off x="0" y="0"/>
            <a:ext cx="12331700" cy="70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28624" y="13541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latin typeface="AR JULIAN" pitchFamily="2" charset="0"/>
              </a:rPr>
              <a:t>PENUTUP</a:t>
            </a:r>
            <a:endParaRPr lang="id-ID" sz="3200">
              <a:latin typeface="AR JULIAN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4976386" y="1328125"/>
            <a:ext cx="5599407" cy="1236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smtClean="0"/>
              <a:t>Sekian …</a:t>
            </a:r>
          </a:p>
          <a:p>
            <a:r>
              <a:rPr lang="en-US" sz="5400" smtClean="0"/>
              <a:t>TERIMA </a:t>
            </a:r>
            <a:r>
              <a:rPr lang="en-US" sz="5400"/>
              <a:t>KASIH</a:t>
            </a:r>
            <a:endParaRPr lang="id-ID" sz="540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5087382" y="3530600"/>
            <a:ext cx="5488411" cy="16504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rgbClr val="C00000"/>
                </a:solidFill>
              </a:rPr>
              <a:t>Mohon diaktifkan  Videonya </a:t>
            </a:r>
          </a:p>
          <a:p>
            <a:r>
              <a:rPr lang="en-US" sz="2000" smtClean="0">
                <a:solidFill>
                  <a:srgbClr val="C00000"/>
                </a:solidFill>
              </a:rPr>
              <a:t>Akan Dicapture UNTUK DOKUMEN FOTO</a:t>
            </a:r>
          </a:p>
          <a:p>
            <a:endParaRPr lang="en-US" sz="2000">
              <a:solidFill>
                <a:srgbClr val="C00000"/>
              </a:solidFill>
            </a:endParaRPr>
          </a:p>
          <a:p>
            <a:r>
              <a:rPr lang="en-US" sz="2000" smtClean="0"/>
              <a:t>2 x : Gaya Resmi + Gaya BEBAS</a:t>
            </a:r>
            <a:endParaRPr lang="id-ID" sz="2000"/>
          </a:p>
        </p:txBody>
      </p:sp>
      <p:sp>
        <p:nvSpPr>
          <p:cNvPr id="18" name="Rectangle 17"/>
          <p:cNvSpPr/>
          <p:nvPr/>
        </p:nvSpPr>
        <p:spPr>
          <a:xfrm>
            <a:off x="794650" y="1237938"/>
            <a:ext cx="4241801" cy="52329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9" name="Picture 2" descr="D:\00_FOTO-VIDEO-KELUARGA\HP - VIVO V15\WhatsApp Images\IMG-20190915-WA00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67" y="1536555"/>
            <a:ext cx="2195285" cy="45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 rot="19561967">
            <a:off x="1521985" y="2674329"/>
            <a:ext cx="42514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Ngopi dulu ach …</a:t>
            </a:r>
            <a:endParaRPr lang="en-US" sz="3200" b="1" cap="none" spc="50">
              <a:ln w="11430"/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6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3804" y="106229"/>
            <a:ext cx="10875896" cy="630581"/>
          </a:xfrm>
        </p:spPr>
        <p:txBody>
          <a:bodyPr/>
          <a:lstStyle/>
          <a:p>
            <a:pPr algn="l"/>
            <a:r>
              <a:rPr lang="en-US" smtClean="0">
                <a:latin typeface="AR CENA" pitchFamily="2" charset="0"/>
              </a:rPr>
              <a:t>DOKUMEN Foto </a:t>
            </a:r>
            <a:endParaRPr lang="en-US">
              <a:latin typeface="AR CENA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84" y="740227"/>
            <a:ext cx="3418921" cy="1923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497" y="866467"/>
            <a:ext cx="384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84" y="3491680"/>
            <a:ext cx="384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497" y="3491680"/>
            <a:ext cx="32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1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korea2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r="64921"/>
          <a:stretch/>
        </p:blipFill>
        <p:spPr bwMode="auto">
          <a:xfrm>
            <a:off x="676274" y="3161987"/>
            <a:ext cx="2030732" cy="326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</a:rPr>
              <a:t>EKPLORASI </a:t>
            </a:r>
            <a:r>
              <a:rPr lang="en-US" smtClean="0">
                <a:latin typeface="AR JULIAN" pitchFamily="2" charset="0"/>
              </a:rPr>
              <a:t>MANAGER … 2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2707006" y="1768832"/>
            <a:ext cx="8327254" cy="468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Bagaimana Kerangka Beripikir Informatika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bedanya FAKTA, DATA, dan INFORMASI 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Siapa Mesin/Robot Komputer ?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 smtClean="0">
                <a:latin typeface="Calibri"/>
                <a:cs typeface="Arial" pitchFamily="34" charset="0"/>
              </a:rPr>
              <a:t>RAM, Storage, Microprocessor, CPU, Port controller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Bahasa Komputer 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Kenapa ada Proses Transformasi Data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saja Tipe/Jenis Data untuk Program Komputer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Siapa itu Informatikawan/wati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Intisari Tujuan Manajemen 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57200" indent="-457200" eaLnBrk="0" hangingPunct="0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sz="2400" b="1">
              <a:latin typeface="Calibri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47650" y="121114"/>
            <a:ext cx="1173220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014" y="809625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32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</a:rPr>
              <a:t>EKPLORASI </a:t>
            </a:r>
            <a:r>
              <a:rPr lang="en-US" smtClean="0">
                <a:latin typeface="AR JULIAN" pitchFamily="2" charset="0"/>
              </a:rPr>
              <a:t>MANAGER … 3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2352583" y="1970843"/>
            <a:ext cx="8975324" cy="445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itu Skema Algoritma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pengertian Konsep Data dalam algoritma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bedanya Constanta, Type, Variabel, dan Parameter Data?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Aturan menulis identifier data dalam Algoritma/Pemrograman?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saja instruksi dasar Algoritma/Pemrograman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bedanya Algoritma Code dengan Source Code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57200" indent="-457200" eaLnBrk="0" hangingPunct="0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sz="2400" b="1">
              <a:latin typeface="Calibri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47650" y="121114"/>
            <a:ext cx="1173220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pic>
        <p:nvPicPr>
          <p:cNvPr id="9" name="Picture 2" descr="D:\Gambar\korea6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" r="81454" b="69390"/>
          <a:stretch/>
        </p:blipFill>
        <p:spPr bwMode="auto">
          <a:xfrm>
            <a:off x="676272" y="3417903"/>
            <a:ext cx="2413091" cy="325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36015" y="800903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6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</a:rPr>
              <a:t>EKPLORASI </a:t>
            </a:r>
            <a:r>
              <a:rPr lang="en-US" smtClean="0">
                <a:latin typeface="AR JULIAN" pitchFamily="2" charset="0"/>
              </a:rPr>
              <a:t>MANAGER … 4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2454670" y="1658022"/>
            <a:ext cx="8975324" cy="445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Sebutkan 9 Tipe Data Dasar 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Sebutkan 9 Tipe Data Kompleks/Bentukan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pengertian Tipe Data Skalar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pengertian Tipe data Statis dan Dinamis 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Sebutkan 10 Instruksi Dasar Algoritma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Bagaiamana cara menjawab Soal/Problem apapun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 smtClean="0">
                <a:latin typeface="Calibri"/>
                <a:cs typeface="Arial" pitchFamily="34" charset="0"/>
              </a:rPr>
              <a:t>secara teknis umum untuk Manajer Informatika?</a:t>
            </a:r>
            <a:endParaRPr lang="en-US" sz="2400" b="1">
              <a:latin typeface="Calibri"/>
              <a:cs typeface="Arial" pitchFamily="34" charset="0"/>
            </a:endParaRPr>
          </a:p>
          <a:p>
            <a:pPr marL="457200" indent="-457200" eaLnBrk="0" hangingPunct="0">
              <a:spcAft>
                <a:spcPts val="600"/>
              </a:spcAft>
              <a:buFont typeface="Wingdings" pitchFamily="2" charset="2"/>
              <a:buChar char="ü"/>
              <a:defRPr/>
            </a:pPr>
            <a:endParaRPr lang="en-US" sz="2400" b="1">
              <a:latin typeface="Calibri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47650" y="121114"/>
            <a:ext cx="1173220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pic>
        <p:nvPicPr>
          <p:cNvPr id="12" name="Picture 2" descr="D:\Gambar\korea3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54" b="67772"/>
          <a:stretch/>
        </p:blipFill>
        <p:spPr bwMode="auto">
          <a:xfrm flipH="1">
            <a:off x="800182" y="4422381"/>
            <a:ext cx="1654487" cy="1787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3" name="Rectangle 12"/>
          <p:cNvSpPr/>
          <p:nvPr/>
        </p:nvSpPr>
        <p:spPr>
          <a:xfrm>
            <a:off x="736015" y="800903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45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76274" y="127181"/>
            <a:ext cx="11249025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</a:rPr>
              <a:t>EKPLORASI </a:t>
            </a:r>
            <a:r>
              <a:rPr lang="en-US" smtClean="0">
                <a:latin typeface="AR JULIAN" pitchFamily="2" charset="0"/>
              </a:rPr>
              <a:t>MANAGER … </a:t>
            </a:r>
            <a:r>
              <a:rPr lang="en-US">
                <a:latin typeface="AR JULIAN" pitchFamily="2" charset="0"/>
              </a:rPr>
              <a:t>5</a:t>
            </a:r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1155259" y="1513643"/>
            <a:ext cx="7419246" cy="445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Prinsip Pelaporan Kinerja Manager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saja intisari yang dilaporkan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>
                <a:latin typeface="Calibri"/>
                <a:cs typeface="Arial" pitchFamily="34" charset="0"/>
              </a:rPr>
              <a:t>Bagaimana tentang tata tulis pelaporannya ?</a:t>
            </a:r>
            <a:br>
              <a:rPr lang="en-US" sz="2400" b="1">
                <a:latin typeface="Calibri"/>
                <a:cs typeface="Arial" pitchFamily="34" charset="0"/>
              </a:rPr>
            </a:br>
            <a:r>
              <a:rPr lang="en-US" sz="2400" b="1">
                <a:latin typeface="Calibri"/>
                <a:cs typeface="Arial" pitchFamily="34" charset="0"/>
              </a:rPr>
              <a:t>- Prinsip Penulisan Daftar </a:t>
            </a:r>
            <a:r>
              <a:rPr lang="en-US" sz="2400" b="1" smtClean="0">
                <a:latin typeface="Calibri"/>
                <a:cs typeface="Arial" pitchFamily="34" charset="0"/>
              </a:rPr>
              <a:t>Pustaka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>
                <a:latin typeface="Calibri"/>
                <a:cs typeface="Arial" pitchFamily="34" charset="0"/>
              </a:rPr>
              <a:t>- Prinsip Penulisan </a:t>
            </a:r>
            <a:r>
              <a:rPr lang="en-US" sz="2400" b="1" smtClean="0">
                <a:latin typeface="Calibri"/>
                <a:cs typeface="Arial" pitchFamily="34" charset="0"/>
              </a:rPr>
              <a:t>Referensi Pustaka</a:t>
            </a:r>
            <a:r>
              <a:rPr lang="en-US" sz="2400" b="1">
                <a:latin typeface="Calibri"/>
                <a:cs typeface="Arial" pitchFamily="34" charset="0"/>
              </a:rPr>
              <a:t/>
            </a:r>
            <a:br>
              <a:rPr lang="en-US" sz="2400" b="1">
                <a:latin typeface="Calibri"/>
                <a:cs typeface="Arial" pitchFamily="34" charset="0"/>
              </a:rPr>
            </a:br>
            <a:r>
              <a:rPr lang="en-US" sz="2400" b="1">
                <a:latin typeface="Calibri"/>
                <a:cs typeface="Arial" pitchFamily="34" charset="0"/>
              </a:rPr>
              <a:t>- Prinsip Penulisan </a:t>
            </a:r>
            <a:r>
              <a:rPr lang="en-US" sz="2400" b="1" smtClean="0">
                <a:latin typeface="Calibri"/>
                <a:cs typeface="Arial" pitchFamily="34" charset="0"/>
              </a:rPr>
              <a:t>Sitasi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>
                <a:latin typeface="Calibri"/>
                <a:cs typeface="Arial" pitchFamily="34" charset="0"/>
              </a:rPr>
              <a:t>- Prinsip Penulisan </a:t>
            </a:r>
            <a:r>
              <a:rPr lang="en-US" sz="2400" b="1" smtClean="0">
                <a:latin typeface="Calibri"/>
                <a:cs typeface="Arial" pitchFamily="34" charset="0"/>
              </a:rPr>
              <a:t>Quotasi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>
                <a:latin typeface="Calibri"/>
                <a:cs typeface="Arial" pitchFamily="34" charset="0"/>
              </a:rPr>
              <a:t>- Prinsip Penulisan </a:t>
            </a:r>
            <a:r>
              <a:rPr lang="en-US" sz="2400" b="1" smtClean="0">
                <a:latin typeface="Calibri"/>
                <a:cs typeface="Arial" pitchFamily="34" charset="0"/>
              </a:rPr>
              <a:t>Footnote</a:t>
            </a:r>
          </a:p>
          <a:p>
            <a:pPr eaLnBrk="0" hangingPunct="0">
              <a:spcAft>
                <a:spcPts val="600"/>
              </a:spcAft>
              <a:defRPr/>
            </a:pPr>
            <a:endParaRPr lang="en-US" sz="2400" b="1">
              <a:latin typeface="Calibri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47650" y="121114"/>
            <a:ext cx="1173220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6015" y="800903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 descr="11 Aktor Korea Ini Langganan Main Drama Komedi Roman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091" y="1235242"/>
            <a:ext cx="2622885" cy="17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ckground free vector download (53,206 Free vector) for commercial use.  format: ai, eps, cdr, svg vector illustration graphic ar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809625"/>
            <a:ext cx="10877551" cy="573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 txBox="1">
            <a:spLocks/>
          </p:cNvSpPr>
          <p:nvPr/>
        </p:nvSpPr>
        <p:spPr>
          <a:xfrm>
            <a:off x="617622" y="127181"/>
            <a:ext cx="11307678" cy="4932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latin typeface="AR JULIAN" pitchFamily="2" charset="0"/>
                <a:sym typeface="Wingdings"/>
              </a:rPr>
              <a:t> </a:t>
            </a:r>
            <a:r>
              <a:rPr lang="en-US">
                <a:latin typeface="AR JULIAN" pitchFamily="2" charset="0"/>
              </a:rPr>
              <a:t>EKPLORASI </a:t>
            </a:r>
            <a:r>
              <a:rPr lang="en-US" smtClean="0">
                <a:latin typeface="AR JULIAN" pitchFamily="2" charset="0"/>
              </a:rPr>
              <a:t>MANAGER … </a:t>
            </a:r>
            <a:r>
              <a:rPr lang="en-US" smtClean="0">
                <a:latin typeface="AR JULIAN" pitchFamily="2" charset="0"/>
              </a:rPr>
              <a:t>6/7/8 </a:t>
            </a:r>
            <a:endParaRPr lang="id-ID">
              <a:latin typeface="AR JULIAN" pitchFamily="2" charset="0"/>
            </a:endParaRPr>
          </a:p>
          <a:p>
            <a:pPr algn="l"/>
            <a:r>
              <a:rPr lang="en-US" smtClean="0">
                <a:latin typeface="AR JULIAN" pitchFamily="2" charset="0"/>
              </a:rPr>
              <a:t> </a:t>
            </a:r>
            <a:endParaRPr lang="id-ID">
              <a:latin typeface="AR JULIAN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1155259" y="1513643"/>
            <a:ext cx="7419246" cy="423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itu Algoritma “Kasus linear “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>
                <a:latin typeface="Calibri"/>
                <a:cs typeface="Arial" pitchFamily="34" charset="0"/>
              </a:rPr>
              <a:t>Apa itu Algoritma </a:t>
            </a:r>
            <a:r>
              <a:rPr lang="en-US" sz="2400" b="1" smtClean="0">
                <a:latin typeface="Calibri"/>
                <a:cs typeface="Arial" pitchFamily="34" charset="0"/>
              </a:rPr>
              <a:t>“Analisis kasus“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Pengetahuan domain kasus/problem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 smtClean="0">
                <a:latin typeface="Calibri"/>
                <a:cs typeface="Arial" pitchFamily="34" charset="0"/>
              </a:rPr>
              <a:t>Perlu Ketrampilan dengan Kreasi Kasus !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r>
              <a:rPr lang="en-US" sz="2400" b="1" smtClean="0">
                <a:latin typeface="Calibri"/>
                <a:cs typeface="Arial" pitchFamily="34" charset="0"/>
              </a:rPr>
              <a:t>-------------------------------------------------------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endParaRPr lang="en-US" sz="2400" b="1" smtClean="0">
              <a:latin typeface="Calibri"/>
              <a:cs typeface="Arial" pitchFamily="34" charset="0"/>
            </a:endParaRP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Apa itu Algoritma “Kasus Pengulangan”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Bagaimana Algoritma “Kasus Menu” ?</a:t>
            </a:r>
          </a:p>
          <a:p>
            <a:pPr marL="465138" indent="-465138" eaLnBrk="0" hangingPunct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b="1" smtClean="0">
                <a:latin typeface="Calibri"/>
                <a:cs typeface="Arial" pitchFamily="34" charset="0"/>
              </a:rPr>
              <a:t>Bagaimana cara mengatasi lembaran teks algoritma jika tidak muat dalam satu lembar ?</a:t>
            </a:r>
            <a:br>
              <a:rPr lang="en-US" sz="2400" b="1" smtClean="0">
                <a:latin typeface="Calibri"/>
                <a:cs typeface="Arial" pitchFamily="34" charset="0"/>
              </a:rPr>
            </a:br>
            <a:endParaRPr lang="en-US" sz="2400" b="1" smtClean="0">
              <a:latin typeface="Calibri"/>
              <a:cs typeface="Arial" pitchFamily="34" charset="0"/>
            </a:endParaRPr>
          </a:p>
          <a:p>
            <a:pPr eaLnBrk="0" hangingPunct="0">
              <a:spcAft>
                <a:spcPts val="600"/>
              </a:spcAft>
              <a:defRPr/>
            </a:pPr>
            <a:endParaRPr lang="en-US" sz="2400" b="1">
              <a:latin typeface="Calibri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447650" y="121114"/>
            <a:ext cx="1173220" cy="48546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smtClean="0">
                <a:solidFill>
                  <a:schemeClr val="tx1"/>
                </a:solidFill>
              </a:rPr>
              <a:t>REVIEW</a:t>
            </a:r>
            <a:endParaRPr lang="en-US" sz="1600" i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6015" y="800903"/>
            <a:ext cx="65682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Renungkan kembali…</a:t>
            </a:r>
            <a:endParaRPr lang="en-US" sz="3200" b="1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 descr="11 Aktor Korea Ini Langganan Main Drama Komedi Roman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091" y="1235242"/>
            <a:ext cx="2622885" cy="17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D21447A-6C77-4E90-9545-B2B98D1C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624" y="135411"/>
            <a:ext cx="11520720" cy="49324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3200" smtClean="0">
                <a:solidFill>
                  <a:schemeClr val="bg1"/>
                </a:solidFill>
                <a:latin typeface="AR JULIAN" pitchFamily="2" charset="0"/>
                <a:sym typeface="Wingdings"/>
              </a:rPr>
              <a:t> </a:t>
            </a:r>
            <a:r>
              <a:rPr lang="en-US" sz="3200" smtClean="0">
                <a:solidFill>
                  <a:schemeClr val="bg1"/>
                </a:solidFill>
                <a:latin typeface="AR JULIAN" pitchFamily="2" charset="0"/>
              </a:rPr>
              <a:t>INTERMEZO DULU …</a:t>
            </a:r>
            <a:endParaRPr lang="id-ID" sz="3200">
              <a:solidFill>
                <a:schemeClr val="bg1"/>
              </a:solidFill>
              <a:latin typeface="AR JULIAN" pitchFamily="2" charset="0"/>
            </a:endParaRPr>
          </a:p>
        </p:txBody>
      </p:sp>
      <p:sp>
        <p:nvSpPr>
          <p:cNvPr id="2" name="AutoShape 2" descr="Teka Teki Paling Lucu Dan Sulit - TEKA TEKI LUC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Teka Teki Paling Lucu Dan Sulit - TEKA TEKI LUC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84587" y="1121491"/>
            <a:ext cx="22828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Temukan 6 kata </a:t>
            </a:r>
          </a:p>
          <a:p>
            <a:r>
              <a:rPr lang="en-US" smtClean="0"/>
              <a:t>Yang tersembunyi </a:t>
            </a:r>
            <a:r>
              <a:rPr lang="en-US" smtClean="0"/>
              <a:t>?</a:t>
            </a:r>
          </a:p>
          <a:p>
            <a:endParaRPr lang="en-US" sz="1400" smtClean="0"/>
          </a:p>
          <a:p>
            <a:r>
              <a:rPr lang="en-US" sz="1400" smtClean="0"/>
              <a:t>1) Cat = kucing</a:t>
            </a:r>
          </a:p>
          <a:p>
            <a:r>
              <a:rPr lang="en-US" sz="1400" smtClean="0"/>
              <a:t>2) Mirror = Cermin</a:t>
            </a:r>
          </a:p>
          <a:p>
            <a:r>
              <a:rPr lang="en-US" sz="1400" smtClean="0"/>
              <a:t>3) Tiles = Ubin</a:t>
            </a:r>
          </a:p>
          <a:p>
            <a:r>
              <a:rPr lang="en-US" sz="1400" smtClean="0"/>
              <a:t>4) Cord = tali</a:t>
            </a:r>
          </a:p>
          <a:p>
            <a:r>
              <a:rPr lang="en-US" sz="1400" smtClean="0"/>
              <a:t>5) Coucho = sofa</a:t>
            </a:r>
          </a:p>
          <a:p>
            <a:r>
              <a:rPr lang="en-US" sz="1400" smtClean="0"/>
              <a:t>6) Straw = sedotan</a:t>
            </a:r>
            <a:endParaRPr lang="en-US" sz="1400"/>
          </a:p>
          <a:p>
            <a:endParaRPr lang="en-US" sz="1400" smtClean="0"/>
          </a:p>
          <a:p>
            <a:endParaRPr lang="en-US" sz="1400"/>
          </a:p>
        </p:txBody>
      </p:sp>
      <p:pic>
        <p:nvPicPr>
          <p:cNvPr id="2050" name="Picture 2" descr="Hanya si Mata Jeli yang Bisa Temukan 6 Kata Tersembunyi di Gambar I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97832"/>
            <a:ext cx="9105193" cy="587141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7586</TotalTime>
  <Words>2164</Words>
  <Application>Microsoft Office PowerPoint</Application>
  <PresentationFormat>Custom</PresentationFormat>
  <Paragraphs>822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Gallery</vt:lpstr>
      <vt:lpstr>ALGORITMA PEMROGRAMAN (dasAr)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 INTERMEZO DULU …</vt:lpstr>
      <vt:lpstr>PowerPoint Presentation</vt:lpstr>
      <vt:lpstr>PowerPoint Presentation</vt:lpstr>
      <vt:lpstr>PENGERTIAN SINGKAT                     </vt:lpstr>
      <vt:lpstr>Contoh PENERAPAN MODUL PADA Aplikasi EXCEL</vt:lpstr>
      <vt:lpstr>MODUL – PROCEDURE - FUNCTION</vt:lpstr>
      <vt:lpstr>PENERAPAN MODUL PADA Aplikasi EXCEL call menggunakaN “=“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CUPLIKAN CALL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SOAL/PROBLEM</vt:lpstr>
      <vt:lpstr>SOAL/PROBLEM</vt:lpstr>
      <vt:lpstr>PowerPoint Presentation</vt:lpstr>
      <vt:lpstr>DOKUMEN Foto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Roel Djkstra</dc:creator>
  <cp:lastModifiedBy>User</cp:lastModifiedBy>
  <cp:revision>769</cp:revision>
  <dcterms:created xsi:type="dcterms:W3CDTF">2020-08-18T06:10:40Z</dcterms:created>
  <dcterms:modified xsi:type="dcterms:W3CDTF">2021-12-02T05:28:58Z</dcterms:modified>
</cp:coreProperties>
</file>