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3"/>
  </p:notesMasterIdLst>
  <p:handoutMasterIdLst>
    <p:handoutMasterId r:id="rId24"/>
  </p:handoutMasterIdLst>
  <p:sldIdLst>
    <p:sldId id="335" r:id="rId2"/>
    <p:sldId id="353" r:id="rId3"/>
    <p:sldId id="357" r:id="rId4"/>
    <p:sldId id="367" r:id="rId5"/>
    <p:sldId id="376" r:id="rId6"/>
    <p:sldId id="377" r:id="rId7"/>
    <p:sldId id="378" r:id="rId8"/>
    <p:sldId id="375" r:id="rId9"/>
    <p:sldId id="256" r:id="rId10"/>
    <p:sldId id="379" r:id="rId11"/>
    <p:sldId id="381" r:id="rId12"/>
    <p:sldId id="382" r:id="rId13"/>
    <p:sldId id="383" r:id="rId14"/>
    <p:sldId id="384" r:id="rId15"/>
    <p:sldId id="359" r:id="rId16"/>
    <p:sldId id="354" r:id="rId17"/>
    <p:sldId id="343" r:id="rId18"/>
    <p:sldId id="380" r:id="rId19"/>
    <p:sldId id="373" r:id="rId20"/>
    <p:sldId id="336"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a:srgbClr val="0033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18" autoAdjust="0"/>
    <p:restoredTop sz="94660"/>
  </p:normalViewPr>
  <p:slideViewPr>
    <p:cSldViewPr snapToGrid="0" showGuides="1">
      <p:cViewPr>
        <p:scale>
          <a:sx n="125" d="100"/>
          <a:sy n="125" d="100"/>
        </p:scale>
        <p:origin x="-510" y="66"/>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D:\03_PBM_Dosen\GIS_DB\Data-Provins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050">
                <a:latin typeface="Times New Roman" pitchFamily="18" charset="0"/>
                <a:cs typeface="Times New Roman" pitchFamily="18" charset="0"/>
              </a:defRPr>
            </a:pPr>
            <a:r>
              <a:rPr lang="en-US" sz="1100">
                <a:latin typeface="Times New Roman" pitchFamily="18" charset="0"/>
                <a:cs typeface="Times New Roman" pitchFamily="18" charset="0"/>
              </a:rPr>
              <a:t>GRAFIK SINUS SUATU</a:t>
            </a:r>
            <a:r>
              <a:rPr lang="en-US" sz="1100" baseline="0">
                <a:latin typeface="Times New Roman" pitchFamily="18" charset="0"/>
                <a:cs typeface="Times New Roman" pitchFamily="18" charset="0"/>
              </a:rPr>
              <a:t> SUDUT</a:t>
            </a:r>
          </a:p>
          <a:p>
            <a:pPr>
              <a:defRPr sz="1050">
                <a:latin typeface="Times New Roman" pitchFamily="18" charset="0"/>
                <a:cs typeface="Times New Roman" pitchFamily="18" charset="0"/>
              </a:defRPr>
            </a:pPr>
            <a:r>
              <a:rPr lang="en-US" sz="1050" b="0" baseline="0">
                <a:latin typeface="Times New Roman" pitchFamily="18" charset="0"/>
                <a:cs typeface="Times New Roman" pitchFamily="18" charset="0"/>
              </a:rPr>
              <a:t>(dalam derajat </a:t>
            </a:r>
            <a:r>
              <a:rPr lang="en-US" sz="1050" b="0" baseline="30000">
                <a:latin typeface="Times New Roman" pitchFamily="18" charset="0"/>
                <a:cs typeface="Times New Roman" pitchFamily="18" charset="0"/>
              </a:rPr>
              <a:t>O</a:t>
            </a:r>
            <a:r>
              <a:rPr lang="en-US" sz="1050" b="0" baseline="0">
                <a:latin typeface="Times New Roman" pitchFamily="18" charset="0"/>
                <a:cs typeface="Times New Roman" pitchFamily="18" charset="0"/>
              </a:rPr>
              <a:t>)</a:t>
            </a:r>
          </a:p>
        </c:rich>
      </c:tx>
      <c:layout/>
      <c:overlay val="0"/>
    </c:title>
    <c:autoTitleDeleted val="0"/>
    <c:plotArea>
      <c:layout>
        <c:manualLayout>
          <c:layoutTarget val="inner"/>
          <c:xMode val="edge"/>
          <c:yMode val="edge"/>
          <c:x val="0.14611696425270784"/>
          <c:y val="0.14497005703744412"/>
          <c:w val="0.79703892094039419"/>
          <c:h val="0.72340190034385299"/>
        </c:manualLayout>
      </c:layout>
      <c:scatterChart>
        <c:scatterStyle val="smoothMarker"/>
        <c:varyColors val="0"/>
        <c:ser>
          <c:idx val="0"/>
          <c:order val="0"/>
          <c:spPr>
            <a:ln>
              <a:solidFill>
                <a:schemeClr val="accent6">
                  <a:lumMod val="50000"/>
                </a:schemeClr>
              </a:solidFill>
            </a:ln>
          </c:spPr>
          <c:marker>
            <c:symbol val="circle"/>
            <c:size val="5"/>
            <c:spPr>
              <a:solidFill>
                <a:schemeClr val="tx1"/>
              </a:solidFill>
            </c:spPr>
          </c:marker>
          <c:dLbls>
            <c:delete val="1"/>
          </c:dLbls>
          <c:xVal>
            <c:numRef>
              <c:f>Sheet2!$B$3:$B$27</c:f>
              <c:numCache>
                <c:formatCode>General</c:formatCode>
                <c:ptCount val="25"/>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numCache>
            </c:numRef>
          </c:xVal>
          <c:yVal>
            <c:numRef>
              <c:f>Sheet2!$C$3:$C$27</c:f>
              <c:numCache>
                <c:formatCode>0.00</c:formatCode>
                <c:ptCount val="25"/>
                <c:pt idx="0">
                  <c:v>0</c:v>
                </c:pt>
                <c:pt idx="1">
                  <c:v>0.25869084405380199</c:v>
                </c:pt>
                <c:pt idx="2">
                  <c:v>0.4997701026431024</c:v>
                </c:pt>
                <c:pt idx="3">
                  <c:v>0.70682518110536596</c:v>
                </c:pt>
                <c:pt idx="4">
                  <c:v>0.86575983949234492</c:v>
                </c:pt>
                <c:pt idx="5">
                  <c:v>0.965753859834238</c:v>
                </c:pt>
                <c:pt idx="6">
                  <c:v>0.99999968293183461</c:v>
                </c:pt>
                <c:pt idx="7">
                  <c:v>0.96616586469212262</c:v>
                </c:pt>
                <c:pt idx="8">
                  <c:v>0.86655580005626576</c:v>
                </c:pt>
                <c:pt idx="9">
                  <c:v>0.70795090864843246</c:v>
                </c:pt>
                <c:pt idx="10">
                  <c:v>0.50114895801363823</c:v>
                </c:pt>
                <c:pt idx="11">
                  <c:v>0.26022895524296186</c:v>
                </c:pt>
                <c:pt idx="12">
                  <c:v>1.5926529164868302E-3</c:v>
                </c:pt>
                <c:pt idx="13">
                  <c:v>-0.25715207668369555</c:v>
                </c:pt>
                <c:pt idx="14">
                  <c:v>-0.49838997958325165</c:v>
                </c:pt>
                <c:pt idx="15">
                  <c:v>-0.7056976606684775</c:v>
                </c:pt>
                <c:pt idx="16">
                  <c:v>-0.86496168288969977</c:v>
                </c:pt>
                <c:pt idx="17">
                  <c:v>-0.96533940529830575</c:v>
                </c:pt>
                <c:pt idx="18">
                  <c:v>-0.99999714638771797</c:v>
                </c:pt>
                <c:pt idx="19">
                  <c:v>-0.96657541882689024</c:v>
                </c:pt>
                <c:pt idx="20">
                  <c:v>-0.86734956256247409</c:v>
                </c:pt>
                <c:pt idx="21">
                  <c:v>-0.7090748404422168</c:v>
                </c:pt>
                <c:pt idx="22">
                  <c:v>-0.5025265421973294</c:v>
                </c:pt>
                <c:pt idx="23">
                  <c:v>-0.26176640634968656</c:v>
                </c:pt>
                <c:pt idx="24">
                  <c:v>-3.1853017931379943E-3</c:v>
                </c:pt>
              </c:numCache>
            </c:numRef>
          </c:yVal>
          <c:smooth val="1"/>
        </c:ser>
        <c:dLbls>
          <c:showLegendKey val="0"/>
          <c:showVal val="1"/>
          <c:showCatName val="0"/>
          <c:showSerName val="0"/>
          <c:showPercent val="0"/>
          <c:showBubbleSize val="0"/>
        </c:dLbls>
        <c:axId val="102931200"/>
        <c:axId val="102931776"/>
      </c:scatterChart>
      <c:valAx>
        <c:axId val="102931200"/>
        <c:scaling>
          <c:orientation val="minMax"/>
          <c:max val="360"/>
        </c:scaling>
        <c:delete val="0"/>
        <c:axPos val="b"/>
        <c:minorGridlines/>
        <c:title>
          <c:tx>
            <c:rich>
              <a:bodyPr/>
              <a:lstStyle/>
              <a:p>
                <a:pPr>
                  <a:defRPr sz="900"/>
                </a:pPr>
                <a:r>
                  <a:rPr lang="en-US" sz="900"/>
                  <a:t>Derajat Sudut </a:t>
                </a:r>
                <a:r>
                  <a:rPr lang="en-US" sz="900" baseline="30000"/>
                  <a:t>O</a:t>
                </a:r>
              </a:p>
            </c:rich>
          </c:tx>
          <c:layout/>
          <c:overlay val="0"/>
        </c:title>
        <c:numFmt formatCode="General" sourceLinked="1"/>
        <c:majorTickMark val="out"/>
        <c:minorTickMark val="in"/>
        <c:tickLblPos val="nextTo"/>
        <c:spPr>
          <a:ln w="19050">
            <a:solidFill>
              <a:schemeClr val="tx1"/>
            </a:solidFill>
          </a:ln>
        </c:spPr>
        <c:txPr>
          <a:bodyPr/>
          <a:lstStyle/>
          <a:p>
            <a:pPr>
              <a:defRPr sz="800"/>
            </a:pPr>
            <a:endParaRPr lang="en-US"/>
          </a:p>
        </c:txPr>
        <c:crossAx val="102931776"/>
        <c:crosses val="autoZero"/>
        <c:crossBetween val="midCat"/>
        <c:majorUnit val="30"/>
        <c:minorUnit val="15"/>
      </c:valAx>
      <c:valAx>
        <c:axId val="102931776"/>
        <c:scaling>
          <c:orientation val="minMax"/>
          <c:max val="1.1000000000000001"/>
          <c:min val="-1.1000000000000001"/>
        </c:scaling>
        <c:delete val="0"/>
        <c:axPos val="l"/>
        <c:minorGridlines/>
        <c:title>
          <c:tx>
            <c:rich>
              <a:bodyPr rot="-5400000" vert="horz"/>
              <a:lstStyle/>
              <a:p>
                <a:pPr>
                  <a:defRPr sz="900"/>
                </a:pPr>
                <a:r>
                  <a:rPr lang="en-US" sz="900"/>
                  <a:t>NILAI  SINUS</a:t>
                </a:r>
              </a:p>
            </c:rich>
          </c:tx>
          <c:layout/>
          <c:overlay val="0"/>
        </c:title>
        <c:numFmt formatCode="0.00" sourceLinked="1"/>
        <c:majorTickMark val="out"/>
        <c:minorTickMark val="in"/>
        <c:tickLblPos val="nextTo"/>
        <c:spPr>
          <a:ln w="19050">
            <a:solidFill>
              <a:schemeClr val="tx1"/>
            </a:solidFill>
          </a:ln>
        </c:spPr>
        <c:txPr>
          <a:bodyPr/>
          <a:lstStyle/>
          <a:p>
            <a:pPr>
              <a:defRPr sz="700"/>
            </a:pPr>
            <a:endParaRPr lang="en-US"/>
          </a:p>
        </c:txPr>
        <c:crossAx val="102931200"/>
        <c:crosses val="autoZero"/>
        <c:crossBetween val="midCat"/>
        <c:majorUnit val="0.1"/>
        <c:minorUnit val="0.1"/>
      </c:valAx>
      <c:spPr>
        <a:solidFill>
          <a:srgbClr val="CCFFFF"/>
        </a:solidFill>
        <a:ln w="6350">
          <a:solidFill>
            <a:schemeClr val="accent6">
              <a:lumMod val="75000"/>
            </a:schemeClr>
          </a:solidFill>
        </a:ln>
        <a:effectLst>
          <a:outerShdw blurRad="50800" dist="50800" dir="5400000" algn="ctr" rotWithShape="0">
            <a:schemeClr val="accent6">
              <a:lumMod val="20000"/>
              <a:lumOff val="80000"/>
            </a:schemeClr>
          </a:outerShdw>
        </a:effectLst>
      </c:spPr>
    </c:plotArea>
    <c:plotVisOnly val="1"/>
    <c:dispBlanksAs val="gap"/>
    <c:showDLblsOverMax val="0"/>
  </c:chart>
  <c:spPr>
    <a:solidFill>
      <a:schemeClr val="bg1"/>
    </a:solidFill>
    <a:ln cmpd="sng">
      <a:solidFill>
        <a:srgbClr val="F79646">
          <a:lumMod val="75000"/>
        </a:srgbClr>
      </a:solidFill>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cap="all" baseline="0"/>
            </a:pPr>
            <a:r>
              <a:rPr lang="en-US" sz="1100" cap="all" baseline="0"/>
              <a:t>GRAFIK Proyeksi Penduduk Tahun 2020</a:t>
            </a:r>
            <a:endParaRPr lang="en-US" sz="1050" cap="all" baseline="0"/>
          </a:p>
          <a:p>
            <a:pPr>
              <a:defRPr sz="1050" cap="all" baseline="0"/>
            </a:pPr>
            <a:r>
              <a:rPr lang="en-US" sz="1000" b="0" cap="all" baseline="0"/>
              <a:t>MENURUT WILAYAH PROVINSI DI INDONESIA</a:t>
            </a:r>
          </a:p>
          <a:p>
            <a:pPr>
              <a:defRPr sz="1050" cap="all" baseline="0"/>
            </a:pPr>
            <a:endParaRPr lang="en-US" sz="1050" cap="all" baseline="0"/>
          </a:p>
        </c:rich>
      </c:tx>
      <c:layout/>
      <c:overlay val="0"/>
    </c:title>
    <c:autoTitleDeleted val="0"/>
    <c:plotArea>
      <c:layout>
        <c:manualLayout>
          <c:layoutTarget val="inner"/>
          <c:xMode val="edge"/>
          <c:yMode val="edge"/>
          <c:x val="0.10072097067271066"/>
          <c:y val="0.16029546306711687"/>
          <c:w val="0.86054587411900074"/>
          <c:h val="0.59164424446944175"/>
        </c:manualLayout>
      </c:layout>
      <c:barChart>
        <c:barDir val="col"/>
        <c:grouping val="clustered"/>
        <c:varyColors val="0"/>
        <c:ser>
          <c:idx val="3"/>
          <c:order val="0"/>
          <c:tx>
            <c:strRef>
              <c:f>Provinsi!$G$2:$G$3</c:f>
              <c:strCache>
                <c:ptCount val="1"/>
                <c:pt idx="0">
                  <c:v>Proyeksi Penduduk Tahun2020</c:v>
                </c:pt>
              </c:strCache>
            </c:strRef>
          </c:tx>
          <c:spPr>
            <a:solidFill>
              <a:schemeClr val="accent3">
                <a:lumMod val="75000"/>
              </a:schemeClr>
            </a:solidFill>
          </c:spPr>
          <c:invertIfNegative val="0"/>
          <c:dLbls>
            <c:dLbl>
              <c:idx val="12"/>
              <c:layout>
                <c:manualLayout>
                  <c:x val="-2.1792966815255076E-2"/>
                  <c:y val="6.4400715563506281E-2"/>
                </c:manualLayout>
              </c:layout>
              <c:dLblPos val="outEnd"/>
              <c:showLegendKey val="0"/>
              <c:showVal val="1"/>
              <c:showCatName val="0"/>
              <c:showSerName val="0"/>
              <c:showPercent val="0"/>
              <c:showBubbleSize val="0"/>
            </c:dLbl>
            <c:txPr>
              <a:bodyPr/>
              <a:lstStyle/>
              <a:p>
                <a:pPr>
                  <a:defRPr sz="700"/>
                </a:pPr>
                <a:endParaRPr lang="en-US"/>
              </a:p>
            </c:txPr>
            <c:dLblPos val="outEnd"/>
            <c:showLegendKey val="0"/>
            <c:showVal val="1"/>
            <c:showCatName val="0"/>
            <c:showSerName val="0"/>
            <c:showPercent val="0"/>
            <c:showBubbleSize val="0"/>
            <c:showLeaderLines val="0"/>
          </c:dLbls>
          <c:cat>
            <c:strRef>
              <c:f>Provinsi!$C$4:$C$38</c:f>
              <c:strCache>
                <c:ptCount val="35"/>
                <c:pt idx="0">
                  <c:v> ACEH </c:v>
                </c:pt>
                <c:pt idx="1">
                  <c:v> SUMUT </c:v>
                </c:pt>
                <c:pt idx="2">
                  <c:v> SUMBAR </c:v>
                </c:pt>
                <c:pt idx="3">
                  <c:v> RIAU </c:v>
                </c:pt>
                <c:pt idx="4">
                  <c:v> KEPRI </c:v>
                </c:pt>
                <c:pt idx="5">
                  <c:v> JAMBI </c:v>
                </c:pt>
                <c:pt idx="6">
                  <c:v> SUMSEL </c:v>
                </c:pt>
                <c:pt idx="7">
                  <c:v> BABEL </c:v>
                </c:pt>
                <c:pt idx="8">
                  <c:v> BENGKULU </c:v>
                </c:pt>
                <c:pt idx="9">
                  <c:v> LAMPUNG </c:v>
                </c:pt>
                <c:pt idx="10">
                  <c:v> BANTEN </c:v>
                </c:pt>
                <c:pt idx="11">
                  <c:v> DKI JAKARTA </c:v>
                </c:pt>
                <c:pt idx="12">
                  <c:v> JABAR </c:v>
                </c:pt>
                <c:pt idx="13">
                  <c:v> JATENG </c:v>
                </c:pt>
                <c:pt idx="14">
                  <c:v> DIY </c:v>
                </c:pt>
                <c:pt idx="15">
                  <c:v> JATIM </c:v>
                </c:pt>
                <c:pt idx="16">
                  <c:v> KALBAR </c:v>
                </c:pt>
                <c:pt idx="17">
                  <c:v> KALTENG </c:v>
                </c:pt>
                <c:pt idx="18">
                  <c:v> KALSEL </c:v>
                </c:pt>
                <c:pt idx="19">
                  <c:v> KALTIM </c:v>
                </c:pt>
                <c:pt idx="20">
                  <c:v> KALTARA </c:v>
                </c:pt>
                <c:pt idx="21">
                  <c:v> SULUT </c:v>
                </c:pt>
                <c:pt idx="22">
                  <c:v> GORONTALO </c:v>
                </c:pt>
                <c:pt idx="23">
                  <c:v> SULTENG </c:v>
                </c:pt>
                <c:pt idx="24">
                  <c:v> SULSEL </c:v>
                </c:pt>
                <c:pt idx="25">
                  <c:v> SULBAR </c:v>
                </c:pt>
                <c:pt idx="26">
                  <c:v> SULTRA </c:v>
                </c:pt>
                <c:pt idx="27">
                  <c:v> BALI </c:v>
                </c:pt>
                <c:pt idx="28">
                  <c:v> NTB </c:v>
                </c:pt>
                <c:pt idx="29">
                  <c:v> NTT </c:v>
                </c:pt>
                <c:pt idx="30">
                  <c:v> MALUKU </c:v>
                </c:pt>
                <c:pt idx="31">
                  <c:v> MALUT </c:v>
                </c:pt>
                <c:pt idx="32">
                  <c:v> PAPUA </c:v>
                </c:pt>
                <c:pt idx="33">
                  <c:v> PAPUA BARAT </c:v>
                </c:pt>
                <c:pt idx="34">
                  <c:v> INDONESIA </c:v>
                </c:pt>
              </c:strCache>
            </c:strRef>
          </c:cat>
          <c:val>
            <c:numRef>
              <c:f>Provinsi!$G$4:$G$37</c:f>
              <c:numCache>
                <c:formatCode>#,##0</c:formatCode>
                <c:ptCount val="34"/>
                <c:pt idx="0">
                  <c:v>5459891</c:v>
                </c:pt>
                <c:pt idx="1">
                  <c:v>14703532</c:v>
                </c:pt>
                <c:pt idx="2">
                  <c:v>5498751</c:v>
                </c:pt>
                <c:pt idx="3">
                  <c:v>7128305</c:v>
                </c:pt>
                <c:pt idx="4">
                  <c:v>2242198</c:v>
                </c:pt>
                <c:pt idx="5">
                  <c:v>3677894</c:v>
                </c:pt>
                <c:pt idx="6">
                  <c:v>8567923</c:v>
                </c:pt>
                <c:pt idx="7">
                  <c:v>1517590</c:v>
                </c:pt>
                <c:pt idx="8">
                  <c:v>2019848</c:v>
                </c:pt>
                <c:pt idx="9">
                  <c:v>8521201</c:v>
                </c:pt>
                <c:pt idx="10">
                  <c:v>13160496</c:v>
                </c:pt>
                <c:pt idx="11">
                  <c:v>10644986</c:v>
                </c:pt>
                <c:pt idx="12">
                  <c:v>49935858</c:v>
                </c:pt>
                <c:pt idx="13">
                  <c:v>34940078</c:v>
                </c:pt>
                <c:pt idx="14">
                  <c:v>3882288</c:v>
                </c:pt>
                <c:pt idx="15">
                  <c:v>39886288</c:v>
                </c:pt>
                <c:pt idx="16">
                  <c:v>5134760</c:v>
                </c:pt>
                <c:pt idx="17">
                  <c:v>2769156</c:v>
                </c:pt>
                <c:pt idx="18">
                  <c:v>4303979</c:v>
                </c:pt>
                <c:pt idx="19">
                  <c:v>3793152</c:v>
                </c:pt>
                <c:pt idx="20">
                  <c:v>768505</c:v>
                </c:pt>
                <c:pt idx="21">
                  <c:v>2528794</c:v>
                </c:pt>
                <c:pt idx="22">
                  <c:v>1219576</c:v>
                </c:pt>
                <c:pt idx="23">
                  <c:v>3096976</c:v>
                </c:pt>
                <c:pt idx="24">
                  <c:v>8928004</c:v>
                </c:pt>
                <c:pt idx="25">
                  <c:v>1405012</c:v>
                </c:pt>
                <c:pt idx="26">
                  <c:v>2755589</c:v>
                </c:pt>
                <c:pt idx="27">
                  <c:v>4380824</c:v>
                </c:pt>
                <c:pt idx="28">
                  <c:v>5125622</c:v>
                </c:pt>
                <c:pt idx="29">
                  <c:v>5541394</c:v>
                </c:pt>
                <c:pt idx="30">
                  <c:v>1831880</c:v>
                </c:pt>
                <c:pt idx="31">
                  <c:v>1278764</c:v>
                </c:pt>
                <c:pt idx="32">
                  <c:v>3435430</c:v>
                </c:pt>
                <c:pt idx="33">
                  <c:v>981822</c:v>
                </c:pt>
              </c:numCache>
            </c:numRef>
          </c:val>
        </c:ser>
        <c:dLbls>
          <c:showLegendKey val="0"/>
          <c:showVal val="1"/>
          <c:showCatName val="0"/>
          <c:showSerName val="0"/>
          <c:showPercent val="0"/>
          <c:showBubbleSize val="0"/>
        </c:dLbls>
        <c:gapWidth val="150"/>
        <c:axId val="76107264"/>
        <c:axId val="102930048"/>
      </c:barChart>
      <c:catAx>
        <c:axId val="76107264"/>
        <c:scaling>
          <c:orientation val="minMax"/>
        </c:scaling>
        <c:delete val="0"/>
        <c:axPos val="b"/>
        <c:majorGridlines/>
        <c:majorTickMark val="out"/>
        <c:minorTickMark val="none"/>
        <c:tickLblPos val="nextTo"/>
        <c:txPr>
          <a:bodyPr/>
          <a:lstStyle/>
          <a:p>
            <a:pPr>
              <a:defRPr sz="700"/>
            </a:pPr>
            <a:endParaRPr lang="en-US"/>
          </a:p>
        </c:txPr>
        <c:crossAx val="102930048"/>
        <c:crosses val="autoZero"/>
        <c:auto val="1"/>
        <c:lblAlgn val="ctr"/>
        <c:lblOffset val="100"/>
        <c:noMultiLvlLbl val="0"/>
      </c:catAx>
      <c:valAx>
        <c:axId val="102930048"/>
        <c:scaling>
          <c:orientation val="minMax"/>
          <c:max val="50000000"/>
          <c:min val="0"/>
        </c:scaling>
        <c:delete val="0"/>
        <c:axPos val="l"/>
        <c:majorGridlines/>
        <c:title>
          <c:tx>
            <c:rich>
              <a:bodyPr rot="-5400000" vert="horz"/>
              <a:lstStyle/>
              <a:p>
                <a:pPr>
                  <a:defRPr sz="900"/>
                </a:pPr>
                <a:r>
                  <a:rPr lang="en-US" sz="900"/>
                  <a:t>Jumlah Penduduk  (Juta)</a:t>
                </a:r>
              </a:p>
            </c:rich>
          </c:tx>
          <c:layout/>
          <c:overlay val="0"/>
        </c:title>
        <c:numFmt formatCode="#,##0" sourceLinked="1"/>
        <c:majorTickMark val="in"/>
        <c:minorTickMark val="none"/>
        <c:tickLblPos val="nextTo"/>
        <c:txPr>
          <a:bodyPr/>
          <a:lstStyle/>
          <a:p>
            <a:pPr>
              <a:defRPr sz="700"/>
            </a:pPr>
            <a:endParaRPr lang="en-US"/>
          </a:p>
        </c:txPr>
        <c:crossAx val="76107264"/>
        <c:crosses val="autoZero"/>
        <c:crossBetween val="between"/>
        <c:majorUnit val="5000000"/>
        <c:minorUnit val="2000000"/>
        <c:dispUnits>
          <c:builtInUnit val="millions"/>
        </c:dispUnits>
      </c:valAx>
      <c:spPr>
        <a:solidFill>
          <a:srgbClr val="FFFFCC"/>
        </a:solidFill>
        <a:ln w="19050" cap="rnd">
          <a:solidFill>
            <a:srgbClr val="0070C0"/>
          </a:solidFill>
        </a:ln>
      </c:spPr>
    </c:plotArea>
    <c:plotVisOnly val="1"/>
    <c:dispBlanksAs val="gap"/>
    <c:showDLblsOverMax val="0"/>
  </c:chart>
  <c:spPr>
    <a:ln w="19050" cmpd="sng">
      <a:solidFill>
        <a:schemeClr val="accent6">
          <a:lumMod val="50000"/>
        </a:schemeClr>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65F5A-66B8-4359-8B6E-63D21B59BB90}" type="datetimeFigureOut">
              <a:rPr lang="en-US" smtClean="0"/>
              <a:t>10/6/2021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066A8E-0815-43A3-BD69-3BCAFA934013}" type="slidenum">
              <a:rPr lang="en-US" smtClean="0"/>
              <a:t>‹#›</a:t>
            </a:fld>
            <a:endParaRPr lang="en-US"/>
          </a:p>
        </p:txBody>
      </p:sp>
    </p:spTree>
    <p:extLst>
      <p:ext uri="{BB962C8B-B14F-4D97-AF65-F5344CB8AC3E}">
        <p14:creationId xmlns:p14="http://schemas.microsoft.com/office/powerpoint/2010/main" val="274434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949C3-AEAE-4D9D-A793-209B2CFAC977}" type="datetimeFigureOut">
              <a:rPr lang="en-US" smtClean="0"/>
              <a:t>10/6/2021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FFF5F-F4C4-4FBE-9782-AC09120654A1}" type="slidenum">
              <a:rPr lang="en-US" smtClean="0"/>
              <a:t>‹#›</a:t>
            </a:fld>
            <a:endParaRPr lang="en-US"/>
          </a:p>
        </p:txBody>
      </p:sp>
    </p:spTree>
    <p:extLst>
      <p:ext uri="{BB962C8B-B14F-4D97-AF65-F5344CB8AC3E}">
        <p14:creationId xmlns:p14="http://schemas.microsoft.com/office/powerpoint/2010/main" val="51060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2097699"/>
            <a:ext cx="8910621" cy="797902"/>
          </a:xfrm>
        </p:spPr>
        <p:txBody>
          <a:bodyPr bIns="0" anchor="b">
            <a:no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06/10/2021</a:t>
            </a:fld>
            <a:endParaRPr lang="id-ID"/>
          </a:p>
        </p:txBody>
      </p:sp>
      <p:sp>
        <p:nvSpPr>
          <p:cNvPr id="5" name="Footer Placeholder 4"/>
          <p:cNvSpPr>
            <a:spLocks noGrp="1"/>
          </p:cNvSpPr>
          <p:nvPr>
            <p:ph type="ftr" sz="quarter" idx="11"/>
          </p:nvPr>
        </p:nvSpPr>
        <p:spPr>
          <a:xfrm>
            <a:off x="2416500" y="329307"/>
            <a:ext cx="4973915" cy="309201"/>
          </a:xfrm>
        </p:spPr>
        <p:txBody>
          <a:bodyPr/>
          <a:lstStyle/>
          <a:p>
            <a:endParaRPr lang="id-ID"/>
          </a:p>
        </p:txBody>
      </p:sp>
      <p:sp>
        <p:nvSpPr>
          <p:cNvPr id="6" name="Slide Number Placeholder 5"/>
          <p:cNvSpPr>
            <a:spLocks noGrp="1"/>
          </p:cNvSpPr>
          <p:nvPr>
            <p:ph type="sldNum" sz="quarter" idx="12"/>
          </p:nvPr>
        </p:nvSpPr>
        <p:spPr>
          <a:xfrm>
            <a:off x="1437664" y="798973"/>
            <a:ext cx="811019" cy="503578"/>
          </a:xfrm>
        </p:spPr>
        <p:txBody>
          <a:bodyPr/>
          <a:lstStyle/>
          <a:p>
            <a:fld id="{62091213-459E-4082-85E0-74485516930F}" type="slidenum">
              <a:rPr lang="id-ID" smtClean="0"/>
              <a:t>‹#›</a:t>
            </a:fld>
            <a:endParaRPr lang="id-ID"/>
          </a:p>
        </p:txBody>
      </p:sp>
    </p:spTree>
    <p:extLst>
      <p:ext uri="{BB962C8B-B14F-4D97-AF65-F5344CB8AC3E}">
        <p14:creationId xmlns:p14="http://schemas.microsoft.com/office/powerpoint/2010/main" val="399605651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394-E183-4374-B671-43A7AE489794}" type="datetimeFigureOut">
              <a:rPr lang="id-ID" smtClean="0"/>
              <a:t>06/10/2021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64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3896" y="106229"/>
            <a:ext cx="10115804" cy="630581"/>
          </a:xfrm>
        </p:spPr>
        <p:txBody>
          <a:bodyPr/>
          <a:lstStyle>
            <a:lvl1pPr algn="r">
              <a:defRPr/>
            </a:lvl1pPr>
          </a:lstStyle>
          <a:p>
            <a:r>
              <a:rPr lang="en-US"/>
              <a:t>Click to edit Master title style</a:t>
            </a:r>
            <a:endParaRPr lang="en-US" dirty="0"/>
          </a:p>
        </p:txBody>
      </p:sp>
      <p:sp>
        <p:nvSpPr>
          <p:cNvPr id="3" name="Content Placeholder 2"/>
          <p:cNvSpPr>
            <a:spLocks noGrp="1"/>
          </p:cNvSpPr>
          <p:nvPr>
            <p:ph idx="1"/>
          </p:nvPr>
        </p:nvSpPr>
        <p:spPr>
          <a:xfrm>
            <a:off x="1451579" y="1498600"/>
            <a:ext cx="9603275" cy="396774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249378" y="171990"/>
            <a:ext cx="811019" cy="503578"/>
          </a:xfrm>
        </p:spPr>
        <p:txBody>
          <a:bodyPr/>
          <a:lstStyle/>
          <a:p>
            <a:fld id="{62091213-459E-4082-85E0-74485516930F}" type="slidenum">
              <a:rPr lang="id-ID" smtClean="0"/>
              <a:t>‹#›</a:t>
            </a:fld>
            <a:endParaRPr lang="id-ID"/>
          </a:p>
        </p:txBody>
      </p:sp>
      <p:cxnSp>
        <p:nvCxnSpPr>
          <p:cNvPr id="33" name="Straight Connector 32"/>
          <p:cNvCxnSpPr>
            <a:stCxn id="6" idx="2"/>
          </p:cNvCxnSpPr>
          <p:nvPr/>
        </p:nvCxnSpPr>
        <p:spPr>
          <a:xfrm>
            <a:off x="654888" y="675568"/>
            <a:ext cx="1091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645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2394-E183-4374-B671-43A7AE489794}" type="datetimeFigureOut">
              <a:rPr lang="id-ID" smtClean="0"/>
              <a:t>06/10/2021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2091213-459E-4082-85E0-74485516930F}" type="slidenum">
              <a:rPr lang="id-ID" smtClean="0"/>
              <a:t>‹#›</a:t>
            </a:fld>
            <a:endParaRPr lang="id-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398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2394-E183-4374-B671-43A7AE489794}" type="datetimeFigureOut">
              <a:rPr lang="id-ID" smtClean="0"/>
              <a:t>06/10/2021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2394-E183-4374-B671-43A7AE489794}" type="datetimeFigureOut">
              <a:rPr lang="id-ID" smtClean="0"/>
              <a:t>06/10/2021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2091213-459E-4082-85E0-74485516930F}" type="slidenum">
              <a:rPr lang="id-ID" smtClean="0"/>
              <a:t>‹#›</a:t>
            </a:fld>
            <a:endParaRPr lang="id-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2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143" y="233019"/>
            <a:ext cx="9603275" cy="757581"/>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340360" y="163973"/>
            <a:ext cx="811019" cy="503578"/>
          </a:xfrm>
        </p:spPr>
        <p:txBody>
          <a:bodyPr/>
          <a:lstStyle/>
          <a:p>
            <a:fld id="{62091213-459E-4082-85E0-74485516930F}" type="slidenum">
              <a:rPr lang="id-ID" smtClean="0"/>
              <a:t>‹#›</a:t>
            </a:fld>
            <a:endParaRPr lang="id-ID"/>
          </a:p>
        </p:txBody>
      </p:sp>
      <p:cxnSp>
        <p:nvCxnSpPr>
          <p:cNvPr id="25" name="Straight Connector 24"/>
          <p:cNvCxnSpPr/>
          <p:nvPr/>
        </p:nvCxnSpPr>
        <p:spPr>
          <a:xfrm>
            <a:off x="1453896" y="10469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83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gradFill flip="none" rotWithShape="1">
          <a:gsLst>
            <a:gs pos="0">
              <a:schemeClr val="tx1"/>
            </a:gs>
            <a:gs pos="50000">
              <a:srgbClr val="002060"/>
            </a:gs>
            <a:gs pos="100000">
              <a:schemeClr val="tx1"/>
            </a:gs>
          </a:gsLst>
          <a:lin ang="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75902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2394-E183-4374-B671-43A7AE489794}" type="datetimeFigureOut">
              <a:rPr lang="id-ID" smtClean="0"/>
              <a:t>06/10/2021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7516031"/>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E12394-E183-4374-B671-43A7AE489794}" type="datetimeFigureOut">
              <a:rPr lang="id-ID" smtClean="0"/>
              <a:t>06/10/2021</a:t>
            </a:fld>
            <a:endParaRPr lang="id-ID"/>
          </a:p>
        </p:txBody>
      </p:sp>
      <p:sp>
        <p:nvSpPr>
          <p:cNvPr id="6" name="Footer Placeholder 5"/>
          <p:cNvSpPr>
            <a:spLocks noGrp="1"/>
          </p:cNvSpPr>
          <p:nvPr>
            <p:ph type="ftr" sz="quarter" idx="11"/>
          </p:nvPr>
        </p:nvSpPr>
        <p:spPr>
          <a:xfrm>
            <a:off x="1447382" y="318640"/>
            <a:ext cx="5541004" cy="320931"/>
          </a:xfrm>
        </p:spPr>
        <p:txBody>
          <a:bodyPr/>
          <a:lstStyle/>
          <a:p>
            <a:endParaRPr lang="id-ID"/>
          </a:p>
        </p:txBody>
      </p:sp>
      <p:sp>
        <p:nvSpPr>
          <p:cNvPr id="7" name="Slide Number Placeholder 6"/>
          <p:cNvSpPr>
            <a:spLocks noGrp="1"/>
          </p:cNvSpPr>
          <p:nvPr>
            <p:ph type="sldNum" sz="quarter" idx="12"/>
          </p:nvPr>
        </p:nvSpPr>
        <p:spPr/>
        <p:txBody>
          <a:bodyPr/>
          <a:lstStyle/>
          <a:p>
            <a:fld id="{62091213-459E-4082-85E0-74485516930F}" type="slidenum">
              <a:rPr lang="id-ID" smtClean="0"/>
              <a:t>‹#›</a:t>
            </a:fld>
            <a:endParaRPr lang="id-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750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E12394-E183-4374-B671-43A7AE489794}" type="datetimeFigureOut">
              <a:rPr lang="id-ID" smtClean="0"/>
              <a:t>06/10/2021</a:t>
            </a:fld>
            <a:endParaRPr lang="id-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091213-459E-4082-85E0-74485516930F}" type="slidenum">
              <a:rPr lang="id-ID" smtClean="0"/>
              <a:t>‹#›</a:t>
            </a:fld>
            <a:endParaRPr lang="id-ID"/>
          </a:p>
        </p:txBody>
      </p:sp>
    </p:spTree>
    <p:extLst>
      <p:ext uri="{BB962C8B-B14F-4D97-AF65-F5344CB8AC3E}">
        <p14:creationId xmlns:p14="http://schemas.microsoft.com/office/powerpoint/2010/main" val="6074568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eknologi-bigdata.com/2018/08/apache-spark-perangkat-lunak-analisis-big-data.html"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Oracle_Database" TargetMode="External"/><Relationship Id="rId13" Type="http://schemas.openxmlformats.org/officeDocument/2006/relationships/hyperlink" Target="http://en.wikipedia.org/wiki/String_%28computer_science%29"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GNU_General_Public_License" TargetMode="External"/><Relationship Id="rId12" Type="http://schemas.openxmlformats.org/officeDocument/2006/relationships/hyperlink" Target="http://en.wikipedia.org/wiki/Floating_point" TargetMode="External"/><Relationship Id="rId2" Type="http://schemas.openxmlformats.org/officeDocument/2006/relationships/hyperlink" Target="http://en.wikipedia.org/wiki/Microsoft_SQL_Server" TargetMode="External"/><Relationship Id="rId1" Type="http://schemas.openxmlformats.org/officeDocument/2006/relationships/slideLayout" Target="../slideLayouts/slideLayout1.xml"/><Relationship Id="rId6" Type="http://schemas.openxmlformats.org/officeDocument/2006/relationships/hyperlink" Target="http://en.wikipedia.org/wiki/Oracle_Corporation" TargetMode="External"/><Relationship Id="rId11" Type="http://schemas.openxmlformats.org/officeDocument/2006/relationships/hyperlink" Target="http://en.wikipedia.org/wiki/Integer_%28computer_science%29" TargetMode="External"/><Relationship Id="rId5" Type="http://schemas.openxmlformats.org/officeDocument/2006/relationships/hyperlink" Target="http://en.wikipedia.org/wiki/MySQL" TargetMode="External"/><Relationship Id="rId15" Type="http://schemas.openxmlformats.org/officeDocument/2006/relationships/hyperlink" Target="http://en.wikipedia.org/wiki/Boolean_data_type" TargetMode="External"/><Relationship Id="rId10" Type="http://schemas.openxmlformats.org/officeDocument/2006/relationships/hyperlink" Target="http://en.wikipedia.org/wiki/Type_system" TargetMode="External"/><Relationship Id="rId4" Type="http://schemas.openxmlformats.org/officeDocument/2006/relationships/hyperlink" Target="http://en.wikipedia.org/wiki/Proprietary_software" TargetMode="External"/><Relationship Id="rId9" Type="http://schemas.openxmlformats.org/officeDocument/2006/relationships/hyperlink" Target="http://en.wikipedia.org/wiki/PostgreSQL" TargetMode="External"/><Relationship Id="rId14" Type="http://schemas.openxmlformats.org/officeDocument/2006/relationships/hyperlink" Target="http://en.wikipedia.org/wiki/Binary_large_objec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58015" cy="685800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9957642" y="0"/>
            <a:ext cx="223435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21447A-6C77-4E90-9545-B2B98D1C43C0}"/>
              </a:ext>
            </a:extLst>
          </p:cNvPr>
          <p:cNvSpPr>
            <a:spLocks noGrp="1"/>
          </p:cNvSpPr>
          <p:nvPr>
            <p:ph type="ctrTitle"/>
          </p:nvPr>
        </p:nvSpPr>
        <p:spPr>
          <a:xfrm>
            <a:off x="914399" y="683895"/>
            <a:ext cx="7482418" cy="2174873"/>
          </a:xfrm>
          <a:noFill/>
        </p:spPr>
        <p:txBody>
          <a:bodyPr>
            <a:noAutofit/>
          </a:bodyPr>
          <a:lstStyle/>
          <a:p>
            <a:r>
              <a:rPr lang="en-US" smtClean="0">
                <a:latin typeface="AR JULIAN" pitchFamily="2" charset="0"/>
              </a:rPr>
              <a:t/>
            </a:r>
            <a:br>
              <a:rPr lang="en-US" smtClean="0">
                <a:latin typeface="AR JULIAN" pitchFamily="2" charset="0"/>
              </a:rPr>
            </a:br>
            <a:r>
              <a:rPr lang="en-US">
                <a:latin typeface="AR JULIAN" pitchFamily="2" charset="0"/>
              </a:rPr>
              <a:t/>
            </a:r>
            <a:br>
              <a:rPr lang="en-US">
                <a:latin typeface="AR JULIAN" pitchFamily="2" charset="0"/>
              </a:rPr>
            </a:br>
            <a:r>
              <a:rPr lang="en-US" smtClean="0">
                <a:latin typeface="AR JULIAN" pitchFamily="2" charset="0"/>
              </a:rPr>
              <a:t>SISTEM</a:t>
            </a:r>
            <a:br>
              <a:rPr lang="en-US" smtClean="0">
                <a:latin typeface="AR JULIAN" pitchFamily="2" charset="0"/>
              </a:rPr>
            </a:br>
            <a:r>
              <a:rPr lang="en-US" smtClean="0">
                <a:latin typeface="AR JULIAN" pitchFamily="2" charset="0"/>
              </a:rPr>
              <a:t>BASIS DATA</a:t>
            </a:r>
            <a:endParaRPr lang="id-ID">
              <a:latin typeface="AR JULIAN" pitchFamily="2" charset="0"/>
            </a:endParaRPr>
          </a:p>
        </p:txBody>
      </p:sp>
      <p:sp>
        <p:nvSpPr>
          <p:cNvPr id="4" name="Rounded Rectangle 3"/>
          <p:cNvSpPr/>
          <p:nvPr/>
        </p:nvSpPr>
        <p:spPr>
          <a:xfrm>
            <a:off x="8362950" y="5153525"/>
            <a:ext cx="3190129" cy="694826"/>
          </a:xfrm>
          <a:prstGeom prst="roundRect">
            <a:avLst>
              <a:gd name="adj" fmla="val 43841"/>
            </a:avLst>
          </a:prstGeom>
          <a:gradFill flip="none" rotWithShape="1">
            <a:gsLst>
              <a:gs pos="0">
                <a:srgbClr val="CCFFFF">
                  <a:lumMod val="0"/>
                  <a:lumOff val="100000"/>
                  <a:alpha val="0"/>
                </a:srgbClr>
              </a:gs>
              <a:gs pos="50000">
                <a:schemeClr val="bg1"/>
              </a:gs>
              <a:gs pos="100000">
                <a:schemeClr val="bg1"/>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a:solidFill>
                  <a:schemeClr val="tx1"/>
                </a:solidFill>
                <a:latin typeface="Arial" pitchFamily="34" charset="0"/>
                <a:cs typeface="Arial" pitchFamily="34" charset="0"/>
              </a:rPr>
              <a:t>oleh :</a:t>
            </a:r>
          </a:p>
          <a:p>
            <a:pPr algn="ctr">
              <a:spcAft>
                <a:spcPts val="600"/>
              </a:spcAft>
            </a:pPr>
            <a:r>
              <a:rPr lang="en-US" sz="1600" b="1">
                <a:solidFill>
                  <a:schemeClr val="tx1"/>
                </a:solidFill>
                <a:latin typeface="Arial" pitchFamily="34" charset="0"/>
                <a:cs typeface="Arial" pitchFamily="34" charset="0"/>
              </a:rPr>
              <a:t>SANYATA </a:t>
            </a:r>
            <a:r>
              <a:rPr lang="en-US" sz="1600" b="1" smtClean="0">
                <a:solidFill>
                  <a:schemeClr val="tx1"/>
                </a:solidFill>
                <a:latin typeface="Arial" pitchFamily="34" charset="0"/>
                <a:cs typeface="Arial" pitchFamily="34" charset="0"/>
              </a:rPr>
              <a:t>PURWIDAYANTA</a:t>
            </a:r>
            <a:endParaRPr lang="en-US" sz="1600" b="1">
              <a:solidFill>
                <a:schemeClr val="tx1"/>
              </a:solidFill>
              <a:latin typeface="Arial" pitchFamily="34" charset="0"/>
              <a:cs typeface="Arial" pitchFamily="34" charset="0"/>
            </a:endParaRPr>
          </a:p>
        </p:txBody>
      </p:sp>
      <p:sp>
        <p:nvSpPr>
          <p:cNvPr id="9" name="Snip and Round Single Corner Rectangle 8"/>
          <p:cNvSpPr/>
          <p:nvPr/>
        </p:nvSpPr>
        <p:spPr>
          <a:xfrm rot="16200000" flipH="1">
            <a:off x="10959519" y="342654"/>
            <a:ext cx="967264" cy="932259"/>
          </a:xfrm>
          <a:prstGeom prst="snipRoundRect">
            <a:avLst>
              <a:gd name="adj1" fmla="val 0"/>
              <a:gd name="adj2" fmla="val 50000"/>
            </a:avLst>
          </a:prstGeom>
        </p:spPr>
        <p:style>
          <a:lnRef idx="2">
            <a:schemeClr val="accent6"/>
          </a:lnRef>
          <a:fillRef idx="1">
            <a:schemeClr val="lt1"/>
          </a:fillRef>
          <a:effectRef idx="0">
            <a:schemeClr val="accent6"/>
          </a:effectRef>
          <a:fontRef idx="minor">
            <a:schemeClr val="dk1"/>
          </a:fontRef>
        </p:style>
        <p:txBody>
          <a:bodyPr vert="vert" wrap="square" lIns="0" tIns="45720" rIns="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800" b="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2</a:t>
            </a:r>
            <a:endParaRPr lang="en-US" sz="48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pic>
        <p:nvPicPr>
          <p:cNvPr id="10" name="Picture 2" descr="D:\FOTO-VIDEO-KELUARGA\00_Foto-Keluarga baru\Foto_Kegiatan_LuarKota\IMG_20151027_1658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2136" y="862123"/>
            <a:ext cx="2763396" cy="3862277"/>
          </a:xfrm>
          <a:prstGeom prst="snip2DiagRect">
            <a:avLst/>
          </a:prstGeom>
          <a:solidFill>
            <a:srgbClr val="FFFFFF">
              <a:shade val="85000"/>
            </a:srgbClr>
          </a:solidFill>
          <a:ln w="28575"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3" name="Picture 12" descr="Penjelasan tentang Basis Data dan DBMS - Beril.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5377" y="3961398"/>
            <a:ext cx="2447820" cy="211793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BASIS DATA : Pengertian, Komponen dan Sistem Basis Data (Database) |  Salamadi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821" y="3961397"/>
            <a:ext cx="2527309" cy="211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SKEMA RELASI/TABEL</a:t>
            </a:r>
            <a:endParaRPr lang="id-ID" sz="3200">
              <a:latin typeface="AR JULIAN" pitchFamily="2" charset="0"/>
            </a:endParaRPr>
          </a:p>
        </p:txBody>
      </p:sp>
      <p:sp>
        <p:nvSpPr>
          <p:cNvPr id="98" name="Rounded Rectangle 97"/>
          <p:cNvSpPr/>
          <p:nvPr/>
        </p:nvSpPr>
        <p:spPr>
          <a:xfrm>
            <a:off x="10690183"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59" name="Rectangle 58"/>
          <p:cNvSpPr/>
          <p:nvPr/>
        </p:nvSpPr>
        <p:spPr>
          <a:xfrm>
            <a:off x="539022" y="893177"/>
            <a:ext cx="6699978" cy="3046988"/>
          </a:xfrm>
          <a:prstGeom prst="rect">
            <a:avLst/>
          </a:prstGeom>
        </p:spPr>
        <p:txBody>
          <a:bodyPr wrap="square">
            <a:spAutoFit/>
          </a:bodyPr>
          <a:lstStyle/>
          <a:p>
            <a:r>
              <a:rPr lang="en-US" sz="1600" b="1" u="sng">
                <a:solidFill>
                  <a:srgbClr val="FF0000"/>
                </a:solidFill>
              </a:rPr>
              <a:t>Skema</a:t>
            </a:r>
            <a:r>
              <a:rPr lang="en-US" sz="1600"/>
              <a:t>	</a:t>
            </a:r>
            <a:r>
              <a:rPr lang="en-US" sz="1600"/>
              <a:t>: </a:t>
            </a:r>
            <a:endParaRPr lang="en-US" sz="1600" smtClean="0"/>
          </a:p>
          <a:p>
            <a:r>
              <a:rPr lang="en-US" sz="1600" b="1" smtClean="0"/>
              <a:t>Pembayaran</a:t>
            </a:r>
            <a:r>
              <a:rPr lang="en-US" sz="1600" smtClean="0"/>
              <a:t> </a:t>
            </a:r>
            <a:r>
              <a:rPr lang="en-US" sz="1600"/>
              <a:t>(NO_BUKTI,  TANGGAL, KETERANGAN, JUMLAH)  </a:t>
            </a:r>
          </a:p>
          <a:p>
            <a:r>
              <a:rPr lang="en-US" sz="1600"/>
              <a:t>	</a:t>
            </a:r>
            <a:endParaRPr lang="en-US" sz="1600" smtClean="0"/>
          </a:p>
          <a:p>
            <a:endParaRPr lang="en-US" sz="1600"/>
          </a:p>
          <a:p>
            <a:endParaRPr lang="en-US" sz="1600" smtClean="0"/>
          </a:p>
          <a:p>
            <a:r>
              <a:rPr lang="en-US" sz="1600" smtClean="0"/>
              <a:t> </a:t>
            </a:r>
          </a:p>
          <a:p>
            <a:endParaRPr lang="en-US" sz="1600"/>
          </a:p>
          <a:p>
            <a:r>
              <a:rPr lang="en-US" sz="1600" b="1" u="sng">
                <a:solidFill>
                  <a:srgbClr val="FF0000"/>
                </a:solidFill>
              </a:rPr>
              <a:t>Instan</a:t>
            </a:r>
            <a:r>
              <a:rPr lang="en-US" sz="1600"/>
              <a:t>	</a:t>
            </a:r>
            <a:r>
              <a:rPr lang="en-US" sz="1600"/>
              <a:t>: </a:t>
            </a:r>
            <a:endParaRPr lang="en-US" sz="1600" smtClean="0"/>
          </a:p>
          <a:p>
            <a:r>
              <a:rPr lang="en-US" sz="1600" b="1" smtClean="0"/>
              <a:t>Pembayaran</a:t>
            </a:r>
            <a:r>
              <a:rPr lang="en-US" sz="1600" smtClean="0"/>
              <a:t> </a:t>
            </a:r>
            <a:r>
              <a:rPr lang="en-US" sz="1600"/>
              <a:t>( [’001’, ’01/01/2017’, ’Pembelian ATK’, 250.000 ],</a:t>
            </a:r>
          </a:p>
          <a:p>
            <a:r>
              <a:rPr lang="en-US" sz="1600"/>
              <a:t>	</a:t>
            </a:r>
            <a:r>
              <a:rPr lang="en-US" sz="1600"/>
              <a:t>                </a:t>
            </a:r>
            <a:r>
              <a:rPr lang="en-US" sz="1600" smtClean="0"/>
              <a:t>[</a:t>
            </a:r>
            <a:r>
              <a:rPr lang="en-US" sz="1600"/>
              <a:t>’002’, ’05/01/2017’, ’Pelunasan Sewa Bus’, 250.000 ],</a:t>
            </a:r>
          </a:p>
          <a:p>
            <a:r>
              <a:rPr lang="en-US" sz="1600"/>
              <a:t>	</a:t>
            </a:r>
            <a:r>
              <a:rPr lang="en-US" sz="1600"/>
              <a:t>                </a:t>
            </a:r>
            <a:r>
              <a:rPr lang="en-US" sz="1600" smtClean="0"/>
              <a:t>[</a:t>
            </a:r>
            <a:r>
              <a:rPr lang="en-US" sz="1600"/>
              <a:t>’003’, ’10/01/2017’, ’Pembayaran Iuran Anggota’, 100.000 ],</a:t>
            </a:r>
          </a:p>
          <a:p>
            <a:r>
              <a:rPr lang="en-US" sz="1600"/>
              <a:t>	     	</a:t>
            </a:r>
            <a:r>
              <a:rPr lang="en-US" sz="1600"/>
              <a:t>	</a:t>
            </a:r>
            <a:r>
              <a:rPr lang="en-US" sz="1600" smtClean="0"/>
              <a:t>[</a:t>
            </a:r>
            <a:r>
              <a:rPr lang="en-US" sz="1600"/>
              <a:t>’004’, ’30/01/2017’, ’Pembayaran Pajak’, 325.000] )</a:t>
            </a:r>
            <a:endParaRPr lang="en-US" sz="1600"/>
          </a:p>
        </p:txBody>
      </p:sp>
      <p:graphicFrame>
        <p:nvGraphicFramePr>
          <p:cNvPr id="2" name="Table 1"/>
          <p:cNvGraphicFramePr>
            <a:graphicFrameLocks noGrp="1"/>
          </p:cNvGraphicFramePr>
          <p:nvPr>
            <p:extLst>
              <p:ext uri="{D42A27DB-BD31-4B8C-83A1-F6EECF244321}">
                <p14:modId xmlns:p14="http://schemas.microsoft.com/office/powerpoint/2010/main" val="66220014"/>
              </p:ext>
            </p:extLst>
          </p:nvPr>
        </p:nvGraphicFramePr>
        <p:xfrm>
          <a:off x="893356" y="4309745"/>
          <a:ext cx="4562564" cy="1112326"/>
        </p:xfrm>
        <a:graphic>
          <a:graphicData uri="http://schemas.openxmlformats.org/drawingml/2006/table">
            <a:tbl>
              <a:tblPr firstRow="1" firstCol="1" bandRow="1"/>
              <a:tblGrid>
                <a:gridCol w="899645"/>
                <a:gridCol w="1045647"/>
                <a:gridCol w="1702920"/>
                <a:gridCol w="914352"/>
              </a:tblGrid>
              <a:tr h="239395">
                <a:tc>
                  <a:txBody>
                    <a:bodyPr/>
                    <a:lstStyle/>
                    <a:p>
                      <a:pPr algn="l">
                        <a:spcAft>
                          <a:spcPts val="0"/>
                        </a:spcAft>
                      </a:pPr>
                      <a:r>
                        <a:rPr lang="en-US" sz="1100" b="1" smtClean="0">
                          <a:effectLst/>
                          <a:latin typeface="Times New Roman"/>
                          <a:ea typeface="Times New Roman"/>
                        </a:rPr>
                        <a:t>NO_BUKTI</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TANGGAL</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KETERANGAN</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JUMLAH</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34702">
                <a:tc>
                  <a:txBody>
                    <a:bodyPr/>
                    <a:lstStyle/>
                    <a:p>
                      <a:pPr algn="l">
                        <a:spcAft>
                          <a:spcPts val="0"/>
                        </a:spcAft>
                      </a:pPr>
                      <a:r>
                        <a:rPr lang="en-US" sz="1100" smtClean="0">
                          <a:effectLst/>
                          <a:latin typeface="Times New Roman"/>
                          <a:ea typeface="Times New Roman"/>
                        </a:rPr>
                        <a:t>001</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01/01/2017</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Pembelian ATK</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250.000</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641">
                <a:tc>
                  <a:txBody>
                    <a:bodyPr/>
                    <a:lstStyle/>
                    <a:p>
                      <a:pPr algn="l">
                        <a:spcAft>
                          <a:spcPts val="0"/>
                        </a:spcAft>
                      </a:pPr>
                      <a:r>
                        <a:rPr lang="en-US" sz="1100" smtClean="0">
                          <a:effectLst/>
                          <a:latin typeface="Times New Roman"/>
                          <a:ea typeface="Times New Roman"/>
                        </a:rPr>
                        <a:t>002</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05/01/2017</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Pelunasan Sewa Bus</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250.000</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313">
                <a:tc>
                  <a:txBody>
                    <a:bodyPr/>
                    <a:lstStyle/>
                    <a:p>
                      <a:pPr algn="l">
                        <a:spcAft>
                          <a:spcPts val="0"/>
                        </a:spcAft>
                      </a:pPr>
                      <a:r>
                        <a:rPr lang="en-US" sz="1100" smtClean="0">
                          <a:effectLst/>
                          <a:latin typeface="Times New Roman"/>
                          <a:ea typeface="Times New Roman"/>
                        </a:rPr>
                        <a:t>003</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10/01/2017</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Pembayaran Iuran Anggota</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100.000</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3948">
                <a:tc>
                  <a:txBody>
                    <a:bodyPr/>
                    <a:lstStyle/>
                    <a:p>
                      <a:pPr algn="l">
                        <a:spcAft>
                          <a:spcPts val="0"/>
                        </a:spcAft>
                      </a:pPr>
                      <a:r>
                        <a:rPr lang="en-US" sz="1100" smtClean="0">
                          <a:effectLst/>
                          <a:latin typeface="Times New Roman"/>
                          <a:ea typeface="Times New Roman"/>
                        </a:rPr>
                        <a:t>004</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30/01/2017</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Pembayaran Pajak</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rPr>
                        <a:t>325.000</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505571806"/>
              </p:ext>
            </p:extLst>
          </p:nvPr>
        </p:nvGraphicFramePr>
        <p:xfrm>
          <a:off x="859062" y="1851809"/>
          <a:ext cx="4973805" cy="493555"/>
        </p:xfrm>
        <a:graphic>
          <a:graphicData uri="http://schemas.openxmlformats.org/drawingml/2006/table">
            <a:tbl>
              <a:tblPr firstRow="1" firstCol="1" bandRow="1"/>
              <a:tblGrid>
                <a:gridCol w="899645"/>
                <a:gridCol w="1440106"/>
                <a:gridCol w="1507015"/>
                <a:gridCol w="1127039"/>
              </a:tblGrid>
              <a:tr h="231775">
                <a:tc>
                  <a:txBody>
                    <a:bodyPr/>
                    <a:lstStyle/>
                    <a:p>
                      <a:pPr algn="l">
                        <a:spcAft>
                          <a:spcPts val="0"/>
                        </a:spcAft>
                      </a:pPr>
                      <a:r>
                        <a:rPr lang="en-US" sz="1100" b="1" smtClean="0">
                          <a:effectLst/>
                          <a:latin typeface="Times New Roman"/>
                          <a:ea typeface="Times New Roman"/>
                        </a:rPr>
                        <a:t>NO_BUKTI</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TANGGAL</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KETERANGAN</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JUMLAH</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61780">
                <a:tc>
                  <a:txBody>
                    <a:bodyPr/>
                    <a:lstStyle/>
                    <a:p>
                      <a:pPr algn="l">
                        <a:spcAft>
                          <a:spcPts val="0"/>
                        </a:spcAft>
                      </a:pPr>
                      <a:r>
                        <a:rPr lang="en-US" sz="1100" smtClean="0">
                          <a:effectLst/>
                          <a:latin typeface="Times New Roman"/>
                          <a:ea typeface="Times New Roman"/>
                          <a:sym typeface="Wingdings"/>
                        </a:rPr>
                        <a:t> </a:t>
                      </a:r>
                      <a:r>
                        <a:rPr lang="en-US" sz="1100" smtClean="0">
                          <a:effectLst/>
                          <a:latin typeface="Times New Roman"/>
                          <a:ea typeface="Times New Roman"/>
                        </a:rPr>
                        <a:t>Null/Nill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sym typeface="Wingdings"/>
                        </a:rPr>
                        <a:t> </a:t>
                      </a:r>
                      <a:r>
                        <a:rPr lang="en-US" sz="1100" smtClean="0">
                          <a:effectLst/>
                          <a:latin typeface="Times New Roman"/>
                          <a:ea typeface="Times New Roman"/>
                        </a:rPr>
                        <a:t>Null/Nill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sym typeface="Wingdings"/>
                        </a:rPr>
                        <a:t> </a:t>
                      </a:r>
                      <a:r>
                        <a:rPr lang="en-US" sz="1100" smtClean="0">
                          <a:effectLst/>
                          <a:latin typeface="Times New Roman"/>
                          <a:ea typeface="Times New Roman"/>
                        </a:rPr>
                        <a:t>Null/Nill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smtClean="0">
                          <a:effectLst/>
                          <a:latin typeface="Times New Roman"/>
                          <a:ea typeface="Times New Roman"/>
                          <a:sym typeface="Wingdings"/>
                        </a:rPr>
                        <a:t> </a:t>
                      </a:r>
                      <a:r>
                        <a:rPr lang="en-US" sz="1100" smtClean="0">
                          <a:effectLst/>
                          <a:latin typeface="Times New Roman"/>
                          <a:ea typeface="Times New Roman"/>
                        </a:rPr>
                        <a:t>Null/Nill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748577" y="1544032"/>
            <a:ext cx="2650534" cy="307777"/>
          </a:xfrm>
          <a:prstGeom prst="rect">
            <a:avLst/>
          </a:prstGeom>
        </p:spPr>
        <p:txBody>
          <a:bodyPr wrap="none">
            <a:spAutoFit/>
          </a:bodyPr>
          <a:lstStyle/>
          <a:p>
            <a:r>
              <a:rPr lang="en-US" sz="1400" smtClean="0"/>
              <a:t>Nama tabel/relasi = “Pembayaran”</a:t>
            </a:r>
            <a:endParaRPr lang="en-US" sz="1400"/>
          </a:p>
        </p:txBody>
      </p:sp>
      <p:cxnSp>
        <p:nvCxnSpPr>
          <p:cNvPr id="5" name="Straight Arrow Connector 4"/>
          <p:cNvCxnSpPr/>
          <p:nvPr/>
        </p:nvCxnSpPr>
        <p:spPr>
          <a:xfrm>
            <a:off x="669475" y="1390144"/>
            <a:ext cx="158203" cy="210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98074" y="3138279"/>
            <a:ext cx="158203" cy="772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27678" y="3996928"/>
            <a:ext cx="1202124" cy="307777"/>
          </a:xfrm>
          <a:prstGeom prst="rect">
            <a:avLst/>
          </a:prstGeom>
        </p:spPr>
        <p:txBody>
          <a:bodyPr wrap="none">
            <a:spAutoFit/>
          </a:bodyPr>
          <a:lstStyle/>
          <a:p>
            <a:r>
              <a:rPr lang="en-US" sz="1400" smtClean="0"/>
              <a:t>“Pembayaran”</a:t>
            </a:r>
            <a:endParaRPr lang="en-US" sz="1400"/>
          </a:p>
        </p:txBody>
      </p:sp>
      <p:sp>
        <p:nvSpPr>
          <p:cNvPr id="8" name="Rectangle 7"/>
          <p:cNvSpPr/>
          <p:nvPr/>
        </p:nvSpPr>
        <p:spPr>
          <a:xfrm>
            <a:off x="6812280" y="3911798"/>
            <a:ext cx="5045287" cy="1569660"/>
          </a:xfrm>
          <a:prstGeom prst="rect">
            <a:avLst/>
          </a:prstGeom>
        </p:spPr>
        <p:txBody>
          <a:bodyPr wrap="square">
            <a:spAutoFit/>
          </a:bodyPr>
          <a:lstStyle/>
          <a:p>
            <a:r>
              <a:rPr lang="en-US" sz="1200" b="1" smtClean="0"/>
              <a:t>Apa efek dari “logika” instruksi SQL ini ?</a:t>
            </a:r>
          </a:p>
          <a:p>
            <a:endParaRPr lang="en-US" sz="1200" smtClean="0"/>
          </a:p>
          <a:p>
            <a:r>
              <a:rPr lang="en-US" sz="1200" smtClean="0"/>
              <a:t>ADD </a:t>
            </a:r>
            <a:r>
              <a:rPr lang="en-US" sz="1200"/>
              <a:t>Pembayaran ([‘XXX’, </a:t>
            </a:r>
            <a:r>
              <a:rPr lang="en-US" sz="1200"/>
              <a:t>‘</a:t>
            </a:r>
            <a:r>
              <a:rPr lang="en-US" sz="1200" smtClean="0"/>
              <a:t>01/02/2017</a:t>
            </a:r>
            <a:r>
              <a:rPr lang="en-US" sz="1200"/>
              <a:t>’, ‘Pembelian Cat Tembok’, </a:t>
            </a:r>
            <a:r>
              <a:rPr lang="en-US" sz="1200"/>
              <a:t>95.000</a:t>
            </a:r>
            <a:r>
              <a:rPr lang="en-US" sz="1200" smtClean="0"/>
              <a:t>])</a:t>
            </a:r>
          </a:p>
          <a:p>
            <a:r>
              <a:rPr lang="en-US" sz="1200" smtClean="0"/>
              <a:t>INSERT </a:t>
            </a:r>
            <a:r>
              <a:rPr lang="en-US" sz="1200"/>
              <a:t>Pembayaran </a:t>
            </a:r>
            <a:r>
              <a:rPr lang="en-US" sz="1200" smtClean="0"/>
              <a:t>([‘YYY’, </a:t>
            </a:r>
            <a:r>
              <a:rPr lang="en-US" sz="1200"/>
              <a:t>‘</a:t>
            </a:r>
            <a:r>
              <a:rPr lang="en-US" sz="1200" smtClean="0"/>
              <a:t>01/02/2017</a:t>
            </a:r>
            <a:r>
              <a:rPr lang="en-US" sz="1200"/>
              <a:t>’, ‘</a:t>
            </a:r>
            <a:r>
              <a:rPr lang="en-US" sz="1200"/>
              <a:t>Pembelian </a:t>
            </a:r>
            <a:r>
              <a:rPr lang="en-US" sz="1200" smtClean="0"/>
              <a:t>Komputer’, 5.595.000])</a:t>
            </a:r>
          </a:p>
          <a:p>
            <a:r>
              <a:rPr lang="en-US" sz="1200" smtClean="0"/>
              <a:t>APPEND </a:t>
            </a:r>
            <a:r>
              <a:rPr lang="en-US" sz="1200"/>
              <a:t>Pembayaran </a:t>
            </a:r>
            <a:r>
              <a:rPr lang="en-US" sz="1200" smtClean="0"/>
              <a:t>([‘ZZZ’, </a:t>
            </a:r>
            <a:r>
              <a:rPr lang="en-US" sz="1200"/>
              <a:t>‘</a:t>
            </a:r>
            <a:r>
              <a:rPr lang="en-US" sz="1200" smtClean="0"/>
              <a:t>01/02/2017</a:t>
            </a:r>
            <a:r>
              <a:rPr lang="en-US" sz="1200"/>
              <a:t>’, ‘</a:t>
            </a:r>
            <a:r>
              <a:rPr lang="en-US" sz="1200"/>
              <a:t>Pembelian </a:t>
            </a:r>
            <a:r>
              <a:rPr lang="en-US" sz="1200" smtClean="0"/>
              <a:t>Mesin cuci’, 2.250.000])</a:t>
            </a:r>
          </a:p>
          <a:p>
            <a:endParaRPr lang="en-US" sz="1200"/>
          </a:p>
          <a:p>
            <a:r>
              <a:rPr lang="en-US" sz="1200"/>
              <a:t>DELETE Pembayaran </a:t>
            </a:r>
          </a:p>
          <a:p>
            <a:r>
              <a:rPr lang="en-US" sz="1200"/>
              <a:t>UPDATE Pembayaran ([’XXX</a:t>
            </a:r>
            <a:r>
              <a:rPr lang="en-US" sz="1200"/>
              <a:t>’, </a:t>
            </a:r>
            <a:r>
              <a:rPr lang="en-US" sz="1200" smtClean="0"/>
              <a:t>’05/02/2017</a:t>
            </a:r>
            <a:r>
              <a:rPr lang="en-US" sz="1200"/>
              <a:t>’, ’Pelunasan Sewa Bus’, 999.999 ])</a:t>
            </a:r>
            <a:endParaRPr lang="en-US" sz="1200"/>
          </a:p>
        </p:txBody>
      </p:sp>
      <p:sp>
        <p:nvSpPr>
          <p:cNvPr id="72" name="Rectangle 71"/>
          <p:cNvSpPr/>
          <p:nvPr/>
        </p:nvSpPr>
        <p:spPr>
          <a:xfrm>
            <a:off x="6743700" y="1098932"/>
            <a:ext cx="4938606" cy="1938992"/>
          </a:xfrm>
          <a:prstGeom prst="rect">
            <a:avLst/>
          </a:prstGeom>
        </p:spPr>
        <p:txBody>
          <a:bodyPr wrap="square">
            <a:spAutoFit/>
          </a:bodyPr>
          <a:lstStyle/>
          <a:p>
            <a:r>
              <a:rPr lang="en-US" sz="1200" b="1" smtClean="0"/>
              <a:t>Query </a:t>
            </a:r>
            <a:r>
              <a:rPr lang="en-US" sz="1200" smtClean="0"/>
              <a:t>pengertian</a:t>
            </a:r>
            <a:r>
              <a:rPr lang="en-US" sz="1200" b="1" smtClean="0"/>
              <a:t> </a:t>
            </a:r>
            <a:r>
              <a:rPr lang="en-US" sz="1200" smtClean="0"/>
              <a:t>dasarnya adalah permintaan informasi.</a:t>
            </a:r>
          </a:p>
          <a:p>
            <a:r>
              <a:rPr lang="en-US" sz="1200" b="1" smtClean="0"/>
              <a:t>SQL </a:t>
            </a:r>
            <a:r>
              <a:rPr lang="en-US" sz="1200" smtClean="0"/>
              <a:t>merupakan bahasa query tidak hanya meminta informasi tetapi menjadi bahasa query untuk manajemen pemrosesanan data, yang meliputi proses pembuatan/penghapusa skema relasi (Create/Drop), Update instan (Update), penyajian informasi (View/Show).</a:t>
            </a:r>
          </a:p>
          <a:p>
            <a:endParaRPr lang="en-US" sz="1200" smtClean="0"/>
          </a:p>
          <a:p>
            <a:r>
              <a:rPr lang="en-US" sz="1200" smtClean="0"/>
              <a:t>Contoh : </a:t>
            </a:r>
            <a:endParaRPr lang="en-US" sz="1200"/>
          </a:p>
          <a:p>
            <a:r>
              <a:rPr lang="en-US" sz="1200" smtClean="0"/>
              <a:t>- Create PEMBAYARAN ( No_Bukti Char(4), Tanggal Date, Keterangan </a:t>
            </a:r>
            <a:br>
              <a:rPr lang="en-US" sz="1200" smtClean="0"/>
            </a:br>
            <a:r>
              <a:rPr lang="en-US" sz="1200" smtClean="0"/>
              <a:t>			    Char(50), Jumlah integer) </a:t>
            </a:r>
          </a:p>
          <a:p>
            <a:r>
              <a:rPr lang="en-US" sz="1200" smtClean="0"/>
              <a:t>- Drop PEMBAYARAN </a:t>
            </a:r>
          </a:p>
        </p:txBody>
      </p:sp>
    </p:spTree>
    <p:extLst>
      <p:ext uri="{BB962C8B-B14F-4D97-AF65-F5344CB8AC3E}">
        <p14:creationId xmlns:p14="http://schemas.microsoft.com/office/powerpoint/2010/main" val="3267145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sym typeface="Wingdings"/>
              </a:rPr>
              <a:t>Tambahan pendalaman materi : DATABASE ATRIBUT </a:t>
            </a:r>
            <a:endParaRPr lang="id-ID" sz="2800">
              <a:latin typeface="AR JULIAN" pitchFamily="2" charset="0"/>
            </a:endParaRPr>
          </a:p>
        </p:txBody>
      </p:sp>
      <p:sp>
        <p:nvSpPr>
          <p:cNvPr id="4" name="Rectangle 3"/>
          <p:cNvSpPr/>
          <p:nvPr/>
        </p:nvSpPr>
        <p:spPr>
          <a:xfrm>
            <a:off x="472440" y="689045"/>
            <a:ext cx="11239500" cy="2185214"/>
          </a:xfrm>
          <a:prstGeom prst="rect">
            <a:avLst/>
          </a:prstGeom>
        </p:spPr>
        <p:txBody>
          <a:bodyPr wrap="square">
            <a:spAutoFit/>
          </a:bodyPr>
          <a:lstStyle/>
          <a:p>
            <a:pPr marL="285750" indent="-285750">
              <a:spcAft>
                <a:spcPts val="600"/>
              </a:spcAft>
              <a:buFont typeface="Wingdings" pitchFamily="2" charset="2"/>
              <a:buChar char="ü"/>
            </a:pPr>
            <a:r>
              <a:rPr lang="en-US" sz="1400">
                <a:latin typeface="Times New Roman" pitchFamily="18" charset="0"/>
                <a:cs typeface="Times New Roman" pitchFamily="18" charset="0"/>
              </a:rPr>
              <a:t>Konsep yang terkait dengan atribut data adalah domain atribut (disebut domain saja) dan tipe data atribut (disebut tipe data saja). Atribut sebagai keterangan pada data memiliki batasan nilai tertentu. Domain dan tipe data memiliki pengertian yang mirip. Domain adalah batasan nilai yang mengacu pada konsep logik integritas pada pendefinisian atribut sedangkan tipe data  mengacu pada batasan operasional pada mesin komputer</a:t>
            </a:r>
            <a:r>
              <a:rPr lang="en-US" sz="1400">
                <a:latin typeface="Times New Roman" pitchFamily="18" charset="0"/>
                <a:cs typeface="Times New Roman" pitchFamily="18" charset="0"/>
              </a:rPr>
              <a:t>. </a:t>
            </a:r>
            <a:endParaRPr lang="en-US" sz="1400" smtClean="0">
              <a:latin typeface="Times New Roman" pitchFamily="18" charset="0"/>
              <a:cs typeface="Times New Roman" pitchFamily="18" charset="0"/>
            </a:endParaRPr>
          </a:p>
          <a:p>
            <a:pPr>
              <a:spcAft>
                <a:spcPts val="600"/>
              </a:spcAft>
            </a:pPr>
            <a:r>
              <a:rPr lang="en-US" sz="1400">
                <a:latin typeface="Times New Roman" pitchFamily="18" charset="0"/>
                <a:cs typeface="Times New Roman" pitchFamily="18" charset="0"/>
              </a:rPr>
              <a:t>	</a:t>
            </a:r>
            <a:r>
              <a:rPr lang="en-US" sz="1400" smtClean="0">
                <a:latin typeface="Times New Roman" pitchFamily="18" charset="0"/>
                <a:cs typeface="Times New Roman" pitchFamily="18" charset="0"/>
              </a:rPr>
              <a:t>Contoh </a:t>
            </a:r>
            <a:r>
              <a:rPr lang="en-US" sz="1400">
                <a:latin typeface="Times New Roman" pitchFamily="18" charset="0"/>
                <a:cs typeface="Times New Roman" pitchFamily="18" charset="0"/>
              </a:rPr>
              <a:t>atribut golongan darah memiliki domain himpunan dengan 4 anggota {’A’, ’B’,’O’, ’AB’}, tetapi dinyatakan dalam tipe data </a:t>
            </a:r>
            <a:r>
              <a:rPr lang="en-US" sz="1400">
                <a:latin typeface="Times New Roman" pitchFamily="18" charset="0"/>
                <a:cs typeface="Times New Roman" pitchFamily="18" charset="0"/>
              </a:rPr>
              <a:t>string </a:t>
            </a:r>
            <a:r>
              <a:rPr lang="en-US" sz="1400" smtClean="0">
                <a:latin typeface="Times New Roman" pitchFamily="18" charset="0"/>
                <a:cs typeface="Times New Roman" pitchFamily="18" charset="0"/>
              </a:rPr>
              <a:t>	atau 	char[2</a:t>
            </a:r>
            <a:r>
              <a:rPr lang="en-US" sz="1400">
                <a:latin typeface="Times New Roman" pitchFamily="18" charset="0"/>
                <a:cs typeface="Times New Roman" pitchFamily="18" charset="0"/>
              </a:rPr>
              <a:t>] yang bisa memiliki batasan yang lebih luas misalnya { ’A’, ’B’,’C’, ..., ’AA’, ’AB’, ’AC’, ...}. </a:t>
            </a:r>
          </a:p>
          <a:p>
            <a:pPr marL="285750" indent="-285750">
              <a:spcAft>
                <a:spcPts val="600"/>
              </a:spcAft>
              <a:buFont typeface="Wingdings" pitchFamily="2" charset="2"/>
              <a:buChar char="ü"/>
            </a:pPr>
            <a:r>
              <a:rPr lang="en-US" sz="1400">
                <a:latin typeface="Times New Roman" pitchFamily="18" charset="0"/>
                <a:cs typeface="Times New Roman" pitchFamily="18" charset="0"/>
              </a:rPr>
              <a:t>Sebuah konsep yang terkait tentang data disebut tipe data (data type). Tipe data adalah konsep yang mendefinisikan sekumpulan nilai (set of values) yang merepresentasikan skop (domain) data tertentu. Berkaitan dengan pendefinisian suatu variabel, maka tipe data dapat diartikan sebagai sekumpulan nilai yang mungkin diberikan pada sebuah variabel yang diasumsikan/didefinisikan [Wirth 74]. Berorientasi pada mekanisme kerja mesin komputer model Von Newmann dan berdasarkan keumuman fasilitas dalam produk DBMS (Database Management System)</a:t>
            </a:r>
          </a:p>
        </p:txBody>
      </p:sp>
      <p:sp>
        <p:nvSpPr>
          <p:cNvPr id="5" name="Rectangle 4"/>
          <p:cNvSpPr/>
          <p:nvPr/>
        </p:nvSpPr>
        <p:spPr>
          <a:xfrm>
            <a:off x="822960" y="3094401"/>
            <a:ext cx="10126980" cy="2605842"/>
          </a:xfrm>
          <a:prstGeom prst="rect">
            <a:avLst/>
          </a:prstGeom>
          <a:solidFill>
            <a:srgbClr val="CCECFF"/>
          </a:solidFill>
          <a:ln>
            <a:solidFill>
              <a:schemeClr val="tx1"/>
            </a:solidFill>
          </a:ln>
        </p:spPr>
        <p:txBody>
          <a:bodyPr wrap="square">
            <a:spAutoFit/>
          </a:bodyPr>
          <a:lstStyle/>
          <a:p>
            <a:pPr algn="just">
              <a:spcAft>
                <a:spcPts val="1000"/>
              </a:spcAft>
            </a:pPr>
            <a:r>
              <a:rPr lang="en-US" sz="1400" smtClean="0">
                <a:latin typeface="Times New Roman"/>
                <a:ea typeface="Times New Roman"/>
              </a:rPr>
              <a:t>Tipe </a:t>
            </a:r>
            <a:r>
              <a:rPr lang="en-US" sz="1400">
                <a:latin typeface="Times New Roman"/>
                <a:ea typeface="Times New Roman"/>
              </a:rPr>
              <a:t>data sebagai suatu konsep memiliki tiga karakteristik dalam definisi yaitu :</a:t>
            </a:r>
          </a:p>
          <a:p>
            <a:pPr marL="342900" lvl="0" indent="-342900" algn="just">
              <a:spcAft>
                <a:spcPts val="600"/>
              </a:spcAft>
              <a:buFont typeface="+mj-lt"/>
              <a:buAutoNum type="arabicParenBoth"/>
            </a:pPr>
            <a:r>
              <a:rPr lang="en-US" sz="1400">
                <a:latin typeface="Times New Roman"/>
                <a:ea typeface="Times New Roman"/>
              </a:rPr>
              <a:t>Tipe data memiliki unsur elementer sebagai nama pengenal, contoh : </a:t>
            </a:r>
            <a:r>
              <a:rPr lang="en-US" sz="1400" i="1">
                <a:latin typeface="Times New Roman"/>
                <a:ea typeface="Times New Roman"/>
              </a:rPr>
              <a:t>integer, real/ floating point, decimal, string, boolean, string, Date/Time,</a:t>
            </a:r>
            <a:r>
              <a:rPr lang="en-US" sz="1400">
                <a:latin typeface="Times New Roman"/>
                <a:ea typeface="Times New Roman"/>
              </a:rPr>
              <a:t> dan lain-lain</a:t>
            </a:r>
          </a:p>
          <a:p>
            <a:pPr marL="342900" lvl="0" indent="-342900" algn="just">
              <a:spcAft>
                <a:spcPts val="600"/>
              </a:spcAft>
              <a:buFont typeface="+mj-lt"/>
              <a:buAutoNum type="arabicParenBoth"/>
            </a:pPr>
            <a:r>
              <a:rPr lang="en-US" sz="1400">
                <a:latin typeface="Times New Roman"/>
                <a:ea typeface="Times New Roman"/>
              </a:rPr>
              <a:t>Tipe data memiliki skop (</a:t>
            </a:r>
            <a:r>
              <a:rPr lang="en-US" sz="1400" i="1">
                <a:latin typeface="Times New Roman"/>
                <a:ea typeface="Times New Roman"/>
              </a:rPr>
              <a:t>domain</a:t>
            </a:r>
            <a:r>
              <a:rPr lang="en-US" sz="1400">
                <a:latin typeface="Times New Roman"/>
                <a:ea typeface="Times New Roman"/>
              </a:rPr>
              <a:t>) nilai yang akan diproses, contoh tipe </a:t>
            </a:r>
            <a:r>
              <a:rPr lang="en-US" sz="1400" i="1">
                <a:latin typeface="Times New Roman"/>
                <a:ea typeface="Times New Roman"/>
              </a:rPr>
              <a:t>integer</a:t>
            </a:r>
            <a:r>
              <a:rPr lang="en-US" sz="1400">
                <a:latin typeface="Times New Roman"/>
                <a:ea typeface="Times New Roman"/>
              </a:rPr>
              <a:t> memiliki skop nilai antara  -2</a:t>
            </a:r>
            <a:r>
              <a:rPr lang="en-US" sz="1400" baseline="30000">
                <a:latin typeface="Times New Roman"/>
                <a:ea typeface="Times New Roman"/>
              </a:rPr>
              <a:t>16</a:t>
            </a:r>
            <a:r>
              <a:rPr lang="en-US" sz="1400">
                <a:latin typeface="Times New Roman"/>
                <a:ea typeface="Times New Roman"/>
              </a:rPr>
              <a:t> s/d +2</a:t>
            </a:r>
            <a:r>
              <a:rPr lang="en-US" sz="1400" baseline="30000">
                <a:latin typeface="Times New Roman"/>
                <a:ea typeface="Times New Roman"/>
              </a:rPr>
              <a:t>16</a:t>
            </a:r>
            <a:r>
              <a:rPr lang="en-US" sz="1400">
                <a:latin typeface="Times New Roman"/>
                <a:ea typeface="Times New Roman"/>
              </a:rPr>
              <a:t> (tergantung DBMS)</a:t>
            </a:r>
          </a:p>
          <a:p>
            <a:pPr marL="342900" lvl="0" indent="-342900" algn="just">
              <a:spcAft>
                <a:spcPts val="600"/>
              </a:spcAft>
              <a:buFont typeface="+mj-lt"/>
              <a:buAutoNum type="arabicParenBoth"/>
            </a:pPr>
            <a:r>
              <a:rPr lang="en-US" sz="1400">
                <a:latin typeface="Times New Roman"/>
                <a:ea typeface="Times New Roman"/>
              </a:rPr>
              <a:t>Tipe data memiliki operator yang digunakan untuk mengoperasikan data tersebut, contoh tipe </a:t>
            </a:r>
            <a:r>
              <a:rPr lang="en-US" sz="1400" i="1">
                <a:latin typeface="Times New Roman"/>
                <a:ea typeface="Times New Roman"/>
              </a:rPr>
              <a:t>integer</a:t>
            </a:r>
            <a:r>
              <a:rPr lang="en-US" sz="1400">
                <a:latin typeface="Times New Roman"/>
                <a:ea typeface="Times New Roman"/>
              </a:rPr>
              <a:t> memiliki operator Plus (+), Minus (-), Kali (*), dan lain-lain. Operator-operator ini biasanya dibedakan menjadi beberapa jenis meliputi :</a:t>
            </a:r>
          </a:p>
          <a:p>
            <a:pPr marL="800100" lvl="1" indent="-342900" algn="just">
              <a:buFont typeface="+mj-lt"/>
              <a:buAutoNum type="alphaLcParenR"/>
            </a:pPr>
            <a:r>
              <a:rPr lang="en-US" sz="1400">
                <a:latin typeface="Times New Roman"/>
                <a:ea typeface="Times New Roman"/>
              </a:rPr>
              <a:t>Operator Aritmetika</a:t>
            </a:r>
          </a:p>
          <a:p>
            <a:pPr marL="800100" lvl="1" indent="-342900" algn="just">
              <a:buFont typeface="+mj-lt"/>
              <a:buAutoNum type="alphaLcParenR"/>
            </a:pPr>
            <a:r>
              <a:rPr lang="en-US" sz="1400">
                <a:latin typeface="Times New Roman"/>
                <a:ea typeface="Times New Roman"/>
              </a:rPr>
              <a:t>Operator Logika</a:t>
            </a:r>
          </a:p>
          <a:p>
            <a:pPr marL="800100" lvl="1" indent="-342900" algn="just">
              <a:spcAft>
                <a:spcPts val="600"/>
              </a:spcAft>
              <a:buFont typeface="+mj-lt"/>
              <a:buAutoNum type="alphaLcParenR"/>
            </a:pPr>
            <a:r>
              <a:rPr lang="en-US" sz="1400">
                <a:latin typeface="Times New Roman"/>
                <a:ea typeface="Times New Roman"/>
              </a:rPr>
              <a:t>Operator </a:t>
            </a:r>
            <a:r>
              <a:rPr lang="en-US" sz="1400" smtClean="0">
                <a:latin typeface="Times New Roman"/>
                <a:ea typeface="Times New Roman"/>
              </a:rPr>
              <a:t>Ralasional</a:t>
            </a:r>
            <a:endParaRPr lang="en-US" sz="1400">
              <a:latin typeface="Times New Roman"/>
              <a:ea typeface="Times New Roman"/>
            </a:endParaRPr>
          </a:p>
        </p:txBody>
      </p:sp>
    </p:spTree>
    <p:extLst>
      <p:ext uri="{BB962C8B-B14F-4D97-AF65-F5344CB8AC3E}">
        <p14:creationId xmlns:p14="http://schemas.microsoft.com/office/powerpoint/2010/main" val="11461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sym typeface="Wingdings"/>
              </a:rPr>
              <a:t>Tambahan pendalaman materi : DATABASE ATRIBUT </a:t>
            </a:r>
            <a:endParaRPr lang="id-ID" sz="2800">
              <a:latin typeface="AR JULIAN" pitchFamily="2" charset="0"/>
            </a:endParaRPr>
          </a:p>
        </p:txBody>
      </p:sp>
      <p:sp>
        <p:nvSpPr>
          <p:cNvPr id="2" name="Rectangle 1"/>
          <p:cNvSpPr/>
          <p:nvPr/>
        </p:nvSpPr>
        <p:spPr>
          <a:xfrm>
            <a:off x="662940" y="961936"/>
            <a:ext cx="10401300" cy="646331"/>
          </a:xfrm>
          <a:prstGeom prst="rect">
            <a:avLst/>
          </a:prstGeom>
        </p:spPr>
        <p:txBody>
          <a:bodyPr wrap="square">
            <a:spAutoFit/>
          </a:bodyPr>
          <a:lstStyle/>
          <a:p>
            <a:r>
              <a:rPr lang="en-US" smtClean="0">
                <a:latin typeface="Times New Roman" pitchFamily="18" charset="0"/>
                <a:cs typeface="Times New Roman" pitchFamily="18" charset="0"/>
              </a:rPr>
              <a:t>Sebuah </a:t>
            </a:r>
            <a:r>
              <a:rPr lang="en-US">
                <a:latin typeface="Times New Roman" pitchFamily="18" charset="0"/>
                <a:cs typeface="Times New Roman" pitchFamily="18" charset="0"/>
              </a:rPr>
              <a:t>tipe data umumnya memiliki fungsi standar yang telah disediakan (</a:t>
            </a:r>
            <a:r>
              <a:rPr lang="en-US" i="1">
                <a:latin typeface="Times New Roman" pitchFamily="18" charset="0"/>
                <a:cs typeface="Times New Roman" pitchFamily="18" charset="0"/>
              </a:rPr>
              <a:t>bulit-in</a:t>
            </a:r>
            <a:r>
              <a:rPr lang="en-US">
                <a:latin typeface="Times New Roman" pitchFamily="18" charset="0"/>
                <a:cs typeface="Times New Roman" pitchFamily="18" charset="0"/>
              </a:rPr>
              <a:t>) oleh DBMS. Sebagai gambaran kita ambil contoh tipe data DBMS MySQL memiliki variasi yang diperlihatkan </a:t>
            </a:r>
            <a:r>
              <a:rPr lang="en-US">
                <a:latin typeface="Times New Roman" pitchFamily="18" charset="0"/>
                <a:cs typeface="Times New Roman" pitchFamily="18" charset="0"/>
              </a:rPr>
              <a:t>pada </a:t>
            </a:r>
            <a:r>
              <a:rPr lang="en-US" smtClean="0">
                <a:latin typeface="Times New Roman" pitchFamily="18" charset="0"/>
                <a:cs typeface="Times New Roman" pitchFamily="18" charset="0"/>
              </a:rPr>
              <a:t>tabel di bawah</a:t>
            </a:r>
            <a:endParaRPr lang="en-US">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13061192"/>
              </p:ext>
            </p:extLst>
          </p:nvPr>
        </p:nvGraphicFramePr>
        <p:xfrm>
          <a:off x="754380" y="1904524"/>
          <a:ext cx="9182100" cy="2987040"/>
        </p:xfrm>
        <a:graphic>
          <a:graphicData uri="http://schemas.openxmlformats.org/drawingml/2006/table">
            <a:tbl>
              <a:tblPr firstRow="1" firstCol="1" bandRow="1"/>
              <a:tblGrid>
                <a:gridCol w="462866"/>
                <a:gridCol w="1398003"/>
                <a:gridCol w="7321231"/>
              </a:tblGrid>
              <a:tr h="0">
                <a:tc>
                  <a:txBody>
                    <a:bodyPr/>
                    <a:lstStyle/>
                    <a:p>
                      <a:pPr algn="ctr">
                        <a:spcAft>
                          <a:spcPts val="0"/>
                        </a:spcAft>
                      </a:pPr>
                      <a:r>
                        <a:rPr lang="en-US" sz="1400" b="1">
                          <a:effectLst/>
                          <a:latin typeface="Times New Roman"/>
                          <a:ea typeface="Times New Roman"/>
                        </a:rPr>
                        <a:t>No</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400" b="1">
                          <a:effectLst/>
                          <a:latin typeface="Times New Roman"/>
                          <a:ea typeface="Times New Roman"/>
                        </a:rPr>
                        <a:t>Tipe Umum</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0"/>
                        </a:spcAft>
                      </a:pPr>
                      <a:r>
                        <a:rPr lang="en-US" sz="1400" b="1">
                          <a:effectLst/>
                          <a:latin typeface="Times New Roman"/>
                          <a:ea typeface="Times New Roman"/>
                        </a:rPr>
                        <a:t>Tipe Varian </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0">
                <a:tc>
                  <a:txBody>
                    <a:bodyPr/>
                    <a:lstStyle/>
                    <a:p>
                      <a:pPr algn="ctr">
                        <a:spcAft>
                          <a:spcPts val="0"/>
                        </a:spcAft>
                      </a:pPr>
                      <a:r>
                        <a:rPr lang="en-US" sz="1400">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Integer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TINYINT (8-bit),  SMALLINT (16-bit),  MEDIUMINT (24-bit), </a:t>
                      </a:r>
                      <a:endParaRPr lang="en-US" sz="1400">
                        <a:effectLst/>
                        <a:latin typeface="Times New Roman"/>
                        <a:ea typeface="Times New Roman"/>
                      </a:endParaRPr>
                    </a:p>
                    <a:p>
                      <a:pPr algn="l">
                        <a:spcAft>
                          <a:spcPts val="0"/>
                        </a:spcAft>
                      </a:pPr>
                      <a:r>
                        <a:rPr lang="en-US" sz="1400">
                          <a:effectLst/>
                          <a:latin typeface="Courier New"/>
                          <a:ea typeface="Times New Roman"/>
                        </a:rPr>
                        <a:t>INT (32-bit),  BIGINT (64-bit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Floating Point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FLOAT (32-bit), DOUBLE (aka REAL) (64-bit)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Decimal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Decimal</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CHAR, BINARY, VARCHAR, VARBINARY, TEXT, TINYTEXT, MEDIUMTEXT, LONGTEXT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Binary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TINYBLOB, BLOB, MEDIUMBLOB, LONGBLOB</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Data/Time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DATETIME, DATE, TIMESTAMP, YEAR</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BIT(1), BOOLEAN (aka BOOL) = synonym for TINYINT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400">
                          <a:effectLst/>
                          <a:latin typeface="Times New Roman"/>
                          <a:ea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a:effectLst/>
                          <a:latin typeface="Times New Roman"/>
                          <a:ea typeface="Times New Roman"/>
                        </a:rPr>
                        <a:t>Lainnya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a:effectLst/>
                          <a:latin typeface="Courier New"/>
                          <a:ea typeface="Times New Roman"/>
                        </a:rPr>
                        <a:t>ENUM, SET, </a:t>
                      </a:r>
                      <a:endParaRPr lang="en-US" sz="1400">
                        <a:effectLst/>
                        <a:latin typeface="Times New Roman"/>
                        <a:ea typeface="Times New Roman"/>
                      </a:endParaRPr>
                    </a:p>
                    <a:p>
                      <a:pPr algn="l">
                        <a:spcAft>
                          <a:spcPts val="0"/>
                        </a:spcAft>
                      </a:pPr>
                      <a:r>
                        <a:rPr lang="en-US" sz="1400">
                          <a:effectLst/>
                          <a:latin typeface="Courier New"/>
                          <a:ea typeface="Times New Roman"/>
                        </a:rPr>
                        <a:t>GIS data types (Geometry, Point, Curve, LineString, Surface, Polygon, GeometryCollection, MultiPoint, MultiCurve, MultiLineString, MultiSurface, MultiPolygon)</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66730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sym typeface="Wingdings"/>
              </a:rPr>
              <a:t>Tambahan pendalaman materi : DATABASE SPASIAL </a:t>
            </a:r>
            <a:endParaRPr lang="id-ID" sz="2800">
              <a:latin typeface="AR JULIAN" pitchFamily="2" charset="0"/>
            </a:endParaRPr>
          </a:p>
        </p:txBody>
      </p:sp>
      <p:sp>
        <p:nvSpPr>
          <p:cNvPr id="2" name="Rectangle 1"/>
          <p:cNvSpPr/>
          <p:nvPr/>
        </p:nvSpPr>
        <p:spPr>
          <a:xfrm>
            <a:off x="571500" y="745659"/>
            <a:ext cx="10911840" cy="1246495"/>
          </a:xfrm>
          <a:prstGeom prst="rect">
            <a:avLst/>
          </a:prstGeom>
          <a:solidFill>
            <a:srgbClr val="CCECFF"/>
          </a:solidFill>
        </p:spPr>
        <p:txBody>
          <a:bodyPr wrap="square">
            <a:spAutoFit/>
          </a:bodyPr>
          <a:lstStyle/>
          <a:p>
            <a:pPr marL="285750" indent="-285750">
              <a:spcAft>
                <a:spcPts val="600"/>
              </a:spcAft>
              <a:buFont typeface="Wingdings" pitchFamily="2" charset="2"/>
              <a:buChar char="ü"/>
            </a:pPr>
            <a:r>
              <a:rPr lang="en-US" sz="1400">
                <a:latin typeface="Times New Roman"/>
                <a:ea typeface="Times New Roman"/>
              </a:rPr>
              <a:t>Konsep data yang disebut sebelumnya dikenal dengan istilah “data atribut”, kemudian muncul konsep data lain yang disebut data spasial</a:t>
            </a:r>
            <a:r>
              <a:rPr lang="en-US" sz="1400">
                <a:latin typeface="Times New Roman"/>
                <a:ea typeface="Times New Roman"/>
              </a:rPr>
              <a:t>. </a:t>
            </a:r>
            <a:endParaRPr lang="en-US" sz="1400" smtClean="0">
              <a:latin typeface="Times New Roman"/>
              <a:ea typeface="Times New Roman"/>
            </a:endParaRPr>
          </a:p>
          <a:p>
            <a:pPr marL="285750" indent="-285750">
              <a:spcAft>
                <a:spcPts val="600"/>
              </a:spcAft>
              <a:buFont typeface="Wingdings" pitchFamily="2" charset="2"/>
              <a:buChar char="ü"/>
            </a:pPr>
            <a:r>
              <a:rPr lang="en-US" sz="1400" smtClean="0">
                <a:latin typeface="Times New Roman"/>
                <a:ea typeface="Times New Roman"/>
              </a:rPr>
              <a:t>Data </a:t>
            </a:r>
            <a:r>
              <a:rPr lang="en-US" sz="1400">
                <a:latin typeface="Times New Roman"/>
                <a:ea typeface="Times New Roman"/>
              </a:rPr>
              <a:t>spasial adalah data yang merepresentasikan fakta lokasi yang mengacu pada dimensi geometri ruang </a:t>
            </a:r>
            <a:r>
              <a:rPr lang="en-US" sz="1400">
                <a:latin typeface="Times New Roman"/>
                <a:ea typeface="Times New Roman"/>
              </a:rPr>
              <a:t>pemetaan </a:t>
            </a:r>
            <a:r>
              <a:rPr lang="en-US" sz="1400" smtClean="0">
                <a:latin typeface="Times New Roman"/>
                <a:ea typeface="Times New Roman"/>
              </a:rPr>
              <a:t>bumi</a:t>
            </a:r>
            <a:r>
              <a:rPr lang="en-US" sz="1400">
                <a:latin typeface="Times New Roman"/>
                <a:ea typeface="Times New Roman"/>
              </a:rPr>
              <a:t>. Dimensi ruang geometri bumi meliputi bentuk bumi, ukuran bumi, penentuan posisi titik di bumi, penetuan panjang dan arah garis di bumi, dan penentuan area wilayah di bumi. Data spasial dalam komputer memiliki unsur dasar peta bumi dan tiga unsur pokok penggambaran yaitu titik, garis, dan poligon (area). Penjelasan unsur-unsur pokok data spasial diuraikan </a:t>
            </a:r>
            <a:r>
              <a:rPr lang="en-US" sz="1400">
                <a:latin typeface="Times New Roman"/>
                <a:ea typeface="Times New Roman"/>
              </a:rPr>
              <a:t>pada </a:t>
            </a:r>
            <a:r>
              <a:rPr lang="en-US" sz="1400" smtClean="0">
                <a:latin typeface="Times New Roman"/>
                <a:ea typeface="Times New Roman"/>
              </a:rPr>
              <a:t>tabel di bawah.</a:t>
            </a:r>
            <a:endParaRPr lang="en-US" sz="1400"/>
          </a:p>
        </p:txBody>
      </p:sp>
      <p:graphicFrame>
        <p:nvGraphicFramePr>
          <p:cNvPr id="3" name="Table 2"/>
          <p:cNvGraphicFramePr>
            <a:graphicFrameLocks noGrp="1"/>
          </p:cNvGraphicFramePr>
          <p:nvPr>
            <p:extLst>
              <p:ext uri="{D42A27DB-BD31-4B8C-83A1-F6EECF244321}">
                <p14:modId xmlns:p14="http://schemas.microsoft.com/office/powerpoint/2010/main" val="269897571"/>
              </p:ext>
            </p:extLst>
          </p:nvPr>
        </p:nvGraphicFramePr>
        <p:xfrm>
          <a:off x="971550" y="2083594"/>
          <a:ext cx="10450830" cy="2133600"/>
        </p:xfrm>
        <a:graphic>
          <a:graphicData uri="http://schemas.openxmlformats.org/drawingml/2006/table">
            <a:tbl>
              <a:tblPr firstRow="1" firstCol="1" bandRow="1"/>
              <a:tblGrid>
                <a:gridCol w="1240409"/>
                <a:gridCol w="3678301"/>
                <a:gridCol w="5532120"/>
              </a:tblGrid>
              <a:tr h="179705">
                <a:tc>
                  <a:txBody>
                    <a:bodyPr/>
                    <a:lstStyle/>
                    <a:p>
                      <a:pPr algn="l" fontAlgn="base">
                        <a:spcAft>
                          <a:spcPts val="0"/>
                        </a:spcAft>
                      </a:pPr>
                      <a:r>
                        <a:rPr lang="en-US" sz="1400" b="1">
                          <a:effectLst/>
                          <a:latin typeface="Times New Roman"/>
                          <a:ea typeface="Times New Roman"/>
                        </a:rPr>
                        <a:t>Unsur Spasial</a:t>
                      </a:r>
                      <a:endParaRPr lang="en-US" sz="14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51435" algn="l" fontAlgn="base">
                        <a:spcAft>
                          <a:spcPts val="0"/>
                        </a:spcAft>
                      </a:pPr>
                      <a:r>
                        <a:rPr lang="en-US" sz="1400" b="1">
                          <a:effectLst/>
                          <a:latin typeface="Times New Roman"/>
                          <a:ea typeface="Times New Roman"/>
                        </a:rPr>
                        <a:t>Deskripsi Spasial</a:t>
                      </a:r>
                      <a:endParaRPr lang="en-US" sz="1400">
                        <a:effectLst/>
                        <a:latin typeface="Times New Roman"/>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ase">
                        <a:spcAft>
                          <a:spcPts val="0"/>
                        </a:spcAft>
                      </a:pPr>
                      <a:r>
                        <a:rPr lang="en-US" sz="1400" b="1">
                          <a:effectLst/>
                          <a:latin typeface="Times New Roman"/>
                          <a:ea typeface="Times New Roman"/>
                        </a:rPr>
                        <a:t>Fakta Tematik</a:t>
                      </a:r>
                      <a:endParaRPr lang="en-US" sz="140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9705">
                <a:tc>
                  <a:txBody>
                    <a:bodyPr/>
                    <a:lstStyle/>
                    <a:p>
                      <a:pPr algn="l" fontAlgn="base">
                        <a:spcAft>
                          <a:spcPts val="0"/>
                        </a:spcAft>
                      </a:pPr>
                      <a:r>
                        <a:rPr lang="en-US" sz="1400">
                          <a:effectLst/>
                          <a:latin typeface="Times New Roman"/>
                          <a:ea typeface="Times New Roman"/>
                        </a:rPr>
                        <a:t>Peta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435" marR="20320" algn="l" fontAlgn="base">
                        <a:spcAft>
                          <a:spcPts val="0"/>
                        </a:spcAft>
                      </a:pPr>
                      <a:r>
                        <a:rPr lang="en-US" sz="1400">
                          <a:effectLst/>
                          <a:latin typeface="Times New Roman"/>
                          <a:ea typeface="Times New Roman"/>
                        </a:rPr>
                        <a:t>Merupakan acuan dasar penentuan  lokasi di permukaan bumi baik berupa peta satelit maupun  peta tematik.</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0320" algn="l" fontAlgn="base">
                        <a:spcAft>
                          <a:spcPts val="0"/>
                        </a:spcAft>
                      </a:pPr>
                      <a:r>
                        <a:rPr lang="en-US" sz="1400">
                          <a:effectLst/>
                          <a:latin typeface="Times New Roman"/>
                          <a:ea typeface="Times New Roman"/>
                        </a:rPr>
                        <a:t>Peta Bumi/Dunia, Peta Wilayah Negara Tertentu, Peta Provinsi, Peta Kabupaten,  dan lain-lain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en-US" sz="1400">
                          <a:effectLst/>
                          <a:latin typeface="Times New Roman"/>
                          <a:ea typeface="Times New Roman"/>
                        </a:rPr>
                        <a:t>Titik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435" marR="20320" algn="l" fontAlgn="base">
                        <a:spcAft>
                          <a:spcPts val="0"/>
                        </a:spcAft>
                      </a:pPr>
                      <a:r>
                        <a:rPr lang="en-US" sz="1400">
                          <a:effectLst/>
                          <a:latin typeface="Times New Roman"/>
                          <a:ea typeface="Times New Roman"/>
                        </a:rPr>
                        <a:t>Menggambarkan lokasi suatu objek dalam bentuk titik, simpul (</a:t>
                      </a:r>
                      <a:r>
                        <a:rPr lang="en-US" sz="1400" i="1">
                          <a:effectLst/>
                          <a:latin typeface="Times New Roman"/>
                          <a:ea typeface="Times New Roman"/>
                        </a:rPr>
                        <a:t>node</a:t>
                      </a:r>
                      <a:r>
                        <a:rPr lang="en-US" sz="1400">
                          <a:effectLst/>
                          <a:latin typeface="Times New Roman"/>
                          <a:ea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0320" algn="l" fontAlgn="base">
                        <a:spcAft>
                          <a:spcPts val="0"/>
                        </a:spcAft>
                      </a:pPr>
                      <a:r>
                        <a:rPr lang="en-US" sz="1400">
                          <a:effectLst/>
                          <a:latin typeface="Times New Roman"/>
                          <a:ea typeface="Times New Roman"/>
                        </a:rPr>
                        <a:t>lokasi Gedung Pemerintah, lokasi Kapal, lokasi  Hotel, lokasi Gardu Listrik, lokasi Stadion, lokasi Bandara, dan lain-lain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en-US" sz="1400">
                          <a:effectLst/>
                          <a:latin typeface="Times New Roman"/>
                          <a:ea typeface="Times New Roman"/>
                        </a:rPr>
                        <a:t>Garis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435" marR="20320" algn="l" fontAlgn="base">
                        <a:spcAft>
                          <a:spcPts val="0"/>
                        </a:spcAft>
                      </a:pPr>
                      <a:r>
                        <a:rPr lang="en-US" sz="1400">
                          <a:effectLst/>
                          <a:latin typeface="Times New Roman"/>
                          <a:ea typeface="Times New Roman"/>
                        </a:rPr>
                        <a:t>Menggambarkan lokasi suatu bentangan objek dalam bentuk garis atau kurva terbuka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0320" algn="l" fontAlgn="base">
                        <a:spcAft>
                          <a:spcPts val="0"/>
                        </a:spcAft>
                      </a:pPr>
                      <a:r>
                        <a:rPr lang="en-US" sz="1400">
                          <a:effectLst/>
                          <a:latin typeface="Times New Roman"/>
                          <a:ea typeface="Times New Roman"/>
                        </a:rPr>
                        <a:t>Sungai, Jalan Raya, Rel  Kereta Api , dan lain-lain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495">
                <a:tc>
                  <a:txBody>
                    <a:bodyPr/>
                    <a:lstStyle/>
                    <a:p>
                      <a:pPr algn="l" fontAlgn="base">
                        <a:spcAft>
                          <a:spcPts val="0"/>
                        </a:spcAft>
                      </a:pPr>
                      <a:r>
                        <a:rPr lang="en-US" sz="1400">
                          <a:effectLst/>
                          <a:latin typeface="Times New Roman"/>
                          <a:ea typeface="Times New Roman"/>
                        </a:rPr>
                        <a:t>Poligon/</a:t>
                      </a:r>
                    </a:p>
                    <a:p>
                      <a:pPr algn="l" fontAlgn="base">
                        <a:spcAft>
                          <a:spcPts val="0"/>
                        </a:spcAft>
                      </a:pPr>
                      <a:r>
                        <a:rPr lang="en-US" sz="1400">
                          <a:effectLst/>
                          <a:latin typeface="Times New Roman"/>
                          <a:ea typeface="Times New Roman"/>
                        </a:rPr>
                        <a:t>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435" marR="20320" algn="l" fontAlgn="base">
                        <a:spcAft>
                          <a:spcPts val="0"/>
                        </a:spcAft>
                      </a:pPr>
                      <a:r>
                        <a:rPr lang="en-US" sz="1400">
                          <a:effectLst/>
                          <a:latin typeface="Times New Roman"/>
                          <a:ea typeface="Times New Roman"/>
                        </a:rPr>
                        <a:t>Menggabarkan lokasi suatu ruang bentangan objek dalam bentuk area atau kurva tertutup</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0320" algn="l" fontAlgn="base">
                        <a:spcAft>
                          <a:spcPts val="0"/>
                        </a:spcAft>
                      </a:pPr>
                      <a:r>
                        <a:rPr lang="en-US" sz="1400">
                          <a:effectLst/>
                          <a:latin typeface="Times New Roman"/>
                          <a:ea typeface="Times New Roman"/>
                        </a:rPr>
                        <a:t>kawasan Hutan Lindung, kawasan Pertanian, kawasan Industri, Persil  Tanah, Area Stadion , Area Bandara,  dan  lain-lain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571500" y="4326434"/>
            <a:ext cx="11018520" cy="738664"/>
          </a:xfrm>
          <a:prstGeom prst="rect">
            <a:avLst/>
          </a:prstGeom>
          <a:solidFill>
            <a:srgbClr val="CCECFF"/>
          </a:solidFill>
        </p:spPr>
        <p:txBody>
          <a:bodyPr wrap="square">
            <a:spAutoFit/>
          </a:bodyPr>
          <a:lstStyle/>
          <a:p>
            <a:pPr marL="285750" indent="-285750">
              <a:buFont typeface="Wingdings" pitchFamily="2" charset="2"/>
              <a:buChar char="ü"/>
            </a:pPr>
            <a:r>
              <a:rPr lang="en-US" sz="1400">
                <a:latin typeface="Times New Roman" pitchFamily="18" charset="0"/>
                <a:cs typeface="Times New Roman" pitchFamily="18" charset="0"/>
              </a:rPr>
              <a:t>Penentuan lokasi di bumi yang tepat tentunya memerlukan pengukuran data. Pengukuran data membutuhkan besaran dan satuan sebagai acuan atau basis. Besaran-besaran atau konstanta-konstanta yang digunakan sebagai acuan hitungan dimensi ruang geometri bumi disebut datum geodesi. Contoh Datum Geodesi Nasonal tahun 1995 (DGN-95) dirincikan dalam tabel </a:t>
            </a:r>
            <a:r>
              <a:rPr lang="en-US" sz="1400">
                <a:latin typeface="Times New Roman" pitchFamily="18" charset="0"/>
                <a:cs typeface="Times New Roman" pitchFamily="18" charset="0"/>
              </a:rPr>
              <a:t>di </a:t>
            </a:r>
            <a:r>
              <a:rPr lang="en-US" sz="1400" smtClean="0">
                <a:latin typeface="Times New Roman" pitchFamily="18" charset="0"/>
                <a:cs typeface="Times New Roman" pitchFamily="18" charset="0"/>
              </a:rPr>
              <a:t>bawah.</a:t>
            </a:r>
            <a:endParaRPr lang="en-US" sz="140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97321829"/>
              </p:ext>
            </p:extLst>
          </p:nvPr>
        </p:nvGraphicFramePr>
        <p:xfrm>
          <a:off x="995996" y="5165884"/>
          <a:ext cx="6517324" cy="1493520"/>
        </p:xfrm>
        <a:graphic>
          <a:graphicData uri="http://schemas.openxmlformats.org/drawingml/2006/table">
            <a:tbl>
              <a:tblPr firstRow="1" firstCol="1" bandRow="1"/>
              <a:tblGrid>
                <a:gridCol w="2181544"/>
                <a:gridCol w="4335780"/>
              </a:tblGrid>
              <a:tr h="179705">
                <a:tc>
                  <a:txBody>
                    <a:bodyPr/>
                    <a:lstStyle/>
                    <a:p>
                      <a:pPr algn="l" fontAlgn="base">
                        <a:spcAft>
                          <a:spcPts val="0"/>
                        </a:spcAft>
                      </a:pPr>
                      <a:r>
                        <a:rPr lang="id-ID" sz="1400" b="1" smtClean="0">
                          <a:effectLst/>
                          <a:latin typeface="Times New Roman"/>
                          <a:ea typeface="Times New Roman"/>
                        </a:rPr>
                        <a:t>Datum</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ase">
                        <a:spcAft>
                          <a:spcPts val="0"/>
                        </a:spcAft>
                      </a:pPr>
                      <a:r>
                        <a:rPr lang="id-ID" sz="1400" b="1">
                          <a:effectLst/>
                          <a:latin typeface="Times New Roman"/>
                          <a:ea typeface="Times New Roman"/>
                        </a:rPr>
                        <a:t>Geosentris</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9705">
                <a:tc>
                  <a:txBody>
                    <a:bodyPr/>
                    <a:lstStyle/>
                    <a:p>
                      <a:pPr algn="l" fontAlgn="base">
                        <a:spcAft>
                          <a:spcPts val="0"/>
                        </a:spcAft>
                      </a:pPr>
                      <a:r>
                        <a:rPr lang="id-ID" sz="1400">
                          <a:effectLst/>
                          <a:latin typeface="Times New Roman"/>
                          <a:ea typeface="Times New Roman"/>
                        </a:rPr>
                        <a:t>Koordinat Geodesi</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Datum Geodesi Nasional 1995 (DGN-95)</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id-ID" sz="1400">
                          <a:effectLst/>
                          <a:latin typeface="Times New Roman"/>
                          <a:ea typeface="Times New Roman"/>
                        </a:rPr>
                        <a:t>Koordinat Grid/Peta</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Universal Transvere Mercator(UTM)</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id-ID" sz="1400">
                          <a:effectLst/>
                          <a:latin typeface="Times New Roman"/>
                          <a:ea typeface="Times New Roman"/>
                        </a:rPr>
                        <a:t>Kerangka Referensi</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International Tereseterial Reference Frame (ITRF)</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id-ID" sz="1400">
                          <a:effectLst/>
                          <a:latin typeface="Times New Roman"/>
                          <a:ea typeface="Times New Roman"/>
                        </a:rPr>
                        <a:t>Elipsoid</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World Geodetic Sistem 1984 (WGS-84)</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id-ID" sz="1400">
                          <a:effectLst/>
                          <a:latin typeface="Times New Roman"/>
                          <a:ea typeface="Times New Roman"/>
                        </a:rPr>
                        <a:t>Sumbu semi mayor (a)</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6.378.137,0 meter</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705">
                <a:tc>
                  <a:txBody>
                    <a:bodyPr/>
                    <a:lstStyle/>
                    <a:p>
                      <a:pPr algn="l" fontAlgn="base">
                        <a:spcAft>
                          <a:spcPts val="0"/>
                        </a:spcAft>
                      </a:pPr>
                      <a:r>
                        <a:rPr lang="id-ID" sz="1400">
                          <a:effectLst/>
                          <a:latin typeface="Times New Roman"/>
                          <a:ea typeface="Times New Roman"/>
                        </a:rPr>
                        <a:t>Faktor Pegepengan (1/f)</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ase">
                        <a:spcAft>
                          <a:spcPts val="0"/>
                        </a:spcAft>
                      </a:pPr>
                      <a:r>
                        <a:rPr lang="id-ID" sz="1400">
                          <a:effectLst/>
                          <a:latin typeface="Times New Roman"/>
                          <a:ea typeface="Times New Roman"/>
                        </a:rPr>
                        <a:t>298,2572223563</a:t>
                      </a:r>
                      <a:endParaRPr lang="en-US" sz="1400">
                        <a:effectLst/>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5805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sym typeface="Wingdings"/>
              </a:rPr>
              <a:t>Tambahan pendalaman materi : DATABASE SPASIAL </a:t>
            </a:r>
            <a:endParaRPr lang="id-ID" sz="2800">
              <a:latin typeface="AR JULIAN" pitchFamily="2" charset="0"/>
            </a:endParaRPr>
          </a:p>
        </p:txBody>
      </p:sp>
      <p:sp>
        <p:nvSpPr>
          <p:cNvPr id="2" name="Rectangle 1"/>
          <p:cNvSpPr/>
          <p:nvPr/>
        </p:nvSpPr>
        <p:spPr>
          <a:xfrm>
            <a:off x="594360" y="697915"/>
            <a:ext cx="4373880" cy="861774"/>
          </a:xfrm>
          <a:prstGeom prst="rect">
            <a:avLst/>
          </a:prstGeom>
        </p:spPr>
        <p:txBody>
          <a:bodyPr wrap="square">
            <a:spAutoFit/>
          </a:bodyPr>
          <a:lstStyle/>
          <a:p>
            <a:r>
              <a:rPr lang="en-US" sz="1600"/>
              <a:t>Format data spasial dapat </a:t>
            </a:r>
            <a:r>
              <a:rPr lang="en-US" sz="1600"/>
              <a:t>berupa </a:t>
            </a:r>
            <a:r>
              <a:rPr lang="en-US" sz="1600" smtClean="0"/>
              <a:t>:</a:t>
            </a:r>
          </a:p>
          <a:p>
            <a:pPr marL="342900" indent="-342900">
              <a:buAutoNum type="arabicParenBoth"/>
            </a:pPr>
            <a:r>
              <a:rPr lang="en-US" sz="1600"/>
              <a:t>V</a:t>
            </a:r>
            <a:r>
              <a:rPr lang="en-US" sz="1600" smtClean="0"/>
              <a:t>ector </a:t>
            </a:r>
            <a:r>
              <a:rPr lang="en-US" sz="1600"/>
              <a:t>(polygon, line, points</a:t>
            </a:r>
            <a:r>
              <a:rPr lang="en-US" sz="1600"/>
              <a:t>) </a:t>
            </a:r>
            <a:endParaRPr lang="en-US" sz="1600" smtClean="0"/>
          </a:p>
          <a:p>
            <a:pPr marL="342900" indent="-342900">
              <a:buAutoNum type="arabicParenBoth"/>
            </a:pPr>
            <a:r>
              <a:rPr lang="en-US" sz="1600"/>
              <a:t>R</a:t>
            </a:r>
            <a:r>
              <a:rPr lang="en-US" sz="1600" smtClean="0"/>
              <a:t>aster</a:t>
            </a:r>
            <a:endParaRPr lang="en-US" sz="1600"/>
          </a:p>
        </p:txBody>
      </p:sp>
      <p:sp>
        <p:nvSpPr>
          <p:cNvPr id="3" name="Rectangle 2"/>
          <p:cNvSpPr/>
          <p:nvPr/>
        </p:nvSpPr>
        <p:spPr>
          <a:xfrm>
            <a:off x="746760" y="1650921"/>
            <a:ext cx="6096000" cy="2246769"/>
          </a:xfrm>
          <a:prstGeom prst="rect">
            <a:avLst/>
          </a:prstGeom>
          <a:solidFill>
            <a:srgbClr val="CCECFF"/>
          </a:solidFill>
        </p:spPr>
        <p:txBody>
          <a:bodyPr>
            <a:spAutoFit/>
          </a:bodyPr>
          <a:lstStyle/>
          <a:p>
            <a:r>
              <a:rPr lang="en-US" sz="1400">
                <a:latin typeface="Times New Roman" pitchFamily="18" charset="0"/>
                <a:cs typeface="Times New Roman" pitchFamily="18" charset="0"/>
              </a:rPr>
              <a:t>Dalam data format vektor, bumi kita direpresentasikan sebagai suatu mosaik dari garis (arc/line), polygon (daerah yang dibatasi oleh garis yang berawal dan berakhir pada titik yang sama), titik/point (node yang mempunyai label), dan nodes (merupakan titik perpotongan antara dua buah garis). Data spasial format vektor diperlihatkan </a:t>
            </a:r>
            <a:r>
              <a:rPr lang="en-US" sz="1400">
                <a:latin typeface="Times New Roman" pitchFamily="18" charset="0"/>
                <a:cs typeface="Times New Roman" pitchFamily="18" charset="0"/>
              </a:rPr>
              <a:t>pada </a:t>
            </a:r>
            <a:r>
              <a:rPr lang="en-US" sz="1400" smtClean="0">
                <a:latin typeface="Times New Roman" pitchFamily="18" charset="0"/>
                <a:cs typeface="Times New Roman" pitchFamily="18" charset="0"/>
              </a:rPr>
              <a:t>gambar. </a:t>
            </a:r>
            <a:r>
              <a:rPr lang="en-US" sz="1400">
                <a:latin typeface="Times New Roman" pitchFamily="18" charset="0"/>
                <a:cs typeface="Times New Roman" pitchFamily="18" charset="0"/>
              </a:rPr>
              <a:t>Keuntungan utama dari format data vektor adalah ketepatan dalam merepresentasikan fitur titik, batasan dan garis lurus. Hal ini sangat berguna untuk analisa yang membutuhkan ketepatan posisi, misalnya pada basisdata batas-batas kadaster. Contoh penggunaan lainnya adalah untuk mendefinisikan hubungan spasial dari beberapa fitur. Kelemahan data vektor yang utama adalah ketidakmampuannya dalam mengakomodasi perubahan gradual</a:t>
            </a:r>
          </a:p>
        </p:txBody>
      </p:sp>
      <p:sp>
        <p:nvSpPr>
          <p:cNvPr id="4" name="Rectangle 3"/>
          <p:cNvSpPr/>
          <p:nvPr/>
        </p:nvSpPr>
        <p:spPr>
          <a:xfrm>
            <a:off x="746760" y="4162842"/>
            <a:ext cx="6096000" cy="2462213"/>
          </a:xfrm>
          <a:prstGeom prst="rect">
            <a:avLst/>
          </a:prstGeom>
          <a:solidFill>
            <a:srgbClr val="FFFFCC"/>
          </a:solidFill>
        </p:spPr>
        <p:txBody>
          <a:bodyPr>
            <a:spAutoFit/>
          </a:bodyPr>
          <a:lstStyle/>
          <a:p>
            <a:r>
              <a:rPr lang="en-US" sz="1400">
                <a:latin typeface="Times New Roman" pitchFamily="18" charset="0"/>
                <a:cs typeface="Times New Roman" pitchFamily="18" charset="0"/>
              </a:rPr>
              <a:t>Data raster (atau disebut juga dengan sel grid) adalah data yang dihasilkan dari sistem Penginderaan Jauh. Pada data raster, obyek geografis direpresentasikan sebagai struktur sel grid yang disebut dengan pixel (picture element). Pada data raster, resolusi (definisi visual) tergantung pada ukuran pixel-nya. Dengan kata lain, resolusi pixel menggambarkan ukuran sebenarnya di permukaan bumi yang diwakili oleh setiap pixel pada citra. Semakin kecil ukuran permukaan bumi yang direpresentasikan oleh satu sel, semakin tinggi resolusinya. Foramt data raster diperlihatkan pada gambar 3. Data raster sangat baik untuk merepresentasikan batas-batas yang berubah secara gradual, seperti jenis tanah, kelembaban tanah, vegetasi, suhu tanah, dsb. Keterbatasan utama dari data raster adalah besarnya ukuran file; semakin tinggi resolusi grid-nya semakin besar pula ukuran filenya</a:t>
            </a: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583" y="1546483"/>
            <a:ext cx="3485197" cy="235120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583" y="4146591"/>
            <a:ext cx="3569017" cy="251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180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878888" y="886392"/>
            <a:ext cx="8333692"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Silakan … rehat 3 menit</a:t>
            </a:r>
          </a:p>
          <a:p>
            <a:r>
              <a:rPr lang="en-US" sz="3200" b="1" spc="50" smtClean="0">
                <a:ln w="11430"/>
                <a:solidFill>
                  <a:srgbClr val="FF0000"/>
                </a:solidFill>
                <a:effectLst>
                  <a:outerShdw blurRad="76200" dist="50800" dir="5400000" algn="tl" rotWithShape="0">
                    <a:srgbClr val="000000">
                      <a:alpha val="65000"/>
                    </a:srgbClr>
                  </a:outerShdw>
                </a:effectLst>
              </a:rPr>
              <a:t>Regangkan tubuh &amp; sruput dulu kopinya.</a:t>
            </a:r>
            <a:endParaRPr lang="en-US" sz="32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8371643" y="2635293"/>
            <a:ext cx="3182182"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2809142"/>
            <a:ext cx="2857039" cy="38962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lowchart: Magnetic Disk 63"/>
          <p:cNvSpPr/>
          <p:nvPr/>
        </p:nvSpPr>
        <p:spPr>
          <a:xfrm>
            <a:off x="6838546" y="5355711"/>
            <a:ext cx="1170975" cy="1085830"/>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71" name="Title 1">
            <a:extLst>
              <a:ext uri="{FF2B5EF4-FFF2-40B4-BE49-F238E27FC236}">
                <a16:creationId xmlns="" xmlns:a16="http://schemas.microsoft.com/office/drawing/2014/main"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PENDALAMAN PENGOLAHAN DATA : KASUS</a:t>
            </a:r>
            <a:endParaRPr lang="id-ID" sz="3200">
              <a:latin typeface="AR JULIAN" pitchFamily="2" charset="0"/>
            </a:endParaRPr>
          </a:p>
        </p:txBody>
      </p:sp>
      <p:sp>
        <p:nvSpPr>
          <p:cNvPr id="27" name="Rectangle 26"/>
          <p:cNvSpPr/>
          <p:nvPr/>
        </p:nvSpPr>
        <p:spPr>
          <a:xfrm>
            <a:off x="9249938" y="2629992"/>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520255" y="331351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9" name="Oval 28"/>
          <p:cNvSpPr/>
          <p:nvPr/>
        </p:nvSpPr>
        <p:spPr>
          <a:xfrm>
            <a:off x="8457256" y="4652314"/>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Oval 29"/>
          <p:cNvSpPr/>
          <p:nvPr/>
        </p:nvSpPr>
        <p:spPr>
          <a:xfrm>
            <a:off x="4758094" y="4597807"/>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31" name="Group 30"/>
          <p:cNvGrpSpPr/>
          <p:nvPr/>
        </p:nvGrpSpPr>
        <p:grpSpPr>
          <a:xfrm>
            <a:off x="2960308" y="2639579"/>
            <a:ext cx="2398161" cy="1835649"/>
            <a:chOff x="1586753" y="2253364"/>
            <a:chExt cx="2398161" cy="1835649"/>
          </a:xfrm>
        </p:grpSpPr>
        <p:sp>
          <p:nvSpPr>
            <p:cNvPr id="32" name="Rectangle 31"/>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4" name="Left Brace 33"/>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5" name="Group 34"/>
            <p:cNvGrpSpPr/>
            <p:nvPr/>
          </p:nvGrpSpPr>
          <p:grpSpPr>
            <a:xfrm>
              <a:off x="1694571" y="2370626"/>
              <a:ext cx="663153" cy="1597949"/>
              <a:chOff x="1649746" y="2397521"/>
              <a:chExt cx="663153" cy="1597949"/>
            </a:xfrm>
          </p:grpSpPr>
          <p:sp>
            <p:nvSpPr>
              <p:cNvPr id="36" name="TextBox 35"/>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7" name="TextBox 36"/>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8" name="TextBox 37"/>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9" name="TextBox 38"/>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40" name="TextBox 39"/>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42" name="TextBox 41"/>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3" name="TextBox 42"/>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4" name="Group 43"/>
          <p:cNvGrpSpPr/>
          <p:nvPr/>
        </p:nvGrpSpPr>
        <p:grpSpPr>
          <a:xfrm>
            <a:off x="5631987" y="2639579"/>
            <a:ext cx="3357387" cy="1835649"/>
            <a:chOff x="5585011" y="2253364"/>
            <a:chExt cx="3357387" cy="1835649"/>
          </a:xfrm>
        </p:grpSpPr>
        <p:grpSp>
          <p:nvGrpSpPr>
            <p:cNvPr id="45" name="Group 44"/>
            <p:cNvGrpSpPr/>
            <p:nvPr/>
          </p:nvGrpSpPr>
          <p:grpSpPr>
            <a:xfrm>
              <a:off x="5585011" y="2253364"/>
              <a:ext cx="3357387" cy="1835649"/>
              <a:chOff x="5585011" y="2253364"/>
              <a:chExt cx="3357387" cy="1835649"/>
            </a:xfrm>
          </p:grpSpPr>
          <p:sp>
            <p:nvSpPr>
              <p:cNvPr id="51" name="Rectangle 50"/>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3" name="TextBox 52"/>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75" name="Left Brace 74"/>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7" name="Left Brace 76"/>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9" name="TextBox 78"/>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6" name="Rounded Rectangle 45"/>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7" name="Straight Connector 46"/>
            <p:cNvCxnSpPr>
              <a:stCxn id="46" idx="2"/>
              <a:endCxn id="52"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9" name="Straight Connector 48"/>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0" name="Left Arrow 79"/>
          <p:cNvSpPr/>
          <p:nvPr/>
        </p:nvSpPr>
        <p:spPr>
          <a:xfrm>
            <a:off x="2377697" y="3624786"/>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1723274" y="2753826"/>
            <a:ext cx="942645" cy="1615901"/>
            <a:chOff x="742714" y="2427512"/>
            <a:chExt cx="836425" cy="1525021"/>
          </a:xfrm>
        </p:grpSpPr>
        <p:pic>
          <p:nvPicPr>
            <p:cNvPr id="82"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4" name="Left Arrow 83"/>
          <p:cNvSpPr/>
          <p:nvPr/>
        </p:nvSpPr>
        <p:spPr>
          <a:xfrm flipH="1">
            <a:off x="2395627" y="3034043"/>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273420" y="2801714"/>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6" name="TextBox 85"/>
          <p:cNvSpPr txBox="1"/>
          <p:nvPr/>
        </p:nvSpPr>
        <p:spPr>
          <a:xfrm>
            <a:off x="2227489" y="3743113"/>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7" name="Group 86"/>
          <p:cNvGrpSpPr/>
          <p:nvPr/>
        </p:nvGrpSpPr>
        <p:grpSpPr>
          <a:xfrm>
            <a:off x="4127394" y="4479591"/>
            <a:ext cx="598564" cy="822960"/>
            <a:chOff x="4591413" y="4076245"/>
            <a:chExt cx="598564" cy="822960"/>
          </a:xfrm>
        </p:grpSpPr>
        <p:sp>
          <p:nvSpPr>
            <p:cNvPr id="88" name="Left Arrow 87"/>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6091425" y="4483571"/>
            <a:ext cx="833317" cy="881105"/>
            <a:chOff x="6510619" y="4080225"/>
            <a:chExt cx="833317" cy="881105"/>
          </a:xfrm>
        </p:grpSpPr>
        <p:sp>
          <p:nvSpPr>
            <p:cNvPr id="91" name="Left Arrow 90"/>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9650070" y="4474606"/>
            <a:ext cx="461427" cy="881105"/>
            <a:chOff x="10069264" y="4071260"/>
            <a:chExt cx="461427" cy="881105"/>
          </a:xfrm>
        </p:grpSpPr>
        <p:sp>
          <p:nvSpPr>
            <p:cNvPr id="94" name="Left Arrow 93"/>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p:cNvGrpSpPr/>
          <p:nvPr/>
        </p:nvGrpSpPr>
        <p:grpSpPr>
          <a:xfrm>
            <a:off x="7826640" y="4477413"/>
            <a:ext cx="605625" cy="822960"/>
            <a:chOff x="8263764" y="4065102"/>
            <a:chExt cx="605625" cy="822960"/>
          </a:xfrm>
        </p:grpSpPr>
        <p:sp>
          <p:nvSpPr>
            <p:cNvPr id="97" name="Left Arrow 96"/>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TextBox 98"/>
          <p:cNvSpPr txBox="1"/>
          <p:nvPr/>
        </p:nvSpPr>
        <p:spPr>
          <a:xfrm>
            <a:off x="1039511" y="736692"/>
            <a:ext cx="9868599" cy="1892826"/>
          </a:xfrm>
          <a:prstGeom prst="rect">
            <a:avLst/>
          </a:prstGeom>
          <a:noFill/>
        </p:spPr>
        <p:txBody>
          <a:bodyPr wrap="none" rtlCol="0">
            <a:spAutoFit/>
          </a:bodyPr>
          <a:lstStyle/>
          <a:p>
            <a:pPr lvl="1" indent="-457200">
              <a:spcBef>
                <a:spcPts val="300"/>
              </a:spcBef>
              <a:spcAft>
                <a:spcPts val="300"/>
              </a:spcAft>
              <a:buFont typeface="+mj-lt"/>
              <a:buAutoNum type="arabicPeriod"/>
            </a:pPr>
            <a:r>
              <a:rPr lang="en-US" sz="1600" smtClean="0">
                <a:solidFill>
                  <a:srgbClr val="0070C0"/>
                </a:solidFill>
              </a:rPr>
              <a:t>Kasus : 	(A) Membuat data Peserta Kuliah Basis Data, dilengkapi foto postcard “gaya tercantik/ganteng”</a:t>
            </a:r>
            <a:br>
              <a:rPr lang="en-US" sz="1600" smtClean="0">
                <a:solidFill>
                  <a:srgbClr val="0070C0"/>
                </a:solidFill>
              </a:rPr>
            </a:br>
            <a:r>
              <a:rPr lang="en-US" sz="1600" smtClean="0">
                <a:solidFill>
                  <a:srgbClr val="0070C0"/>
                </a:solidFill>
              </a:rPr>
              <a:t>		(B) Membuat data Kabaupaten Tasikmalaya untuk tahun 2021, dilengkapi dengan koordinat peta (X,Y)</a:t>
            </a:r>
            <a:br>
              <a:rPr lang="en-US" sz="1600" smtClean="0">
                <a:solidFill>
                  <a:srgbClr val="0070C0"/>
                </a:solidFill>
              </a:rPr>
            </a:br>
            <a:r>
              <a:rPr lang="en-US" sz="1600" smtClean="0">
                <a:solidFill>
                  <a:srgbClr val="0070C0"/>
                </a:solidFill>
              </a:rPr>
              <a:t> 		      letak kantor kecamatan berada.</a:t>
            </a:r>
            <a:endParaRPr lang="en-US" sz="1600" smtClean="0">
              <a:solidFill>
                <a:srgbClr val="0070C0"/>
              </a:solidFill>
            </a:endParaRPr>
          </a:p>
          <a:p>
            <a:pPr lvl="1" indent="-457200">
              <a:spcBef>
                <a:spcPts val="300"/>
              </a:spcBef>
              <a:spcAft>
                <a:spcPts val="300"/>
              </a:spcAft>
              <a:buFont typeface="+mj-lt"/>
              <a:buAutoNum type="arabicPeriod"/>
            </a:pPr>
            <a:r>
              <a:rPr lang="en-US" sz="1600" smtClean="0">
                <a:solidFill>
                  <a:srgbClr val="0070C0"/>
                </a:solidFill>
              </a:rPr>
              <a:t>Membuata Informasi dari kasus (A) dan (B) dalam bentuk Tabular dilengkapi Grafik yang rapi</a:t>
            </a:r>
            <a:br>
              <a:rPr lang="en-US" sz="1600" smtClean="0">
                <a:solidFill>
                  <a:srgbClr val="0070C0"/>
                </a:solidFill>
              </a:rPr>
            </a:br>
            <a:r>
              <a:rPr lang="en-US" sz="1600" smtClean="0">
                <a:solidFill>
                  <a:srgbClr val="0070C0"/>
                </a:solidFill>
              </a:rPr>
              <a:t>a) Grafik Scatter,  jarak tempat tinggal dengan kampus untuk kasus (A)</a:t>
            </a:r>
            <a:br>
              <a:rPr lang="en-US" sz="1600" smtClean="0">
                <a:solidFill>
                  <a:srgbClr val="0070C0"/>
                </a:solidFill>
              </a:rPr>
            </a:br>
            <a:r>
              <a:rPr lang="en-US" sz="1600" smtClean="0">
                <a:solidFill>
                  <a:srgbClr val="0070C0"/>
                </a:solidFill>
              </a:rPr>
              <a:t>b) Grafik Pie, komposisi jumlah wanita berbanding jumlah laki-laki kasus (A) dan (B)</a:t>
            </a:r>
            <a:br>
              <a:rPr lang="en-US" sz="1600" smtClean="0">
                <a:solidFill>
                  <a:srgbClr val="0070C0"/>
                </a:solidFill>
              </a:rPr>
            </a:br>
            <a:r>
              <a:rPr lang="en-US" sz="1600" smtClean="0">
                <a:solidFill>
                  <a:srgbClr val="0070C0"/>
                </a:solidFill>
              </a:rPr>
              <a:t>c) Grafik Bar, jumlah penduduk per kecamatan untuk kasus (B)</a:t>
            </a:r>
            <a:endParaRPr lang="en-US" sz="1600" smtClean="0">
              <a:solidFill>
                <a:srgbClr val="0070C0"/>
              </a:solidFill>
            </a:endParaRPr>
          </a:p>
        </p:txBody>
      </p:sp>
      <p:sp>
        <p:nvSpPr>
          <p:cNvPr id="59" name="TextBox 58"/>
          <p:cNvSpPr txBox="1"/>
          <p:nvPr/>
        </p:nvSpPr>
        <p:spPr>
          <a:xfrm>
            <a:off x="5774323" y="3532311"/>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60" name="TextBox 59"/>
          <p:cNvSpPr txBox="1"/>
          <p:nvPr/>
        </p:nvSpPr>
        <p:spPr>
          <a:xfrm>
            <a:off x="8083214" y="3398502"/>
            <a:ext cx="728582"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a:t>
            </a:r>
            <a:endParaRPr lang="en-US" sz="1200" i="1">
              <a:latin typeface="Calibri" pitchFamily="34" charset="0"/>
            </a:endParaRPr>
          </a:p>
        </p:txBody>
      </p:sp>
      <p:sp>
        <p:nvSpPr>
          <p:cNvPr id="61" name="TextBox 60"/>
          <p:cNvSpPr txBox="1"/>
          <p:nvPr/>
        </p:nvSpPr>
        <p:spPr>
          <a:xfrm>
            <a:off x="6891206" y="3098663"/>
            <a:ext cx="72858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“bentuk”</a:t>
            </a:r>
            <a:endParaRPr lang="en-US" sz="1200" i="1">
              <a:latin typeface="Calibri" pitchFamily="34" charset="0"/>
            </a:endParaRPr>
          </a:p>
        </p:txBody>
      </p:sp>
      <p:sp>
        <p:nvSpPr>
          <p:cNvPr id="63" name="TextBox 62"/>
          <p:cNvSpPr txBox="1"/>
          <p:nvPr/>
        </p:nvSpPr>
        <p:spPr>
          <a:xfrm>
            <a:off x="9301459" y="5723009"/>
            <a:ext cx="2410481"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“Pengumpulan data”/ pengamatan langsung di lapangan/ observasi</a:t>
            </a:r>
            <a:endParaRPr lang="en-US" sz="1200" i="1">
              <a:latin typeface="Calibri" pitchFamily="34" charset="0"/>
            </a:endParaRPr>
          </a:p>
        </p:txBody>
      </p:sp>
      <p:sp>
        <p:nvSpPr>
          <p:cNvPr id="58" name="Left-Right Arrow 57"/>
          <p:cNvSpPr/>
          <p:nvPr/>
        </p:nvSpPr>
        <p:spPr>
          <a:xfrm rot="5400000" flipH="1">
            <a:off x="6873781" y="4889151"/>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039241" y="4661680"/>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Tree>
    <p:extLst>
      <p:ext uri="{BB962C8B-B14F-4D97-AF65-F5344CB8AC3E}">
        <p14:creationId xmlns:p14="http://schemas.microsoft.com/office/powerpoint/2010/main" val="1530442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rPr>
              <a:t>PENDALAMAN </a:t>
            </a:r>
            <a:r>
              <a:rPr lang="en-US" sz="3200" smtClean="0">
                <a:latin typeface="AR JULIAN" pitchFamily="2" charset="0"/>
              </a:rPr>
              <a:t>PEMBUATAN DATA </a:t>
            </a:r>
            <a:r>
              <a:rPr lang="en-US" sz="3200">
                <a:latin typeface="AR JULIAN" pitchFamily="2" charset="0"/>
              </a:rPr>
              <a:t>: KASUS</a:t>
            </a:r>
            <a:endParaRPr lang="id-ID" sz="3200">
              <a:latin typeface="AR JULIAN" pitchFamily="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894891485"/>
              </p:ext>
            </p:extLst>
          </p:nvPr>
        </p:nvGraphicFramePr>
        <p:xfrm>
          <a:off x="595910" y="862975"/>
          <a:ext cx="6338294" cy="1193150"/>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    </a:t>
                      </a:r>
                      <a:r>
                        <a:rPr lang="en-US" sz="1400" b="1" smtClean="0">
                          <a:effectLst/>
                          <a:latin typeface="Times New Roman"/>
                          <a:ea typeface="Times New Roman"/>
                        </a:rPr>
                        <a:t>Peserta_kuliahBD =</a:t>
                      </a:r>
                      <a:r>
                        <a:rPr lang="en-US" sz="1400" b="0" smtClean="0">
                          <a:effectLst/>
                          <a:latin typeface="Times New Roman"/>
                          <a:ea typeface="Times New Roman"/>
                        </a:rPr>
                        <a:t> (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Peserta_kuliahBD</a:t>
                      </a: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37384720"/>
              </p:ext>
            </p:extLst>
          </p:nvPr>
        </p:nvGraphicFramePr>
        <p:xfrm>
          <a:off x="573050" y="3789055"/>
          <a:ext cx="6338294" cy="1193150"/>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1" smtClean="0">
                          <a:effectLst/>
                          <a:latin typeface="Times New Roman"/>
                          <a:ea typeface="Times New Roman"/>
                        </a:rPr>
                        <a:t>    Penduduk_KabTasik =</a:t>
                      </a:r>
                      <a:r>
                        <a:rPr lang="en-US" sz="1400" b="0" smtClean="0">
                          <a:effectLst/>
                          <a:latin typeface="Times New Roman"/>
                          <a:ea typeface="Times New Roman"/>
                        </a:rPr>
                        <a:t> (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Penduduk_KabTasik</a:t>
                      </a:r>
                      <a:r>
                        <a:rPr lang="en-US" sz="1400">
                          <a:effectLst/>
                          <a:latin typeface="Times New Roman"/>
                          <a:ea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 name="Group 2"/>
          <p:cNvGrpSpPr/>
          <p:nvPr/>
        </p:nvGrpSpPr>
        <p:grpSpPr>
          <a:xfrm>
            <a:off x="9687895" y="1273575"/>
            <a:ext cx="1312631" cy="1005840"/>
            <a:chOff x="10000315" y="1048269"/>
            <a:chExt cx="1312631" cy="1005840"/>
          </a:xfrm>
        </p:grpSpPr>
        <p:sp>
          <p:nvSpPr>
            <p:cNvPr id="16" name="Rectangle 15"/>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18" name="Oval 17"/>
          <p:cNvSpPr/>
          <p:nvPr/>
        </p:nvSpPr>
        <p:spPr>
          <a:xfrm>
            <a:off x="7801936" y="1193465"/>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3" name="Left Arrow 22"/>
          <p:cNvSpPr/>
          <p:nvPr/>
        </p:nvSpPr>
        <p:spPr>
          <a:xfrm>
            <a:off x="6978976" y="168505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8864935" y="1678470"/>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9626935" y="4192035"/>
            <a:ext cx="1312631" cy="1005840"/>
            <a:chOff x="10000315" y="1048269"/>
            <a:chExt cx="1312631" cy="1005840"/>
          </a:xfrm>
        </p:grpSpPr>
        <p:sp>
          <p:nvSpPr>
            <p:cNvPr id="27" name="Rectangle 26"/>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29" name="Oval 28"/>
          <p:cNvSpPr/>
          <p:nvPr/>
        </p:nvSpPr>
        <p:spPr>
          <a:xfrm>
            <a:off x="7740976" y="4111925"/>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Left Arrow 29"/>
          <p:cNvSpPr/>
          <p:nvPr/>
        </p:nvSpPr>
        <p:spPr>
          <a:xfrm>
            <a:off x="6918016" y="460351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p:cNvSpPr/>
          <p:nvPr/>
        </p:nvSpPr>
        <p:spPr>
          <a:xfrm>
            <a:off x="8803975" y="4596930"/>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Callout 31"/>
          <p:cNvSpPr/>
          <p:nvPr/>
        </p:nvSpPr>
        <p:spPr>
          <a:xfrm>
            <a:off x="6945742" y="2617570"/>
            <a:ext cx="4221480" cy="994310"/>
          </a:xfrm>
          <a:prstGeom prst="wedgeEllipseCallout">
            <a:avLst>
              <a:gd name="adj1" fmla="val 4638"/>
              <a:gd name="adj2" fmla="val -134390"/>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Wingdings" pitchFamily="2" charset="2"/>
              <a:buChar char="ü"/>
            </a:pPr>
            <a:endParaRPr lang="en-US" sz="1400" smtClean="0">
              <a:solidFill>
                <a:schemeClr val="tx1"/>
              </a:solidFill>
            </a:endParaRPr>
          </a:p>
          <a:p>
            <a:pPr marL="114300" indent="-114300">
              <a:buFont typeface="Wingdings" pitchFamily="2" charset="2"/>
              <a:buChar char="ü"/>
            </a:pPr>
            <a:endParaRPr lang="en-US" sz="1400">
              <a:solidFill>
                <a:schemeClr val="tx1"/>
              </a:solidFill>
            </a:endParaRPr>
          </a:p>
          <a:p>
            <a:pPr marL="114300" indent="-114300">
              <a:buFont typeface="Wingdings" pitchFamily="2" charset="2"/>
              <a:buChar char="ü"/>
            </a:pPr>
            <a:r>
              <a:rPr lang="en-US" sz="1400" smtClean="0">
                <a:solidFill>
                  <a:schemeClr val="tx1"/>
                </a:solidFill>
              </a:rPr>
              <a:t>Jenis data Primer atau Sekunder ?</a:t>
            </a:r>
          </a:p>
          <a:p>
            <a:pPr marL="114300" indent="-114300">
              <a:buFont typeface="Wingdings" pitchFamily="2" charset="2"/>
              <a:buChar char="ü"/>
            </a:pPr>
            <a:r>
              <a:rPr lang="en-US" sz="1400" smtClean="0">
                <a:solidFill>
                  <a:schemeClr val="tx1"/>
                </a:solidFill>
              </a:rPr>
              <a:t>Sifat data Kuantitaif atau Kualitatif ?</a:t>
            </a:r>
          </a:p>
          <a:p>
            <a:pPr marL="114300" indent="-114300">
              <a:buFont typeface="Wingdings" pitchFamily="2" charset="2"/>
              <a:buChar char="ü"/>
            </a:pPr>
            <a:r>
              <a:rPr lang="en-US" sz="1400" smtClean="0">
                <a:solidFill>
                  <a:schemeClr val="tx1"/>
                </a:solidFill>
              </a:rPr>
              <a:t>Bentuk data Atribut atau spasial?</a:t>
            </a:r>
          </a:p>
          <a:p>
            <a:pPr algn="ctr"/>
            <a:endParaRPr lang="en-US" sz="1400" smtClean="0">
              <a:solidFill>
                <a:schemeClr val="tx1"/>
              </a:solidFill>
            </a:endParaRPr>
          </a:p>
          <a:p>
            <a:pPr algn="ctr"/>
            <a:endParaRPr lang="en-US" sz="1400">
              <a:solidFill>
                <a:schemeClr val="tx1"/>
              </a:solidFill>
            </a:endParaRPr>
          </a:p>
        </p:txBody>
      </p:sp>
      <p:sp>
        <p:nvSpPr>
          <p:cNvPr id="34" name="Oval Callout 33"/>
          <p:cNvSpPr/>
          <p:nvPr/>
        </p:nvSpPr>
        <p:spPr>
          <a:xfrm>
            <a:off x="3919555" y="2350870"/>
            <a:ext cx="2362200" cy="1074420"/>
          </a:xfrm>
          <a:prstGeom prst="wedgeEllipseCallout">
            <a:avLst>
              <a:gd name="adj1" fmla="val 93741"/>
              <a:gd name="adj2" fmla="val -9917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Apa yang harus Anda lakukan dan persiapkan ?</a:t>
            </a:r>
            <a:endParaRPr lang="en-US" sz="1400">
              <a:solidFill>
                <a:schemeClr val="tx1"/>
              </a:solidFill>
            </a:endParaRPr>
          </a:p>
        </p:txBody>
      </p:sp>
      <p:sp>
        <p:nvSpPr>
          <p:cNvPr id="35" name="Oval Callout 34"/>
          <p:cNvSpPr/>
          <p:nvPr/>
        </p:nvSpPr>
        <p:spPr>
          <a:xfrm>
            <a:off x="6945742" y="5543650"/>
            <a:ext cx="4221480" cy="994310"/>
          </a:xfrm>
          <a:prstGeom prst="wedgeEllipseCallout">
            <a:avLst>
              <a:gd name="adj1" fmla="val 4638"/>
              <a:gd name="adj2" fmla="val -134390"/>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Wingdings" pitchFamily="2" charset="2"/>
              <a:buChar char="ü"/>
            </a:pPr>
            <a:endParaRPr lang="en-US" sz="1400" smtClean="0">
              <a:solidFill>
                <a:schemeClr val="tx1"/>
              </a:solidFill>
            </a:endParaRPr>
          </a:p>
          <a:p>
            <a:pPr marL="114300" indent="-114300">
              <a:buFont typeface="Wingdings" pitchFamily="2" charset="2"/>
              <a:buChar char="ü"/>
            </a:pPr>
            <a:endParaRPr lang="en-US" sz="1400">
              <a:solidFill>
                <a:schemeClr val="tx1"/>
              </a:solidFill>
            </a:endParaRPr>
          </a:p>
          <a:p>
            <a:pPr marL="114300" indent="-114300">
              <a:buFont typeface="Wingdings" pitchFamily="2" charset="2"/>
              <a:buChar char="ü"/>
            </a:pPr>
            <a:r>
              <a:rPr lang="en-US" sz="1400" smtClean="0">
                <a:solidFill>
                  <a:schemeClr val="tx1"/>
                </a:solidFill>
              </a:rPr>
              <a:t>Jenis data Primer atau Sekunder ?</a:t>
            </a:r>
          </a:p>
          <a:p>
            <a:pPr marL="114300" indent="-114300">
              <a:buFont typeface="Wingdings" pitchFamily="2" charset="2"/>
              <a:buChar char="ü"/>
            </a:pPr>
            <a:r>
              <a:rPr lang="en-US" sz="1400" smtClean="0">
                <a:solidFill>
                  <a:schemeClr val="tx1"/>
                </a:solidFill>
              </a:rPr>
              <a:t>Sifat data Kuantitaif atau Kualitatif ?</a:t>
            </a:r>
          </a:p>
          <a:p>
            <a:pPr marL="114300" indent="-114300">
              <a:buFont typeface="Wingdings" pitchFamily="2" charset="2"/>
              <a:buChar char="ü"/>
            </a:pPr>
            <a:r>
              <a:rPr lang="en-US" sz="1400" smtClean="0">
                <a:solidFill>
                  <a:schemeClr val="tx1"/>
                </a:solidFill>
              </a:rPr>
              <a:t>Bentuk data Atribut atau spasial?</a:t>
            </a:r>
          </a:p>
          <a:p>
            <a:pPr algn="ctr"/>
            <a:endParaRPr lang="en-US" sz="1400" smtClean="0">
              <a:solidFill>
                <a:schemeClr val="tx1"/>
              </a:solidFill>
            </a:endParaRPr>
          </a:p>
          <a:p>
            <a:pPr algn="ctr"/>
            <a:endParaRPr lang="en-US" sz="1400">
              <a:solidFill>
                <a:schemeClr val="tx1"/>
              </a:solidFill>
            </a:endParaRPr>
          </a:p>
        </p:txBody>
      </p:sp>
      <p:sp>
        <p:nvSpPr>
          <p:cNvPr id="36" name="Oval Callout 35"/>
          <p:cNvSpPr/>
          <p:nvPr/>
        </p:nvSpPr>
        <p:spPr>
          <a:xfrm>
            <a:off x="3919555" y="5276950"/>
            <a:ext cx="2362200" cy="1074420"/>
          </a:xfrm>
          <a:prstGeom prst="wedgeEllipseCallout">
            <a:avLst>
              <a:gd name="adj1" fmla="val 93741"/>
              <a:gd name="adj2" fmla="val -9917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Apa yang harus Anda lakukan dan persiapkan ?</a:t>
            </a:r>
            <a:endParaRPr lang="en-US" sz="1400">
              <a:solidFill>
                <a:schemeClr val="tx1"/>
              </a:solidFill>
            </a:endParaRPr>
          </a:p>
        </p:txBody>
      </p:sp>
    </p:spTree>
    <p:extLst>
      <p:ext uri="{BB962C8B-B14F-4D97-AF65-F5344CB8AC3E}">
        <p14:creationId xmlns:p14="http://schemas.microsoft.com/office/powerpoint/2010/main" val="483728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agnetic Disk 19"/>
          <p:cNvSpPr/>
          <p:nvPr/>
        </p:nvSpPr>
        <p:spPr>
          <a:xfrm>
            <a:off x="2731365" y="2831844"/>
            <a:ext cx="960415" cy="757176"/>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Database</a:t>
            </a:r>
            <a:endParaRPr lang="en-US" sz="1400"/>
          </a:p>
        </p:txBody>
      </p:sp>
      <p:sp>
        <p:nvSpPr>
          <p:cNvPr id="24" name="Flowchart: Magnetic Disk 23"/>
          <p:cNvSpPr/>
          <p:nvPr/>
        </p:nvSpPr>
        <p:spPr>
          <a:xfrm>
            <a:off x="2719133" y="5796024"/>
            <a:ext cx="960415" cy="757176"/>
          </a:xfrm>
          <a:prstGeom prst="flowChartMagneticDisk">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Database</a:t>
            </a:r>
            <a:endParaRPr lang="en-US" sz="1400"/>
          </a:p>
        </p:txBody>
      </p:sp>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a:latin typeface="AR JULIAN" pitchFamily="2" charset="0"/>
              </a:rPr>
              <a:t>PENDALAMAN </a:t>
            </a:r>
            <a:r>
              <a:rPr lang="en-US" sz="3200" smtClean="0">
                <a:latin typeface="AR JULIAN" pitchFamily="2" charset="0"/>
              </a:rPr>
              <a:t>PEMBUATAN DATA </a:t>
            </a:r>
            <a:r>
              <a:rPr lang="en-US" sz="3200">
                <a:latin typeface="AR JULIAN" pitchFamily="2" charset="0"/>
              </a:rPr>
              <a:t>: KASUS</a:t>
            </a:r>
            <a:endParaRPr lang="id-ID" sz="3200">
              <a:latin typeface="AR JULIAN" pitchFamily="2"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1791982"/>
              </p:ext>
            </p:extLst>
          </p:nvPr>
        </p:nvGraphicFramePr>
        <p:xfrm>
          <a:off x="595910" y="862975"/>
          <a:ext cx="6338294" cy="1076935"/>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a:t>
                      </a:r>
                      <a:r>
                        <a:rPr lang="en-US" sz="1400">
                          <a:effectLst/>
                          <a:latin typeface="Times New Roman"/>
                          <a:ea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91667923"/>
              </p:ext>
            </p:extLst>
          </p:nvPr>
        </p:nvGraphicFramePr>
        <p:xfrm>
          <a:off x="573050" y="3789055"/>
          <a:ext cx="6338294" cy="1076935"/>
        </p:xfrm>
        <a:graphic>
          <a:graphicData uri="http://schemas.openxmlformats.org/drawingml/2006/table">
            <a:tbl>
              <a:tblPr firstRow="1" firstCol="1" bandRow="1"/>
              <a:tblGrid>
                <a:gridCol w="711979"/>
                <a:gridCol w="1125263"/>
                <a:gridCol w="1125263"/>
                <a:gridCol w="1125263"/>
                <a:gridCol w="1125263"/>
                <a:gridCol w="1125263"/>
              </a:tblGrid>
              <a:tr h="523865">
                <a:tc gridSpan="6">
                  <a:txBody>
                    <a:bodyPr/>
                    <a:lstStyle/>
                    <a:p>
                      <a:pPr algn="just">
                        <a:spcAft>
                          <a:spcPts val="0"/>
                        </a:spcAft>
                      </a:pPr>
                      <a:r>
                        <a:rPr lang="en-US" sz="1400" b="0" smtClean="0">
                          <a:effectLst/>
                          <a:latin typeface="Times New Roman"/>
                          <a:ea typeface="Times New Roman"/>
                        </a:rPr>
                        <a:t>Skema Data/Relasi/Tabel  :</a:t>
                      </a:r>
                    </a:p>
                    <a:p>
                      <a:pPr algn="just">
                        <a:spcAft>
                          <a:spcPts val="0"/>
                        </a:spcAft>
                      </a:pPr>
                      <a:r>
                        <a:rPr lang="en-US" sz="1400" b="0" smtClean="0">
                          <a:effectLst/>
                          <a:latin typeface="Times New Roman"/>
                          <a:ea typeface="Times New Roman"/>
                        </a:rPr>
                        <a:t>Instan Tabel </a:t>
                      </a:r>
                      <a:r>
                        <a:rPr lang="en-US" sz="1400" b="1" smtClean="0">
                          <a:effectLst/>
                          <a:latin typeface="Times New Roman"/>
                          <a:ea typeface="Times New Roman"/>
                        </a:rPr>
                        <a:t>: …..</a:t>
                      </a:r>
                      <a:r>
                        <a:rPr lang="en-US" sz="1400">
                          <a:effectLst/>
                          <a:latin typeface="Times New Roman"/>
                          <a:ea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6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just">
                        <a:spcAft>
                          <a:spcPts val="0"/>
                        </a:spcAft>
                      </a:pPr>
                      <a:endParaRPr lang="en-US" sz="1400">
                        <a:effectLst/>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276535">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just">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76535">
                <a:tc>
                  <a:txBody>
                    <a:bodyPr/>
                    <a:lstStyle/>
                    <a:p>
                      <a:pPr algn="just">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smtClean="0">
                          <a:effectLst/>
                          <a:latin typeface="Times New Roman"/>
                          <a:ea typeface="Times New Roman"/>
                          <a:sym typeface="Wingdings"/>
                        </a:rPr>
                        <a:t></a:t>
                      </a: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endParaRPr lang="en-US" sz="14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 name="Group 2"/>
          <p:cNvGrpSpPr/>
          <p:nvPr/>
        </p:nvGrpSpPr>
        <p:grpSpPr>
          <a:xfrm>
            <a:off x="9687895" y="1230307"/>
            <a:ext cx="1312631" cy="1005840"/>
            <a:chOff x="10000315" y="1048269"/>
            <a:chExt cx="1312631" cy="1005840"/>
          </a:xfrm>
        </p:grpSpPr>
        <p:sp>
          <p:nvSpPr>
            <p:cNvPr id="16" name="Rectangle 15"/>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18" name="Oval 17"/>
          <p:cNvSpPr/>
          <p:nvPr/>
        </p:nvSpPr>
        <p:spPr>
          <a:xfrm>
            <a:off x="7801936" y="1150197"/>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3" name="Left Arrow 22"/>
          <p:cNvSpPr/>
          <p:nvPr/>
        </p:nvSpPr>
        <p:spPr>
          <a:xfrm>
            <a:off x="6978976" y="1641787"/>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a:off x="8864935" y="163520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9626935" y="4245375"/>
            <a:ext cx="1312631" cy="1005840"/>
            <a:chOff x="10000315" y="1048269"/>
            <a:chExt cx="1312631" cy="1005840"/>
          </a:xfrm>
        </p:grpSpPr>
        <p:sp>
          <p:nvSpPr>
            <p:cNvPr id="27" name="Rectangle 26"/>
            <p:cNvSpPr/>
            <p:nvPr/>
          </p:nvSpPr>
          <p:spPr>
            <a:xfrm>
              <a:off x="10000315" y="1048269"/>
              <a:ext cx="1312631" cy="1005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270632" y="1323346"/>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grpSp>
      <p:sp>
        <p:nvSpPr>
          <p:cNvPr id="29" name="Oval 28"/>
          <p:cNvSpPr/>
          <p:nvPr/>
        </p:nvSpPr>
        <p:spPr>
          <a:xfrm>
            <a:off x="7740976" y="4165265"/>
            <a:ext cx="1062999" cy="111168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30" name="Left Arrow 29"/>
          <p:cNvSpPr/>
          <p:nvPr/>
        </p:nvSpPr>
        <p:spPr>
          <a:xfrm>
            <a:off x="6918016" y="465685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Arrow 30"/>
          <p:cNvSpPr/>
          <p:nvPr/>
        </p:nvSpPr>
        <p:spPr>
          <a:xfrm>
            <a:off x="8803975" y="4650270"/>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5400000" flipH="1">
            <a:off x="2710284" y="2371475"/>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75744" y="2144004"/>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22" name="Left-Right Arrow 21"/>
          <p:cNvSpPr/>
          <p:nvPr/>
        </p:nvSpPr>
        <p:spPr>
          <a:xfrm rot="5400000" flipH="1">
            <a:off x="2698050" y="5320415"/>
            <a:ext cx="1023834" cy="171223"/>
          </a:xfrm>
          <a:prstGeom prst="lef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63510" y="5092944"/>
            <a:ext cx="671662" cy="57773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smtClean="0">
                <a:latin typeface="Calibri" pitchFamily="34" charset="0"/>
              </a:rPr>
              <a:t>DBMS</a:t>
            </a:r>
            <a:endParaRPr lang="en-US" sz="1400" b="1">
              <a:latin typeface="Calibri" pitchFamily="34" charset="0"/>
            </a:endParaRPr>
          </a:p>
        </p:txBody>
      </p:sp>
      <p:sp>
        <p:nvSpPr>
          <p:cNvPr id="2" name="Left Brace 1"/>
          <p:cNvSpPr/>
          <p:nvPr/>
        </p:nvSpPr>
        <p:spPr>
          <a:xfrm>
            <a:off x="3582543" y="2054624"/>
            <a:ext cx="173609" cy="777220"/>
          </a:xfrm>
          <a:prstGeom prst="leftBrace">
            <a:avLst>
              <a:gd name="adj1" fmla="val 27777"/>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3670764" y="1966681"/>
            <a:ext cx="2401619" cy="954107"/>
          </a:xfrm>
          <a:prstGeom prst="rect">
            <a:avLst/>
          </a:prstGeom>
        </p:spPr>
        <p:txBody>
          <a:bodyPr wrap="none">
            <a:spAutoFit/>
          </a:bodyPr>
          <a:lstStyle/>
          <a:p>
            <a:pPr algn="just">
              <a:spcAft>
                <a:spcPts val="0"/>
              </a:spcAft>
            </a:pPr>
            <a:r>
              <a:rPr lang="en-US" sz="1400" smtClean="0">
                <a:latin typeface="Times New Roman"/>
                <a:ea typeface="Times New Roman"/>
              </a:rPr>
              <a:t>Aplikasikan dengan 3 DBMS :</a:t>
            </a:r>
          </a:p>
          <a:p>
            <a:pPr marL="342900" indent="-342900" algn="just">
              <a:spcAft>
                <a:spcPts val="0"/>
              </a:spcAft>
              <a:buAutoNum type="arabicParenR"/>
            </a:pPr>
            <a:r>
              <a:rPr lang="en-US" sz="1400" smtClean="0">
                <a:latin typeface="Times New Roman"/>
                <a:ea typeface="Times New Roman"/>
              </a:rPr>
              <a:t>MySQL</a:t>
            </a:r>
          </a:p>
          <a:p>
            <a:pPr marL="342900" indent="-342900" algn="just">
              <a:spcAft>
                <a:spcPts val="0"/>
              </a:spcAft>
              <a:buAutoNum type="arabicParenR"/>
            </a:pPr>
            <a:r>
              <a:rPr lang="en-US" sz="1400" smtClean="0">
                <a:latin typeface="Times New Roman"/>
                <a:ea typeface="Times New Roman"/>
              </a:rPr>
              <a:t>Ms Access</a:t>
            </a:r>
          </a:p>
          <a:p>
            <a:pPr marL="342900" indent="-342900" algn="just">
              <a:spcAft>
                <a:spcPts val="0"/>
              </a:spcAft>
              <a:buAutoNum type="arabicParenR"/>
            </a:pPr>
            <a:r>
              <a:rPr lang="en-US" sz="1400" smtClean="0">
                <a:latin typeface="Times New Roman"/>
                <a:ea typeface="Times New Roman"/>
              </a:rPr>
              <a:t>Paradox</a:t>
            </a:r>
          </a:p>
        </p:txBody>
      </p:sp>
      <p:sp>
        <p:nvSpPr>
          <p:cNvPr id="35" name="Left Brace 34"/>
          <p:cNvSpPr/>
          <p:nvPr/>
        </p:nvSpPr>
        <p:spPr>
          <a:xfrm>
            <a:off x="3571938" y="4997292"/>
            <a:ext cx="173609" cy="777220"/>
          </a:xfrm>
          <a:prstGeom prst="leftBrace">
            <a:avLst>
              <a:gd name="adj1" fmla="val 27777"/>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a:off x="3669347" y="4909349"/>
            <a:ext cx="2403036" cy="954107"/>
          </a:xfrm>
          <a:prstGeom prst="rect">
            <a:avLst/>
          </a:prstGeom>
        </p:spPr>
        <p:txBody>
          <a:bodyPr wrap="square">
            <a:spAutoFit/>
          </a:bodyPr>
          <a:lstStyle/>
          <a:p>
            <a:pPr algn="just">
              <a:spcAft>
                <a:spcPts val="0"/>
              </a:spcAft>
            </a:pPr>
            <a:r>
              <a:rPr lang="en-US" sz="1400" smtClean="0">
                <a:latin typeface="Times New Roman"/>
                <a:ea typeface="Times New Roman"/>
              </a:rPr>
              <a:t>Aplikasikan dengan 3 DBMS :</a:t>
            </a:r>
          </a:p>
          <a:p>
            <a:pPr marL="342900" indent="-342900" algn="just">
              <a:spcAft>
                <a:spcPts val="0"/>
              </a:spcAft>
              <a:buAutoNum type="arabicParenR"/>
            </a:pPr>
            <a:r>
              <a:rPr lang="en-US" sz="1400" smtClean="0">
                <a:latin typeface="Times New Roman"/>
                <a:ea typeface="Times New Roman"/>
              </a:rPr>
              <a:t>MySQL</a:t>
            </a:r>
          </a:p>
          <a:p>
            <a:pPr marL="342900" indent="-342900" algn="just">
              <a:spcAft>
                <a:spcPts val="0"/>
              </a:spcAft>
              <a:buAutoNum type="arabicParenR"/>
            </a:pPr>
            <a:r>
              <a:rPr lang="en-US" sz="1400" smtClean="0">
                <a:latin typeface="Times New Roman"/>
                <a:ea typeface="Times New Roman"/>
              </a:rPr>
              <a:t>Ms Access</a:t>
            </a:r>
          </a:p>
          <a:p>
            <a:pPr marL="342900" indent="-342900" algn="just">
              <a:spcAft>
                <a:spcPts val="0"/>
              </a:spcAft>
              <a:buAutoNum type="arabicParenR"/>
            </a:pPr>
            <a:r>
              <a:rPr lang="en-US" sz="1400" smtClean="0">
                <a:latin typeface="Times New Roman"/>
                <a:ea typeface="Times New Roman"/>
              </a:rPr>
              <a:t>Paradox</a:t>
            </a:r>
          </a:p>
        </p:txBody>
      </p:sp>
      <p:sp>
        <p:nvSpPr>
          <p:cNvPr id="5" name="Oval Callout 4"/>
          <p:cNvSpPr/>
          <p:nvPr/>
        </p:nvSpPr>
        <p:spPr>
          <a:xfrm>
            <a:off x="5608320" y="2552700"/>
            <a:ext cx="2362200" cy="1188720"/>
          </a:xfrm>
          <a:prstGeom prst="wedgeEllipseCallout">
            <a:avLst>
              <a:gd name="adj1" fmla="val -65614"/>
              <a:gd name="adj2" fmla="val -7009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Apa yang harus Anda lakukan dan persiapkan ?</a:t>
            </a:r>
            <a:endParaRPr lang="en-US" sz="1400">
              <a:solidFill>
                <a:schemeClr val="tx1"/>
              </a:solidFill>
            </a:endParaRPr>
          </a:p>
        </p:txBody>
      </p:sp>
      <p:sp>
        <p:nvSpPr>
          <p:cNvPr id="38" name="Rectangle 37"/>
          <p:cNvSpPr/>
          <p:nvPr/>
        </p:nvSpPr>
        <p:spPr>
          <a:xfrm>
            <a:off x="7985757" y="2670006"/>
            <a:ext cx="3282356" cy="954107"/>
          </a:xfrm>
          <a:prstGeom prst="rect">
            <a:avLst/>
          </a:prstGeom>
        </p:spPr>
        <p:txBody>
          <a:bodyPr wrap="square">
            <a:spAutoFit/>
          </a:bodyPr>
          <a:lstStyle/>
          <a:p>
            <a:pPr algn="just">
              <a:spcAft>
                <a:spcPts val="0"/>
              </a:spcAft>
            </a:pPr>
            <a:r>
              <a:rPr lang="en-US" sz="1400" smtClean="0">
                <a:latin typeface="Times New Roman"/>
                <a:ea typeface="Times New Roman"/>
              </a:rPr>
              <a:t>Analisis dan Catata prosesnya :</a:t>
            </a:r>
          </a:p>
          <a:p>
            <a:pPr marL="342900" indent="-342900" algn="just">
              <a:spcAft>
                <a:spcPts val="0"/>
              </a:spcAft>
              <a:buAutoNum type="arabicParenR"/>
            </a:pPr>
            <a:r>
              <a:rPr lang="en-US" sz="1400" smtClean="0">
                <a:latin typeface="Times New Roman"/>
                <a:ea typeface="Times New Roman"/>
              </a:rPr>
              <a:t>Instalasi DBMS</a:t>
            </a:r>
          </a:p>
          <a:p>
            <a:pPr marL="342900" indent="-342900" algn="just">
              <a:spcAft>
                <a:spcPts val="0"/>
              </a:spcAft>
              <a:buAutoNum type="arabicParenR"/>
            </a:pPr>
            <a:r>
              <a:rPr lang="en-US" sz="1400" smtClean="0">
                <a:latin typeface="Times New Roman"/>
                <a:ea typeface="Times New Roman"/>
              </a:rPr>
              <a:t>User-Interfacenya </a:t>
            </a:r>
          </a:p>
          <a:p>
            <a:pPr marL="342900" indent="-342900" algn="just">
              <a:spcAft>
                <a:spcPts val="0"/>
              </a:spcAft>
              <a:buAutoNum type="arabicParenR"/>
            </a:pPr>
            <a:r>
              <a:rPr lang="en-US" sz="1400" smtClean="0">
                <a:latin typeface="Times New Roman"/>
                <a:ea typeface="Times New Roman"/>
              </a:rPr>
              <a:t>Pemanfaatannya</a:t>
            </a:r>
          </a:p>
        </p:txBody>
      </p:sp>
    </p:spTree>
    <p:extLst>
      <p:ext uri="{BB962C8B-B14F-4D97-AF65-F5344CB8AC3E}">
        <p14:creationId xmlns:p14="http://schemas.microsoft.com/office/powerpoint/2010/main" val="2002569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3672691" y="3411122"/>
            <a:ext cx="4698952" cy="1569660"/>
          </a:xfrm>
          <a:prstGeom prst="rect">
            <a:avLst/>
          </a:prstGeom>
          <a:noFill/>
        </p:spPr>
        <p:txBody>
          <a:bodyPr wrap="square" lIns="91440" tIns="45720" rIns="91440" bIns="45720">
            <a:spAutoFit/>
          </a:bodyPr>
          <a:lstStyle/>
          <a:p>
            <a:pPr algn="ct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Silakan </a:t>
            </a: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Diskusi </a:t>
            </a:r>
            <a:b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br>
            <a:r>
              <a:rPr lang="en-US" sz="4800" b="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tanya-jawab</a:t>
            </a:r>
            <a:endParaRPr lang="en-US" sz="4800"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Title 1">
            <a:extLst>
              <a:ext uri="{FF2B5EF4-FFF2-40B4-BE49-F238E27FC236}">
                <a16:creationId xmlns="" xmlns:a16="http://schemas.microsoft.com/office/drawing/2014/main" id="{BD21447A-6C77-4E90-9545-B2B98D1C43C0}"/>
              </a:ext>
            </a:extLst>
          </p:cNvPr>
          <p:cNvSpPr txBox="1">
            <a:spLocks/>
          </p:cNvSpPr>
          <p:nvPr/>
        </p:nvSpPr>
        <p:spPr>
          <a:xfrm>
            <a:off x="676274" y="144937"/>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REHAT &amp; DISKUSI</a:t>
            </a:r>
            <a:endParaRPr lang="id-ID">
              <a:latin typeface="AR JULIAN" pitchFamily="2" charset="0"/>
            </a:endParaRPr>
          </a:p>
        </p:txBody>
      </p:sp>
      <p:pic>
        <p:nvPicPr>
          <p:cNvPr id="1026" name="Picture 2" descr="6 Seleb Korea dengan Nama &amp;#39;Min Ho&amp;#39;. Yang Mana Idolamu?"/>
          <p:cNvPicPr>
            <a:picLocks noChangeAspect="1" noChangeArrowheads="1"/>
          </p:cNvPicPr>
          <p:nvPr/>
        </p:nvPicPr>
        <p:blipFill rotWithShape="1">
          <a:blip r:embed="rId3">
            <a:clrChange>
              <a:clrFrom>
                <a:srgbClr val="F1F5F8"/>
              </a:clrFrom>
              <a:clrTo>
                <a:srgbClr val="F1F5F8">
                  <a:alpha val="0"/>
                </a:srgbClr>
              </a:clrTo>
            </a:clrChange>
            <a:extLst>
              <a:ext uri="{28A0092B-C50C-407E-A947-70E740481C1C}">
                <a14:useLocalDpi xmlns:a14="http://schemas.microsoft.com/office/drawing/2010/main" val="0"/>
              </a:ext>
            </a:extLst>
          </a:blip>
          <a:srcRect l="6091" r="26762"/>
          <a:stretch/>
        </p:blipFill>
        <p:spPr bwMode="auto">
          <a:xfrm>
            <a:off x="8371643" y="2635293"/>
            <a:ext cx="3182182" cy="3810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4" name="Picture 2" descr="D:\Gambar\korea3.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676274" y="2809142"/>
            <a:ext cx="2857039" cy="38962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878888" y="886392"/>
            <a:ext cx="8333692" cy="107721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smtClean="0">
                <a:ln w="11430"/>
                <a:solidFill>
                  <a:srgbClr val="FF0000"/>
                </a:solidFill>
                <a:effectLst>
                  <a:outerShdw blurRad="76200" dist="50800" dir="5400000" algn="tl" rotWithShape="0">
                    <a:srgbClr val="000000">
                      <a:alpha val="65000"/>
                    </a:srgbClr>
                  </a:outerShdw>
                </a:effectLst>
              </a:rPr>
              <a:t>Silakan … rehat 3 menit</a:t>
            </a:r>
          </a:p>
          <a:p>
            <a:r>
              <a:rPr lang="en-US" sz="3200" b="1" spc="50" smtClean="0">
                <a:ln w="11430"/>
                <a:solidFill>
                  <a:srgbClr val="FF0000"/>
                </a:solidFill>
                <a:effectLst>
                  <a:outerShdw blurRad="76200" dist="50800" dir="5400000" algn="tl" rotWithShape="0">
                    <a:srgbClr val="000000">
                      <a:alpha val="65000"/>
                    </a:srgbClr>
                  </a:outerShdw>
                </a:effectLst>
              </a:rPr>
              <a:t>Regangkan tubuh &amp; sruput dulu kopinya.</a:t>
            </a:r>
            <a:endParaRPr lang="en-US" sz="32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3501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 xmlns:a16="http://schemas.microsoft.com/office/drawing/2014/main" id="{BD21447A-6C77-4E90-9545-B2B98D1C43C0}"/>
              </a:ext>
            </a:extLst>
          </p:cNvPr>
          <p:cNvSpPr txBox="1">
            <a:spLocks/>
          </p:cNvSpPr>
          <p:nvPr/>
        </p:nvSpPr>
        <p:spPr>
          <a:xfrm>
            <a:off x="428624" y="135411"/>
            <a:ext cx="1153847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TOPIK</a:t>
            </a:r>
            <a:endParaRPr lang="id-ID" sz="3200">
              <a:latin typeface="AR JULIAN" pitchFamily="2" charset="0"/>
            </a:endParaRPr>
          </a:p>
        </p:txBody>
      </p:sp>
      <p:sp>
        <p:nvSpPr>
          <p:cNvPr id="9" name="TextBox 8"/>
          <p:cNvSpPr txBox="1"/>
          <p:nvPr/>
        </p:nvSpPr>
        <p:spPr>
          <a:xfrm>
            <a:off x="4193413" y="1934622"/>
            <a:ext cx="7773686" cy="4401205"/>
          </a:xfrm>
          <a:prstGeom prst="rect">
            <a:avLst/>
          </a:prstGeom>
          <a:noFill/>
        </p:spPr>
        <p:txBody>
          <a:bodyPr wrap="square" rtlCol="0">
            <a:spAutoFit/>
          </a:bodyPr>
          <a:lstStyle/>
          <a:p>
            <a:pPr>
              <a:spcAft>
                <a:spcPts val="600"/>
              </a:spcAft>
            </a:pPr>
            <a:r>
              <a:rPr lang="en-US" sz="2400" b="1" smtClean="0"/>
              <a:t>REVIEW : </a:t>
            </a:r>
            <a:endParaRPr lang="en-US" sz="2400" smtClean="0"/>
          </a:p>
          <a:p>
            <a:pPr marL="285750" indent="-285750">
              <a:spcAft>
                <a:spcPts val="600"/>
              </a:spcAft>
              <a:buFont typeface="Wingdings" pitchFamily="2" charset="2"/>
              <a:buChar char="ü"/>
            </a:pPr>
            <a:r>
              <a:rPr lang="en-US" sz="2400"/>
              <a:t>Pengetahuan fakta/ data/ informasi/Query dan survei</a:t>
            </a:r>
          </a:p>
          <a:p>
            <a:pPr marL="285750" indent="-285750">
              <a:spcAft>
                <a:spcPts val="600"/>
              </a:spcAft>
              <a:buFont typeface="Wingdings" pitchFamily="2" charset="2"/>
              <a:buChar char="ü"/>
            </a:pPr>
            <a:r>
              <a:rPr lang="en-US" sz="2400"/>
              <a:t>Ketrampilan membuat fakta/ data/ informasi/ Query dan survey</a:t>
            </a:r>
          </a:p>
          <a:p>
            <a:pPr>
              <a:spcAft>
                <a:spcPts val="600"/>
              </a:spcAft>
            </a:pPr>
            <a:endParaRPr lang="en-US" sz="2400" b="1" smtClean="0"/>
          </a:p>
          <a:p>
            <a:pPr>
              <a:spcAft>
                <a:spcPts val="600"/>
              </a:spcAft>
            </a:pPr>
            <a:r>
              <a:rPr lang="en-US" sz="2400" b="1" smtClean="0"/>
              <a:t>PENGETAHUAN &amp; KETRAMPILAN :</a:t>
            </a:r>
          </a:p>
          <a:p>
            <a:pPr marL="285750" indent="-285750">
              <a:spcAft>
                <a:spcPts val="600"/>
              </a:spcAft>
              <a:buFont typeface="Wingdings" pitchFamily="2" charset="2"/>
              <a:buChar char="ü"/>
            </a:pPr>
            <a:r>
              <a:rPr lang="en-US" sz="2400" smtClean="0"/>
              <a:t>Pendalaman  pengolahan data</a:t>
            </a:r>
          </a:p>
          <a:p>
            <a:pPr marL="285750" indent="-285750">
              <a:spcAft>
                <a:spcPts val="600"/>
              </a:spcAft>
              <a:buFont typeface="Wingdings" pitchFamily="2" charset="2"/>
              <a:buChar char="ü"/>
            </a:pPr>
            <a:r>
              <a:rPr lang="en-US" sz="2400" smtClean="0"/>
              <a:t>Pendalaman DBMS</a:t>
            </a:r>
            <a:endParaRPr lang="en-US" sz="2400"/>
          </a:p>
          <a:p>
            <a:pPr marL="285750" indent="-285750">
              <a:spcAft>
                <a:spcPts val="600"/>
              </a:spcAft>
              <a:buFont typeface="Wingdings" pitchFamily="2" charset="2"/>
              <a:buChar char="ü"/>
            </a:pPr>
            <a:r>
              <a:rPr lang="en-US" sz="2400"/>
              <a:t>Ketrampilan </a:t>
            </a:r>
            <a:r>
              <a:rPr lang="en-US" sz="2400" smtClean="0"/>
              <a:t>membuat data dan survey </a:t>
            </a:r>
            <a:endParaRPr lang="en-US" sz="2400" smtClean="0"/>
          </a:p>
          <a:p>
            <a:pPr marL="285750" indent="-285750">
              <a:spcAft>
                <a:spcPts val="600"/>
              </a:spcAft>
              <a:buFont typeface="Wingdings" pitchFamily="2" charset="2"/>
              <a:buChar char="ü"/>
            </a:pPr>
            <a:endParaRPr lang="en-US" sz="2400"/>
          </a:p>
        </p:txBody>
      </p:sp>
      <p:cxnSp>
        <p:nvCxnSpPr>
          <p:cNvPr id="3" name="Straight Connector 2"/>
          <p:cNvCxnSpPr/>
          <p:nvPr/>
        </p:nvCxnSpPr>
        <p:spPr>
          <a:xfrm>
            <a:off x="559293" y="628651"/>
            <a:ext cx="1123913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descr="D:\Gambar\korea3.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3" r="86596" b="72112"/>
          <a:stretch/>
        </p:blipFill>
        <p:spPr bwMode="auto">
          <a:xfrm flipH="1">
            <a:off x="500106" y="1845846"/>
            <a:ext cx="3175248" cy="43302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Right Arrow 7"/>
          <p:cNvSpPr/>
          <p:nvPr/>
        </p:nvSpPr>
        <p:spPr>
          <a:xfrm>
            <a:off x="3463543" y="3727420"/>
            <a:ext cx="701336" cy="418056"/>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0106" y="673324"/>
            <a:ext cx="5909572"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b="1" spc="50" smtClean="0">
                <a:ln w="11430"/>
                <a:solidFill>
                  <a:srgbClr val="FF0000"/>
                </a:solidFill>
                <a:effectLst>
                  <a:outerShdw blurRad="76200" dist="50800" dir="5400000" algn="tl" rotWithShape="0">
                    <a:srgbClr val="000000">
                      <a:alpha val="65000"/>
                    </a:srgbClr>
                  </a:outerShdw>
                </a:effectLst>
              </a:rPr>
              <a:t>Siap fokus ya …</a:t>
            </a:r>
            <a:endParaRPr lang="en-US" sz="5400" b="1" spc="50">
              <a:ln w="11430"/>
              <a:solidFill>
                <a:srgbClr val="FF000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61301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2" descr="Gambar Backgrounds Simple Untuk Powerpoint - Wallpaper Cave"/>
          <p:cNvPicPr>
            <a:picLocks noChangeAspect="1" noChangeArrowheads="1"/>
          </p:cNvPicPr>
          <p:nvPr/>
        </p:nvPicPr>
        <p:blipFill rotWithShape="1">
          <a:blip r:embed="rId2">
            <a:extLst>
              <a:ext uri="{28A0092B-C50C-407E-A947-70E740481C1C}">
                <a14:useLocalDpi xmlns:a14="http://schemas.microsoft.com/office/drawing/2010/main" val="0"/>
              </a:ext>
            </a:extLst>
          </a:blip>
          <a:srcRect r="3957"/>
          <a:stretch/>
        </p:blipFill>
        <p:spPr bwMode="auto">
          <a:xfrm>
            <a:off x="0" y="0"/>
            <a:ext cx="12331700" cy="70612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xmlns="" id="{BD21447A-6C77-4E90-9545-B2B98D1C43C0}"/>
              </a:ext>
            </a:extLst>
          </p:cNvPr>
          <p:cNvSpPr txBox="1">
            <a:spLocks/>
          </p:cNvSpPr>
          <p:nvPr/>
        </p:nvSpPr>
        <p:spPr>
          <a:xfrm>
            <a:off x="428624" y="135411"/>
            <a:ext cx="11249025" cy="493240"/>
          </a:xfrm>
          <a:prstGeom prst="rect">
            <a:avLst/>
          </a:prstGeom>
          <a:noFill/>
        </p:spPr>
        <p:txBody>
          <a:bodyPr vert="horz" lIns="91440" tIns="45720" rIns="91440" bIns="0" rtlCol="0" anchor="b">
            <a:no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200" smtClean="0">
                <a:latin typeface="AR JULIAN" pitchFamily="2" charset="0"/>
                <a:sym typeface="Wingdings"/>
              </a:rPr>
              <a:t> </a:t>
            </a:r>
            <a:r>
              <a:rPr lang="en-US" sz="3200" smtClean="0">
                <a:latin typeface="AR JULIAN" pitchFamily="2" charset="0"/>
              </a:rPr>
              <a:t>PENUTUP</a:t>
            </a:r>
            <a:endParaRPr lang="id-ID" sz="3200">
              <a:latin typeface="AR JULIAN" pitchFamily="2" charset="0"/>
            </a:endParaRPr>
          </a:p>
        </p:txBody>
      </p:sp>
      <p:sp>
        <p:nvSpPr>
          <p:cNvPr id="16" name="Title 1">
            <a:extLst>
              <a:ext uri="{FF2B5EF4-FFF2-40B4-BE49-F238E27FC236}">
                <a16:creationId xmlns:a16="http://schemas.microsoft.com/office/drawing/2014/main" xmlns="" id="{BD21447A-6C77-4E90-9545-B2B98D1C43C0}"/>
              </a:ext>
            </a:extLst>
          </p:cNvPr>
          <p:cNvSpPr txBox="1">
            <a:spLocks/>
          </p:cNvSpPr>
          <p:nvPr/>
        </p:nvSpPr>
        <p:spPr>
          <a:xfrm>
            <a:off x="4976386" y="1328125"/>
            <a:ext cx="5599407" cy="1236322"/>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5400" smtClean="0"/>
              <a:t>Sekian …</a:t>
            </a:r>
          </a:p>
          <a:p>
            <a:r>
              <a:rPr lang="en-US" sz="5400" smtClean="0"/>
              <a:t>TERIMA </a:t>
            </a:r>
            <a:r>
              <a:rPr lang="en-US" sz="5400"/>
              <a:t>KASIH</a:t>
            </a:r>
            <a:endParaRPr lang="id-ID" sz="5400"/>
          </a:p>
        </p:txBody>
      </p:sp>
      <p:sp>
        <p:nvSpPr>
          <p:cNvPr id="17" name="Title 1">
            <a:extLst>
              <a:ext uri="{FF2B5EF4-FFF2-40B4-BE49-F238E27FC236}">
                <a16:creationId xmlns:a16="http://schemas.microsoft.com/office/drawing/2014/main" xmlns="" id="{BD21447A-6C77-4E90-9545-B2B98D1C43C0}"/>
              </a:ext>
            </a:extLst>
          </p:cNvPr>
          <p:cNvSpPr txBox="1">
            <a:spLocks/>
          </p:cNvSpPr>
          <p:nvPr/>
        </p:nvSpPr>
        <p:spPr>
          <a:xfrm>
            <a:off x="5087382" y="3530600"/>
            <a:ext cx="5488411" cy="1650411"/>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smtClean="0">
                <a:solidFill>
                  <a:srgbClr val="C00000"/>
                </a:solidFill>
              </a:rPr>
              <a:t>Mohon diaktifkan  Videonya </a:t>
            </a:r>
          </a:p>
          <a:p>
            <a:r>
              <a:rPr lang="en-US" sz="2000" smtClean="0">
                <a:solidFill>
                  <a:srgbClr val="C00000"/>
                </a:solidFill>
              </a:rPr>
              <a:t>Akan Dicapture UNTUK DOKUMEN FOTO</a:t>
            </a:r>
          </a:p>
          <a:p>
            <a:endParaRPr lang="en-US" sz="2000">
              <a:solidFill>
                <a:srgbClr val="C00000"/>
              </a:solidFill>
            </a:endParaRPr>
          </a:p>
          <a:p>
            <a:r>
              <a:rPr lang="en-US" sz="2000" smtClean="0"/>
              <a:t>2 x : Gaya Resmi + Gaya BEBAS</a:t>
            </a:r>
            <a:endParaRPr lang="id-ID" sz="2000"/>
          </a:p>
        </p:txBody>
      </p:sp>
      <p:sp>
        <p:nvSpPr>
          <p:cNvPr id="18" name="Rectangle 17"/>
          <p:cNvSpPr/>
          <p:nvPr/>
        </p:nvSpPr>
        <p:spPr>
          <a:xfrm>
            <a:off x="794650" y="1237938"/>
            <a:ext cx="4241801" cy="523293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9" name="Picture 2" descr="D:\00_FOTO-VIDEO-KELUARGA\HP - VIVO V15\WhatsApp Images\IMG-20190915-WA00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967" y="1536555"/>
            <a:ext cx="2195285" cy="451273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rot="19561967">
            <a:off x="1521985" y="2674329"/>
            <a:ext cx="4251402"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smtClean="0">
                <a:ln w="11430"/>
                <a:solidFill>
                  <a:srgbClr val="00B0F0"/>
                </a:solidFill>
                <a:effectLst>
                  <a:outerShdw blurRad="76200" dist="50800" dir="5400000" algn="tl" rotWithShape="0">
                    <a:srgbClr val="000000">
                      <a:alpha val="65000"/>
                    </a:srgbClr>
                  </a:outerShdw>
                </a:effectLst>
              </a:rPr>
              <a:t>Ngopi dulu ach …</a:t>
            </a:r>
            <a:endParaRPr lang="en-US" sz="3200" b="1" cap="none" spc="50">
              <a:ln w="11430"/>
              <a:solidFill>
                <a:srgbClr val="00B0F0"/>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497760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3804" y="106229"/>
            <a:ext cx="10875896" cy="630581"/>
          </a:xfrm>
        </p:spPr>
        <p:txBody>
          <a:bodyPr/>
          <a:lstStyle/>
          <a:p>
            <a:pPr algn="l"/>
            <a:r>
              <a:rPr lang="en-US" smtClean="0">
                <a:latin typeface="AR CENA" pitchFamily="2" charset="0"/>
              </a:rPr>
              <a:t>DOKUMEN Foto </a:t>
            </a:r>
            <a:endParaRPr lang="en-US">
              <a:latin typeface="AR CENA" pitchFamily="2" charset="0"/>
            </a:endParaRPr>
          </a:p>
        </p:txBody>
      </p:sp>
    </p:spTree>
    <p:extLst>
      <p:ext uri="{BB962C8B-B14F-4D97-AF65-F5344CB8AC3E}">
        <p14:creationId xmlns:p14="http://schemas.microsoft.com/office/powerpoint/2010/main" val="2102185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64" name="Picture 2" descr="D:\korea2.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860" r="64921"/>
          <a:stretch/>
        </p:blipFill>
        <p:spPr bwMode="auto">
          <a:xfrm>
            <a:off x="9921158" y="4264374"/>
            <a:ext cx="1513180" cy="211574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817781"/>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diskusi-1</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676274" y="411868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080260" y="2257718"/>
            <a:ext cx="8747760" cy="2246769"/>
          </a:xfrm>
          <a:prstGeom prst="rect">
            <a:avLst/>
          </a:prstGeom>
          <a:noFill/>
        </p:spPr>
        <p:txBody>
          <a:bodyPr wrap="square" rtlCol="0">
            <a:spAutoFit/>
          </a:bodyPr>
          <a:lstStyle/>
          <a:p>
            <a:pPr lvl="1" indent="-457200">
              <a:spcBef>
                <a:spcPts val="300"/>
              </a:spcBef>
              <a:spcAft>
                <a:spcPts val="300"/>
              </a:spcAft>
              <a:buFont typeface="+mj-lt"/>
              <a:buAutoNum type="arabicPeriod"/>
            </a:pPr>
            <a:r>
              <a:rPr lang="en-US" sz="2400" smtClean="0"/>
              <a:t>Apa isi kompetensi mempelajari basis data ?</a:t>
            </a:r>
          </a:p>
          <a:p>
            <a:pPr lvl="1" indent="-457200">
              <a:spcBef>
                <a:spcPts val="300"/>
              </a:spcBef>
              <a:spcAft>
                <a:spcPts val="300"/>
              </a:spcAft>
              <a:buFont typeface="+mj-lt"/>
              <a:buAutoNum type="arabicPeriod"/>
            </a:pPr>
            <a:r>
              <a:rPr lang="en-US" sz="2400" smtClean="0"/>
              <a:t>Apa bedanya Fakta, Data, Informasi, Database, DBMS ?</a:t>
            </a:r>
          </a:p>
          <a:p>
            <a:pPr lvl="1" indent="-457200">
              <a:spcBef>
                <a:spcPts val="300"/>
              </a:spcBef>
              <a:spcAft>
                <a:spcPts val="300"/>
              </a:spcAft>
              <a:buFont typeface="+mj-lt"/>
              <a:buAutoNum type="arabicPeriod"/>
            </a:pPr>
            <a:r>
              <a:rPr lang="en-US" sz="2400" smtClean="0"/>
              <a:t>Apa itu Program Aplikasi Database ?</a:t>
            </a:r>
          </a:p>
          <a:p>
            <a:pPr lvl="1" indent="-457200">
              <a:spcBef>
                <a:spcPts val="300"/>
              </a:spcBef>
              <a:spcAft>
                <a:spcPts val="300"/>
              </a:spcAft>
              <a:buFont typeface="+mj-lt"/>
              <a:buAutoNum type="arabicPeriod"/>
            </a:pPr>
            <a:r>
              <a:rPr lang="en-US" sz="2400" smtClean="0"/>
              <a:t>Apa itu Database, Data Warehouse, Data Mining, dan Big Data ?</a:t>
            </a:r>
          </a:p>
          <a:p>
            <a:pPr lvl="1" indent="-457200">
              <a:spcBef>
                <a:spcPts val="300"/>
              </a:spcBef>
              <a:spcAft>
                <a:spcPts val="300"/>
              </a:spcAft>
              <a:buFont typeface="+mj-lt"/>
              <a:buAutoNum type="arabicPeriod"/>
            </a:pPr>
            <a:r>
              <a:rPr lang="en-US" sz="2400" smtClean="0"/>
              <a:t>Apa itu Data Analist dan Cloud Computing? </a:t>
            </a:r>
            <a:r>
              <a:rPr lang="en-US" i="1" smtClean="0">
                <a:solidFill>
                  <a:srgbClr val="FF0000"/>
                </a:solidFill>
              </a:rPr>
              <a:t>Tambahan diskusi</a:t>
            </a:r>
            <a:endParaRPr lang="en-US" sz="2400" i="1" smtClean="0">
              <a:solidFill>
                <a:srgbClr val="FF0000"/>
              </a:solidFill>
            </a:endParaRPr>
          </a:p>
        </p:txBody>
      </p:sp>
    </p:spTree>
    <p:extLst>
      <p:ext uri="{BB962C8B-B14F-4D97-AF65-F5344CB8AC3E}">
        <p14:creationId xmlns:p14="http://schemas.microsoft.com/office/powerpoint/2010/main" val="65560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CONTOH MEMBUAT INFORMASI GRAFIK</a:t>
            </a:r>
            <a:endParaRPr lang="id-ID" sz="3200">
              <a:latin typeface="AR JULIAN" pitchFamily="2" charset="0"/>
            </a:endParaRPr>
          </a:p>
        </p:txBody>
      </p:sp>
      <p:graphicFrame>
        <p:nvGraphicFramePr>
          <p:cNvPr id="5" name="Chart 4"/>
          <p:cNvGraphicFramePr/>
          <p:nvPr>
            <p:extLst>
              <p:ext uri="{D42A27DB-BD31-4B8C-83A1-F6EECF244321}">
                <p14:modId xmlns:p14="http://schemas.microsoft.com/office/powerpoint/2010/main" val="4289414510"/>
              </p:ext>
            </p:extLst>
          </p:nvPr>
        </p:nvGraphicFramePr>
        <p:xfrm>
          <a:off x="7467600" y="716280"/>
          <a:ext cx="4358640" cy="30251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3415298336"/>
              </p:ext>
            </p:extLst>
          </p:nvPr>
        </p:nvGraphicFramePr>
        <p:xfrm>
          <a:off x="7520940" y="3817620"/>
          <a:ext cx="4281024" cy="271926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530000" y="780030"/>
            <a:ext cx="6792819" cy="104114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228600" indent="-228600" algn="l">
              <a:lnSpc>
                <a:spcPct val="120000"/>
              </a:lnSpc>
              <a:spcAft>
                <a:spcPts val="600"/>
              </a:spcAft>
              <a:buFont typeface="Wingdings" pitchFamily="2" charset="2"/>
              <a:buChar char="ü"/>
            </a:pPr>
            <a:r>
              <a:rPr lang="en-US" sz="1200" cap="none">
                <a:latin typeface="Arial" pitchFamily="34" charset="0"/>
                <a:cs typeface="Arial" pitchFamily="34" charset="0"/>
              </a:rPr>
              <a:t>G</a:t>
            </a:r>
            <a:r>
              <a:rPr lang="en-US" sz="1200" cap="none" smtClean="0">
                <a:latin typeface="Arial" pitchFamily="34" charset="0"/>
                <a:cs typeface="Arial" pitchFamily="34" charset="0"/>
              </a:rPr>
              <a:t>unakan excel untuk membuat informasi grafik minimal 2 buah persis seperti contoh di bawah lengkap dengan warna-warnanya!</a:t>
            </a:r>
            <a:br>
              <a:rPr lang="en-US" sz="1200" cap="none" smtClean="0">
                <a:latin typeface="Arial" pitchFamily="34" charset="0"/>
                <a:cs typeface="Arial" pitchFamily="34" charset="0"/>
              </a:rPr>
            </a:br>
            <a:r>
              <a:rPr lang="en-US" sz="1200" cap="none" smtClean="0">
                <a:latin typeface="Arial" pitchFamily="34" charset="0"/>
                <a:cs typeface="Arial" pitchFamily="34" charset="0"/>
              </a:rPr>
              <a:t>Buatkan contoh untuk model INFORMASI GRAFIK lainnya, tetap rapi dan indah.</a:t>
            </a:r>
          </a:p>
          <a:p>
            <a:pPr marL="228600" indent="-228600" algn="l">
              <a:lnSpc>
                <a:spcPct val="120000"/>
              </a:lnSpc>
              <a:spcAft>
                <a:spcPts val="600"/>
              </a:spcAft>
              <a:buFont typeface="Wingdings" pitchFamily="2" charset="2"/>
              <a:buChar char="ü"/>
            </a:pPr>
            <a:r>
              <a:rPr lang="en-US" sz="1200" cap="none" smtClean="0">
                <a:latin typeface="Arial" pitchFamily="34" charset="0"/>
                <a:cs typeface="Arial" pitchFamily="34" charset="0"/>
              </a:rPr>
              <a:t>Laporan progres keberhasilan saudara sebagai manager dalam membuat grafik tersebut</a:t>
            </a:r>
          </a:p>
        </p:txBody>
      </p:sp>
      <p:sp>
        <p:nvSpPr>
          <p:cNvPr id="8" name="Rounded Rectangle 7"/>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9" name="Title 1"/>
          <p:cNvSpPr txBox="1">
            <a:spLocks/>
          </p:cNvSpPr>
          <p:nvPr/>
        </p:nvSpPr>
        <p:spPr>
          <a:xfrm>
            <a:off x="606199" y="2006851"/>
            <a:ext cx="6792819" cy="203936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lnSpc>
                <a:spcPct val="100000"/>
              </a:lnSpc>
              <a:spcAft>
                <a:spcPts val="300"/>
              </a:spcAft>
            </a:pPr>
            <a:r>
              <a:rPr lang="en-US" sz="1200" b="1" cap="none" smtClean="0">
                <a:solidFill>
                  <a:srgbClr val="FF0000"/>
                </a:solidFill>
                <a:latin typeface="Arial" pitchFamily="34" charset="0"/>
                <a:cs typeface="Arial" pitchFamily="34" charset="0"/>
              </a:rPr>
              <a:t>Cek Kinerja Manager </a:t>
            </a:r>
            <a:r>
              <a:rPr lang="en-US" sz="1200" cap="none" smtClean="0">
                <a:solidFill>
                  <a:srgbClr val="FF0000"/>
                </a:solidFill>
                <a:latin typeface="Arial" pitchFamily="34" charset="0"/>
                <a:cs typeface="Arial" pitchFamily="34" charset="0"/>
              </a:rPr>
              <a:t>:</a:t>
            </a:r>
          </a:p>
          <a:p>
            <a:pPr marL="228600" indent="-228600" algn="l">
              <a:lnSpc>
                <a:spcPct val="100000"/>
              </a:lnSpc>
              <a:spcAft>
                <a:spcPts val="300"/>
              </a:spcAft>
              <a:buFont typeface="+mj-lt"/>
              <a:buAutoNum type="arabicPeriod"/>
            </a:pPr>
            <a:r>
              <a:rPr lang="en-US" sz="1200" cap="none" smtClean="0">
                <a:latin typeface="Arial" pitchFamily="34" charset="0"/>
                <a:cs typeface="Arial" pitchFamily="34" charset="0"/>
              </a:rPr>
              <a:t>….</a:t>
            </a:r>
          </a:p>
          <a:p>
            <a:pPr marL="228600" indent="-228600" algn="l">
              <a:lnSpc>
                <a:spcPct val="100000"/>
              </a:lnSpc>
              <a:spcAft>
                <a:spcPts val="300"/>
              </a:spcAft>
              <a:buFont typeface="+mj-lt"/>
              <a:buAutoNum type="arabicPeriod"/>
            </a:pPr>
            <a:r>
              <a:rPr lang="en-US" sz="1200" cap="none" smtClean="0">
                <a:latin typeface="Arial" pitchFamily="34" charset="0"/>
                <a:cs typeface="Arial" pitchFamily="34" charset="0"/>
              </a:rPr>
              <a:t>….</a:t>
            </a:r>
          </a:p>
          <a:p>
            <a:pPr marL="228600" indent="-228600" algn="l">
              <a:lnSpc>
                <a:spcPct val="100000"/>
              </a:lnSpc>
              <a:spcAft>
                <a:spcPts val="300"/>
              </a:spcAft>
              <a:buFont typeface="+mj-lt"/>
              <a:buAutoNum type="arabicPeriod"/>
            </a:pPr>
            <a:r>
              <a:rPr lang="en-US" sz="1200" cap="none" smtClean="0">
                <a:latin typeface="Arial" pitchFamily="34" charset="0"/>
                <a:cs typeface="Arial" pitchFamily="34" charset="0"/>
              </a:rPr>
              <a:t>….</a:t>
            </a:r>
          </a:p>
        </p:txBody>
      </p:sp>
    </p:spTree>
    <p:extLst>
      <p:ext uri="{BB962C8B-B14F-4D97-AF65-F5344CB8AC3E}">
        <p14:creationId xmlns:p14="http://schemas.microsoft.com/office/powerpoint/2010/main" val="3500848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sym typeface="Wingdings"/>
              </a:rPr>
              <a:t>Tambahan pendalaman materi </a:t>
            </a:r>
            <a:endParaRPr lang="id-ID" sz="3200">
              <a:latin typeface="AR JULIAN" pitchFamily="2" charset="0"/>
            </a:endParaRPr>
          </a:p>
        </p:txBody>
      </p:sp>
      <p:sp>
        <p:nvSpPr>
          <p:cNvPr id="2" name="Rectangle 1"/>
          <p:cNvSpPr/>
          <p:nvPr/>
        </p:nvSpPr>
        <p:spPr>
          <a:xfrm>
            <a:off x="617219" y="620421"/>
            <a:ext cx="11170921" cy="923330"/>
          </a:xfrm>
          <a:prstGeom prst="rect">
            <a:avLst/>
          </a:prstGeom>
        </p:spPr>
        <p:txBody>
          <a:bodyPr wrap="square">
            <a:spAutoFit/>
          </a:bodyPr>
          <a:lstStyle/>
          <a:p>
            <a:r>
              <a:rPr lang="en-US"/>
              <a:t>Big data istilah yang relatif baru setelah istilah database, data warehouse, dan data mining.  Ukuran relatif volume big data dinyatakan dalam satuan diatas terabyte yaitu petabyte, exabyte, dan seterusnya. Media penyimpanan dalam tinjuan database, data warehouse, data mining, big data disebut </a:t>
            </a:r>
            <a:r>
              <a:rPr lang="en-US" b="1"/>
              <a:t>storage</a:t>
            </a:r>
            <a:r>
              <a:rPr lang="en-US"/>
              <a:t>.  </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4057164"/>
              </p:ext>
            </p:extLst>
          </p:nvPr>
        </p:nvGraphicFramePr>
        <p:xfrm>
          <a:off x="693420" y="1727200"/>
          <a:ext cx="11071859" cy="4886960"/>
        </p:xfrm>
        <a:graphic>
          <a:graphicData uri="http://schemas.openxmlformats.org/drawingml/2006/table">
            <a:tbl>
              <a:tblPr firstRow="1" firstCol="1" bandRow="1"/>
              <a:tblGrid>
                <a:gridCol w="3346917"/>
                <a:gridCol w="3404071"/>
                <a:gridCol w="4320871"/>
              </a:tblGrid>
              <a:tr h="419576">
                <a:tc>
                  <a:txBody>
                    <a:bodyPr/>
                    <a:lstStyle/>
                    <a:p>
                      <a:pPr>
                        <a:spcBef>
                          <a:spcPts val="200"/>
                        </a:spcBef>
                        <a:spcAft>
                          <a:spcPts val="200"/>
                        </a:spcAft>
                      </a:pPr>
                      <a:r>
                        <a:rPr lang="en-US" sz="1600" u="sng">
                          <a:effectLst/>
                          <a:latin typeface="Times New Roman"/>
                          <a:ea typeface="Times New Roman"/>
                        </a:rPr>
                        <a:t>Metriks volume data</a:t>
                      </a:r>
                      <a:r>
                        <a:rPr lang="en-US" sz="1600">
                          <a:effectLst/>
                          <a:latin typeface="Times New Roman"/>
                          <a:ea typeface="Times New Roman"/>
                        </a:rPr>
                        <a:t> :</a:t>
                      </a:r>
                    </a:p>
                    <a:p>
                      <a:pPr>
                        <a:spcBef>
                          <a:spcPts val="200"/>
                        </a:spcBef>
                        <a:spcAft>
                          <a:spcPts val="200"/>
                        </a:spcAft>
                      </a:pPr>
                      <a:r>
                        <a:rPr lang="en-US" sz="1600">
                          <a:effectLst/>
                          <a:latin typeface="Times New Roman"/>
                          <a:ea typeface="Times New Roman"/>
                        </a:rPr>
                        <a:t>1 Byte ~ 1 Character = 8 bit</a:t>
                      </a:r>
                    </a:p>
                    <a:p>
                      <a:pPr>
                        <a:spcBef>
                          <a:spcPts val="200"/>
                        </a:spcBef>
                        <a:spcAft>
                          <a:spcPts val="200"/>
                        </a:spcAft>
                      </a:pPr>
                      <a:r>
                        <a:rPr lang="en-US" sz="1600">
                          <a:effectLst/>
                          <a:latin typeface="Times New Roman"/>
                          <a:ea typeface="Times New Roman"/>
                        </a:rPr>
                        <a:t>1 KB = 1024 Byte ~ 1000 Byte</a:t>
                      </a:r>
                    </a:p>
                    <a:p>
                      <a:pPr>
                        <a:spcBef>
                          <a:spcPts val="200"/>
                        </a:spcBef>
                        <a:spcAft>
                          <a:spcPts val="200"/>
                        </a:spcAft>
                      </a:pPr>
                      <a:r>
                        <a:rPr lang="en-US" sz="1600">
                          <a:effectLst/>
                          <a:latin typeface="Times New Roman"/>
                          <a:ea typeface="Times New Roman"/>
                        </a:rPr>
                        <a:t>1 MB = 1024 KB ~ 1000 KB </a:t>
                      </a:r>
                    </a:p>
                    <a:p>
                      <a:pPr>
                        <a:spcBef>
                          <a:spcPts val="200"/>
                        </a:spcBef>
                        <a:spcAft>
                          <a:spcPts val="200"/>
                        </a:spcAft>
                      </a:pPr>
                      <a:r>
                        <a:rPr lang="en-US" sz="1600">
                          <a:effectLst/>
                          <a:latin typeface="Times New Roman"/>
                          <a:ea typeface="Times New Roman"/>
                        </a:rPr>
                        <a:t>1 GB = 1024 MB ~ 1000 MB </a:t>
                      </a:r>
                    </a:p>
                    <a:p>
                      <a:pPr>
                        <a:spcBef>
                          <a:spcPts val="200"/>
                        </a:spcBef>
                        <a:spcAft>
                          <a:spcPts val="200"/>
                        </a:spcAft>
                      </a:pPr>
                      <a:r>
                        <a:rPr lang="en-US" sz="1600">
                          <a:effectLst/>
                          <a:latin typeface="Times New Roman"/>
                          <a:ea typeface="Times New Roman"/>
                        </a:rPr>
                        <a:t>1 TB = 1024 GB ~ 1000 GB</a:t>
                      </a:r>
                    </a:p>
                  </a:txBody>
                  <a:tcPr marL="68580" marR="68580" marT="0" marB="0">
                    <a:lnL w="12700" cap="flat" cmpd="sng" algn="ctr">
                      <a:solidFill>
                        <a:srgbClr val="404040"/>
                      </a:solidFill>
                      <a:prstDash val="solid"/>
                      <a:round/>
                      <a:headEnd type="none" w="med" len="med"/>
                      <a:tailEnd type="none" w="med" len="med"/>
                    </a:lnL>
                    <a:lnR>
                      <a:noFill/>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tcPr>
                </a:tc>
                <a:tc>
                  <a:txBody>
                    <a:bodyPr/>
                    <a:lstStyle/>
                    <a:p>
                      <a:pPr>
                        <a:spcBef>
                          <a:spcPts val="200"/>
                        </a:spcBef>
                        <a:spcAft>
                          <a:spcPts val="200"/>
                        </a:spcAft>
                      </a:pPr>
                      <a:r>
                        <a:rPr lang="en-US" sz="1600">
                          <a:effectLst/>
                          <a:latin typeface="Times New Roman"/>
                          <a:ea typeface="Times New Roman"/>
                        </a:rPr>
                        <a:t> </a:t>
                      </a:r>
                    </a:p>
                    <a:p>
                      <a:pPr>
                        <a:spcBef>
                          <a:spcPts val="200"/>
                        </a:spcBef>
                        <a:spcAft>
                          <a:spcPts val="200"/>
                        </a:spcAft>
                      </a:pPr>
                      <a:r>
                        <a:rPr lang="en-US" sz="1600">
                          <a:effectLst/>
                          <a:latin typeface="Times New Roman"/>
                          <a:ea typeface="Times New Roman"/>
                        </a:rPr>
                        <a:t>1 PB = 1024 TB ~ 1000 TB</a:t>
                      </a:r>
                    </a:p>
                    <a:p>
                      <a:pPr>
                        <a:spcBef>
                          <a:spcPts val="200"/>
                        </a:spcBef>
                        <a:spcAft>
                          <a:spcPts val="200"/>
                        </a:spcAft>
                      </a:pPr>
                      <a:r>
                        <a:rPr lang="en-US" sz="1600">
                          <a:effectLst/>
                          <a:latin typeface="Times New Roman"/>
                          <a:ea typeface="Times New Roman"/>
                        </a:rPr>
                        <a:t>1 EB = 1024 PB ~ 1000 PB</a:t>
                      </a:r>
                    </a:p>
                    <a:p>
                      <a:pPr>
                        <a:spcBef>
                          <a:spcPts val="200"/>
                        </a:spcBef>
                        <a:spcAft>
                          <a:spcPts val="200"/>
                        </a:spcAft>
                      </a:pPr>
                      <a:r>
                        <a:rPr lang="en-US" sz="1600">
                          <a:effectLst/>
                          <a:latin typeface="Times New Roman"/>
                          <a:ea typeface="Times New Roman"/>
                        </a:rPr>
                        <a:t>1 ZB = 1024 EB ~ 1000 EB</a:t>
                      </a:r>
                    </a:p>
                    <a:p>
                      <a:pPr>
                        <a:spcBef>
                          <a:spcPts val="200"/>
                        </a:spcBef>
                        <a:spcAft>
                          <a:spcPts val="200"/>
                        </a:spcAft>
                      </a:pPr>
                      <a:r>
                        <a:rPr lang="en-US" sz="1600">
                          <a:effectLst/>
                          <a:latin typeface="Times New Roman"/>
                          <a:ea typeface="Times New Roman"/>
                        </a:rPr>
                        <a:t>1 YB = 1024 ZB ~ 1000 ZB</a:t>
                      </a:r>
                    </a:p>
                  </a:txBody>
                  <a:tcPr marL="68580" marR="68580" marT="0" marB="0">
                    <a:lnL>
                      <a:noFill/>
                    </a:lnL>
                    <a:lnR w="12700" cap="flat" cmpd="sng" algn="ctr">
                      <a:solidFill>
                        <a:srgbClr val="40404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404040"/>
                      </a:solidFill>
                      <a:prstDash val="solid"/>
                      <a:round/>
                      <a:headEnd type="none" w="med" len="med"/>
                      <a:tailEnd type="none" w="med" len="med"/>
                    </a:lnB>
                  </a:tcPr>
                </a:tc>
                <a:tc>
                  <a:txBody>
                    <a:bodyPr/>
                    <a:lstStyle/>
                    <a:p>
                      <a:pPr marL="21590">
                        <a:spcBef>
                          <a:spcPts val="200"/>
                        </a:spcBef>
                        <a:spcAft>
                          <a:spcPts val="200"/>
                        </a:spcAft>
                      </a:pPr>
                      <a:r>
                        <a:rPr lang="en-US" sz="1600" u="sng">
                          <a:effectLst/>
                          <a:latin typeface="Times New Roman"/>
                          <a:ea typeface="Times New Roman"/>
                        </a:rPr>
                        <a:t>Singkatan</a:t>
                      </a:r>
                      <a:r>
                        <a:rPr lang="en-US" sz="1600">
                          <a:effectLst/>
                          <a:latin typeface="Times New Roman"/>
                          <a:ea typeface="Times New Roman"/>
                        </a:rPr>
                        <a:t> :</a:t>
                      </a:r>
                    </a:p>
                    <a:p>
                      <a:pPr marL="21590">
                        <a:spcBef>
                          <a:spcPts val="200"/>
                        </a:spcBef>
                        <a:spcAft>
                          <a:spcPts val="200"/>
                        </a:spcAft>
                      </a:pPr>
                      <a:r>
                        <a:rPr lang="en-US" sz="1600">
                          <a:effectLst/>
                          <a:latin typeface="Times New Roman"/>
                          <a:ea typeface="Times New Roman"/>
                        </a:rPr>
                        <a:t>KB : Kilobyte	PB : Petabyte</a:t>
                      </a:r>
                    </a:p>
                    <a:p>
                      <a:pPr marL="21590">
                        <a:spcBef>
                          <a:spcPts val="200"/>
                        </a:spcBef>
                        <a:spcAft>
                          <a:spcPts val="200"/>
                        </a:spcAft>
                      </a:pPr>
                      <a:r>
                        <a:rPr lang="en-US" sz="1600">
                          <a:effectLst/>
                          <a:latin typeface="Times New Roman"/>
                          <a:ea typeface="Times New Roman"/>
                        </a:rPr>
                        <a:t>MB : Megabyte	EB : Exabyte</a:t>
                      </a:r>
                    </a:p>
                    <a:p>
                      <a:pPr marL="21590">
                        <a:spcBef>
                          <a:spcPts val="200"/>
                        </a:spcBef>
                        <a:spcAft>
                          <a:spcPts val="200"/>
                        </a:spcAft>
                      </a:pPr>
                      <a:r>
                        <a:rPr lang="en-US" sz="1600">
                          <a:effectLst/>
                          <a:latin typeface="Times New Roman"/>
                          <a:ea typeface="Times New Roman"/>
                        </a:rPr>
                        <a:t>GB : Gigabyte	ZB : Zettabyte</a:t>
                      </a:r>
                    </a:p>
                    <a:p>
                      <a:pPr marL="21590">
                        <a:spcBef>
                          <a:spcPts val="200"/>
                        </a:spcBef>
                        <a:spcAft>
                          <a:spcPts val="200"/>
                        </a:spcAft>
                      </a:pPr>
                      <a:r>
                        <a:rPr lang="en-US" sz="1600">
                          <a:effectLst/>
                          <a:latin typeface="Times New Roman"/>
                          <a:ea typeface="Times New Roman"/>
                        </a:rPr>
                        <a:t>TB : Terabyte 	YB : Yottabyte</a:t>
                      </a:r>
                    </a:p>
                  </a:txBody>
                  <a:tcPr marL="68580" marR="68580" marT="0" marB="0">
                    <a:lnL w="12700" cap="flat" cmpd="sng" algn="ctr">
                      <a:solidFill>
                        <a:srgbClr val="40404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66495">
                <a:tc gridSpan="3">
                  <a:txBody>
                    <a:bodyPr/>
                    <a:lstStyle/>
                    <a:p>
                      <a:pPr>
                        <a:spcAft>
                          <a:spcPts val="0"/>
                        </a:spcAft>
                      </a:pPr>
                      <a:r>
                        <a:rPr lang="en-US" sz="1600" u="sng">
                          <a:effectLst/>
                          <a:latin typeface="Times New Roman"/>
                          <a:ea typeface="Times New Roman"/>
                        </a:rPr>
                        <a:t>Ilustrasi storage</a:t>
                      </a:r>
                      <a:r>
                        <a:rPr lang="en-US" sz="1600">
                          <a:effectLst/>
                          <a:latin typeface="Times New Roman"/>
                          <a:ea typeface="Times New Roman"/>
                        </a:rPr>
                        <a:t> :</a:t>
                      </a:r>
                    </a:p>
                    <a:p>
                      <a:pPr marL="342900" lvl="0" indent="-342900">
                        <a:spcAft>
                          <a:spcPts val="0"/>
                        </a:spcAft>
                        <a:buFont typeface="Symbol"/>
                        <a:buChar char=""/>
                      </a:pPr>
                      <a:r>
                        <a:rPr lang="en-US" sz="1600">
                          <a:effectLst/>
                          <a:latin typeface="Times New Roman"/>
                          <a:ea typeface="Times New Roman"/>
                        </a:rPr>
                        <a:t>1 GB dapat menyimpan sekitar 300 lagu dalam format MP3</a:t>
                      </a:r>
                    </a:p>
                    <a:p>
                      <a:pPr marL="342900" lvl="0" indent="-342900">
                        <a:spcAft>
                          <a:spcPts val="0"/>
                        </a:spcAft>
                        <a:buFont typeface="Symbol"/>
                        <a:buChar char=""/>
                      </a:pPr>
                      <a:r>
                        <a:rPr lang="en-US" sz="1600">
                          <a:effectLst/>
                          <a:latin typeface="Times New Roman"/>
                          <a:ea typeface="Times New Roman"/>
                        </a:rPr>
                        <a:t>1 HD Netflix movie yang kita lihat sekitar 4 GB atau versi 4K yang mencapai 20 GB</a:t>
                      </a:r>
                    </a:p>
                    <a:p>
                      <a:pPr marL="342900" lvl="0" indent="-342900">
                        <a:spcAft>
                          <a:spcPts val="0"/>
                        </a:spcAft>
                        <a:buFont typeface="Symbol"/>
                        <a:buChar char=""/>
                      </a:pPr>
                      <a:r>
                        <a:rPr lang="en-US" sz="1600">
                          <a:effectLst/>
                          <a:latin typeface="Times New Roman"/>
                          <a:ea typeface="Times New Roman"/>
                        </a:rPr>
                        <a:t>1 DVD movie disc mencapai penyimpanan sekitar 9.4 GB.</a:t>
                      </a:r>
                    </a:p>
                    <a:p>
                      <a:pPr marL="342900" lvl="0" indent="-342900">
                        <a:spcAft>
                          <a:spcPts val="0"/>
                        </a:spcAft>
                        <a:buFont typeface="Symbol"/>
                        <a:buChar char=""/>
                      </a:pPr>
                      <a:r>
                        <a:rPr lang="en-US" sz="1600">
                          <a:effectLst/>
                          <a:latin typeface="Times New Roman"/>
                          <a:ea typeface="Times New Roman"/>
                        </a:rPr>
                        <a:t>Banyak smartphones menyimpan 64 GB atau 128 GB data (apps, music, dan seterusnya)</a:t>
                      </a:r>
                    </a:p>
                    <a:p>
                      <a:pPr marL="342900" lvl="0" indent="-342900">
                        <a:spcAft>
                          <a:spcPts val="0"/>
                        </a:spcAft>
                        <a:buFont typeface="Symbol"/>
                        <a:buChar char=""/>
                      </a:pPr>
                      <a:r>
                        <a:rPr lang="en-US" sz="1600">
                          <a:effectLst/>
                          <a:latin typeface="Times New Roman"/>
                          <a:ea typeface="Times New Roman"/>
                        </a:rPr>
                        <a:t>1 Flashdisk dapat menyimpan variasi 2, 4, 8, 16, 32, 64, atau 128 GB</a:t>
                      </a:r>
                    </a:p>
                    <a:p>
                      <a:pPr marL="342900" lvl="0" indent="-342900">
                        <a:spcAft>
                          <a:spcPts val="0"/>
                        </a:spcAft>
                        <a:buFont typeface="Symbol"/>
                        <a:buChar char=""/>
                      </a:pPr>
                      <a:r>
                        <a:rPr lang="en-US" sz="1600">
                          <a:effectLst/>
                          <a:latin typeface="Times New Roman"/>
                          <a:ea typeface="Times New Roman"/>
                        </a:rPr>
                        <a:t>1 Harddisk komputer standar umumnya memiliki kapasitas 350 GB, 500 GB, atau 1 TB </a:t>
                      </a:r>
                    </a:p>
                    <a:p>
                      <a:pPr marL="342900" lvl="0" indent="-342900">
                        <a:spcAft>
                          <a:spcPts val="0"/>
                        </a:spcAft>
                        <a:buFont typeface="Symbol"/>
                        <a:buChar char=""/>
                      </a:pPr>
                      <a:r>
                        <a:rPr lang="en-US" sz="1600">
                          <a:effectLst/>
                          <a:latin typeface="Times New Roman"/>
                          <a:ea typeface="Times New Roman"/>
                        </a:rPr>
                        <a:t>1 EB setara dengan 1000 Hardisk komputer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0404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968375">
                <a:tc gridSpan="3">
                  <a:txBody>
                    <a:bodyPr/>
                    <a:lstStyle/>
                    <a:p>
                      <a:pPr>
                        <a:spcAft>
                          <a:spcPts val="0"/>
                        </a:spcAft>
                      </a:pPr>
                      <a:r>
                        <a:rPr lang="en-US" sz="1600" u="sng">
                          <a:effectLst/>
                          <a:latin typeface="Times New Roman"/>
                          <a:ea typeface="Times New Roman"/>
                          <a:cs typeface="Times New Roman"/>
                        </a:rPr>
                        <a:t>Teknologi Big data :</a:t>
                      </a:r>
                      <a:endParaRPr lang="en-US" sz="1600">
                        <a:effectLst/>
                        <a:latin typeface="Times New Roman"/>
                        <a:ea typeface="Times New Roman"/>
                      </a:endParaRPr>
                    </a:p>
                    <a:p>
                      <a:pPr marL="342900" lvl="0" indent="-342900">
                        <a:spcAft>
                          <a:spcPts val="0"/>
                        </a:spcAft>
                        <a:buFont typeface="Symbol"/>
                        <a:buChar char=""/>
                      </a:pPr>
                      <a:r>
                        <a:rPr lang="en-US" sz="1600" u="sng">
                          <a:solidFill>
                            <a:srgbClr val="0000FF"/>
                          </a:solidFill>
                          <a:effectLst/>
                          <a:latin typeface="Times New Roman"/>
                          <a:ea typeface="Times New Roman"/>
                          <a:cs typeface="Times New Roman"/>
                          <a:hlinkClick r:id="rId2"/>
                        </a:rPr>
                        <a:t>Apache Spark</a:t>
                      </a:r>
                      <a:r>
                        <a:rPr lang="en-US" sz="1600">
                          <a:effectLst/>
                          <a:latin typeface="Times New Roman"/>
                          <a:ea typeface="Times New Roman"/>
                          <a:cs typeface="Times New Roman"/>
                        </a:rPr>
                        <a:t> dan MogoDB adalah aplikasi yang dapat meng-</a:t>
                      </a:r>
                      <a:r>
                        <a:rPr lang="en-US" sz="1600" i="1">
                          <a:effectLst/>
                          <a:latin typeface="Times New Roman"/>
                          <a:ea typeface="Times New Roman"/>
                          <a:cs typeface="Times New Roman"/>
                        </a:rPr>
                        <a:t>crawl</a:t>
                      </a:r>
                      <a:r>
                        <a:rPr lang="en-US" sz="1600">
                          <a:effectLst/>
                          <a:latin typeface="Times New Roman"/>
                          <a:ea typeface="Times New Roman"/>
                          <a:cs typeface="Times New Roman"/>
                        </a:rPr>
                        <a:t> data yang tersebar di jejaring internet atau jejaring sosial </a:t>
                      </a:r>
                      <a:endParaRPr lang="en-US" sz="1600">
                        <a:effectLst/>
                        <a:latin typeface="Times New Roman"/>
                        <a:ea typeface="Times New Roman"/>
                      </a:endParaRPr>
                    </a:p>
                    <a:p>
                      <a:pPr marL="342900" lvl="0" indent="-342900">
                        <a:spcAft>
                          <a:spcPts val="0"/>
                        </a:spcAft>
                        <a:buFont typeface="Symbol"/>
                        <a:buChar char=""/>
                      </a:pPr>
                      <a:r>
                        <a:rPr lang="en-US" sz="1600">
                          <a:effectLst/>
                          <a:latin typeface="Times New Roman"/>
                          <a:ea typeface="Times New Roman"/>
                          <a:cs typeface="Times New Roman"/>
                        </a:rPr>
                        <a:t>Hadoop adalah framework open-source berbasis Java yang ditujukan untuk memproses data secara terdistribusi melalui kemampuan penyimpanan data secara terdistribusi. Hadoop dapat menyimpan data apapun dan memprosesnya dengan model pemrograman MapReduce</a:t>
                      </a:r>
                      <a:endParaRPr lang="en-US" sz="16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2606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sym typeface="Wingdings"/>
              </a:rPr>
              <a:t>Tambahan pendalaman materi </a:t>
            </a:r>
            <a:endParaRPr lang="id-ID" sz="3200">
              <a:latin typeface="AR JULIAN"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34010640"/>
              </p:ext>
            </p:extLst>
          </p:nvPr>
        </p:nvGraphicFramePr>
        <p:xfrm>
          <a:off x="586740" y="1030765"/>
          <a:ext cx="11094720" cy="5185359"/>
        </p:xfrm>
        <a:graphic>
          <a:graphicData uri="http://schemas.openxmlformats.org/drawingml/2006/table">
            <a:tbl>
              <a:tblPr firstRow="1" firstCol="1" bandRow="1"/>
              <a:tblGrid>
                <a:gridCol w="313096"/>
                <a:gridCol w="1439504"/>
                <a:gridCol w="2042160"/>
                <a:gridCol w="2247900"/>
                <a:gridCol w="2598420"/>
                <a:gridCol w="2453640"/>
              </a:tblGrid>
              <a:tr h="469661">
                <a:tc>
                  <a:txBody>
                    <a:bodyPr/>
                    <a:lstStyle/>
                    <a:p>
                      <a:pPr algn="just">
                        <a:spcBef>
                          <a:spcPts val="0"/>
                        </a:spcBef>
                        <a:spcAft>
                          <a:spcPts val="0"/>
                        </a:spcAft>
                      </a:pPr>
                      <a:r>
                        <a:rPr lang="en-US" sz="1300" b="1">
                          <a:solidFill>
                            <a:srgbClr val="FFFFFF"/>
                          </a:solidFill>
                          <a:effectLst/>
                          <a:latin typeface="Times New Roman"/>
                          <a:ea typeface="Times New Roman"/>
                        </a:rPr>
                        <a:t>No</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a:spcBef>
                          <a:spcPts val="0"/>
                        </a:spcBef>
                        <a:spcAft>
                          <a:spcPts val="0"/>
                        </a:spcAft>
                      </a:pPr>
                      <a:r>
                        <a:rPr lang="en-US" sz="1300" b="1">
                          <a:solidFill>
                            <a:srgbClr val="FFFFFF"/>
                          </a:solidFill>
                          <a:effectLst/>
                          <a:latin typeface="Times New Roman"/>
                          <a:ea typeface="Times New Roman"/>
                        </a:rPr>
                        <a:t>Uraian</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a:spcBef>
                          <a:spcPts val="0"/>
                        </a:spcBef>
                        <a:spcAft>
                          <a:spcPts val="0"/>
                        </a:spcAft>
                      </a:pPr>
                      <a:r>
                        <a:rPr lang="en-US" sz="1300" b="1">
                          <a:solidFill>
                            <a:srgbClr val="FFFFFF"/>
                          </a:solidFill>
                          <a:effectLst/>
                          <a:latin typeface="Times New Roman"/>
                          <a:ea typeface="Times New Roman"/>
                        </a:rPr>
                        <a:t>Sistem Database</a:t>
                      </a:r>
                      <a:endParaRPr lang="en-US" sz="1300">
                        <a:effectLst/>
                        <a:latin typeface="Times New Roman"/>
                        <a:ea typeface="Times New Roman"/>
                      </a:endParaRPr>
                    </a:p>
                    <a:p>
                      <a:pPr algn="ctr">
                        <a:spcBef>
                          <a:spcPts val="0"/>
                        </a:spcBef>
                        <a:spcAft>
                          <a:spcPts val="0"/>
                        </a:spcAft>
                      </a:pPr>
                      <a:r>
                        <a:rPr lang="en-US" sz="1300" b="1">
                          <a:solidFill>
                            <a:srgbClr val="FFFFFF"/>
                          </a:solidFill>
                          <a:effectLst/>
                          <a:latin typeface="Times New Roman"/>
                          <a:ea typeface="Times New Roman"/>
                        </a:rPr>
                        <a:t> (DB)</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a:spcBef>
                          <a:spcPts val="0"/>
                        </a:spcBef>
                        <a:spcAft>
                          <a:spcPts val="0"/>
                        </a:spcAft>
                      </a:pPr>
                      <a:r>
                        <a:rPr lang="en-US" sz="1300" b="1">
                          <a:solidFill>
                            <a:srgbClr val="FFFFFF"/>
                          </a:solidFill>
                          <a:effectLst/>
                          <a:latin typeface="Times New Roman"/>
                          <a:ea typeface="Times New Roman"/>
                        </a:rPr>
                        <a:t>Data Warehouse </a:t>
                      </a:r>
                      <a:endParaRPr lang="en-US" sz="1300">
                        <a:effectLst/>
                        <a:latin typeface="Times New Roman"/>
                        <a:ea typeface="Times New Roman"/>
                      </a:endParaRPr>
                    </a:p>
                    <a:p>
                      <a:pPr algn="ctr">
                        <a:spcBef>
                          <a:spcPts val="0"/>
                        </a:spcBef>
                        <a:spcAft>
                          <a:spcPts val="0"/>
                        </a:spcAft>
                      </a:pPr>
                      <a:r>
                        <a:rPr lang="en-US" sz="1300" b="1">
                          <a:solidFill>
                            <a:srgbClr val="FFFFFF"/>
                          </a:solidFill>
                          <a:effectLst/>
                          <a:latin typeface="Times New Roman"/>
                          <a:ea typeface="Times New Roman"/>
                        </a:rPr>
                        <a:t>(DW)</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a:spcBef>
                          <a:spcPts val="0"/>
                        </a:spcBef>
                        <a:spcAft>
                          <a:spcPts val="0"/>
                        </a:spcAft>
                      </a:pPr>
                      <a:r>
                        <a:rPr lang="en-US" sz="1300" b="1">
                          <a:solidFill>
                            <a:srgbClr val="FFFFFF"/>
                          </a:solidFill>
                          <a:effectLst/>
                          <a:latin typeface="Times New Roman"/>
                          <a:ea typeface="Times New Roman"/>
                        </a:rPr>
                        <a:t>Data Mining </a:t>
                      </a:r>
                      <a:endParaRPr lang="en-US" sz="1300">
                        <a:effectLst/>
                        <a:latin typeface="Times New Roman"/>
                        <a:ea typeface="Times New Roman"/>
                      </a:endParaRPr>
                    </a:p>
                    <a:p>
                      <a:pPr algn="ctr">
                        <a:spcBef>
                          <a:spcPts val="0"/>
                        </a:spcBef>
                        <a:spcAft>
                          <a:spcPts val="0"/>
                        </a:spcAft>
                      </a:pPr>
                      <a:r>
                        <a:rPr lang="en-US" sz="1300" b="1">
                          <a:solidFill>
                            <a:srgbClr val="FFFFFF"/>
                          </a:solidFill>
                          <a:effectLst/>
                          <a:latin typeface="Times New Roman"/>
                          <a:ea typeface="Times New Roman"/>
                        </a:rPr>
                        <a:t>(DM)</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a:spcBef>
                          <a:spcPts val="0"/>
                        </a:spcBef>
                        <a:spcAft>
                          <a:spcPts val="0"/>
                        </a:spcAft>
                      </a:pPr>
                      <a:r>
                        <a:rPr lang="en-US" sz="1300" b="1">
                          <a:solidFill>
                            <a:srgbClr val="FFFFFF"/>
                          </a:solidFill>
                          <a:effectLst/>
                          <a:latin typeface="Times New Roman"/>
                          <a:ea typeface="Times New Roman"/>
                        </a:rPr>
                        <a:t>Big Data </a:t>
                      </a:r>
                      <a:endParaRPr lang="en-US" sz="1300">
                        <a:effectLst/>
                        <a:latin typeface="Times New Roman"/>
                        <a:ea typeface="Times New Roman"/>
                      </a:endParaRPr>
                    </a:p>
                    <a:p>
                      <a:pPr algn="ctr">
                        <a:spcBef>
                          <a:spcPts val="0"/>
                        </a:spcBef>
                        <a:spcAft>
                          <a:spcPts val="0"/>
                        </a:spcAft>
                      </a:pPr>
                      <a:r>
                        <a:rPr lang="en-US" sz="1300" b="1">
                          <a:solidFill>
                            <a:srgbClr val="FFFFFF"/>
                          </a:solidFill>
                          <a:effectLst/>
                          <a:latin typeface="Times New Roman"/>
                          <a:ea typeface="Times New Roman"/>
                        </a:rPr>
                        <a:t>(BD)</a:t>
                      </a:r>
                      <a:endParaRPr lang="en-US" sz="1300">
                        <a:effectLst/>
                        <a:latin typeface="Times New Roman"/>
                        <a:ea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r>
              <a:tr h="542911">
                <a:tc>
                  <a:txBody>
                    <a:bodyPr/>
                    <a:lstStyle/>
                    <a:p>
                      <a:pPr algn="ctr">
                        <a:spcBef>
                          <a:spcPts val="100"/>
                        </a:spcBef>
                        <a:spcAft>
                          <a:spcPts val="100"/>
                        </a:spcAft>
                      </a:pPr>
                      <a:r>
                        <a:rPr lang="en-US" sz="1300" b="1">
                          <a:effectLst/>
                          <a:latin typeface="Times New Roman"/>
                        </a:rPr>
                        <a:t>1</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Tujuan konsep dan rancangan</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Untuk pengembangan aplikasi &amp; fungsi tertentu</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Untuk analisis subjek-subjek yang dibutuhkan</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Untuk analisis mendalam subjek-subjek yang dibutuhkan</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Untuk pengembangan aplikasi &amp; fungsi tertentu dalam konteks data yang lebih besar.</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940">
                <a:tc>
                  <a:txBody>
                    <a:bodyPr/>
                    <a:lstStyle/>
                    <a:p>
                      <a:pPr algn="ctr">
                        <a:spcBef>
                          <a:spcPts val="100"/>
                        </a:spcBef>
                        <a:spcAft>
                          <a:spcPts val="100"/>
                        </a:spcAft>
                      </a:pPr>
                      <a:r>
                        <a:rPr lang="en-US" sz="1300" b="1">
                          <a:effectLst/>
                          <a:latin typeface="Times New Roman"/>
                        </a:rPr>
                        <a:t>2</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Fokus analisis</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Pada desain &amp; proses manajemen data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Pada desain &amp; model analisis data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Pada desain &amp; model trend dan pola data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Pada desain &amp; proses manajemen data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3485">
                <a:tc>
                  <a:txBody>
                    <a:bodyPr/>
                    <a:lstStyle/>
                    <a:p>
                      <a:pPr algn="ctr">
                        <a:spcBef>
                          <a:spcPts val="100"/>
                        </a:spcBef>
                        <a:spcAft>
                          <a:spcPts val="100"/>
                        </a:spcAft>
                      </a:pPr>
                      <a:r>
                        <a:rPr lang="en-US" sz="1300" b="1">
                          <a:effectLst/>
                          <a:latin typeface="Times New Roman"/>
                        </a:rPr>
                        <a:t>3</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Sifat data yang diproses</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Aktif dan transaksional</a:t>
                      </a:r>
                    </a:p>
                    <a:p>
                      <a:pPr algn="l">
                        <a:spcBef>
                          <a:spcPts val="100"/>
                        </a:spcBef>
                        <a:spcAft>
                          <a:spcPts val="100"/>
                        </a:spcAft>
                      </a:pPr>
                      <a:r>
                        <a:rPr lang="en-US" sz="1300">
                          <a:effectLst/>
                          <a:latin typeface="Times New Roman"/>
                        </a:rPr>
                        <a:t>(real time)</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Historis dan non-trasaksional</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Historis dan non-trasaksional</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Aktif dan transaksional</a:t>
                      </a:r>
                    </a:p>
                    <a:p>
                      <a:pPr algn="l">
                        <a:spcBef>
                          <a:spcPts val="100"/>
                        </a:spcBef>
                        <a:spcAft>
                          <a:spcPts val="100"/>
                        </a:spcAft>
                      </a:pPr>
                      <a:r>
                        <a:rPr lang="en-US" sz="1300">
                          <a:effectLst/>
                          <a:latin typeface="Times New Roman"/>
                        </a:rPr>
                        <a:t>(real time)</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11">
                <a:tc>
                  <a:txBody>
                    <a:bodyPr/>
                    <a:lstStyle/>
                    <a:p>
                      <a:pPr algn="ctr">
                        <a:spcBef>
                          <a:spcPts val="100"/>
                        </a:spcBef>
                        <a:spcAft>
                          <a:spcPts val="100"/>
                        </a:spcAft>
                      </a:pPr>
                      <a:r>
                        <a:rPr lang="en-US" sz="1300" b="1">
                          <a:effectLst/>
                          <a:latin typeface="Times New Roman"/>
                        </a:rPr>
                        <a:t>4</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Bentuk tabel dan relasi antar tabel</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Tabel berbentuk normal dan relasi berdasar aturan keterkaitan </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Tabel berbentuk tidak normal dan relasi digabungkan berdasar aturan bisnis</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Tabel berbentuk tidak normal dan relasi digabungkan berdasar aturan bisnis</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Tabel berbentuk normal dan relasi berdasar aturan keterkaitan </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2911">
                <a:tc>
                  <a:txBody>
                    <a:bodyPr/>
                    <a:lstStyle/>
                    <a:p>
                      <a:pPr algn="ctr">
                        <a:spcBef>
                          <a:spcPts val="100"/>
                        </a:spcBef>
                        <a:spcAft>
                          <a:spcPts val="100"/>
                        </a:spcAft>
                      </a:pPr>
                      <a:r>
                        <a:rPr lang="en-US" sz="1300" b="1">
                          <a:effectLst/>
                          <a:latin typeface="Times New Roman"/>
                        </a:rPr>
                        <a:t>5</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Format data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Bergantung variasi DBMS yang digunakan</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Dibuat dalam DBMS yang satu (sama).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Dibuat dalam DBMS yang satu (sama).</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Bergantung variasi DBMS yang digunakan, untuk kompleksitas yang tinggi.</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4738">
                <a:tc>
                  <a:txBody>
                    <a:bodyPr/>
                    <a:lstStyle/>
                    <a:p>
                      <a:pPr algn="ctr">
                        <a:spcBef>
                          <a:spcPts val="100"/>
                        </a:spcBef>
                        <a:spcAft>
                          <a:spcPts val="100"/>
                        </a:spcAft>
                      </a:pPr>
                      <a:r>
                        <a:rPr lang="en-US" sz="1300" b="1">
                          <a:effectLst/>
                          <a:latin typeface="Times New Roman"/>
                        </a:rPr>
                        <a:t>6</a:t>
                      </a:r>
                      <a:endParaRPr lang="en-US" sz="1300">
                        <a:effectLst/>
                        <a:latin typeface="Times New Roman"/>
                      </a:endParaRP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Bef>
                          <a:spcPts val="100"/>
                        </a:spcBef>
                        <a:spcAft>
                          <a:spcPts val="100"/>
                        </a:spcAft>
                      </a:pPr>
                      <a:r>
                        <a:rPr lang="en-US" sz="1300">
                          <a:effectLst/>
                          <a:latin typeface="Times New Roman"/>
                        </a:rPr>
                        <a:t>Proses pembuatan dan pemanfaatan</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4625" lvl="2" indent="-174625" algn="l">
                        <a:spcBef>
                          <a:spcPts val="100"/>
                        </a:spcBef>
                        <a:spcAft>
                          <a:spcPts val="100"/>
                        </a:spcAft>
                        <a:buFont typeface="+mj-lt"/>
                        <a:buAutoNum type="arabicParenR"/>
                      </a:pPr>
                      <a:r>
                        <a:rPr lang="en-US" sz="1300">
                          <a:effectLst/>
                          <a:latin typeface="Times New Roman"/>
                        </a:rPr>
                        <a:t>Identifikasi fungsi aplikasi</a:t>
                      </a:r>
                    </a:p>
                    <a:p>
                      <a:pPr marL="174625" lvl="2" indent="-174625" algn="l">
                        <a:spcBef>
                          <a:spcPts val="100"/>
                        </a:spcBef>
                        <a:spcAft>
                          <a:spcPts val="100"/>
                        </a:spcAft>
                        <a:buFont typeface="+mj-lt"/>
                        <a:buAutoNum type="arabicParenR"/>
                      </a:pPr>
                      <a:r>
                        <a:rPr lang="en-US" sz="1300">
                          <a:effectLst/>
                          <a:latin typeface="Times New Roman"/>
                        </a:rPr>
                        <a:t>Pemodelan database terstruktur</a:t>
                      </a:r>
                    </a:p>
                    <a:p>
                      <a:pPr marL="174625" lvl="2" indent="-174625" algn="l">
                        <a:spcBef>
                          <a:spcPts val="100"/>
                        </a:spcBef>
                        <a:spcAft>
                          <a:spcPts val="100"/>
                        </a:spcAft>
                        <a:buFont typeface="+mj-lt"/>
                        <a:buAutoNum type="arabicParenR"/>
                      </a:pPr>
                      <a:r>
                        <a:rPr lang="en-US" sz="1300">
                          <a:effectLst/>
                          <a:latin typeface="Times New Roman"/>
                        </a:rPr>
                        <a:t>Desain database terstruktur</a:t>
                      </a:r>
                    </a:p>
                    <a:p>
                      <a:pPr marL="174625" lvl="2" indent="-174625" algn="l">
                        <a:spcBef>
                          <a:spcPts val="100"/>
                        </a:spcBef>
                        <a:spcAft>
                          <a:spcPts val="100"/>
                        </a:spcAft>
                        <a:buFont typeface="+mj-lt"/>
                        <a:buAutoNum type="arabicParenR"/>
                      </a:pPr>
                      <a:r>
                        <a:rPr lang="en-US" sz="1300">
                          <a:effectLst/>
                          <a:latin typeface="Times New Roman"/>
                        </a:rPr>
                        <a:t>Pengolahan database</a:t>
                      </a:r>
                    </a:p>
                    <a:p>
                      <a:pPr marL="174625" lvl="2" indent="-174625" algn="l">
                        <a:spcBef>
                          <a:spcPts val="100"/>
                        </a:spcBef>
                        <a:spcAft>
                          <a:spcPts val="100"/>
                        </a:spcAft>
                        <a:buFont typeface="+mj-lt"/>
                        <a:buAutoNum type="arabicParenR"/>
                      </a:pPr>
                      <a:r>
                        <a:rPr lang="en-US" sz="1300">
                          <a:effectLst/>
                          <a:latin typeface="Times New Roman"/>
                        </a:rPr>
                        <a:t>Pemanfaatan aplikasi</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4625" lvl="1" indent="-174625" algn="l">
                        <a:spcBef>
                          <a:spcPts val="100"/>
                        </a:spcBef>
                        <a:spcAft>
                          <a:spcPts val="100"/>
                        </a:spcAft>
                        <a:buFont typeface="+mj-lt"/>
                        <a:buAutoNum type="arabicParenR"/>
                      </a:pPr>
                      <a:r>
                        <a:rPr lang="en-US" sz="1300">
                          <a:effectLst/>
                          <a:latin typeface="Times New Roman"/>
                        </a:rPr>
                        <a:t>Identifikasi model bisnis</a:t>
                      </a:r>
                    </a:p>
                    <a:p>
                      <a:pPr marL="174625" lvl="1" indent="-174625" algn="l">
                        <a:spcBef>
                          <a:spcPts val="100"/>
                        </a:spcBef>
                        <a:spcAft>
                          <a:spcPts val="100"/>
                        </a:spcAft>
                        <a:buFont typeface="+mj-lt"/>
                        <a:buAutoNum type="arabicParenR"/>
                      </a:pPr>
                      <a:r>
                        <a:rPr lang="en-US" sz="1300">
                          <a:effectLst/>
                          <a:latin typeface="Times New Roman"/>
                        </a:rPr>
                        <a:t>Desain database</a:t>
                      </a:r>
                    </a:p>
                    <a:p>
                      <a:pPr marL="174625" lvl="1" indent="-174625" algn="l">
                        <a:spcBef>
                          <a:spcPts val="100"/>
                        </a:spcBef>
                        <a:spcAft>
                          <a:spcPts val="100"/>
                        </a:spcAft>
                        <a:buFont typeface="+mj-lt"/>
                        <a:buAutoNum type="arabicParenR"/>
                      </a:pPr>
                      <a:r>
                        <a:rPr lang="en-US" sz="1300">
                          <a:effectLst/>
                          <a:latin typeface="Times New Roman"/>
                        </a:rPr>
                        <a:t>Ekstraksi data</a:t>
                      </a:r>
                    </a:p>
                    <a:p>
                      <a:pPr marL="174625" lvl="1" indent="-174625" algn="l">
                        <a:spcBef>
                          <a:spcPts val="100"/>
                        </a:spcBef>
                        <a:spcAft>
                          <a:spcPts val="100"/>
                        </a:spcAft>
                        <a:buFont typeface="+mj-lt"/>
                        <a:buAutoNum type="arabicParenR"/>
                      </a:pPr>
                      <a:r>
                        <a:rPr lang="en-US" sz="1300">
                          <a:effectLst/>
                          <a:latin typeface="Times New Roman"/>
                        </a:rPr>
                        <a:t>Transformasi data</a:t>
                      </a:r>
                    </a:p>
                    <a:p>
                      <a:pPr marL="174625" lvl="1" indent="-174625" algn="l">
                        <a:spcBef>
                          <a:spcPts val="100"/>
                        </a:spcBef>
                        <a:spcAft>
                          <a:spcPts val="100"/>
                        </a:spcAft>
                        <a:buFont typeface="+mj-lt"/>
                        <a:buAutoNum type="arabicParenR"/>
                      </a:pPr>
                      <a:r>
                        <a:rPr lang="en-US" sz="1300">
                          <a:effectLst/>
                          <a:latin typeface="Times New Roman"/>
                        </a:rPr>
                        <a:t>Pengisian data (loading)</a:t>
                      </a:r>
                    </a:p>
                    <a:p>
                      <a:pPr marL="174625" lvl="1" indent="-174625" algn="l">
                        <a:spcBef>
                          <a:spcPts val="100"/>
                        </a:spcBef>
                        <a:spcAft>
                          <a:spcPts val="100"/>
                        </a:spcAft>
                        <a:buFont typeface="+mj-lt"/>
                        <a:buAutoNum type="arabicParenR"/>
                      </a:pPr>
                      <a:r>
                        <a:rPr lang="en-US" sz="1300">
                          <a:effectLst/>
                          <a:latin typeface="Times New Roman"/>
                        </a:rPr>
                        <a:t>Pemanfaatan analisis</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4625" lvl="0" indent="-174625">
                        <a:lnSpc>
                          <a:spcPct val="115000"/>
                        </a:lnSpc>
                        <a:spcAft>
                          <a:spcPts val="0"/>
                        </a:spcAft>
                        <a:buFont typeface="+mj-lt"/>
                        <a:buAutoNum type="arabicParenR"/>
                      </a:pPr>
                      <a:r>
                        <a:rPr lang="en-US" sz="1300">
                          <a:effectLst/>
                          <a:latin typeface="Times New Roman" pitchFamily="18" charset="0"/>
                          <a:ea typeface="Calibri"/>
                          <a:cs typeface="Times New Roman" pitchFamily="18" charset="0"/>
                        </a:rPr>
                        <a:t>Identifikasi pola bisnis pada dataset (instant) dan database yang besar</a:t>
                      </a:r>
                    </a:p>
                    <a:p>
                      <a:pPr marL="174625" lvl="0" indent="-174625">
                        <a:lnSpc>
                          <a:spcPct val="115000"/>
                        </a:lnSpc>
                        <a:spcAft>
                          <a:spcPts val="0"/>
                        </a:spcAft>
                        <a:buFont typeface="+mj-lt"/>
                        <a:buAutoNum type="arabicParenR"/>
                      </a:pPr>
                      <a:r>
                        <a:rPr lang="en-US" sz="1300">
                          <a:effectLst/>
                          <a:latin typeface="Times New Roman" pitchFamily="18" charset="0"/>
                          <a:ea typeface="Calibri"/>
                          <a:cs typeface="Times New Roman" pitchFamily="18" charset="0"/>
                        </a:rPr>
                        <a:t>Penemuan pola secara otomatis </a:t>
                      </a:r>
                    </a:p>
                    <a:p>
                      <a:pPr marL="174625" lvl="0" indent="-174625">
                        <a:lnSpc>
                          <a:spcPct val="115000"/>
                        </a:lnSpc>
                        <a:spcAft>
                          <a:spcPts val="0"/>
                        </a:spcAft>
                        <a:buFont typeface="+mj-lt"/>
                        <a:buAutoNum type="arabicParenR"/>
                      </a:pPr>
                      <a:r>
                        <a:rPr lang="en-US" sz="1300">
                          <a:effectLst/>
                          <a:latin typeface="Times New Roman" pitchFamily="18" charset="0"/>
                          <a:ea typeface="Calibri"/>
                          <a:cs typeface="Times New Roman" pitchFamily="18" charset="0"/>
                        </a:rPr>
                        <a:t>Prediksi segala hasil yang mungkin </a:t>
                      </a:r>
                    </a:p>
                    <a:p>
                      <a:pPr marL="174625" lvl="0" indent="-174625">
                        <a:lnSpc>
                          <a:spcPct val="115000"/>
                        </a:lnSpc>
                        <a:spcAft>
                          <a:spcPts val="0"/>
                        </a:spcAft>
                        <a:buFont typeface="+mj-lt"/>
                        <a:buAutoNum type="arabicParenR"/>
                      </a:pPr>
                      <a:r>
                        <a:rPr lang="en-US" sz="1300">
                          <a:effectLst/>
                          <a:latin typeface="Times New Roman" pitchFamily="18" charset="0"/>
                          <a:ea typeface="Calibri"/>
                          <a:cs typeface="Times New Roman" pitchFamily="18" charset="0"/>
                        </a:rPr>
                        <a:t>Penciptaan informasi yang bisa ditindaklanjuti </a:t>
                      </a:r>
                    </a:p>
                    <a:p>
                      <a:pPr marL="174625" lvl="0" indent="-174625">
                        <a:lnSpc>
                          <a:spcPct val="115000"/>
                        </a:lnSpc>
                        <a:spcAft>
                          <a:spcPts val="0"/>
                        </a:spcAft>
                        <a:buFont typeface="+mj-lt"/>
                        <a:buAutoNum type="arabicParenR"/>
                      </a:pPr>
                      <a:r>
                        <a:rPr lang="en-US" sz="1300">
                          <a:effectLst/>
                          <a:latin typeface="Times New Roman" pitchFamily="18" charset="0"/>
                          <a:ea typeface="Calibri"/>
                          <a:cs typeface="Times New Roman" pitchFamily="18" charset="0"/>
                        </a:rPr>
                        <a:t>Pemanfaatan bisnis lebih lanjut</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4625" lvl="0" indent="-174625" algn="l">
                        <a:spcBef>
                          <a:spcPts val="100"/>
                        </a:spcBef>
                        <a:spcAft>
                          <a:spcPts val="100"/>
                        </a:spcAft>
                        <a:buFont typeface="+mj-lt"/>
                        <a:buAutoNum type="arabicParenR"/>
                      </a:pPr>
                      <a:r>
                        <a:rPr lang="en-US" sz="1300">
                          <a:effectLst/>
                          <a:latin typeface="Times New Roman"/>
                        </a:rPr>
                        <a:t>Identifikasi fungsi aplikasi</a:t>
                      </a:r>
                    </a:p>
                    <a:p>
                      <a:pPr marL="174625" lvl="0" indent="-174625" algn="l">
                        <a:spcBef>
                          <a:spcPts val="100"/>
                        </a:spcBef>
                        <a:spcAft>
                          <a:spcPts val="100"/>
                        </a:spcAft>
                        <a:buFont typeface="+mj-lt"/>
                        <a:buAutoNum type="arabicParenR"/>
                      </a:pPr>
                      <a:r>
                        <a:rPr lang="en-US" sz="1300">
                          <a:effectLst/>
                          <a:latin typeface="Times New Roman"/>
                        </a:rPr>
                        <a:t>Pemodelan database terstruktur dan tidak terstruktur</a:t>
                      </a:r>
                    </a:p>
                    <a:p>
                      <a:pPr marL="174625" lvl="0" indent="-174625" algn="l">
                        <a:spcBef>
                          <a:spcPts val="100"/>
                        </a:spcBef>
                        <a:spcAft>
                          <a:spcPts val="100"/>
                        </a:spcAft>
                        <a:buFont typeface="+mj-lt"/>
                        <a:buAutoNum type="arabicParenR"/>
                      </a:pPr>
                      <a:r>
                        <a:rPr lang="en-US" sz="1300">
                          <a:effectLst/>
                          <a:latin typeface="Times New Roman"/>
                        </a:rPr>
                        <a:t>Desain database terstruktur dan tidak terstruktur</a:t>
                      </a:r>
                    </a:p>
                    <a:p>
                      <a:pPr marL="174625" lvl="0" indent="-174625" algn="l">
                        <a:spcBef>
                          <a:spcPts val="100"/>
                        </a:spcBef>
                        <a:spcAft>
                          <a:spcPts val="100"/>
                        </a:spcAft>
                        <a:buFont typeface="+mj-lt"/>
                        <a:buAutoNum type="arabicParenR"/>
                      </a:pPr>
                      <a:r>
                        <a:rPr lang="en-US" sz="1300">
                          <a:effectLst/>
                          <a:latin typeface="Times New Roman"/>
                        </a:rPr>
                        <a:t>Pengolahan database</a:t>
                      </a:r>
                    </a:p>
                    <a:p>
                      <a:pPr marL="174625" lvl="0" indent="-174625" algn="l">
                        <a:spcBef>
                          <a:spcPts val="100"/>
                        </a:spcBef>
                        <a:spcAft>
                          <a:spcPts val="100"/>
                        </a:spcAft>
                        <a:buFont typeface="+mj-lt"/>
                        <a:buAutoNum type="arabicParenR"/>
                      </a:pPr>
                      <a:r>
                        <a:rPr lang="en-US" sz="1300">
                          <a:effectLst/>
                          <a:latin typeface="Times New Roman"/>
                        </a:rPr>
                        <a:t>Pemanfaatan aplikasi</a:t>
                      </a:r>
                    </a:p>
                  </a:txBody>
                  <a:tcPr marL="39333" marR="393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1504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2800" smtClean="0">
                <a:latin typeface="AR JULIAN" pitchFamily="2" charset="0"/>
                <a:sym typeface="Wingdings"/>
              </a:rPr>
              <a:t> </a:t>
            </a:r>
            <a:r>
              <a:rPr lang="en-US" sz="2800" smtClean="0">
                <a:latin typeface="AR JULIAN" pitchFamily="2" charset="0"/>
                <a:sym typeface="Wingdings"/>
              </a:rPr>
              <a:t>Tambahan materi : Perbandingan 4 DBMS Populer</a:t>
            </a:r>
            <a:endParaRPr lang="id-ID" sz="2800">
              <a:latin typeface="AR JULIAN" pitchFamily="2"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63486751"/>
              </p:ext>
            </p:extLst>
          </p:nvPr>
        </p:nvGraphicFramePr>
        <p:xfrm>
          <a:off x="536575" y="792005"/>
          <a:ext cx="11270465" cy="2766129"/>
        </p:xfrm>
        <a:graphic>
          <a:graphicData uri="http://schemas.openxmlformats.org/drawingml/2006/table">
            <a:tbl>
              <a:tblPr firstRow="1" firstCol="1" bandRow="1"/>
              <a:tblGrid>
                <a:gridCol w="940476"/>
                <a:gridCol w="1479509"/>
                <a:gridCol w="1226820"/>
                <a:gridCol w="1283820"/>
                <a:gridCol w="960120"/>
                <a:gridCol w="847258"/>
                <a:gridCol w="762587"/>
                <a:gridCol w="960000"/>
                <a:gridCol w="570937"/>
                <a:gridCol w="789479"/>
                <a:gridCol w="748419"/>
                <a:gridCol w="701040"/>
              </a:tblGrid>
              <a:tr h="549115">
                <a:tc>
                  <a:txBody>
                    <a:bodyPr/>
                    <a:lstStyle/>
                    <a:p>
                      <a:pPr algn="l">
                        <a:spcAft>
                          <a:spcPts val="0"/>
                        </a:spcAft>
                      </a:pPr>
                      <a:endParaRPr lang="en-US" sz="1100" b="1" smtClean="0">
                        <a:effectLst/>
                        <a:latin typeface="Times New Roman"/>
                        <a:ea typeface="Times New Roman"/>
                      </a:endParaRPr>
                    </a:p>
                    <a:p>
                      <a:pPr algn="l">
                        <a:spcAft>
                          <a:spcPts val="0"/>
                        </a:spcAft>
                      </a:pPr>
                      <a:endParaRPr lang="en-US" sz="1100" b="1" smtClean="0">
                        <a:effectLst/>
                        <a:latin typeface="Times New Roman"/>
                        <a:ea typeface="Times New Roman"/>
                      </a:endParaRPr>
                    </a:p>
                    <a:p>
                      <a:pPr algn="l">
                        <a:spcAft>
                          <a:spcPts val="0"/>
                        </a:spcAft>
                      </a:pPr>
                      <a:r>
                        <a:rPr lang="en-US" sz="1100" b="1" smtClean="0">
                          <a:effectLst/>
                          <a:latin typeface="Times New Roman"/>
                          <a:ea typeface="Times New Roman"/>
                        </a:rPr>
                        <a:t>DBMS</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a:spcAft>
                          <a:spcPts val="0"/>
                        </a:spcAft>
                      </a:pPr>
                      <a:r>
                        <a:rPr lang="en-US" sz="1100" b="1">
                          <a:effectLst/>
                          <a:latin typeface="Times New Roman"/>
                          <a:ea typeface="Times New Roman"/>
                        </a:rPr>
                        <a:t>Maintainer</a:t>
                      </a:r>
                      <a:endParaRPr lang="en-US" sz="1100">
                        <a:effectLst/>
                        <a:latin typeface="Times New Roman"/>
                        <a:ea typeface="Times New Roman"/>
                      </a:endParaRPr>
                    </a:p>
                    <a:p>
                      <a:pPr algn="l">
                        <a:spcAft>
                          <a:spcPts val="0"/>
                        </a:spcAft>
                      </a:pPr>
                      <a:r>
                        <a:rPr lang="en-US" sz="1100" b="1">
                          <a:effectLst/>
                          <a:latin typeface="Times New Roman"/>
                          <a:ea typeface="Times New Roman"/>
                        </a:rPr>
                        <a:t>dan</a:t>
                      </a:r>
                      <a:endParaRPr lang="en-US" sz="1100">
                        <a:effectLst/>
                        <a:latin typeface="Times New Roman"/>
                        <a:ea typeface="Times New Roman"/>
                      </a:endParaRPr>
                    </a:p>
                    <a:p>
                      <a:pPr algn="l">
                        <a:spcAft>
                          <a:spcPts val="0"/>
                        </a:spcAft>
                      </a:pPr>
                      <a:r>
                        <a:rPr lang="en-US" sz="1100" b="1" u="sng">
                          <a:effectLst/>
                          <a:latin typeface="Times New Roman"/>
                          <a:ea typeface="Times New Roman"/>
                        </a:rPr>
                        <a:t>Lisensi</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Beberapa Dukungan</a:t>
                      </a:r>
                      <a:endParaRPr lang="en-US" sz="1100">
                        <a:effectLst/>
                        <a:latin typeface="Times New Roman"/>
                        <a:ea typeface="Times New Roman"/>
                      </a:endParaRPr>
                    </a:p>
                    <a:p>
                      <a:pPr algn="l">
                        <a:spcAft>
                          <a:spcPts val="0"/>
                        </a:spcAft>
                      </a:pPr>
                      <a:r>
                        <a:rPr lang="en-US" sz="1100" b="1">
                          <a:effectLst/>
                          <a:latin typeface="Times New Roman"/>
                          <a:ea typeface="Times New Roman"/>
                        </a:rPr>
                        <a:t>Sistem Operasi</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DB  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Table 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Row  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Columns</a:t>
                      </a:r>
                      <a:endParaRPr lang="en-US" sz="1100">
                        <a:effectLst/>
                        <a:latin typeface="Times New Roman"/>
                        <a:ea typeface="Times New Roman"/>
                      </a:endParaRPr>
                    </a:p>
                    <a:p>
                      <a:pPr algn="l">
                        <a:spcAft>
                          <a:spcPts val="0"/>
                        </a:spcAft>
                      </a:pPr>
                      <a:r>
                        <a:rPr lang="en-US" sz="1100" b="1">
                          <a:effectLst/>
                          <a:latin typeface="Times New Roman"/>
                          <a:ea typeface="Times New Roman"/>
                        </a:rPr>
                        <a:t>per row</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Blob/Clob</a:t>
                      </a:r>
                      <a:endParaRPr lang="en-US" sz="1100">
                        <a:effectLst/>
                        <a:latin typeface="Times New Roman"/>
                        <a:ea typeface="Times New Roman"/>
                      </a:endParaRPr>
                    </a:p>
                    <a:p>
                      <a:pPr algn="l">
                        <a:spcAft>
                          <a:spcPts val="0"/>
                        </a:spcAft>
                      </a:pPr>
                      <a:r>
                        <a:rPr lang="en-US" sz="1100" b="1">
                          <a:effectLst/>
                          <a:latin typeface="Times New Roman"/>
                          <a:ea typeface="Times New Roman"/>
                        </a:rPr>
                        <a:t>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CHAR</a:t>
                      </a:r>
                      <a:endParaRPr lang="en-US" sz="1100">
                        <a:effectLst/>
                        <a:latin typeface="Times New Roman"/>
                        <a:ea typeface="Times New Roman"/>
                      </a:endParaRPr>
                    </a:p>
                    <a:p>
                      <a:pPr algn="l">
                        <a:spcAft>
                          <a:spcPts val="0"/>
                        </a:spcAft>
                      </a:pPr>
                      <a:r>
                        <a:rPr lang="en-US" sz="1100" b="1">
                          <a:effectLst/>
                          <a:latin typeface="Times New Roman"/>
                          <a:ea typeface="Times New Roman"/>
                        </a:rPr>
                        <a:t>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NUMBER</a:t>
                      </a:r>
                      <a:endParaRPr lang="en-US" sz="1100">
                        <a:effectLst/>
                        <a:latin typeface="Times New Roman"/>
                        <a:ea typeface="Times New Roman"/>
                      </a:endParaRPr>
                    </a:p>
                    <a:p>
                      <a:pPr algn="l">
                        <a:spcAft>
                          <a:spcPts val="0"/>
                        </a:spcAft>
                      </a:pPr>
                      <a:r>
                        <a:rPr lang="en-US" sz="1100" b="1">
                          <a:effectLst/>
                          <a:latin typeface="Times New Roman"/>
                          <a:ea typeface="Times New Roman"/>
                        </a:rPr>
                        <a:t>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a:effectLst/>
                          <a:latin typeface="Times New Roman"/>
                          <a:ea typeface="Times New Roman"/>
                        </a:rPr>
                        <a:t>Max</a:t>
                      </a:r>
                      <a:endParaRPr lang="en-US" sz="1100">
                        <a:effectLst/>
                        <a:latin typeface="Times New Roman"/>
                        <a:ea typeface="Times New Roman"/>
                      </a:endParaRPr>
                    </a:p>
                    <a:p>
                      <a:pPr algn="l">
                        <a:spcAft>
                          <a:spcPts val="0"/>
                        </a:spcAft>
                      </a:pPr>
                      <a:r>
                        <a:rPr lang="en-US" sz="1100" b="1">
                          <a:effectLst/>
                          <a:latin typeface="Times New Roman"/>
                          <a:ea typeface="Times New Roman"/>
                        </a:rPr>
                        <a:t>DATE</a:t>
                      </a:r>
                      <a:endParaRPr lang="en-US" sz="1100">
                        <a:effectLst/>
                        <a:latin typeface="Times New Roman"/>
                        <a:ea typeface="Times New Roman"/>
                      </a:endParaRPr>
                    </a:p>
                    <a:p>
                      <a:pPr algn="l">
                        <a:spcAft>
                          <a:spcPts val="0"/>
                        </a:spcAft>
                      </a:pPr>
                      <a:r>
                        <a:rPr lang="en-US" sz="1100" b="1">
                          <a:effectLst/>
                          <a:latin typeface="Times New Roman"/>
                          <a:ea typeface="Times New Roman"/>
                        </a:rPr>
                        <a:t>value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b="1" smtClean="0">
                          <a:effectLst/>
                          <a:latin typeface="Times New Roman"/>
                          <a:ea typeface="Times New Roman"/>
                        </a:rPr>
                        <a:t>Max column </a:t>
                      </a:r>
                    </a:p>
                    <a:p>
                      <a:pPr algn="l">
                        <a:spcAft>
                          <a:spcPts val="0"/>
                        </a:spcAft>
                      </a:pPr>
                      <a:r>
                        <a:rPr lang="en-US" sz="1100" b="1" smtClean="0">
                          <a:effectLst/>
                          <a:latin typeface="Times New Roman"/>
                          <a:ea typeface="Times New Roman"/>
                        </a:rPr>
                        <a:t>Name size</a:t>
                      </a:r>
                      <a:endParaRPr lang="en-US" sz="1100">
                        <a:effectLst/>
                        <a:latin typeface="Times New Roman"/>
                        <a:ea typeface="Times New Roman"/>
                      </a:endParaRPr>
                    </a:p>
                  </a:txBody>
                  <a:tcPr marL="67235" marR="672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41020">
                <a:tc>
                  <a:txBody>
                    <a:bodyPr/>
                    <a:lstStyle/>
                    <a:p>
                      <a:pPr algn="l">
                        <a:spcAft>
                          <a:spcPts val="0"/>
                        </a:spcAft>
                      </a:pPr>
                      <a:r>
                        <a:rPr lang="en-US" sz="1100" b="1" u="sng">
                          <a:solidFill>
                            <a:srgbClr val="0000FF"/>
                          </a:solidFill>
                          <a:effectLst/>
                          <a:latin typeface="Times New Roman"/>
                          <a:ea typeface="Times New Roman"/>
                          <a:hlinkClick r:id="rId2" tooltip="Microsoft SQL Server"/>
                        </a:rPr>
                        <a:t>Microsoft</a:t>
                      </a:r>
                      <a:endParaRPr lang="en-US" sz="1100">
                        <a:effectLst/>
                        <a:latin typeface="Times New Roman"/>
                        <a:ea typeface="Times New Roman"/>
                      </a:endParaRPr>
                    </a:p>
                    <a:p>
                      <a:pPr algn="l">
                        <a:spcAft>
                          <a:spcPts val="0"/>
                        </a:spcAft>
                      </a:pPr>
                      <a:r>
                        <a:rPr lang="en-US" sz="1100" b="1" u="sng">
                          <a:solidFill>
                            <a:srgbClr val="0000FF"/>
                          </a:solidFill>
                          <a:effectLst/>
                          <a:latin typeface="Times New Roman"/>
                          <a:ea typeface="Times New Roman"/>
                          <a:hlinkClick r:id="rId2" tooltip="Microsoft SQL Server"/>
                        </a:rPr>
                        <a:t>SQL Server</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u="sng">
                          <a:solidFill>
                            <a:srgbClr val="0000FF"/>
                          </a:solidFill>
                          <a:effectLst/>
                          <a:latin typeface="Times New Roman"/>
                          <a:ea typeface="Times New Roman"/>
                          <a:hlinkClick r:id="rId3" tooltip="Microsoft"/>
                        </a:rPr>
                        <a:t>Microsoft</a:t>
                      </a:r>
                      <a:endParaRPr lang="en-US" sz="1100">
                        <a:effectLst/>
                        <a:latin typeface="Times New Roman"/>
                        <a:ea typeface="Times New Roman"/>
                      </a:endParaRPr>
                    </a:p>
                    <a:p>
                      <a:pPr algn="l">
                        <a:spcAft>
                          <a:spcPts val="0"/>
                        </a:spcAft>
                      </a:pPr>
                      <a:r>
                        <a:rPr lang="en-US" sz="1100">
                          <a:effectLst/>
                          <a:latin typeface="Times New Roman"/>
                          <a:ea typeface="Times New Roman"/>
                        </a:rPr>
                        <a:t>Lisensi : Proprietary</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u="sng">
                          <a:solidFill>
                            <a:srgbClr val="0000FF"/>
                          </a:solidFill>
                          <a:effectLst/>
                          <a:latin typeface="Times New Roman"/>
                          <a:ea typeface="Times New Roman"/>
                          <a:hlinkClick r:id="rId4" tooltip="Proprietary software"/>
                        </a:rPr>
                        <a:t>Windows</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524,272 </a:t>
                      </a:r>
                      <a:r>
                        <a:rPr lang="en-US" sz="1100">
                          <a:effectLst/>
                          <a:latin typeface="Times New Roman"/>
                          <a:ea typeface="Times New Roman"/>
                        </a:rPr>
                        <a:t>TB </a:t>
                      </a:r>
                      <a:endParaRPr lang="en-US" sz="1100" smtClean="0">
                        <a:effectLst/>
                        <a:latin typeface="Times New Roman"/>
                        <a:ea typeface="Times New Roman"/>
                      </a:endParaRPr>
                    </a:p>
                    <a:p>
                      <a:pPr algn="l">
                        <a:spcAft>
                          <a:spcPts val="0"/>
                        </a:spcAft>
                      </a:pPr>
                      <a:r>
                        <a:rPr lang="en-US" sz="1100" smtClean="0">
                          <a:effectLst/>
                          <a:latin typeface="Times New Roman"/>
                          <a:ea typeface="Times New Roman"/>
                        </a:rPr>
                        <a:t>(</a:t>
                      </a:r>
                      <a:r>
                        <a:rPr lang="en-US" sz="1100">
                          <a:effectLst/>
                          <a:latin typeface="Times New Roman"/>
                          <a:ea typeface="Times New Roman"/>
                        </a:rPr>
                        <a:t>32 </a:t>
                      </a:r>
                      <a:r>
                        <a:rPr lang="en-US" sz="1100">
                          <a:effectLst/>
                          <a:latin typeface="Times New Roman"/>
                          <a:ea typeface="Times New Roman"/>
                        </a:rPr>
                        <a:t>767 </a:t>
                      </a:r>
                      <a:r>
                        <a:rPr lang="en-US" sz="1100" smtClean="0">
                          <a:effectLst/>
                          <a:latin typeface="Times New Roman"/>
                          <a:ea typeface="Times New Roman"/>
                        </a:rPr>
                        <a:t>files*16</a:t>
                      </a:r>
                      <a:r>
                        <a:rPr lang="en-US" sz="1100">
                          <a:effectLst/>
                          <a:latin typeface="Times New Roman"/>
                          <a:ea typeface="Times New Roman"/>
                        </a:rPr>
                        <a:t> </a:t>
                      </a:r>
                      <a:r>
                        <a:rPr lang="en-US" sz="1100" smtClean="0">
                          <a:effectLst/>
                          <a:latin typeface="Times New Roman"/>
                          <a:ea typeface="Times New Roman"/>
                        </a:rPr>
                        <a:t>TB</a:t>
                      </a:r>
                    </a:p>
                    <a:p>
                      <a:pPr algn="l">
                        <a:spcAft>
                          <a:spcPts val="0"/>
                        </a:spcAft>
                      </a:pPr>
                      <a:r>
                        <a:rPr lang="en-US" sz="1100" smtClean="0">
                          <a:effectLst/>
                          <a:latin typeface="Times New Roman"/>
                          <a:ea typeface="Times New Roman"/>
                        </a:rPr>
                        <a:t>max </a:t>
                      </a:r>
                      <a:r>
                        <a:rPr lang="en-US" sz="1100">
                          <a:effectLst/>
                          <a:latin typeface="Times New Roman"/>
                          <a:ea typeface="Times New Roman"/>
                        </a:rPr>
                        <a:t>file size)</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524,272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8,060 </a:t>
                      </a:r>
                      <a:r>
                        <a:rPr lang="en-US" sz="1100">
                          <a:effectLst/>
                          <a:latin typeface="Times New Roman"/>
                          <a:ea typeface="Times New Roman"/>
                        </a:rPr>
                        <a:t>bytes </a:t>
                      </a:r>
                      <a:endParaRPr lang="en-US" sz="1100" smtClean="0">
                        <a:effectLst/>
                        <a:latin typeface="Times New Roman"/>
                        <a:ea typeface="Times New Roman"/>
                      </a:endParaRPr>
                    </a:p>
                    <a:p>
                      <a:pPr algn="l">
                        <a:spcAft>
                          <a:spcPts val="0"/>
                        </a:spcAft>
                      </a:pPr>
                      <a:r>
                        <a:rPr lang="en-US" sz="1100" smtClean="0">
                          <a:effectLst/>
                          <a:latin typeface="Times New Roman"/>
                          <a:ea typeface="Times New Roman"/>
                        </a:rPr>
                        <a:t>(</a:t>
                      </a:r>
                      <a:r>
                        <a:rPr lang="en-US" sz="1100">
                          <a:effectLst/>
                          <a:latin typeface="Times New Roman"/>
                          <a:ea typeface="Times New Roman"/>
                        </a:rPr>
                        <a:t>Unlimited)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30,000</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2 GB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2 GB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126 bits</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9999</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128</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6336">
                <a:tc>
                  <a:txBody>
                    <a:bodyPr/>
                    <a:lstStyle/>
                    <a:p>
                      <a:pPr algn="l">
                        <a:spcAft>
                          <a:spcPts val="0"/>
                        </a:spcAft>
                      </a:pPr>
                      <a:r>
                        <a:rPr lang="en-US" sz="1100" b="1" u="sng">
                          <a:solidFill>
                            <a:srgbClr val="0000FF"/>
                          </a:solidFill>
                          <a:effectLst/>
                          <a:latin typeface="Times New Roman"/>
                          <a:ea typeface="Times New Roman"/>
                          <a:hlinkClick r:id="rId5" tooltip="MySQL"/>
                        </a:rPr>
                        <a:t>MySQL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u="sng">
                          <a:solidFill>
                            <a:srgbClr val="0000FF"/>
                          </a:solidFill>
                          <a:effectLst/>
                          <a:latin typeface="Times New Roman"/>
                          <a:ea typeface="Times New Roman"/>
                          <a:hlinkClick r:id="rId6" tooltip="Oracle Corporation"/>
                        </a:rPr>
                        <a:t>Oracle Corporation</a:t>
                      </a:r>
                      <a:endParaRPr lang="en-US" sz="1100">
                        <a:effectLst/>
                        <a:latin typeface="Times New Roman"/>
                        <a:ea typeface="Times New Roman"/>
                      </a:endParaRPr>
                    </a:p>
                    <a:p>
                      <a:pPr algn="l">
                        <a:spcAft>
                          <a:spcPts val="0"/>
                        </a:spcAft>
                      </a:pPr>
                      <a:r>
                        <a:rPr lang="en-US" sz="1100" u="sng">
                          <a:effectLst/>
                          <a:latin typeface="Times New Roman"/>
                          <a:ea typeface="Times New Roman"/>
                        </a:rPr>
                        <a:t>Lisensi</a:t>
                      </a:r>
                      <a:r>
                        <a:rPr lang="en-US" sz="1100">
                          <a:effectLst/>
                          <a:latin typeface="Times New Roman"/>
                          <a:ea typeface="Times New Roman"/>
                        </a:rPr>
                        <a:t> : </a:t>
                      </a:r>
                      <a:r>
                        <a:rPr lang="en-US" sz="1100" u="sng">
                          <a:solidFill>
                            <a:srgbClr val="0000FF"/>
                          </a:solidFill>
                          <a:effectLst/>
                          <a:latin typeface="Times New Roman"/>
                          <a:ea typeface="Times New Roman"/>
                          <a:hlinkClick r:id="rId7" tooltip="GNU General Public License"/>
                        </a:rPr>
                        <a:t>GPL</a:t>
                      </a:r>
                      <a:r>
                        <a:rPr lang="en-US" sz="1100">
                          <a:effectLst/>
                          <a:latin typeface="Times New Roman"/>
                          <a:ea typeface="Times New Roman"/>
                        </a:rPr>
                        <a:t> v2 or Proprietary</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u="sng">
                          <a:solidFill>
                            <a:srgbClr val="0000FF"/>
                          </a:solidFill>
                          <a:effectLst/>
                          <a:latin typeface="Times New Roman"/>
                          <a:ea typeface="Times New Roman"/>
                          <a:hlinkClick r:id="rId4" tooltip="Proprietary software"/>
                        </a:rPr>
                        <a:t>Windows,</a:t>
                      </a:r>
                      <a:endParaRPr lang="en-US" sz="1100">
                        <a:effectLst/>
                        <a:latin typeface="Times New Roman"/>
                        <a:ea typeface="Times New Roman"/>
                      </a:endParaRPr>
                    </a:p>
                    <a:p>
                      <a:pPr algn="l">
                        <a:spcAft>
                          <a:spcPts val="0"/>
                        </a:spcAft>
                      </a:pPr>
                      <a:r>
                        <a:rPr lang="en-US" sz="1100">
                          <a:effectLst/>
                          <a:latin typeface="Times New Roman"/>
                          <a:ea typeface="Times New Roman"/>
                        </a:rPr>
                        <a:t>Linux, BSD, Unix, </a:t>
                      </a:r>
                    </a:p>
                    <a:p>
                      <a:pPr algn="l">
                        <a:spcAft>
                          <a:spcPts val="0"/>
                        </a:spcAft>
                      </a:pPr>
                      <a:r>
                        <a:rPr lang="en-US" sz="1100">
                          <a:effectLst/>
                          <a:latin typeface="Times New Roman"/>
                          <a:ea typeface="Times New Roman"/>
                        </a:rPr>
                        <a:t>Android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Unlimited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MyISAM</a:t>
                      </a:r>
                      <a:r>
                        <a:rPr lang="en-US" sz="1100" smtClean="0">
                          <a:effectLst/>
                          <a:latin typeface="Times New Roman"/>
                          <a:ea typeface="Times New Roman"/>
                        </a:rPr>
                        <a:t>:</a:t>
                      </a:r>
                    </a:p>
                    <a:p>
                      <a:pPr algn="l">
                        <a:spcAft>
                          <a:spcPts val="0"/>
                        </a:spcAft>
                      </a:pPr>
                      <a:r>
                        <a:rPr lang="en-US" sz="1100" smtClean="0">
                          <a:effectLst/>
                          <a:latin typeface="Times New Roman"/>
                          <a:ea typeface="Times New Roman"/>
                        </a:rPr>
                        <a:t>256</a:t>
                      </a:r>
                      <a:r>
                        <a:rPr lang="en-US" sz="1100">
                          <a:effectLst/>
                          <a:latin typeface="Times New Roman"/>
                          <a:ea typeface="Times New Roman"/>
                        </a:rPr>
                        <a:t> TB</a:t>
                      </a:r>
                    </a:p>
                    <a:p>
                      <a:pPr algn="l">
                        <a:spcAft>
                          <a:spcPts val="0"/>
                        </a:spcAft>
                      </a:pPr>
                      <a:r>
                        <a:rPr lang="en-US" sz="1100">
                          <a:effectLst/>
                          <a:latin typeface="Times New Roman"/>
                          <a:ea typeface="Times New Roman"/>
                        </a:rPr>
                        <a:t>Innodb: 64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64 KB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4,096</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4 GB</a:t>
                      </a:r>
                    </a:p>
                    <a:p>
                      <a:pPr algn="l">
                        <a:spcAft>
                          <a:spcPts val="0"/>
                        </a:spcAft>
                      </a:pPr>
                      <a:r>
                        <a:rPr lang="en-US" sz="1100">
                          <a:effectLst/>
                          <a:latin typeface="Times New Roman"/>
                          <a:ea typeface="Times New Roman"/>
                        </a:rPr>
                        <a:t>(longtext,</a:t>
                      </a:r>
                    </a:p>
                    <a:p>
                      <a:pPr algn="l">
                        <a:spcAft>
                          <a:spcPts val="0"/>
                        </a:spcAft>
                      </a:pPr>
                      <a:r>
                        <a:rPr lang="en-US" sz="1100">
                          <a:effectLst/>
                          <a:latin typeface="Times New Roman"/>
                          <a:ea typeface="Times New Roman"/>
                        </a:rPr>
                        <a:t> longblob)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64 KB (text)</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64 bits</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9999</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64</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69">
                <a:tc>
                  <a:txBody>
                    <a:bodyPr/>
                    <a:lstStyle/>
                    <a:p>
                      <a:pPr algn="l">
                        <a:spcAft>
                          <a:spcPts val="0"/>
                        </a:spcAft>
                      </a:pPr>
                      <a:r>
                        <a:rPr lang="en-US" sz="1100" b="1" u="sng">
                          <a:solidFill>
                            <a:srgbClr val="0000FF"/>
                          </a:solidFill>
                          <a:effectLst/>
                          <a:latin typeface="Times New Roman"/>
                          <a:ea typeface="Times New Roman"/>
                          <a:hlinkClick r:id="rId8" tooltip="Oracle Database"/>
                        </a:rPr>
                        <a:t>Oracle</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u="sng">
                          <a:solidFill>
                            <a:srgbClr val="0000FF"/>
                          </a:solidFill>
                          <a:effectLst/>
                          <a:latin typeface="Times New Roman"/>
                          <a:ea typeface="Times New Roman"/>
                          <a:hlinkClick r:id="rId6" tooltip="Oracle Corporation"/>
                        </a:rPr>
                        <a:t>Oracle Corporation</a:t>
                      </a:r>
                      <a:endParaRPr lang="en-US" sz="1100">
                        <a:effectLst/>
                        <a:latin typeface="Times New Roman"/>
                        <a:ea typeface="Times New Roman"/>
                      </a:endParaRPr>
                    </a:p>
                    <a:p>
                      <a:pPr algn="l">
                        <a:spcAft>
                          <a:spcPts val="0"/>
                        </a:spcAft>
                      </a:pPr>
                      <a:r>
                        <a:rPr lang="en-US" sz="1100" u="sng">
                          <a:effectLst/>
                          <a:latin typeface="Times New Roman"/>
                          <a:ea typeface="Times New Roman"/>
                        </a:rPr>
                        <a:t>Lisensi</a:t>
                      </a:r>
                      <a:r>
                        <a:rPr lang="en-US" sz="1100">
                          <a:effectLst/>
                          <a:latin typeface="Times New Roman"/>
                          <a:ea typeface="Times New Roman"/>
                        </a:rPr>
                        <a:t> : Proprietary</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u="sng">
                          <a:solidFill>
                            <a:srgbClr val="0000FF"/>
                          </a:solidFill>
                          <a:effectLst/>
                          <a:latin typeface="Times New Roman"/>
                          <a:ea typeface="Times New Roman"/>
                          <a:hlinkClick r:id="rId4" tooltip="Proprietary software"/>
                        </a:rPr>
                        <a:t>Windows,</a:t>
                      </a:r>
                      <a:endParaRPr lang="en-US" sz="1100">
                        <a:effectLst/>
                        <a:latin typeface="Times New Roman"/>
                        <a:ea typeface="Times New Roman"/>
                      </a:endParaRPr>
                    </a:p>
                    <a:p>
                      <a:pPr algn="l">
                        <a:spcAft>
                          <a:spcPts val="0"/>
                        </a:spcAft>
                      </a:pPr>
                      <a:r>
                        <a:rPr lang="en-US" sz="1100">
                          <a:effectLst/>
                          <a:latin typeface="Times New Roman"/>
                          <a:ea typeface="Times New Roman"/>
                        </a:rPr>
                        <a:t>Linux, Unix</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Unlimited </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4 GB * block size</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8 KB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1,000</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128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32,767 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126 bits</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9999</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30</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436">
                <a:tc>
                  <a:txBody>
                    <a:bodyPr/>
                    <a:lstStyle/>
                    <a:p>
                      <a:pPr algn="l">
                        <a:spcAft>
                          <a:spcPts val="0"/>
                        </a:spcAft>
                      </a:pPr>
                      <a:r>
                        <a:rPr lang="en-US" sz="1100" b="1" u="sng">
                          <a:solidFill>
                            <a:srgbClr val="0000FF"/>
                          </a:solidFill>
                          <a:effectLst/>
                          <a:latin typeface="Times New Roman"/>
                          <a:ea typeface="Times New Roman"/>
                          <a:hlinkClick r:id="rId9" tooltip="PostgreSQL"/>
                        </a:rPr>
                        <a:t>Postgre</a:t>
                      </a:r>
                      <a:br>
                        <a:rPr lang="en-US" sz="1100" b="1" u="sng">
                          <a:solidFill>
                            <a:srgbClr val="0000FF"/>
                          </a:solidFill>
                          <a:effectLst/>
                          <a:latin typeface="Times New Roman"/>
                          <a:ea typeface="Times New Roman"/>
                          <a:hlinkClick r:id="rId9" tooltip="PostgreSQL"/>
                        </a:rPr>
                      </a:br>
                      <a:r>
                        <a:rPr lang="en-US" sz="1100" b="1" u="sng">
                          <a:solidFill>
                            <a:srgbClr val="0000FF"/>
                          </a:solidFill>
                          <a:effectLst/>
                          <a:latin typeface="Times New Roman"/>
                          <a:ea typeface="Times New Roman"/>
                          <a:hlinkClick r:id="rId9" tooltip="PostgreSQL"/>
                        </a:rPr>
                        <a:t>SQL</a:t>
                      </a:r>
                      <a:endParaRPr lang="en-US" sz="1100">
                        <a:effectLst/>
                        <a:latin typeface="Times New Roman"/>
                        <a:ea typeface="Times New Roman"/>
                      </a:endParaRP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0"/>
                        </a:spcAft>
                      </a:pPr>
                      <a:r>
                        <a:rPr lang="en-US" sz="1100">
                          <a:effectLst/>
                          <a:latin typeface="Times New Roman"/>
                          <a:ea typeface="Times New Roman"/>
                        </a:rPr>
                        <a:t>PostgreSQL GDG</a:t>
                      </a:r>
                    </a:p>
                    <a:p>
                      <a:pPr algn="l">
                        <a:spcAft>
                          <a:spcPts val="0"/>
                        </a:spcAft>
                      </a:pPr>
                      <a:r>
                        <a:rPr lang="en-US" sz="1100" u="sng">
                          <a:effectLst/>
                          <a:latin typeface="Times New Roman"/>
                          <a:ea typeface="Times New Roman"/>
                        </a:rPr>
                        <a:t>Lisensi</a:t>
                      </a:r>
                      <a:r>
                        <a:rPr lang="en-US" sz="1100">
                          <a:effectLst/>
                          <a:latin typeface="Times New Roman"/>
                          <a:ea typeface="Times New Roman"/>
                        </a:rPr>
                        <a:t> : PostgreSQL Licence </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u="sng">
                          <a:solidFill>
                            <a:srgbClr val="0000FF"/>
                          </a:solidFill>
                          <a:effectLst/>
                          <a:latin typeface="Times New Roman"/>
                          <a:ea typeface="Times New Roman"/>
                          <a:hlinkClick r:id="rId4" tooltip="Proprietary software"/>
                        </a:rPr>
                        <a:t>Windows,</a:t>
                      </a:r>
                      <a:endParaRPr lang="en-US" sz="1100">
                        <a:effectLst/>
                        <a:latin typeface="Times New Roman"/>
                        <a:ea typeface="Times New Roman"/>
                      </a:endParaRPr>
                    </a:p>
                    <a:p>
                      <a:pPr algn="l">
                        <a:spcAft>
                          <a:spcPts val="0"/>
                        </a:spcAft>
                      </a:pPr>
                      <a:r>
                        <a:rPr lang="en-US" sz="1100">
                          <a:effectLst/>
                          <a:latin typeface="Times New Roman"/>
                          <a:ea typeface="Times New Roman"/>
                        </a:rPr>
                        <a:t>Linux, BSD, Unix, </a:t>
                      </a:r>
                    </a:p>
                    <a:p>
                      <a:pPr algn="l">
                        <a:spcAft>
                          <a:spcPts val="0"/>
                        </a:spcAft>
                      </a:pPr>
                      <a:r>
                        <a:rPr lang="en-US" sz="1100">
                          <a:effectLst/>
                          <a:latin typeface="Times New Roman"/>
                          <a:ea typeface="Times New Roman"/>
                        </a:rPr>
                        <a:t>Symbian, Android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Unlimited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32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1.6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250–1600 </a:t>
                      </a:r>
                    </a:p>
                    <a:p>
                      <a:pPr algn="l">
                        <a:spcAft>
                          <a:spcPts val="0"/>
                        </a:spcAft>
                      </a:pPr>
                      <a:r>
                        <a:rPr lang="en-US" sz="1100">
                          <a:effectLst/>
                          <a:latin typeface="Times New Roman"/>
                          <a:ea typeface="Times New Roman"/>
                        </a:rPr>
                        <a:t>depending</a:t>
                      </a:r>
                    </a:p>
                    <a:p>
                      <a:pPr algn="l">
                        <a:spcAft>
                          <a:spcPts val="0"/>
                        </a:spcAft>
                      </a:pPr>
                      <a:r>
                        <a:rPr lang="en-US" sz="1100">
                          <a:effectLst/>
                          <a:latin typeface="Times New Roman"/>
                          <a:ea typeface="Times New Roman"/>
                        </a:rPr>
                        <a:t> on type</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 GB </a:t>
                      </a:r>
                    </a:p>
                    <a:p>
                      <a:pPr algn="l">
                        <a:spcAft>
                          <a:spcPts val="0"/>
                        </a:spcAft>
                      </a:pPr>
                      <a:r>
                        <a:rPr lang="en-US" sz="1100">
                          <a:effectLst/>
                          <a:latin typeface="Times New Roman"/>
                          <a:ea typeface="Times New Roman"/>
                        </a:rPr>
                        <a:t>(text, </a:t>
                      </a:r>
                      <a:r>
                        <a:rPr lang="en-US" sz="1100">
                          <a:effectLst/>
                          <a:latin typeface="Times New Roman"/>
                          <a:ea typeface="Times New Roman"/>
                        </a:rPr>
                        <a:t>bytea</a:t>
                      </a:r>
                      <a:r>
                        <a:rPr lang="en-US" sz="1100" smtClean="0">
                          <a:effectLst/>
                          <a:latin typeface="Times New Roman"/>
                          <a:ea typeface="Times New Roman"/>
                        </a:rPr>
                        <a:t>) – stored </a:t>
                      </a:r>
                      <a:r>
                        <a:rPr lang="en-US" sz="1100">
                          <a:effectLst/>
                          <a:latin typeface="Times New Roman"/>
                          <a:ea typeface="Times New Roman"/>
                        </a:rPr>
                        <a:t>inline </a:t>
                      </a:r>
                    </a:p>
                    <a:p>
                      <a:pPr algn="l">
                        <a:spcAft>
                          <a:spcPts val="0"/>
                        </a:spcAft>
                      </a:pPr>
                      <a:r>
                        <a:rPr lang="en-US" sz="1100">
                          <a:effectLst/>
                          <a:latin typeface="Times New Roman"/>
                          <a:ea typeface="Times New Roman"/>
                        </a:rPr>
                        <a:t>or 4 TB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1 GB</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Unlimited</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5,874,897</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a:effectLst/>
                          <a:latin typeface="Times New Roman"/>
                          <a:ea typeface="Times New Roman"/>
                        </a:rPr>
                        <a:t>63</a:t>
                      </a:r>
                    </a:p>
                  </a:txBody>
                  <a:tcPr marL="67235" marR="672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38240989"/>
              </p:ext>
            </p:extLst>
          </p:nvPr>
        </p:nvGraphicFramePr>
        <p:xfrm>
          <a:off x="540586" y="3924287"/>
          <a:ext cx="11270413" cy="2727960"/>
        </p:xfrm>
        <a:graphic>
          <a:graphicData uri="http://schemas.openxmlformats.org/drawingml/2006/table">
            <a:tbl>
              <a:tblPr firstRow="1" firstCol="1" bandRow="1"/>
              <a:tblGrid>
                <a:gridCol w="754814"/>
                <a:gridCol w="838200"/>
                <a:gridCol w="1089660"/>
                <a:gridCol w="1036320"/>
                <a:gridCol w="1036320"/>
                <a:gridCol w="1272540"/>
                <a:gridCol w="1181100"/>
                <a:gridCol w="1417320"/>
                <a:gridCol w="716280"/>
                <a:gridCol w="1927859"/>
              </a:tblGrid>
              <a:tr h="265357">
                <a:tc>
                  <a:txBody>
                    <a:bodyPr/>
                    <a:lstStyle/>
                    <a:p>
                      <a:pPr algn="just">
                        <a:spcAft>
                          <a:spcPts val="600"/>
                        </a:spcAft>
                      </a:pPr>
                      <a:endParaRPr lang="en-US" sz="800" b="1" smtClean="0">
                        <a:effectLst/>
                        <a:latin typeface="Times New Roman"/>
                        <a:ea typeface="Times New Roman"/>
                      </a:endParaRPr>
                    </a:p>
                    <a:p>
                      <a:pPr algn="just">
                        <a:spcAft>
                          <a:spcPts val="600"/>
                        </a:spcAft>
                      </a:pPr>
                      <a:r>
                        <a:rPr lang="en-US" sz="800" b="1" smtClean="0">
                          <a:effectLst/>
                          <a:latin typeface="Times New Roman"/>
                          <a:ea typeface="Times New Roman"/>
                        </a:rPr>
                        <a:t>DBMS</a:t>
                      </a:r>
                      <a:endParaRPr lang="en-US" sz="800">
                        <a:effectLst/>
                        <a:latin typeface="Times New Roman"/>
                        <a:ea typeface="Times New Roman"/>
                      </a:endParaRPr>
                    </a:p>
                  </a:txBody>
                  <a:tcPr marL="59705" marR="597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just">
                        <a:spcAft>
                          <a:spcPts val="600"/>
                        </a:spcAft>
                      </a:pPr>
                      <a:r>
                        <a:rPr lang="en-US" sz="800" b="1" u="sng">
                          <a:solidFill>
                            <a:srgbClr val="0000FF"/>
                          </a:solidFill>
                          <a:effectLst/>
                          <a:latin typeface="Times New Roman"/>
                          <a:ea typeface="Times New Roman"/>
                          <a:hlinkClick r:id="rId10" tooltip="Type system"/>
                        </a:rPr>
                        <a:t>Type system</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u="sng">
                          <a:solidFill>
                            <a:srgbClr val="0000FF"/>
                          </a:solidFill>
                          <a:effectLst/>
                          <a:latin typeface="Times New Roman"/>
                          <a:ea typeface="Times New Roman"/>
                          <a:hlinkClick r:id="rId11" tooltip="Integer (computer science)"/>
                        </a:rPr>
                        <a:t>Integer</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u="sng">
                          <a:solidFill>
                            <a:srgbClr val="0000FF"/>
                          </a:solidFill>
                          <a:effectLst/>
                          <a:latin typeface="Times New Roman"/>
                          <a:ea typeface="Times New Roman"/>
                          <a:hlinkClick r:id="rId12" tooltip="Floating point"/>
                        </a:rPr>
                        <a:t>Floating point</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a:effectLst/>
                          <a:latin typeface="Times New Roman"/>
                          <a:ea typeface="Times New Roman"/>
                        </a:rPr>
                        <a:t>Decimal</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u="sng">
                          <a:solidFill>
                            <a:srgbClr val="0000FF"/>
                          </a:solidFill>
                          <a:effectLst/>
                          <a:latin typeface="Times New Roman"/>
                          <a:ea typeface="Times New Roman"/>
                          <a:hlinkClick r:id="rId13" tooltip="String (computer science)"/>
                        </a:rPr>
                        <a:t>String</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u="sng">
                          <a:solidFill>
                            <a:srgbClr val="0000FF"/>
                          </a:solidFill>
                          <a:effectLst/>
                          <a:latin typeface="Times New Roman"/>
                          <a:ea typeface="Times New Roman"/>
                          <a:hlinkClick r:id="rId14" tooltip="Binary large object"/>
                        </a:rPr>
                        <a:t>Binary</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a:effectLst/>
                          <a:latin typeface="Times New Roman"/>
                          <a:ea typeface="Times New Roman"/>
                        </a:rPr>
                        <a:t>Date/Time</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u="sng">
                          <a:solidFill>
                            <a:srgbClr val="0000FF"/>
                          </a:solidFill>
                          <a:effectLst/>
                          <a:latin typeface="Times New Roman"/>
                          <a:ea typeface="Times New Roman"/>
                          <a:hlinkClick r:id="rId15" tooltip="Boolean data type"/>
                        </a:rPr>
                        <a:t>Boolean</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just">
                        <a:spcAft>
                          <a:spcPts val="600"/>
                        </a:spcAft>
                      </a:pPr>
                      <a:r>
                        <a:rPr lang="en-US" sz="800" b="1">
                          <a:effectLst/>
                          <a:latin typeface="Times New Roman"/>
                          <a:ea typeface="Times New Roman"/>
                        </a:rPr>
                        <a:t>Other</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5199">
                <a:tc>
                  <a:txBody>
                    <a:bodyPr/>
                    <a:lstStyle/>
                    <a:p>
                      <a:pPr algn="just">
                        <a:spcAft>
                          <a:spcPts val="600"/>
                        </a:spcAft>
                      </a:pPr>
                      <a:r>
                        <a:rPr lang="en-US" sz="800" b="1" u="sng">
                          <a:solidFill>
                            <a:srgbClr val="0000FF"/>
                          </a:solidFill>
                          <a:effectLst/>
                          <a:latin typeface="Times New Roman"/>
                          <a:ea typeface="Times New Roman"/>
                          <a:hlinkClick r:id="rId2" tooltip="Microsoft SQL Server"/>
                        </a:rPr>
                        <a:t>Microsoft  </a:t>
                      </a:r>
                      <a:endParaRPr lang="en-US" sz="800">
                        <a:effectLst/>
                        <a:latin typeface="Times New Roman"/>
                        <a:ea typeface="Times New Roman"/>
                      </a:endParaRPr>
                    </a:p>
                    <a:p>
                      <a:pPr algn="just">
                        <a:spcAft>
                          <a:spcPts val="600"/>
                        </a:spcAft>
                      </a:pPr>
                      <a:r>
                        <a:rPr lang="en-US" sz="800" b="1" u="sng">
                          <a:solidFill>
                            <a:srgbClr val="0000FF"/>
                          </a:solidFill>
                          <a:effectLst/>
                          <a:latin typeface="Times New Roman"/>
                          <a:ea typeface="Times New Roman"/>
                          <a:hlinkClick r:id="rId2" tooltip="Microsoft SQL Server"/>
                        </a:rPr>
                        <a:t>SQL Server</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600"/>
                        </a:spcAft>
                      </a:pPr>
                      <a:r>
                        <a:rPr lang="en-US" sz="800">
                          <a:effectLst/>
                          <a:latin typeface="Times New Roman"/>
                          <a:ea typeface="Times New Roman"/>
                        </a:rPr>
                        <a:t>Static</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TINYINT, SMALLINT, INT, BIGINT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FLOAT, REAL</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NUMERIC, DECIMAL, SMALLMONEY, MONEY</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CHAR, VARCHAR, TEXT, NCHAR, NVARCHAR, NTEXT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BINARY, VARBINARY, IMAGE, FILESTREAM</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DATE, DATETIMEOFFSET, DATETIME2, SMALLDATETIME, DATETIME, TIME</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BIT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CURSOR, TIMESTAMP, HIERARCHYID, UNIQUEIDENTIFIER, SQL_VARIANT, XML, TABLE, Geometry, Geography</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4880">
                <a:tc>
                  <a:txBody>
                    <a:bodyPr/>
                    <a:lstStyle/>
                    <a:p>
                      <a:pPr algn="just">
                        <a:spcAft>
                          <a:spcPts val="600"/>
                        </a:spcAft>
                      </a:pPr>
                      <a:r>
                        <a:rPr lang="en-US" sz="800" b="1" u="sng">
                          <a:solidFill>
                            <a:srgbClr val="0000FF"/>
                          </a:solidFill>
                          <a:effectLst/>
                          <a:latin typeface="Times New Roman"/>
                          <a:ea typeface="Times New Roman"/>
                          <a:hlinkClick r:id="rId5" tooltip="MySQL"/>
                        </a:rPr>
                        <a:t>MySQL</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600"/>
                        </a:spcAft>
                      </a:pPr>
                      <a:r>
                        <a:rPr lang="en-US" sz="800">
                          <a:effectLst/>
                          <a:latin typeface="Times New Roman"/>
                          <a:ea typeface="Times New Roman"/>
                        </a:rPr>
                        <a:t>Static</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TINYINT (8-bit), SMALLINT (16-bit), MEDIUMINT (24-bit), INT (32-bit), BIGINT (64-bit)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FLOAT (32-bit), DOUBLE (aka REAL) (64-bit)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DECIMAL</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CHAR, BINARY, VARCHAR, VARBINARY, TEXT, TINYTEXT, MEDIUMTEXT, LONGTEXT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TINYBLOB, BLOB, MEDIUMBLOB, LONGBLOB</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DATETIME, DATE, TIMESTAMP, YEAR</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BIT(1), BOOLEAN (aka BOOL) = synonym for TINYINT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ENUM, SET, GIS data types (Geometry, Point, Curve, LineString, Surface, Polygon, GeometryCollection, MultiPoint, MultiCurve, MultiLineString, MultiSurface, MultiPolygon)</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9036">
                <a:tc>
                  <a:txBody>
                    <a:bodyPr/>
                    <a:lstStyle/>
                    <a:p>
                      <a:pPr algn="just">
                        <a:spcAft>
                          <a:spcPts val="600"/>
                        </a:spcAft>
                      </a:pPr>
                      <a:r>
                        <a:rPr lang="en-US" sz="800" b="1" u="sng">
                          <a:solidFill>
                            <a:srgbClr val="0000FF"/>
                          </a:solidFill>
                          <a:effectLst/>
                          <a:latin typeface="Times New Roman"/>
                          <a:ea typeface="Times New Roman"/>
                          <a:hlinkClick r:id="rId8" tooltip="Oracle Database"/>
                        </a:rPr>
                        <a:t>Oracle</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600"/>
                        </a:spcAft>
                      </a:pPr>
                      <a:r>
                        <a:rPr lang="en-US" sz="800">
                          <a:effectLst/>
                          <a:latin typeface="Times New Roman"/>
                          <a:ea typeface="Times New Roman"/>
                        </a:rPr>
                        <a:t>Static + Dynamic (through ANYDATA)</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NUMBER</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BINARY_FLOAT, BINARY_DOUBLE</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NUMBER</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CHAR, VARCHAR2, CLOB, NCLOB, NVARCHAR2, NCHAR, LONG (deprecated)</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BLOB, RAW, LONG RAW (deprecated), BFILE</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DATE, TIMESTAMP (with/without TIMEZONE), INTERVAL</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N/A</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SPATIAL, IMAGE, AUDIO, VIDEO, DICOM, XMLType</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820">
                <a:tc>
                  <a:txBody>
                    <a:bodyPr/>
                    <a:lstStyle/>
                    <a:p>
                      <a:pPr algn="just">
                        <a:spcAft>
                          <a:spcPts val="600"/>
                        </a:spcAft>
                      </a:pPr>
                      <a:r>
                        <a:rPr lang="en-US" sz="800" b="1" u="sng">
                          <a:solidFill>
                            <a:srgbClr val="0000FF"/>
                          </a:solidFill>
                          <a:effectLst/>
                          <a:latin typeface="Times New Roman"/>
                          <a:ea typeface="Times New Roman"/>
                          <a:hlinkClick r:id="rId9" tooltip="PostgreSQL"/>
                        </a:rPr>
                        <a:t>PostgreSQL</a:t>
                      </a:r>
                      <a:endParaRPr lang="en-US" sz="800">
                        <a:effectLst/>
                        <a:latin typeface="Times New Roman"/>
                        <a:ea typeface="Times New Roman"/>
                      </a:endParaRP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a:spcAft>
                          <a:spcPts val="600"/>
                        </a:spcAft>
                      </a:pPr>
                      <a:r>
                        <a:rPr lang="en-US" sz="800">
                          <a:effectLst/>
                          <a:latin typeface="Times New Roman"/>
                          <a:ea typeface="Times New Roman"/>
                        </a:rPr>
                        <a:t>Static</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SMALLINT (16-bit), INTEGER (32-bit), BIGINT (64-bit)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REAL (32-bit), DOUBLE PRECISION (64-bit)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DECIMAL, NUMERIC</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CHAR, VARCHAR, TEXT</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BYTEA</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DATE, TIME (with/without TIMEZONE), TIMESTAMP (with/without TIMEZONE), INTERVAL</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BOOLEAN</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600"/>
                        </a:spcAft>
                      </a:pPr>
                      <a:r>
                        <a:rPr lang="en-US" sz="800">
                          <a:effectLst/>
                          <a:latin typeface="Times New Roman"/>
                          <a:ea typeface="Times New Roman"/>
                        </a:rPr>
                        <a:t>ENUM, POINT, LINE, LSEG, BOX, PATH, POLYGON, CIRCLE, CIDR, INET, MACADDR, BIT, UUID, XML, JSON, arrays, composites, ranges, custom</a:t>
                      </a:r>
                    </a:p>
                  </a:txBody>
                  <a:tcPr marL="59705" marR="597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ounded Rectangle 5"/>
          <p:cNvSpPr/>
          <p:nvPr/>
        </p:nvSpPr>
        <p:spPr>
          <a:xfrm>
            <a:off x="381000" y="673760"/>
            <a:ext cx="822960" cy="415887"/>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smtClean="0">
                <a:solidFill>
                  <a:schemeClr val="tx1"/>
                </a:solidFill>
              </a:rPr>
              <a:t>Fitur kapasitas</a:t>
            </a:r>
            <a:endParaRPr lang="en-US" sz="1200" i="1">
              <a:solidFill>
                <a:schemeClr val="tx1"/>
              </a:solidFill>
            </a:endParaRPr>
          </a:p>
        </p:txBody>
      </p:sp>
      <p:sp>
        <p:nvSpPr>
          <p:cNvPr id="7" name="Rounded Rectangle 6"/>
          <p:cNvSpPr/>
          <p:nvPr/>
        </p:nvSpPr>
        <p:spPr>
          <a:xfrm>
            <a:off x="381000" y="3637940"/>
            <a:ext cx="822960" cy="415887"/>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smtClean="0">
                <a:solidFill>
                  <a:schemeClr val="tx1"/>
                </a:solidFill>
              </a:rPr>
              <a:t>Fitur Tipe data</a:t>
            </a:r>
            <a:endParaRPr lang="en-US" sz="1200" i="1">
              <a:solidFill>
                <a:schemeClr val="tx1"/>
              </a:solidFill>
            </a:endParaRPr>
          </a:p>
        </p:txBody>
      </p:sp>
    </p:spTree>
    <p:extLst>
      <p:ext uri="{BB962C8B-B14F-4D97-AF65-F5344CB8AC3E}">
        <p14:creationId xmlns:p14="http://schemas.microsoft.com/office/powerpoint/2010/main" val="51504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ground free vector download (53,206 Free vector) for commercial use.  format: ai, eps, cdr, svg vector illustration graphic ar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809625"/>
            <a:ext cx="10877551" cy="5734050"/>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800183" y="817781"/>
            <a:ext cx="3759487" cy="830997"/>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4800" b="1" spc="50" smtClean="0">
                <a:ln w="11430"/>
                <a:solidFill>
                  <a:srgbClr val="FF0000"/>
                </a:solidFill>
                <a:effectLst>
                  <a:outerShdw blurRad="76200" dist="50800" dir="5400000" algn="tl" rotWithShape="0">
                    <a:srgbClr val="000000">
                      <a:alpha val="65000"/>
                    </a:srgbClr>
                  </a:outerShdw>
                </a:effectLst>
              </a:rPr>
              <a:t>Silakan …</a:t>
            </a:r>
            <a:endParaRPr lang="en-US" sz="4800" b="1" spc="50">
              <a:ln w="11430"/>
              <a:solidFill>
                <a:srgbClr val="FF0000"/>
              </a:solidFill>
              <a:effectLst>
                <a:outerShdw blurRad="76200" dist="50800" dir="5400000" algn="tl" rotWithShape="0">
                  <a:srgbClr val="000000">
                    <a:alpha val="65000"/>
                  </a:srgbClr>
                </a:outerShdw>
              </a:effectLst>
            </a:endParaRPr>
          </a:p>
        </p:txBody>
      </p:sp>
      <p:sp>
        <p:nvSpPr>
          <p:cNvPr id="10" name="Title 1">
            <a:extLst>
              <a:ext uri="{FF2B5EF4-FFF2-40B4-BE49-F238E27FC236}">
                <a16:creationId xmlns:a16="http://schemas.microsoft.com/office/drawing/2014/main" xmlns="" id="{BD21447A-6C77-4E90-9545-B2B98D1C43C0}"/>
              </a:ext>
            </a:extLst>
          </p:cNvPr>
          <p:cNvSpPr txBox="1">
            <a:spLocks/>
          </p:cNvSpPr>
          <p:nvPr/>
        </p:nvSpPr>
        <p:spPr>
          <a:xfrm>
            <a:off x="676274" y="127181"/>
            <a:ext cx="11249025" cy="493240"/>
          </a:xfrm>
          <a:prstGeom prst="rect">
            <a:avLst/>
          </a:prstGeom>
          <a:noFill/>
        </p:spPr>
        <p:txBody>
          <a:bodyPr vert="horz" lIns="91440" tIns="45720" rIns="91440" bIns="45720" rtlCol="0" anchor="t">
            <a:noAutofit/>
          </a:bodyPr>
          <a:lstStyle>
            <a:lvl1pPr algn="r"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l"/>
            <a:r>
              <a:rPr lang="en-US" smtClean="0">
                <a:latin typeface="AR JULIAN" pitchFamily="2" charset="0"/>
                <a:sym typeface="Wingdings"/>
              </a:rPr>
              <a:t> </a:t>
            </a:r>
            <a:r>
              <a:rPr lang="en-US" smtClean="0">
                <a:latin typeface="AR JULIAN" pitchFamily="2" charset="0"/>
              </a:rPr>
              <a:t>RENUNGAN diskusi-2</a:t>
            </a:r>
            <a:endParaRPr lang="id-ID">
              <a:latin typeface="AR JULIAN" pitchFamily="2" charset="0"/>
            </a:endParaRPr>
          </a:p>
        </p:txBody>
      </p:sp>
      <p:sp>
        <p:nvSpPr>
          <p:cNvPr id="12" name="Rounded Rectangle 11"/>
          <p:cNvSpPr/>
          <p:nvPr/>
        </p:nvSpPr>
        <p:spPr>
          <a:xfrm>
            <a:off x="10255377"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pic>
        <p:nvPicPr>
          <p:cNvPr id="14" name="Picture 3" descr="D:\korea1.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676274" y="4118685"/>
            <a:ext cx="1676308" cy="240712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156841" y="1680951"/>
            <a:ext cx="8747760" cy="2616101"/>
          </a:xfrm>
          <a:prstGeom prst="rect">
            <a:avLst/>
          </a:prstGeom>
          <a:noFill/>
        </p:spPr>
        <p:txBody>
          <a:bodyPr wrap="square" rtlCol="0">
            <a:spAutoFit/>
          </a:bodyPr>
          <a:lstStyle/>
          <a:p>
            <a:pPr lvl="1" indent="-457200">
              <a:spcBef>
                <a:spcPts val="300"/>
              </a:spcBef>
              <a:spcAft>
                <a:spcPts val="300"/>
              </a:spcAft>
              <a:buFont typeface="+mj-lt"/>
              <a:buAutoNum type="arabicPeriod"/>
            </a:pPr>
            <a:r>
              <a:rPr lang="en-US" sz="2400" smtClean="0"/>
              <a:t>Apa yang dimaksud Query, buatkan contohnya ?</a:t>
            </a:r>
          </a:p>
          <a:p>
            <a:pPr lvl="1" indent="-457200">
              <a:spcBef>
                <a:spcPts val="300"/>
              </a:spcBef>
              <a:spcAft>
                <a:spcPts val="300"/>
              </a:spcAft>
              <a:buFont typeface="+mj-lt"/>
              <a:buAutoNum type="arabicPeriod"/>
            </a:pPr>
            <a:r>
              <a:rPr lang="en-US" sz="2400" smtClean="0"/>
              <a:t>Apa </a:t>
            </a:r>
            <a:r>
              <a:rPr lang="en-US" sz="2400" smtClean="0"/>
              <a:t>Itu Query Language,  SQL ?</a:t>
            </a:r>
            <a:endParaRPr lang="en-US" sz="2400" smtClean="0"/>
          </a:p>
          <a:p>
            <a:pPr lvl="1" indent="-457200">
              <a:spcBef>
                <a:spcPts val="300"/>
              </a:spcBef>
              <a:spcAft>
                <a:spcPts val="300"/>
              </a:spcAft>
              <a:buFont typeface="+mj-lt"/>
              <a:buAutoNum type="arabicPeriod"/>
            </a:pPr>
            <a:r>
              <a:rPr lang="en-US" sz="2400"/>
              <a:t>Coba ceritakanlah alur perubahan dari Fakta menjadi Informasi?</a:t>
            </a:r>
            <a:endParaRPr lang="en-US" sz="2400" smtClean="0"/>
          </a:p>
          <a:p>
            <a:pPr lvl="1" indent="-457200">
              <a:spcBef>
                <a:spcPts val="300"/>
              </a:spcBef>
              <a:spcAft>
                <a:spcPts val="300"/>
              </a:spcAft>
              <a:buFont typeface="+mj-lt"/>
              <a:buAutoNum type="arabicPeriod"/>
            </a:pPr>
            <a:r>
              <a:rPr lang="en-US" sz="2400" smtClean="0"/>
              <a:t>Apa yang dimaksud hakekat prinsi pengolahan/proses data </a:t>
            </a:r>
            <a:r>
              <a:rPr lang="en-US" sz="2400" smtClean="0"/>
              <a:t> adalah UPDATE ?</a:t>
            </a:r>
            <a:endParaRPr lang="en-US" sz="2400" smtClean="0"/>
          </a:p>
          <a:p>
            <a:pPr lvl="1" indent="-457200">
              <a:spcBef>
                <a:spcPts val="300"/>
              </a:spcBef>
              <a:spcAft>
                <a:spcPts val="300"/>
              </a:spcAft>
              <a:buFont typeface="+mj-lt"/>
              <a:buAutoNum type="arabicPeriod"/>
            </a:pPr>
            <a:r>
              <a:rPr lang="en-US" sz="2400" smtClean="0"/>
              <a:t>Apa arti skema dan instan relasi/tabel di bawah ini ?</a:t>
            </a:r>
            <a:endParaRPr lang="en-US" sz="2400" smtClean="0"/>
          </a:p>
        </p:txBody>
      </p:sp>
      <p:sp>
        <p:nvSpPr>
          <p:cNvPr id="2" name="Rectangle 1"/>
          <p:cNvSpPr/>
          <p:nvPr/>
        </p:nvSpPr>
        <p:spPr>
          <a:xfrm>
            <a:off x="2352582" y="4372600"/>
            <a:ext cx="6395178" cy="2062103"/>
          </a:xfrm>
          <a:prstGeom prst="rect">
            <a:avLst/>
          </a:prstGeom>
        </p:spPr>
        <p:txBody>
          <a:bodyPr wrap="square">
            <a:spAutoFit/>
          </a:bodyPr>
          <a:lstStyle/>
          <a:p>
            <a:r>
              <a:rPr lang="en-US" sz="1600" b="1" u="sng">
                <a:solidFill>
                  <a:srgbClr val="FF0000"/>
                </a:solidFill>
              </a:rPr>
              <a:t>Skema</a:t>
            </a:r>
            <a:r>
              <a:rPr lang="en-US" sz="1600"/>
              <a:t>	</a:t>
            </a:r>
            <a:r>
              <a:rPr lang="en-US" sz="1600"/>
              <a:t>: </a:t>
            </a:r>
            <a:endParaRPr lang="en-US" sz="1600" smtClean="0"/>
          </a:p>
          <a:p>
            <a:r>
              <a:rPr lang="en-US" sz="1600" b="1" smtClean="0"/>
              <a:t>Pembayaran</a:t>
            </a:r>
            <a:r>
              <a:rPr lang="en-US" sz="1600" smtClean="0"/>
              <a:t> </a:t>
            </a:r>
            <a:r>
              <a:rPr lang="en-US" sz="1600"/>
              <a:t>(NO_BUKTI,  TANGGAL, KETERANGAN, JUMLAH)  </a:t>
            </a:r>
          </a:p>
          <a:p>
            <a:r>
              <a:rPr lang="en-US" sz="1600"/>
              <a:t>		</a:t>
            </a:r>
            <a:r>
              <a:rPr lang="en-US" sz="1600"/>
              <a:t>  </a:t>
            </a:r>
            <a:endParaRPr lang="en-US" sz="1600"/>
          </a:p>
          <a:p>
            <a:r>
              <a:rPr lang="en-US" sz="1600" b="1" u="sng">
                <a:solidFill>
                  <a:srgbClr val="FF0000"/>
                </a:solidFill>
              </a:rPr>
              <a:t>Instan</a:t>
            </a:r>
            <a:r>
              <a:rPr lang="en-US" sz="1600"/>
              <a:t>	</a:t>
            </a:r>
            <a:r>
              <a:rPr lang="en-US" sz="1600"/>
              <a:t>: </a:t>
            </a:r>
            <a:endParaRPr lang="en-US" sz="1600" smtClean="0"/>
          </a:p>
          <a:p>
            <a:r>
              <a:rPr lang="en-US" sz="1600" b="1" smtClean="0"/>
              <a:t>Pembayaran</a:t>
            </a:r>
            <a:r>
              <a:rPr lang="en-US" sz="1600" smtClean="0"/>
              <a:t> </a:t>
            </a:r>
            <a:r>
              <a:rPr lang="en-US" sz="1600"/>
              <a:t>( [’001’, ’01/01/2017’, ’Pembelian ATK’, 250.000 ],</a:t>
            </a:r>
          </a:p>
          <a:p>
            <a:r>
              <a:rPr lang="en-US" sz="1600"/>
              <a:t>	</a:t>
            </a:r>
            <a:r>
              <a:rPr lang="en-US" sz="1600"/>
              <a:t>                </a:t>
            </a:r>
            <a:r>
              <a:rPr lang="en-US" sz="1600" smtClean="0"/>
              <a:t>[</a:t>
            </a:r>
            <a:r>
              <a:rPr lang="en-US" sz="1600"/>
              <a:t>’002’, ’05/01/2017’, ’Pelunasan Sewa Bus’, 250.000 ],</a:t>
            </a:r>
          </a:p>
          <a:p>
            <a:r>
              <a:rPr lang="en-US" sz="1600"/>
              <a:t>	</a:t>
            </a:r>
            <a:r>
              <a:rPr lang="en-US" sz="1600"/>
              <a:t>                </a:t>
            </a:r>
            <a:r>
              <a:rPr lang="en-US" sz="1600" smtClean="0"/>
              <a:t>[</a:t>
            </a:r>
            <a:r>
              <a:rPr lang="en-US" sz="1600"/>
              <a:t>’003’, ’10/01/2017’, ’Pembayaran Iuran Anggota’, 100.000 ],</a:t>
            </a:r>
          </a:p>
          <a:p>
            <a:r>
              <a:rPr lang="en-US" sz="1600"/>
              <a:t>	     	</a:t>
            </a:r>
            <a:r>
              <a:rPr lang="en-US" sz="1600"/>
              <a:t>	</a:t>
            </a:r>
            <a:r>
              <a:rPr lang="en-US" sz="1600" smtClean="0"/>
              <a:t>[</a:t>
            </a:r>
            <a:r>
              <a:rPr lang="en-US" sz="1600"/>
              <a:t>’004’, ’30/01/2017’, ’Pembayaran Pajak’, 325.000] )</a:t>
            </a:r>
            <a:endParaRPr lang="en-US" sz="1600"/>
          </a:p>
        </p:txBody>
      </p:sp>
    </p:spTree>
    <p:extLst>
      <p:ext uri="{BB962C8B-B14F-4D97-AF65-F5344CB8AC3E}">
        <p14:creationId xmlns:p14="http://schemas.microsoft.com/office/powerpoint/2010/main" val="1633427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xmlns="" id="{BD21447A-6C77-4E90-9545-B2B98D1C43C0}"/>
              </a:ext>
            </a:extLst>
          </p:cNvPr>
          <p:cNvSpPr>
            <a:spLocks noGrp="1"/>
          </p:cNvSpPr>
          <p:nvPr>
            <p:ph type="ctrTitle"/>
          </p:nvPr>
        </p:nvSpPr>
        <p:spPr>
          <a:xfrm>
            <a:off x="428624" y="135411"/>
            <a:ext cx="11249025" cy="493240"/>
          </a:xfrm>
          <a:noFill/>
        </p:spPr>
        <p:txBody>
          <a:bodyPr>
            <a:noAutofit/>
          </a:bodyPr>
          <a:lstStyle/>
          <a:p>
            <a:r>
              <a:rPr lang="en-US" sz="3200" smtClean="0">
                <a:latin typeface="AR JULIAN" pitchFamily="2" charset="0"/>
                <a:sym typeface="Wingdings"/>
              </a:rPr>
              <a:t> </a:t>
            </a:r>
            <a:r>
              <a:rPr lang="en-US" sz="3200" smtClean="0">
                <a:latin typeface="AR JULIAN" pitchFamily="2" charset="0"/>
              </a:rPr>
              <a:t>FAKTA – DATA – INFORMASI – Query - SURVEI</a:t>
            </a:r>
            <a:endParaRPr lang="id-ID" sz="3200">
              <a:latin typeface="AR JULIAN" pitchFamily="2" charset="0"/>
            </a:endParaRPr>
          </a:p>
        </p:txBody>
      </p:sp>
      <p:sp>
        <p:nvSpPr>
          <p:cNvPr id="25" name="Rectangle 24"/>
          <p:cNvSpPr/>
          <p:nvPr/>
        </p:nvSpPr>
        <p:spPr>
          <a:xfrm>
            <a:off x="9155809" y="3261004"/>
            <a:ext cx="1312631" cy="183564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26126" y="3944528"/>
            <a:ext cx="778611"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FAKTA</a:t>
            </a:r>
            <a:endParaRPr lang="en-US" b="1">
              <a:latin typeface="Calibri" pitchFamily="34" charset="0"/>
            </a:endParaRPr>
          </a:p>
        </p:txBody>
      </p:sp>
      <p:sp>
        <p:nvSpPr>
          <p:cNvPr id="27" name="Oval 26"/>
          <p:cNvSpPr/>
          <p:nvPr/>
        </p:nvSpPr>
        <p:spPr>
          <a:xfrm>
            <a:off x="8363127" y="5283326"/>
            <a:ext cx="1172980" cy="117421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smtClean="0">
                <a:latin typeface="Calibri" pitchFamily="34" charset="0"/>
              </a:rPr>
              <a:t>Survei</a:t>
            </a:r>
            <a:endParaRPr lang="en-US" b="1">
              <a:latin typeface="Calibri" pitchFamily="34" charset="0"/>
            </a:endParaRPr>
          </a:p>
        </p:txBody>
      </p:sp>
      <p:sp>
        <p:nvSpPr>
          <p:cNvPr id="28" name="Oval 27"/>
          <p:cNvSpPr/>
          <p:nvPr/>
        </p:nvSpPr>
        <p:spPr>
          <a:xfrm>
            <a:off x="4663965" y="5228819"/>
            <a:ext cx="1322122" cy="1309868"/>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i="1" smtClean="0">
                <a:latin typeface="Calibri" pitchFamily="34" charset="0"/>
              </a:rPr>
              <a:t>Data</a:t>
            </a:r>
          </a:p>
          <a:p>
            <a:pPr algn="ctr"/>
            <a:r>
              <a:rPr lang="en-US" sz="1600" b="1" i="1" smtClean="0">
                <a:latin typeface="Calibri" pitchFamily="34" charset="0"/>
              </a:rPr>
              <a:t>Processing</a:t>
            </a:r>
            <a:endParaRPr lang="en-US" sz="1600" b="1">
              <a:latin typeface="Calibri" pitchFamily="34" charset="0"/>
            </a:endParaRPr>
          </a:p>
        </p:txBody>
      </p:sp>
      <p:grpSp>
        <p:nvGrpSpPr>
          <p:cNvPr id="29" name="Group 28"/>
          <p:cNvGrpSpPr/>
          <p:nvPr/>
        </p:nvGrpSpPr>
        <p:grpSpPr>
          <a:xfrm>
            <a:off x="2866179" y="3270591"/>
            <a:ext cx="2398161" cy="1835649"/>
            <a:chOff x="1586753" y="2253364"/>
            <a:chExt cx="2398161" cy="1835649"/>
          </a:xfrm>
        </p:grpSpPr>
        <p:sp>
          <p:nvSpPr>
            <p:cNvPr id="30" name="Rectangle 29"/>
            <p:cNvSpPr/>
            <p:nvPr/>
          </p:nvSpPr>
          <p:spPr>
            <a:xfrm>
              <a:off x="1586753" y="2253364"/>
              <a:ext cx="2398161"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82925" y="2947243"/>
              <a:ext cx="1298689"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INFORMASI</a:t>
              </a:r>
              <a:endParaRPr lang="en-US" b="1">
                <a:latin typeface="Calibri" pitchFamily="34" charset="0"/>
              </a:endParaRPr>
            </a:p>
          </p:txBody>
        </p:sp>
        <p:sp>
          <p:nvSpPr>
            <p:cNvPr id="32" name="Left Brace 31"/>
            <p:cNvSpPr/>
            <p:nvPr/>
          </p:nvSpPr>
          <p:spPr>
            <a:xfrm flipH="1">
              <a:off x="2373762" y="2478349"/>
              <a:ext cx="209162" cy="1382504"/>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1694571" y="2370626"/>
              <a:ext cx="663153" cy="1597949"/>
              <a:chOff x="1649746" y="2397521"/>
              <a:chExt cx="663153" cy="1597949"/>
            </a:xfrm>
          </p:grpSpPr>
          <p:sp>
            <p:nvSpPr>
              <p:cNvPr id="34" name="TextBox 33"/>
              <p:cNvSpPr txBox="1"/>
              <p:nvPr/>
            </p:nvSpPr>
            <p:spPr>
              <a:xfrm>
                <a:off x="1649746" y="239752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Tekstual</a:t>
                </a:r>
                <a:endParaRPr lang="en-US" sz="1400">
                  <a:latin typeface="Calibri" pitchFamily="34" charset="0"/>
                </a:endParaRPr>
              </a:p>
            </p:txBody>
          </p:sp>
          <p:sp>
            <p:nvSpPr>
              <p:cNvPr id="35" name="TextBox 34"/>
              <p:cNvSpPr txBox="1"/>
              <p:nvPr/>
            </p:nvSpPr>
            <p:spPr>
              <a:xfrm>
                <a:off x="1649746" y="2630501"/>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Tabular</a:t>
                </a:r>
                <a:endParaRPr lang="en-US" sz="1400">
                  <a:latin typeface="Calibri" pitchFamily="34" charset="0"/>
                </a:endParaRPr>
              </a:p>
            </p:txBody>
          </p:sp>
          <p:sp>
            <p:nvSpPr>
              <p:cNvPr id="36" name="TextBox 35"/>
              <p:cNvSpPr txBox="1"/>
              <p:nvPr/>
            </p:nvSpPr>
            <p:spPr>
              <a:xfrm>
                <a:off x="1649746" y="2860902"/>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Grafik</a:t>
                </a:r>
                <a:endParaRPr lang="en-US" sz="1400">
                  <a:latin typeface="Calibri" pitchFamily="34" charset="0"/>
                </a:endParaRPr>
              </a:p>
            </p:txBody>
          </p:sp>
          <p:sp>
            <p:nvSpPr>
              <p:cNvPr id="37" name="TextBox 36"/>
              <p:cNvSpPr txBox="1"/>
              <p:nvPr/>
            </p:nvSpPr>
            <p:spPr>
              <a:xfrm>
                <a:off x="1649746" y="3095243"/>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Gambar</a:t>
                </a:r>
                <a:endParaRPr lang="en-US" sz="1400">
                  <a:latin typeface="Calibri" pitchFamily="34" charset="0"/>
                </a:endParaRPr>
              </a:p>
            </p:txBody>
          </p:sp>
          <p:sp>
            <p:nvSpPr>
              <p:cNvPr id="38" name="TextBox 37"/>
              <p:cNvSpPr txBox="1"/>
              <p:nvPr/>
            </p:nvSpPr>
            <p:spPr>
              <a:xfrm>
                <a:off x="1649746" y="3323528"/>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Spasial</a:t>
                </a:r>
                <a:endParaRPr lang="en-US" sz="1400">
                  <a:latin typeface="Calibri" pitchFamily="34" charset="0"/>
                </a:endParaRPr>
              </a:p>
            </p:txBody>
          </p:sp>
          <p:sp>
            <p:nvSpPr>
              <p:cNvPr id="39" name="TextBox 38"/>
              <p:cNvSpPr txBox="1"/>
              <p:nvPr/>
            </p:nvSpPr>
            <p:spPr>
              <a:xfrm>
                <a:off x="1649746" y="354694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Audio</a:t>
                </a:r>
                <a:endParaRPr lang="en-US" sz="1400">
                  <a:latin typeface="Calibri" pitchFamily="34" charset="0"/>
                </a:endParaRPr>
              </a:p>
            </p:txBody>
          </p:sp>
          <p:sp>
            <p:nvSpPr>
              <p:cNvPr id="40" name="TextBox 39"/>
              <p:cNvSpPr txBox="1"/>
              <p:nvPr/>
            </p:nvSpPr>
            <p:spPr>
              <a:xfrm>
                <a:off x="1649746" y="3780026"/>
                <a:ext cx="663153" cy="215444"/>
              </a:xfrm>
              <a:prstGeom prst="rect">
                <a:avLst/>
              </a:prstGeom>
              <a:solidFill>
                <a:schemeClr val="accent2">
                  <a:lumMod val="20000"/>
                  <a:lumOff val="80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288" tIns="0" rIns="0" bIns="0" rtlCol="0">
                <a:spAutoFit/>
              </a:bodyPr>
              <a:lstStyle/>
              <a:p>
                <a:r>
                  <a:rPr lang="en-US" sz="1400" smtClean="0">
                    <a:latin typeface="Calibri" pitchFamily="34" charset="0"/>
                  </a:rPr>
                  <a:t>Video</a:t>
                </a:r>
                <a:endParaRPr lang="en-US" sz="1400">
                  <a:latin typeface="Calibri" pitchFamily="34" charset="0"/>
                </a:endParaRPr>
              </a:p>
            </p:txBody>
          </p:sp>
        </p:grpSp>
      </p:grpSp>
      <p:grpSp>
        <p:nvGrpSpPr>
          <p:cNvPr id="42" name="Group 41"/>
          <p:cNvGrpSpPr/>
          <p:nvPr/>
        </p:nvGrpSpPr>
        <p:grpSpPr>
          <a:xfrm>
            <a:off x="5537858" y="3270591"/>
            <a:ext cx="3357387" cy="1835649"/>
            <a:chOff x="5585011" y="2253364"/>
            <a:chExt cx="3357387" cy="1835649"/>
          </a:xfrm>
        </p:grpSpPr>
        <p:grpSp>
          <p:nvGrpSpPr>
            <p:cNvPr id="43" name="Group 42"/>
            <p:cNvGrpSpPr/>
            <p:nvPr/>
          </p:nvGrpSpPr>
          <p:grpSpPr>
            <a:xfrm>
              <a:off x="5585011" y="2253364"/>
              <a:ext cx="3357387" cy="1835649"/>
              <a:chOff x="5585011" y="2253364"/>
              <a:chExt cx="3357387" cy="1835649"/>
            </a:xfrm>
          </p:grpSpPr>
          <p:sp>
            <p:nvSpPr>
              <p:cNvPr id="48" name="Rectangle 47"/>
              <p:cNvSpPr/>
              <p:nvPr/>
            </p:nvSpPr>
            <p:spPr>
              <a:xfrm>
                <a:off x="5585011" y="2253364"/>
                <a:ext cx="3357387" cy="1835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891087" y="2939478"/>
                <a:ext cx="681725" cy="36933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US" b="1" smtClean="0">
                    <a:latin typeface="Calibri" pitchFamily="34" charset="0"/>
                  </a:rPr>
                  <a:t>DATA</a:t>
                </a:r>
                <a:endParaRPr lang="en-US" b="1">
                  <a:latin typeface="Calibri" pitchFamily="34" charset="0"/>
                </a:endParaRPr>
              </a:p>
            </p:txBody>
          </p:sp>
          <p:sp>
            <p:nvSpPr>
              <p:cNvPr id="51" name="TextBox 50"/>
              <p:cNvSpPr txBox="1"/>
              <p:nvPr/>
            </p:nvSpPr>
            <p:spPr>
              <a:xfrm>
                <a:off x="7770036" y="2564741"/>
                <a:ext cx="107936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Kuantitatif</a:t>
                </a:r>
                <a:endParaRPr lang="en-US" sz="1600" b="1">
                  <a:latin typeface="Calibri" pitchFamily="34" charset="0"/>
                </a:endParaRPr>
              </a:p>
            </p:txBody>
          </p:sp>
          <p:sp>
            <p:nvSpPr>
              <p:cNvPr id="52" name="Left Brace 51"/>
              <p:cNvSpPr/>
              <p:nvPr/>
            </p:nvSpPr>
            <p:spPr>
              <a:xfrm>
                <a:off x="7590742" y="2704582"/>
                <a:ext cx="152400" cy="826566"/>
              </a:xfrm>
              <a:prstGeom prst="leftBrace">
                <a:avLst>
                  <a:gd name="adj1" fmla="val 87745"/>
                  <a:gd name="adj2" fmla="val 50000"/>
                </a:avLst>
              </a:prstGeom>
              <a:noFill/>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7752105" y="3406696"/>
                <a:ext cx="1097291" cy="246221"/>
              </a:xfrm>
              <a:prstGeom prst="rect">
                <a:avLst/>
              </a:prstGeom>
              <a:solidFill>
                <a:schemeClr val="accent3">
                  <a:lumMod val="40000"/>
                  <a:lumOff val="60000"/>
                </a:schemeClr>
              </a:solidFill>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latin typeface="Calibri" pitchFamily="34" charset="0"/>
                  </a:rPr>
                  <a:t>Kualitatif</a:t>
                </a:r>
                <a:endParaRPr lang="en-US" sz="1600" b="1">
                  <a:latin typeface="Calibri" pitchFamily="34" charset="0"/>
                </a:endParaRPr>
              </a:p>
            </p:txBody>
          </p:sp>
          <p:sp>
            <p:nvSpPr>
              <p:cNvPr id="75" name="Left Brace 74"/>
              <p:cNvSpPr/>
              <p:nvPr/>
            </p:nvSpPr>
            <p:spPr>
              <a:xfrm flipH="1">
                <a:off x="6721817" y="2753320"/>
                <a:ext cx="169270" cy="777827"/>
              </a:xfrm>
              <a:prstGeom prst="leftBrace">
                <a:avLst>
                  <a:gd name="adj1" fmla="val 87745"/>
                  <a:gd name="adj2" fmla="val 50000"/>
                </a:avLst>
              </a:prstGeom>
              <a:noFill/>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p:cNvSpPr txBox="1"/>
              <p:nvPr/>
            </p:nvSpPr>
            <p:spPr>
              <a:xfrm>
                <a:off x="5712812" y="2616849"/>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Primer</a:t>
                </a:r>
                <a:endParaRPr lang="en-US" sz="1600">
                  <a:latin typeface="Calibri" pitchFamily="34" charset="0"/>
                </a:endParaRPr>
              </a:p>
            </p:txBody>
          </p:sp>
          <p:sp>
            <p:nvSpPr>
              <p:cNvPr id="77" name="TextBox 76"/>
              <p:cNvSpPr txBox="1"/>
              <p:nvPr/>
            </p:nvSpPr>
            <p:spPr>
              <a:xfrm>
                <a:off x="5712812" y="3422337"/>
                <a:ext cx="1000037" cy="246221"/>
              </a:xfrm>
              <a:prstGeom prst="rect">
                <a:avLst/>
              </a:prstGeom>
              <a:solidFill>
                <a:schemeClr val="accent6">
                  <a:lumMod val="40000"/>
                  <a:lumOff val="60000"/>
                </a:schemeClr>
              </a:solidFill>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Sekunder</a:t>
                </a:r>
                <a:endParaRPr lang="en-US" sz="1600">
                  <a:latin typeface="Calibri" pitchFamily="34" charset="0"/>
                </a:endParaRPr>
              </a:p>
            </p:txBody>
          </p:sp>
        </p:grpSp>
        <p:sp>
          <p:nvSpPr>
            <p:cNvPr id="44" name="Rounded Rectangle 43"/>
            <p:cNvSpPr/>
            <p:nvPr/>
          </p:nvSpPr>
          <p:spPr>
            <a:xfrm>
              <a:off x="6761627" y="2336632"/>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Atributif</a:t>
              </a:r>
              <a:endParaRPr lang="en-US" sz="1600">
                <a:solidFill>
                  <a:schemeClr val="tx1"/>
                </a:solidFill>
              </a:endParaRPr>
            </a:p>
          </p:txBody>
        </p:sp>
        <p:cxnSp>
          <p:nvCxnSpPr>
            <p:cNvPr id="45" name="Straight Connector 44"/>
            <p:cNvCxnSpPr>
              <a:stCxn id="44" idx="2"/>
              <a:endCxn id="49" idx="0"/>
            </p:cNvCxnSpPr>
            <p:nvPr/>
          </p:nvCxnSpPr>
          <p:spPr>
            <a:xfrm>
              <a:off x="7229972" y="2678630"/>
              <a:ext cx="1978" cy="260848"/>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775604" y="3605333"/>
              <a:ext cx="936690" cy="341998"/>
            </a:xfrm>
            <a:prstGeom prst="roundRect">
              <a:avLst>
                <a:gd name="adj" fmla="val 4806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Spasial</a:t>
              </a:r>
              <a:endParaRPr lang="en-US" sz="1600">
                <a:solidFill>
                  <a:schemeClr val="tx1"/>
                </a:solidFill>
              </a:endParaRPr>
            </a:p>
          </p:txBody>
        </p:sp>
        <p:cxnSp>
          <p:nvCxnSpPr>
            <p:cNvPr id="47" name="Straight Connector 46"/>
            <p:cNvCxnSpPr/>
            <p:nvPr/>
          </p:nvCxnSpPr>
          <p:spPr>
            <a:xfrm flipV="1">
              <a:off x="7234831" y="3319079"/>
              <a:ext cx="1978" cy="299729"/>
            </a:xfrm>
            <a:prstGeom prst="line">
              <a:avLst/>
            </a:prstGeom>
            <a:ln w="19050">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8" name="Left Arrow 77"/>
          <p:cNvSpPr/>
          <p:nvPr/>
        </p:nvSpPr>
        <p:spPr>
          <a:xfrm>
            <a:off x="2283568" y="4255798"/>
            <a:ext cx="528821" cy="16103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821803" y="2944974"/>
            <a:ext cx="1150879" cy="2042880"/>
            <a:chOff x="742714" y="2427512"/>
            <a:chExt cx="836425" cy="1525021"/>
          </a:xfrm>
        </p:grpSpPr>
        <p:pic>
          <p:nvPicPr>
            <p:cNvPr id="80" name="Picture 3" descr="D:\korea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1" t="2343" r="80112" b="44916"/>
            <a:stretch/>
          </p:blipFill>
          <p:spPr bwMode="auto">
            <a:xfrm>
              <a:off x="742714" y="2427512"/>
              <a:ext cx="836425" cy="1294640"/>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02460" y="3706312"/>
              <a:ext cx="634204" cy="246221"/>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b="1" smtClean="0">
                  <a:solidFill>
                    <a:schemeClr val="bg1"/>
                  </a:solidFill>
                  <a:latin typeface="Calibri" pitchFamily="34" charset="0"/>
                </a:rPr>
                <a:t>User</a:t>
              </a:r>
              <a:endParaRPr lang="en-US" sz="1600" b="1">
                <a:solidFill>
                  <a:schemeClr val="bg1"/>
                </a:solidFill>
                <a:latin typeface="Calibri" pitchFamily="34" charset="0"/>
              </a:endParaRPr>
            </a:p>
          </p:txBody>
        </p:sp>
      </p:grpSp>
      <p:sp>
        <p:nvSpPr>
          <p:cNvPr id="82" name="Left Arrow 81"/>
          <p:cNvSpPr/>
          <p:nvPr/>
        </p:nvSpPr>
        <p:spPr>
          <a:xfrm flipH="1">
            <a:off x="2301498" y="3665055"/>
            <a:ext cx="538892" cy="171222"/>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79291" y="3432726"/>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600" smtClean="0">
                <a:latin typeface="Calibri" pitchFamily="34" charset="0"/>
              </a:rPr>
              <a:t>Query</a:t>
            </a:r>
            <a:endParaRPr lang="en-US" sz="1600">
              <a:latin typeface="Calibri" pitchFamily="34" charset="0"/>
            </a:endParaRPr>
          </a:p>
        </p:txBody>
      </p:sp>
      <p:sp>
        <p:nvSpPr>
          <p:cNvPr id="84" name="TextBox 83"/>
          <p:cNvSpPr txBox="1"/>
          <p:nvPr/>
        </p:nvSpPr>
        <p:spPr>
          <a:xfrm>
            <a:off x="2133360" y="4374125"/>
            <a:ext cx="634204" cy="24622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pPr algn="r"/>
            <a:r>
              <a:rPr lang="en-US" sz="1600" smtClean="0">
                <a:latin typeface="Calibri" pitchFamily="34" charset="0"/>
              </a:rPr>
              <a:t>Info</a:t>
            </a:r>
            <a:endParaRPr lang="en-US" sz="1600">
              <a:latin typeface="Calibri" pitchFamily="34" charset="0"/>
            </a:endParaRPr>
          </a:p>
        </p:txBody>
      </p:sp>
      <p:grpSp>
        <p:nvGrpSpPr>
          <p:cNvPr id="85" name="Group 84"/>
          <p:cNvGrpSpPr/>
          <p:nvPr/>
        </p:nvGrpSpPr>
        <p:grpSpPr>
          <a:xfrm>
            <a:off x="4033265" y="5110603"/>
            <a:ext cx="598564" cy="822960"/>
            <a:chOff x="4591413" y="4076245"/>
            <a:chExt cx="598564" cy="822960"/>
          </a:xfrm>
        </p:grpSpPr>
        <p:sp>
          <p:nvSpPr>
            <p:cNvPr id="86" name="Left Arrow 85"/>
            <p:cNvSpPr/>
            <p:nvPr/>
          </p:nvSpPr>
          <p:spPr>
            <a:xfrm rot="5400000">
              <a:off x="4271373" y="4396285"/>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641337" y="4782283"/>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997296" y="5114583"/>
            <a:ext cx="833317" cy="881105"/>
            <a:chOff x="6510619" y="4080225"/>
            <a:chExt cx="833317" cy="881105"/>
          </a:xfrm>
        </p:grpSpPr>
        <p:sp>
          <p:nvSpPr>
            <p:cNvPr id="89" name="Left Arrow 88"/>
            <p:cNvSpPr/>
            <p:nvPr/>
          </p:nvSpPr>
          <p:spPr>
            <a:xfrm>
              <a:off x="6510619" y="4737459"/>
              <a:ext cx="82296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5400000">
              <a:off x="6876488" y="4435737"/>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9555941" y="5105618"/>
            <a:ext cx="461427" cy="881105"/>
            <a:chOff x="10069264" y="4071260"/>
            <a:chExt cx="461427" cy="881105"/>
          </a:xfrm>
        </p:grpSpPr>
        <p:sp>
          <p:nvSpPr>
            <p:cNvPr id="92" name="Left Arrow 91"/>
            <p:cNvSpPr/>
            <p:nvPr/>
          </p:nvSpPr>
          <p:spPr>
            <a:xfrm>
              <a:off x="10069264" y="4728494"/>
              <a:ext cx="451070" cy="223871"/>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5400000">
              <a:off x="10063243" y="4426772"/>
              <a:ext cx="82296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747751" y="5108425"/>
            <a:ext cx="605625" cy="822960"/>
            <a:chOff x="8263764" y="4065102"/>
            <a:chExt cx="605625" cy="822960"/>
          </a:xfrm>
        </p:grpSpPr>
        <p:sp>
          <p:nvSpPr>
            <p:cNvPr id="95" name="Left Arrow 94"/>
            <p:cNvSpPr/>
            <p:nvPr/>
          </p:nvSpPr>
          <p:spPr>
            <a:xfrm rot="5400000">
              <a:off x="7943724" y="4385142"/>
              <a:ext cx="822960" cy="182880"/>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8320749" y="4771140"/>
              <a:ext cx="548640" cy="1119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1507067" y="922969"/>
            <a:ext cx="9931400" cy="2139047"/>
          </a:xfrm>
          <a:prstGeom prst="rect">
            <a:avLst/>
          </a:prstGeom>
          <a:noFill/>
        </p:spPr>
        <p:txBody>
          <a:bodyPr wrap="square" rtlCol="0">
            <a:spAutoFit/>
          </a:bodyPr>
          <a:lstStyle/>
          <a:p>
            <a:pPr marL="341313" lvl="1" indent="-341313">
              <a:spcBef>
                <a:spcPts val="300"/>
              </a:spcBef>
              <a:spcAft>
                <a:spcPts val="300"/>
              </a:spcAft>
              <a:buFont typeface="Wingdings" pitchFamily="2" charset="2"/>
              <a:buChar char="ü"/>
            </a:pPr>
            <a:r>
              <a:rPr lang="en-US" smtClean="0">
                <a:latin typeface="Calibri" pitchFamily="34" charset="0"/>
              </a:rPr>
              <a:t>Fakta 		: Sesuatu kenyataan sehari-hari di alam semesta (berupa benda, peristiwa, dan kelakuan )</a:t>
            </a:r>
          </a:p>
          <a:p>
            <a:pPr marL="341313" lvl="1" indent="-341313">
              <a:spcBef>
                <a:spcPts val="300"/>
              </a:spcBef>
              <a:spcAft>
                <a:spcPts val="300"/>
              </a:spcAft>
              <a:buFont typeface="Wingdings" pitchFamily="2" charset="2"/>
              <a:buChar char="ü"/>
            </a:pPr>
            <a:r>
              <a:rPr lang="en-US" smtClean="0">
                <a:latin typeface="Calibri" pitchFamily="34" charset="0"/>
              </a:rPr>
              <a:t>Data 		: Catatan fakta (manual maupun digital/ otomatis/ berbasis komputer)</a:t>
            </a:r>
          </a:p>
          <a:p>
            <a:pPr marL="341313" lvl="1" indent="-341313">
              <a:spcBef>
                <a:spcPts val="300"/>
              </a:spcBef>
              <a:spcAft>
                <a:spcPts val="300"/>
              </a:spcAft>
              <a:buFont typeface="Wingdings" pitchFamily="2" charset="2"/>
              <a:buChar char="ü"/>
            </a:pPr>
            <a:r>
              <a:rPr lang="en-US" smtClean="0">
                <a:latin typeface="Calibri" pitchFamily="34" charset="0"/>
              </a:rPr>
              <a:t>Informasi 	: Sajian olahan </a:t>
            </a:r>
            <a:r>
              <a:rPr lang="en-US">
                <a:latin typeface="Calibri" pitchFamily="34" charset="0"/>
              </a:rPr>
              <a:t>d</a:t>
            </a:r>
            <a:r>
              <a:rPr lang="en-US" smtClean="0">
                <a:latin typeface="Calibri" pitchFamily="34" charset="0"/>
              </a:rPr>
              <a:t>ata yang dapat  digunakan untuk pengambilan keputusan</a:t>
            </a:r>
          </a:p>
          <a:p>
            <a:pPr marL="341313" lvl="1" indent="-341313">
              <a:spcBef>
                <a:spcPts val="300"/>
              </a:spcBef>
              <a:spcAft>
                <a:spcPts val="300"/>
              </a:spcAft>
              <a:buFont typeface="Wingdings" pitchFamily="2" charset="2"/>
              <a:buChar char="ü"/>
            </a:pPr>
            <a:r>
              <a:rPr lang="en-US" smtClean="0">
                <a:latin typeface="Calibri" pitchFamily="34" charset="0"/>
              </a:rPr>
              <a:t>Query		: Pernyataan/kalimat untuk meminta informasi (mengakses data)</a:t>
            </a:r>
          </a:p>
          <a:p>
            <a:pPr marL="341313" lvl="1" indent="-341313">
              <a:spcBef>
                <a:spcPts val="300"/>
              </a:spcBef>
              <a:spcAft>
                <a:spcPts val="300"/>
              </a:spcAft>
              <a:buFont typeface="Wingdings" pitchFamily="2" charset="2"/>
              <a:buChar char="ü"/>
            </a:pPr>
            <a:r>
              <a:rPr lang="en-US" b="1" smtClean="0">
                <a:latin typeface="Calibri" pitchFamily="34" charset="0"/>
              </a:rPr>
              <a:t>Cara menjadikan fakta menjadi informasi ? ***</a:t>
            </a:r>
          </a:p>
          <a:p>
            <a:pPr marL="0" lvl="1">
              <a:spcBef>
                <a:spcPts val="300"/>
              </a:spcBef>
              <a:spcAft>
                <a:spcPts val="300"/>
              </a:spcAft>
            </a:pPr>
            <a:r>
              <a:rPr lang="en-US" smtClean="0">
                <a:latin typeface="Calibri" pitchFamily="34" charset="0"/>
              </a:rPr>
              <a:t>      Survei dan catat  fakta agar menjadi data, lalu proses data dan sajikan menjadi informasi</a:t>
            </a:r>
          </a:p>
        </p:txBody>
      </p:sp>
      <p:sp>
        <p:nvSpPr>
          <p:cNvPr id="98" name="Rounded Rectangle 97"/>
          <p:cNvSpPr/>
          <p:nvPr/>
        </p:nvSpPr>
        <p:spPr>
          <a:xfrm>
            <a:off x="10690183" y="97985"/>
            <a:ext cx="1298448" cy="522436"/>
          </a:xfrm>
          <a:prstGeom prst="roundRect">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smtClean="0">
                <a:solidFill>
                  <a:schemeClr val="tx1"/>
                </a:solidFill>
              </a:rPr>
              <a:t>REVIEW</a:t>
            </a:r>
            <a:endParaRPr lang="en-US" sz="1600" i="1">
              <a:solidFill>
                <a:schemeClr val="tx1"/>
              </a:solidFill>
            </a:endParaRPr>
          </a:p>
        </p:txBody>
      </p:sp>
      <p:sp>
        <p:nvSpPr>
          <p:cNvPr id="54" name="TextBox 53"/>
          <p:cNvSpPr txBox="1"/>
          <p:nvPr/>
        </p:nvSpPr>
        <p:spPr>
          <a:xfrm>
            <a:off x="5665659" y="4071132"/>
            <a:ext cx="743117"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“sumber”</a:t>
            </a:r>
            <a:endParaRPr lang="en-US" sz="1200" i="1">
              <a:latin typeface="Calibri" pitchFamily="34" charset="0"/>
            </a:endParaRPr>
          </a:p>
        </p:txBody>
      </p:sp>
      <p:sp>
        <p:nvSpPr>
          <p:cNvPr id="55" name="TextBox 54"/>
          <p:cNvSpPr txBox="1"/>
          <p:nvPr/>
        </p:nvSpPr>
        <p:spPr>
          <a:xfrm>
            <a:off x="7724739" y="4042759"/>
            <a:ext cx="1089412"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“sifat numerik ”</a:t>
            </a:r>
            <a:endParaRPr lang="en-US" sz="1200" i="1">
              <a:latin typeface="Calibri" pitchFamily="34" charset="0"/>
            </a:endParaRPr>
          </a:p>
        </p:txBody>
      </p:sp>
      <p:sp>
        <p:nvSpPr>
          <p:cNvPr id="56" name="TextBox 55"/>
          <p:cNvSpPr txBox="1"/>
          <p:nvPr/>
        </p:nvSpPr>
        <p:spPr>
          <a:xfrm>
            <a:off x="6843933" y="5136486"/>
            <a:ext cx="861019"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bentuk ”</a:t>
            </a:r>
            <a:endParaRPr lang="en-US" sz="1200" i="1">
              <a:latin typeface="Calibri" pitchFamily="34" charset="0"/>
            </a:endParaRPr>
          </a:p>
        </p:txBody>
      </p:sp>
      <p:sp>
        <p:nvSpPr>
          <p:cNvPr id="57" name="TextBox 56"/>
          <p:cNvSpPr txBox="1"/>
          <p:nvPr/>
        </p:nvSpPr>
        <p:spPr>
          <a:xfrm>
            <a:off x="9635000" y="6058506"/>
            <a:ext cx="1581640" cy="18466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 pengumpulan data ”</a:t>
            </a:r>
            <a:endParaRPr lang="en-US" sz="1200" i="1">
              <a:latin typeface="Calibri" pitchFamily="34" charset="0"/>
            </a:endParaRPr>
          </a:p>
        </p:txBody>
      </p:sp>
      <p:sp>
        <p:nvSpPr>
          <p:cNvPr id="58" name="TextBox 57"/>
          <p:cNvSpPr txBox="1"/>
          <p:nvPr/>
        </p:nvSpPr>
        <p:spPr>
          <a:xfrm>
            <a:off x="451341" y="5096653"/>
            <a:ext cx="4180488" cy="92333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lIns="91440" tIns="0" rIns="0" bIns="0" rtlCol="0">
            <a:spAutoFit/>
          </a:bodyPr>
          <a:lstStyle/>
          <a:p>
            <a:r>
              <a:rPr lang="en-US" sz="1200" i="1" smtClean="0">
                <a:latin typeface="Calibri" pitchFamily="34" charset="0"/>
              </a:rPr>
              <a:t>QUERY : </a:t>
            </a:r>
          </a:p>
          <a:p>
            <a:pPr marL="228600" indent="-228600">
              <a:buAutoNum type="arabicPeriod"/>
            </a:pPr>
            <a:r>
              <a:rPr lang="en-US" sz="1200" i="1" smtClean="0">
                <a:latin typeface="Calibri" pitchFamily="34" charset="0"/>
              </a:rPr>
              <a:t>“Tampilan data penjualan bulan September  2021”</a:t>
            </a:r>
          </a:p>
          <a:p>
            <a:pPr marL="228600" indent="-228600">
              <a:buAutoNum type="arabicPeriod"/>
            </a:pPr>
            <a:r>
              <a:rPr lang="en-US" sz="1200" i="1" smtClean="0">
                <a:latin typeface="Calibri" pitchFamily="34" charset="0"/>
              </a:rPr>
              <a:t>“Sajikan informasi % penduduk wanita Indonesia 2021“</a:t>
            </a:r>
          </a:p>
          <a:p>
            <a:pPr marL="228600" indent="-228600">
              <a:buAutoNum type="arabicPeriod"/>
            </a:pPr>
            <a:r>
              <a:rPr lang="en-US" sz="1200" i="1" smtClean="0">
                <a:latin typeface="Calibri" pitchFamily="34" charset="0"/>
              </a:rPr>
              <a:t>“Sajikan informasi siswa SMK 1 Tasikmalaya pada bulan januari 2021“</a:t>
            </a:r>
            <a:endParaRPr lang="en-US" sz="1200" i="1">
              <a:latin typeface="Calibri" pitchFamily="34" charset="0"/>
            </a:endParaRPr>
          </a:p>
        </p:txBody>
      </p:sp>
    </p:spTree>
    <p:extLst>
      <p:ext uri="{BB962C8B-B14F-4D97-AF65-F5344CB8AC3E}">
        <p14:creationId xmlns:p14="http://schemas.microsoft.com/office/powerpoint/2010/main" val="2853146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TM10001114[[fn=Gallery]]</Template>
  <TotalTime>5482</TotalTime>
  <Words>2708</Words>
  <Application>Microsoft Office PowerPoint</Application>
  <PresentationFormat>Custom</PresentationFormat>
  <Paragraphs>586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  SISTEM BASIS DATA</vt:lpstr>
      <vt:lpstr>PowerPoint Presentation</vt:lpstr>
      <vt:lpstr>PowerPoint Presentation</vt:lpstr>
      <vt:lpstr> CONTOH MEMBUAT INFORMASI GRAFIK</vt:lpstr>
      <vt:lpstr> Tambahan pendalaman materi </vt:lpstr>
      <vt:lpstr> Tambahan pendalaman materi </vt:lpstr>
      <vt:lpstr> Tambahan materi : Perbandingan 4 DBMS Populer</vt:lpstr>
      <vt:lpstr>PowerPoint Presentation</vt:lpstr>
      <vt:lpstr> FAKTA – DATA – INFORMASI – Query - SURVEI</vt:lpstr>
      <vt:lpstr> SKEMA RELASI/TABEL</vt:lpstr>
      <vt:lpstr> Tambahan pendalaman materi : DATABASE ATRIBUT </vt:lpstr>
      <vt:lpstr> Tambahan pendalaman materi : DATABASE ATRIBUT </vt:lpstr>
      <vt:lpstr> Tambahan pendalaman materi : DATABASE SPASIAL </vt:lpstr>
      <vt:lpstr> Tambahan pendalaman materi : DATABASE SPASIAL </vt:lpstr>
      <vt:lpstr>PowerPoint Presentation</vt:lpstr>
      <vt:lpstr> PENDALAMAN PENGOLAHAN DATA : KASUS</vt:lpstr>
      <vt:lpstr> PENDALAMAN PEMBUATAN DATA : KASUS</vt:lpstr>
      <vt:lpstr> PENDALAMAN PEMBUATAN DATA : KASUS</vt:lpstr>
      <vt:lpstr>PowerPoint Presentation</vt:lpstr>
      <vt:lpstr>PowerPoint Presentation</vt:lpstr>
      <vt:lpstr>DOKUMEN Foto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Roel Djkstra</dc:creator>
  <cp:lastModifiedBy>User</cp:lastModifiedBy>
  <cp:revision>513</cp:revision>
  <dcterms:created xsi:type="dcterms:W3CDTF">2020-08-18T06:10:40Z</dcterms:created>
  <dcterms:modified xsi:type="dcterms:W3CDTF">2021-10-06T15:30:20Z</dcterms:modified>
</cp:coreProperties>
</file>