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300" r:id="rId4"/>
    <p:sldId id="301" r:id="rId5"/>
    <p:sldId id="272" r:id="rId6"/>
    <p:sldId id="284" r:id="rId7"/>
    <p:sldId id="286" r:id="rId8"/>
    <p:sldId id="287" r:id="rId9"/>
    <p:sldId id="269" r:id="rId10"/>
    <p:sldId id="285" r:id="rId11"/>
    <p:sldId id="288" r:id="rId12"/>
    <p:sldId id="289" r:id="rId13"/>
    <p:sldId id="292" r:id="rId14"/>
    <p:sldId id="290" r:id="rId15"/>
    <p:sldId id="291" r:id="rId16"/>
    <p:sldId id="297" r:id="rId17"/>
    <p:sldId id="293" r:id="rId18"/>
    <p:sldId id="294" r:id="rId19"/>
    <p:sldId id="298" r:id="rId20"/>
    <p:sldId id="29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37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3528542"/>
            <a:ext cx="101404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04/02/2022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s-help://MS.EXCEL.12.1033/EXCEL/content/HP10062404.htm" TargetMode="External"/><Relationship Id="rId13" Type="http://schemas.openxmlformats.org/officeDocument/2006/relationships/hyperlink" Target="ms-help://MS.EXCEL.12.1033/EXCEL/content/HP10062422.htm" TargetMode="External"/><Relationship Id="rId3" Type="http://schemas.openxmlformats.org/officeDocument/2006/relationships/hyperlink" Target="ms-help://MS.EXCEL.12.1033/EXCEL/content/HP10062401.htm" TargetMode="External"/><Relationship Id="rId7" Type="http://schemas.openxmlformats.org/officeDocument/2006/relationships/hyperlink" Target="ms-help://MS.EXCEL.12.1033/EXCEL/content/HP10062403.htm" TargetMode="External"/><Relationship Id="rId12" Type="http://schemas.openxmlformats.org/officeDocument/2006/relationships/hyperlink" Target="ms-help://MS.EXCEL.12.1033/EXCEL/content/HP10062421.htm" TargetMode="External"/><Relationship Id="rId2" Type="http://schemas.openxmlformats.org/officeDocument/2006/relationships/hyperlink" Target="ms-help://MS.EXCEL.12.1033/EXCEL/content/HP10069828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s-help://MS.EXCEL.12.1033/EXCEL/content/HP10062402.htm" TargetMode="External"/><Relationship Id="rId11" Type="http://schemas.openxmlformats.org/officeDocument/2006/relationships/hyperlink" Target="ms-help://MS.EXCEL.12.1033/EXCEL/content/HP10062420.htm" TargetMode="External"/><Relationship Id="rId5" Type="http://schemas.openxmlformats.org/officeDocument/2006/relationships/hyperlink" Target="ms-help://MS.EXCEL.12.1033/EXCEL/content/HA01231765.htm" TargetMode="External"/><Relationship Id="rId15" Type="http://schemas.openxmlformats.org/officeDocument/2006/relationships/hyperlink" Target="ms-help://MS.EXCEL.12.1033/EXCEL/content/HP10062424.htm" TargetMode="External"/><Relationship Id="rId10" Type="http://schemas.openxmlformats.org/officeDocument/2006/relationships/hyperlink" Target="ms-help://MS.EXCEL.12.1033/EXCEL/content/HP10062419.htm" TargetMode="External"/><Relationship Id="rId4" Type="http://schemas.openxmlformats.org/officeDocument/2006/relationships/hyperlink" Target="ms-help://MS.EXCEL.12.1033/EXCEL/content/HP10069829.htm" TargetMode="External"/><Relationship Id="rId9" Type="http://schemas.openxmlformats.org/officeDocument/2006/relationships/hyperlink" Target="ms-help://MS.EXCEL.12.1033/EXCEL/content/HP10062418.htm" TargetMode="External"/><Relationship Id="rId14" Type="http://schemas.openxmlformats.org/officeDocument/2006/relationships/hyperlink" Target="ms-help://MS.EXCEL.12.1033/EXCEL/content/HP10062423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tse1.mm.bing.net/th?id=OIP.rbPkn9IHJbW2A5tf8dQxgwHaFj&amp;pid=Api&amp;P=0&amp;w=235&amp;h=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2118"/>
            <a:ext cx="10546773" cy="29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_FOTO-VIDEO-KELUARGA\Aku\IMG_20190706_16463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r="29572" b="10509"/>
          <a:stretch/>
        </p:blipFill>
        <p:spPr bwMode="auto">
          <a:xfrm>
            <a:off x="8253516" y="903790"/>
            <a:ext cx="3207658" cy="46629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841" y="1263507"/>
            <a:ext cx="7058800" cy="108780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8000" smtClean="0">
                <a:solidFill>
                  <a:srgbClr val="FF0000"/>
                </a:solidFill>
                <a:latin typeface="AR JULIAN" pitchFamily="2" charset="0"/>
              </a:rPr>
              <a:t>ALGORITMA 2</a:t>
            </a:r>
            <a:endParaRPr lang="id-ID" sz="8000">
              <a:solidFill>
                <a:srgbClr val="FF0000"/>
              </a:solidFill>
              <a:latin typeface="AR JULIAN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4191A648-C2FF-4CCC-929E-91F41DAAC970}"/>
              </a:ext>
            </a:extLst>
          </p:cNvPr>
          <p:cNvSpPr txBox="1">
            <a:spLocks/>
          </p:cNvSpPr>
          <p:nvPr/>
        </p:nvSpPr>
        <p:spPr>
          <a:xfrm>
            <a:off x="8081641" y="5694919"/>
            <a:ext cx="3379533" cy="596296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smtClean="0">
                <a:solidFill>
                  <a:srgbClr val="0070C0"/>
                </a:solidFill>
              </a:rPr>
              <a:t>SANYATA PURWIDAYANTA, MT</a:t>
            </a:r>
            <a:endParaRPr lang="id-ID" b="1">
              <a:solidFill>
                <a:srgbClr val="0070C0"/>
              </a:solidFill>
            </a:endParaRPr>
          </a:p>
        </p:txBody>
      </p:sp>
      <p:pic>
        <p:nvPicPr>
          <p:cNvPr id="2050" name="Picture 2" descr="Pengertian Logika Adalah: Sejarah, Tujuan, Konsep, Manfa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16" y="4159178"/>
            <a:ext cx="2309712" cy="19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56274" y="4479425"/>
            <a:ext cx="41253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Masuk / Dipahami akal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Memenuhi hukum logika</a:t>
            </a:r>
            <a:endParaRPr lang="en-US" sz="2400" b="1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b="1" cap="none" spc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97322" y="4787203"/>
            <a:ext cx="20358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LOGIS</a:t>
            </a:r>
            <a:endParaRPr lang="en-US" sz="3200" b="1" cap="none" spc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41" y="2336798"/>
            <a:ext cx="705880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FF00"/>
                </a:solidFill>
              </a:rPr>
              <a:t>&lt;&lt;  Algoritma Pemrograman Modular &gt;&gt;</a:t>
            </a:r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Review : DATA &amp; Instruksi Algoritma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344229" y="1086327"/>
            <a:ext cx="4296228" cy="55673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10 INSTRUKSI DASAR/ PRIMITIF </a:t>
            </a:r>
          </a:p>
          <a:p>
            <a:pPr eaLnBrk="0" hangingPunct="0"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PADA ALGORITMA</a:t>
            </a:r>
          </a:p>
          <a:p>
            <a:pPr eaLnBrk="0" hangingPunct="0"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 </a:t>
            </a:r>
            <a:endParaRPr lang="en-US" sz="20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buFont typeface="Wingdings" pitchFamily="2" charset="2"/>
              <a:buChar char="ü"/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Instruksi I/O</a:t>
            </a:r>
            <a:endParaRPr lang="en-US" sz="2000" smtClean="0">
              <a:latin typeface="Calibri"/>
              <a:cs typeface="Arial" pitchFamily="34" charset="0"/>
            </a:endParaRPr>
          </a:p>
          <a:p>
            <a:pPr marL="914400" lvl="1" indent="-457200" eaLnBrk="0" hangingPunct="0">
              <a:buAutoNum type="arabicParenBoth"/>
              <a:defRPr/>
            </a:pPr>
            <a:r>
              <a:rPr lang="en-US" sz="2000" smtClean="0">
                <a:latin typeface="Calibri"/>
                <a:cs typeface="Arial" pitchFamily="34" charset="0"/>
              </a:rPr>
              <a:t>Input			</a:t>
            </a: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</a:rPr>
              <a:t>(2) Output				</a:t>
            </a: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</a:rPr>
              <a:t>(3) Locate(X,Y)	</a:t>
            </a:r>
            <a:endParaRPr lang="en-US" sz="2000">
              <a:latin typeface="Calibri"/>
              <a:cs typeface="Arial" pitchFamily="34" charset="0"/>
            </a:endParaRPr>
          </a:p>
          <a:p>
            <a:pPr marL="465138" indent="-465138" eaLnBrk="0" hangingPunct="0">
              <a:buFont typeface="Wingdings" pitchFamily="2" charset="2"/>
              <a:buChar char="ü"/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Instruksi Penugasan</a:t>
            </a:r>
            <a:r>
              <a:rPr lang="en-US" sz="2000" smtClean="0">
                <a:latin typeface="Calibri"/>
                <a:cs typeface="Arial" pitchFamily="34" charset="0"/>
              </a:rPr>
              <a:t>	</a:t>
            </a: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</a:rPr>
              <a:t>(4) Assignment/Transfer (</a:t>
            </a: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)	</a:t>
            </a:r>
            <a:endParaRPr lang="en-US" sz="2000">
              <a:latin typeface="Calibri"/>
              <a:cs typeface="Arial" pitchFamily="34" charset="0"/>
              <a:sym typeface="Wingdings" pitchFamily="2" charset="2"/>
            </a:endParaRPr>
          </a:p>
          <a:p>
            <a:pPr marL="349250" lvl="1" indent="-342900" eaLnBrk="0" hangingPunct="0">
              <a:buFont typeface="Wingdings" pitchFamily="2" charset="2"/>
              <a:buChar char="ü"/>
              <a:defRPr/>
            </a:pPr>
            <a:r>
              <a:rPr lang="en-US" sz="2000" b="1">
                <a:latin typeface="Calibri"/>
                <a:cs typeface="Arial" pitchFamily="34" charset="0"/>
              </a:rPr>
              <a:t>Instruksi </a:t>
            </a:r>
            <a:r>
              <a:rPr lang="en-US" sz="2000" b="1" smtClean="0">
                <a:latin typeface="Calibri"/>
                <a:cs typeface="Arial" pitchFamily="34" charset="0"/>
              </a:rPr>
              <a:t>Switch (Analisis Kasus)</a:t>
            </a:r>
            <a:r>
              <a:rPr lang="en-US" sz="2000">
                <a:latin typeface="Calibri"/>
                <a:cs typeface="Arial" pitchFamily="34" charset="0"/>
              </a:rPr>
              <a:t>	</a:t>
            </a:r>
            <a:r>
              <a:rPr lang="en-US" sz="2000" smtClean="0">
                <a:latin typeface="Calibri"/>
                <a:cs typeface="Arial" pitchFamily="34" charset="0"/>
              </a:rPr>
              <a:t>(</a:t>
            </a:r>
            <a:r>
              <a:rPr lang="en-US" sz="2000">
                <a:latin typeface="Calibri"/>
                <a:cs typeface="Arial" pitchFamily="34" charset="0"/>
              </a:rPr>
              <a:t>5) </a:t>
            </a:r>
            <a:r>
              <a:rPr lang="en-US" sz="2000" smtClean="0">
                <a:latin typeface="Calibri"/>
                <a:cs typeface="Arial" pitchFamily="34" charset="0"/>
              </a:rPr>
              <a:t>If-Then</a:t>
            </a: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 / If-Then-Else</a:t>
            </a: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(6) Depend On	</a:t>
            </a:r>
          </a:p>
          <a:p>
            <a:pPr marL="342900" lvl="1" indent="-342900" eaLnBrk="0" hangingPunct="0">
              <a:buFont typeface="Wingdings" pitchFamily="2" charset="2"/>
              <a:buChar char="ü"/>
              <a:defRPr/>
            </a:pPr>
            <a:r>
              <a:rPr lang="en-US" sz="2000" b="1">
                <a:latin typeface="Calibri"/>
                <a:cs typeface="Arial" pitchFamily="34" charset="0"/>
              </a:rPr>
              <a:t>Instruksi </a:t>
            </a:r>
            <a:r>
              <a:rPr lang="en-US" sz="2000" b="1" smtClean="0">
                <a:latin typeface="Calibri"/>
                <a:cs typeface="Arial" pitchFamily="34" charset="0"/>
              </a:rPr>
              <a:t>Pengulangan / Loop</a:t>
            </a:r>
            <a:r>
              <a:rPr lang="en-US">
                <a:latin typeface="Calibri"/>
                <a:cs typeface="Arial" pitchFamily="34" charset="0"/>
              </a:rPr>
              <a:t>	</a:t>
            </a: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(7) Repeat N Times</a:t>
            </a:r>
            <a:endParaRPr lang="en-US" sz="2000">
              <a:latin typeface="Calibri"/>
              <a:cs typeface="Arial" pitchFamily="34" charset="0"/>
              <a:sym typeface="Wingdings" pitchFamily="2" charset="2"/>
            </a:endParaRP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(8) Traversal </a:t>
            </a: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(9) While-Do</a:t>
            </a:r>
            <a:r>
              <a:rPr lang="en-US" sz="2000">
                <a:latin typeface="Calibri"/>
                <a:cs typeface="Arial" pitchFamily="34" charset="0"/>
                <a:sym typeface="Wingdings" pitchFamily="2" charset="2"/>
              </a:rPr>
              <a:t>	</a:t>
            </a:r>
          </a:p>
          <a:p>
            <a:pPr lvl="1" eaLnBrk="0" hangingPunct="0">
              <a:defRPr/>
            </a:pP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(10) Repeat-Antil</a:t>
            </a:r>
            <a:endParaRPr lang="en-US" sz="2000" smtClean="0">
              <a:latin typeface="Calibri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5" t="28529" r="22816" b="30318"/>
          <a:stretch>
            <a:fillRect/>
          </a:stretch>
        </p:blipFill>
        <p:spPr bwMode="auto">
          <a:xfrm>
            <a:off x="580571" y="1086328"/>
            <a:ext cx="6631791" cy="5552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2800" y="1291771"/>
            <a:ext cx="1038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</a:t>
            </a:r>
            <a:r>
              <a:rPr lang="en-US" sz="2000" b="1" smtClean="0"/>
              <a:t>ATA :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0547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PENGERTIAN SINGKAT                     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37027" y="1096305"/>
            <a:ext cx="11017941" cy="531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Skema Algoritma Modular </a:t>
            </a:r>
            <a:r>
              <a:rPr lang="en-US" sz="2000" smtClean="0">
                <a:latin typeface="Calibri"/>
                <a:cs typeface="Arial" pitchFamily="34" charset="0"/>
              </a:rPr>
              <a:t>adalah Skema algoritma yang pola penulisan instruksinya disusun dalam bentuk PROCEDURE dan/atau FUNCTION dan Penggunaan instruksinya dilakukan dengan model PEMANGGILAN/CALL.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Modul </a:t>
            </a:r>
            <a:r>
              <a:rPr lang="en-US" sz="2000" smtClean="0">
                <a:latin typeface="Calibri"/>
                <a:cs typeface="Arial" pitchFamily="34" charset="0"/>
              </a:rPr>
              <a:t>juga sering disebut </a:t>
            </a:r>
            <a:r>
              <a:rPr lang="en-US" sz="2000" b="1" smtClean="0">
                <a:latin typeface="Calibri"/>
                <a:cs typeface="Arial" pitchFamily="34" charset="0"/>
              </a:rPr>
              <a:t>Unit </a:t>
            </a:r>
            <a:r>
              <a:rPr lang="en-US" sz="2000" smtClean="0">
                <a:latin typeface="Calibri"/>
                <a:cs typeface="Arial" pitchFamily="34" charset="0"/>
              </a:rPr>
              <a:t>atau </a:t>
            </a:r>
            <a:r>
              <a:rPr lang="en-US" sz="2000" b="1" smtClean="0">
                <a:latin typeface="Calibri"/>
                <a:cs typeface="Arial" pitchFamily="34" charset="0"/>
              </a:rPr>
              <a:t>Subprogram </a:t>
            </a:r>
            <a:r>
              <a:rPr lang="en-US" sz="2000" smtClean="0">
                <a:latin typeface="Calibri"/>
                <a:cs typeface="Arial" pitchFamily="34" charset="0"/>
              </a:rPr>
              <a:t>atau </a:t>
            </a:r>
            <a:r>
              <a:rPr lang="en-US" sz="2000" b="1" smtClean="0">
                <a:latin typeface="Calibri"/>
                <a:cs typeface="Arial" pitchFamily="34" charset="0"/>
              </a:rPr>
              <a:t>Library</a:t>
            </a:r>
            <a:r>
              <a:rPr lang="en-US" sz="2000" smtClean="0">
                <a:latin typeface="Calibri"/>
                <a:cs typeface="Arial" pitchFamily="34" charset="0"/>
              </a:rPr>
              <a:t> adalah kumpulan </a:t>
            </a:r>
            <a:r>
              <a:rPr lang="en-US" sz="2000">
                <a:latin typeface="Calibri"/>
                <a:cs typeface="Arial" pitchFamily="34" charset="0"/>
              </a:rPr>
              <a:t>PROCEDURE dan/atau FUNCTION </a:t>
            </a:r>
            <a:r>
              <a:rPr lang="en-US" sz="2000" smtClean="0">
                <a:latin typeface="Calibri"/>
                <a:cs typeface="Arial" pitchFamily="34" charset="0"/>
              </a:rPr>
              <a:t>untuk mengolah tugas/task tertentu.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Procedure</a:t>
            </a:r>
            <a:r>
              <a:rPr lang="en-US" sz="2000" smtClean="0">
                <a:latin typeface="Calibri"/>
                <a:cs typeface="Arial" pitchFamily="34" charset="0"/>
              </a:rPr>
              <a:t> adalah satuan instruksi yang merepresentasi sebuah proses untuk menyelesaikan tugas spesifik.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smtClean="0">
                <a:latin typeface="Calibri"/>
                <a:cs typeface="Arial" pitchFamily="34" charset="0"/>
              </a:rPr>
              <a:t>	Contoh : 	Procedure </a:t>
            </a:r>
            <a:r>
              <a:rPr lang="en-US" sz="2000" b="1" smtClean="0">
                <a:latin typeface="Calibri"/>
                <a:cs typeface="Arial" pitchFamily="34" charset="0"/>
              </a:rPr>
              <a:t>EntryData(X,Y,Z,…); </a:t>
            </a:r>
            <a:r>
              <a:rPr lang="en-US" sz="2000" b="1" smtClean="0">
                <a:latin typeface="Calibri"/>
                <a:cs typeface="Arial" pitchFamily="34" charset="0"/>
                <a:sym typeface="Wingdings" pitchFamily="2" charset="2"/>
              </a:rPr>
              <a:t> X,Y,Z : parameter Formal </a:t>
            </a:r>
            <a:r>
              <a:rPr lang="en-US" sz="2000" smtClean="0">
                <a:latin typeface="Calibri"/>
                <a:cs typeface="Arial" pitchFamily="34" charset="0"/>
              </a:rPr>
              <a:t>maka cara menggunakannya :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>
                <a:latin typeface="Calibri"/>
                <a:cs typeface="Arial" pitchFamily="34" charset="0"/>
              </a:rPr>
              <a:t>	</a:t>
            </a:r>
            <a:r>
              <a:rPr lang="en-US" sz="2000" smtClean="0">
                <a:latin typeface="Calibri"/>
                <a:cs typeface="Arial" pitchFamily="34" charset="0"/>
              </a:rPr>
              <a:t>			Call </a:t>
            </a:r>
            <a:r>
              <a:rPr lang="en-US" sz="2000" b="1" smtClean="0">
                <a:latin typeface="Calibri"/>
                <a:cs typeface="Arial" pitchFamily="34" charset="0"/>
              </a:rPr>
              <a:t>EntryData(A,B,C,…); A,B,C disebut parameter Aktual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Function </a:t>
            </a:r>
            <a:r>
              <a:rPr lang="en-US" sz="2000" smtClean="0">
                <a:latin typeface="Calibri"/>
                <a:cs typeface="Arial" pitchFamily="34" charset="0"/>
              </a:rPr>
              <a:t>adalah satuan instruksi yang merepresentasikan sebuah komputasi yang selalu menghasilkan </a:t>
            </a:r>
            <a:r>
              <a:rPr lang="en-US" sz="2000" u="sng" smtClean="0">
                <a:latin typeface="Calibri"/>
                <a:cs typeface="Arial" pitchFamily="34" charset="0"/>
              </a:rPr>
              <a:t>satu buah nilai hasil </a:t>
            </a:r>
            <a:r>
              <a:rPr lang="en-US" sz="2000" smtClean="0">
                <a:latin typeface="Calibri"/>
                <a:cs typeface="Arial" pitchFamily="34" charset="0"/>
              </a:rPr>
              <a:t>(result).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smtClean="0">
                <a:latin typeface="Calibri"/>
                <a:cs typeface="Arial" pitchFamily="34" charset="0"/>
              </a:rPr>
              <a:t>	Contoh </a:t>
            </a:r>
            <a:r>
              <a:rPr lang="en-US" sz="2000">
                <a:latin typeface="Calibri"/>
                <a:cs typeface="Arial" pitchFamily="34" charset="0"/>
              </a:rPr>
              <a:t>: 	</a:t>
            </a:r>
            <a:r>
              <a:rPr lang="en-US" sz="2000" smtClean="0">
                <a:latin typeface="Calibri"/>
                <a:cs typeface="Arial" pitchFamily="34" charset="0"/>
              </a:rPr>
              <a:t>Function </a:t>
            </a:r>
            <a:r>
              <a:rPr lang="en-US" sz="2000" b="1" smtClean="0">
                <a:latin typeface="Calibri"/>
                <a:cs typeface="Arial" pitchFamily="34" charset="0"/>
              </a:rPr>
              <a:t>Hitung(X,Y,Z</a:t>
            </a:r>
            <a:r>
              <a:rPr lang="en-US" sz="2000" b="1">
                <a:latin typeface="Calibri"/>
                <a:cs typeface="Arial" pitchFamily="34" charset="0"/>
              </a:rPr>
              <a:t>,…) </a:t>
            </a:r>
            <a:r>
              <a:rPr lang="en-US" sz="2000">
                <a:latin typeface="Calibri"/>
                <a:cs typeface="Arial" pitchFamily="34" charset="0"/>
              </a:rPr>
              <a:t>maka cara menggunakannya :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>
                <a:latin typeface="Calibri"/>
                <a:cs typeface="Arial" pitchFamily="34" charset="0"/>
              </a:rPr>
              <a:t>				</a:t>
            </a:r>
            <a:r>
              <a:rPr lang="en-US" sz="2000" smtClean="0">
                <a:latin typeface="Calibri"/>
                <a:cs typeface="Arial" pitchFamily="34" charset="0"/>
              </a:rPr>
              <a:t>Result </a:t>
            </a:r>
            <a:r>
              <a:rPr lang="en-US" sz="2000" smtClean="0">
                <a:latin typeface="Calibri"/>
                <a:cs typeface="Arial" pitchFamily="34" charset="0"/>
                <a:sym typeface="Wingdings" pitchFamily="2" charset="2"/>
              </a:rPr>
              <a:t> </a:t>
            </a:r>
            <a:r>
              <a:rPr lang="en-US" sz="2000" smtClean="0">
                <a:latin typeface="Calibri"/>
                <a:cs typeface="Arial" pitchFamily="34" charset="0"/>
              </a:rPr>
              <a:t>Call </a:t>
            </a:r>
            <a:r>
              <a:rPr lang="en-US" sz="2000" b="1" smtClean="0">
                <a:latin typeface="Calibri"/>
                <a:cs typeface="Arial" pitchFamily="34" charset="0"/>
              </a:rPr>
              <a:t>Hitung(A,B,C,…)</a:t>
            </a:r>
          </a:p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000" b="1" smtClean="0">
                <a:latin typeface="Calibri"/>
                <a:cs typeface="Arial" pitchFamily="34" charset="0"/>
              </a:rPr>
              <a:t>Procedure/ Function </a:t>
            </a:r>
            <a:r>
              <a:rPr lang="en-US" sz="2000" smtClean="0">
                <a:latin typeface="Calibri"/>
                <a:cs typeface="Arial" pitchFamily="34" charset="0"/>
              </a:rPr>
              <a:t>bisa dibentuk dalam struktur </a:t>
            </a:r>
            <a:r>
              <a:rPr lang="en-US" sz="2000" b="1" smtClean="0">
                <a:latin typeface="Calibri"/>
                <a:cs typeface="Arial" pitchFamily="34" charset="0"/>
              </a:rPr>
              <a:t>Recursif </a:t>
            </a:r>
            <a:r>
              <a:rPr lang="en-US" sz="2000" smtClean="0">
                <a:latin typeface="Calibri"/>
                <a:cs typeface="Arial" pitchFamily="34" charset="0"/>
              </a:rPr>
              <a:t>dan </a:t>
            </a:r>
            <a:r>
              <a:rPr lang="en-US" sz="2000" b="1" smtClean="0">
                <a:latin typeface="Calibri"/>
                <a:cs typeface="Arial" pitchFamily="34" charset="0"/>
              </a:rPr>
              <a:t>Non-Recursif </a:t>
            </a:r>
            <a:r>
              <a:rPr lang="en-US" sz="2000" smtClean="0">
                <a:latin typeface="Calibri"/>
                <a:cs typeface="Arial" pitchFamily="34" charset="0"/>
              </a:rPr>
              <a:t>(Diktat : Bab-3)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000" smtClean="0">
              <a:latin typeface="Calibri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6457" y="174172"/>
            <a:ext cx="38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Baca Diktat  Bab-2 : Algoritma Modular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Contoh PENERAPAN MODUL PADA Aplikasi EXCEL</a:t>
            </a:r>
            <a:endParaRPr lang="en-US">
              <a:latin typeface="AR CENA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4012"/>
              </p:ext>
            </p:extLst>
          </p:nvPr>
        </p:nvGraphicFramePr>
        <p:xfrm>
          <a:off x="800826" y="1376567"/>
          <a:ext cx="4583974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61065"/>
                <a:gridCol w="2904210"/>
                <a:gridCol w="111869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Nama Modul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Jumlah Fungsi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Statistical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Lookup &amp; 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Text &amp;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Logical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Math &amp; Trigonometry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Financial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Date &amp;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Egineering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Cube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Total Fungsi =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337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37346" y="875485"/>
            <a:ext cx="3457282" cy="630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mtClean="0"/>
              <a:t>Ms-EXCEL 2007</a:t>
            </a:r>
            <a:endParaRPr lang="en-US" sz="24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7885" y="875484"/>
            <a:ext cx="2757713" cy="793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mtClean="0"/>
              <a:t>Contoh 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37346" y="6085114"/>
            <a:ext cx="836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imes New Roman"/>
                <a:ea typeface="Times New Roman"/>
              </a:rPr>
              <a:t>CATATAN</a:t>
            </a:r>
            <a:r>
              <a:rPr lang="en-US" smtClean="0">
                <a:latin typeface="Times New Roman"/>
                <a:ea typeface="Times New Roman"/>
              </a:rPr>
              <a:t> : </a:t>
            </a:r>
            <a:r>
              <a:rPr lang="en-US" smtClean="0">
                <a:solidFill>
                  <a:srgbClr val="C00000"/>
                </a:solidFill>
                <a:latin typeface="Times New Roman"/>
                <a:ea typeface="Times New Roman"/>
              </a:rPr>
              <a:t>Satuan modul dalam Excel semua direalisasikan dalam bentuk FUNCTION</a:t>
            </a:r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52535"/>
              </p:ext>
            </p:extLst>
          </p:nvPr>
        </p:nvGraphicFramePr>
        <p:xfrm>
          <a:off x="6439539" y="1190775"/>
          <a:ext cx="5288004" cy="2255520"/>
        </p:xfrm>
        <a:graphic>
          <a:graphicData uri="http://schemas.openxmlformats.org/drawingml/2006/table">
            <a:tbl>
              <a:tblPr firstRow="1" firstCol="1" bandRow="1"/>
              <a:tblGrid>
                <a:gridCol w="1012959"/>
                <a:gridCol w="427504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</a:rPr>
                        <a:t>Function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</a:rPr>
                        <a:t>Description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2"/>
                        </a:rPr>
                        <a:t>AND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TRUE if all of its arguments are 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3"/>
                        </a:rPr>
                        <a:t>FALSE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the logical value FALSE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4"/>
                        </a:rPr>
                        <a:t>IF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Specifies a logical test to perform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5"/>
                        </a:rPr>
                        <a:t>IFERROR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a value you specify if a formula evaluates to an error; otherwise, returns the result of the formula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6"/>
                        </a:rPr>
                        <a:t>NOT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Reverses the logic of its argument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7"/>
                        </a:rPr>
                        <a:t>OR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TRUE if any argument is 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8"/>
                        </a:rPr>
                        <a:t>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the logical value 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152571" y="1669144"/>
            <a:ext cx="1175658" cy="13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52571" y="3381829"/>
            <a:ext cx="1175658" cy="435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36672"/>
              </p:ext>
            </p:extLst>
          </p:nvPr>
        </p:nvGraphicFramePr>
        <p:xfrm>
          <a:off x="6485578" y="3657600"/>
          <a:ext cx="5239656" cy="2331720"/>
        </p:xfrm>
        <a:graphic>
          <a:graphicData uri="http://schemas.openxmlformats.org/drawingml/2006/table">
            <a:tbl>
              <a:tblPr firstRow="1" firstCol="1" bandRow="1"/>
              <a:tblGrid>
                <a:gridCol w="986970"/>
                <a:gridCol w="4252686"/>
              </a:tblGrid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  <a:ea typeface="Times New Roman"/>
                        </a:rPr>
                        <a:t>Function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  <a:ea typeface="Times New Roman"/>
                        </a:rPr>
                        <a:t>Description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9"/>
                        </a:rPr>
                        <a:t>ABS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absolute value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0"/>
                        </a:rPr>
                        <a:t>ACOS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arccosine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1"/>
                        </a:rPr>
                        <a:t>ACOSH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inverse hyperbolic cosine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2"/>
                        </a:rPr>
                        <a:t>ASIN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3"/>
                        </a:rPr>
                        <a:t>ASINH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inverse hyperbolic 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4"/>
                        </a:rPr>
                        <a:t>ATAN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arctangent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5"/>
                        </a:rPr>
                        <a:t>ATAN2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arctangent from x- and y-coordinates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 smtClean="0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</a:rPr>
                        <a:t>…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ahoma"/>
                          <a:ea typeface="Times New Roman"/>
                        </a:rPr>
                        <a:t>Dan seterusnya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866741" y="690819"/>
            <a:ext cx="38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Baca Diktat  Bab-2 : Algoritma Modular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SKEMA Penulisan &amp; CALL PROCEDURE</a:t>
            </a:r>
            <a:endParaRPr lang="en-US">
              <a:latin typeface="AR CENA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8" y="1020188"/>
            <a:ext cx="9457551" cy="537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CONTOH PENULISAN &amp; CALL PROCEDURE</a:t>
            </a:r>
            <a:endParaRPr lang="en-US">
              <a:latin typeface="AR CENA" pitchFamily="2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5" y="1030514"/>
            <a:ext cx="6109068" cy="4615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030514"/>
            <a:ext cx="5334000" cy="524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675" y="5755569"/>
            <a:ext cx="582383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b="1" smtClean="0">
                <a:solidFill>
                  <a:srgbClr val="C00000"/>
                </a:solidFill>
                <a:latin typeface="Calibri"/>
                <a:cs typeface="Arial" pitchFamily="34" charset="0"/>
              </a:rPr>
              <a:t>Ralat : </a:t>
            </a:r>
            <a:r>
              <a:rPr lang="en-US" sz="1400" smtClean="0">
                <a:solidFill>
                  <a:srgbClr val="C00000"/>
                </a:solidFill>
                <a:latin typeface="Calibri"/>
                <a:cs typeface="Arial" pitchFamily="34" charset="0"/>
              </a:rPr>
              <a:t>IF seharusnya FS.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b="1">
                <a:solidFill>
                  <a:srgbClr val="C00000"/>
                </a:solidFill>
                <a:latin typeface="Calibri"/>
                <a:cs typeface="Arial" pitchFamily="34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alibri"/>
                <a:cs typeface="Arial" pitchFamily="34" charset="0"/>
              </a:rPr>
              <a:t>           IS = Initial State = Status awal;   FS = Final State = Status akhir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endParaRPr lang="en-US" sz="1400" b="1">
              <a:solidFill>
                <a:srgbClr val="C00000"/>
              </a:solidFill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CONTOH CUPLIKAN CALL Procedure</a:t>
            </a:r>
            <a:endParaRPr lang="en-US">
              <a:latin typeface="AR CENA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1018712"/>
            <a:ext cx="6627813" cy="4962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3" y="1018712"/>
            <a:ext cx="4644573" cy="4950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SKEMA Penulisan &amp; CALL FUNCTION</a:t>
            </a:r>
            <a:endParaRPr lang="en-US">
              <a:latin typeface="AR CENA" pitchFamily="2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972231"/>
            <a:ext cx="7891079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8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0" y="1044417"/>
            <a:ext cx="5505858" cy="4930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3804" y="106229"/>
            <a:ext cx="10875896" cy="630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CENA" pitchFamily="2" charset="0"/>
              </a:rPr>
              <a:t>CONTOH PENULISAN &amp; CALL FUNCTION</a:t>
            </a:r>
            <a:endParaRPr lang="en-US">
              <a:latin typeface="AR CENA" pitchFamily="2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38" y="1044417"/>
            <a:ext cx="6060248" cy="5301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8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8604" y="2370457"/>
            <a:ext cx="3123453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SOAL &amp; TUGAS</a:t>
            </a:r>
            <a:endParaRPr lang="en-US">
              <a:latin typeface="AR CENA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07" y="1"/>
            <a:ext cx="7429500" cy="661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8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DISKUSI DAN PERTANYAAN</a:t>
            </a:r>
            <a:endParaRPr lang="en-US">
              <a:latin typeface="AR CENA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127821" y="1259932"/>
            <a:ext cx="2774638" cy="4338135"/>
            <a:chOff x="1485132" y="2264349"/>
            <a:chExt cx="951368" cy="2014693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57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schemeClr val="bg1"/>
                  </a:solidFill>
                  <a:latin typeface="Calibri" pitchFamily="34" charset="0"/>
                </a:rPr>
                <a:t>INFORMATIKAWAN</a:t>
              </a:r>
            </a:p>
            <a:p>
              <a:endParaRPr lang="en-US" sz="10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100928" y="2182087"/>
            <a:ext cx="42514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Silakan …</a:t>
            </a:r>
            <a:endParaRPr lang="en-US" sz="6600" b="1" cap="none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0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nerapan Logika dan Algoritma Komputer | Lancang Ku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35" y="863888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ESSAY | Hidup di Zaman Algoritma | Portal Berita Pendidikan Aktual &amp;  Terpercaya - potretpendidikan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63888"/>
            <a:ext cx="2685062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UTORIAL ALPRO 1 ] - Pengantar Algoritma dan Pemrograman | Kitahu Kompu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80"/>
          <a:stretch/>
        </p:blipFill>
        <p:spPr bwMode="auto">
          <a:xfrm>
            <a:off x="6331521" y="864618"/>
            <a:ext cx="2643069" cy="16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ika dan Algoritma Komputer | Simulasi dan Komunikasi Digital | 5 Agustus  2020 (Sesi 2) - YouTub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7" t="9297" b="18353"/>
          <a:stretch/>
        </p:blipFill>
        <p:spPr bwMode="auto">
          <a:xfrm>
            <a:off x="9143999" y="864618"/>
            <a:ext cx="2482109" cy="16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ika dan Algoritm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5"/>
          <a:stretch/>
        </p:blipFill>
        <p:spPr bwMode="auto">
          <a:xfrm>
            <a:off x="3431235" y="3208165"/>
            <a:ext cx="2695575" cy="171782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ual Logika Informatika (dasar-dasar logika untuk pemrograman komputer &amp;  perancangan komputer) - Kota Yogyakarta - Kayna Books | Tokopedi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8" b="14583"/>
          <a:stretch/>
        </p:blipFill>
        <p:spPr bwMode="auto">
          <a:xfrm>
            <a:off x="9143999" y="3142685"/>
            <a:ext cx="2580459" cy="17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engertian Algoritma dan Cara Penulisan Algoritma Pemrograma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135846"/>
            <a:ext cx="2692329" cy="15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ika Pemrograman Menggunakan C++: Abdul Kadir - Belbuk.com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10425" r="-1020" b="57242"/>
          <a:stretch/>
        </p:blipFill>
        <p:spPr bwMode="auto">
          <a:xfrm>
            <a:off x="6290184" y="3220735"/>
            <a:ext cx="2643069" cy="17009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OGIKA DALAM FILSAFAT DAN RELEVANSINYA UNTUK MENGGAPAI KEMAJUAN KEILMUAN ~  Awan Berbag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08165"/>
            <a:ext cx="2685062" cy="14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8625" y="106229"/>
            <a:ext cx="10861075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Review : ISTILAH &amp; NOMENKLATUR</a:t>
            </a:r>
            <a:endParaRPr lang="en-US">
              <a:latin typeface="AR CENA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08289" y="934860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57184" y="864618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48637" y="885880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11056482" y="864618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762" y="4335600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3466889" y="4335600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94132" y="4304985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9152321" y="4335600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8625" y="6074359"/>
            <a:ext cx="569626" cy="5903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400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3566888" y="1232875"/>
            <a:ext cx="7008906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 </a:t>
            </a:r>
            <a:br>
              <a:rPr lang="en-US" sz="5400"/>
            </a:br>
            <a:r>
              <a:rPr lang="en-US" sz="5400"/>
              <a:t>TERIMA KASIH</a:t>
            </a:r>
            <a:endParaRPr lang="id-ID" sz="54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7" y="3010258"/>
            <a:ext cx="5488411" cy="241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Pentutupan :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/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smtClean="0">
                <a:solidFill>
                  <a:srgbClr val="C00000"/>
                </a:solidFill>
              </a:rPr>
              <a:t>Mohon diaktifkan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Videonya BErsama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2" name="Rectangle 11"/>
          <p:cNvSpPr/>
          <p:nvPr/>
        </p:nvSpPr>
        <p:spPr>
          <a:xfrm>
            <a:off x="1136387" y="924"/>
            <a:ext cx="42514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Sekian dulu …</a:t>
            </a:r>
            <a:endParaRPr lang="en-US" sz="40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8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46013" y="769938"/>
            <a:ext cx="10524352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Harga sebuah ROTI dan sebuah KOPI adalah Rp. 1000. Harga sebuah ROTI Rp. 900 lebih mahal daripada harga  sebuah KOPI. 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Kesimpulan Harga sebuah ROTI = Rp. …. Dan harga sebuah KOPI = Rp.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     - Mana yang lebih mahal ? …..    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    - Harga </a:t>
            </a:r>
            <a:r>
              <a:rPr lang="en-US" sz="1400">
                <a:latin typeface="Arial" pitchFamily="34" charset="0"/>
                <a:ea typeface="Times New Roman" pitchFamily="18" charset="0"/>
                <a:cs typeface="Arial" pitchFamily="34" charset="0"/>
              </a:rPr>
              <a:t>Harga sebuah ROTI = Rp. …. </a:t>
            </a:r>
            <a:r>
              <a:rPr lang="en-US" sz="140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KOPI </a:t>
            </a:r>
            <a:r>
              <a:rPr lang="en-US" sz="1400">
                <a:latin typeface="Arial" pitchFamily="34" charset="0"/>
                <a:ea typeface="Times New Roman" pitchFamily="18" charset="0"/>
                <a:cs typeface="Arial" pitchFamily="34" charset="0"/>
              </a:rPr>
              <a:t>= Rp. …</a:t>
            </a:r>
            <a:endParaRPr lang="en-US" sz="140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Diketahui :		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1 +  5  =   6		3 + 5 = 6		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6 + 3 / 2 + 1   = 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2 +  6  = 14		2 x 5 + 3 = 9	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6 / 3 x (2 + 1) = ?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3 +  7  = 24		2 + 5 / 3 = 3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4 +  8  = 36		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maka   5</a:t>
            </a:r>
            <a:r>
              <a:rPr kumimoji="0" lang="en-US" sz="1400" b="1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= ?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   m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 10 +14  =  ?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Tuliskan analisis perbedaan arti kata KASIH, SAYANG, dan CINTA dengan uraian model Input-Proses-Output berikut menurut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Anda sehingga diketahui jelas perbedaannya dan tidak tumpang tindih.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Algoritma vs Source Code (SC)  			- Algoritma Non-Modular vs Modular  </a:t>
            </a:r>
            <a:endParaRPr lang="en-US" sz="140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140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4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8625" y="106229"/>
            <a:ext cx="10861075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INTERMEZO PROBLEM &amp; SOLUSI</a:t>
            </a:r>
            <a:endParaRPr lang="en-US">
              <a:latin typeface="AR CENA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62388"/>
              </p:ext>
            </p:extLst>
          </p:nvPr>
        </p:nvGraphicFramePr>
        <p:xfrm>
          <a:off x="1323754" y="4013607"/>
          <a:ext cx="5731828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99098"/>
                <a:gridCol w="715010"/>
                <a:gridCol w="1377315"/>
                <a:gridCol w="1619885"/>
                <a:gridCol w="16205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No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Uraian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KASIH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SAYANG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CINTA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Materi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Ilmu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Rasa Hati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2.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Proses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>
                          <a:effectLst/>
                          <a:latin typeface="Times New Roman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>
                          <a:effectLst/>
                          <a:latin typeface="Times New Roman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>
                          <a:effectLst/>
                          <a:latin typeface="Times New Roman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Kecukupan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Keselamatan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Iman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57155"/>
              </p:ext>
            </p:extLst>
          </p:nvPr>
        </p:nvGraphicFramePr>
        <p:xfrm>
          <a:off x="1291949" y="5460744"/>
          <a:ext cx="3716021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99098"/>
                <a:gridCol w="715010"/>
                <a:gridCol w="1319848"/>
                <a:gridCol w="12820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No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effectLst/>
                          <a:latin typeface="Times New Roman"/>
                        </a:rPr>
                        <a:t>Uraian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effectLst/>
                          <a:latin typeface="Times New Roman"/>
                        </a:rPr>
                        <a:t>ALGORITMA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effectLst/>
                          <a:latin typeface="Times New Roman"/>
                        </a:rPr>
                        <a:t>SC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Problem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Teks Algoritma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2.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Proses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Berpikir logika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Editing/Coding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Teks Algoritma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Source Code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65018"/>
              </p:ext>
            </p:extLst>
          </p:nvPr>
        </p:nvGraphicFramePr>
        <p:xfrm>
          <a:off x="5657214" y="5413036"/>
          <a:ext cx="3716021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399098"/>
                <a:gridCol w="715010"/>
                <a:gridCol w="1319848"/>
                <a:gridCol w="12820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/>
                        </a:rPr>
                        <a:t>No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effectLst/>
                          <a:latin typeface="Times New Roman"/>
                        </a:rPr>
                        <a:t>Uraian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effectLst/>
                          <a:latin typeface="Times New Roman"/>
                        </a:rPr>
                        <a:t>Non-Modular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effectLst/>
                          <a:latin typeface="Times New Roman"/>
                        </a:rPr>
                        <a:t>Modular 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Input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?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?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2.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Proses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?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?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/>
                        </a:rPr>
                        <a:t>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/>
                        </a:rPr>
                        <a:t>Output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?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/>
                      <a:r>
                        <a:rPr lang="en-US" sz="1400" smtClean="0">
                          <a:effectLst/>
                          <a:latin typeface="Times New Roman"/>
                        </a:rPr>
                        <a:t>?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46013" y="865353"/>
            <a:ext cx="1052435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Kerapian masih salah</a:t>
            </a: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Block tidak paham &amp; tidak konsisten</a:t>
            </a:r>
            <a:b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BEGIN</a:t>
            </a:r>
            <a:b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--- Instruksi ..</a:t>
            </a:r>
            <a:b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Instruksi … </a:t>
            </a:r>
            <a:b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END;</a:t>
            </a:r>
            <a:endParaRPr lang="en-US" sz="140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Salah : SC</a:t>
            </a: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= Algoritma, dilakukan karena malas editing, kurang sabar, terburu-buru. Tidak Istiqomah.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Copy-paste tidak sesuai yang diharapkan,</a:t>
            </a: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jadi masih harus diedit. Spasi + Font nya berubah, jadi harus dieksplorasi.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Program = SC : Masih tidak TYPE ini salah yang diulang-ulang walaupun sudah diberi tahu.</a:t>
            </a:r>
            <a:br>
              <a:rPr lang="en-US" sz="1400" smtClean="0">
                <a:latin typeface="Arial" pitchFamily="34" charset="0"/>
                <a:cs typeface="Arial" pitchFamily="34" charset="0"/>
              </a:rPr>
            </a:br>
            <a:r>
              <a:rPr lang="en-US" sz="1400" smtClean="0">
                <a:latin typeface="Arial" pitchFamily="34" charset="0"/>
                <a:cs typeface="Arial" pitchFamily="34" charset="0"/>
              </a:rPr>
              <a:t>Kemungkinan Tidak mau susah, ikut-ikutan (nyontek), copy-paste.</a:t>
            </a:r>
            <a:endParaRPr kumimoji="0" lang="en-US" sz="1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  tidak sama dengan ScreenShot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, jadi masih salah persepsi.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				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dlll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Masih dimaklumi di Algoritma-1, tapi tidak ditolerir lagi di Algoritma-2 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4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ESSAY | Hidup di Zaman Algoritma | Portal Berita Pendidikan Aktual &amp;  Terpercaya - potretpendidikan.com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8625" y="106229"/>
            <a:ext cx="10861075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INTROSPEKSI DIRI DARI ALGORITMA-1</a:t>
            </a:r>
            <a:endParaRPr lang="en-US"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TOPIK HARI INI</a:t>
            </a:r>
            <a:endParaRPr lang="en-US">
              <a:latin typeface="AR CENA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0994" y="1259933"/>
            <a:ext cx="2963282" cy="4338134"/>
            <a:chOff x="742714" y="2427512"/>
            <a:chExt cx="836425" cy="1466017"/>
          </a:xfrm>
        </p:grpSpPr>
        <p:pic>
          <p:nvPicPr>
            <p:cNvPr id="7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742714" y="2427512"/>
              <a:ext cx="836425" cy="129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02460" y="3706312"/>
              <a:ext cx="603201" cy="1872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schemeClr val="bg1"/>
                  </a:solidFill>
                  <a:latin typeface="Calibri" pitchFamily="34" charset="0"/>
                </a:rPr>
                <a:t>INFORMATIKAWATI</a:t>
              </a:r>
            </a:p>
            <a:p>
              <a:endParaRPr lang="en-US" sz="10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itle 1"/>
          <p:cNvSpPr txBox="1">
            <a:spLocks/>
          </p:cNvSpPr>
          <p:nvPr/>
        </p:nvSpPr>
        <p:spPr bwMode="auto">
          <a:xfrm>
            <a:off x="3235087" y="1058586"/>
            <a:ext cx="6329827" cy="403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Pengantar :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RPS dan Tujuan Matakuliah ini ?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Skema Algoritma Modular vs Algoritma Non-Modular ?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Modul, Procedure, dan Function ?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Studi Kasus Algoritma Modular : Penerapan Metode Algoritma Internal-Sorting.</a:t>
            </a:r>
          </a:p>
          <a:p>
            <a:pPr marL="465138" indent="-46513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Review Instruksi dasar/ primitif algoritma !</a:t>
            </a:r>
            <a:endParaRPr lang="en-US" sz="2400" b="1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…</a:t>
            </a:r>
            <a:endParaRPr lang="en-US">
              <a:latin typeface="AR CENA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159658"/>
            <a:ext cx="11625943" cy="657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35403" y="531761"/>
            <a:ext cx="41187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Sorting = Mengurutkan data </a:t>
            </a:r>
          </a:p>
          <a:p>
            <a:r>
              <a:rPr lang="en-US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Searching = Mencari data</a:t>
            </a:r>
          </a:p>
          <a:p>
            <a:r>
              <a:rPr lang="en-US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Sharing = Membagi data</a:t>
            </a:r>
            <a:endParaRPr lang="en-US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4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…</a:t>
            </a:r>
            <a:endParaRPr lang="en-US">
              <a:latin typeface="AR CENA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4" y="122106"/>
            <a:ext cx="11537950" cy="649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…</a:t>
            </a:r>
            <a:endParaRPr lang="en-US">
              <a:latin typeface="AR CENA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6" y="95250"/>
            <a:ext cx="11654973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SKEMA LAGORITMA MODULAR</a:t>
            </a:r>
            <a:endParaRPr lang="en-US">
              <a:latin typeface="AR CENA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260" y="863887"/>
            <a:ext cx="3849168" cy="5841714"/>
            <a:chOff x="7003912" y="1201089"/>
            <a:chExt cx="4479588" cy="5240917"/>
          </a:xfrm>
        </p:grpSpPr>
        <p:sp>
          <p:nvSpPr>
            <p:cNvPr id="8" name="Rectangle 7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3912" y="2534448"/>
              <a:ext cx="4479586" cy="1225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DATA: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 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3912" y="3760133"/>
              <a:ext cx="4479588" cy="2681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2000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DASAR ALGORITMA</a:t>
              </a:r>
              <a:endParaRPr lang="en-US" sz="2000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33258" y="863887"/>
            <a:ext cx="4659085" cy="5841715"/>
            <a:chOff x="7003912" y="1201089"/>
            <a:chExt cx="4479588" cy="5240917"/>
          </a:xfrm>
        </p:grpSpPr>
        <p:sp>
          <p:nvSpPr>
            <p:cNvPr id="13" name="Rectangle 12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3913" y="2520879"/>
              <a:ext cx="4479587" cy="18897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Link Modul</a:t>
              </a:r>
              <a:r>
                <a:rPr lang="en-US" b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Modul-X, Modul-Y, Modul-Z, … 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 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(</a:t>
              </a:r>
              <a:r>
                <a:rPr lang="en-US" i="1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Include/ Uses, contoh Pascal “Uses Crt, …”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)</a:t>
              </a:r>
              <a:endParaRPr lang="en-US">
                <a:solidFill>
                  <a:srgbClr val="0070C0"/>
                </a:solidFill>
                <a:latin typeface="Calibri"/>
                <a:cs typeface="Arial" pitchFamily="34" charset="0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 dan/atau Functions Internal : 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03912" y="4410642"/>
              <a:ext cx="4479588" cy="2031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2000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ALGORITMA MODULAR</a:t>
              </a:r>
              <a:endParaRPr lang="en-US" sz="2000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9771181" y="971409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MODUL-X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71177" y="2133295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MODUL-Y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71179" y="3454410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MODUL-Z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71178" y="4570186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…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8" idx="1"/>
          </p:cNvCxnSpPr>
          <p:nvPr/>
        </p:nvCxnSpPr>
        <p:spPr>
          <a:xfrm flipH="1">
            <a:off x="9208749" y="1392628"/>
            <a:ext cx="562432" cy="1350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9318171" y="2554514"/>
            <a:ext cx="453006" cy="31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9208749" y="2975732"/>
            <a:ext cx="538564" cy="7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71181" y="5681127"/>
            <a:ext cx="2203105" cy="61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 EKSTERNAL </a:t>
            </a:r>
          </a:p>
        </p:txBody>
      </p:sp>
      <p:sp>
        <p:nvSpPr>
          <p:cNvPr id="31" name="Up Arrow 30"/>
          <p:cNvSpPr/>
          <p:nvPr/>
        </p:nvSpPr>
        <p:spPr>
          <a:xfrm>
            <a:off x="10683279" y="5506353"/>
            <a:ext cx="378900" cy="349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2485</TotalTime>
  <Words>620</Words>
  <Application>Microsoft Office PowerPoint</Application>
  <PresentationFormat>Custom</PresentationFormat>
  <Paragraphs>293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Gallery</vt:lpstr>
      <vt:lpstr>ALGORITMA 2</vt:lpstr>
      <vt:lpstr>Review : ISTILAH &amp; NOMENKLATUR</vt:lpstr>
      <vt:lpstr>INTERMEZO PROBLEM &amp; SOLUSI</vt:lpstr>
      <vt:lpstr>INTROSPEKSI DIRI DARI ALGORITMA-1</vt:lpstr>
      <vt:lpstr>TOPIK HARI INI</vt:lpstr>
      <vt:lpstr>…</vt:lpstr>
      <vt:lpstr>…</vt:lpstr>
      <vt:lpstr>…</vt:lpstr>
      <vt:lpstr>SKEMA LAGORITMA MODULAR</vt:lpstr>
      <vt:lpstr>Review : DATA &amp; Instruksi Algoritma</vt:lpstr>
      <vt:lpstr>PENGERTIAN SINGKAT                     </vt:lpstr>
      <vt:lpstr>Contoh PENERAPAN MODUL PADA Aplikasi EXCEL</vt:lpstr>
      <vt:lpstr>SKEMA Penulisan &amp; CALL PROCEDURE</vt:lpstr>
      <vt:lpstr>CONTOH PENULISAN &amp; CALL PROCEDURE</vt:lpstr>
      <vt:lpstr>CONTOH CUPLIKAN CALL Procedure</vt:lpstr>
      <vt:lpstr>SKEMA Penulisan &amp; CALL FUNCTION</vt:lpstr>
      <vt:lpstr>PowerPoint Presentation</vt:lpstr>
      <vt:lpstr>SOAL &amp; TUGAS</vt:lpstr>
      <vt:lpstr>DISKUSI DAN PERTANYAAN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196</cp:revision>
  <dcterms:created xsi:type="dcterms:W3CDTF">2020-08-18T06:10:40Z</dcterms:created>
  <dcterms:modified xsi:type="dcterms:W3CDTF">2022-02-04T01:44:33Z</dcterms:modified>
</cp:coreProperties>
</file>