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8" r:id="rId2"/>
    <p:sldMasterId id="2147483751" r:id="rId3"/>
  </p:sldMasterIdLst>
  <p:notesMasterIdLst>
    <p:notesMasterId r:id="rId21"/>
  </p:notesMasterIdLst>
  <p:handoutMasterIdLst>
    <p:handoutMasterId r:id="rId22"/>
  </p:handoutMasterIdLst>
  <p:sldIdLst>
    <p:sldId id="310" r:id="rId4"/>
    <p:sldId id="311" r:id="rId5"/>
    <p:sldId id="269" r:id="rId6"/>
    <p:sldId id="292" r:id="rId7"/>
    <p:sldId id="312" r:id="rId8"/>
    <p:sldId id="318" r:id="rId9"/>
    <p:sldId id="317" r:id="rId10"/>
    <p:sldId id="315" r:id="rId11"/>
    <p:sldId id="314" r:id="rId12"/>
    <p:sldId id="313" r:id="rId13"/>
    <p:sldId id="319" r:id="rId14"/>
    <p:sldId id="321" r:id="rId15"/>
    <p:sldId id="320" r:id="rId16"/>
    <p:sldId id="322" r:id="rId17"/>
    <p:sldId id="308" r:id="rId18"/>
    <p:sldId id="29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5F5A-66B8-4359-8B6E-63D21B59BB90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8E-0815-43A3-BD69-3BCAFA93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49C3-AEAE-4D9D-A793-209B2CFAC97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FF5F-F4C4-4FBE-9782-AC09120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8DA8ED-31DF-4078-A87C-FE278759C152}" type="slidenum">
              <a:rPr lang="id-ID" smtClean="0">
                <a:solidFill>
                  <a:prstClr val="black"/>
                </a:solidFill>
              </a:rPr>
              <a:pPr/>
              <a:t>9</a:t>
            </a:fld>
            <a:endParaRPr lang="id-ID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9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18/02/2022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18/02/2022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18/02/2022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18/02/2022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596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72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18/02/2022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3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18/02/2022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99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18/02/2022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0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05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2342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18/02/2022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89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>
            <a:stCxn id="6" idx="2"/>
          </p:cNvCxnSpPr>
          <p:nvPr/>
        </p:nvCxnSpPr>
        <p:spPr>
          <a:xfrm>
            <a:off x="654888" y="675568"/>
            <a:ext cx="109148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18/02/2022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08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18/02/2022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29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18/02/2022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37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288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lc="http://schemas.openxmlformats.org/drawingml/2006/lockedCanvas" xmlns:o="urn:schemas-microsoft-com:office:office" xmlns:v="urn:schemas-microsoft-com:vml" xmlns:w10="urn:schemas-microsoft-com:office:word" xmlns:w="http://schemas.openxmlformats.org/wordprocessingml/2006/main" xmlns="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3002F8DD-D441-462A-80DB-7346A519869D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1"/>
            <a:ext cx="546099" cy="45719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prstClr val="white"/>
                </a:solidFill>
              </a:rPr>
              <a:pPr/>
              <a:t>‹#›</a:t>
            </a:fld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30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271119"/>
            <a:ext cx="101158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260" y="2655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91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18/02/2022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ambar Backgrounds Simple Untuk Powerpoint - Wallpaper Cav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737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20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81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18/02/2022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8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18/02/2022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18/02/2022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19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48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18/02/2022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253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18/02/2022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160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18/02/2022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44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18/02/2022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68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DFE12394-E183-4374-B671-43A7AE489794}" type="datetimeFigureOut">
              <a:rPr lang="id-ID" smtClean="0">
                <a:solidFill>
                  <a:prstClr val="black"/>
                </a:solidFill>
              </a:rPr>
              <a:pPr/>
              <a:t>18/02/2022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0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18/02/2022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18/02/2022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18/02/2022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18/02/2022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18/02/2022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18/02/2022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8662" y="2203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>
                <a:solidFill>
                  <a:srgbClr val="B71E42"/>
                </a:solidFill>
              </a:rPr>
              <a:pPr/>
              <a:t>‹#›</a:t>
            </a:fld>
            <a:endParaRPr lang="id-ID">
              <a:solidFill>
                <a:srgbClr val="B71E42"/>
              </a:solidFill>
            </a:endParaRPr>
          </a:p>
        </p:txBody>
      </p:sp>
      <p:pic>
        <p:nvPicPr>
          <p:cNvPr id="1026" name="Picture 2" descr="Desain Background Brosur Keren - Background Buku Warna Biru - 1600x1000 -  Download HD Wallpaper - WallpaperTip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5" b="15360"/>
          <a:stretch/>
        </p:blipFill>
        <p:spPr bwMode="auto">
          <a:xfrm>
            <a:off x="10236200" y="0"/>
            <a:ext cx="1955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00068" y="0"/>
            <a:ext cx="19919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Desain Background Brosur Keren - Background Buku Warna Biru - 1600x1000 -  Download HD Wallpaper - WallpaperTi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5" b="15360"/>
          <a:stretch/>
        </p:blipFill>
        <p:spPr bwMode="auto">
          <a:xfrm>
            <a:off x="1" y="0"/>
            <a:ext cx="102000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2775" y="3821456"/>
            <a:ext cx="8241973" cy="46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12775" y="777021"/>
            <a:ext cx="8475470" cy="170606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  <a:t>ALGORITMa-2</a:t>
            </a:r>
            <a:b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</a:br>
            <a:r>
              <a:rPr lang="en-US" sz="4400" b="1" err="1" smtClean="0">
                <a:solidFill>
                  <a:prstClr val="black"/>
                </a:solidFill>
                <a:latin typeface="AR JULIAN" pitchFamily="2" charset="0"/>
              </a:rPr>
              <a:t>pemrograman</a:t>
            </a:r>
            <a:r>
              <a:rPr lang="en-US" sz="4400" b="1" smtClean="0">
                <a:solidFill>
                  <a:prstClr val="black"/>
                </a:solidFill>
                <a:latin typeface="AR JULIAN" pitchFamily="2" charset="0"/>
              </a:rPr>
              <a:t> modular</a:t>
            </a:r>
            <a:endParaRPr lang="id-ID" sz="4400" b="1">
              <a:solidFill>
                <a:prstClr val="black"/>
              </a:solidFill>
              <a:latin typeface="AR JULIAN" pitchFamily="2" charset="0"/>
            </a:endParaRPr>
          </a:p>
        </p:txBody>
      </p:sp>
      <p:sp>
        <p:nvSpPr>
          <p:cNvPr id="19" name="Snip and Round Single Corner Rectangle 18"/>
          <p:cNvSpPr/>
          <p:nvPr/>
        </p:nvSpPr>
        <p:spPr>
          <a:xfrm rot="16200000" flipH="1">
            <a:off x="10871381" y="597510"/>
            <a:ext cx="967264" cy="93559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0" tIns="45720" rIns="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D" sz="4800" b="1" smtClean="0">
                <a:ln w="11430"/>
                <a:gradFill>
                  <a:gsLst>
                    <a:gs pos="0">
                      <a:srgbClr val="DE478E">
                        <a:tint val="70000"/>
                        <a:satMod val="245000"/>
                      </a:srgbClr>
                    </a:gs>
                    <a:gs pos="75000">
                      <a:srgbClr val="DE478E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DE478E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4800" b="1">
              <a:ln w="11430"/>
              <a:gradFill>
                <a:gsLst>
                  <a:gs pos="0">
                    <a:srgbClr val="DE478E">
                      <a:tint val="70000"/>
                      <a:satMod val="245000"/>
                    </a:srgbClr>
                  </a:gs>
                  <a:gs pos="75000">
                    <a:srgbClr val="DE478E">
                      <a:tint val="90000"/>
                      <a:shade val="60000"/>
                      <a:satMod val="240000"/>
                    </a:srgbClr>
                  </a:gs>
                  <a:gs pos="100000">
                    <a:srgbClr val="DE478E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31" y="1137077"/>
            <a:ext cx="2704760" cy="40690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1" name="Picture 2" descr="Pengertian Logika Adalah: Sejarah, Tujuan, Konsep, Manfa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2" y="4202891"/>
            <a:ext cx="2309712" cy="194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2775" y="2442298"/>
            <a:ext cx="41253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D" sz="2000" cap="none" spc="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2000" cap="none" spc="0" smtClean="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Masuk / </a:t>
            </a:r>
            <a:r>
              <a:rPr lang="en-US" sz="2000" err="1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cap="none" spc="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ipahami </a:t>
            </a:r>
            <a:r>
              <a:rPr lang="en-US" sz="2000" cap="none" spc="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akal</a:t>
            </a:r>
            <a:endParaRPr lang="en-US" sz="2000" cap="none" spc="0" smtClean="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000" smtClean="0">
                <a:ln w="11430"/>
                <a:solidFill>
                  <a:sysClr val="windowText" lastClr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logika</a:t>
            </a:r>
            <a:endParaRPr lang="en-US" sz="2000">
              <a:ln w="11430"/>
              <a:solidFill>
                <a:sysClr val="windowText" lastClr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355259" y="5356214"/>
            <a:ext cx="3190129" cy="694826"/>
          </a:xfrm>
          <a:prstGeom prst="roundRect">
            <a:avLst>
              <a:gd name="adj" fmla="val 43841"/>
            </a:avLst>
          </a:prstGeom>
          <a:gradFill flip="none" rotWithShape="1">
            <a:gsLst>
              <a:gs pos="0">
                <a:srgbClr val="CCFFFF">
                  <a:lumMod val="0"/>
                  <a:lumOff val="100000"/>
                  <a:alpha val="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 :</a:t>
            </a:r>
          </a:p>
          <a:p>
            <a:pPr algn="ctr"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SANYATA </a:t>
            </a:r>
            <a:r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PURWIDAYANTA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4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Kasus ApLIKASI-2 : MODULAR MENU NESTED 2 Level</a:t>
            </a:r>
            <a:endParaRPr lang="en-US">
              <a:latin typeface="AR CENA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3663" y="1157022"/>
            <a:ext cx="3027772" cy="2633911"/>
            <a:chOff x="5915769" y="1071887"/>
            <a:chExt cx="3315698" cy="2562426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5915769" y="1425849"/>
              <a:ext cx="3315695" cy="19045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[1] Luas &amp; Keliling Lingkaran</a:t>
              </a: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[2] Luas &amp; Keliling Bujur Sangkar</a:t>
              </a: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[3] Deret </a:t>
              </a:r>
              <a:r>
                <a:rPr lang="en-US" sz="1600" b="1">
                  <a:latin typeface="Calibri"/>
                  <a:cs typeface="Arial" pitchFamily="34" charset="0"/>
                </a:rPr>
                <a:t>Bilangan Prima</a:t>
              </a:r>
              <a:endParaRPr lang="en-US" sz="1600" b="1" smtClean="0">
                <a:latin typeface="Calibri"/>
                <a:cs typeface="Arial" pitchFamily="34" charset="0"/>
              </a:endParaRP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[4] Deret </a:t>
              </a:r>
              <a:r>
                <a:rPr lang="en-US" sz="1600" b="1">
                  <a:latin typeface="Calibri"/>
                  <a:cs typeface="Arial" pitchFamily="34" charset="0"/>
                </a:rPr>
                <a:t>Bilangan Fibbonasci</a:t>
              </a:r>
              <a:endParaRPr lang="en-US" sz="1600" b="1" smtClean="0">
                <a:latin typeface="Calibri"/>
                <a:cs typeface="Arial" pitchFamily="34" charset="0"/>
              </a:endParaRP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[5] Menghitung Faktorial</a:t>
              </a: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--------------</a:t>
              </a: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>
                  <a:latin typeface="Calibri"/>
                  <a:cs typeface="Arial" pitchFamily="34" charset="0"/>
                </a:rPr>
                <a:t> </a:t>
              </a:r>
              <a:r>
                <a:rPr lang="en-US" sz="1600" b="1" smtClean="0">
                  <a:latin typeface="Calibri"/>
                  <a:cs typeface="Arial" pitchFamily="34" charset="0"/>
                </a:rPr>
                <a:t> [0] Selesai</a:t>
              </a: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5915770" y="1071887"/>
              <a:ext cx="3315697" cy="35396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ANEKA PROBLEM NUMERIK</a:t>
              </a:r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 bwMode="auto">
            <a:xfrm>
              <a:off x="5915769" y="3326525"/>
              <a:ext cx="3315695" cy="3077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    &gt;&gt;&gt; Pilih nomor = ?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49987" y="895424"/>
            <a:ext cx="37037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Algoritma Modular Kasus </a:t>
            </a:r>
            <a:r>
              <a:rPr lang="en-US" sz="1600" smtClean="0"/>
              <a:t>:  </a:t>
            </a:r>
            <a:br>
              <a:rPr lang="en-US" sz="1600" smtClean="0"/>
            </a:br>
            <a:r>
              <a:rPr lang="en-US" sz="1600" smtClean="0"/>
              <a:t>Problem Numerik &amp; Matriks</a:t>
            </a:r>
            <a:r>
              <a:rPr lang="en-US" sz="1600"/>
              <a:t/>
            </a:r>
            <a:br>
              <a:rPr lang="en-US" sz="1600"/>
            </a:br>
            <a:endParaRPr lang="en-US" sz="1600" smtClean="0"/>
          </a:p>
          <a:p>
            <a:r>
              <a:rPr lang="en-US" sz="1600" smtClean="0"/>
              <a:t>- </a:t>
            </a:r>
            <a:r>
              <a:rPr lang="en-US" sz="1600"/>
              <a:t>Program Menu Domain Problem</a:t>
            </a:r>
            <a:br>
              <a:rPr lang="en-US" sz="1600"/>
            </a:br>
            <a:r>
              <a:rPr lang="en-US" sz="1600"/>
              <a:t>- Jumlah Procedure Internal = 3</a:t>
            </a:r>
            <a:br>
              <a:rPr lang="en-US" sz="1600"/>
            </a:br>
            <a:r>
              <a:rPr lang="en-US" sz="1600"/>
              <a:t>- Jumlah Modul = </a:t>
            </a:r>
            <a:r>
              <a:rPr lang="en-US" sz="1600" smtClean="0"/>
              <a:t>2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- Jumlah </a:t>
            </a:r>
            <a:r>
              <a:rPr lang="en-US" sz="1600" smtClean="0"/>
              <a:t>problem per modul = 5</a:t>
            </a:r>
          </a:p>
          <a:p>
            <a:r>
              <a:rPr lang="en-ID" sz="1600" smtClean="0"/>
              <a:t>- Jumlah </a:t>
            </a:r>
            <a:r>
              <a:rPr lang="en-US" sz="1600" smtClean="0"/>
              <a:t>Procedure/Function </a:t>
            </a:r>
          </a:p>
          <a:p>
            <a:r>
              <a:rPr lang="en-US" sz="1600" smtClean="0"/>
              <a:t>  per modul minimal = </a:t>
            </a:r>
            <a:r>
              <a:rPr lang="en-US" sz="1600"/>
              <a:t>5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86204" y="3657263"/>
            <a:ext cx="2906646" cy="2183446"/>
            <a:chOff x="5915769" y="959677"/>
            <a:chExt cx="3315696" cy="3430811"/>
          </a:xfrm>
        </p:grpSpPr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5915769" y="1425848"/>
              <a:ext cx="3315695" cy="2336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[1] Aneka Problem Numerik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[2] Problem Operasi Matriks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--------------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sz="1600" b="1">
                  <a:latin typeface="Calibri"/>
                  <a:cs typeface="Arial" pitchFamily="34" charset="0"/>
                </a:rPr>
                <a:t> </a:t>
              </a:r>
              <a:r>
                <a:rPr lang="en-US" sz="1600" b="1" smtClean="0">
                  <a:latin typeface="Calibri"/>
                  <a:cs typeface="Arial" pitchFamily="34" charset="0"/>
                </a:rPr>
                <a:t> [0] Selesai</a:t>
              </a:r>
            </a:p>
          </p:txBody>
        </p: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5915769" y="959677"/>
              <a:ext cx="3315696" cy="4661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MENU NUMERIK DAN MATRIKS</a:t>
              </a: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5915770" y="3765169"/>
              <a:ext cx="3315695" cy="6253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    &gt;&gt;&gt; Pilih nomor = 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53962" y="4065375"/>
            <a:ext cx="3067470" cy="2590591"/>
            <a:chOff x="5915769" y="959676"/>
            <a:chExt cx="3315698" cy="2520282"/>
          </a:xfrm>
        </p:grpSpPr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5915769" y="1289939"/>
              <a:ext cx="3315695" cy="18782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[1] Penjumlahan 2 Buah Matriks</a:t>
              </a: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[2] Perkalian 2 Buah Matriks</a:t>
              </a: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[3] Sajian Matriks Identitas NxN</a:t>
              </a: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[4] Sajian Matriks Segi3 Atas</a:t>
              </a: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[5] Sajian Matriks </a:t>
              </a:r>
              <a:r>
                <a:rPr lang="en-US" sz="1600" b="1">
                  <a:latin typeface="Calibri"/>
                  <a:cs typeface="Arial" pitchFamily="34" charset="0"/>
                </a:rPr>
                <a:t>Segi3 B</a:t>
              </a:r>
              <a:r>
                <a:rPr lang="en-US" sz="1600" b="1" smtClean="0">
                  <a:latin typeface="Calibri"/>
                  <a:cs typeface="Arial" pitchFamily="34" charset="0"/>
                </a:rPr>
                <a:t>awah</a:t>
              </a: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--------------</a:t>
              </a:r>
            </a:p>
            <a:p>
              <a:pPr eaLnBrk="0" hangingPunct="0"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US" sz="1600" b="1">
                  <a:latin typeface="Calibri"/>
                  <a:cs typeface="Arial" pitchFamily="34" charset="0"/>
                </a:rPr>
                <a:t> </a:t>
              </a:r>
              <a:r>
                <a:rPr lang="en-US" sz="1600" b="1" smtClean="0">
                  <a:latin typeface="Calibri"/>
                  <a:cs typeface="Arial" pitchFamily="34" charset="0"/>
                </a:rPr>
                <a:t> [0] Selesai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 bwMode="auto">
            <a:xfrm>
              <a:off x="5915770" y="959676"/>
              <a:ext cx="3315697" cy="3302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ANEKA PROBLEM MATRIKS</a:t>
              </a: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 bwMode="auto">
            <a:xfrm>
              <a:off x="5915769" y="3168141"/>
              <a:ext cx="3315695" cy="3118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1600" b="1" smtClean="0">
                  <a:latin typeface="Calibri"/>
                  <a:cs typeface="Arial" pitchFamily="34" charset="0"/>
                </a:rPr>
                <a:t>      &gt;&gt;&gt; Pilih nomor = ?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3056412" y="3538262"/>
            <a:ext cx="667840" cy="68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99135" y="4560120"/>
            <a:ext cx="725117" cy="43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 bwMode="auto">
          <a:xfrm>
            <a:off x="7071024" y="1205275"/>
            <a:ext cx="4884524" cy="27486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pPr eaLnBrk="0" hangingPunct="0">
              <a:defRPr/>
            </a:pPr>
            <a:r>
              <a:rPr lang="en-ID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D" sz="16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 Program = Aplikasi_Modular_Leve2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NamaFile	  = App2.pas</a:t>
            </a:r>
          </a:p>
          <a:p>
            <a:pPr eaLnBrk="0" hangingPunct="0">
              <a:defRPr/>
            </a:pPr>
            <a:endParaRPr lang="en-ID" sz="16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 Modul1 = Numerik.tpu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 Modul2 </a:t>
            </a:r>
            <a:r>
              <a:rPr lang="en-ID" sz="1600">
                <a:latin typeface="Courier New" pitchFamily="49" charset="0"/>
                <a:cs typeface="Courier New" pitchFamily="49" charset="0"/>
              </a:rPr>
              <a:t>= </a:t>
            </a:r>
            <a:r>
              <a:rPr lang="en-ID" sz="1600" smtClean="0">
                <a:latin typeface="Courier New" pitchFamily="49" charset="0"/>
                <a:cs typeface="Courier New" pitchFamily="49" charset="0"/>
              </a:rPr>
              <a:t>Matriks.tpu</a:t>
            </a:r>
            <a:endParaRPr lang="en-ID" sz="16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6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Procedure Internal= </a:t>
            </a:r>
          </a:p>
          <a:p>
            <a:pPr marL="342900" indent="-342900" eaLnBrk="0" hangingPunct="0">
              <a:buAutoNum type="arabicParenBoth"/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Procedure Menu1</a:t>
            </a:r>
          </a:p>
          <a:p>
            <a:pPr marL="342900" indent="-342900" eaLnBrk="0" hangingPunct="0">
              <a:buAutoNum type="arabicParenBoth"/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ID" sz="1600">
                <a:latin typeface="Courier New" pitchFamily="49" charset="0"/>
                <a:cs typeface="Courier New" pitchFamily="49" charset="0"/>
              </a:rPr>
              <a:t>rocedure </a:t>
            </a:r>
            <a:r>
              <a:rPr lang="en-ID" sz="1600" smtClean="0">
                <a:latin typeface="Courier New" pitchFamily="49" charset="0"/>
                <a:cs typeface="Courier New" pitchFamily="49" charset="0"/>
              </a:rPr>
              <a:t>Menu11</a:t>
            </a:r>
          </a:p>
          <a:p>
            <a:pPr marL="342900" indent="-342900" eaLnBrk="0" hangingPunct="0">
              <a:buAutoNum type="arabicParenBoth"/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Procedure Menu12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62220" y="736810"/>
            <a:ext cx="489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Rancangan global program dan modul dalam Pascal</a:t>
            </a:r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7062220" y="4061501"/>
            <a:ext cx="4884524" cy="25639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pPr eaLnBrk="0" hangingPunct="0">
              <a:defRPr/>
            </a:pPr>
            <a:r>
              <a:rPr lang="en-ID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MODUL/UNIT-2 </a:t>
            </a:r>
          </a:p>
          <a:p>
            <a:pPr eaLnBrk="0" hangingPunct="0">
              <a:defRPr/>
            </a:pPr>
            <a:r>
              <a:rPr lang="en-ID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(UNIT-1: Numerik, ada di kasus-1) 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 Unit 	= Matriks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NamaFile	= Matriks.pas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Procedure minimal =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(1) Procedure Penjumlahan_Matriks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(2) </a:t>
            </a:r>
            <a:r>
              <a:rPr lang="en-ID" sz="160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ID" sz="1600" smtClean="0">
                <a:latin typeface="Courier New" pitchFamily="49" charset="0"/>
                <a:cs typeface="Courier New" pitchFamily="49" charset="0"/>
              </a:rPr>
              <a:t>Perkaian_Matriks</a:t>
            </a:r>
            <a:endParaRPr lang="en-ID" sz="16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(3) </a:t>
            </a:r>
            <a:r>
              <a:rPr lang="en-ID" sz="160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ID" sz="1600" smtClean="0">
                <a:latin typeface="Courier New" pitchFamily="49" charset="0"/>
                <a:cs typeface="Courier New" pitchFamily="49" charset="0"/>
              </a:rPr>
              <a:t>Identitas_Matriks</a:t>
            </a:r>
            <a:endParaRPr lang="en-ID" sz="16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(4) </a:t>
            </a:r>
            <a:r>
              <a:rPr lang="en-ID" sz="160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ID" sz="1600" smtClean="0">
                <a:latin typeface="Courier New" pitchFamily="49" charset="0"/>
                <a:cs typeface="Courier New" pitchFamily="49" charset="0"/>
              </a:rPr>
              <a:t>Mariks_Segi3Atas</a:t>
            </a:r>
            <a:endParaRPr lang="en-ID" sz="16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(5) </a:t>
            </a:r>
            <a:r>
              <a:rPr lang="en-ID" sz="160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ID" sz="1600" smtClean="0">
                <a:latin typeface="Courier New" pitchFamily="49" charset="0"/>
                <a:cs typeface="Courier New" pitchFamily="49" charset="0"/>
              </a:rPr>
              <a:t>Matriks_Seg3Bawah</a:t>
            </a:r>
            <a:endParaRPr lang="en-ID" sz="16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6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Kasus ApLIKASI-2 : SOLUSI ALGORITMA PROGRAM</a:t>
            </a:r>
            <a:endParaRPr lang="en-US">
              <a:latin typeface="AR CENA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93804" y="746970"/>
            <a:ext cx="5046596" cy="4899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400" smtClean="0">
                <a:latin typeface="Courier New" pitchFamily="49" charset="0"/>
                <a:cs typeface="Courier New" pitchFamily="49" charset="0"/>
              </a:rPr>
              <a:t>Aplikasi_Modular_Leve2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{Input : … Proses : …. Output : … }</a:t>
            </a:r>
          </a:p>
          <a:p>
            <a:pPr eaLnBrk="0" hangingPunct="0">
              <a:defRPr/>
            </a:pPr>
            <a:endParaRPr lang="en-ID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{ === Kamus Data ===}</a:t>
            </a: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Link 	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Numerik, Matriks</a:t>
            </a: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Constanta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Stop = ‘0’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	  Pilihan = Char;</a:t>
            </a: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 	  gPil1 : Pilihan;</a:t>
            </a: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en-ID" sz="14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4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Menu1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xPil : Character);</a:t>
            </a: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{I.S : xPl sebuah karakter sembarang   }</a:t>
            </a: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{F.S : xPil berisi pilihan ‘0’,’1’,’2’ }  </a:t>
            </a: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Proses_Menu11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{I.S : </a:t>
            </a:r>
            <a:r>
              <a:rPr lang="en-ID" sz="1400" smtClean="0">
                <a:latin typeface="Courier New" pitchFamily="49" charset="0"/>
                <a:cs typeface="Courier New" pitchFamily="49" charset="0"/>
              </a:rPr>
              <a:t>sembarang tanpa parameter  </a:t>
            </a:r>
            <a:r>
              <a:rPr lang="en-ID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</a:t>
            </a:r>
            <a:r>
              <a:rPr lang="en-ID" sz="1400" smtClean="0">
                <a:latin typeface="Courier New" pitchFamily="49" charset="0"/>
                <a:cs typeface="Courier New" pitchFamily="49" charset="0"/>
              </a:rPr>
              <a:t>: sembarang tanpa perubahan  }  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Proses_Menu12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{I.S : sembarang tanpa parameter  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: sembarang tanpa perubahan  }  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{ === ALGORITMA ===}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948685" y="736810"/>
            <a:ext cx="4863529" cy="26779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pPr eaLnBrk="0" hangingPunct="0">
              <a:defRPr/>
            </a:pP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Lanjutan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{ === ALGORITMA ===}</a:t>
            </a:r>
          </a:p>
          <a:p>
            <a:pPr eaLnBrk="0" hangingPunct="0">
              <a:defRPr/>
            </a:pP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Call Menu1(gPil1)</a:t>
            </a: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Depend on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gPil1</a:t>
            </a: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‘1’ :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Proses_Menu11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‘2’ :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Proses_Menu12;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EndDepend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gPil1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= Stop)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//pemakaian Menu selesai</a:t>
            </a:r>
          </a:p>
          <a:p>
            <a:pPr eaLnBrk="0" hangingPunct="0">
              <a:defRPr/>
            </a:pP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320160" y="3569373"/>
            <a:ext cx="4863529" cy="31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Menu1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xPil : Character);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{I.S : xPl sebuah karakter sembarang  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xPil berisi pilihan ‘0’,’1’,’2’ }}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tidak ada;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  </a:t>
            </a:r>
            <a:r>
              <a:rPr lang="en-US" sz="1200" b="1" smtClean="0">
                <a:latin typeface="Calibri"/>
                <a:cs typeface="Arial" pitchFamily="34" charset="0"/>
              </a:rPr>
              <a:t>MENU </a:t>
            </a:r>
            <a:r>
              <a:rPr lang="en-US" sz="1200" b="1">
                <a:latin typeface="Calibri"/>
                <a:cs typeface="Arial" pitchFamily="34" charset="0"/>
              </a:rPr>
              <a:t>NUMERIK DAN </a:t>
            </a:r>
            <a:r>
              <a:rPr lang="en-US" sz="1200" b="1" smtClean="0">
                <a:latin typeface="Calibri"/>
                <a:cs typeface="Arial" pitchFamily="34" charset="0"/>
              </a:rPr>
              <a:t>MATRIKS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|[1] Aneka Problem Numerik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|[2] Problem Opeasi matrik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|----------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|[0] Selesai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+---------------------------+’);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|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&gt;&gt;&gt; Pilih nomor = ?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+---------------------------+’);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Locate(23,12); Input(xPil);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804" y="5944671"/>
            <a:ext cx="230152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1. PROGRAM UTAMA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56156" y="4045295"/>
            <a:ext cx="848047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916052" y="3634567"/>
            <a:ext cx="391646" cy="41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smtClean="0">
                <a:solidFill>
                  <a:prstClr val="white"/>
                </a:solidFill>
              </a:rPr>
              <a:t>1</a:t>
            </a:r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56155" y="4938320"/>
            <a:ext cx="848047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376478" y="4515540"/>
            <a:ext cx="391646" cy="41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D" sz="1400" smtClean="0">
                <a:solidFill>
                  <a:prstClr val="white"/>
                </a:solidFill>
              </a:rPr>
              <a:t>2</a:t>
            </a:r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57774" y="3146071"/>
            <a:ext cx="848047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62616" y="5533943"/>
            <a:ext cx="391646" cy="41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D" sz="1400">
                <a:solidFill>
                  <a:prstClr val="white"/>
                </a:solidFill>
              </a:rPr>
              <a:t>3</a:t>
            </a:r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Kasus ApLIKASI-2 : SOLUSI ALGORITMA PROGRAM</a:t>
            </a:r>
            <a:endParaRPr lang="en-US">
              <a:latin typeface="AR CENA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36948" y="875558"/>
            <a:ext cx="5046596" cy="5653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pPr eaLnBrk="0" hangingPunct="0">
              <a:defRPr/>
            </a:pPr>
            <a:endParaRPr lang="en-ID" sz="1400" b="1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Proses</a:t>
            </a:r>
            <a:r>
              <a:rPr lang="en-US" sz="1400" i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Menu11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{I.S : sembarang tanpa parameter  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: sembarang tanpa perubahan  }  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u="sng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 u="sng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 Pil : Character;</a:t>
            </a:r>
            <a:endParaRPr lang="en-ID" sz="14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Menu11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xPil : Character);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{I.S : xPl sebuah karakter sembarang     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: xPil berisi pilihan ‘0’,’1’,…,‘5’ }  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{ === ALGORITMA ===}</a:t>
            </a:r>
          </a:p>
          <a:p>
            <a:pPr eaLnBrk="0" hangingPunct="0">
              <a:defRPr/>
            </a:pPr>
            <a:r>
              <a:rPr lang="en-US" sz="1400" b="1" u="sng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u="sng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Menu11(Pil)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u="sng">
                <a:latin typeface="Courier New" pitchFamily="49" charset="0"/>
                <a:cs typeface="Courier New" pitchFamily="49" charset="0"/>
              </a:rPr>
              <a:t>Depend on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Pil  </a:t>
            </a: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Unit: Numerik</a:t>
            </a:r>
            <a:endParaRPr lang="en-US" sz="1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‘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1’ :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Proses_Lingkaran(Pil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     ‘2’ :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Proses_BujurSangkar(Pil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‘3’ :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Proses_Prima(Pil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‘4’ :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Proses_Fibbonasci(Pil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‘5’ :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Proses_Faktorial(Pil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</a:t>
            </a:r>
            <a:endParaRPr lang="en-ID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u="sng">
                <a:latin typeface="Courier New" pitchFamily="49" charset="0"/>
                <a:cs typeface="Courier New" pitchFamily="49" charset="0"/>
              </a:rPr>
              <a:t>EndDepend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u="sng"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(Pil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= Stop)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//pemakaian Menu selesai</a:t>
            </a:r>
          </a:p>
          <a:p>
            <a:pPr eaLnBrk="0" hangingPunct="0">
              <a:defRPr/>
            </a:pP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END;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075190" y="2275271"/>
            <a:ext cx="5666548" cy="4167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Menu11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xPil : Character);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{I.S : xPl sebuah karakter sembarang     }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xPil berisi pilihan ‘0’,’1’,…,‘5’ 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tidak ada;</a:t>
            </a: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         ANEKA PROBLEM NUMERIK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|[1]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Problem Luas &amp; Keliling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Lingkaran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|[2]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Problem Luas &amp; Keliling Bujur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Sangkar|’);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|[3]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Problem Deret Bilangan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Prima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|[4]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Problem Deret Bilangan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Fibbonasci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|[5]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Menghitung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Faktorial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|----------              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|[0] Selesai             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+-----------------------------------------+’);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|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&gt;&gt;&gt; Pilih nomor = ?   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+-----------------------------------------+’);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Locate(23,12); Input(xPil);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12" name="Oval 11"/>
          <p:cNvSpPr/>
          <p:nvPr/>
        </p:nvSpPr>
        <p:spPr>
          <a:xfrm>
            <a:off x="417340" y="736810"/>
            <a:ext cx="391646" cy="41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D" sz="1400" smtClean="0">
                <a:solidFill>
                  <a:prstClr val="white"/>
                </a:solidFill>
              </a:rPr>
              <a:t>2</a:t>
            </a:r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300663" y="2586038"/>
            <a:ext cx="60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31752" y="962872"/>
            <a:ext cx="33402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LANJUTAN  PROGRAM UTAMA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Kasus ApLIKASI-2 : SOLUSI ALGORITMA PROGRAM</a:t>
            </a:r>
            <a:endParaRPr lang="en-US">
              <a:latin typeface="AR CENA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36948" y="875558"/>
            <a:ext cx="5046596" cy="5653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pPr eaLnBrk="0" hangingPunct="0">
              <a:defRPr/>
            </a:pPr>
            <a:endParaRPr lang="en-ID" sz="1400" b="1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Proses</a:t>
            </a:r>
            <a:r>
              <a:rPr lang="en-US" sz="1400" i="1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Menu12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{I.S : sembarang tanpa parameter  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: sembarang tanpa perubahan  }  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u="sng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 u="sng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 Pil : Character;</a:t>
            </a:r>
            <a:endParaRPr lang="en-ID" sz="14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Menu12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xPil : Character);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{I.S : xPl sebuah karakter sembarang     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: xPil berisi pilihan ‘0’,’1’,…,‘5’ }  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{ === ALGORITMA ===}</a:t>
            </a:r>
          </a:p>
          <a:p>
            <a:pPr eaLnBrk="0" hangingPunct="0">
              <a:defRPr/>
            </a:pPr>
            <a:r>
              <a:rPr lang="en-US" sz="1400" b="1" u="sng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u="sng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Menu12(Pil)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u="sng">
                <a:latin typeface="Courier New" pitchFamily="49" charset="0"/>
                <a:cs typeface="Courier New" pitchFamily="49" charset="0"/>
              </a:rPr>
              <a:t>Depend on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Pil 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Unit: </a:t>
            </a: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Matriks</a:t>
            </a:r>
            <a:endParaRPr lang="en-US" sz="140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	   ‘1’ : Call Penjumlahan_Matriks</a:t>
            </a:r>
            <a:endParaRPr lang="en-ID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	   ‘2’ : Call Perkaian_Matriks</a:t>
            </a:r>
            <a:endParaRPr lang="en-ID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	   ‘3’ : Call Identitas_Matriks</a:t>
            </a:r>
            <a:endParaRPr lang="en-ID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	   ‘4’ : Call </a:t>
            </a:r>
            <a:r>
              <a:rPr lang="en-ID" sz="1400">
                <a:latin typeface="Courier New" pitchFamily="49" charset="0"/>
                <a:cs typeface="Courier New" pitchFamily="49" charset="0"/>
              </a:rPr>
              <a:t>Mariks_Segi3Atas</a:t>
            </a: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	   ‘5’ : Call </a:t>
            </a:r>
            <a:r>
              <a:rPr lang="en-ID" sz="1400">
                <a:latin typeface="Courier New" pitchFamily="49" charset="0"/>
                <a:cs typeface="Courier New" pitchFamily="49" charset="0"/>
              </a:rPr>
              <a:t>Matriks_Seg3Bawah</a:t>
            </a: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u="sng">
                <a:latin typeface="Courier New" pitchFamily="49" charset="0"/>
                <a:cs typeface="Courier New" pitchFamily="49" charset="0"/>
              </a:rPr>
              <a:t>EndDepend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u="sng"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(Pil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= Stop)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//pemakaian Menu selesai</a:t>
            </a:r>
          </a:p>
          <a:p>
            <a:pPr eaLnBrk="0" hangingPunct="0">
              <a:defRPr/>
            </a:pP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END;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075190" y="2275271"/>
            <a:ext cx="5666548" cy="4167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Menu12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xPil : Character);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{I.S : xPl sebuah karakter sembarang     }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xPil berisi pilihan ‘0’,’1’,…,‘5’ 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tidak ada;</a:t>
            </a: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          </a:t>
            </a:r>
            <a:r>
              <a:rPr lang="en-US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ANEKA 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PROBLEM </a:t>
            </a:r>
            <a:r>
              <a:rPr lang="en-US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MATRIKS   </a:t>
            </a:r>
            <a:r>
              <a:rPr lang="en-US" sz="1200" b="1" smtClean="0">
                <a:latin typeface="Calibri"/>
                <a:cs typeface="Arial" pitchFamily="34" charset="0"/>
              </a:rPr>
              <a:t>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|[1]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Penjumlahan 2 Buah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Matriks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|[2] Perkalian 2 Buah Mariks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|[3] Sajian Matriks Identitas (N x N)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|[4] Sajian Matrik Segi3 Atas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|[5]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Sajian Matrik Segi3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Bawah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|----------              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|[0] Selesai             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+-----------------------------------------+’);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|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&gt;&gt;&gt; Pilih nomor = ?   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+-----------------------------------------+’);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Locate(23,12); Input(xPil);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12" name="Oval 11"/>
          <p:cNvSpPr/>
          <p:nvPr/>
        </p:nvSpPr>
        <p:spPr>
          <a:xfrm>
            <a:off x="417340" y="736810"/>
            <a:ext cx="391646" cy="41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D" sz="1400">
                <a:solidFill>
                  <a:prstClr val="white"/>
                </a:solidFill>
              </a:rPr>
              <a:t>3</a:t>
            </a:r>
            <a:endParaRPr lang="en-US" sz="1400">
              <a:solidFill>
                <a:prstClr val="white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300663" y="2586038"/>
            <a:ext cx="60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31752" y="962872"/>
            <a:ext cx="33402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LANJUTAN  PROGRAM UTAMA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latin typeface="AR CENA" pitchFamily="2" charset="0"/>
              </a:rPr>
              <a:t>Kasus ApLIKASI-2 : SOLUSI ALGORITMA MODUL/UNIT</a:t>
            </a:r>
            <a:endParaRPr lang="en-US">
              <a:latin typeface="AR CENA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105781" y="736810"/>
            <a:ext cx="5463919" cy="58211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ID" sz="1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REALISASI </a:t>
            </a:r>
            <a:r>
              <a:rPr lang="en-ID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PROCEDURE/FUNCTION</a:t>
            </a:r>
          </a:p>
          <a:p>
            <a:pPr eaLnBrk="0" hangingPunct="0">
              <a:defRPr/>
            </a:pPr>
            <a:endParaRPr lang="en-US" sz="14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Penjumlahan_Matriks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{I.S : sembarang tanpa parameter  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: sembarang tanpa perubahan  }  </a:t>
            </a:r>
            <a:endParaRPr lang="en-ID" sz="1400" u="sng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400" smtClean="0">
                <a:latin typeface="Courier New" pitchFamily="49" charset="0"/>
                <a:cs typeface="Courier New" pitchFamily="49" charset="0"/>
              </a:rPr>
              <a:t> …</a:t>
            </a:r>
            <a:endParaRPr lang="en-ID" sz="1400" smtClean="0">
              <a:latin typeface="Courier New" pitchFamily="49" charset="0"/>
              <a:cs typeface="Courier New" pitchFamily="49" charset="0"/>
              <a:sym typeface="Wingdings" panose="05000000000000000000" pitchFamily="2" charset="2"/>
            </a:endParaRP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400" smtClean="0">
                <a:latin typeface="Courier New" pitchFamily="49" charset="0"/>
                <a:cs typeface="Courier New" pitchFamily="49" charset="0"/>
              </a:rPr>
              <a:t> …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eaLnBrk="0" hangingPunct="0">
              <a:defRPr/>
            </a:pPr>
            <a:endParaRPr lang="en-ID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Perkalian_Matriks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{I.S : sembarang tanpa parameter  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: sembarang tanpa perubahan  }  </a:t>
            </a:r>
            <a:endParaRPr lang="en-ID" sz="1400" u="sng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  …</a:t>
            </a:r>
            <a:endParaRPr lang="en-ID" sz="1400">
              <a:latin typeface="Courier New" pitchFamily="49" charset="0"/>
              <a:cs typeface="Courier New" pitchFamily="49" charset="0"/>
              <a:sym typeface="Wingdings" panose="05000000000000000000" pitchFamily="2" charset="2"/>
            </a:endParaRP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  …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eaLnBrk="0" hangingPunct="0">
              <a:defRPr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… dan seterusnya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52818" y="736810"/>
            <a:ext cx="5305020" cy="58211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en-US" sz="14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Unit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400" smtClean="0">
                <a:latin typeface="Courier New" pitchFamily="49" charset="0"/>
                <a:cs typeface="Courier New" pitchFamily="49" charset="0"/>
              </a:rPr>
              <a:t>Matris</a:t>
            </a:r>
          </a:p>
          <a:p>
            <a:pPr eaLnBrk="0" hangingPunct="0">
              <a:defRPr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>
                <a:latin typeface="Courier New" pitchFamily="49" charset="0"/>
                <a:cs typeface="Courier New" pitchFamily="49" charset="0"/>
              </a:rPr>
              <a:t>{ === Kamus Data ===}</a:t>
            </a:r>
          </a:p>
          <a:p>
            <a:pPr eaLnBrk="0" hangingPunct="0">
              <a:defRPr/>
            </a:pP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endParaRPr lang="en-US" sz="14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Link 	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// tidak ada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Constanta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// Tidak ada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 // tidak ada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 	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// tidak ada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Penjumlahan_Matriks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{I.S : sembarang tanpa parameter  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: sembarang tanpa perubahan  }  </a:t>
            </a:r>
            <a:endParaRPr lang="en-ID" sz="14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Perkalian_Matriks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D" sz="1400">
                <a:latin typeface="Courier New" pitchFamily="49" charset="0"/>
                <a:cs typeface="Courier New" pitchFamily="49" charset="0"/>
              </a:rPr>
              <a:t>I.S : sembarang tanpa parameter  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: sembarang tanpa perubahan  }  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u="sng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Identitas_Matriks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{I.S : sembarang tanpa parameter  }</a:t>
            </a:r>
          </a:p>
          <a:p>
            <a:pPr eaLnBrk="0" hangingPunct="0">
              <a:defRPr/>
            </a:pPr>
            <a:r>
              <a:rPr lang="en-ID" sz="1400">
                <a:latin typeface="Courier New" pitchFamily="49" charset="0"/>
                <a:cs typeface="Courier New" pitchFamily="49" charset="0"/>
              </a:rPr>
              <a:t>{F.S : sembarang tanpa perubahan  }  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u="sng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… dan seterusnya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REALISASI PROCEDURE/FUNCTION</a:t>
            </a:r>
          </a:p>
          <a:p>
            <a:pPr eaLnBrk="0" hangingPunct="0">
              <a:defRPr/>
            </a:pPr>
            <a:endParaRPr lang="en-ID" sz="14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 u="sng" smtClean="0">
                <a:latin typeface="Courier New" pitchFamily="49" charset="0"/>
                <a:cs typeface="Courier New" pitchFamily="49" charset="0"/>
              </a:rPr>
              <a:t>IMPLEMENTATI0N</a:t>
            </a:r>
            <a:endParaRPr lang="en-US" sz="1400" b="1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  // inisialisasi tidak ada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eaLnBrk="0" hangingPunct="0">
              <a:defRPr/>
            </a:pPr>
            <a:endParaRPr lang="en-US" sz="14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8334" y="1217776"/>
            <a:ext cx="724878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UNIT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809379" y="1893497"/>
            <a:ext cx="1679989" cy="88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4067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105532" cy="630581"/>
          </a:xfrm>
        </p:spPr>
        <p:txBody>
          <a:bodyPr/>
          <a:lstStyle/>
          <a:p>
            <a:r>
              <a:rPr lang="en-US" b="1" smtClean="0">
                <a:latin typeface="AR CENA" pitchFamily="2" charset="0"/>
              </a:rPr>
              <a:t>DISKUSI DAN PERTANYAAN</a:t>
            </a:r>
            <a:endParaRPr lang="en-US" b="1">
              <a:latin typeface="AR CENA" pitchFamily="2" charset="0"/>
            </a:endParaRPr>
          </a:p>
        </p:txBody>
      </p:sp>
      <p:pic>
        <p:nvPicPr>
          <p:cNvPr id="64" name="Picture 2" descr="D:\korea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r="64921"/>
          <a:stretch/>
        </p:blipFill>
        <p:spPr bwMode="auto">
          <a:xfrm>
            <a:off x="8784790" y="2207910"/>
            <a:ext cx="2774638" cy="43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Callout 12"/>
          <p:cNvSpPr/>
          <p:nvPr/>
        </p:nvSpPr>
        <p:spPr>
          <a:xfrm>
            <a:off x="6428934" y="736810"/>
            <a:ext cx="2355855" cy="1471100"/>
          </a:xfrm>
          <a:prstGeom prst="wedgeEllipseCallout">
            <a:avLst>
              <a:gd name="adj1" fmla="val 104639"/>
              <a:gd name="adj2" fmla="val 70406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5727117" y="1079038"/>
            <a:ext cx="375948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Silakan 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23721" y="2312879"/>
            <a:ext cx="7737349" cy="1901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CENA" pitchFamily="2" charset="0"/>
              </a:rPr>
              <a:t>Jangan PINDAH FOKUS BELAJAR DULU</a:t>
            </a:r>
          </a:p>
          <a:p>
            <a:pPr algn="l"/>
            <a:r>
              <a:rPr lang="en-US" smtClean="0">
                <a:solidFill>
                  <a:srgbClr val="FF0000"/>
                </a:solidFill>
                <a:latin typeface="AR CENA" pitchFamily="2" charset="0"/>
              </a:rPr>
              <a:t>SEBELUM TERLATIH MEMBUAT</a:t>
            </a:r>
          </a:p>
          <a:p>
            <a:pPr algn="l"/>
            <a:r>
              <a:rPr lang="en-US" smtClean="0">
                <a:solidFill>
                  <a:srgbClr val="FF0000"/>
                </a:solidFill>
                <a:latin typeface="AR CENA" pitchFamily="2" charset="0"/>
              </a:rPr>
              <a:t>ALGORITMA di KERTAS</a:t>
            </a:r>
            <a:endParaRPr lang="en-US">
              <a:solidFill>
                <a:srgbClr val="FF0000"/>
              </a:solidFill>
              <a:latin typeface="AR CENA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721" y="4370381"/>
            <a:ext cx="7737349" cy="1901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CENA" pitchFamily="2" charset="0"/>
              </a:rPr>
              <a:t>Jangan PINDAH FOKUS BELAJAR DULU</a:t>
            </a:r>
          </a:p>
          <a:p>
            <a:pPr algn="l"/>
            <a:r>
              <a:rPr lang="en-US" smtClean="0">
                <a:solidFill>
                  <a:srgbClr val="FF0000"/>
                </a:solidFill>
                <a:latin typeface="AR CENA" pitchFamily="2" charset="0"/>
              </a:rPr>
              <a:t>SEBELUM TERLATIH MEMBUAT</a:t>
            </a:r>
          </a:p>
          <a:p>
            <a:pPr algn="l"/>
            <a:r>
              <a:rPr lang="en-US" smtClean="0">
                <a:solidFill>
                  <a:srgbClr val="FF0000"/>
                </a:solidFill>
                <a:latin typeface="AR CENA" pitchFamily="2" charset="0"/>
              </a:rPr>
              <a:t>PROGRAM Tanpa error</a:t>
            </a:r>
            <a:endParaRPr lang="en-US">
              <a:solidFill>
                <a:srgbClr val="FF0000"/>
              </a:solidFill>
              <a:latin typeface="AR C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3566888" y="1232875"/>
            <a:ext cx="7008906" cy="123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 </a:t>
            </a:r>
            <a:br>
              <a:rPr lang="en-US" sz="5400"/>
            </a:br>
            <a:r>
              <a:rPr lang="en-US" sz="5400"/>
              <a:t>TERIMA KASIH</a:t>
            </a:r>
            <a:endParaRPr lang="id-ID" sz="540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976387" y="3010258"/>
            <a:ext cx="5488411" cy="2418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C00000"/>
                </a:solidFill>
              </a:rPr>
              <a:t>Pentutupan :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/>
            </a:r>
            <a:br>
              <a:rPr lang="en-US" sz="2000">
                <a:solidFill>
                  <a:srgbClr val="C00000"/>
                </a:solidFill>
              </a:rPr>
            </a:br>
            <a:r>
              <a:rPr lang="en-US" sz="2000" smtClean="0">
                <a:solidFill>
                  <a:srgbClr val="C00000"/>
                </a:solidFill>
              </a:rPr>
              <a:t>Mohon diaktifkan 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Videonya BErsama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Akan Dicapture</a:t>
            </a:r>
          </a:p>
          <a:p>
            <a:endParaRPr lang="en-US" sz="2000">
              <a:solidFill>
                <a:srgbClr val="C00000"/>
              </a:solidFill>
            </a:endParaRPr>
          </a:p>
          <a:p>
            <a:r>
              <a:rPr lang="en-US" sz="2000" smtClean="0"/>
              <a:t>2 x : Gaya Resmi + Gaya BEBAS</a:t>
            </a:r>
            <a:endParaRPr lang="id-ID" sz="2000"/>
          </a:p>
        </p:txBody>
      </p:sp>
      <p:sp>
        <p:nvSpPr>
          <p:cNvPr id="12" name="Rectangle 11"/>
          <p:cNvSpPr/>
          <p:nvPr/>
        </p:nvSpPr>
        <p:spPr>
          <a:xfrm>
            <a:off x="1136387" y="924"/>
            <a:ext cx="42514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Sekian dulu …</a:t>
            </a:r>
            <a:endParaRPr lang="en-US" sz="40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4650" y="1237938"/>
            <a:ext cx="4241801" cy="52329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8" name="Picture 2" descr="D:\00_FOTO-VIDEO-KELUARGA\HP - VIVO V15\WhatsApp Images\IMG-20190915-WA00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7" y="1536555"/>
            <a:ext cx="2195285" cy="4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9561967">
            <a:off x="1521985" y="2674329"/>
            <a:ext cx="4251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Ngopi dulu ach …</a:t>
            </a:r>
            <a:endParaRPr lang="en-US" sz="3200" b="1" cap="none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0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Foto</a:t>
            </a:r>
            <a:endParaRPr lang="en-US">
              <a:latin typeface="AR CEN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prstClr val="black"/>
                </a:solidFill>
                <a:latin typeface="AR JULIAN" pitchFamily="2" charset="0"/>
                <a:sym typeface="Wingdings"/>
              </a:rPr>
              <a:t> Memori </a:t>
            </a:r>
            <a:r>
              <a:rPr lang="en-US" smtClean="0">
                <a:solidFill>
                  <a:prstClr val="black"/>
                </a:solidFill>
                <a:latin typeface="AR JULIAN" pitchFamily="2" charset="0"/>
              </a:rPr>
              <a:t>KUNCI </a:t>
            </a:r>
            <a:endParaRPr lang="id-ID">
              <a:solidFill>
                <a:prstClr val="black"/>
              </a:solidFill>
              <a:latin typeface="AR JULIAN" pitchFamily="2" charset="0"/>
            </a:endParaRPr>
          </a:p>
        </p:txBody>
      </p:sp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 flipH="1">
            <a:off x="676274" y="3745244"/>
            <a:ext cx="1676308" cy="240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95313" y="749421"/>
            <a:ext cx="280416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Fokus-1: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Kompetensi mempelajari Algoritma-2 ?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Teknik Algoritma Moduar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Type Data Kompleks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Studi Metode Algoritma Internal Sorting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Produk Aplikasi Program Modular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055" y="713645"/>
            <a:ext cx="3781666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Fokus-2: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Program, modul, Prosedur, Fungsi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Elemen modul procedure non-recursif: 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Procedure, procedure call, </a:t>
            </a:r>
            <a:br>
              <a:rPr lang="en-US" sz="14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Parameter formal, parameter aktual</a:t>
            </a:r>
            <a:br>
              <a:rPr lang="en-US" sz="14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Passing parameter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Elemen modul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Function 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non-recursif: </a:t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Funcion, </a:t>
            </a: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function </a:t>
            </a: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call, </a:t>
            </a:r>
            <a:br>
              <a:rPr lang="en-US" sz="14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- Parameter formal, parameter aktual</a:t>
            </a:r>
            <a:br>
              <a:rPr lang="en-US" sz="14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>
                <a:solidFill>
                  <a:prstClr val="black"/>
                </a:solidFill>
                <a:latin typeface="Calibri" pitchFamily="34" charset="0"/>
              </a:rPr>
              <a:t>- Passing parameter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Studi aplikasi modular : Excel 2017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- 11 Modul</a:t>
            </a:r>
            <a:br>
              <a:rPr lang="en-US" sz="14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400" smtClean="0">
                <a:solidFill>
                  <a:prstClr val="black"/>
                </a:solidFill>
                <a:latin typeface="Calibri" pitchFamily="34" charset="0"/>
              </a:rPr>
              <a:t>- 133 Function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Realisasi Algoritma Modular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Menu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Domain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8303" y="713645"/>
            <a:ext cx="400135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</a:pPr>
            <a:r>
              <a:rPr lang="en-US" sz="1600" b="1" smtClean="0">
                <a:solidFill>
                  <a:prstClr val="black"/>
                </a:solidFill>
                <a:latin typeface="Calibri" pitchFamily="34" charset="0"/>
              </a:rPr>
              <a:t>Fokus-3: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Algoritma Modular Kasus Aplikasi-1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Program Menu Domain Problem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Jumlah Procedure Internal = 1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Jumlah Modul = 1</a:t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- Jumlah Procedure/Function = 5</a:t>
            </a:r>
          </a:p>
          <a:p>
            <a:pPr marL="268288" lvl="1" indent="-268288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Algoritma Modular Kasus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Aplikasi-2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Program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Nested Menu 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Domain Problem</a:t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Jumlah Procedure Internal = 1</a:t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Jumlah Modul =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2</a:t>
            </a: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>
                <a:solidFill>
                  <a:prstClr val="black"/>
                </a:solidFill>
                <a:latin typeface="Calibri" pitchFamily="34" charset="0"/>
              </a:rPr>
              <a:t>- Jumlah Procedure/Function </a:t>
            </a: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/>
            </a:r>
            <a:br>
              <a:rPr lang="en-US" sz="1600" smtClean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sz="1600" smtClean="0">
                <a:solidFill>
                  <a:prstClr val="black"/>
                </a:solidFill>
                <a:latin typeface="Calibri" pitchFamily="34" charset="0"/>
              </a:rPr>
              <a:t>  per modul = 5</a:t>
            </a:r>
            <a:endParaRPr lang="en-US" sz="160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SKEMA AlGORITMA MODULAR</a:t>
            </a:r>
            <a:endParaRPr lang="en-US">
              <a:latin typeface="AR CENA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0260" y="863887"/>
            <a:ext cx="3849168" cy="5841714"/>
            <a:chOff x="7003912" y="1201089"/>
            <a:chExt cx="4479588" cy="5240917"/>
          </a:xfrm>
        </p:grpSpPr>
        <p:sp>
          <p:nvSpPr>
            <p:cNvPr id="8" name="Rectangle 7"/>
            <p:cNvSpPr/>
            <p:nvPr/>
          </p:nvSpPr>
          <p:spPr>
            <a:xfrm>
              <a:off x="7003913" y="1675452"/>
              <a:ext cx="4479586" cy="8589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 :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03912" y="2534448"/>
              <a:ext cx="4479586" cy="1225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DATA: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Constata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 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03912" y="3760133"/>
              <a:ext cx="4479588" cy="26818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 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algoritma)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algoritma)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)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END.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3912" y="1201089"/>
              <a:ext cx="4479586" cy="4743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2000" b="1" smtClean="0">
                  <a:solidFill>
                    <a:schemeClr val="bg1"/>
                  </a:solidFill>
                  <a:latin typeface="AR JULIAN" pitchFamily="2" charset="0"/>
                  <a:cs typeface="Arial" pitchFamily="34" charset="0"/>
                  <a:sym typeface="Wingdings"/>
                </a:rPr>
                <a:t>SKEMA DASAR ALGORITMA</a:t>
              </a:r>
              <a:endParaRPr lang="en-US" sz="2000" b="1" smtClean="0">
                <a:solidFill>
                  <a:schemeClr val="bg1"/>
                </a:solidFill>
                <a:latin typeface="AR JULIAN" pitchFamily="2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33258" y="863887"/>
            <a:ext cx="4659085" cy="5841715"/>
            <a:chOff x="7003912" y="1201089"/>
            <a:chExt cx="4479588" cy="5240917"/>
          </a:xfrm>
        </p:grpSpPr>
        <p:sp>
          <p:nvSpPr>
            <p:cNvPr id="13" name="Rectangle 12"/>
            <p:cNvSpPr/>
            <p:nvPr/>
          </p:nvSpPr>
          <p:spPr>
            <a:xfrm>
              <a:off x="7003913" y="1675452"/>
              <a:ext cx="4479586" cy="8589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 :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3913" y="2520879"/>
              <a:ext cx="4479587" cy="18897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b="1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Link Modul</a:t>
              </a:r>
              <a:r>
                <a:rPr lang="en-US" b="1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Modul-X, Modul-Y, Modul-Z, … 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 </a:t>
              </a:r>
              <a:r>
                <a:rPr lang="en-US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(</a:t>
              </a:r>
              <a:r>
                <a:rPr lang="en-US" i="1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Include/ Uses, contoh Pascal “Uses Crt, …”</a:t>
              </a:r>
              <a:r>
                <a:rPr lang="en-US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)</a:t>
              </a:r>
              <a:endParaRPr lang="en-US">
                <a:solidFill>
                  <a:srgbClr val="0070C0"/>
                </a:solidFill>
                <a:latin typeface="Calibri"/>
                <a:cs typeface="Arial" pitchFamily="34" charset="0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Constata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Procedures dan/atau Functions Internal : …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03912" y="4410642"/>
              <a:ext cx="4479588" cy="2031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 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</a:p>
            <a:p>
              <a:pPr eaLnBrk="0" hangingPunct="0">
                <a:defRPr/>
              </a:pP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END.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3912" y="1201089"/>
              <a:ext cx="4479586" cy="4743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2000" b="1" smtClean="0">
                  <a:solidFill>
                    <a:schemeClr val="bg1"/>
                  </a:solidFill>
                  <a:latin typeface="AR JULIAN" pitchFamily="2" charset="0"/>
                  <a:cs typeface="Arial" pitchFamily="34" charset="0"/>
                  <a:sym typeface="Wingdings"/>
                </a:rPr>
                <a:t>SKEMA ALGORITMA MODULAR</a:t>
              </a:r>
              <a:endParaRPr lang="en-US" sz="2000" b="1" smtClean="0">
                <a:solidFill>
                  <a:schemeClr val="bg1"/>
                </a:solidFill>
                <a:latin typeface="AR JULIAN" pitchFamily="2" charset="0"/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9771181" y="971409"/>
            <a:ext cx="2203105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MODUL-X :</a:t>
            </a:r>
          </a:p>
          <a:p>
            <a:pPr lvl="0"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71177" y="2133295"/>
            <a:ext cx="2203105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MODUL-Y :</a:t>
            </a:r>
          </a:p>
          <a:p>
            <a:pPr lvl="0"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71179" y="3454410"/>
            <a:ext cx="2203105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MODUL-Z :</a:t>
            </a:r>
          </a:p>
          <a:p>
            <a:pPr lvl="0"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71178" y="4570186"/>
            <a:ext cx="2203105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… :</a:t>
            </a:r>
          </a:p>
          <a:p>
            <a:pPr lvl="0"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 </a:t>
            </a:r>
            <a:endParaRPr lang="en-US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3" name="Straight Arrow Connector 2"/>
          <p:cNvCxnSpPr>
            <a:stCxn id="18" idx="1"/>
          </p:cNvCxnSpPr>
          <p:nvPr/>
        </p:nvCxnSpPr>
        <p:spPr>
          <a:xfrm flipH="1">
            <a:off x="9208749" y="1392628"/>
            <a:ext cx="562432" cy="1350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>
            <a:off x="9318171" y="2554514"/>
            <a:ext cx="453006" cy="319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9208749" y="2975732"/>
            <a:ext cx="538564" cy="74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71181" y="5681127"/>
            <a:ext cx="2203105" cy="61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 EKSTERNAL </a:t>
            </a:r>
          </a:p>
        </p:txBody>
      </p:sp>
      <p:sp>
        <p:nvSpPr>
          <p:cNvPr id="31" name="Up Arrow 30"/>
          <p:cNvSpPr/>
          <p:nvPr/>
        </p:nvSpPr>
        <p:spPr>
          <a:xfrm>
            <a:off x="10683279" y="5506353"/>
            <a:ext cx="378900" cy="349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Kasus ApLIKASI-1 : MODULAR MENU 1 Level</a:t>
            </a:r>
            <a:endParaRPr lang="en-US">
              <a:latin typeface="AR CENA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7642" y="2819633"/>
            <a:ext cx="4291521" cy="3666893"/>
            <a:chOff x="5915769" y="959677"/>
            <a:chExt cx="3315697" cy="3450766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5915769" y="1425847"/>
              <a:ext cx="3315695" cy="2732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[1] Problem Luas &amp; Keliling Lingkaran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[2] Problem </a:t>
              </a:r>
              <a:r>
                <a:rPr lang="en-US" b="1">
                  <a:latin typeface="Calibri"/>
                  <a:cs typeface="Arial" pitchFamily="34" charset="0"/>
                </a:rPr>
                <a:t>Luas </a:t>
              </a:r>
              <a:r>
                <a:rPr lang="en-US" b="1" smtClean="0">
                  <a:latin typeface="Calibri"/>
                  <a:cs typeface="Arial" pitchFamily="34" charset="0"/>
                </a:rPr>
                <a:t>&amp; Keliling Bujur Sangkar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[3] </a:t>
              </a:r>
              <a:r>
                <a:rPr lang="en-US" b="1">
                  <a:latin typeface="Calibri"/>
                  <a:cs typeface="Arial" pitchFamily="34" charset="0"/>
                </a:rPr>
                <a:t>Problem Deret Bilangan Prima</a:t>
              </a:r>
              <a:endParaRPr lang="en-US" b="1" smtClean="0">
                <a:latin typeface="Calibri"/>
                <a:cs typeface="Arial" pitchFamily="34" charset="0"/>
              </a:endParaRP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[4] </a:t>
              </a:r>
              <a:r>
                <a:rPr lang="en-US" b="1">
                  <a:latin typeface="Calibri"/>
                  <a:cs typeface="Arial" pitchFamily="34" charset="0"/>
                </a:rPr>
                <a:t>Problem Deret Bilangan Fibbonasci</a:t>
              </a:r>
              <a:endParaRPr lang="en-US" b="1" smtClean="0">
                <a:latin typeface="Calibri"/>
                <a:cs typeface="Arial" pitchFamily="34" charset="0"/>
              </a:endParaRP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[5] Menghitung Faktorial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--------------</a:t>
              </a:r>
            </a:p>
            <a:p>
              <a:pPr eaLnBrk="0" hangingPunct="0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b="1">
                  <a:latin typeface="Calibri"/>
                  <a:cs typeface="Arial" pitchFamily="34" charset="0"/>
                </a:rPr>
                <a:t> </a:t>
              </a:r>
              <a:r>
                <a:rPr lang="en-US" b="1" smtClean="0">
                  <a:latin typeface="Calibri"/>
                  <a:cs typeface="Arial" pitchFamily="34" charset="0"/>
                </a:rPr>
                <a:t> [0] Selesai</a:t>
              </a: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5915770" y="959677"/>
              <a:ext cx="3315696" cy="466171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ANEKA PROBLEM NUMERIK</a:t>
              </a:r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 bwMode="auto">
            <a:xfrm>
              <a:off x="5915770" y="3966745"/>
              <a:ext cx="3315695" cy="4436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b="1" smtClean="0">
                  <a:latin typeface="Calibri"/>
                  <a:cs typeface="Arial" pitchFamily="34" charset="0"/>
                </a:rPr>
                <a:t>      &gt;&gt;&gt; Pilih nomor = ?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5757864" y="1681074"/>
            <a:ext cx="5811836" cy="20698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pPr eaLnBrk="0" hangingPunct="0">
              <a:defRPr/>
            </a:pPr>
            <a:r>
              <a:rPr lang="en-ID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D" sz="16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endParaRPr lang="en-ID" sz="16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 Program 	= Aplikasi_Modular_Level1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NamaFile		= App1.pas</a:t>
            </a:r>
          </a:p>
          <a:p>
            <a:pPr eaLnBrk="0" hangingPunct="0">
              <a:defRPr/>
            </a:pPr>
            <a:endParaRPr lang="en-ID" sz="16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 Modul 		= Numerik.tpu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Procedure Internal= 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(1) Procedure Menu</a:t>
            </a:r>
          </a:p>
        </p:txBody>
      </p:sp>
      <p:sp>
        <p:nvSpPr>
          <p:cNvPr id="2" name="Rectangle 1"/>
          <p:cNvSpPr/>
          <p:nvPr/>
        </p:nvSpPr>
        <p:spPr>
          <a:xfrm>
            <a:off x="528765" y="79636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Algoritma Modular Kasus </a:t>
            </a:r>
            <a:r>
              <a:rPr lang="en-US" smtClean="0"/>
              <a:t>: Aneka Problem Numerik</a:t>
            </a:r>
            <a:r>
              <a:rPr lang="en-US"/>
              <a:t/>
            </a:r>
            <a:br>
              <a:rPr lang="en-US"/>
            </a:br>
            <a:r>
              <a:rPr lang="en-US"/>
              <a:t>- Program Menu Domain Problem</a:t>
            </a:r>
            <a:br>
              <a:rPr lang="en-US"/>
            </a:br>
            <a:r>
              <a:rPr lang="en-US"/>
              <a:t>- Jumlah Procedure Internal = 1</a:t>
            </a:r>
            <a:br>
              <a:rPr lang="en-US"/>
            </a:br>
            <a:r>
              <a:rPr lang="en-US"/>
              <a:t>- Jumlah Modul = 1</a:t>
            </a:r>
            <a:br>
              <a:rPr lang="en-US"/>
            </a:br>
            <a:r>
              <a:rPr lang="en-US"/>
              <a:t>- Jumlah </a:t>
            </a:r>
            <a:r>
              <a:rPr lang="en-US" smtClean="0"/>
              <a:t>problem = 5</a:t>
            </a:r>
          </a:p>
          <a:p>
            <a:r>
              <a:rPr lang="en-ID" smtClean="0"/>
              <a:t>- Jumlah </a:t>
            </a:r>
            <a:r>
              <a:rPr lang="en-US" smtClean="0"/>
              <a:t>Procedure/Function minimal = </a:t>
            </a:r>
            <a:r>
              <a:rPr lang="en-US"/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757864" y="1227467"/>
            <a:ext cx="489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Rancangan global program dan modul dalam Pascal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5757864" y="3909924"/>
            <a:ext cx="5811836" cy="27194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/>
          <a:lstStyle/>
          <a:p>
            <a:pPr eaLnBrk="0" hangingPunct="0">
              <a:defRPr/>
            </a:pPr>
            <a:r>
              <a:rPr lang="en-ID" sz="16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MODUL/UNIT</a:t>
            </a:r>
          </a:p>
          <a:p>
            <a:pPr eaLnBrk="0" hangingPunct="0">
              <a:defRPr/>
            </a:pPr>
            <a:endParaRPr lang="en-ID" sz="16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 Unit 		= Numerik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NamaFile		= Numerik.pas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Procedure minimal =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(1) Procedure Proses_Lingkaran</a:t>
            </a: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(2) </a:t>
            </a:r>
            <a:r>
              <a:rPr lang="en-ID" sz="160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ID" sz="1600" smtClean="0">
                <a:latin typeface="Courier New" pitchFamily="49" charset="0"/>
                <a:cs typeface="Courier New" pitchFamily="49" charset="0"/>
              </a:rPr>
              <a:t>Proses_BujurSangkar</a:t>
            </a:r>
            <a:endParaRPr lang="en-ID" sz="16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(3) </a:t>
            </a:r>
            <a:r>
              <a:rPr lang="en-ID" sz="160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ID" sz="1600" smtClean="0">
                <a:latin typeface="Courier New" pitchFamily="49" charset="0"/>
                <a:cs typeface="Courier New" pitchFamily="49" charset="0"/>
              </a:rPr>
              <a:t>Proses_Prima</a:t>
            </a:r>
            <a:endParaRPr lang="en-ID" sz="16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(4) </a:t>
            </a:r>
            <a:r>
              <a:rPr lang="en-ID" sz="160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ID" sz="1600" smtClean="0">
                <a:latin typeface="Courier New" pitchFamily="49" charset="0"/>
                <a:cs typeface="Courier New" pitchFamily="49" charset="0"/>
              </a:rPr>
              <a:t>Proses_Fiibonasci</a:t>
            </a:r>
            <a:endParaRPr lang="en-ID" sz="16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600" smtClean="0">
                <a:latin typeface="Courier New" pitchFamily="49" charset="0"/>
                <a:cs typeface="Courier New" pitchFamily="49" charset="0"/>
              </a:rPr>
              <a:t>(5) </a:t>
            </a:r>
            <a:r>
              <a:rPr lang="en-ID" sz="160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ID" sz="1600" smtClean="0">
                <a:latin typeface="Courier New" pitchFamily="49" charset="0"/>
                <a:cs typeface="Courier New" pitchFamily="49" charset="0"/>
              </a:rPr>
              <a:t>Proses_Faktorial</a:t>
            </a:r>
            <a:endParaRPr lang="en-ID" sz="16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6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Kasus ApLIKASI-1 : SOLUSI ALGORITMA PROGRAM</a:t>
            </a:r>
            <a:endParaRPr lang="en-US">
              <a:latin typeface="AR CENA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903152" y="742160"/>
            <a:ext cx="5666548" cy="4167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xPil : Character);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{I.S : xPl sebuah karakter sembarang     }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xPil berisi pilihan ‘0’,’1’,…,‘5’ 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Var lokal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tidak ada;</a:t>
            </a: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+-----------------------------------------+’);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         ANEKA PROBLEM NUMERIK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|[1]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Problem Luas &amp; Keliling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Lingkaran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|[2]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Problem Luas &amp; Keliling Bujur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Sangkar|’);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|[3]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Problem Deret Bilangan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Prima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|[4]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Problem Deret Bilangan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Fibbonasci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|[5]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Menghitung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Faktorial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|----------              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|[0] Selesai             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+-----------------------------------------+’);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Output(‘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|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&gt;&gt;&gt; Pilih nomor = ?                    |’);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Output(‘ +-----------------------------------------+’);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Locate(23,12); Input(xPil);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93804" y="736810"/>
            <a:ext cx="5046596" cy="59312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400">
                <a:latin typeface="Courier New" pitchFamily="49" charset="0"/>
                <a:cs typeface="Courier New" pitchFamily="49" charset="0"/>
              </a:rPr>
              <a:t>Aplikasi_Modular_Level1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{Input : … Proses : …. Output : … }</a:t>
            </a:r>
          </a:p>
          <a:p>
            <a:pPr eaLnBrk="0" hangingPunct="0">
              <a:defRPr/>
            </a:pPr>
            <a:endParaRPr lang="en-ID" sz="14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{ === Kamus Data ===}</a:t>
            </a: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Link 	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Numerik</a:t>
            </a: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Constanta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Stop = ‘0’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	  Pilihan = Char;</a:t>
            </a: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 	  gPil : Pilihan;</a:t>
            </a: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en-ID" sz="14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4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400" i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Menu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u="sng">
                <a:latin typeface="Courier New" pitchFamily="49" charset="0"/>
                <a:cs typeface="Courier New" pitchFamily="49" charset="0"/>
              </a:rPr>
              <a:t>In/Out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xPil : Character);</a:t>
            </a: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{I.S : xPl sebuah karakter sembarang     }</a:t>
            </a: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{F.S : xPil berisi pilihan ‘0’,’1’,…,‘5’ }  </a:t>
            </a:r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400" b="1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400" b="1">
                <a:latin typeface="Courier New" pitchFamily="49" charset="0"/>
                <a:cs typeface="Courier New" pitchFamily="49" charset="0"/>
              </a:rPr>
              <a:t>{ </a:t>
            </a:r>
            <a:r>
              <a:rPr lang="en-ID" sz="1400" b="1" smtClean="0">
                <a:latin typeface="Courier New" pitchFamily="49" charset="0"/>
                <a:cs typeface="Courier New" pitchFamily="49" charset="0"/>
              </a:rPr>
              <a:t>=== ALGORITMA ===}</a:t>
            </a:r>
            <a:endParaRPr lang="en-US" sz="1400" b="1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u="sng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EGIN</a:t>
            </a: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Call Menu(gPil)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Depend on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gPil</a:t>
            </a: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‘1’ : </a:t>
            </a:r>
            <a:r>
              <a:rPr lang="en-US" sz="14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 Proses_Lingkaran(gPil)</a:t>
            </a:r>
          </a:p>
          <a:p>
            <a:pPr eaLnBrk="0" hangingPunct="0">
              <a:defRPr/>
            </a:pPr>
            <a:r>
              <a:rPr lang="en-ID" sz="1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‘2’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: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Proses_BujurSangkar(gPil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‘3’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: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Proses_Prima(gPil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‘4’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: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Proses_Fibbonasci(gPil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‘5’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: Call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Proses_Faktorial(gPil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u="sng" smtClean="0">
                <a:latin typeface="Courier New" pitchFamily="49" charset="0"/>
                <a:cs typeface="Courier New" pitchFamily="49" charset="0"/>
              </a:rPr>
              <a:t>EndDepend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(gPil = Stop)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//pemakaian Menu selesai</a:t>
            </a:r>
          </a:p>
          <a:p>
            <a:pPr eaLnBrk="0" hangingPunct="0">
              <a:defRPr/>
            </a:pPr>
            <a:r>
              <a:rPr lang="en-US" sz="1400" b="1" u="sng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3174" y="493776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Catatan : Bagaimana jika Rancangan prosedur yang lain </a:t>
            </a:r>
            <a:b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I-P-O dipisah ?</a:t>
            </a:r>
            <a:endParaRPr lang="en-US" sz="140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gPil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‘1’ : </a:t>
            </a:r>
            <a:r>
              <a:rPr lang="en-US" sz="14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(KB,’Jari-jari = ‘,gR)</a:t>
            </a:r>
          </a:p>
          <a:p>
            <a:r>
              <a:rPr lang="en-US" sz="14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Call Proses_Lingkaran(gR,gL,gK)</a:t>
            </a:r>
            <a:endParaRPr 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4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Output(Mn,’Luas = ‘, gL)</a:t>
            </a:r>
          </a:p>
          <a:p>
            <a:r>
              <a:rPr lang="en-ID" sz="14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Output(Mn</a:t>
            </a:r>
            <a:r>
              <a:rPr lang="en-ID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D" sz="14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’Keliling = </a:t>
            </a:r>
            <a:r>
              <a:rPr lang="en-ID" sz="14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‘, </a:t>
            </a:r>
            <a:r>
              <a:rPr lang="en-ID" sz="14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gK)  </a:t>
            </a:r>
            <a:endParaRPr lang="en-US" sz="140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EndDepend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rot="20769397">
            <a:off x="3748735" y="1462584"/>
            <a:ext cx="1670778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D" sz="1400" smtClean="0">
                <a:solidFill>
                  <a:srgbClr val="FF0000"/>
                </a:solidFill>
              </a:rPr>
              <a:t>PROGRAM UTAMA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0787287">
            <a:off x="8735750" y="1462584"/>
            <a:ext cx="2640275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D" sz="1400" smtClean="0">
                <a:solidFill>
                  <a:srgbClr val="FF0000"/>
                </a:solidFill>
              </a:rPr>
              <a:t>LANJUTAN  PROGRAM UTAMA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42103" y="4704735"/>
            <a:ext cx="14749" cy="106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0579" y="4173793"/>
            <a:ext cx="7374" cy="179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Kasus ApLIKASI-1 : SOLUSI ALGORITMA PROGRAM</a:t>
            </a:r>
            <a:endParaRPr lang="en-US">
              <a:latin typeface="AR CEN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804" y="2534205"/>
            <a:ext cx="513022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Kasus-1 :  Bagaimana jika Rancangan prosedur</a:t>
            </a:r>
            <a:b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I-O menjadi bagian Program Utama</a:t>
            </a:r>
            <a:b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dipisah seperti ini ?</a:t>
            </a:r>
            <a:endParaRPr lang="en-US" sz="140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on Pil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‘1’ :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(KB,’Jari-jari = ‘,gR)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Proses_Lingkaran(gR,gL,gK)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Output(Mn,’Luas = ‘, gL)</a:t>
            </a:r>
          </a:p>
          <a:p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Output(Mn</a:t>
            </a:r>
            <a:r>
              <a:rPr lang="en-ID" sz="14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’Keliling = </a:t>
            </a:r>
            <a:r>
              <a:rPr lang="en-ID" sz="1400">
                <a:latin typeface="Courier New" panose="02070309020205020404" pitchFamily="49" charset="0"/>
                <a:cs typeface="Courier New" panose="02070309020205020404" pitchFamily="49" charset="0"/>
              </a:rPr>
              <a:t>‘, </a:t>
            </a:r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gK)  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EndDepend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804" y="4724712"/>
            <a:ext cx="5130221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Kasus-2 :  Bagaimana jika Rancangan prosedur </a:t>
            </a:r>
            <a:b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yang lain I-P-O dipisah ?</a:t>
            </a:r>
            <a:endParaRPr lang="en-US" sz="140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on Pil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‘1’ :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Call Input_Lingkaran(gR)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Proses_Lingkaran(gR,gL,gK)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Output_Lingkaran(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gR,gL,gK</a:t>
            </a:r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EndDepend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804" y="990028"/>
            <a:ext cx="5130221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D" sz="14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Catatan : </a:t>
            </a:r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Pada contoh I-P-O ada di dalam Proses_lingkaran.</a:t>
            </a:r>
            <a:endParaRPr lang="en-US" sz="1400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on Pil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‘1’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: Call Proses_Lingkaran(gPil)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EndDepend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0329" y="1015747"/>
            <a:ext cx="5369371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Kasus-3 :  Bagaimana jika Rancangan prosedur</a:t>
            </a:r>
            <a:b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seperti ini ?</a:t>
            </a:r>
            <a:endParaRPr lang="en-US" sz="140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on Pil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‘1’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: Call Proses_Lingkaran;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EndDepend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00329" y="2508486"/>
            <a:ext cx="5369371" cy="203132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Kasus-4 :  Bagaimana jika Rancangan prosedur			   dignti pakai FUNGSI spt ini ?</a:t>
            </a:r>
            <a:endParaRPr lang="en-US" sz="140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on Pil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‘1’ :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(KB,’Jari-jari = ‘,gR)</a:t>
            </a:r>
          </a:p>
          <a:p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gL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Hitung_Luas(gR)</a:t>
            </a:r>
          </a:p>
          <a:p>
            <a:r>
              <a:rPr lang="en-ID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gK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Hitung_Keliling(gR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Output(Mn,’Luas = ‘, gL)</a:t>
            </a:r>
          </a:p>
          <a:p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Output(Mn</a:t>
            </a:r>
            <a:r>
              <a:rPr lang="en-ID" sz="140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’Keliling = </a:t>
            </a:r>
            <a:r>
              <a:rPr lang="en-ID" sz="1400">
                <a:latin typeface="Courier New" panose="02070309020205020404" pitchFamily="49" charset="0"/>
                <a:cs typeface="Courier New" panose="02070309020205020404" pitchFamily="49" charset="0"/>
              </a:rPr>
              <a:t>‘, </a:t>
            </a:r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gK)  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EndDepend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0328" y="4942977"/>
            <a:ext cx="5369371" cy="116955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Kasus-N :  Kreativitas ini dapat dikembangkan</a:t>
            </a:r>
            <a:b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40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dengan berbagai alternaif rancangan</a:t>
            </a:r>
            <a:endParaRPr lang="en-US" sz="140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u="sng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Semua bergantung Desain Algoritma Anda</a:t>
            </a:r>
          </a:p>
          <a:p>
            <a:r>
              <a:rPr lang="en-ID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latin typeface="AR CENA" pitchFamily="2" charset="0"/>
              </a:rPr>
              <a:t>Kasus ApLIKASI-1 : SOLUSI ALGORITMA MODUL/UNIT</a:t>
            </a:r>
            <a:endParaRPr lang="en-US">
              <a:latin typeface="AR CENA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133514" y="940221"/>
            <a:ext cx="5880295" cy="5326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ID" sz="1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REALISASI </a:t>
            </a:r>
            <a:r>
              <a:rPr lang="en-ID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PROCEDURE/FUNCTION</a:t>
            </a:r>
          </a:p>
          <a:p>
            <a:pPr eaLnBrk="0" hangingPunct="0">
              <a:defRPr/>
            </a:pPr>
            <a:endParaRPr lang="en-US" sz="12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Proses_Lingkaran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xR:Real; </a:t>
            </a:r>
            <a:r>
              <a:rPr lang="en-US" sz="1200" u="sng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xL,xK:Real);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{I.S : xR Real jari-jari lingkaran sembarang         }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xL Luas , xK Keliling Lingkar berjari-jari xR 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// tidak ada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 xL </a:t>
            </a:r>
            <a:r>
              <a:rPr lang="en-ID" sz="120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Phi * R * R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 xK </a:t>
            </a:r>
            <a:r>
              <a:rPr lang="en-ID" sz="120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</a:t>
            </a:r>
            <a:r>
              <a:rPr lang="en-ID" sz="120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2 * Phi * </a:t>
            </a:r>
            <a:r>
              <a:rPr lang="en-ID" sz="120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R</a:t>
            </a: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eaLnBrk="0" hangingPunct="0">
              <a:defRPr/>
            </a:pPr>
            <a:endParaRPr lang="en-ID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Proses_BujurSangkar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xS:Integer;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xL,xK:Real);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{I.S : xS Real sist bujur sangkar sembarang          }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xL Luas , xK Keliling Lingkar berjari-jari xR 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//tidak ada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 xL </a:t>
            </a:r>
            <a:r>
              <a:rPr lang="en-ID" sz="120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</a:t>
            </a:r>
            <a:r>
              <a:rPr lang="en-ID" sz="120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S </a:t>
            </a:r>
            <a:r>
              <a:rPr lang="en-ID" sz="120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* </a:t>
            </a:r>
            <a:r>
              <a:rPr lang="en-ID" sz="120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S</a:t>
            </a:r>
            <a:endParaRPr lang="en-ID" sz="1200">
              <a:latin typeface="Courier New" pitchFamily="49" charset="0"/>
              <a:cs typeface="Courier New" pitchFamily="49" charset="0"/>
              <a:sym typeface="Wingdings" panose="05000000000000000000" pitchFamily="2" charset="2"/>
            </a:endParaRP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  xK </a:t>
            </a:r>
            <a:r>
              <a:rPr lang="en-ID" sz="120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 </a:t>
            </a:r>
            <a:r>
              <a:rPr lang="en-ID" sz="120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4 </a:t>
            </a:r>
            <a:r>
              <a:rPr lang="en-ID" sz="120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* </a:t>
            </a:r>
            <a:r>
              <a:rPr lang="en-ID" sz="120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S</a:t>
            </a: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End;</a:t>
            </a:r>
          </a:p>
          <a:p>
            <a:pPr eaLnBrk="0" hangingPunct="0">
              <a:defRPr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… dan seterusnya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52818" y="940221"/>
            <a:ext cx="5754088" cy="5326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en-US" sz="12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Unit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Numerik</a:t>
            </a: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 b="1">
                <a:latin typeface="Courier New" pitchFamily="49" charset="0"/>
                <a:cs typeface="Courier New" pitchFamily="49" charset="0"/>
              </a:rPr>
              <a:t>{ === Kamus Data ===}</a:t>
            </a:r>
          </a:p>
          <a:p>
            <a:pPr eaLnBrk="0" hangingPunct="0">
              <a:defRPr/>
            </a:pPr>
            <a:r>
              <a:rPr lang="en-US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endParaRPr lang="en-US" sz="1200" b="1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Link 	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// tidak ada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	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Constanta 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Phi = 3.14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// tidak ada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  	 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// tidak ada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Proses_Lingkaran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xR:Real; 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xL,xK:Real);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{I.S :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xR Real jari-jari lingkaran sembarang         }</a:t>
            </a:r>
            <a:endParaRPr lang="en-ID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xL Luas , xK Keliling Lingkar berjari-jari xR </a:t>
            </a:r>
            <a:r>
              <a:rPr lang="en-ID" sz="1200">
                <a:latin typeface="Courier New" pitchFamily="49" charset="0"/>
                <a:cs typeface="Courier New" pitchFamily="49" charset="0"/>
              </a:rPr>
              <a:t>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2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u="sng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Proses_BujurSangkar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xS:Integer;</a:t>
            </a: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xL,xK:Real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{I.S :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xS Real sist bujur sangkar </a:t>
            </a:r>
            <a:r>
              <a:rPr lang="en-ID" sz="1200">
                <a:latin typeface="Courier New" pitchFamily="49" charset="0"/>
                <a:cs typeface="Courier New" pitchFamily="49" charset="0"/>
              </a:rPr>
              <a:t>sembarang </a:t>
            </a:r>
            <a:r>
              <a:rPr lang="en-ID" sz="120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D" sz="12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ID" sz="1200">
                <a:latin typeface="Courier New" pitchFamily="49" charset="0"/>
                <a:cs typeface="Courier New" pitchFamily="49" charset="0"/>
              </a:rPr>
              <a:t>{F.S : xL Luas , xK Keliling Lingkar berjari-jari xR } 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u="sng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 smtClean="0">
                <a:latin typeface="Courier New" pitchFamily="49" charset="0"/>
                <a:cs typeface="Courier New" pitchFamily="49" charset="0"/>
              </a:rPr>
              <a:t>… dan seterusnya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ID" sz="1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REALISASI PROCEDURE/FUNCTION</a:t>
            </a:r>
          </a:p>
          <a:p>
            <a:pPr eaLnBrk="0" hangingPunct="0">
              <a:defRPr/>
            </a:pPr>
            <a:endParaRPr lang="en-ID" sz="1200" b="1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 b="1" u="sng" smtClean="0">
                <a:latin typeface="Courier New" pitchFamily="49" charset="0"/>
                <a:cs typeface="Courier New" pitchFamily="49" charset="0"/>
              </a:rPr>
              <a:t>IMPLEMENTATI0N</a:t>
            </a:r>
            <a:endParaRPr lang="en-US" sz="1200" b="1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ID" sz="1200" smtClean="0">
                <a:latin typeface="Courier New" pitchFamily="49" charset="0"/>
                <a:cs typeface="Courier New" pitchFamily="49" charset="0"/>
              </a:rPr>
              <a:t>  // inisialisasi tidak ada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eaLnBrk="0" hangingPunct="0">
              <a:defRPr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8334" y="1217776"/>
            <a:ext cx="724878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UNIT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286125" y="4100513"/>
            <a:ext cx="2845627" cy="85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9862" y="1687491"/>
            <a:ext cx="18918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KASUS MODEL-1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Kasus ApLIKASI-1 : ATURAN MEMBUAT MODUL PASCAL</a:t>
            </a:r>
            <a:endParaRPr lang="en-US">
              <a:latin typeface="AR CENA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1858" y="872197"/>
            <a:ext cx="10767842" cy="5809957"/>
            <a:chOff x="0" y="-19050"/>
            <a:chExt cx="5657850" cy="394335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-19050"/>
              <a:ext cx="2771775" cy="3943350"/>
              <a:chOff x="0" y="-19050"/>
              <a:chExt cx="2771775" cy="394335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381000"/>
                <a:ext cx="2771775" cy="3543300"/>
                <a:chOff x="0" y="0"/>
                <a:chExt cx="2771775" cy="3543300"/>
              </a:xfrm>
            </p:grpSpPr>
            <p:sp>
              <p:nvSpPr>
                <p:cNvPr id="19" name="Text Box 1"/>
                <p:cNvSpPr txBox="1"/>
                <p:nvPr/>
              </p:nvSpPr>
              <p:spPr>
                <a:xfrm>
                  <a:off x="0" y="0"/>
                  <a:ext cx="2771775" cy="3543300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{Judul} </a:t>
                  </a: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UNIT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Numerik;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{informasi Modul/Unit}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 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{Kamus Data 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INTERFACE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{link modul :}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USES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CRT,…; {… nama Unit lain}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{Identifikasi 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Data skop UNIT 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CONST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IdC = …;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TYPE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IdT = …;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VAR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 IdV : …;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{Prototipe procedure/function 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0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Procedure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…;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0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Function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…;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 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IMPLEMENTASI</a:t>
                  </a:r>
                  <a:r>
                    <a: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{Algoritma}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|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|(realisasi algoritma modul per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| procedure/function}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|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END.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0" y="419100"/>
                  <a:ext cx="277177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0" y="2447925"/>
                  <a:ext cx="277177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8" name="Text Box 5"/>
              <p:cNvSpPr txBox="1"/>
              <p:nvPr/>
            </p:nvSpPr>
            <p:spPr>
              <a:xfrm>
                <a:off x="0" y="-19050"/>
                <a:ext cx="2771775" cy="38100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Nama File 	: 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Numerik.PAS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Source code :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886075" y="0"/>
              <a:ext cx="2771775" cy="3924300"/>
              <a:chOff x="0" y="0"/>
              <a:chExt cx="2771775" cy="39243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0" y="381000"/>
                <a:ext cx="2771775" cy="3543300"/>
                <a:chOff x="0" y="0"/>
                <a:chExt cx="2771775" cy="3543300"/>
              </a:xfrm>
            </p:grpSpPr>
            <p:sp>
              <p:nvSpPr>
                <p:cNvPr id="14" name="Text Box 11"/>
                <p:cNvSpPr txBox="1"/>
                <p:nvPr/>
              </p:nvSpPr>
              <p:spPr>
                <a:xfrm>
                  <a:off x="0" y="0"/>
                  <a:ext cx="2771775" cy="3543300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defTabSz="914400"/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{Judul} </a:t>
                  </a: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PROGRAM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</a:t>
                  </a:r>
                  <a:r>
                    <a:rPr lang="en-ID" sz="1400">
                      <a:latin typeface="Courier New" pitchFamily="49" charset="0"/>
                      <a:cs typeface="Courier New" pitchFamily="49" charset="0"/>
                    </a:rPr>
                    <a:t>Aplikasi_Modular_Level1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{informasi Input/Proses/Output}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 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{Kamus Data 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 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{link modul :}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USES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CRT,</a:t>
                  </a:r>
                  <a:r>
                    <a:rPr kumimoji="0" lang="en-US" sz="1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Numerik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, 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…;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{Identifikasi Data 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skop GLOBAL}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CONST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IdC = …;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TYPE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IdT = …;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VAR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 IdV : …;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{Realisasi 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procedure/function Internal 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0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Procedure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…;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 </a:t>
                  </a:r>
                  <a:r>
                    <a:rPr kumimoji="0" lang="en-US" sz="1400" b="0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Function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…;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 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BEGIN</a:t>
                  </a:r>
                  <a:r>
                    <a: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{Algoritma}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|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|(Intruksi solusi algoritma modus  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| Call procedure/function}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 |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sng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Times New Roman" panose="02020603050405020304" pitchFamily="18" charset="0"/>
                    </a:rPr>
                    <a:t>END.</a:t>
                  </a: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0" y="419100"/>
                  <a:ext cx="277177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0" y="2447925"/>
                  <a:ext cx="277177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3" name="Text Box 14"/>
              <p:cNvSpPr txBox="1"/>
              <p:nvPr/>
            </p:nvSpPr>
            <p:spPr>
              <a:xfrm>
                <a:off x="0" y="0"/>
                <a:ext cx="2771775" cy="381000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Nama File 	: 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App1.PAS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Source code :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2733675" y="1143000"/>
              <a:ext cx="247650" cy="171450"/>
            </a:xfrm>
            <a:prstGeom prst="rightArrow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6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Gambar\korea7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r="79714" b="75031"/>
          <a:stretch/>
        </p:blipFill>
        <p:spPr bwMode="auto">
          <a:xfrm flipH="1">
            <a:off x="9215942" y="4166398"/>
            <a:ext cx="2528425" cy="280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 flipH="1">
            <a:off x="7977011" y="2448558"/>
            <a:ext cx="2744561" cy="1458309"/>
          </a:xfrm>
          <a:prstGeom prst="wedgeEllipseCallout">
            <a:avLst>
              <a:gd name="adj1" fmla="val -41138"/>
              <a:gd name="adj2" fmla="val 92663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prstClr val="white"/>
                </a:solidFill>
              </a:rPr>
              <a:t>Tetap Fokus ya ?</a:t>
            </a: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8225" y="236434"/>
            <a:ext cx="391646" cy="410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smtClean="0">
                <a:solidFill>
                  <a:prstClr val="white"/>
                </a:solidFill>
              </a:rPr>
              <a:t>1</a:t>
            </a: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2883" y="1269971"/>
            <a:ext cx="7486650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indent="-180975">
              <a:spcAft>
                <a:spcPts val="600"/>
              </a:spcAft>
            </a:pPr>
            <a:r>
              <a:rPr lang="en-US" sz="2800" smtClean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Silakan sruuput kopi dulu ….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65414" y="168691"/>
            <a:ext cx="2049236" cy="54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sz="3200" smtClean="0">
                <a:solidFill>
                  <a:prstClr val="black"/>
                </a:solidFill>
                <a:latin typeface="Britannic Bold" pitchFamily="34" charset="0"/>
                <a:ea typeface="Arial" pitchFamily="34" charset="0"/>
                <a:cs typeface="Arial" pitchFamily="34" charset="0"/>
              </a:rPr>
              <a:t>REHAT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2883" y="3145569"/>
            <a:ext cx="6448378" cy="11541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STUDI KASUS APLIKASI</a:t>
            </a:r>
          </a:p>
          <a:p>
            <a:pPr>
              <a:spcAft>
                <a:spcPts val="600"/>
              </a:spcAft>
            </a:pPr>
            <a:r>
              <a:rPr lang="en-ID" sz="320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LANJUTAN</a:t>
            </a:r>
            <a:endParaRPr lang="en-US" sz="3200" smtClean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52667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5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3260</TotalTime>
  <Words>1593</Words>
  <Application>Microsoft Office PowerPoint</Application>
  <PresentationFormat>Widescreen</PresentationFormat>
  <Paragraphs>583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 CENA</vt:lpstr>
      <vt:lpstr>AR JULIAN</vt:lpstr>
      <vt:lpstr>Arial</vt:lpstr>
      <vt:lpstr>Britannic Bold</vt:lpstr>
      <vt:lpstr>Calibri</vt:lpstr>
      <vt:lpstr>Courier New</vt:lpstr>
      <vt:lpstr>Gill Sans MT</vt:lpstr>
      <vt:lpstr>Times New Roman</vt:lpstr>
      <vt:lpstr>Wingdings</vt:lpstr>
      <vt:lpstr>Gallery</vt:lpstr>
      <vt:lpstr>1_Gallery</vt:lpstr>
      <vt:lpstr>5_Gallery</vt:lpstr>
      <vt:lpstr>PowerPoint Presentation</vt:lpstr>
      <vt:lpstr>PowerPoint Presentation</vt:lpstr>
      <vt:lpstr>SKEMA AlGORITMA MODULAR</vt:lpstr>
      <vt:lpstr>Kasus ApLIKASI-1 : MODULAR MENU 1 Level</vt:lpstr>
      <vt:lpstr>Kasus ApLIKASI-1 : SOLUSI ALGORITMA PROGRAM</vt:lpstr>
      <vt:lpstr>Kasus ApLIKASI-1 : SOLUSI ALGORITMA PROGRAM</vt:lpstr>
      <vt:lpstr>Kasus ApLIKASI-1 : SOLUSI ALGORITMA MODUL/UNIT</vt:lpstr>
      <vt:lpstr>Kasus ApLIKASI-1 : ATURAN MEMBUAT MODUL PASCAL</vt:lpstr>
      <vt:lpstr>PowerPoint Presentation</vt:lpstr>
      <vt:lpstr>Kasus ApLIKASI-2 : MODULAR MENU NESTED 2 Level</vt:lpstr>
      <vt:lpstr>Kasus ApLIKASI-2 : SOLUSI ALGORITMA PROGRAM</vt:lpstr>
      <vt:lpstr>Kasus ApLIKASI-2 : SOLUSI ALGORITMA PROGRAM</vt:lpstr>
      <vt:lpstr>Kasus ApLIKASI-2 : SOLUSI ALGORITMA PROGRAM</vt:lpstr>
      <vt:lpstr>Kasus ApLIKASI-2 : SOLUSI ALGORITMA MODUL/UNIT</vt:lpstr>
      <vt:lpstr>DISKUSI DAN PERTANYAAN</vt:lpstr>
      <vt:lpstr>PowerPoint Presentation</vt:lpstr>
      <vt:lpstr>Foto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Windows User</cp:lastModifiedBy>
  <cp:revision>308</cp:revision>
  <dcterms:created xsi:type="dcterms:W3CDTF">2020-08-18T06:10:40Z</dcterms:created>
  <dcterms:modified xsi:type="dcterms:W3CDTF">2022-02-18T02:16:11Z</dcterms:modified>
</cp:coreProperties>
</file>