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8" r:id="rId2"/>
    <p:sldMasterId id="2147483751" r:id="rId3"/>
    <p:sldMasterId id="2147483777" r:id="rId4"/>
    <p:sldMasterId id="2147483813" r:id="rId5"/>
  </p:sldMasterIdLst>
  <p:notesMasterIdLst>
    <p:notesMasterId r:id="rId20"/>
  </p:notesMasterIdLst>
  <p:handoutMasterIdLst>
    <p:handoutMasterId r:id="rId21"/>
  </p:handoutMasterIdLst>
  <p:sldIdLst>
    <p:sldId id="310" r:id="rId6"/>
    <p:sldId id="311" r:id="rId7"/>
    <p:sldId id="323" r:id="rId8"/>
    <p:sldId id="327" r:id="rId9"/>
    <p:sldId id="330" r:id="rId10"/>
    <p:sldId id="367" r:id="rId11"/>
    <p:sldId id="368" r:id="rId12"/>
    <p:sldId id="369" r:id="rId13"/>
    <p:sldId id="308" r:id="rId14"/>
    <p:sldId id="351" r:id="rId15"/>
    <p:sldId id="354" r:id="rId16"/>
    <p:sldId id="356" r:id="rId17"/>
    <p:sldId id="29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61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8DA8ED-31DF-4078-A87C-FE278759C152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2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5968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7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3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9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5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3426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8996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0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2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7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28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3002F8DD-D441-462A-80DB-7346A519869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1"/>
            <a:ext cx="546099" cy="45719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prstClr val="white"/>
                </a:solidFill>
              </a:rPr>
              <a:pPr/>
              <a:t>‹#›</a:t>
            </a:fld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0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27111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260" y="2655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91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ambar Backgrounds Simple Untuk Powerpoint - Wallpaper Cav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3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20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8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1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8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531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60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44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68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04/03/2022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09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809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74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92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6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96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4069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488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796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41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7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653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56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98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82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692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026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057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425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04/03/2022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8662" y="2203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pic>
        <p:nvPicPr>
          <p:cNvPr id="1026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0236200" y="0"/>
            <a:ext cx="195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00068" y="0"/>
            <a:ext cx="19919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" y="0"/>
            <a:ext cx="102000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2775" y="3821456"/>
            <a:ext cx="8241973" cy="46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2775" y="777021"/>
            <a:ext cx="8475470" cy="17060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ALGORITMa-2</a:t>
            </a:r>
            <a:b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</a:br>
            <a:r>
              <a:rPr lang="en-US" sz="4400" b="1" err="1" smtClean="0">
                <a:solidFill>
                  <a:prstClr val="black"/>
                </a:solidFill>
                <a:latin typeface="AR JULIAN" pitchFamily="2" charset="0"/>
              </a:rPr>
              <a:t>pemrograman</a:t>
            </a:r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 modular</a:t>
            </a:r>
            <a:endParaRPr lang="id-ID" sz="4400" b="1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 rot="16200000" flipH="1">
            <a:off x="10871381" y="597510"/>
            <a:ext cx="967264" cy="93559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D" sz="4800" b="1">
                <a:ln w="11430"/>
                <a:gradFill>
                  <a:gsLst>
                    <a:gs pos="0">
                      <a:srgbClr val="DE478E">
                        <a:tint val="70000"/>
                        <a:satMod val="245000"/>
                      </a:srgbClr>
                    </a:gs>
                    <a:gs pos="75000">
                      <a:srgbClr val="DE478E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E478E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4800" b="1">
              <a:ln w="11430"/>
              <a:gradFill>
                <a:gsLst>
                  <a:gs pos="0">
                    <a:srgbClr val="DE478E">
                      <a:tint val="70000"/>
                      <a:satMod val="245000"/>
                    </a:srgbClr>
                  </a:gs>
                  <a:gs pos="75000">
                    <a:srgbClr val="DE478E">
                      <a:tint val="90000"/>
                      <a:shade val="60000"/>
                      <a:satMod val="240000"/>
                    </a:srgbClr>
                  </a:gs>
                  <a:gs pos="100000">
                    <a:srgbClr val="DE478E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31" y="1137077"/>
            <a:ext cx="2704760" cy="40690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Picture 2" descr="Pengertian Logika Adalah: Sejarah, Tujuan, Konsep, Manfa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2" y="4202891"/>
            <a:ext cx="2309712" cy="19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2775" y="2442298"/>
            <a:ext cx="41253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D" sz="2000" cap="none" spc="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000" cap="none" spc="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Masuk / </a:t>
            </a:r>
            <a:r>
              <a:rPr lang="en-US" sz="2000" err="1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ipahami </a:t>
            </a:r>
            <a:r>
              <a:rPr lang="en-US" sz="2000" cap="none" spc="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endParaRPr lang="en-US" sz="2000" cap="none" spc="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logika</a:t>
            </a:r>
            <a:endParaRPr lang="en-US" sz="200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55259" y="5356214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30306" y="127181"/>
            <a:ext cx="11494993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>
                <a:solidFill>
                  <a:prstClr val="black"/>
                </a:solidFill>
                <a:latin typeface="AR JULIAN" pitchFamily="2" charset="0"/>
                <a:sym typeface="Wingdings"/>
              </a:rPr>
              <a:t>SOAL/PROBLEM &amp; SOLUSI MODULAR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TABEL RECORD 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27145"/>
              </p:ext>
            </p:extLst>
          </p:nvPr>
        </p:nvGraphicFramePr>
        <p:xfrm>
          <a:off x="2607606" y="3939792"/>
          <a:ext cx="3227296" cy="1939138"/>
        </p:xfrm>
        <a:graphic>
          <a:graphicData uri="http://schemas.openxmlformats.org/drawingml/2006/table">
            <a:tbl>
              <a:tblPr/>
              <a:tblGrid>
                <a:gridCol w="311072"/>
                <a:gridCol w="582515"/>
                <a:gridCol w="892941"/>
                <a:gridCol w="648648"/>
                <a:gridCol w="792120"/>
              </a:tblGrid>
              <a:tr h="2838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200" b="1" smtClean="0">
                          <a:effectLst/>
                          <a:latin typeface="Times New Roman"/>
                          <a:ea typeface="Times New Roman"/>
                        </a:rPr>
                        <a:t>DAFTAR NILAI </a:t>
                      </a:r>
                      <a:endParaRPr lang="en-US" sz="1200" b="1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Times New Roman"/>
                          <a:ea typeface="Times New Roman"/>
                        </a:rPr>
                        <a:t>NIM         NAMA </a:t>
                      </a:r>
                      <a:r>
                        <a:rPr lang="en-US" sz="1200" b="1" baseline="0" smtClean="0">
                          <a:effectLst/>
                          <a:latin typeface="Times New Roman"/>
                          <a:ea typeface="Times New Roman"/>
                        </a:rPr>
                        <a:t>           NA          </a:t>
                      </a:r>
                      <a:r>
                        <a:rPr lang="en-US" sz="1200" b="1" smtClean="0">
                          <a:effectLst/>
                          <a:latin typeface="Times New Roman"/>
                          <a:ea typeface="Times New Roman"/>
                        </a:rPr>
                        <a:t>INDEKS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Budi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Cika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Dedy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Dewa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3820" y="783349"/>
            <a:ext cx="57794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</a:rPr>
              <a:t>Buatlah Algoritma Modular untuk membuat Tabel Pengelola Nilai Indeks dengan pemroses data sebagai berikut :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Elemen adalah record &lt;NIM, NAMA, UTS, UAS, NA, INDEKS&gt;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Jumlah data N = 10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Data yang diinput hanya NIM, NAMA, UTS, UAS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NA = Nilai Akhir = 40% UTS + 60% UAS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INDEKS :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‘A’ :  100 &gt;= NA &gt;= 85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‘B’ :   85 &gt; NA </a:t>
            </a:r>
            <a:r>
              <a:rPr lang="en-ID" sz="1600">
                <a:solidFill>
                  <a:prstClr val="black"/>
                </a:solidFill>
              </a:rPr>
              <a:t>&gt;= </a:t>
            </a:r>
            <a:r>
              <a:rPr lang="en-ID" sz="1600" smtClean="0">
                <a:solidFill>
                  <a:prstClr val="black"/>
                </a:solidFill>
              </a:rPr>
              <a:t>70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‘C’ </a:t>
            </a:r>
            <a:r>
              <a:rPr lang="en-ID" sz="1600">
                <a:solidFill>
                  <a:prstClr val="black"/>
                </a:solidFill>
              </a:rPr>
              <a:t>:  </a:t>
            </a:r>
            <a:r>
              <a:rPr lang="en-ID" sz="1600" smtClean="0">
                <a:solidFill>
                  <a:prstClr val="black"/>
                </a:solidFill>
              </a:rPr>
              <a:t>70 </a:t>
            </a:r>
            <a:r>
              <a:rPr lang="en-ID" sz="1600">
                <a:solidFill>
                  <a:prstClr val="black"/>
                </a:solidFill>
              </a:rPr>
              <a:t>&gt; NA &gt;= </a:t>
            </a:r>
            <a:r>
              <a:rPr lang="en-ID" sz="1600" smtClean="0">
                <a:solidFill>
                  <a:prstClr val="black"/>
                </a:solidFill>
              </a:rPr>
              <a:t>55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‘D’ </a:t>
            </a:r>
            <a:r>
              <a:rPr lang="en-ID" sz="1600">
                <a:solidFill>
                  <a:prstClr val="black"/>
                </a:solidFill>
              </a:rPr>
              <a:t>:  </a:t>
            </a:r>
            <a:r>
              <a:rPr lang="en-ID" sz="1600" smtClean="0">
                <a:solidFill>
                  <a:prstClr val="black"/>
                </a:solidFill>
              </a:rPr>
              <a:t>55 </a:t>
            </a:r>
            <a:r>
              <a:rPr lang="en-ID" sz="1600">
                <a:solidFill>
                  <a:prstClr val="black"/>
                </a:solidFill>
              </a:rPr>
              <a:t>&gt; NA &gt;= </a:t>
            </a:r>
            <a:r>
              <a:rPr lang="en-ID" sz="1600" smtClean="0">
                <a:solidFill>
                  <a:prstClr val="black"/>
                </a:solidFill>
              </a:rPr>
              <a:t>40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‘E’ </a:t>
            </a:r>
            <a:r>
              <a:rPr lang="en-ID" sz="1600">
                <a:solidFill>
                  <a:prstClr val="black"/>
                </a:solidFill>
              </a:rPr>
              <a:t>:   </a:t>
            </a:r>
            <a:r>
              <a:rPr lang="en-ID" sz="1600" smtClean="0">
                <a:solidFill>
                  <a:prstClr val="black"/>
                </a:solidFill>
              </a:rPr>
              <a:t>40 </a:t>
            </a:r>
            <a:r>
              <a:rPr lang="en-ID" sz="1600">
                <a:solidFill>
                  <a:prstClr val="black"/>
                </a:solidFill>
              </a:rPr>
              <a:t>&gt; NA &gt;= </a:t>
            </a:r>
            <a:r>
              <a:rPr lang="en-ID" sz="1600" smtClean="0">
                <a:solidFill>
                  <a:prstClr val="black"/>
                </a:solidFill>
              </a:rPr>
              <a:t>0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Menu dan Hasil Laporan Penilaian :</a:t>
            </a:r>
            <a:endParaRPr lang="en-ID" sz="160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49" y="4199668"/>
            <a:ext cx="2080774" cy="1667773"/>
            <a:chOff x="5915769" y="959677"/>
            <a:chExt cx="3315698" cy="3430812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5915769" y="1425848"/>
              <a:ext cx="3315695" cy="2336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[1] Input Data Nilai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[2] Laporan Penilaian</a:t>
              </a:r>
            </a:p>
            <a:p>
              <a:pPr eaLnBrk="0" hangingPunct="0"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>
                  <a:latin typeface="Calibri"/>
                  <a:cs typeface="Arial" pitchFamily="34" charset="0"/>
                </a:rPr>
                <a:t> </a:t>
              </a:r>
              <a:r>
                <a:rPr lang="en-US" sz="1600" b="1" smtClean="0">
                  <a:latin typeface="Calibri"/>
                  <a:cs typeface="Arial" pitchFamily="34" charset="0"/>
                </a:rPr>
                <a:t>[0] Selesai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5915769" y="959677"/>
              <a:ext cx="3315696" cy="4661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MENU NILAI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5915772" y="3765169"/>
              <a:ext cx="3315695" cy="62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884394" y="5867441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Rata-rata nilai = …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Nlai Tertinggi = … oleh ….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Nilai Terkecil = … oleh …..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13238" y="783349"/>
            <a:ext cx="5920449" cy="1629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ID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D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 Program 	= Aplikasi_Modular_TabelRecord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NamaFile			= AppTblR.pas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 Modul 		= tidak ada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Internal= </a:t>
            </a:r>
          </a:p>
          <a:p>
            <a:pPr marL="342900" indent="-342900" eaLnBrk="0" hangingPunct="0">
              <a:buAutoNum type="arabicParenBoth"/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Menu		(3) </a:t>
            </a:r>
            <a:r>
              <a:rPr lang="en-ID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Proses_Nilai</a:t>
            </a:r>
            <a:endParaRPr lang="en-ID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buAutoNum type="arabicParenBoth"/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Input_Nilai  (4)</a:t>
            </a:r>
            <a:r>
              <a:rPr lang="en-ID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Procedure </a:t>
            </a: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Print_Laporan</a:t>
            </a:r>
            <a:endParaRPr lang="en-ID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013238" y="2514600"/>
            <a:ext cx="5920449" cy="40684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Aplikasi_Modular_TabelRecord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… Proses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Output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//dilewati dulu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 	 //tidak ada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Constanta N = 10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     Elemen = &lt; Nim:..;NAMA:…;UTS :…;UAS :…;</a:t>
            </a:r>
          </a:p>
          <a:p>
            <a:pPr>
              <a:tabLst>
                <a:tab pos="1660525" algn="l"/>
              </a:tabLst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NA:…;INDEKS:… &gt;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Tabel  = Array [1..N] of Elemen</a:t>
            </a:r>
          </a:p>
          <a:p>
            <a:pPr>
              <a:tabLst>
                <a:tab pos="1660525" algn="l"/>
              </a:tabLst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Pilihan = Char;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Variable  gTR :Tabel;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gPil :Pilihan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Pilihan)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TR:Tabel;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RR,Max,Min:Real)</a:t>
            </a: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TR:Tabel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endParaRPr lang="en-US" sz="1200" b="1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Algoritma akses menu</a:t>
            </a: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533950" y="978110"/>
            <a:ext cx="5767613" cy="53272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Aplikasi_Modular_TabelRecord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… Proses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Output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//dilewati dulu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 	 //tidak ada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Constanta N = 10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     Elemen = &lt; Nim:..;NAMA:…;UTS :…;UAS :…;</a:t>
            </a:r>
          </a:p>
          <a:p>
            <a:pPr>
              <a:tabLst>
                <a:tab pos="1660525" algn="l"/>
              </a:tabLst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NA:…;INDEKS:… &gt;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Tabel  = Array [1..N] of Elemen</a:t>
            </a:r>
          </a:p>
          <a:p>
            <a:pPr>
              <a:tabLst>
                <a:tab pos="1660525" algn="l"/>
              </a:tabLst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Pilihan = Char;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Variable  gTR :Tabel;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gPil :Pilihan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Pilihan)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TR:Tabel;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RR,Max,Min:Real)</a:t>
            </a: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endParaRPr lang="en-US" sz="1200" b="1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Menu(gPil)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on gPil1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‘1’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Input_Nilai(gTR);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‘2’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Print_Laporan(gTR);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Stop);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//pemakaian Menu selesai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4500" y="106229"/>
            <a:ext cx="11125200" cy="630581"/>
          </a:xfrm>
        </p:spPr>
        <p:txBody>
          <a:bodyPr/>
          <a:lstStyle/>
          <a:p>
            <a:pPr algn="l"/>
            <a:r>
              <a:rPr lang="en-US">
                <a:solidFill>
                  <a:prstClr val="black"/>
                </a:solidFill>
                <a:latin typeface="AR JULIAN" pitchFamily="2" charset="0"/>
                <a:sym typeface="Wingdings"/>
              </a:rPr>
              <a:t>SOLUSI MODULAR </a:t>
            </a:r>
            <a:r>
              <a:rPr lang="en-US">
                <a:solidFill>
                  <a:prstClr val="black"/>
                </a:solidFill>
                <a:latin typeface="AR JULIAN" pitchFamily="2" charset="0"/>
              </a:rPr>
              <a:t>: </a:t>
            </a:r>
            <a:r>
              <a:rPr lang="en-US">
                <a:solidFill>
                  <a:srgbClr val="0033CC"/>
                </a:solidFill>
                <a:latin typeface="AR JULIAN" pitchFamily="2" charset="0"/>
              </a:rPr>
              <a:t>TABEL RECORD</a:t>
            </a:r>
            <a:endParaRPr lang="en-US">
              <a:latin typeface="AR CEN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429288" y="736810"/>
            <a:ext cx="5140412" cy="32255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xPl sebuah karakter sembarang  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xPil berisi pilihan ‘0’,’1’,’2’ }}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tidak ada;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       </a:t>
            </a:r>
            <a:r>
              <a:rPr lang="en-US" sz="1200" b="1" smtClean="0">
                <a:latin typeface="Calibri"/>
                <a:cs typeface="Arial" pitchFamily="34" charset="0"/>
              </a:rPr>
              <a:t>MENU NILAI        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|[1] Input Data Nilai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|[2] Laporan penilaian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|----------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|[0] Selesai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&gt;&gt;&gt; Pilih nomor = ?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+-----------------------+’);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Locate(23,12); Input(xPil);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429288" y="3984065"/>
            <a:ext cx="5156001" cy="278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Tabel)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{I.S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TR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sebuah Tabel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Record sembarang            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F.S : TR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berisi data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hasil input NIM,NAMA,UTS,UAS 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Integer;</a:t>
            </a: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Output(Mn,’INPUT NILAI 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Output(Mn,’------------’)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traversal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1..N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Input(Kb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’Data ke-‘,i)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Input(Kb,’NIM  = ‘,TR[i].NIM)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Input(Kb,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’NAMA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‘,TR[i].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NAMA) 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Input(Kb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’UTS 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‘,TR[i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].UTS) 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Input(Kb,’UAS 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‘,TR[i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].UAS)</a:t>
            </a:r>
            <a:endParaRPr lang="en-ID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2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41850" y="736810"/>
            <a:ext cx="5767613" cy="543539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Aplikasi_Modular_TabelRecord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… Proses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Output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//dilewati dulu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 	 //tidak ada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Constanta N = 10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     Elemen = &lt; Nim:..;NAMA:…;UTS :…;UAS :…;</a:t>
            </a:r>
          </a:p>
          <a:p>
            <a:pPr>
              <a:tabLst>
                <a:tab pos="1660525" algn="l"/>
              </a:tabLst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NA:…;INDEKS:… &gt;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Tabel  = Array [1..N] of Elemen</a:t>
            </a:r>
          </a:p>
          <a:p>
            <a:pPr>
              <a:tabLst>
                <a:tab pos="1660525" algn="l"/>
              </a:tabLst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Pilihan = Char;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Variable  gTR :Tabel;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gPil :Pilihan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Pilihan)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TR:Tabel;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RR,Max,Min:Real)</a:t>
            </a: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endParaRPr lang="en-US" sz="1200" b="1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Menu(gPil)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on gPil1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‘1’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Input_Nilai(gTR);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‘2’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Print_Laporan(gTR);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Stop);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//pemakaian Menu selesai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131752" y="736810"/>
            <a:ext cx="5738037" cy="30223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TR:Tabel;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ID" sz="120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I.S :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TR Tabel Record terisi NIM, NMA, UTS, UAS }</a:t>
            </a:r>
            <a:endParaRPr lang="en-ID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TR terisi NIM, NMA, UTS,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UAS, NA, INNDEKS</a:t>
            </a:r>
            <a:br>
              <a:rPr lang="en-ID" sz="1200" smtClean="0">
                <a:latin typeface="Courier New" pitchFamily="49" charset="0"/>
                <a:cs typeface="Courier New" pitchFamily="49" charset="0"/>
              </a:rPr>
            </a:br>
            <a:r>
              <a:rPr lang="en-ID" sz="1200" smtClean="0">
                <a:latin typeface="Courier New" pitchFamily="49" charset="0"/>
                <a:cs typeface="Courier New" pitchFamily="49" charset="0"/>
              </a:rPr>
              <a:t>       Terseleksi RR, Max, Min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i: Integer;</a:t>
            </a:r>
          </a:p>
          <a:p>
            <a:pPr eaLnBrk="0" hangingPunct="0">
              <a:defRPr/>
            </a:pPr>
            <a:r>
              <a:rPr lang="en-US" sz="1200" b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traversal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1..N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TR[i].NA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0.40*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TR[i].UTS + 0.60*TR[i].UAS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NA&gt;=85) Then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].INDEKS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’A’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(TR[i].NA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&gt;=70)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 TR[i].INDEKS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’B’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(TR[i].NA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&gt;=55)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 TR[i].INDEKS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’C’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     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(TR[i].NA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&gt;=40)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 TR[i].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INDEKS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’D’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          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TR[i].INDEKS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’E’ 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endif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D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//belum ada proses Rata2, Nilai Tertingi, Terkecil</a:t>
            </a: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pikirkan dan tambahkan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157152" y="3848101"/>
            <a:ext cx="5712637" cy="28955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I.S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TR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sebuah Tabel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Record sembarang                 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F.S : Terhitung NA dan INDEKS, tercetak di layar isi TR}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Integer;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lRR, lMax, lMin : Real;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ID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Proses_Nilai(TR,lRR,lMax, lMin)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Output(Mn,’DAFTAR NILAI 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Output(Mn,’------------------------------------------’)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 NO   NIM    NAMA        NILAI    INDEKS  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Output(Mn,’------------------------------------------’)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traversal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1..N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Output(MN,i,TR[i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NIM,TR[i].NAMA,TR[i].NA,TR[i].INDKES)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ID" sz="1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(‘Rata-rata = </a:t>
            </a:r>
            <a:r>
              <a:rPr lang="en-ID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‘,lRR); // dan seterusnya tambahkan </a:t>
            </a:r>
            <a:endParaRPr lang="en-US" sz="1200" u="sng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500" y="106229"/>
            <a:ext cx="11125200" cy="630581"/>
          </a:xfrm>
        </p:spPr>
        <p:txBody>
          <a:bodyPr/>
          <a:lstStyle/>
          <a:p>
            <a:pPr algn="l"/>
            <a:r>
              <a:rPr lang="en-US">
                <a:solidFill>
                  <a:prstClr val="black"/>
                </a:solidFill>
                <a:latin typeface="AR JULIAN" pitchFamily="2" charset="0"/>
                <a:sym typeface="Wingdings"/>
              </a:rPr>
              <a:t>SOLUSI MODULAR </a:t>
            </a:r>
            <a:r>
              <a:rPr lang="en-US">
                <a:solidFill>
                  <a:prstClr val="black"/>
                </a:solidFill>
                <a:latin typeface="AR JULIAN" pitchFamily="2" charset="0"/>
              </a:rPr>
              <a:t>: </a:t>
            </a:r>
            <a:r>
              <a:rPr lang="en-US">
                <a:solidFill>
                  <a:srgbClr val="0033CC"/>
                </a:solidFill>
                <a:latin typeface="AR JULIAN" pitchFamily="2" charset="0"/>
              </a:rPr>
              <a:t>TABEL RECORD</a:t>
            </a:r>
            <a:endParaRPr lang="en-US">
              <a:latin typeface="AR CEN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850" y="6170652"/>
            <a:ext cx="5606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Catatan agak sulit : Pikirkan jika nilai tertinggi/terrendah lebih dari satu orang.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3566888" y="1232875"/>
            <a:ext cx="7008906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 </a:t>
            </a:r>
            <a:br>
              <a:rPr lang="en-US" sz="5400"/>
            </a:br>
            <a:r>
              <a:rPr lang="en-US" sz="5400"/>
              <a:t>TERIMA KASIH</a:t>
            </a:r>
            <a:endParaRPr lang="id-ID" sz="540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7" y="3010258"/>
            <a:ext cx="5488411" cy="241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Pentutupan :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/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smtClean="0">
                <a:solidFill>
                  <a:srgbClr val="C00000"/>
                </a:solidFill>
              </a:rPr>
              <a:t>Mohon diaktifkan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Videonya BErsama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2" name="Rectangle 11"/>
          <p:cNvSpPr/>
          <p:nvPr/>
        </p:nvSpPr>
        <p:spPr>
          <a:xfrm>
            <a:off x="1136387" y="924"/>
            <a:ext cx="42514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Sekian dulu …</a:t>
            </a:r>
            <a:endParaRPr lang="en-US" sz="4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8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Foto</a:t>
            </a:r>
            <a:endParaRPr lang="en-US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Memori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KUNCI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676274" y="3745244"/>
            <a:ext cx="1676308" cy="2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5313" y="749421"/>
            <a:ext cx="280416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Fokus-1: RPS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Kompetensi mempelajari Algoritma-2 ?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Teknik Algoritma Modular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Type Data Kompleks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Metode Algoritma Internal Sorting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055" y="713645"/>
            <a:ext cx="378166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Fokus-2: Algoritma modular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Program, modul, Prosedur, Fungsi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Elemen modul procedure non-recursif: 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Procedure, procedure call, 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Parameter formal, parameter aktual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Passing parameter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Elemen modul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Function 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non-recursif: 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Funcion, function </a:t>
            </a: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call, </a:t>
            </a:r>
            <a:br>
              <a:rPr lang="en-US" sz="14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Parameter formal, parameter aktual</a:t>
            </a:r>
            <a:br>
              <a:rPr lang="en-US" sz="14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Passing parameter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aplikasi modular : Excel 2017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- 11 Modul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- 133 Function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Realisasi Algoritma Modular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Menu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Domain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8303" y="713645"/>
            <a:ext cx="40013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Fokus-3: Desain Aplikasi modlar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Algoritma Modular Kasus Aplikasi-1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Program Menu Domain Problem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Jumlah Procedure Internal = 1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Jumlah Modul = 1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Jumlah Procedure/Function = 5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Algoritma Modular Kasus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Aplikasi-2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Program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Nested Menu 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Domain Problem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Procedure Internal = 1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Modul =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Procedure/Function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  per modul = 5</a:t>
            </a:r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Memori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KUNCI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504824" y="4097669"/>
            <a:ext cx="1676308" cy="2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93821" y="798626"/>
            <a:ext cx="2804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Fokus-4: Record dan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Peruasan Tipe data Kompleks : Record dan Array : 1, 2,3, … Dimensi (Tabel, Matriks, Kubus, dst)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Teknik Algoritma Modular Pemrosesan Data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Metode Pencarian data pada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0421" y="825727"/>
            <a:ext cx="2804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Fokus-5: Aplikasi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Menukar Isi Variabel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Menukar Isi Array/ Tabel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Mencari Searching Data dalam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 mengelola nilai</a:t>
            </a:r>
          </a:p>
        </p:txBody>
      </p:sp>
    </p:spTree>
    <p:extLst>
      <p:ext uri="{BB962C8B-B14F-4D97-AF65-F5344CB8AC3E}">
        <p14:creationId xmlns:p14="http://schemas.microsoft.com/office/powerpoint/2010/main" val="20553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ambar\korea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r="79714" b="75031"/>
          <a:stretch/>
        </p:blipFill>
        <p:spPr bwMode="auto">
          <a:xfrm flipH="1">
            <a:off x="9215942" y="4166398"/>
            <a:ext cx="2528425" cy="28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 flipH="1">
            <a:off x="7977011" y="2448558"/>
            <a:ext cx="2744561" cy="1458309"/>
          </a:xfrm>
          <a:prstGeom prst="wedgeEllipseCallout">
            <a:avLst>
              <a:gd name="adj1" fmla="val -41138"/>
              <a:gd name="adj2" fmla="val 92663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prstClr val="white"/>
                </a:solidFill>
              </a:rPr>
              <a:t>Tetap Fokus ya ?</a:t>
            </a: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225" y="236434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smtClean="0">
                <a:solidFill>
                  <a:prstClr val="white"/>
                </a:solidFill>
              </a:rPr>
              <a:t>1</a:t>
            </a: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883" y="1269971"/>
            <a:ext cx="7486650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</a:pPr>
            <a:r>
              <a:rPr lang="en-US" sz="280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Silakan sruuput kopi dulu ….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65414" y="168691"/>
            <a:ext cx="2049236" cy="54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3200" smtClean="0">
                <a:solidFill>
                  <a:prstClr val="black"/>
                </a:solidFill>
                <a:latin typeface="Britannic Bold" pitchFamily="34" charset="0"/>
                <a:ea typeface="Arial" pitchFamily="34" charset="0"/>
                <a:cs typeface="Arial" pitchFamily="34" charset="0"/>
              </a:rPr>
              <a:t>REHAT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2883" y="3581623"/>
            <a:ext cx="6448378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Tipe Data RECORD &amp; ARRAY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2883" y="4189059"/>
            <a:ext cx="6448378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:: RECORD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1000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POLA ALGORITMA Menukar Nilai Suatu VariabeL/Array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7939" y="1153896"/>
            <a:ext cx="297330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 Menukar A &amp; B: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Temp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A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A  B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B  Temp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6313" y="1214620"/>
            <a:ext cx="2873863" cy="738664"/>
            <a:chOff x="392030" y="937796"/>
            <a:chExt cx="2873863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392030" y="937796"/>
              <a:ext cx="287386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Kondisi awal Variabel </a:t>
              </a:r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97329" y="1262537"/>
              <a:ext cx="982625" cy="307777"/>
              <a:chOff x="1061477" y="1236105"/>
              <a:chExt cx="982625" cy="30777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13903" y="1236105"/>
                <a:ext cx="630199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‘AKU’</a:t>
                </a:r>
                <a:endParaRPr lang="en-US" sz="14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61477" y="1236105"/>
                <a:ext cx="35242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A</a:t>
                </a:r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83939" y="1256702"/>
              <a:ext cx="927014" cy="308878"/>
              <a:chOff x="2663149" y="1230270"/>
              <a:chExt cx="927014" cy="3088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025586" y="1231371"/>
                <a:ext cx="56457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mtClean="0"/>
                  <a:t>’DIA’</a:t>
                </a:r>
                <a:endParaRPr lang="en-US" sz="1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63149" y="1230270"/>
                <a:ext cx="3581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B</a:t>
                </a:r>
                <a:endParaRPr lang="en-US" sz="140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570655" y="1253379"/>
            <a:ext cx="2762113" cy="738664"/>
            <a:chOff x="392030" y="937796"/>
            <a:chExt cx="2762113" cy="738664"/>
          </a:xfrm>
        </p:grpSpPr>
        <p:sp>
          <p:nvSpPr>
            <p:cNvPr id="15" name="TextBox 14"/>
            <p:cNvSpPr txBox="1"/>
            <p:nvPr/>
          </p:nvSpPr>
          <p:spPr>
            <a:xfrm>
              <a:off x="392030" y="937796"/>
              <a:ext cx="276211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Kondisi Akhir Variabel </a:t>
              </a:r>
            </a:p>
            <a:p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56861" y="1268373"/>
              <a:ext cx="999761" cy="307777"/>
              <a:chOff x="1121009" y="1241941"/>
              <a:chExt cx="999761" cy="3077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73433" y="1241941"/>
                <a:ext cx="64733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‘DIA’</a:t>
                </a:r>
                <a:endParaRPr lang="en-US" sz="14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21009" y="1241941"/>
                <a:ext cx="3524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A</a:t>
                </a:r>
                <a:endParaRPr lang="en-US" sz="14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42567" y="1268373"/>
              <a:ext cx="976037" cy="307777"/>
              <a:chOff x="2521777" y="1241941"/>
              <a:chExt cx="976037" cy="30777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836287" y="1241941"/>
                <a:ext cx="66152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‘AKU’</a:t>
                </a:r>
                <a:endParaRPr lang="en-US" sz="14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521777" y="1241941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B</a:t>
                </a:r>
                <a:endParaRPr lang="en-US" sz="1400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631337" y="836742"/>
            <a:ext cx="1177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Variabel Biasa</a:t>
            </a:r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1034553" y="3504097"/>
            <a:ext cx="1203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Variabel Array</a:t>
            </a:r>
            <a:endParaRPr lang="en-US" sz="140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52229"/>
              </p:ext>
            </p:extLst>
          </p:nvPr>
        </p:nvGraphicFramePr>
        <p:xfrm>
          <a:off x="766042" y="3802707"/>
          <a:ext cx="1297088" cy="2885760"/>
        </p:xfrm>
        <a:graphic>
          <a:graphicData uri="http://schemas.openxmlformats.org/drawingml/2006/table">
            <a:tbl>
              <a:tblPr/>
              <a:tblGrid>
                <a:gridCol w="577088"/>
                <a:gridCol w="720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Array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Indeks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100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30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767971" y="4278690"/>
            <a:ext cx="3606698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1) Algoritma Menukar T3 &amp; T6: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T[3]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T[3]  T[6]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T[6]  Temp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45764"/>
              </p:ext>
            </p:extLst>
          </p:nvPr>
        </p:nvGraphicFramePr>
        <p:xfrm>
          <a:off x="6644371" y="3840569"/>
          <a:ext cx="1297088" cy="2885760"/>
        </p:xfrm>
        <a:graphic>
          <a:graphicData uri="http://schemas.openxmlformats.org/drawingml/2006/table">
            <a:tbl>
              <a:tblPr/>
              <a:tblGrid>
                <a:gridCol w="577088"/>
                <a:gridCol w="720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Array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Indeks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100</a:t>
                      </a:r>
                      <a:endParaRPr lang="en-US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60</a:t>
                      </a:r>
                      <a:endParaRPr lang="en-US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30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767971" y="5593140"/>
            <a:ext cx="3606698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Algoritma Menukar T1 &amp; T10: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T[1]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T[1]  T[10]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T[10]  Temp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02927" y="3504097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Hasil (1)</a:t>
            </a:r>
            <a:endParaRPr lang="en-US" sz="140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0752"/>
              </p:ext>
            </p:extLst>
          </p:nvPr>
        </p:nvGraphicFramePr>
        <p:xfrm>
          <a:off x="8429903" y="3789917"/>
          <a:ext cx="1297088" cy="2885760"/>
        </p:xfrm>
        <a:graphic>
          <a:graphicData uri="http://schemas.openxmlformats.org/drawingml/2006/table">
            <a:tbl>
              <a:tblPr/>
              <a:tblGrid>
                <a:gridCol w="577088"/>
                <a:gridCol w="720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Array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Indeks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30</a:t>
                      </a:r>
                      <a:endParaRPr lang="en-US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100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837195" y="3504096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Hasil (2)</a:t>
            </a:r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4097939" y="661425"/>
            <a:ext cx="2619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Memerlukan variabel bantu 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Temp bertipe String </a:t>
            </a:r>
            <a:r>
              <a:rPr lang="en-US" sz="1400" smtClean="0"/>
              <a:t>untuk proses</a:t>
            </a:r>
            <a:endParaRPr lang="en-US" sz="1400"/>
          </a:p>
        </p:txBody>
      </p:sp>
      <p:sp>
        <p:nvSpPr>
          <p:cNvPr id="33" name="Rectangle 32"/>
          <p:cNvSpPr/>
          <p:nvPr/>
        </p:nvSpPr>
        <p:spPr>
          <a:xfrm>
            <a:off x="2796490" y="3640958"/>
            <a:ext cx="2202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Memerlukan variabel bantu 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Temp bertipe Integer </a:t>
            </a:r>
            <a:endParaRPr lang="en-US" sz="1400"/>
          </a:p>
        </p:txBody>
      </p:sp>
      <p:grpSp>
        <p:nvGrpSpPr>
          <p:cNvPr id="34" name="Group 33"/>
          <p:cNvGrpSpPr/>
          <p:nvPr/>
        </p:nvGrpSpPr>
        <p:grpSpPr>
          <a:xfrm>
            <a:off x="686313" y="2451794"/>
            <a:ext cx="2961762" cy="738664"/>
            <a:chOff x="392030" y="937796"/>
            <a:chExt cx="2961762" cy="738664"/>
          </a:xfrm>
        </p:grpSpPr>
        <p:sp>
          <p:nvSpPr>
            <p:cNvPr id="35" name="TextBox 34"/>
            <p:cNvSpPr txBox="1"/>
            <p:nvPr/>
          </p:nvSpPr>
          <p:spPr>
            <a:xfrm>
              <a:off x="392030" y="937796"/>
              <a:ext cx="296176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Kondisi awal Variabel </a:t>
              </a:r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0654" y="1253012"/>
              <a:ext cx="2780264" cy="307777"/>
              <a:chOff x="994802" y="1226580"/>
              <a:chExt cx="2780264" cy="30777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237980" y="1253576"/>
                <a:ext cx="1210107" cy="2616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/>
                  <a:t>&lt;‘001’,’Ali, 100&gt;</a:t>
                </a:r>
                <a:endParaRPr lang="en-US" sz="11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4802" y="1226580"/>
                <a:ext cx="35242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A</a:t>
                </a:r>
                <a:endParaRPr lang="en-US" sz="1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715072" y="1259188"/>
                <a:ext cx="1059994" cy="2616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/>
                  <a:t>&lt;‘001’,’Ali, 80&gt;</a:t>
                </a:r>
                <a:endParaRPr lang="en-US" sz="11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883939" y="1256702"/>
              <a:ext cx="3581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B</a:t>
              </a:r>
              <a:endParaRPr lang="en-US" sz="140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86314" y="2104877"/>
            <a:ext cx="1346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Variabel Record</a:t>
            </a:r>
            <a:endParaRPr lang="en-US" sz="1400"/>
          </a:p>
        </p:txBody>
      </p:sp>
      <p:sp>
        <p:nvSpPr>
          <p:cNvPr id="44" name="Rectangle 43"/>
          <p:cNvSpPr/>
          <p:nvPr/>
        </p:nvSpPr>
        <p:spPr>
          <a:xfrm>
            <a:off x="4126514" y="2344072"/>
            <a:ext cx="7007787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 Menukar A &amp; B: </a:t>
            </a:r>
            <a:r>
              <a:rPr lang="en-US" sz="1400">
                <a:solidFill>
                  <a:srgbClr val="FF0000"/>
                </a:solidFill>
              </a:rPr>
              <a:t>Temp bertipe </a:t>
            </a:r>
            <a:r>
              <a:rPr lang="en-US" sz="1400" smtClean="0">
                <a:solidFill>
                  <a:srgbClr val="FF0000"/>
                </a:solidFill>
              </a:rPr>
              <a:t>Record &lt;Nim,Nama,Nilai&gt;</a:t>
            </a:r>
            <a:endParaRPr lang="en-US" sz="14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&lt;Temp.Nim,Temp.Nama,Temp.Nilai&gt;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&lt;A.Nim,A.Nama,A.Nilai&gt;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A.Nim,A.Nama,A.Nilai&gt;  &lt;B.Nim,B.Nama,B.Nilai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&gt;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&lt;B.Nim,B.Nama,B.Nilai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&gt;  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&lt;Temp.Nim,Temp.Nama,Temp.Nilai&gt;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648075" y="1533526"/>
            <a:ext cx="449864" cy="204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7120791" y="1520552"/>
            <a:ext cx="449864" cy="204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672982" y="2743614"/>
            <a:ext cx="449864" cy="204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POLA ALGORITMA Mencari &amp; Mengolah NILAI ARRAY</a:t>
            </a:r>
            <a:endParaRPr lang="en-US">
              <a:latin typeface="AR CENA" pitchFamily="2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08406"/>
              </p:ext>
            </p:extLst>
          </p:nvPr>
        </p:nvGraphicFramePr>
        <p:xfrm>
          <a:off x="250060" y="1216656"/>
          <a:ext cx="1297088" cy="2885760"/>
        </p:xfrm>
        <a:graphic>
          <a:graphicData uri="http://schemas.openxmlformats.org/drawingml/2006/table">
            <a:tbl>
              <a:tblPr/>
              <a:tblGrid>
                <a:gridCol w="577088"/>
                <a:gridCol w="720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Array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Indeks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100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30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45223" y="1015448"/>
            <a:ext cx="3874828" cy="54476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Solusi Algoritma A versi 1</a:t>
            </a:r>
          </a:p>
          <a:p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Indeks = Integer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Nilai = Integer // nilai array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Pencarian = Boolean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  : Indeks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Ada1, Ada2 : Pencarian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----------------------------------------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Ada1  False 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Ada2  False</a:t>
            </a: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 traversal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1..10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(T[i]=100)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Ada1  True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(T[i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]=55)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Ada2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True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(Ada1) then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output(mn,’100 ada dalam array’)</a:t>
            </a: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output(mn,’100 tidak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ada’)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</a:t>
            </a:r>
          </a:p>
          <a:p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(Ada2) then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output(mn,’55 ada dalam array’)</a:t>
            </a: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output(mn,’55 tidak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ada’)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208" y="1255116"/>
            <a:ext cx="20326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A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Apakah ada nilai 100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--- Apakah ada nilai 55?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209" y="2132764"/>
            <a:ext cx="20290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B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nilai tertinggi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nilai terrendah?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86478" y="3000607"/>
            <a:ext cx="26595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C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Nilai 100 ada di indeks berapa ?</a:t>
            </a:r>
          </a:p>
          <a:p>
            <a:pPr marL="180975" indent="-180975">
              <a:buAutoNum type="arabicParenR"/>
            </a:pPr>
            <a:r>
              <a:rPr lang="en-US" sz="1400">
                <a:solidFill>
                  <a:prstClr val="black"/>
                </a:solidFill>
              </a:rPr>
              <a:t>Nilai </a:t>
            </a:r>
            <a:r>
              <a:rPr lang="en-US" sz="1400" smtClean="0">
                <a:solidFill>
                  <a:prstClr val="black"/>
                </a:solidFill>
              </a:rPr>
              <a:t>85 </a:t>
            </a:r>
            <a:r>
              <a:rPr lang="en-US" sz="1400">
                <a:solidFill>
                  <a:prstClr val="black"/>
                </a:solidFill>
              </a:rPr>
              <a:t>ada di indeks berapa 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86478" y="3902390"/>
            <a:ext cx="23562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 D: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total nilai array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Rata-Rata Nilainya </a:t>
            </a:r>
            <a:r>
              <a:rPr lang="en-US" sz="140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98124" y="1033230"/>
            <a:ext cx="3617651" cy="45550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Solusi Algoritma A versi </a:t>
            </a:r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Indeks = Integer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Nilai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Integer // nilai array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Pencarian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Boolean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  : integer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Ada : Boolean // kasus nilai 100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-------------------------------------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  False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  1</a:t>
            </a: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(i &lt;= 10) and (Ada=False)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(T[i]=100)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Ada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True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i  i +1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endwhile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Ada)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output(mn,’100 ada dalam array’)</a:t>
            </a: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output(mn,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’100 tidak ada’)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</a:t>
            </a:r>
          </a:p>
          <a:p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POLA ALGORITMA Mencari &amp; Mengolah NILAI ARRAY</a:t>
            </a:r>
            <a:endParaRPr lang="en-US">
              <a:latin typeface="AR CENA" pitchFamily="2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96218"/>
              </p:ext>
            </p:extLst>
          </p:nvPr>
        </p:nvGraphicFramePr>
        <p:xfrm>
          <a:off x="250060" y="1216656"/>
          <a:ext cx="1297088" cy="2885760"/>
        </p:xfrm>
        <a:graphic>
          <a:graphicData uri="http://schemas.openxmlformats.org/drawingml/2006/table">
            <a:tbl>
              <a:tblPr/>
              <a:tblGrid>
                <a:gridCol w="577088"/>
                <a:gridCol w="720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Array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Indeks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100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30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21423" y="1029503"/>
            <a:ext cx="3874828" cy="34470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Solusi Algoritma B </a:t>
            </a:r>
          </a:p>
          <a:p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Indeks = Integer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Nilai 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Integer // nilai array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      : Indeks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Max, Min: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Nilai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----------------------------------------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Max  T[1]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Min  T[1]</a:t>
            </a: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 traversal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1..10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(T[i]&gt;Max)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Max  T[i]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(T[i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]&lt;Min)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Min  T[i]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Output(mn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’Nilai teringgi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‘, Max)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Output(mn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,’Nilai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terrendah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‘,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Min)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208" y="1255116"/>
            <a:ext cx="20326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A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Apakah ada nilai 100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- Apakah ada nilai 55?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209" y="2132764"/>
            <a:ext cx="20290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B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nilai tertinggi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nilai terrendah?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86478" y="3000607"/>
            <a:ext cx="27429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C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Nilai 100 ada di indeks berapa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-Nilai 85 </a:t>
            </a:r>
            <a:r>
              <a:rPr lang="en-US" sz="1400">
                <a:solidFill>
                  <a:prstClr val="black"/>
                </a:solidFill>
              </a:rPr>
              <a:t>ada di indeks berapa 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86478" y="3902390"/>
            <a:ext cx="23562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 D: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total nilai array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Rata-Rata Nilainya </a:t>
            </a:r>
            <a:r>
              <a:rPr lang="en-US" sz="140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93349" y="1029503"/>
            <a:ext cx="3798626" cy="49244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Solusi Algoritma </a:t>
            </a:r>
            <a:r>
              <a:rPr lang="en-US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Indeks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Nilai     = Integer //nilai array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Pencarian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Boolean</a:t>
            </a: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i, idx : integer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Ketemu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Boolean // kasus 100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-------------------------------------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Ketemu  False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 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   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(Not Ketemu) </a:t>
            </a:r>
            <a:endParaRPr lang="en-US" sz="120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(i &lt;= 10) and (Ketemu=False)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(T[i]=100)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Ketemu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True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idx  i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i  i + 1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endwhile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(Ketemu) then 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output(mn,’100 ada di indek ke-’,idx)</a:t>
            </a: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output(mn,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’100 tidak ada’)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</a:t>
            </a:r>
          </a:p>
          <a:p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POLA ALGORITMA Mencari &amp; Mengolah NILAI ARRAY</a:t>
            </a:r>
            <a:endParaRPr lang="en-US">
              <a:latin typeface="AR CENA" pitchFamily="2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66853"/>
              </p:ext>
            </p:extLst>
          </p:nvPr>
        </p:nvGraphicFramePr>
        <p:xfrm>
          <a:off x="250060" y="1216656"/>
          <a:ext cx="1297088" cy="2885760"/>
        </p:xfrm>
        <a:graphic>
          <a:graphicData uri="http://schemas.openxmlformats.org/drawingml/2006/table">
            <a:tbl>
              <a:tblPr/>
              <a:tblGrid>
                <a:gridCol w="577088"/>
                <a:gridCol w="720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Array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Indeks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-60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-80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100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90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85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/>
                          <a:ea typeface="Times New Roman"/>
                        </a:rPr>
                        <a:t>30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478598" y="1040426"/>
            <a:ext cx="5084502" cy="46474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Solusi Algoritma D </a:t>
            </a:r>
          </a:p>
          <a:p>
            <a:endParaRPr lang="en-US" sz="14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Contanta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 = 10</a:t>
            </a:r>
            <a:endParaRPr lang="en-US" sz="14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Indeks = Integer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Nilai = Integer // nilai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Rata2 = Real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   : Indeks 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Total: Nilai</a:t>
            </a:r>
          </a:p>
          <a:p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RR   : Rata2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----------------------------------------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Total  0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RR  0 // bebas</a:t>
            </a:r>
          </a:p>
          <a:p>
            <a:r>
              <a:rPr lang="en-US" sz="14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 traversal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1..N</a:t>
            </a: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Total  Total +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T[i]</a:t>
            </a:r>
            <a:endParaRPr lang="en-US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</a:t>
            </a:r>
            <a:endParaRPr lang="en-US" sz="1400" u="sng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RR  Total/N</a:t>
            </a:r>
          </a:p>
          <a:p>
            <a:endParaRPr lang="en-US" sz="14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Output(mn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’Total Nilai Array = ‘, Total)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Output(mn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’Rata-rata nilai = </a:t>
            </a:r>
            <a:r>
              <a:rPr lang="en-US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‘,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RR)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208" y="1255116"/>
            <a:ext cx="20326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A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Apakah ada nilai 100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- Apakah ada nilai 55?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209" y="2132764"/>
            <a:ext cx="20290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B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nilai tertinggi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nilai terrendah?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86478" y="3000607"/>
            <a:ext cx="27429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C 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Nilai 100 ada di indeks berapa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-Nilai 85 </a:t>
            </a:r>
            <a:r>
              <a:rPr lang="en-US" sz="1400">
                <a:solidFill>
                  <a:prstClr val="black"/>
                </a:solidFill>
              </a:rPr>
              <a:t>ada di indeks berapa 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86478" y="3902390"/>
            <a:ext cx="23562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Pertanyaan  D: 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total nilai array ?</a:t>
            </a:r>
          </a:p>
          <a:p>
            <a:pPr marL="180975" indent="-180975">
              <a:buAutoNum type="arabicParenR"/>
            </a:pPr>
            <a:r>
              <a:rPr lang="en-US" sz="1400" smtClean="0">
                <a:solidFill>
                  <a:prstClr val="black"/>
                </a:solidFill>
              </a:rPr>
              <a:t>Berapa Rata-Rata Nilainya </a:t>
            </a:r>
            <a:r>
              <a:rPr lang="en-US" sz="140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370" y="5674735"/>
            <a:ext cx="2699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INGAT ALGORITMA-1: 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Counter – Akumulator – Rata-rata</a:t>
            </a:r>
            <a:endParaRPr lang="en-US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310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9469762" y="2662176"/>
            <a:ext cx="2483206" cy="38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48225" y="236434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smtClean="0">
                <a:solidFill>
                  <a:prstClr val="white"/>
                </a:solidFill>
              </a:rPr>
              <a:t>1</a:t>
            </a: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9871" y="830407"/>
            <a:ext cx="7486650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</a:pPr>
            <a:r>
              <a:rPr lang="en-US" sz="280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Silakan sruuput kopi dulu ….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65414" y="168691"/>
            <a:ext cx="2049236" cy="54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3200" smtClean="0">
                <a:solidFill>
                  <a:prstClr val="black"/>
                </a:solidFill>
                <a:latin typeface="Britannic Bold" pitchFamily="34" charset="0"/>
                <a:ea typeface="Arial" pitchFamily="34" charset="0"/>
                <a:cs typeface="Arial" pitchFamily="34" charset="0"/>
              </a:rPr>
              <a:t>REHAT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23906" y="3131339"/>
            <a:ext cx="6448378" cy="11541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PROBLEM DAN SOLUSI MODULAR</a:t>
            </a:r>
          </a:p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RECORD &amp; ARRAY : TABEL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5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3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7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4022</TotalTime>
  <Words>1742</Words>
  <Application>Microsoft Office PowerPoint</Application>
  <PresentationFormat>Custom</PresentationFormat>
  <Paragraphs>600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Gallery</vt:lpstr>
      <vt:lpstr>1_Gallery</vt:lpstr>
      <vt:lpstr>5_Gallery</vt:lpstr>
      <vt:lpstr>3_Gallery</vt:lpstr>
      <vt:lpstr>7_Gallery</vt:lpstr>
      <vt:lpstr>PowerPoint Presentation</vt:lpstr>
      <vt:lpstr>PowerPoint Presentation</vt:lpstr>
      <vt:lpstr>PowerPoint Presentation</vt:lpstr>
      <vt:lpstr>PowerPoint Presentation</vt:lpstr>
      <vt:lpstr>POLA ALGORITMA Menukar Nilai Suatu VariabeL/Array</vt:lpstr>
      <vt:lpstr>POLA ALGORITMA Mencari &amp; Mengolah NILAI ARRAY</vt:lpstr>
      <vt:lpstr>POLA ALGORITMA Mencari &amp; Mengolah NILAI ARRAY</vt:lpstr>
      <vt:lpstr>POLA ALGORITMA Mencari &amp; Mengolah NILAI ARRAY</vt:lpstr>
      <vt:lpstr>PowerPoint Presentation</vt:lpstr>
      <vt:lpstr>PowerPoint Presentation</vt:lpstr>
      <vt:lpstr>SOLUSI MODULAR : TABEL RECORD</vt:lpstr>
      <vt:lpstr>SOLUSI MODULAR : TABEL RECORD</vt:lpstr>
      <vt:lpstr>PowerPoint Presentation</vt:lpstr>
      <vt:lpstr>Foto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413</cp:revision>
  <dcterms:created xsi:type="dcterms:W3CDTF">2020-08-18T06:10:40Z</dcterms:created>
  <dcterms:modified xsi:type="dcterms:W3CDTF">2022-03-04T01:41:55Z</dcterms:modified>
</cp:coreProperties>
</file>