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8" r:id="rId2"/>
    <p:sldMasterId id="2147483751" r:id="rId3"/>
    <p:sldMasterId id="2147483777" r:id="rId4"/>
    <p:sldMasterId id="2147483813" r:id="rId5"/>
  </p:sldMasterIdLst>
  <p:notesMasterIdLst>
    <p:notesMasterId r:id="rId18"/>
  </p:notesMasterIdLst>
  <p:handoutMasterIdLst>
    <p:handoutMasterId r:id="rId19"/>
  </p:handoutMasterIdLst>
  <p:sldIdLst>
    <p:sldId id="310" r:id="rId6"/>
    <p:sldId id="311" r:id="rId7"/>
    <p:sldId id="323" r:id="rId8"/>
    <p:sldId id="327" r:id="rId9"/>
    <p:sldId id="330" r:id="rId10"/>
    <p:sldId id="357" r:id="rId11"/>
    <p:sldId id="276" r:id="rId12"/>
    <p:sldId id="358" r:id="rId13"/>
    <p:sldId id="351" r:id="rId14"/>
    <p:sldId id="354" r:id="rId15"/>
    <p:sldId id="356" r:id="rId16"/>
    <p:sldId id="2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61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-7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5F5A-66B8-4359-8B6E-63D21B59BB9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8E-0815-43A3-BD69-3BCAFA93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49C3-AEAE-4D9D-A793-209B2CFAC97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FFF5F-F4C4-4FBE-9782-AC09120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8DA8ED-31DF-4078-A87C-FE278759C152}" type="slidenum">
              <a:rPr lang="id-ID" smtClean="0">
                <a:solidFill>
                  <a:prstClr val="black"/>
                </a:solidFill>
              </a:rPr>
              <a:pPr/>
              <a:t>4</a:t>
            </a:fld>
            <a:endParaRPr lang="id-ID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2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8DA8ED-31DF-4078-A87C-FE278759C152}" type="slidenum">
              <a:rPr lang="id-ID" smtClean="0">
                <a:solidFill>
                  <a:prstClr val="black"/>
                </a:solidFill>
              </a:rPr>
              <a:pPr/>
              <a:t>8</a:t>
            </a:fld>
            <a:endParaRPr lang="id-ID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2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60565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4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5968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4333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5116" y="675568"/>
            <a:ext cx="1146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72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3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99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0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05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23426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8996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108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29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37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288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3002F8DD-D441-462A-80DB-7346A519869D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1"/>
            <a:ext cx="546099" cy="45719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prstClr val="white"/>
                </a:solidFill>
              </a:rPr>
              <a:pPr/>
              <a:t>‹#›</a:t>
            </a:fld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30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27111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260" y="2655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91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11/03/2022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ambar Backgrounds Simple Untuk Powerpoint - Wallpaper Cav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737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20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8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11/03/2022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48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823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11/03/2022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19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48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11/03/2022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2531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11/03/2022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1608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11/03/2022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442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11/03/2022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68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11/03/2022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099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809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4333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5116" y="675568"/>
            <a:ext cx="1146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742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11/03/2022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07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923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66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96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4069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4884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796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41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77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653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4333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5116" y="675568"/>
            <a:ext cx="1146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11/03/2022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71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561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90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98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824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9692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0266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057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425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7590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11/03/2022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1603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/>
              <a:t>11/03/2022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/>
              <a:t>11/03/2022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8662" y="2203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pic>
        <p:nvPicPr>
          <p:cNvPr id="1026" name="Picture 2" descr="Desain Background Brosur Keren - Background Buku Warna Biru - 1600x1000 -  Download HD Wallpaper - WallpaperTip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5" b="15360"/>
          <a:stretch/>
        </p:blipFill>
        <p:spPr bwMode="auto">
          <a:xfrm>
            <a:off x="10236200" y="0"/>
            <a:ext cx="195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11/03/2022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00068" y="0"/>
            <a:ext cx="19919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Desain Background Brosur Keren - Background Buku Warna Biru - 1600x1000 -  Download HD Wallpaper - WallpaperTi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5" b="15360"/>
          <a:stretch/>
        </p:blipFill>
        <p:spPr bwMode="auto">
          <a:xfrm>
            <a:off x="1" y="0"/>
            <a:ext cx="102000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2775" y="3821456"/>
            <a:ext cx="8241973" cy="46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12775" y="777021"/>
            <a:ext cx="8475470" cy="170606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smtClean="0">
                <a:solidFill>
                  <a:prstClr val="black"/>
                </a:solidFill>
                <a:latin typeface="AR JULIAN" pitchFamily="2" charset="0"/>
              </a:rPr>
              <a:t>ALGORITMa-2</a:t>
            </a:r>
            <a:br>
              <a:rPr lang="en-US" sz="4400" b="1" smtClean="0">
                <a:solidFill>
                  <a:prstClr val="black"/>
                </a:solidFill>
                <a:latin typeface="AR JULIAN" pitchFamily="2" charset="0"/>
              </a:rPr>
            </a:br>
            <a:r>
              <a:rPr lang="en-US" sz="4400" b="1" err="1" smtClean="0">
                <a:solidFill>
                  <a:prstClr val="black"/>
                </a:solidFill>
                <a:latin typeface="AR JULIAN" pitchFamily="2" charset="0"/>
              </a:rPr>
              <a:t>pemrograman</a:t>
            </a:r>
            <a:r>
              <a:rPr lang="en-US" sz="4400" b="1" smtClean="0">
                <a:solidFill>
                  <a:prstClr val="black"/>
                </a:solidFill>
                <a:latin typeface="AR JULIAN" pitchFamily="2" charset="0"/>
              </a:rPr>
              <a:t> modular</a:t>
            </a:r>
            <a:endParaRPr lang="id-ID" sz="4400" b="1">
              <a:solidFill>
                <a:prstClr val="black"/>
              </a:solidFill>
              <a:latin typeface="AR JULIAN" pitchFamily="2" charset="0"/>
            </a:endParaRPr>
          </a:p>
        </p:txBody>
      </p:sp>
      <p:sp>
        <p:nvSpPr>
          <p:cNvPr id="19" name="Snip and Round Single Corner Rectangle 18"/>
          <p:cNvSpPr/>
          <p:nvPr/>
        </p:nvSpPr>
        <p:spPr>
          <a:xfrm rot="16200000" flipH="1">
            <a:off x="10871381" y="597510"/>
            <a:ext cx="967264" cy="935593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0" tIns="45720" rIns="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D" sz="4800" b="1">
                <a:ln w="11430"/>
                <a:gradFill>
                  <a:gsLst>
                    <a:gs pos="0">
                      <a:srgbClr val="DE478E">
                        <a:tint val="70000"/>
                        <a:satMod val="245000"/>
                      </a:srgbClr>
                    </a:gs>
                    <a:gs pos="75000">
                      <a:srgbClr val="DE478E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DE478E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4800" b="1">
              <a:ln w="11430"/>
              <a:gradFill>
                <a:gsLst>
                  <a:gs pos="0">
                    <a:srgbClr val="DE478E">
                      <a:tint val="70000"/>
                      <a:satMod val="245000"/>
                    </a:srgbClr>
                  </a:gs>
                  <a:gs pos="75000">
                    <a:srgbClr val="DE478E">
                      <a:tint val="90000"/>
                      <a:shade val="60000"/>
                      <a:satMod val="240000"/>
                    </a:srgbClr>
                  </a:gs>
                  <a:gs pos="100000">
                    <a:srgbClr val="DE478E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31" y="1137077"/>
            <a:ext cx="2704760" cy="40690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1" name="Picture 2" descr="Pengertian Logika Adalah: Sejarah, Tujuan, Konsep, Manfa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2" y="4202891"/>
            <a:ext cx="2309712" cy="194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2775" y="2442298"/>
            <a:ext cx="41253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D" sz="2000" cap="none" spc="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2000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sz="2000" cap="none" spc="0" smtClean="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Masuk / </a:t>
            </a:r>
            <a:r>
              <a:rPr lang="en-US" sz="2000" err="1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ipahami </a:t>
            </a:r>
            <a:r>
              <a:rPr lang="en-US" sz="2000" cap="none" spc="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akal</a:t>
            </a:r>
            <a:endParaRPr lang="en-US" sz="2000" cap="none" spc="0" smtClean="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Memenuhi</a:t>
            </a:r>
            <a:r>
              <a:rPr lang="en-US" sz="200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00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logika</a:t>
            </a:r>
            <a:endParaRPr lang="en-US" sz="200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55259" y="5356214"/>
            <a:ext cx="3190129" cy="694826"/>
          </a:xfrm>
          <a:prstGeom prst="roundRect">
            <a:avLst>
              <a:gd name="adj" fmla="val 43841"/>
            </a:avLst>
          </a:prstGeom>
          <a:gradFill flip="none" rotWithShape="1">
            <a:gsLst>
              <a:gs pos="0">
                <a:srgbClr val="CCFFFF">
                  <a:lumMod val="0"/>
                  <a:lumOff val="100000"/>
                  <a:alpha val="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 :</a:t>
            </a:r>
          </a:p>
          <a:p>
            <a:pPr algn="ctr"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SANYATA </a:t>
            </a:r>
            <a:r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PURWIDAYANTA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4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533950" y="978110"/>
            <a:ext cx="5767613" cy="532722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PROBLEM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Judul  : </a:t>
            </a: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Aplikasi_Modular_TabelRecord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  : … Proses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Output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//dilewati dulu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KAMUS DATA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 	 //tidak ada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Constanta N = 10</a:t>
            </a:r>
          </a:p>
          <a:p>
            <a:pPr>
              <a:tabLst>
                <a:tab pos="1660525" algn="l"/>
              </a:tabLst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     Elemen = &lt; Nim:..;NAMA:…;UTS :…;UAS :…;</a:t>
            </a:r>
          </a:p>
          <a:p>
            <a:pPr>
              <a:tabLst>
                <a:tab pos="1660525" algn="l"/>
              </a:tabLst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NA:…;INDEKS:… &gt;</a:t>
            </a:r>
          </a:p>
          <a:p>
            <a:pPr>
              <a:tabLst>
                <a:tab pos="1660525" algn="l"/>
              </a:tabLst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Tabel  = Array [1..N] of Elemen</a:t>
            </a:r>
          </a:p>
          <a:p>
            <a:pPr>
              <a:tabLst>
                <a:tab pos="1660525" algn="l"/>
              </a:tabLst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Pilihan = Char;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Variable  gTR :Tabel; 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gPil :Pilihan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Menu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Pil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Pilihan)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Input_Nilai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TR:Tabel)</a:t>
            </a:r>
          </a:p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TR:Tabel;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RR,Max,Min:Real)</a:t>
            </a: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Print_Laporan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endParaRPr lang="en-US" sz="1200" b="1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Call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Menu(gPil)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Depend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on gPil1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‘1’ 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 Input_Nilai(gTR); 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‘2’ 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 Print_Laporan(gTR);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EndDepend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gPil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Stop);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//pemakaian Menu selesai 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4500" y="106229"/>
            <a:ext cx="11125200" cy="630581"/>
          </a:xfrm>
        </p:spPr>
        <p:txBody>
          <a:bodyPr/>
          <a:lstStyle/>
          <a:p>
            <a:pPr algn="l"/>
            <a:r>
              <a:rPr lang="en-US">
                <a:solidFill>
                  <a:prstClr val="black"/>
                </a:solidFill>
                <a:latin typeface="AR JULIAN" pitchFamily="2" charset="0"/>
                <a:sym typeface="Wingdings"/>
              </a:rPr>
              <a:t>SOLUSI MODULAR </a:t>
            </a:r>
            <a:r>
              <a:rPr lang="en-US">
                <a:solidFill>
                  <a:prstClr val="black"/>
                </a:solidFill>
                <a:latin typeface="AR JULIAN" pitchFamily="2" charset="0"/>
              </a:rPr>
              <a:t>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Review</a:t>
            </a:r>
            <a:endParaRPr lang="en-US">
              <a:latin typeface="AR CEN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429288" y="736810"/>
            <a:ext cx="5140412" cy="32255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xPil : Character);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{I.S : xPl sebuah karakter sembarang  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{F.S : xPil berisi pilihan ‘0’,’1’,’2’ }} 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Var lokal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tidak ada;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+-----------------------+’);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       </a:t>
            </a:r>
            <a:r>
              <a:rPr lang="en-US" sz="1200" b="1" smtClean="0">
                <a:latin typeface="Calibri"/>
                <a:cs typeface="Arial" pitchFamily="34" charset="0"/>
              </a:rPr>
              <a:t>MENU NILAI        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+-----------------------+’);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|[1] Input Data Nilai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|[2] Laporan penilaian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|----------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|[0] Selesai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+-----------------------+’);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|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&gt;&gt;&gt; Pilih nomor = ?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+-----------------------+’);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Locate(23,12); Input(xPil);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6429288" y="3984065"/>
            <a:ext cx="5156001" cy="27850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Tabel)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{I.S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TR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sebuah Tabel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Record sembarang            }</a:t>
            </a:r>
            <a:endParaRPr lang="en-ID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F.S : TR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berisi data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hasil input NIM,NAMA,UTS,UAS }</a:t>
            </a:r>
            <a:endParaRPr lang="en-ID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 lokal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Integer;</a:t>
            </a: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Output(Mn,’INPUT NILAI ’)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Output(Mn,’------------’)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 traversal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1..N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Input(Kb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’Data ke-‘,i)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Input(Kb,’NIM  = ‘,TR[i].NIM)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Input(Kb,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’NAMA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‘,TR[i].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NAMA) 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Input(Kb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’UTS 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‘,TR[i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].UTS) 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Input(Kb,’UAS 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‘,TR[i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].UAS)</a:t>
            </a:r>
            <a:endParaRPr lang="en-ID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 panose="05000000000000000000" pitchFamily="2" charset="2"/>
            </a:endParaRP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D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</a:t>
            </a:r>
            <a:endParaRPr lang="en-US" sz="1200" u="sng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24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241850" y="736810"/>
            <a:ext cx="5767613" cy="543539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PROBLEM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Judul  : </a:t>
            </a: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Aplikasi_Modular_TabelRecord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  : … Proses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Output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//dilewati dulu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KAMUS DATA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 	 //tidak ada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Constanta N = 10</a:t>
            </a:r>
          </a:p>
          <a:p>
            <a:pPr>
              <a:tabLst>
                <a:tab pos="1660525" algn="l"/>
              </a:tabLst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     Elemen = &lt; Nim:..;NAMA:…;UTS :…;UAS :…;</a:t>
            </a:r>
          </a:p>
          <a:p>
            <a:pPr>
              <a:tabLst>
                <a:tab pos="1660525" algn="l"/>
              </a:tabLst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NA:…;INDEKS:… &gt;</a:t>
            </a:r>
          </a:p>
          <a:p>
            <a:pPr>
              <a:tabLst>
                <a:tab pos="1660525" algn="l"/>
              </a:tabLst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Tabel  = Array [1..N] of Elemen</a:t>
            </a:r>
          </a:p>
          <a:p>
            <a:pPr>
              <a:tabLst>
                <a:tab pos="1660525" algn="l"/>
              </a:tabLst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Pilihan = Char;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Variable  gTR :Tabel; 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gPil :Pilihan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Menu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Pil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Pilihan)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Input_Nilai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TR:Tabel)</a:t>
            </a:r>
          </a:p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TR:Tabel;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RR,Max,Min:Real)</a:t>
            </a: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Print_Laporan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endParaRPr lang="en-US" sz="1200" b="1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Call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Menu(gPil)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Depend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on gPil1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‘1’ 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 Input_Nilai(gTR); 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‘2’ 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 Print_Laporan(gTR);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EndDepend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gPil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Stop);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//pemakaian Menu selesai 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131752" y="736810"/>
            <a:ext cx="5738037" cy="30223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TR:Tabel;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RR,Max,Min:Real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ID" sz="120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D" sz="1200">
                <a:latin typeface="Courier New" pitchFamily="49" charset="0"/>
                <a:cs typeface="Courier New" pitchFamily="49" charset="0"/>
              </a:rPr>
              <a:t>I.S :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TR Tabel Record terisi NIM, NMA, UTS, UAS }</a:t>
            </a:r>
            <a:endParaRPr lang="en-ID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{F.S : TR terisi NIM, NMA, UTS,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UAS, NA, INNDEKS</a:t>
            </a:r>
            <a:br>
              <a:rPr lang="en-ID" sz="1200" smtClean="0">
                <a:latin typeface="Courier New" pitchFamily="49" charset="0"/>
                <a:cs typeface="Courier New" pitchFamily="49" charset="0"/>
              </a:rPr>
            </a:br>
            <a:r>
              <a:rPr lang="en-ID" sz="1200" smtClean="0">
                <a:latin typeface="Courier New" pitchFamily="49" charset="0"/>
                <a:cs typeface="Courier New" pitchFamily="49" charset="0"/>
              </a:rPr>
              <a:t>       Terseleksi RR, Max, Min } 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 lokal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i: Integer;</a:t>
            </a:r>
          </a:p>
          <a:p>
            <a:pPr eaLnBrk="0" hangingPunct="0">
              <a:defRPr/>
            </a:pPr>
            <a:r>
              <a:rPr lang="en-US" sz="1200" b="1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traversal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1..N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TR[i].NA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 0.40*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TR[i].UTS + 0.60*TR[i].UAS</a:t>
            </a:r>
            <a:endParaRPr lang="en-ID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TR[i].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NA&gt;=85) Then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TR[i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].INDEKS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’A’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   else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(TR[i].NA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&gt;=70)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 TR[i].INDEKS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’B’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        else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(TR[i].NA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&gt;=55)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 TR[i].INDEKS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’C’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             else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(TR[i].NA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&gt;=40)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 TR[i].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INDEKS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’D’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                  else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TR[i].INDEKS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’E’ 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    endif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D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//belum ada proses Rata2, Nilai Tertingi, Terkecil</a:t>
            </a: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pikirkan dan tambahkan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6157152" y="3848101"/>
            <a:ext cx="5712637" cy="28955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Print_Laporan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TR:Tabel)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I.S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TR 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sebuah Tabel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Record sembarang                 }</a:t>
            </a:r>
            <a:endParaRPr lang="en-ID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F.S : Terhitung NA dan INDEKS, tercetak di layar isi TR}</a:t>
            </a:r>
            <a:endParaRPr lang="en-ID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 lokal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Integer;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lRR, lMax, lMin : Real;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ID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Proses_Nilai(TR,lRR,lMax, lMin)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Output(Mn,’DAFTAR NILAI ’)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Output(Mn,’------------------------------------------’)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Output(Mn,’ NO   NIM    NAMA        NILAI    INDEKS  ’)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Output(Mn,’------------------------------------------’)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 traversal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1..N</a:t>
            </a:r>
          </a:p>
          <a:p>
            <a:pPr eaLnBrk="0" hangingPunct="0">
              <a:defRPr/>
            </a:pP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Output(MN,i,TR[i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NIM,TR[i].NAMA,TR[i].NA,TR[i].INDKES)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D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</a:t>
            </a:r>
          </a:p>
          <a:p>
            <a:pPr eaLnBrk="0" hangingPunct="0">
              <a:defRPr/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D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en-ID" sz="1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(‘Rata-rata = </a:t>
            </a:r>
            <a:r>
              <a:rPr lang="en-ID" sz="1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‘,lRR); // dan seterusnya tambahkan </a:t>
            </a:r>
            <a:endParaRPr lang="en-US" sz="1200" u="sng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4500" y="106229"/>
            <a:ext cx="11125200" cy="630581"/>
          </a:xfrm>
        </p:spPr>
        <p:txBody>
          <a:bodyPr/>
          <a:lstStyle/>
          <a:p>
            <a:pPr algn="l"/>
            <a:r>
              <a:rPr lang="en-US">
                <a:solidFill>
                  <a:prstClr val="black"/>
                </a:solidFill>
                <a:latin typeface="AR JULIAN" pitchFamily="2" charset="0"/>
                <a:sym typeface="Wingdings"/>
              </a:rPr>
              <a:t>SOLUSI MODULAR </a:t>
            </a:r>
            <a:r>
              <a:rPr lang="en-US">
                <a:solidFill>
                  <a:prstClr val="black"/>
                </a:solidFill>
                <a:latin typeface="AR JULIAN" pitchFamily="2" charset="0"/>
              </a:rPr>
              <a:t>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Review</a:t>
            </a:r>
            <a:endParaRPr lang="en-US">
              <a:latin typeface="AR CENA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850" y="6170652"/>
            <a:ext cx="5606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smtClean="0">
                <a:solidFill>
                  <a:srgbClr val="FF0000"/>
                </a:solidFill>
              </a:rPr>
              <a:t>Catatan agak sulit : Pikirkan jika nilai tertinggi/terrendah lebih dari satu orang.</a:t>
            </a:r>
            <a:endParaRPr lang="en-US" sz="1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3566888" y="1232875"/>
            <a:ext cx="7008906" cy="1236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 </a:t>
            </a:r>
            <a:br>
              <a:rPr lang="en-US" sz="5400"/>
            </a:br>
            <a:r>
              <a:rPr lang="en-US" sz="5400"/>
              <a:t>TERIMA KASIH</a:t>
            </a:r>
            <a:endParaRPr lang="id-ID" sz="540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976387" y="3010258"/>
            <a:ext cx="5488411" cy="2418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rgbClr val="C00000"/>
                </a:solidFill>
              </a:rPr>
              <a:t>Pentutupan :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</a:rPr>
              <a:t/>
            </a:r>
            <a:br>
              <a:rPr lang="en-US" sz="2000">
                <a:solidFill>
                  <a:srgbClr val="C00000"/>
                </a:solidFill>
              </a:rPr>
            </a:br>
            <a:r>
              <a:rPr lang="en-US" sz="2000" smtClean="0">
                <a:solidFill>
                  <a:srgbClr val="C00000"/>
                </a:solidFill>
              </a:rPr>
              <a:t>Mohon diaktifkan 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Videonya BErsama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Akan Dicapture</a:t>
            </a:r>
          </a:p>
          <a:p>
            <a:endParaRPr lang="en-US" sz="2000">
              <a:solidFill>
                <a:srgbClr val="C00000"/>
              </a:solidFill>
            </a:endParaRPr>
          </a:p>
          <a:p>
            <a:r>
              <a:rPr lang="en-US" sz="2000" smtClean="0"/>
              <a:t>2 x : Gaya Resmi + Gaya BEBAS</a:t>
            </a:r>
            <a:endParaRPr lang="id-ID" sz="2000"/>
          </a:p>
        </p:txBody>
      </p:sp>
      <p:sp>
        <p:nvSpPr>
          <p:cNvPr id="12" name="Rectangle 11"/>
          <p:cNvSpPr/>
          <p:nvPr/>
        </p:nvSpPr>
        <p:spPr>
          <a:xfrm>
            <a:off x="1136387" y="924"/>
            <a:ext cx="42514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Sekian dulu …</a:t>
            </a:r>
            <a:endParaRPr lang="en-US" sz="40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4650" y="1237938"/>
            <a:ext cx="4241801" cy="52329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8" name="Picture 2" descr="D:\00_FOTO-VIDEO-KELUARGA\HP - VIVO V15\WhatsApp Images\IMG-20190915-WA00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67" y="1536555"/>
            <a:ext cx="2195285" cy="4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9561967">
            <a:off x="1521985" y="2674329"/>
            <a:ext cx="4251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Ngopi dulu ach …</a:t>
            </a:r>
            <a:endParaRPr lang="en-US" sz="3200" b="1" cap="none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0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Memori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KUNCI 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pic>
        <p:nvPicPr>
          <p:cNvPr id="14" name="Picture 3" descr="D:\korea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 flipH="1">
            <a:off x="676274" y="3745244"/>
            <a:ext cx="1676308" cy="24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5313" y="749421"/>
            <a:ext cx="280416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Fokus-1: RPS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Kompetensi mempelajari Algoritma-2 ?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Teknik Algoritma Modular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Type Data Kompleks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Studi Metode Algoritma Internal Sorting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Produk Aplikasi Program Modular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055" y="713645"/>
            <a:ext cx="3781666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Fokus-2: Algoritma modular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Program, modul, Prosedur, Fungsi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Elemen modul procedure non-recursif: 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Procedure, procedure call, </a:t>
            </a:r>
            <a:br>
              <a:rPr lang="en-US" sz="14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Parameter formal, parameter aktual</a:t>
            </a:r>
            <a:br>
              <a:rPr lang="en-US" sz="14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Passing parameter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Elemen modul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Function 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non-recursif: </a:t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Funcion, function </a:t>
            </a:r>
            <a:r>
              <a:rPr lang="en-US" sz="1400">
                <a:solidFill>
                  <a:prstClr val="black"/>
                </a:solidFill>
                <a:latin typeface="Calibri" pitchFamily="34" charset="0"/>
              </a:rPr>
              <a:t>call, </a:t>
            </a:r>
            <a:br>
              <a:rPr lang="en-US" sz="14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>
                <a:solidFill>
                  <a:prstClr val="black"/>
                </a:solidFill>
                <a:latin typeface="Calibri" pitchFamily="34" charset="0"/>
              </a:rPr>
              <a:t>- Parameter formal, parameter aktual</a:t>
            </a:r>
            <a:br>
              <a:rPr lang="en-US" sz="14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>
                <a:solidFill>
                  <a:prstClr val="black"/>
                </a:solidFill>
                <a:latin typeface="Calibri" pitchFamily="34" charset="0"/>
              </a:rPr>
              <a:t>- Passing parameter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Studi aplikasi modular : Excel 2017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- 11 Modul</a:t>
            </a:r>
            <a:br>
              <a:rPr lang="en-US" sz="14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- 133 Function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Realisasi Algoritma Modular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- Menu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- Domain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8303" y="713645"/>
            <a:ext cx="400135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Fokus-3: Desain Aplikasi modlar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Algoritma Modular Kasus Aplikasi-1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Program Menu Domain Problem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Jumlah Procedure Internal = 1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- Jumlah Modul = 1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- Jumlah Procedure/Function = 5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Algoritma Modular Kasus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Aplikasi-2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Program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Nested Menu 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Domain Problem</a:t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Jumlah Procedure Internal = 1</a:t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Jumlah Modul =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Jumlah Procedure/Function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  per modul = 5</a:t>
            </a:r>
            <a:endParaRPr lang="en-US" sz="160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Memori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KUNCI 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pic>
        <p:nvPicPr>
          <p:cNvPr id="14" name="Picture 3" descr="D:\korea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 flipH="1">
            <a:off x="504824" y="4097669"/>
            <a:ext cx="1676308" cy="24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93821" y="798626"/>
            <a:ext cx="2804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Fokus-4: Record dan Array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Peruasan Tipe data Kompleks : Record dan Array : 1, 2,3, … Dimensi (Tabel, Matriks, Kubus, dst)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Teknik Algoritma Modular Pemrosesan Data Array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Studi Metode Pencarian data pada Array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Produk Aplikasi Program Modular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0421" y="825727"/>
            <a:ext cx="2804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Fokus-5: Aplikasi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Menukar Isi Variabel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Menukar Isi Array/ Tabel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Mencari Searching Data dalam Array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Produk Aplikasi Program Modular mengelola nilai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9833" y="825727"/>
            <a:ext cx="28041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Fokus-6: Realisasi Produk Aplikasi 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Input array MANUAL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Input array OTOMATIS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Proses Perhitungan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Pelaporan</a:t>
            </a:r>
          </a:p>
        </p:txBody>
      </p:sp>
    </p:spTree>
    <p:extLst>
      <p:ext uri="{BB962C8B-B14F-4D97-AF65-F5344CB8AC3E}">
        <p14:creationId xmlns:p14="http://schemas.microsoft.com/office/powerpoint/2010/main" val="20553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Gambar\korea7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r="79714" b="75031"/>
          <a:stretch/>
        </p:blipFill>
        <p:spPr bwMode="auto">
          <a:xfrm flipH="1">
            <a:off x="9215942" y="4166398"/>
            <a:ext cx="2528425" cy="280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 flipH="1">
            <a:off x="7977011" y="2448558"/>
            <a:ext cx="2744561" cy="1458309"/>
          </a:xfrm>
          <a:prstGeom prst="wedgeEllipseCallout">
            <a:avLst>
              <a:gd name="adj1" fmla="val -41138"/>
              <a:gd name="adj2" fmla="val 92663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prstClr val="white"/>
                </a:solidFill>
              </a:rPr>
              <a:t>Tetap Fokus ya ?</a:t>
            </a: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8225" y="236434"/>
            <a:ext cx="391646" cy="41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smtClean="0">
                <a:solidFill>
                  <a:prstClr val="white"/>
                </a:solidFill>
              </a:rPr>
              <a:t>1</a:t>
            </a: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883" y="1269971"/>
            <a:ext cx="7486650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indent="-180975">
              <a:spcAft>
                <a:spcPts val="600"/>
              </a:spcAft>
            </a:pPr>
            <a:r>
              <a:rPr lang="en-US" sz="2800" smtClean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Silakan sruuput kopi dulu ….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65414" y="168691"/>
            <a:ext cx="2049236" cy="54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sz="3200" smtClean="0">
                <a:solidFill>
                  <a:prstClr val="black"/>
                </a:solidFill>
                <a:latin typeface="Britannic Bold" pitchFamily="34" charset="0"/>
                <a:ea typeface="Arial" pitchFamily="34" charset="0"/>
                <a:cs typeface="Arial" pitchFamily="34" charset="0"/>
              </a:rPr>
              <a:t>REHAT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2883" y="3581623"/>
            <a:ext cx="6448378" cy="5847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320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APLIKASI RECORD &amp; ARRAY</a:t>
            </a:r>
            <a:endParaRPr lang="en-US" sz="320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2883" y="4189059"/>
            <a:ext cx="6448378" cy="5847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320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:: </a:t>
            </a:r>
            <a:endParaRPr lang="en-US" sz="320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1000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PROBLEM</a:t>
            </a:r>
            <a:endParaRPr lang="en-US">
              <a:latin typeface="AR CENA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597" y="747572"/>
            <a:ext cx="1116384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Buatlah Algoritma dn Program Modular dalam bahasa Pascal untuk membuat aplikasi Array untuk pengolahan data Nilai Indeks matakuliah Algoritma Pemrograman dengan pemrosesan data sebagai berikut :</a:t>
            </a:r>
          </a:p>
          <a:p>
            <a:pPr marL="271463" indent="-271463"/>
            <a:r>
              <a:rPr lang="en-US" sz="1400"/>
              <a:t>1.	Elemen adalah record &lt;NIM, NAMA, KEHADIRAN, UTS, UAS, NA, INDEKS&gt;</a:t>
            </a:r>
          </a:p>
          <a:p>
            <a:pPr marL="271463" indent="-271463"/>
            <a:r>
              <a:rPr lang="en-US" sz="1400" smtClean="0"/>
              <a:t>2</a:t>
            </a:r>
            <a:r>
              <a:rPr lang="en-US" sz="1400"/>
              <a:t>.	Jumlah data </a:t>
            </a:r>
            <a:r>
              <a:rPr lang="en-US" sz="1400" smtClean="0"/>
              <a:t>maksimum N </a:t>
            </a:r>
            <a:r>
              <a:rPr lang="en-US" sz="1400"/>
              <a:t>= </a:t>
            </a:r>
            <a:r>
              <a:rPr lang="en-US" sz="1400" smtClean="0"/>
              <a:t>15, dan Realisasi array bisa disetting jumlahnya</a:t>
            </a:r>
            <a:r>
              <a:rPr lang="en-US" sz="1400" smtClean="0"/>
              <a:t>. (di-customize)</a:t>
            </a:r>
            <a:endParaRPr lang="en-US" sz="1400"/>
          </a:p>
          <a:p>
            <a:pPr marL="271463" indent="-271463"/>
            <a:r>
              <a:rPr lang="en-US" sz="1400"/>
              <a:t>3.	Data yang diinput hanya NIM, NAMA, jumlah KEHADIRAN, nilai UTS, nilai UAS dan bisa untuk simulasi data otomatis. </a:t>
            </a:r>
            <a:r>
              <a:rPr lang="en-US" sz="1400" smtClean="0"/>
              <a:t> (Gunakan 2 </a:t>
            </a:r>
            <a:r>
              <a:rPr lang="en-US" sz="1400"/>
              <a:t>Array/Tabel) </a:t>
            </a:r>
          </a:p>
          <a:p>
            <a:pPr marL="271463" indent="-271463"/>
            <a:r>
              <a:rPr lang="en-US" sz="1400"/>
              <a:t>4.	Jumlah kehadiran total yang seharusnya adalah 16 kali. Kehadiran &lt; 75% maka dianggap gagal dan diberi NA=0.</a:t>
            </a:r>
          </a:p>
          <a:p>
            <a:pPr marL="271463" indent="-271463"/>
            <a:r>
              <a:rPr lang="en-US" sz="1400"/>
              <a:t>5.	Rumus menghitung NA = Nilai Akhir = 40% UTS + 60% UAS, jika kehadiran &gt;= 75%</a:t>
            </a:r>
          </a:p>
          <a:p>
            <a:pPr marL="269875"/>
            <a:r>
              <a:rPr lang="en-US" sz="1400"/>
              <a:t>INDEKS :</a:t>
            </a:r>
          </a:p>
          <a:p>
            <a:pPr marL="269875"/>
            <a:r>
              <a:rPr lang="en-US" sz="1400"/>
              <a:t>‘A’ :  100 &gt;= NA &gt;= 85</a:t>
            </a:r>
          </a:p>
          <a:p>
            <a:pPr marL="269875"/>
            <a:r>
              <a:rPr lang="en-US" sz="1400"/>
              <a:t>‘B’ :   85 &gt; NA &gt;= 70</a:t>
            </a:r>
          </a:p>
          <a:p>
            <a:pPr marL="269875"/>
            <a:r>
              <a:rPr lang="en-US" sz="1400"/>
              <a:t>‘C’ :  70 &gt; NA &gt;= 55</a:t>
            </a:r>
          </a:p>
          <a:p>
            <a:pPr marL="269875"/>
            <a:r>
              <a:rPr lang="en-US" sz="1400"/>
              <a:t>‘D’ :  55 &gt; NA &gt;= 40</a:t>
            </a:r>
          </a:p>
          <a:p>
            <a:pPr marL="269875"/>
            <a:r>
              <a:rPr lang="en-US" sz="1400"/>
              <a:t>‘E’ :   40 &gt; NA &gt;= </a:t>
            </a:r>
            <a:r>
              <a:rPr lang="en-US" sz="1400" smtClean="0"/>
              <a:t>0</a:t>
            </a:r>
            <a:endParaRPr lang="en-US" sz="1400"/>
          </a:p>
        </p:txBody>
      </p:sp>
      <p:sp>
        <p:nvSpPr>
          <p:cNvPr id="48" name="Rectangle 47"/>
          <p:cNvSpPr/>
          <p:nvPr/>
        </p:nvSpPr>
        <p:spPr>
          <a:xfrm>
            <a:off x="603864" y="3403602"/>
            <a:ext cx="109937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/>
          </a:p>
          <a:p>
            <a:pPr marL="271463" indent="-271463" defTabSz="271463"/>
            <a:r>
              <a:rPr lang="en-US" sz="1400"/>
              <a:t>6.	Model interaksi menu dan kriteria modular</a:t>
            </a:r>
          </a:p>
          <a:p>
            <a:pPr marL="271463" indent="-271463" defTabSz="271463"/>
            <a:endParaRPr lang="en-US" sz="1400"/>
          </a:p>
          <a:p>
            <a:pPr marL="271463" indent="-271463" defTabSz="271463"/>
            <a:r>
              <a:rPr lang="en-US" sz="1400" smtClean="0"/>
              <a:t>7</a:t>
            </a:r>
            <a:r>
              <a:rPr lang="en-US" sz="1400"/>
              <a:t>.	Output Laporan Nilai </a:t>
            </a:r>
          </a:p>
          <a:p>
            <a:r>
              <a:rPr lang="en-US" sz="1400" smtClean="0"/>
              <a:t>	LAPORAN </a:t>
            </a:r>
            <a:r>
              <a:rPr lang="en-US" sz="1400"/>
              <a:t>PENILAIAN MATAKULIAH </a:t>
            </a:r>
            <a:r>
              <a:rPr lang="en-US" sz="1400" smtClean="0"/>
              <a:t>:  HASIL INPUT MANUAL/OTOMATIS</a:t>
            </a:r>
            <a:endParaRPr lang="en-US" sz="1400"/>
          </a:p>
          <a:p>
            <a:r>
              <a:rPr lang="en-US" sz="1400" smtClean="0"/>
              <a:t>	------------------------------------------------------------------------------------------------------------------------</a:t>
            </a:r>
            <a:endParaRPr lang="en-US" sz="1400"/>
          </a:p>
          <a:p>
            <a:r>
              <a:rPr lang="en-US" sz="1400" smtClean="0"/>
              <a:t>	No</a:t>
            </a:r>
            <a:r>
              <a:rPr lang="en-US" sz="1400"/>
              <a:t>	NIM	</a:t>
            </a:r>
            <a:r>
              <a:rPr lang="en-US" sz="1400" smtClean="0"/>
              <a:t>	NAMA 	% </a:t>
            </a:r>
            <a:r>
              <a:rPr lang="en-US" sz="1400"/>
              <a:t>Kehadiran	</a:t>
            </a:r>
            <a:r>
              <a:rPr lang="en-US" sz="1400" smtClean="0"/>
              <a:t>	UTS</a:t>
            </a:r>
            <a:r>
              <a:rPr lang="en-US" sz="1400"/>
              <a:t>	</a:t>
            </a:r>
            <a:r>
              <a:rPr lang="en-US" sz="1400" smtClean="0"/>
              <a:t>	UAS</a:t>
            </a:r>
            <a:r>
              <a:rPr lang="en-US" sz="1400"/>
              <a:t>	</a:t>
            </a:r>
            <a:r>
              <a:rPr lang="en-US" sz="1400" smtClean="0"/>
              <a:t>	NA</a:t>
            </a:r>
            <a:r>
              <a:rPr lang="en-US" sz="1400"/>
              <a:t>	</a:t>
            </a:r>
            <a:r>
              <a:rPr lang="en-US" sz="1400" smtClean="0"/>
              <a:t>	Indeks</a:t>
            </a:r>
            <a:endParaRPr lang="en-US" sz="1400"/>
          </a:p>
          <a:p>
            <a:r>
              <a:rPr lang="en-US" sz="1400" smtClean="0"/>
              <a:t>	-------------------------------------------------------------------------------------------------------------------------</a:t>
            </a:r>
            <a:endParaRPr lang="en-US" sz="1400"/>
          </a:p>
          <a:p>
            <a:r>
              <a:rPr lang="en-US" sz="1400" smtClean="0"/>
              <a:t>	1</a:t>
            </a:r>
            <a:r>
              <a:rPr lang="en-US" sz="1400"/>
              <a:t>	xxx	</a:t>
            </a:r>
            <a:r>
              <a:rPr lang="en-US" sz="1400" smtClean="0"/>
              <a:t>	xxx</a:t>
            </a:r>
            <a:r>
              <a:rPr lang="en-US" sz="1400"/>
              <a:t>	</a:t>
            </a:r>
            <a:r>
              <a:rPr lang="en-US" sz="1400" smtClean="0"/>
              <a:t>	999</a:t>
            </a:r>
            <a:r>
              <a:rPr lang="en-US" sz="1400"/>
              <a:t>	</a:t>
            </a:r>
            <a:r>
              <a:rPr lang="en-US" sz="1400" smtClean="0"/>
              <a:t>		999</a:t>
            </a:r>
            <a:r>
              <a:rPr lang="en-US" sz="1400"/>
              <a:t>	</a:t>
            </a:r>
            <a:r>
              <a:rPr lang="en-US" sz="1400" smtClean="0"/>
              <a:t>	999</a:t>
            </a:r>
            <a:r>
              <a:rPr lang="en-US" sz="1400"/>
              <a:t>	</a:t>
            </a:r>
            <a:r>
              <a:rPr lang="en-US" sz="1400" smtClean="0"/>
              <a:t>	999</a:t>
            </a:r>
            <a:r>
              <a:rPr lang="en-US" sz="1400"/>
              <a:t>	</a:t>
            </a:r>
            <a:r>
              <a:rPr lang="en-US" sz="1400" smtClean="0"/>
              <a:t>	xxx</a:t>
            </a:r>
            <a:endParaRPr lang="en-US" sz="1400"/>
          </a:p>
          <a:p>
            <a:r>
              <a:rPr lang="en-US" sz="1400" smtClean="0"/>
              <a:t>	2</a:t>
            </a:r>
            <a:r>
              <a:rPr lang="en-US" sz="1400"/>
              <a:t>	xxx	</a:t>
            </a:r>
            <a:r>
              <a:rPr lang="en-US" sz="1400" smtClean="0"/>
              <a:t>	xxx</a:t>
            </a:r>
            <a:r>
              <a:rPr lang="en-US" sz="1400"/>
              <a:t>	</a:t>
            </a:r>
            <a:r>
              <a:rPr lang="en-US" sz="1400" smtClean="0"/>
              <a:t>	999</a:t>
            </a:r>
            <a:r>
              <a:rPr lang="en-US" sz="1400"/>
              <a:t>	</a:t>
            </a:r>
            <a:r>
              <a:rPr lang="en-US" sz="1400" smtClean="0"/>
              <a:t>		999</a:t>
            </a:r>
            <a:r>
              <a:rPr lang="en-US" sz="1400"/>
              <a:t>	</a:t>
            </a:r>
            <a:r>
              <a:rPr lang="en-US" sz="1400" smtClean="0"/>
              <a:t>	999</a:t>
            </a:r>
            <a:r>
              <a:rPr lang="en-US" sz="1400"/>
              <a:t>	</a:t>
            </a:r>
            <a:r>
              <a:rPr lang="en-US" sz="1400" smtClean="0"/>
              <a:t>	999</a:t>
            </a:r>
            <a:r>
              <a:rPr lang="en-US" sz="1400"/>
              <a:t>	</a:t>
            </a:r>
            <a:r>
              <a:rPr lang="en-US" sz="1400" smtClean="0"/>
              <a:t>	xxx</a:t>
            </a:r>
            <a:endParaRPr lang="en-US" sz="1400"/>
          </a:p>
          <a:p>
            <a:r>
              <a:rPr lang="en-US" sz="1400" smtClean="0"/>
              <a:t>	…</a:t>
            </a:r>
            <a:r>
              <a:rPr lang="en-US" sz="1400"/>
              <a:t>	xxx	</a:t>
            </a:r>
            <a:r>
              <a:rPr lang="en-US" sz="1400" smtClean="0"/>
              <a:t>	xxx</a:t>
            </a:r>
            <a:r>
              <a:rPr lang="en-US" sz="1400"/>
              <a:t>	</a:t>
            </a:r>
            <a:r>
              <a:rPr lang="en-US" sz="1400" smtClean="0"/>
              <a:t>	999</a:t>
            </a:r>
            <a:r>
              <a:rPr lang="en-US" sz="1400"/>
              <a:t>	</a:t>
            </a:r>
            <a:r>
              <a:rPr lang="en-US" sz="1400" smtClean="0"/>
              <a:t>		999</a:t>
            </a:r>
            <a:r>
              <a:rPr lang="en-US" sz="1400"/>
              <a:t>	</a:t>
            </a:r>
            <a:r>
              <a:rPr lang="en-US" sz="1400" smtClean="0"/>
              <a:t>	999</a:t>
            </a:r>
            <a:r>
              <a:rPr lang="en-US" sz="1400"/>
              <a:t>	</a:t>
            </a:r>
            <a:r>
              <a:rPr lang="en-US" sz="1400" smtClean="0"/>
              <a:t>	999</a:t>
            </a:r>
            <a:r>
              <a:rPr lang="en-US" sz="1400"/>
              <a:t>	</a:t>
            </a:r>
            <a:r>
              <a:rPr lang="en-US" sz="1400" smtClean="0"/>
              <a:t>	xxx</a:t>
            </a:r>
            <a:endParaRPr lang="en-US" sz="1400"/>
          </a:p>
          <a:p>
            <a:r>
              <a:rPr lang="en-US" sz="1400" smtClean="0"/>
              <a:t>	-------------------------------------------------------------------------------------------------------------------------</a:t>
            </a:r>
            <a:endParaRPr lang="en-US" sz="1400"/>
          </a:p>
          <a:p>
            <a:r>
              <a:rPr lang="en-US" sz="1400" smtClean="0"/>
              <a:t>	Rata-Rata NA = ….	Nilai NA Tertinggi = ….		Nilai NA </a:t>
            </a:r>
            <a:r>
              <a:rPr lang="en-US" sz="1400"/>
              <a:t>T</a:t>
            </a:r>
            <a:r>
              <a:rPr lang="en-US" sz="1400" smtClean="0"/>
              <a:t>erkecil </a:t>
            </a:r>
            <a:r>
              <a:rPr lang="en-US" sz="1400" smtClean="0"/>
              <a:t>= …</a:t>
            </a:r>
            <a:endParaRPr lang="en-US" sz="1400"/>
          </a:p>
          <a:p>
            <a:endParaRPr lang="en-US" sz="1400"/>
          </a:p>
        </p:txBody>
      </p:sp>
      <p:grpSp>
        <p:nvGrpSpPr>
          <p:cNvPr id="49" name="Group 48"/>
          <p:cNvGrpSpPr/>
          <p:nvPr/>
        </p:nvGrpSpPr>
        <p:grpSpPr>
          <a:xfrm>
            <a:off x="5803900" y="2351867"/>
            <a:ext cx="2235199" cy="1765301"/>
            <a:chOff x="0" y="0"/>
            <a:chExt cx="3315698" cy="3947937"/>
          </a:xfrm>
        </p:grpSpPr>
        <p:sp>
          <p:nvSpPr>
            <p:cNvPr id="54" name="Title 1"/>
            <p:cNvSpPr txBox="1">
              <a:spLocks/>
            </p:cNvSpPr>
            <p:nvPr/>
          </p:nvSpPr>
          <p:spPr bwMode="auto">
            <a:xfrm>
              <a:off x="0" y="466168"/>
              <a:ext cx="3315694" cy="29890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[1] Input Data Nilai Manual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[2] Input Data Nilai Otomatis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[3] Laporan Penilaian Manual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[4] Laporan Penilaian Otomatis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--------------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 [0] Selesai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0" y="0"/>
              <a:ext cx="3315696" cy="57587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 eaLnBrk="0" hangingPunct="0">
                <a:spcAft>
                  <a:spcPts val="0"/>
                </a:spcAft>
              </a:pPr>
              <a:r>
                <a:rPr lang="en-US" sz="1200" b="1" kern="1200">
                  <a:effectLst/>
                  <a:latin typeface="Calibri"/>
                  <a:ea typeface="Times New Roman"/>
                  <a:cs typeface="Arial"/>
                </a:rPr>
                <a:t>MENU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6" name="Title 1"/>
            <p:cNvSpPr txBox="1">
              <a:spLocks/>
            </p:cNvSpPr>
            <p:nvPr/>
          </p:nvSpPr>
          <p:spPr bwMode="auto">
            <a:xfrm>
              <a:off x="4" y="3315635"/>
              <a:ext cx="3315694" cy="6323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&gt;&gt;&gt; Pilih nomor = ?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50" name="Title 1"/>
          <p:cNvSpPr txBox="1">
            <a:spLocks/>
          </p:cNvSpPr>
          <p:nvPr/>
        </p:nvSpPr>
        <p:spPr bwMode="auto">
          <a:xfrm>
            <a:off x="8134350" y="2335357"/>
            <a:ext cx="2978150" cy="10033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eaLnBrk="0" hangingPunct="0"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Input Data Nilai Otomatis adalah  input data tidak melalui keyboard tetapi salah satu dari perolehan data dengan cara :</a:t>
            </a:r>
            <a:endParaRPr lang="en-US" sz="1200">
              <a:effectLst/>
              <a:latin typeface="Times New Roman"/>
              <a:ea typeface="Times New Roman"/>
            </a:endParaRPr>
          </a:p>
          <a:p>
            <a:pPr marL="342900" lvl="0" indent="-342900" eaLnBrk="0" hangingPunct="0">
              <a:spcAft>
                <a:spcPts val="0"/>
              </a:spcAft>
              <a:buFont typeface="+mj-lt"/>
              <a:buAutoNum type="arabicParenR"/>
            </a:pPr>
            <a:r>
              <a:rPr lang="en-US" sz="1000" kern="120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Data dibangkitkan dengan manipulasi otomatis secara random oleh komputer </a:t>
            </a:r>
            <a:endParaRPr lang="en-US" sz="1200">
              <a:effectLst/>
              <a:latin typeface="Times New Roman"/>
              <a:ea typeface="Times New Roman"/>
            </a:endParaRPr>
          </a:p>
          <a:p>
            <a:pPr marL="342900" lvl="0" indent="-342900" eaLnBrk="0" hangingPunct="0">
              <a:spcAft>
                <a:spcPts val="0"/>
              </a:spcAft>
              <a:buFont typeface="+mj-lt"/>
              <a:buAutoNum type="arabicParenR"/>
            </a:pPr>
            <a:r>
              <a:rPr lang="en-US" sz="1000" kern="120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Data dibaca dari file.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166100" y="3351357"/>
            <a:ext cx="2247900" cy="774701"/>
            <a:chOff x="0" y="-72793"/>
            <a:chExt cx="2711450" cy="888366"/>
          </a:xfrm>
        </p:grpSpPr>
        <p:sp>
          <p:nvSpPr>
            <p:cNvPr id="52" name="Title 1"/>
            <p:cNvSpPr txBox="1">
              <a:spLocks/>
            </p:cNvSpPr>
            <p:nvPr/>
          </p:nvSpPr>
          <p:spPr bwMode="auto">
            <a:xfrm>
              <a:off x="0" y="136122"/>
              <a:ext cx="2711450" cy="67945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eaLnBrk="0" hangingPunct="0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Jumlah Modul/Unit = 1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Jumlah Procedure Minimal = 3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Jumlah Function Minimal = 2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0" y="-72793"/>
              <a:ext cx="2711450" cy="208915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square" tIns="0" bIns="0" anchor="ctr"/>
            <a:lstStyle/>
            <a:p>
              <a:pPr algn="ctr" eaLnBrk="0" hangingPunct="0"/>
              <a:r>
                <a:rPr lang="en-US" sz="1200" b="1" kern="1200">
                  <a:effectLst/>
                  <a:latin typeface="Calibri"/>
                  <a:ea typeface="Times New Roman"/>
                  <a:cs typeface="Arial"/>
                </a:rPr>
                <a:t>Kriteria modular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4301067" y="3228587"/>
            <a:ext cx="1312333" cy="53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LIHAT DEMO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pic>
        <p:nvPicPr>
          <p:cNvPr id="14" name="Picture 3" descr="D:\korea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 flipH="1">
            <a:off x="-70909" y="812602"/>
            <a:ext cx="2187576" cy="31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0" t="24638" r="37198" b="28696"/>
          <a:stretch/>
        </p:blipFill>
        <p:spPr bwMode="auto">
          <a:xfrm>
            <a:off x="2015067" y="942974"/>
            <a:ext cx="2658533" cy="196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59" y="942974"/>
            <a:ext cx="2781541" cy="199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198" y="3010914"/>
            <a:ext cx="28765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64"/>
          <a:stretch/>
        </p:blipFill>
        <p:spPr bwMode="auto">
          <a:xfrm>
            <a:off x="525265" y="4088872"/>
            <a:ext cx="6191250" cy="24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378" y="917574"/>
            <a:ext cx="29051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7569200" y="1524000"/>
            <a:ext cx="105833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9200" y="1761067"/>
            <a:ext cx="747711" cy="1566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47849" y="900443"/>
            <a:ext cx="1019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/>
              <a:t>Input</a:t>
            </a:r>
          </a:p>
          <a:p>
            <a:r>
              <a:rPr lang="en-US" sz="1600" smtClean="0"/>
              <a:t>MANUAL</a:t>
            </a:r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7241131" y="3035012"/>
            <a:ext cx="116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/>
              <a:t>Input</a:t>
            </a:r>
          </a:p>
          <a:p>
            <a:r>
              <a:rPr lang="en-US" sz="1600" smtClean="0"/>
              <a:t>OTOMATIS</a:t>
            </a:r>
            <a:endParaRPr lang="en-US" sz="160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031067" y="3035012"/>
            <a:ext cx="2150533" cy="91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43430" y="3075062"/>
            <a:ext cx="1399237" cy="837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96597" y="3167619"/>
            <a:ext cx="1809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Laporan Hasil</a:t>
            </a:r>
          </a:p>
          <a:p>
            <a:r>
              <a:rPr lang="en-US" sz="1600" smtClean="0"/>
              <a:t>Input OTOMATIS</a:t>
            </a:r>
            <a:endParaRPr lang="en-US" sz="1600"/>
          </a:p>
        </p:txBody>
      </p:sp>
      <p:sp>
        <p:nvSpPr>
          <p:cNvPr id="26" name="Rectangle 25"/>
          <p:cNvSpPr/>
          <p:nvPr/>
        </p:nvSpPr>
        <p:spPr>
          <a:xfrm>
            <a:off x="5132931" y="3327975"/>
            <a:ext cx="1809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Laporan Hasil</a:t>
            </a:r>
          </a:p>
          <a:p>
            <a:r>
              <a:rPr lang="en-US" sz="1600" smtClean="0"/>
              <a:t>Input MANUAL</a:t>
            </a:r>
            <a:endParaRPr lang="en-US" sz="1600"/>
          </a:p>
        </p:txBody>
      </p:sp>
      <p:sp>
        <p:nvSpPr>
          <p:cNvPr id="28" name="Rectangle 27"/>
          <p:cNvSpPr/>
          <p:nvPr/>
        </p:nvSpPr>
        <p:spPr>
          <a:xfrm>
            <a:off x="6996609" y="3784612"/>
            <a:ext cx="651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984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Diskusi </a:t>
            </a:r>
            <a:endParaRPr lang="en-US">
              <a:latin typeface="AR CENA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4189" y="957204"/>
            <a:ext cx="904774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Untuk Input OTOMATIS :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Otomatis NIM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Otomatis NAMA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Otomatis Nilai (Keadiran, UTS, UAS)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Teliti fungsi Bilangan RANDOM di Pascal.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Random di pascal bertipe WORD.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X := Random(100)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Artinya komputer akan membangkitkan bilangan dari 0 s/d 100 disimpan ke var X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Berpikir manipulasi :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Hubungkan bilangan dengan Huruf di kode ASCII ( 0 s/d 255)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Huruf ‘A’ kode = 65, ‘B’=66, dst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Gunakan fungsi CHR dan ORD</a:t>
            </a:r>
            <a:br>
              <a:rPr lang="en-US" sz="1400">
                <a:latin typeface="Courier New" pitchFamily="49" charset="0"/>
                <a:cs typeface="Courier New" pitchFamily="49" charset="0"/>
              </a:rPr>
            </a:br>
            <a:r>
              <a:rPr lang="en-US" sz="1400">
                <a:latin typeface="Courier New" pitchFamily="49" charset="0"/>
                <a:cs typeface="Courier New" pitchFamily="49" charset="0"/>
              </a:rPr>
              <a:t>CHR(65) = ‘A’ </a:t>
            </a:r>
            <a:r>
              <a:rPr lang="en-US" sz="1400"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ORD(‘A’) = 65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>
                <a:latin typeface="Courier New" pitchFamily="49" charset="0"/>
                <a:cs typeface="Courier New" pitchFamily="49" charset="0"/>
              </a:rPr>
            </a:br>
            <a:r>
              <a:rPr lang="en-US" sz="1400" smtClean="0">
                <a:latin typeface="Courier New" pitchFamily="49" charset="0"/>
                <a:cs typeface="Courier New" pitchFamily="49" charset="0"/>
              </a:rPr>
              <a:t>CHR(66)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= ‘B’ </a:t>
            </a:r>
            <a:r>
              <a:rPr lang="en-US" sz="1400"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ORD(‘B’)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66</a:t>
            </a:r>
            <a:br>
              <a:rPr lang="en-US" sz="1400" smtClean="0">
                <a:latin typeface="Courier New" pitchFamily="49" charset="0"/>
                <a:cs typeface="Courier New" pitchFamily="49" charset="0"/>
              </a:rPr>
            </a:br>
            <a:r>
              <a:rPr lang="en-US" sz="1400">
                <a:latin typeface="Courier New" pitchFamily="49" charset="0"/>
                <a:cs typeface="Courier New" pitchFamily="49" charset="0"/>
              </a:rPr>
              <a:t>Writeln(Chr(65))      </a:t>
            </a:r>
            <a:r>
              <a:rPr lang="en-US" sz="1400"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‘A’  sama dengan Writeln(‘A’)</a:t>
            </a:r>
            <a:br>
              <a:rPr lang="en-US" sz="1400">
                <a:latin typeface="Courier New" pitchFamily="49" charset="0"/>
                <a:cs typeface="Courier New" pitchFamily="49" charset="0"/>
              </a:rPr>
            </a:br>
            <a:r>
              <a:rPr lang="en-US" sz="1400">
                <a:latin typeface="Courier New" pitchFamily="49" charset="0"/>
                <a:cs typeface="Courier New" pitchFamily="49" charset="0"/>
              </a:rPr>
              <a:t>Writeln(ORD(CHR(65))) </a:t>
            </a:r>
            <a:r>
              <a:rPr lang="en-US" sz="1400"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65  sama dengan Writeln(ORD(‘A’))</a:t>
            </a:r>
            <a:br>
              <a:rPr lang="en-US" sz="1400">
                <a:latin typeface="Courier New" pitchFamily="49" charset="0"/>
                <a:cs typeface="Courier New" pitchFamily="49" charset="0"/>
              </a:rPr>
            </a:br>
            <a:r>
              <a:rPr lang="en-US" sz="1400">
                <a:latin typeface="Courier New" pitchFamily="49" charset="0"/>
                <a:cs typeface="Courier New" pitchFamily="49" charset="0"/>
              </a:rPr>
              <a:t>Gunakan fungsi STR (mengubah Bilangan menjadi String)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dll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Untuk proses :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Menghitung NA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Mengkomputasi INDEKS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21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Gambar\korea7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r="79714" b="75031"/>
          <a:stretch/>
        </p:blipFill>
        <p:spPr bwMode="auto">
          <a:xfrm flipH="1">
            <a:off x="9215942" y="4166398"/>
            <a:ext cx="2528425" cy="280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 flipH="1">
            <a:off x="7977011" y="2448558"/>
            <a:ext cx="2744561" cy="1458309"/>
          </a:xfrm>
          <a:prstGeom prst="wedgeEllipseCallout">
            <a:avLst>
              <a:gd name="adj1" fmla="val -41138"/>
              <a:gd name="adj2" fmla="val 92663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prstClr val="white"/>
                </a:solidFill>
              </a:rPr>
              <a:t>Tetap Fokus ya ?</a:t>
            </a: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8225" y="236434"/>
            <a:ext cx="391646" cy="41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smtClean="0">
                <a:solidFill>
                  <a:prstClr val="white"/>
                </a:solidFill>
              </a:rPr>
              <a:t>1</a:t>
            </a: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883" y="1269971"/>
            <a:ext cx="7486650" cy="10310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indent="-180975">
              <a:spcAft>
                <a:spcPts val="600"/>
              </a:spcAft>
            </a:pPr>
            <a:r>
              <a:rPr lang="en-US" sz="2800" smtClean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Silakan sruuput kopi dulu ….</a:t>
            </a:r>
          </a:p>
          <a:p>
            <a:pPr marL="180975" indent="-180975">
              <a:spcAft>
                <a:spcPts val="600"/>
              </a:spcAft>
            </a:pPr>
            <a:r>
              <a:rPr lang="en-US" sz="2800" smtClean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SEKIAN.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65414" y="168691"/>
            <a:ext cx="2049236" cy="54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sz="3200" smtClean="0">
                <a:solidFill>
                  <a:prstClr val="black"/>
                </a:solidFill>
                <a:latin typeface="Britannic Bold" pitchFamily="34" charset="0"/>
                <a:ea typeface="Arial" pitchFamily="34" charset="0"/>
                <a:cs typeface="Arial" pitchFamily="34" charset="0"/>
              </a:rPr>
              <a:t>REHAT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2883" y="3581623"/>
            <a:ext cx="6448378" cy="5847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320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REVIEW</a:t>
            </a:r>
            <a:endParaRPr lang="en-US" sz="320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2883" y="4189059"/>
            <a:ext cx="6448378" cy="5847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320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:: </a:t>
            </a:r>
            <a:endParaRPr lang="en-US" sz="320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82342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30306" y="127181"/>
            <a:ext cx="11494993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>
                <a:solidFill>
                  <a:prstClr val="black"/>
                </a:solidFill>
                <a:latin typeface="AR JULIAN" pitchFamily="2" charset="0"/>
                <a:sym typeface="Wingdings"/>
              </a:rPr>
              <a:t>SOAL/PROBLEM &amp; SOLUSI MODULAR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REview 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 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27145"/>
              </p:ext>
            </p:extLst>
          </p:nvPr>
        </p:nvGraphicFramePr>
        <p:xfrm>
          <a:off x="2607606" y="3939792"/>
          <a:ext cx="3227296" cy="1939138"/>
        </p:xfrm>
        <a:graphic>
          <a:graphicData uri="http://schemas.openxmlformats.org/drawingml/2006/table">
            <a:tbl>
              <a:tblPr/>
              <a:tblGrid>
                <a:gridCol w="311072"/>
                <a:gridCol w="582515"/>
                <a:gridCol w="892941"/>
                <a:gridCol w="648648"/>
                <a:gridCol w="792120"/>
              </a:tblGrid>
              <a:tr h="28388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200" b="1" smtClean="0">
                          <a:effectLst/>
                          <a:latin typeface="Times New Roman"/>
                          <a:ea typeface="Times New Roman"/>
                        </a:rPr>
                        <a:t>DAFTAR NILAI </a:t>
                      </a:r>
                      <a:endParaRPr lang="en-US" sz="1200" b="1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Times New Roman"/>
                          <a:ea typeface="Times New Roman"/>
                        </a:rPr>
                        <a:t>NIM         NAMA </a:t>
                      </a:r>
                      <a:r>
                        <a:rPr lang="en-US" sz="1200" b="1" baseline="0" smtClean="0">
                          <a:effectLst/>
                          <a:latin typeface="Times New Roman"/>
                          <a:ea typeface="Times New Roman"/>
                        </a:rPr>
                        <a:t>           NA          </a:t>
                      </a:r>
                      <a:r>
                        <a:rPr lang="en-US" sz="1200" b="1" smtClean="0">
                          <a:effectLst/>
                          <a:latin typeface="Times New Roman"/>
                          <a:ea typeface="Times New Roman"/>
                        </a:rPr>
                        <a:t>INDEKS</a:t>
                      </a:r>
                      <a:endParaRPr lang="en-US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9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Ali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400" smtClean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Budi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400" smtClean="0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Cika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400" smtClean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Dedy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400" smtClean="0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400" smtClean="0">
                          <a:effectLst/>
                          <a:latin typeface="Times New Roman"/>
                          <a:ea typeface="Times New Roman"/>
                        </a:rPr>
                        <a:t>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00N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Dewa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D" sz="1400" smtClean="0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3820" y="783349"/>
            <a:ext cx="57794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</a:rPr>
              <a:t>Buatlah Algoritma Modular untuk membuat Tabel Pengelola Nilai Indeks dengan pemroses data sebagai berikut :</a:t>
            </a:r>
          </a:p>
          <a:p>
            <a:pPr marL="342900" indent="-342900">
              <a:buFontTx/>
              <a:buAutoNum type="arabicParenR"/>
            </a:pPr>
            <a:r>
              <a:rPr lang="en-ID" sz="1600" smtClean="0">
                <a:solidFill>
                  <a:prstClr val="black"/>
                </a:solidFill>
              </a:rPr>
              <a:t>Elemen adalah record &lt;NIM, NAMA, UTS, UAS, NA, INDEKS&gt;</a:t>
            </a:r>
          </a:p>
          <a:p>
            <a:pPr marL="342900" indent="-342900">
              <a:buFontTx/>
              <a:buAutoNum type="arabicParenR"/>
            </a:pPr>
            <a:r>
              <a:rPr lang="en-ID" sz="1600" smtClean="0">
                <a:solidFill>
                  <a:prstClr val="black"/>
                </a:solidFill>
              </a:rPr>
              <a:t>Jumlah data N = 10</a:t>
            </a:r>
          </a:p>
          <a:p>
            <a:pPr marL="342900" indent="-342900">
              <a:buFontTx/>
              <a:buAutoNum type="arabicParenR"/>
            </a:pPr>
            <a:r>
              <a:rPr lang="en-ID" sz="1600" smtClean="0">
                <a:solidFill>
                  <a:prstClr val="black"/>
                </a:solidFill>
              </a:rPr>
              <a:t>Data yang diinput hanya NIM, NAMA, UTS, UAS</a:t>
            </a:r>
          </a:p>
          <a:p>
            <a:pPr marL="342900" indent="-342900">
              <a:buFontTx/>
              <a:buAutoNum type="arabicParenR"/>
            </a:pPr>
            <a:r>
              <a:rPr lang="en-ID" sz="1600" smtClean="0">
                <a:solidFill>
                  <a:prstClr val="black"/>
                </a:solidFill>
              </a:rPr>
              <a:t>NA = Nilai Akhir = 40% UTS + 60% UAS</a:t>
            </a:r>
          </a:p>
          <a:p>
            <a:pPr marL="342900" indent="-342900">
              <a:buFontTx/>
              <a:buAutoNum type="arabicParenR"/>
            </a:pPr>
            <a:r>
              <a:rPr lang="en-ID" sz="1600" smtClean="0">
                <a:solidFill>
                  <a:prstClr val="black"/>
                </a:solidFill>
              </a:rPr>
              <a:t>INDEKS :</a:t>
            </a:r>
            <a:br>
              <a:rPr lang="en-ID" sz="1600" smtClean="0">
                <a:solidFill>
                  <a:prstClr val="black"/>
                </a:solidFill>
              </a:rPr>
            </a:br>
            <a:r>
              <a:rPr lang="en-ID" sz="1600" smtClean="0">
                <a:solidFill>
                  <a:prstClr val="black"/>
                </a:solidFill>
              </a:rPr>
              <a:t>‘A’ :  100 &gt;= NA &gt;= 85</a:t>
            </a:r>
            <a:br>
              <a:rPr lang="en-ID" sz="1600" smtClean="0">
                <a:solidFill>
                  <a:prstClr val="black"/>
                </a:solidFill>
              </a:rPr>
            </a:br>
            <a:r>
              <a:rPr lang="en-ID" sz="1600" smtClean="0">
                <a:solidFill>
                  <a:prstClr val="black"/>
                </a:solidFill>
              </a:rPr>
              <a:t>‘B’ :   85 &gt; NA </a:t>
            </a:r>
            <a:r>
              <a:rPr lang="en-ID" sz="1600">
                <a:solidFill>
                  <a:prstClr val="black"/>
                </a:solidFill>
              </a:rPr>
              <a:t>&gt;= </a:t>
            </a:r>
            <a:r>
              <a:rPr lang="en-ID" sz="1600" smtClean="0">
                <a:solidFill>
                  <a:prstClr val="black"/>
                </a:solidFill>
              </a:rPr>
              <a:t>70</a:t>
            </a:r>
            <a:br>
              <a:rPr lang="en-ID" sz="1600" smtClean="0">
                <a:solidFill>
                  <a:prstClr val="black"/>
                </a:solidFill>
              </a:rPr>
            </a:br>
            <a:r>
              <a:rPr lang="en-ID" sz="1600" smtClean="0">
                <a:solidFill>
                  <a:prstClr val="black"/>
                </a:solidFill>
              </a:rPr>
              <a:t>‘C’ </a:t>
            </a:r>
            <a:r>
              <a:rPr lang="en-ID" sz="1600">
                <a:solidFill>
                  <a:prstClr val="black"/>
                </a:solidFill>
              </a:rPr>
              <a:t>:  </a:t>
            </a:r>
            <a:r>
              <a:rPr lang="en-ID" sz="1600" smtClean="0">
                <a:solidFill>
                  <a:prstClr val="black"/>
                </a:solidFill>
              </a:rPr>
              <a:t>70 </a:t>
            </a:r>
            <a:r>
              <a:rPr lang="en-ID" sz="1600">
                <a:solidFill>
                  <a:prstClr val="black"/>
                </a:solidFill>
              </a:rPr>
              <a:t>&gt; NA &gt;= </a:t>
            </a:r>
            <a:r>
              <a:rPr lang="en-ID" sz="1600" smtClean="0">
                <a:solidFill>
                  <a:prstClr val="black"/>
                </a:solidFill>
              </a:rPr>
              <a:t>55</a:t>
            </a:r>
            <a:br>
              <a:rPr lang="en-ID" sz="1600" smtClean="0">
                <a:solidFill>
                  <a:prstClr val="black"/>
                </a:solidFill>
              </a:rPr>
            </a:br>
            <a:r>
              <a:rPr lang="en-ID" sz="1600" smtClean="0">
                <a:solidFill>
                  <a:prstClr val="black"/>
                </a:solidFill>
              </a:rPr>
              <a:t>‘D’ </a:t>
            </a:r>
            <a:r>
              <a:rPr lang="en-ID" sz="1600">
                <a:solidFill>
                  <a:prstClr val="black"/>
                </a:solidFill>
              </a:rPr>
              <a:t>:  </a:t>
            </a:r>
            <a:r>
              <a:rPr lang="en-ID" sz="1600" smtClean="0">
                <a:solidFill>
                  <a:prstClr val="black"/>
                </a:solidFill>
              </a:rPr>
              <a:t>55 </a:t>
            </a:r>
            <a:r>
              <a:rPr lang="en-ID" sz="1600">
                <a:solidFill>
                  <a:prstClr val="black"/>
                </a:solidFill>
              </a:rPr>
              <a:t>&gt; NA &gt;= </a:t>
            </a:r>
            <a:r>
              <a:rPr lang="en-ID" sz="1600" smtClean="0">
                <a:solidFill>
                  <a:prstClr val="black"/>
                </a:solidFill>
              </a:rPr>
              <a:t>40</a:t>
            </a:r>
            <a:br>
              <a:rPr lang="en-ID" sz="1600" smtClean="0">
                <a:solidFill>
                  <a:prstClr val="black"/>
                </a:solidFill>
              </a:rPr>
            </a:br>
            <a:r>
              <a:rPr lang="en-ID" sz="1600" smtClean="0">
                <a:solidFill>
                  <a:prstClr val="black"/>
                </a:solidFill>
              </a:rPr>
              <a:t>‘E’ </a:t>
            </a:r>
            <a:r>
              <a:rPr lang="en-ID" sz="1600">
                <a:solidFill>
                  <a:prstClr val="black"/>
                </a:solidFill>
              </a:rPr>
              <a:t>:   </a:t>
            </a:r>
            <a:r>
              <a:rPr lang="en-ID" sz="1600" smtClean="0">
                <a:solidFill>
                  <a:prstClr val="black"/>
                </a:solidFill>
              </a:rPr>
              <a:t>40 </a:t>
            </a:r>
            <a:r>
              <a:rPr lang="en-ID" sz="1600">
                <a:solidFill>
                  <a:prstClr val="black"/>
                </a:solidFill>
              </a:rPr>
              <a:t>&gt; NA &gt;= </a:t>
            </a:r>
            <a:r>
              <a:rPr lang="en-ID" sz="1600" smtClean="0">
                <a:solidFill>
                  <a:prstClr val="black"/>
                </a:solidFill>
              </a:rPr>
              <a:t>0</a:t>
            </a:r>
          </a:p>
          <a:p>
            <a:pPr marL="342900" indent="-342900">
              <a:buFontTx/>
              <a:buAutoNum type="arabicParenR"/>
            </a:pPr>
            <a:r>
              <a:rPr lang="en-ID" sz="1600" smtClean="0">
                <a:solidFill>
                  <a:prstClr val="black"/>
                </a:solidFill>
              </a:rPr>
              <a:t>Menu dan Hasil Laporan Penilaian :</a:t>
            </a:r>
            <a:endParaRPr lang="en-ID" sz="1600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49" y="4199668"/>
            <a:ext cx="2080774" cy="1667773"/>
            <a:chOff x="5915769" y="959677"/>
            <a:chExt cx="3315698" cy="3430812"/>
          </a:xfrm>
        </p:grpSpPr>
        <p:sp>
          <p:nvSpPr>
            <p:cNvPr id="9" name="Title 1"/>
            <p:cNvSpPr txBox="1">
              <a:spLocks/>
            </p:cNvSpPr>
            <p:nvPr/>
          </p:nvSpPr>
          <p:spPr bwMode="auto">
            <a:xfrm>
              <a:off x="5915769" y="1425848"/>
              <a:ext cx="3315695" cy="23367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[1] Input Data Nilai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[2] Laporan Penilaian</a:t>
              </a:r>
            </a:p>
            <a:p>
              <a:pPr eaLnBrk="0" hangingPunct="0"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--------------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sz="1600" b="1">
                  <a:latin typeface="Calibri"/>
                  <a:cs typeface="Arial" pitchFamily="34" charset="0"/>
                </a:rPr>
                <a:t> </a:t>
              </a:r>
              <a:r>
                <a:rPr lang="en-US" sz="1600" b="1" smtClean="0">
                  <a:latin typeface="Calibri"/>
                  <a:cs typeface="Arial" pitchFamily="34" charset="0"/>
                </a:rPr>
                <a:t>[0] Selesai</a:t>
              </a: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 bwMode="auto">
            <a:xfrm>
              <a:off x="5915769" y="959677"/>
              <a:ext cx="3315696" cy="46617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MENU NILAI</a:t>
              </a: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5915772" y="3765169"/>
              <a:ext cx="3315695" cy="62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    &gt;&gt;&gt; Pilih nomor = ?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884394" y="5867441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Rata-rata nilai = …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Nlai Tertinggi = … oleh ….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Nilai Terkecil = … oleh …..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013238" y="783349"/>
            <a:ext cx="5920449" cy="1629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pPr eaLnBrk="0" hangingPunct="0">
              <a:defRPr/>
            </a:pPr>
            <a:r>
              <a:rPr lang="en-ID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D" sz="14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Nama Program 	= Aplikasi_Modular_TabelRecord</a:t>
            </a:r>
          </a:p>
          <a:p>
            <a:pPr eaLnBrk="0" hangingPunct="0">
              <a:defRPr/>
            </a:pP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NamaFile			= AppTblR.pas</a:t>
            </a:r>
          </a:p>
          <a:p>
            <a:pPr eaLnBrk="0" hangingPunct="0">
              <a:defRPr/>
            </a:pP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Nama Modul 		= tidak ada</a:t>
            </a:r>
          </a:p>
          <a:p>
            <a:pPr eaLnBrk="0" hangingPunct="0">
              <a:defRPr/>
            </a:pP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 Internal= </a:t>
            </a:r>
          </a:p>
          <a:p>
            <a:pPr marL="342900" indent="-342900" eaLnBrk="0" hangingPunct="0">
              <a:buAutoNum type="arabicParenBoth"/>
              <a:defRPr/>
            </a:pP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 Menu		(3) </a:t>
            </a:r>
            <a:r>
              <a:rPr lang="en-ID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 Proses_Nilai</a:t>
            </a:r>
            <a:endParaRPr lang="en-ID" sz="14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buAutoNum type="arabicParenBoth"/>
              <a:defRPr/>
            </a:pP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 Input_Nilai  (4)</a:t>
            </a:r>
            <a:r>
              <a:rPr lang="en-ID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Procedure </a:t>
            </a:r>
            <a:r>
              <a:rPr lang="en-ID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Print_Laporan</a:t>
            </a:r>
            <a:endParaRPr lang="en-ID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013238" y="2514600"/>
            <a:ext cx="5920449" cy="406848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PROBLEM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Judul  : </a:t>
            </a: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Aplikasi_Modular_TabelRecord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  : … Proses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Output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//dilewati dulu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KAMUS DATA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 	 //tidak ada</a:t>
            </a: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Constanta N = 10</a:t>
            </a:r>
          </a:p>
          <a:p>
            <a:pPr>
              <a:tabLst>
                <a:tab pos="1660525" algn="l"/>
              </a:tabLst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     Elemen = &lt; Nim:..;NAMA:…;UTS :…;UAS :…;</a:t>
            </a:r>
          </a:p>
          <a:p>
            <a:pPr>
              <a:tabLst>
                <a:tab pos="1660525" algn="l"/>
              </a:tabLst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NA:…;INDEKS:… &gt;</a:t>
            </a:r>
          </a:p>
          <a:p>
            <a:pPr>
              <a:tabLst>
                <a:tab pos="1660525" algn="l"/>
              </a:tabLst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Tabel  = Array [1..N] of Elemen</a:t>
            </a:r>
          </a:p>
          <a:p>
            <a:pPr>
              <a:tabLst>
                <a:tab pos="1660525" algn="l"/>
              </a:tabLst>
            </a:pPr>
            <a:r>
              <a:rPr lang="en-ID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Pilihan = Char;</a:t>
            </a:r>
            <a:r>
              <a:rPr lang="en-ID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20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Variable  gTR :Tabel; </a:t>
            </a: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gPil :Pilihan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Menu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Pil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Pilihan)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Input_Nilai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TR:Tabel)</a:t>
            </a:r>
          </a:p>
          <a:p>
            <a:pPr eaLnBrk="0" hangingPunct="0">
              <a:defRPr/>
            </a:pPr>
            <a:r>
              <a: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Proses_Nilai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TR:Tabel; 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RR,Max,Min:Real)</a:t>
            </a:r>
          </a:p>
          <a:p>
            <a:pPr eaLnBrk="0" hangingPunct="0">
              <a:defRPr/>
            </a:pP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Print_Laporan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TR:Tabel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endParaRPr lang="en-US" sz="1200" b="1" u="sng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Algoritma akses menu</a:t>
            </a:r>
          </a:p>
          <a:p>
            <a:pPr eaLnBrk="0" hangingPunct="0">
              <a:defRPr/>
            </a:pPr>
            <a:r>
              <a:rPr lang="en-US" sz="1200" b="1" u="sng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1200" b="1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5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3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7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4170</TotalTime>
  <Words>929</Words>
  <Application>Microsoft Office PowerPoint</Application>
  <PresentationFormat>Custom</PresentationFormat>
  <Paragraphs>339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Gallery</vt:lpstr>
      <vt:lpstr>1_Gallery</vt:lpstr>
      <vt:lpstr>5_Gallery</vt:lpstr>
      <vt:lpstr>3_Gallery</vt:lpstr>
      <vt:lpstr>7_Gallery</vt:lpstr>
      <vt:lpstr>PowerPoint Presentation</vt:lpstr>
      <vt:lpstr>PowerPoint Presentation</vt:lpstr>
      <vt:lpstr>PowerPoint Presentation</vt:lpstr>
      <vt:lpstr>PowerPoint Presentation</vt:lpstr>
      <vt:lpstr>PROBLEM</vt:lpstr>
      <vt:lpstr>PowerPoint Presentation</vt:lpstr>
      <vt:lpstr>Diskusi </vt:lpstr>
      <vt:lpstr>PowerPoint Presentation</vt:lpstr>
      <vt:lpstr>PowerPoint Presentation</vt:lpstr>
      <vt:lpstr>SOLUSI MODULAR : Review</vt:lpstr>
      <vt:lpstr>SOLUSI MODULAR : Review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Djkstra</dc:creator>
  <cp:lastModifiedBy>User</cp:lastModifiedBy>
  <cp:revision>425</cp:revision>
  <dcterms:created xsi:type="dcterms:W3CDTF">2020-08-18T06:10:40Z</dcterms:created>
  <dcterms:modified xsi:type="dcterms:W3CDTF">2022-03-11T02:23:42Z</dcterms:modified>
</cp:coreProperties>
</file>