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50" r:id="rId3"/>
    <p:sldMasterId id="2147483762" r:id="rId4"/>
    <p:sldMasterId id="2147483775" r:id="rId5"/>
  </p:sldMasterIdLst>
  <p:notesMasterIdLst>
    <p:notesMasterId r:id="rId23"/>
  </p:notesMasterIdLst>
  <p:handoutMasterIdLst>
    <p:handoutMasterId r:id="rId24"/>
  </p:handoutMasterIdLst>
  <p:sldIdLst>
    <p:sldId id="388" r:id="rId6"/>
    <p:sldId id="390" r:id="rId7"/>
    <p:sldId id="389" r:id="rId8"/>
    <p:sldId id="405" r:id="rId9"/>
    <p:sldId id="393" r:id="rId10"/>
    <p:sldId id="391" r:id="rId11"/>
    <p:sldId id="392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33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33CC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6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294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5F5A-66B8-4359-8B6E-63D21B59BB9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8E-0815-43A3-BD69-3BCAFA93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49C3-AEAE-4D9D-A793-209B2CFAC97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FF5F-F4C4-4FBE-9782-AC09120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13/05/2022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60565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13/05/2022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13/05/2022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4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9157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333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116" y="675568"/>
            <a:ext cx="1146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1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0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29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9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5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8905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4704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0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70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80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8468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806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94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50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85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72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1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13/05/2022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823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561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3741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313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3603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805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3528542"/>
            <a:ext cx="101404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010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791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6292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03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9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13/05/2022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07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863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34965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0575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08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162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766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731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3528542"/>
            <a:ext cx="101404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0543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92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13/05/2022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71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679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408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031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4629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760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4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83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909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5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7590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13/05/2022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603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/>
              <a:t>13/05/2022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/>
              <a:t>13/05/2022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9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4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13/05/2022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6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00068" y="0"/>
            <a:ext cx="19919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Picture 2" descr="Desain Background Brosur Keren - Background Buku Warna Biru - 1600x1000 -  Download HD Wallpaper - WallpaperTi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5" b="15360"/>
          <a:stretch/>
        </p:blipFill>
        <p:spPr bwMode="auto">
          <a:xfrm>
            <a:off x="1" y="0"/>
            <a:ext cx="102000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2775" y="3821456"/>
            <a:ext cx="8241973" cy="46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12775" y="777021"/>
            <a:ext cx="8475470" cy="17060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  <a:t>ALGORITMa-2</a:t>
            </a:r>
            <a:b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</a:br>
            <a:r>
              <a:rPr lang="en-US" sz="4400" b="1" err="1" smtClean="0">
                <a:solidFill>
                  <a:prstClr val="black"/>
                </a:solidFill>
                <a:latin typeface="AR JULIAN" pitchFamily="2" charset="0"/>
              </a:rPr>
              <a:t>pemrograman</a:t>
            </a:r>
            <a: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  <a:t> modular</a:t>
            </a:r>
            <a:endParaRPr lang="id-ID" sz="4400" b="1">
              <a:solidFill>
                <a:prstClr val="black"/>
              </a:solidFill>
              <a:latin typeface="AR JULIAN" pitchFamily="2" charset="0"/>
            </a:endParaRPr>
          </a:p>
        </p:txBody>
      </p:sp>
      <p:sp>
        <p:nvSpPr>
          <p:cNvPr id="19" name="Snip and Round Single Corner Rectangle 18"/>
          <p:cNvSpPr/>
          <p:nvPr/>
        </p:nvSpPr>
        <p:spPr>
          <a:xfrm rot="16200000" flipH="1">
            <a:off x="10871381" y="597510"/>
            <a:ext cx="967264" cy="93559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0" tIns="45720" rIns="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D" sz="4800" b="1" smtClean="0">
                <a:ln w="11430"/>
                <a:gradFill>
                  <a:gsLst>
                    <a:gs pos="0">
                      <a:srgbClr val="DE478E">
                        <a:tint val="70000"/>
                        <a:satMod val="245000"/>
                      </a:srgbClr>
                    </a:gs>
                    <a:gs pos="75000">
                      <a:srgbClr val="DE478E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DE478E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99</a:t>
            </a:r>
            <a:endParaRPr lang="en-US" sz="4800" b="1">
              <a:ln w="11430"/>
              <a:gradFill>
                <a:gsLst>
                  <a:gs pos="0">
                    <a:srgbClr val="DE478E">
                      <a:tint val="70000"/>
                      <a:satMod val="245000"/>
                    </a:srgbClr>
                  </a:gs>
                  <a:gs pos="75000">
                    <a:srgbClr val="DE478E">
                      <a:tint val="90000"/>
                      <a:shade val="60000"/>
                      <a:satMod val="240000"/>
                    </a:srgbClr>
                  </a:gs>
                  <a:gs pos="100000">
                    <a:srgbClr val="DE478E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31" y="1137077"/>
            <a:ext cx="2704760" cy="40690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1" name="Picture 2" descr="Pengertian Logika Adalah: Sejarah, Tujuan, Konsep, Manfa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2" y="4202891"/>
            <a:ext cx="2309712" cy="194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2775" y="2442298"/>
            <a:ext cx="41253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D" sz="200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sz="2000" smtClean="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Masuk / </a:t>
            </a:r>
            <a:r>
              <a:rPr lang="en-US" sz="2000" err="1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ipahami </a:t>
            </a:r>
            <a:r>
              <a:rPr lang="en-US" sz="200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akal</a:t>
            </a:r>
            <a:endParaRPr lang="en-US" sz="2000" smtClean="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US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logika</a:t>
            </a:r>
            <a:endParaRPr lang="en-US" sz="200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55259" y="5356214"/>
            <a:ext cx="3190129" cy="694826"/>
          </a:xfrm>
          <a:prstGeom prst="roundRect">
            <a:avLst>
              <a:gd name="adj" fmla="val 43841"/>
            </a:avLst>
          </a:prstGeom>
          <a:gradFill flip="none" rotWithShape="1">
            <a:gsLst>
              <a:gs pos="0">
                <a:srgbClr val="CCFFFF">
                  <a:lumMod val="0"/>
                  <a:lumOff val="100000"/>
                  <a:alpha val="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oleh :</a:t>
            </a:r>
          </a:p>
          <a:p>
            <a:pPr algn="ctr">
              <a:spcAft>
                <a:spcPts val="600"/>
              </a:spcAft>
            </a:pPr>
            <a:r>
              <a:rPr lang="en-US" sz="16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SANYATA </a:t>
            </a:r>
            <a:r>
              <a:rPr lang="en-US" sz="1600" b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PURWIDAYANTA</a:t>
            </a:r>
            <a:endParaRPr lang="en-US" sz="1600" b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MEMPELAJARI PROSES SORTING</a:t>
            </a:r>
            <a:endParaRPr lang="en-US">
              <a:latin typeface="AR CENA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701" y="999054"/>
            <a:ext cx="4859338" cy="5539978"/>
          </a:xfrm>
          <a:prstGeom prst="rect">
            <a:avLst/>
          </a:prstGeom>
          <a:solidFill>
            <a:srgbClr val="FFFF00"/>
          </a:solidFill>
        </p:spPr>
        <p:txBody>
          <a:bodyPr wrap="square" tIns="0" bIns="0">
            <a:spAutoFit/>
          </a:bodyPr>
          <a:lstStyle/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Type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INDEKS = 1 .. 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ELEMEN = Integer;	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TDATA  = Array[1..N] Of ELEMEN;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 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Procedure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Shell_InsertionSort(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in/Out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T : TDATA)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{I.S : T sudah berisi DATA sembarang 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{F.S : T[1]&lt;T[2]&lt;T[3]…&lt;T[N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]          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Kamus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i,j  :  INDEKS;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  Step : Integer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Temp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: ELEMEN;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Algoritma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Step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05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Symbol"/>
              </a:rPr>
              <a:t></a:t>
            </a:r>
            <a:r>
              <a:rPr lang="en-US" sz="1050" b="1">
                <a:solidFill>
                  <a:srgbClr val="0070C0"/>
                </a:solidFill>
                <a:latin typeface="Courier New"/>
                <a:ea typeface="Times New Roman"/>
              </a:rPr>
              <a:t>N/2</a:t>
            </a:r>
            <a:r>
              <a:rPr lang="en-US" sz="105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Symbol"/>
              </a:rPr>
              <a:t>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// </a:t>
            </a:r>
            <a:r>
              <a:rPr lang="en-US" sz="1050" b="1">
                <a:solidFill>
                  <a:srgbClr val="0070C0"/>
                </a:solidFill>
                <a:latin typeface="Courier New"/>
                <a:ea typeface="Times New Roman"/>
              </a:rPr>
              <a:t>pembulatan ke atas jarak antara </a:t>
            </a:r>
            <a:endParaRPr lang="en-US" sz="1050" b="1" smtClean="0">
              <a:solidFill>
                <a:srgbClr val="0070C0"/>
              </a:solidFill>
              <a:latin typeface="Courier New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05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050" b="1" smtClean="0">
                <a:solidFill>
                  <a:srgbClr val="0070C0"/>
                </a:solidFill>
                <a:latin typeface="Courier New"/>
                <a:ea typeface="Times New Roman"/>
              </a:rPr>
              <a:t>                    data </a:t>
            </a:r>
            <a:r>
              <a:rPr lang="en-US" sz="1050" b="1">
                <a:solidFill>
                  <a:srgbClr val="0070C0"/>
                </a:solidFill>
                <a:latin typeface="Courier New"/>
                <a:ea typeface="Times New Roman"/>
              </a:rPr>
              <a:t>yang dianalisis</a:t>
            </a:r>
            <a:endParaRPr lang="en-US" sz="105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While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(Step &gt; 0)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do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		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 Traversal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1..(N-Step)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    j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i + Step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If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(T[i]&gt;T[j])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then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	// Tukar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					Temp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T[i]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	T[i]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T[j]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	T[j]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Temp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Endif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Endi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 Step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05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Symbol"/>
              </a:rPr>
              <a:t></a:t>
            </a:r>
            <a:r>
              <a:rPr lang="en-US" sz="1050" b="1">
                <a:solidFill>
                  <a:srgbClr val="0070C0"/>
                </a:solidFill>
                <a:latin typeface="Courier New"/>
                <a:ea typeface="Times New Roman"/>
              </a:rPr>
              <a:t>N/2</a:t>
            </a:r>
            <a:r>
              <a:rPr lang="en-US" sz="105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Symbol"/>
              </a:rPr>
              <a:t>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//</a:t>
            </a:r>
            <a:r>
              <a:rPr lang="en-US" sz="1000" b="1">
                <a:solidFill>
                  <a:srgbClr val="0070C0"/>
                </a:solidFill>
                <a:latin typeface="Courier New"/>
                <a:ea typeface="Times New Roman"/>
              </a:rPr>
              <a:t>penurunan untuk jarak selanjutnya		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Endwhile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 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0668" y="5227559"/>
            <a:ext cx="6845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Prinsip metode ini adalah :</a:t>
            </a:r>
          </a:p>
          <a:p>
            <a:r>
              <a:rPr lang="en-US" sz="1600">
                <a:solidFill>
                  <a:srgbClr val="C00000"/>
                </a:solidFill>
              </a:rPr>
              <a:t>(1). Insertkan data dengan cara menukarkan.data diposisi ke-i dengan </a:t>
            </a:r>
            <a:endParaRPr lang="en-US" sz="1600" smtClean="0">
              <a:solidFill>
                <a:srgbClr val="C00000"/>
              </a:solidFill>
            </a:endParaRPr>
          </a:p>
          <a:p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     data </a:t>
            </a:r>
            <a:r>
              <a:rPr lang="en-US" sz="1600">
                <a:solidFill>
                  <a:srgbClr val="C00000"/>
                </a:solidFill>
              </a:rPr>
              <a:t>ke-(i+Step)</a:t>
            </a:r>
          </a:p>
          <a:p>
            <a:r>
              <a:rPr lang="en-US" sz="1600">
                <a:solidFill>
                  <a:srgbClr val="C00000"/>
                </a:solidFill>
              </a:rPr>
              <a:t>(2). Ulangi proses (1) dengan cara menurunkan step (biasanya step div 2)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17374" y="170378"/>
            <a:ext cx="198926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Shell_InsertionSort</a:t>
            </a:r>
            <a:endParaRPr 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9" y="1155700"/>
            <a:ext cx="7192961" cy="369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359834" y="199548"/>
            <a:ext cx="125707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MANDIRI</a:t>
            </a:r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 CENA" pitchFamily="2" charset="0"/>
              </a:rPr>
              <a:t>DISKUSI DAN PERTANYAAN</a:t>
            </a:r>
            <a:endParaRPr lang="en-US">
              <a:latin typeface="AR CENA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337340" y="1854942"/>
            <a:ext cx="2774638" cy="4338135"/>
            <a:chOff x="1485132" y="2264349"/>
            <a:chExt cx="951368" cy="2014693"/>
          </a:xfrm>
        </p:grpSpPr>
        <p:sp>
          <p:nvSpPr>
            <p:cNvPr id="63" name="TextBox 62"/>
            <p:cNvSpPr txBox="1"/>
            <p:nvPr/>
          </p:nvSpPr>
          <p:spPr>
            <a:xfrm>
              <a:off x="1603444" y="4021757"/>
              <a:ext cx="714743" cy="257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1000" b="1" smtClean="0">
                <a:solidFill>
                  <a:prstClr val="white"/>
                </a:solidFill>
                <a:latin typeface="Calibri" pitchFamily="34" charset="0"/>
              </a:endParaRPr>
            </a:p>
            <a:p>
              <a:pPr algn="ctr"/>
              <a:r>
                <a:rPr lang="en-US" sz="1600" b="1" smtClean="0">
                  <a:solidFill>
                    <a:prstClr val="white"/>
                  </a:solidFill>
                  <a:latin typeface="Calibri" pitchFamily="34" charset="0"/>
                </a:rPr>
                <a:t>Software Engineer</a:t>
              </a:r>
            </a:p>
            <a:p>
              <a:endParaRPr lang="en-US" sz="10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pic>
          <p:nvPicPr>
            <p:cNvPr id="64" name="Picture 2" descr="D:\korea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" r="64921"/>
            <a:stretch/>
          </p:blipFill>
          <p:spPr bwMode="auto">
            <a:xfrm>
              <a:off x="1485132" y="2264349"/>
              <a:ext cx="951368" cy="173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Callout 12"/>
          <p:cNvSpPr/>
          <p:nvPr/>
        </p:nvSpPr>
        <p:spPr>
          <a:xfrm>
            <a:off x="901700" y="304800"/>
            <a:ext cx="5928907" cy="3073400"/>
          </a:xfrm>
          <a:prstGeom prst="wedgeEllipseCallout">
            <a:avLst>
              <a:gd name="adj1" fmla="val 93891"/>
              <a:gd name="adj2" fmla="val 35980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7201" y="977779"/>
            <a:ext cx="49657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Silakan …</a:t>
            </a:r>
          </a:p>
          <a:p>
            <a:pPr algn="ctr"/>
            <a:r>
              <a:rPr lang="en-US" sz="5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Rehat sejenak</a:t>
            </a:r>
            <a:endParaRPr lang="en-US" sz="54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2022" y="4629251"/>
            <a:ext cx="41344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smtClean="0">
                <a:solidFill>
                  <a:prstClr val="black"/>
                </a:solidFill>
                <a:latin typeface="AR CENA" pitchFamily="2" charset="0"/>
              </a:rPr>
              <a:t>Metode :</a:t>
            </a:r>
          </a:p>
          <a:p>
            <a:r>
              <a:rPr lang="en-US" sz="4800" smtClean="0">
                <a:solidFill>
                  <a:prstClr val="black"/>
                </a:solidFill>
                <a:latin typeface="AR CENA" pitchFamily="2" charset="0"/>
              </a:rPr>
              <a:t>SELECTION </a:t>
            </a:r>
            <a:r>
              <a:rPr lang="en-US" sz="4800">
                <a:solidFill>
                  <a:prstClr val="black"/>
                </a:solidFill>
                <a:latin typeface="AR CENA" pitchFamily="2" charset="0"/>
              </a:rPr>
              <a:t>SORT </a:t>
            </a:r>
            <a:endParaRPr lang="en-US" sz="4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MEMPELAJARI PROSES SORTING</a:t>
            </a:r>
            <a:endParaRPr lang="en-US">
              <a:latin typeface="AR CENA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700" y="843557"/>
            <a:ext cx="5048895" cy="53245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200" u="sng">
                <a:solidFill>
                  <a:prstClr val="black"/>
                </a:solidFill>
                <a:latin typeface="Courier New"/>
                <a:ea typeface="Times New Roman"/>
              </a:rPr>
              <a:t>KAMUS DATA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800" b="1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Type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INDEKS = 1 .. 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ELEMEN = Integer;	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TDATA  = Array[1..N] Of ELEMEN;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800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  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Procedure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Natural_SelectionSort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(</a:t>
            </a:r>
            <a:r>
              <a:rPr lang="en-US" sz="1200" u="sng" smtClean="0">
                <a:solidFill>
                  <a:srgbClr val="0070C0"/>
                </a:solidFill>
                <a:latin typeface="Courier New"/>
                <a:ea typeface="Times New Roman"/>
              </a:rPr>
              <a:t>in/Out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 T:TDATA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)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{I.S : T sudah berisi DATA sembarang }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{F.S : T[1]&lt;T[2]&lt;T[3]…&lt;T[N] }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endParaRPr lang="en-US" sz="1200" u="sng" smtClean="0">
              <a:solidFill>
                <a:srgbClr val="0070C0"/>
              </a:solidFill>
              <a:latin typeface="Courier New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u="sng" smtClean="0">
                <a:solidFill>
                  <a:srgbClr val="0070C0"/>
                </a:solidFill>
                <a:latin typeface="Courier New"/>
                <a:ea typeface="Times New Roman"/>
              </a:rPr>
              <a:t>Kamus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i,j,k  :  INDEKS;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Temp : ELEMEN;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endParaRPr lang="en-US" sz="1200" u="sng" smtClean="0">
              <a:solidFill>
                <a:srgbClr val="0070C0"/>
              </a:solidFill>
              <a:latin typeface="Courier New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u="sng" smtClean="0">
                <a:solidFill>
                  <a:srgbClr val="0070C0"/>
                </a:solidFill>
                <a:latin typeface="Courier New"/>
                <a:ea typeface="Times New Roman"/>
              </a:rPr>
              <a:t>Algoritma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// Minimum Selection Sort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 	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i Traversal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1..(N-1)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Temp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T[i]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 //data awal yang diperiksa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k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i        //index data yang diseleksi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j Traversal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(i+1)..N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   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If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ea typeface="Times New Roman"/>
              </a:rPr>
              <a:t>(T[j] &lt;</a:t>
            </a:r>
            <a:r>
              <a:rPr lang="en-US" sz="1200" smtClean="0">
                <a:solidFill>
                  <a:srgbClr val="FF0000"/>
                </a:solidFill>
                <a:latin typeface="Courier New"/>
                <a:ea typeface="Times New Roman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ea typeface="Times New Roman"/>
              </a:rPr>
              <a:t>Temp) 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then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 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//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cari minimum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		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k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j </a:t>
            </a:r>
            <a:r>
              <a:rPr lang="en-US" sz="1200" smtClean="0">
                <a:solidFill>
                  <a:srgbClr val="C00000"/>
                </a:solidFill>
                <a:latin typeface="Courier New"/>
                <a:ea typeface="Times New Roman"/>
              </a:rPr>
              <a:t>              //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Catat indeks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					Temp := T[j]   </a:t>
            </a:r>
            <a:r>
              <a:rPr lang="en-US" sz="1200" smtClean="0">
                <a:solidFill>
                  <a:srgbClr val="C00000"/>
                </a:solidFill>
                <a:latin typeface="Courier New"/>
                <a:ea typeface="Times New Roman"/>
              </a:rPr>
              <a:t>     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//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tampung minimum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  		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Endif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Endj 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{Tukar posisi yang benar}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T[k]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T[i];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			T[i]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Temp; 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 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Endi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End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   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5961" y="157678"/>
            <a:ext cx="227639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Natural_SelectionSort</a:t>
            </a:r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12740"/>
              </p:ext>
            </p:extLst>
          </p:nvPr>
        </p:nvGraphicFramePr>
        <p:xfrm>
          <a:off x="5162063" y="1349474"/>
          <a:ext cx="6925200" cy="3961696"/>
        </p:xfrm>
        <a:graphic>
          <a:graphicData uri="http://schemas.openxmlformats.org/drawingml/2006/table">
            <a:tbl>
              <a:tblPr/>
              <a:tblGrid>
                <a:gridCol w="533400"/>
                <a:gridCol w="508635"/>
                <a:gridCol w="276438"/>
                <a:gridCol w="529329"/>
                <a:gridCol w="298224"/>
                <a:gridCol w="408623"/>
                <a:gridCol w="274580"/>
                <a:gridCol w="408623"/>
                <a:gridCol w="205935"/>
                <a:gridCol w="408623"/>
                <a:gridCol w="205935"/>
                <a:gridCol w="408623"/>
                <a:gridCol w="205935"/>
                <a:gridCol w="408623"/>
                <a:gridCol w="205935"/>
                <a:gridCol w="408623"/>
                <a:gridCol w="205935"/>
                <a:gridCol w="408623"/>
                <a:gridCol w="205935"/>
                <a:gridCol w="408623"/>
              </a:tblGrid>
              <a:tr h="48924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smtClean="0">
                          <a:effectLst/>
                          <a:latin typeface="Courier New"/>
                          <a:ea typeface="Times New Roman"/>
                        </a:rPr>
                        <a:t>Idx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Awal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(1)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(2)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(3)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(4)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(5)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(6)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(7)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(8)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(9)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smtClean="0">
                          <a:effectLst/>
                          <a:latin typeface="Courier New"/>
                          <a:ea typeface="Times New Roman"/>
                        </a:rPr>
                        <a:t>K:</a:t>
                      </a:r>
                      <a:r>
                        <a:rPr lang="en-US" sz="11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r>
                        <a:rPr lang="en-US" sz="1100" smtClean="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-</a:t>
                      </a: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5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smtClean="0">
                          <a:effectLst/>
                          <a:latin typeface="Courier New"/>
                          <a:ea typeface="Times New Roman"/>
                          <a:sym typeface="Symbol"/>
                        </a:rPr>
                        <a:t>J:&gt;2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3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smtClean="0">
                          <a:effectLst/>
                          <a:latin typeface="Courier New"/>
                          <a:ea typeface="Times New Roman"/>
                        </a:rPr>
                        <a:t>*4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887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&gt;*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424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&gt;*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9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967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smtClean="0">
                          <a:effectLst/>
                          <a:latin typeface="Courier New"/>
                          <a:ea typeface="Times New Roman"/>
                          <a:sym typeface="Wingdings"/>
                        </a:rPr>
                        <a:t>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9465" y="5656640"/>
            <a:ext cx="6845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Prinsip metode ini adalah :</a:t>
            </a:r>
          </a:p>
          <a:p>
            <a:r>
              <a:rPr lang="en-US" sz="1600" smtClean="0">
                <a:solidFill>
                  <a:srgbClr val="C00000"/>
                </a:solidFill>
              </a:rPr>
              <a:t>(</a:t>
            </a:r>
            <a:r>
              <a:rPr lang="en-US" sz="1600">
                <a:solidFill>
                  <a:srgbClr val="C00000"/>
                </a:solidFill>
              </a:rPr>
              <a:t>1). Seleksi nilai minimum tandai indeksnya dengan (*) mulai seleksi dari tanda (&gt;) </a:t>
            </a:r>
          </a:p>
          <a:p>
            <a:r>
              <a:rPr lang="en-US" sz="1600">
                <a:solidFill>
                  <a:srgbClr val="C00000"/>
                </a:solidFill>
              </a:rPr>
              <a:t>(2). Tukar data antara data pada indeks tanda (</a:t>
            </a:r>
            <a:r>
              <a:rPr lang="en-US" sz="1600">
                <a:solidFill>
                  <a:srgbClr val="C00000"/>
                </a:solidFill>
                <a:sym typeface="Symbol"/>
              </a:rPr>
              <a:t></a:t>
            </a:r>
            <a:r>
              <a:rPr lang="en-US" sz="1600">
                <a:solidFill>
                  <a:srgbClr val="C00000"/>
                </a:solidFill>
              </a:rPr>
              <a:t>) dengan data pada indeks tanda </a:t>
            </a:r>
            <a:endParaRPr lang="en-US" sz="1600" smtClean="0">
              <a:solidFill>
                <a:srgbClr val="C00000"/>
              </a:solidFill>
            </a:endParaRPr>
          </a:p>
          <a:p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     (*) </a:t>
            </a:r>
            <a:r>
              <a:rPr lang="en-US" sz="1600">
                <a:solidFill>
                  <a:srgbClr val="C00000"/>
                </a:solidFill>
              </a:rPr>
              <a:t>terakhir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6071" y="1719222"/>
            <a:ext cx="3225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465" y="536178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0165" y="800744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1271" y="779978"/>
            <a:ext cx="11015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mtClean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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91365" y="800744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40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15265" y="779978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50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60936" y="773618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47932" y="754578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82932" y="779978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17099" y="779977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6699" y="779977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60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023599" y="779977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582399" y="779977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6748" y="6131899"/>
            <a:ext cx="4871847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Tipe pengurutan = ASCENDING</a:t>
            </a:r>
          </a:p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Ubahkan algo tsb agar DESCENDING ?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16200000" flipV="1">
            <a:off x="2394614" y="5790161"/>
            <a:ext cx="544769" cy="265407"/>
          </a:xfrm>
          <a:prstGeom prst="rightArrow">
            <a:avLst>
              <a:gd name="adj1" fmla="val 50000"/>
              <a:gd name="adj2" fmla="val 76776"/>
            </a:avLst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90767" y="157678"/>
            <a:ext cx="272234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i="1" smtClean="0">
                <a:solidFill>
                  <a:srgbClr val="0070C0"/>
                </a:solidFill>
              </a:rPr>
              <a:t>Minimum/Maksimum Sort ?</a:t>
            </a:r>
            <a:endParaRPr lang="en-US" i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 CENA" pitchFamily="2" charset="0"/>
              </a:rPr>
              <a:t>DISKUSI DAN PERTANYAAN</a:t>
            </a:r>
            <a:endParaRPr lang="en-US">
              <a:latin typeface="AR CENA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337340" y="1854942"/>
            <a:ext cx="2774638" cy="4338135"/>
            <a:chOff x="1485132" y="2264349"/>
            <a:chExt cx="951368" cy="2014693"/>
          </a:xfrm>
        </p:grpSpPr>
        <p:sp>
          <p:nvSpPr>
            <p:cNvPr id="63" name="TextBox 62"/>
            <p:cNvSpPr txBox="1"/>
            <p:nvPr/>
          </p:nvSpPr>
          <p:spPr>
            <a:xfrm>
              <a:off x="1603444" y="4021757"/>
              <a:ext cx="714743" cy="257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1000" b="1" smtClean="0">
                <a:solidFill>
                  <a:prstClr val="white"/>
                </a:solidFill>
                <a:latin typeface="Calibri" pitchFamily="34" charset="0"/>
              </a:endParaRPr>
            </a:p>
            <a:p>
              <a:pPr algn="ctr"/>
              <a:r>
                <a:rPr lang="en-US" sz="1600" b="1" smtClean="0">
                  <a:solidFill>
                    <a:prstClr val="white"/>
                  </a:solidFill>
                  <a:latin typeface="Calibri" pitchFamily="34" charset="0"/>
                </a:rPr>
                <a:t>Software Engineer</a:t>
              </a:r>
            </a:p>
            <a:p>
              <a:endParaRPr lang="en-US" sz="10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pic>
          <p:nvPicPr>
            <p:cNvPr id="64" name="Picture 2" descr="D:\korea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" r="64921"/>
            <a:stretch/>
          </p:blipFill>
          <p:spPr bwMode="auto">
            <a:xfrm>
              <a:off x="1485132" y="2264349"/>
              <a:ext cx="951368" cy="173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Callout 12"/>
          <p:cNvSpPr/>
          <p:nvPr/>
        </p:nvSpPr>
        <p:spPr>
          <a:xfrm>
            <a:off x="901700" y="304800"/>
            <a:ext cx="5928907" cy="3073400"/>
          </a:xfrm>
          <a:prstGeom prst="wedgeEllipseCallout">
            <a:avLst>
              <a:gd name="adj1" fmla="val 93891"/>
              <a:gd name="adj2" fmla="val 35980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7201" y="977779"/>
            <a:ext cx="49657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Silakan …</a:t>
            </a:r>
          </a:p>
          <a:p>
            <a:pPr algn="ctr"/>
            <a:r>
              <a:rPr lang="en-US" sz="5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Rehat sejenak</a:t>
            </a:r>
            <a:endParaRPr lang="en-US" sz="54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2022" y="4629251"/>
            <a:ext cx="40543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smtClean="0">
                <a:solidFill>
                  <a:prstClr val="black"/>
                </a:solidFill>
                <a:latin typeface="AR CENA" pitchFamily="2" charset="0"/>
              </a:rPr>
              <a:t>Metode :</a:t>
            </a:r>
          </a:p>
          <a:p>
            <a:r>
              <a:rPr lang="en-US" sz="4800" smtClean="0">
                <a:solidFill>
                  <a:prstClr val="black"/>
                </a:solidFill>
                <a:latin typeface="AR CENA" pitchFamily="2" charset="0"/>
              </a:rPr>
              <a:t>EXCHANGE </a:t>
            </a:r>
            <a:r>
              <a:rPr lang="en-US" sz="4800">
                <a:solidFill>
                  <a:prstClr val="black"/>
                </a:solidFill>
                <a:latin typeface="AR CENA" pitchFamily="2" charset="0"/>
              </a:rPr>
              <a:t>SORT </a:t>
            </a:r>
            <a:endParaRPr lang="en-US" sz="480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4498" y="3549134"/>
            <a:ext cx="31810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Insertion = Menyisipkan</a:t>
            </a:r>
          </a:p>
          <a:p>
            <a:r>
              <a:rPr lang="en-US" smtClean="0"/>
              <a:t>Selection = Memilih/ menyeleksi</a:t>
            </a:r>
          </a:p>
          <a:p>
            <a:r>
              <a:rPr lang="en-US" smtClean="0"/>
              <a:t>Exchange = Menukar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" y="843557"/>
            <a:ext cx="4797241" cy="45243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200" u="sng">
                <a:solidFill>
                  <a:prstClr val="black"/>
                </a:solidFill>
                <a:latin typeface="Courier New"/>
                <a:ea typeface="Times New Roman"/>
              </a:rPr>
              <a:t>KAMUS DATA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Type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INDEKS = 1 .. 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ELEMEN = Integer;	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TDATA  = Array[1..N] Of ELEMEN;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Procedure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Natural_BubbleSort(</a:t>
            </a:r>
            <a:r>
              <a:rPr lang="en-US" sz="1200" b="1" u="sng" smtClean="0">
                <a:solidFill>
                  <a:srgbClr val="0070C0"/>
                </a:solidFill>
                <a:latin typeface="Courier New"/>
                <a:ea typeface="Times New Roman"/>
              </a:rPr>
              <a:t>in/Out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T : TDATA)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{I.S : T sudah berisi DATA 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sembarang  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{F.S : T[1]&lt;T[2]&lt;T[3]…&lt;T[N] 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          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Kamus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i,j  :  INDEKS;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Temp : ELEMEN;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Algoritma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 Traversal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1..N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 	 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j Traversal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1..(N-1)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If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(T[j+1]&lt;T[j])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then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//Tukar posisi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	Temp   := T[j+1];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 	T[j+1] := T[j];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       	T[j]   := Temp;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Endif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Endj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Endi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   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MEMPELAJARI PROSES SORTING</a:t>
            </a:r>
            <a:endParaRPr lang="en-US">
              <a:latin typeface="AR CEN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5961" y="157678"/>
            <a:ext cx="20647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Natural_BubbleSort</a:t>
            </a:r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89689"/>
              </p:ext>
            </p:extLst>
          </p:nvPr>
        </p:nvGraphicFramePr>
        <p:xfrm>
          <a:off x="4747744" y="848914"/>
          <a:ext cx="7284554" cy="3728461"/>
        </p:xfrm>
        <a:graphic>
          <a:graphicData uri="http://schemas.openxmlformats.org/drawingml/2006/table">
            <a:tbl>
              <a:tblPr/>
              <a:tblGrid>
                <a:gridCol w="646747"/>
                <a:gridCol w="475689"/>
                <a:gridCol w="258533"/>
                <a:gridCol w="424487"/>
                <a:gridCol w="241300"/>
                <a:gridCol w="408623"/>
                <a:gridCol w="256795"/>
                <a:gridCol w="382155"/>
                <a:gridCol w="267335"/>
                <a:gridCol w="382155"/>
                <a:gridCol w="192596"/>
                <a:gridCol w="382155"/>
                <a:gridCol w="192596"/>
                <a:gridCol w="382155"/>
                <a:gridCol w="192596"/>
                <a:gridCol w="382155"/>
                <a:gridCol w="192596"/>
                <a:gridCol w="382155"/>
                <a:gridCol w="192596"/>
                <a:gridCol w="382155"/>
                <a:gridCol w="178982"/>
                <a:gridCol w="487998"/>
              </a:tblGrid>
              <a:tr h="48924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Idx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 smtClean="0">
                          <a:effectLst/>
                          <a:latin typeface="Courier New"/>
                          <a:ea typeface="Times New Roman"/>
                        </a:rPr>
                        <a:t>Awal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1" smtClean="0">
                          <a:effectLst/>
                          <a:latin typeface="Courier New"/>
                          <a:ea typeface="Times New Roman"/>
                        </a:rPr>
                        <a:t>Pass</a:t>
                      </a: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smtClean="0">
                          <a:effectLst/>
                          <a:latin typeface="Courier New"/>
                          <a:ea typeface="Times New Roman"/>
                        </a:rPr>
                        <a:t>(</a:t>
                      </a:r>
                      <a:r>
                        <a:rPr lang="en-US" sz="1000" b="1">
                          <a:effectLst/>
                          <a:latin typeface="Courier New"/>
                          <a:ea typeface="Times New Roman"/>
                        </a:rPr>
                        <a:t>1)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(2)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(3)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(4)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(5)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(6)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(7)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(8)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(9)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smtClean="0">
                          <a:effectLst/>
                          <a:latin typeface="Courier New"/>
                          <a:ea typeface="Times New Roman"/>
                        </a:rPr>
                        <a:t>(10)</a:t>
                      </a:r>
                      <a:endParaRPr lang="en-US" sz="105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j:</a:t>
                      </a:r>
                      <a:r>
                        <a:rPr lang="en-US" sz="105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&gt;</a:t>
                      </a: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5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mtClean="0">
                          <a:effectLst/>
                          <a:latin typeface="Times New Roman"/>
                          <a:ea typeface="Times New Roman"/>
                        </a:rPr>
                        <a:t>*2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*3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*4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87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*5(60)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&gt;6(80)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24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*7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*8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*9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67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  <a:sym typeface="Wingdings"/>
                        </a:rPr>
                        <a:t>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516312" y="5214978"/>
            <a:ext cx="66756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Prinsip metode ini adalah :</a:t>
            </a:r>
          </a:p>
          <a:p>
            <a:r>
              <a:rPr lang="en-US" sz="1400">
                <a:solidFill>
                  <a:srgbClr val="C00000"/>
                </a:solidFill>
              </a:rPr>
              <a:t>(1). Analisis bubble (gelembung) data setiap Pass (i) dimulai pada indeks j =1 ditandai </a:t>
            </a:r>
            <a:r>
              <a:rPr lang="en-US" sz="1400" smtClean="0">
                <a:solidFill>
                  <a:srgbClr val="C00000"/>
                </a:solidFill>
              </a:rPr>
              <a:t>(</a:t>
            </a:r>
            <a:r>
              <a:rPr lang="en-US" sz="1400" smtClean="0">
                <a:solidFill>
                  <a:srgbClr val="C00000"/>
                </a:solidFill>
                <a:sym typeface="Symbol"/>
              </a:rPr>
              <a:t>&gt;</a:t>
            </a:r>
            <a:r>
              <a:rPr lang="en-US" sz="1400" smtClean="0">
                <a:solidFill>
                  <a:srgbClr val="C00000"/>
                </a:solidFill>
              </a:rPr>
              <a:t>) </a:t>
            </a:r>
            <a:endParaRPr lang="en-US" sz="1400">
              <a:solidFill>
                <a:srgbClr val="C00000"/>
              </a:solidFill>
            </a:endParaRPr>
          </a:p>
          <a:p>
            <a:r>
              <a:rPr lang="en-US" sz="1400">
                <a:solidFill>
                  <a:srgbClr val="C00000"/>
                </a:solidFill>
              </a:rPr>
              <a:t>(2). Penggelembungan data ke-j dari 1 sampai dengan (10-1) setiap Pass dilakukan berikut :</a:t>
            </a:r>
          </a:p>
          <a:p>
            <a:r>
              <a:rPr lang="en-US" sz="1400">
                <a:solidFill>
                  <a:srgbClr val="C00000"/>
                </a:solidFill>
              </a:rPr>
              <a:t>	- data ke-j dibandingkan dengan data ke-(j+1)</a:t>
            </a:r>
          </a:p>
          <a:p>
            <a:r>
              <a:rPr lang="en-US" sz="1400">
                <a:solidFill>
                  <a:srgbClr val="C00000"/>
                </a:solidFill>
              </a:rPr>
              <a:t>	- jika data ke-j &lt; data ke-(j+1) maka lakukan tukar data (exchange) ditandai (*)</a:t>
            </a:r>
          </a:p>
          <a:p>
            <a:r>
              <a:rPr lang="en-US" sz="1400">
                <a:solidFill>
                  <a:srgbClr val="C00000"/>
                </a:solidFill>
              </a:rPr>
              <a:t>	- jika data ke-j </a:t>
            </a:r>
            <a:r>
              <a:rPr lang="en-US" sz="1400">
                <a:solidFill>
                  <a:srgbClr val="C00000"/>
                </a:solidFill>
                <a:sym typeface="Symbol"/>
              </a:rPr>
              <a:t></a:t>
            </a:r>
            <a:r>
              <a:rPr lang="en-US" sz="1400">
                <a:solidFill>
                  <a:srgbClr val="C00000"/>
                </a:solidFill>
              </a:rPr>
              <a:t> data ke-(j+1) maka data gelembung ganti data ke-(j+1) ditandai </a:t>
            </a:r>
            <a:r>
              <a:rPr lang="en-US" sz="1400" smtClean="0">
                <a:solidFill>
                  <a:srgbClr val="C00000"/>
                </a:solidFill>
              </a:rPr>
              <a:t>(</a:t>
            </a:r>
            <a:r>
              <a:rPr lang="en-US" sz="1400" smtClean="0">
                <a:solidFill>
                  <a:srgbClr val="C00000"/>
                </a:solidFill>
                <a:sym typeface="Symbol"/>
              </a:rPr>
              <a:t>&gt;</a:t>
            </a:r>
            <a:r>
              <a:rPr lang="en-US" sz="1400" smtClean="0">
                <a:solidFill>
                  <a:srgbClr val="C00000"/>
                </a:solidFill>
              </a:rPr>
              <a:t>)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3164" y="1254124"/>
            <a:ext cx="3225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8096" y="468749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3780" y="5922864"/>
            <a:ext cx="4871847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Tipe pengurutan = ASCENDING</a:t>
            </a:r>
          </a:p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Ubahkan algo tsb agar DESCENDING ?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16200000" flipV="1">
            <a:off x="2394615" y="5539325"/>
            <a:ext cx="544769" cy="265407"/>
          </a:xfrm>
          <a:prstGeom prst="rightArrow">
            <a:avLst>
              <a:gd name="adj1" fmla="val 50000"/>
              <a:gd name="adj2" fmla="val 76776"/>
            </a:avLst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8"/>
          <a:stretch/>
        </p:blipFill>
        <p:spPr bwMode="auto">
          <a:xfrm>
            <a:off x="10431635" y="668039"/>
            <a:ext cx="1516524" cy="32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2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" y="843557"/>
            <a:ext cx="4797241" cy="452431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200" u="sng">
                <a:solidFill>
                  <a:prstClr val="black"/>
                </a:solidFill>
                <a:latin typeface="Courier New"/>
                <a:ea typeface="Times New Roman"/>
              </a:rPr>
              <a:t>KAMUS DATA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Type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INDEKS = 1 .. 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ELEMEN = Integer;	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TDATA  = Array[1..N] Of ELEMEN;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Procedure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Optimal_BubbleSort(</a:t>
            </a:r>
            <a:r>
              <a:rPr lang="en-US" sz="1200" b="1" u="sng" smtClean="0">
                <a:solidFill>
                  <a:srgbClr val="0070C0"/>
                </a:solidFill>
                <a:latin typeface="Courier New"/>
                <a:ea typeface="Times New Roman"/>
              </a:rPr>
              <a:t>in/Out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T : TDATA)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{I.S : T sudah berisi DATA 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sembarang  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{F.S : T[1]&lt;T[2]&lt;T[3]…&lt;T[N] 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          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Kamus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i,j  :  INDEKS;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Temp : ELEMEN;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Algoritma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 Traversal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urier New"/>
                <a:ea typeface="Times New Roman"/>
              </a:rPr>
              <a:t>2.. (N-1)</a:t>
            </a:r>
            <a:endParaRPr lang="en-US" sz="1200" b="1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 	 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j Traversal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 smtClean="0">
                <a:solidFill>
                  <a:srgbClr val="FF0000"/>
                </a:solidFill>
                <a:latin typeface="Courier New"/>
                <a:ea typeface="Times New Roman"/>
              </a:rPr>
              <a:t>N.. i</a:t>
            </a:r>
            <a:endParaRPr lang="en-US" sz="1200" b="1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marL="4572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If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>
                <a:solidFill>
                  <a:srgbClr val="C00000"/>
                </a:solidFill>
                <a:latin typeface="Courier New"/>
                <a:ea typeface="Times New Roman"/>
              </a:rPr>
              <a:t>(</a:t>
            </a:r>
            <a:r>
              <a:rPr lang="en-US" sz="1200" b="1" smtClean="0">
                <a:solidFill>
                  <a:srgbClr val="C00000"/>
                </a:solidFill>
                <a:latin typeface="Courier New"/>
                <a:ea typeface="Times New Roman"/>
              </a:rPr>
              <a:t>T[j]&lt;T[j-1])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then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//Tukar posisi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	Temp   := T[j+1];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 	T[j+1] := T[j];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       	T[j]   := Temp;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Endif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Endj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Endi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   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MEMPELAJARI PROSES SORTING</a:t>
            </a:r>
            <a:endParaRPr lang="en-US">
              <a:latin typeface="AR CEN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5961" y="157678"/>
            <a:ext cx="211609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Optimal_BubbleSort</a:t>
            </a:r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60229"/>
              </p:ext>
            </p:extLst>
          </p:nvPr>
        </p:nvGraphicFramePr>
        <p:xfrm>
          <a:off x="4694426" y="874314"/>
          <a:ext cx="7466076" cy="4086466"/>
        </p:xfrm>
        <a:graphic>
          <a:graphicData uri="http://schemas.openxmlformats.org/drawingml/2006/table">
            <a:tbl>
              <a:tblPr/>
              <a:tblGrid>
                <a:gridCol w="613410"/>
                <a:gridCol w="534035"/>
                <a:gridCol w="286385"/>
                <a:gridCol w="478473"/>
                <a:gridCol w="286385"/>
                <a:gridCol w="408623"/>
                <a:gridCol w="287783"/>
                <a:gridCol w="380757"/>
                <a:gridCol w="267335"/>
                <a:gridCol w="382155"/>
                <a:gridCol w="192596"/>
                <a:gridCol w="382155"/>
                <a:gridCol w="192596"/>
                <a:gridCol w="382155"/>
                <a:gridCol w="192596"/>
                <a:gridCol w="382155"/>
                <a:gridCol w="192596"/>
                <a:gridCol w="382155"/>
                <a:gridCol w="192596"/>
                <a:gridCol w="382155"/>
                <a:gridCol w="178982"/>
                <a:gridCol w="487998"/>
              </a:tblGrid>
              <a:tr h="52444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Idx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 smtClean="0">
                          <a:effectLst/>
                          <a:latin typeface="Courier New"/>
                          <a:ea typeface="Times New Roman"/>
                        </a:rPr>
                        <a:t>Awal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1" smtClean="0">
                          <a:effectLst/>
                          <a:latin typeface="Courier New"/>
                          <a:ea typeface="Times New Roman"/>
                        </a:rPr>
                        <a:t>Pass</a:t>
                      </a: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smtClean="0">
                          <a:effectLst/>
                          <a:latin typeface="Courier New"/>
                          <a:ea typeface="Times New Roman"/>
                        </a:rPr>
                        <a:t>(</a:t>
                      </a:r>
                      <a:r>
                        <a:rPr lang="en-US" sz="1000" b="1">
                          <a:effectLst/>
                          <a:latin typeface="Courier New"/>
                          <a:ea typeface="Times New Roman"/>
                        </a:rPr>
                        <a:t>1)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(2)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(3)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(4)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(5)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(6)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(7)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(8)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(9)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smtClean="0">
                          <a:effectLst/>
                          <a:latin typeface="Courier New"/>
                          <a:ea typeface="Times New Roman"/>
                        </a:rPr>
                        <a:t>(10)</a:t>
                      </a:r>
                      <a:endParaRPr lang="en-US" sz="105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2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-</a:t>
                      </a:r>
                      <a:endParaRPr lang="en-US" sz="10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mtClean="0">
                          <a:effectLst/>
                          <a:latin typeface="Times New Roman"/>
                          <a:ea typeface="Times New Roman"/>
                        </a:rPr>
                        <a:t>@ 2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63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*3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*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@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63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*4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@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89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*5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@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07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*6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@*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8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&gt;7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@&gt;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63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*8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@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07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&gt;9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@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J:10&gt;</a:t>
                      </a: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  <a:sym typeface="Wingdings"/>
                        </a:rPr>
                        <a:t>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@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516312" y="5367872"/>
            <a:ext cx="66756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Prinsip metode ini adalah :</a:t>
            </a:r>
          </a:p>
          <a:p>
            <a:r>
              <a:rPr lang="en-US" sz="1600" smtClean="0">
                <a:solidFill>
                  <a:srgbClr val="C00000"/>
                </a:solidFill>
              </a:rPr>
              <a:t>(</a:t>
            </a:r>
            <a:r>
              <a:rPr lang="en-US" sz="1600">
                <a:solidFill>
                  <a:srgbClr val="C00000"/>
                </a:solidFill>
              </a:rPr>
              <a:t>1). Proses sama dengan Natural_BubbleSort </a:t>
            </a:r>
          </a:p>
          <a:p>
            <a:r>
              <a:rPr lang="en-US" sz="1600">
                <a:solidFill>
                  <a:srgbClr val="C00000"/>
                </a:solidFill>
              </a:rPr>
              <a:t>(2). Proses penukaran dan pembandingan (penggelembungan) dioptimalkan </a:t>
            </a:r>
            <a:endParaRPr lang="en-US" sz="1600" smtClean="0">
              <a:solidFill>
                <a:srgbClr val="C00000"/>
              </a:solidFill>
            </a:endParaRPr>
          </a:p>
          <a:p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      pengulangannya (proses dari indeks =N).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3164" y="1254124"/>
            <a:ext cx="3225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7508" y="503031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7" y="5367872"/>
            <a:ext cx="4758662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5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" y="843557"/>
            <a:ext cx="4797241" cy="526297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u="sng">
                <a:solidFill>
                  <a:prstClr val="black"/>
                </a:solidFill>
                <a:latin typeface="Courier New"/>
                <a:ea typeface="Times New Roman"/>
              </a:rPr>
              <a:t>Procedure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</a:t>
            </a:r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Optimal_BubbleSort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(</a:t>
            </a:r>
            <a:r>
              <a:rPr lang="en-US" sz="1200" u="sng">
                <a:solidFill>
                  <a:prstClr val="black"/>
                </a:solidFill>
                <a:latin typeface="Courier New"/>
                <a:ea typeface="Times New Roman"/>
              </a:rPr>
              <a:t>in/Out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T : TDATA)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{I.S : T sudah berisi DATA sembarang }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{F.S : T[1]&lt;T[2]&lt;T[3]…&lt;T[N] }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endParaRPr lang="en-US" sz="1200" u="sng" smtClean="0">
              <a:solidFill>
                <a:prstClr val="black"/>
              </a:solidFill>
              <a:latin typeface="Courier New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u="sng" smtClean="0">
                <a:solidFill>
                  <a:prstClr val="black"/>
                </a:solidFill>
                <a:latin typeface="Courier New"/>
                <a:ea typeface="Times New Roman"/>
              </a:rPr>
              <a:t>Kamus</a:t>
            </a:r>
            <a:r>
              <a:rPr lang="en-US" sz="1200" smtClean="0">
                <a:solidFill>
                  <a:prstClr val="black"/>
                </a:solidFill>
                <a:latin typeface="Courier New"/>
                <a:ea typeface="Times New Roman"/>
              </a:rPr>
              <a:t>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i,j  :  INDEKS;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			Temp : ELEMEN;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		  Flag : Boolean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endParaRPr lang="en-US" sz="1200" u="sng" smtClean="0">
              <a:solidFill>
                <a:prstClr val="black"/>
              </a:solidFill>
              <a:latin typeface="Courier New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 smtClean="0">
                <a:solidFill>
                  <a:srgbClr val="0070C0"/>
                </a:solidFill>
                <a:latin typeface="Courier New"/>
                <a:ea typeface="Times New Roman"/>
              </a:rPr>
              <a:t>Algoritma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Flag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True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i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2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While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(i&lt;=N) and (Flag)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do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Flag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False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j := N;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While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(j&gt;=i)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do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If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(T[j]&lt;T[j-1])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then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//Tukar posisi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	Temp   := T[j-1]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 	T[j-1] := T[j]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       	T[j]   := Temp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	Flag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True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Endif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	J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j–1;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 	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EndWhile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//jika tidak ada penukaran maka </a:t>
            </a:r>
            <a:endParaRPr lang="en-US" sz="1200" b="1" smtClean="0">
              <a:solidFill>
                <a:srgbClr val="0070C0"/>
              </a:solidFill>
              <a:latin typeface="Courier New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            //flag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= false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i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i + 1;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EndWhile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   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 smtClean="0">
                <a:solidFill>
                  <a:srgbClr val="0070C0"/>
                </a:solidFill>
                <a:latin typeface="Courier New"/>
                <a:ea typeface="Times New Roman"/>
              </a:rPr>
              <a:t>  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MEMPELAJARI PROSES SORTING</a:t>
            </a:r>
            <a:endParaRPr lang="en-US">
              <a:latin typeface="AR CEN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5961" y="157678"/>
            <a:ext cx="1710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Flag_BubbleSort</a:t>
            </a:r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08760"/>
              </p:ext>
            </p:extLst>
          </p:nvPr>
        </p:nvGraphicFramePr>
        <p:xfrm>
          <a:off x="4835341" y="1262308"/>
          <a:ext cx="7284554" cy="4086466"/>
        </p:xfrm>
        <a:graphic>
          <a:graphicData uri="http://schemas.openxmlformats.org/drawingml/2006/table">
            <a:tbl>
              <a:tblPr/>
              <a:tblGrid>
                <a:gridCol w="646747"/>
                <a:gridCol w="475689"/>
                <a:gridCol w="258533"/>
                <a:gridCol w="424487"/>
                <a:gridCol w="241300"/>
                <a:gridCol w="408623"/>
                <a:gridCol w="256795"/>
                <a:gridCol w="382155"/>
                <a:gridCol w="267335"/>
                <a:gridCol w="382155"/>
                <a:gridCol w="192596"/>
                <a:gridCol w="382155"/>
                <a:gridCol w="192596"/>
                <a:gridCol w="382155"/>
                <a:gridCol w="192596"/>
                <a:gridCol w="382155"/>
                <a:gridCol w="192596"/>
                <a:gridCol w="382155"/>
                <a:gridCol w="192596"/>
                <a:gridCol w="382155"/>
                <a:gridCol w="178982"/>
                <a:gridCol w="487998"/>
              </a:tblGrid>
              <a:tr h="52444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Courier New"/>
                          <a:ea typeface="Times New Roman"/>
                        </a:rPr>
                        <a:t>Idx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 smtClean="0">
                          <a:effectLst/>
                          <a:latin typeface="Courier New"/>
                          <a:ea typeface="Times New Roman"/>
                        </a:rPr>
                        <a:t>Awal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b="1" smtClean="0">
                          <a:effectLst/>
                          <a:latin typeface="Courier New"/>
                          <a:ea typeface="Times New Roman"/>
                        </a:rPr>
                        <a:t>Pass</a:t>
                      </a: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b="1" smtClean="0">
                          <a:effectLst/>
                          <a:latin typeface="Courier New"/>
                          <a:ea typeface="Times New Roman"/>
                        </a:rPr>
                        <a:t>(</a:t>
                      </a:r>
                      <a:r>
                        <a:rPr lang="en-US" sz="1000" b="1">
                          <a:effectLst/>
                          <a:latin typeface="Courier New"/>
                          <a:ea typeface="Times New Roman"/>
                        </a:rPr>
                        <a:t>1)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(2)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(3)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(4)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(5)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(6)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(7)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(8)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(9)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smtClean="0">
                          <a:effectLst/>
                          <a:latin typeface="Courier New"/>
                          <a:ea typeface="Times New Roman"/>
                        </a:rPr>
                        <a:t>(10)</a:t>
                      </a:r>
                      <a:endParaRPr lang="en-US" sz="105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2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-</a:t>
                      </a:r>
                      <a:endParaRPr lang="en-US" sz="10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mtClean="0">
                          <a:effectLst/>
                          <a:latin typeface="Times New Roman"/>
                          <a:ea typeface="Times New Roman"/>
                        </a:rPr>
                        <a:t>@* 2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63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*3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*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@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63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*4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4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@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894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*5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@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07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*6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@*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8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&gt;7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@&gt;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63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*8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07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&gt;9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</a:rPr>
                        <a:t>J:10&gt;</a:t>
                      </a: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smtClean="0">
                          <a:effectLst/>
                          <a:latin typeface="Courier New"/>
                          <a:ea typeface="Times New Roman"/>
                          <a:sym typeface="Wingdings"/>
                        </a:rPr>
                        <a:t>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Courier New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  <a:latin typeface="Times New Roman"/>
                          <a:ea typeface="Times New Roman"/>
                        </a:rPr>
                        <a:t>&gt;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r>
                        <a:rPr lang="en-US" sz="1200" b="1" smtClean="0">
                          <a:effectLst/>
                          <a:latin typeface="Courier New"/>
                          <a:ea typeface="Times New Roman"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smtClean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516312" y="5506371"/>
            <a:ext cx="6675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Prinsip metode ini adalah :</a:t>
            </a:r>
          </a:p>
          <a:p>
            <a:r>
              <a:rPr lang="en-US" sz="1400" smtClean="0">
                <a:solidFill>
                  <a:srgbClr val="C00000"/>
                </a:solidFill>
              </a:rPr>
              <a:t>(</a:t>
            </a:r>
            <a:r>
              <a:rPr lang="en-US" sz="1400">
                <a:solidFill>
                  <a:srgbClr val="C00000"/>
                </a:solidFill>
              </a:rPr>
              <a:t>1). Proses sama dengan </a:t>
            </a:r>
            <a:r>
              <a:rPr lang="en-US" sz="1400" smtClean="0">
                <a:solidFill>
                  <a:srgbClr val="C00000"/>
                </a:solidFill>
              </a:rPr>
              <a:t>Optimal_BubbleSort. </a:t>
            </a:r>
            <a:endParaRPr lang="en-US" sz="1400">
              <a:solidFill>
                <a:srgbClr val="C00000"/>
              </a:solidFill>
            </a:endParaRPr>
          </a:p>
          <a:p>
            <a:r>
              <a:rPr lang="en-US" sz="1400">
                <a:solidFill>
                  <a:srgbClr val="C00000"/>
                </a:solidFill>
              </a:rPr>
              <a:t>(2). Proses optimalisasi lebih lanjut dari Optimal_BubbleSort dilakukan dengan variabel       </a:t>
            </a:r>
            <a:endParaRPr lang="en-US" sz="1400" smtClean="0">
              <a:solidFill>
                <a:srgbClr val="C00000"/>
              </a:solidFill>
            </a:endParaRPr>
          </a:p>
          <a:p>
            <a:r>
              <a:rPr lang="en-US" sz="1400">
                <a:solidFill>
                  <a:srgbClr val="C00000"/>
                </a:solidFill>
              </a:rPr>
              <a:t> </a:t>
            </a:r>
            <a:r>
              <a:rPr lang="en-US" sz="1400" smtClean="0">
                <a:solidFill>
                  <a:srgbClr val="C00000"/>
                </a:solidFill>
              </a:rPr>
              <a:t>     boolean </a:t>
            </a:r>
            <a:r>
              <a:rPr lang="en-US" sz="1400">
                <a:solidFill>
                  <a:srgbClr val="C00000"/>
                </a:solidFill>
              </a:rPr>
              <a:t>berupa flag sampai bernilai true yaitu apabila sudah tidak terjadi proses </a:t>
            </a:r>
            <a:endParaRPr lang="en-US" sz="1400" smtClean="0">
              <a:solidFill>
                <a:srgbClr val="C00000"/>
              </a:solidFill>
            </a:endParaRPr>
          </a:p>
          <a:p>
            <a:r>
              <a:rPr lang="en-US" sz="1400">
                <a:solidFill>
                  <a:srgbClr val="C00000"/>
                </a:solidFill>
              </a:rPr>
              <a:t> </a:t>
            </a:r>
            <a:r>
              <a:rPr lang="en-US" sz="1400" smtClean="0">
                <a:solidFill>
                  <a:srgbClr val="C00000"/>
                </a:solidFill>
              </a:rPr>
              <a:t>     penukaran </a:t>
            </a:r>
            <a:r>
              <a:rPr lang="en-US" sz="1400">
                <a:solidFill>
                  <a:srgbClr val="C00000"/>
                </a:solidFill>
              </a:rPr>
              <a:t>lagi (sudah terurut).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6283" y="1952624"/>
            <a:ext cx="3225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24181" y="5321705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16312" y="843557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33164" y="905112"/>
            <a:ext cx="983148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Flag </a:t>
            </a:r>
            <a:r>
              <a: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endParaRPr lang="en-US" sz="14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4812" y="84161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63070" y="85921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2727" y="85939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1412" y="843557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42112" y="84161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52270" y="85921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91127" y="85939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82012" y="86701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92170" y="88461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731027" y="884792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55224" y="243958"/>
            <a:ext cx="368813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Natural </a:t>
            </a:r>
            <a:r>
              <a:rPr lang="en-US" sz="1400" smtClean="0">
                <a:solidFill>
                  <a:prstClr val="black"/>
                </a:solidFill>
                <a:sym typeface="Wingdings" pitchFamily="2" charset="2"/>
              </a:rPr>
              <a:t> Optimal  FlagOptimal</a:t>
            </a:r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8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PENUTUP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976386" y="1328125"/>
            <a:ext cx="5599407" cy="123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mtClean="0"/>
              <a:t>Sekian …</a:t>
            </a:r>
          </a:p>
          <a:p>
            <a:r>
              <a:rPr lang="en-US" sz="5400" smtClean="0"/>
              <a:t>TERIMA </a:t>
            </a:r>
            <a:r>
              <a:rPr lang="en-US" sz="5400"/>
              <a:t>KASIH</a:t>
            </a:r>
            <a:endParaRPr lang="id-ID" sz="540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087382" y="3530600"/>
            <a:ext cx="5488411" cy="1650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C00000"/>
                </a:solidFill>
              </a:rPr>
              <a:t>Mohon diaktifkan  Videonya 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Akan Dicapture UNTUK DOKUMEN FOTO</a:t>
            </a:r>
          </a:p>
          <a:p>
            <a:endParaRPr lang="en-US" sz="2000">
              <a:solidFill>
                <a:srgbClr val="C00000"/>
              </a:solidFill>
            </a:endParaRPr>
          </a:p>
          <a:p>
            <a:r>
              <a:rPr lang="en-US" sz="2000" smtClean="0"/>
              <a:t>2 x : Gaya Resmi + Gaya BEBAS</a:t>
            </a:r>
            <a:endParaRPr lang="id-ID" sz="2000"/>
          </a:p>
        </p:txBody>
      </p:sp>
      <p:sp>
        <p:nvSpPr>
          <p:cNvPr id="18" name="Rectangle 17"/>
          <p:cNvSpPr/>
          <p:nvPr/>
        </p:nvSpPr>
        <p:spPr>
          <a:xfrm>
            <a:off x="794650" y="1237938"/>
            <a:ext cx="4241801" cy="52329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9" name="Picture 2" descr="D:\00_FOTO-VIDEO-KELUARGA\HP - VIVO V15\WhatsApp Images\IMG-20190915-WA00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67" y="1536555"/>
            <a:ext cx="2195285" cy="4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19561967">
            <a:off x="1521985" y="2674329"/>
            <a:ext cx="4251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Ngopi dulu ach …</a:t>
            </a:r>
            <a:endParaRPr lang="en-US" sz="3200" b="1" cap="none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77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KUNCI PENILAIAN CAPAIAN KOMPETENSI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4443112"/>
            <a:ext cx="6589871" cy="20629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79" y="826496"/>
            <a:ext cx="3962399" cy="560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 descr="D:\korea1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 flipH="1">
            <a:off x="7037545" y="4098935"/>
            <a:ext cx="1676308" cy="24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34375" y="747875"/>
            <a:ext cx="496538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latin typeface="Calibri" pitchFamily="34" charset="0"/>
              </a:rPr>
              <a:t>INTEGRASI PENCAPAIAN KOMPETENSI:</a:t>
            </a:r>
          </a:p>
          <a:p>
            <a:pPr marL="266700" lvl="1" indent="-2667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latin typeface="Calibri" pitchFamily="34" charset="0"/>
              </a:rPr>
              <a:t>Kompeten memiliki pengetahuan yang memadai  dan integral tentang Algoritma Modular</a:t>
            </a:r>
          </a:p>
          <a:p>
            <a:pPr marL="266700" lvl="1" indent="-2667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latin typeface="Calibri" pitchFamily="34" charset="0"/>
              </a:rPr>
              <a:t>Menguasai </a:t>
            </a:r>
            <a:r>
              <a:rPr lang="en-US" sz="1600">
                <a:latin typeface="Calibri" pitchFamily="34" charset="0"/>
              </a:rPr>
              <a:t>dan bisa trampil </a:t>
            </a:r>
            <a:r>
              <a:rPr lang="en-US" sz="1600" smtClean="0">
                <a:latin typeface="Calibri" pitchFamily="34" charset="0"/>
              </a:rPr>
              <a:t>memperluas tipe data kompleks Record, Array, dan File</a:t>
            </a:r>
          </a:p>
          <a:p>
            <a:pPr marL="266700" lvl="1" indent="-2667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latin typeface="Calibri" pitchFamily="34" charset="0"/>
              </a:rPr>
              <a:t>Memahami dan mampu menerapkan metode algoritma internal sorting</a:t>
            </a:r>
          </a:p>
          <a:p>
            <a:pPr marL="266700" lvl="1" indent="-2667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>
                <a:latin typeface="Calibri" pitchFamily="34" charset="0"/>
              </a:rPr>
              <a:t>Menguasai dan bisa trampil menerapkan Teknik Modular, procedure dan </a:t>
            </a:r>
            <a:r>
              <a:rPr lang="en-US" sz="1600" smtClean="0">
                <a:latin typeface="Calibri" pitchFamily="34" charset="0"/>
              </a:rPr>
              <a:t>function dalam membuat Produk Aplikasi Modular</a:t>
            </a:r>
          </a:p>
          <a:p>
            <a:pPr marL="266700" lvl="1" indent="-2667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latin typeface="Calibri" pitchFamily="34" charset="0"/>
              </a:rPr>
              <a:t>Mampu membuat dokumentasi laporan managerial logika skema algoritma dan pemrograman dari aplikasi</a:t>
            </a:r>
          </a:p>
        </p:txBody>
      </p:sp>
    </p:spTree>
    <p:extLst>
      <p:ext uri="{BB962C8B-B14F-4D97-AF65-F5344CB8AC3E}">
        <p14:creationId xmlns:p14="http://schemas.microsoft.com/office/powerpoint/2010/main" val="3148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MODEL SOAL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pic>
        <p:nvPicPr>
          <p:cNvPr id="14" name="Picture 3" descr="D:\korea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 flipH="1">
            <a:off x="388620" y="4234278"/>
            <a:ext cx="1630680" cy="23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8431850" y="1735374"/>
            <a:ext cx="3375025" cy="4215130"/>
            <a:chOff x="-3" y="5399"/>
            <a:chExt cx="3315697" cy="3642979"/>
          </a:xfrm>
        </p:grpSpPr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0" y="262318"/>
              <a:ext cx="3315694" cy="3181070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Aft>
                  <a:spcPts val="0"/>
                </a:spcAft>
              </a:pPr>
              <a:r>
                <a:rPr lang="en-US" sz="1100">
                  <a:effectLst/>
                  <a:latin typeface="Courier New"/>
                  <a:ea typeface="Times New Roman"/>
                </a:rPr>
                <a:t>[1]. Menyiapan Tabel dari File Teks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100">
                  <a:effectLst/>
                  <a:latin typeface="Courier New"/>
                  <a:ea typeface="Times New Roman"/>
                </a:rPr>
                <a:t> 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100">
                  <a:effectLst/>
                  <a:latin typeface="Courier New"/>
                  <a:ea typeface="Times New Roman"/>
                </a:rPr>
                <a:t>---- &lt;&lt; METODE COUNTING SORT &gt;&gt;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[2]. Counting Sort         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---- &lt;&lt; METODE INSERTION SORT &gt;&gt;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[3]. Natural Insertion-Sort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[4]. Binary Insertion-Sort 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[5]. Shell Insertion-Sort  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---- &lt;&lt; METODE SELECTION SORT &gt;&gt;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[6]. Natural Selection-Sort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[7]. Heap Selection-Sort   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---- &lt;&lt; METODE EXCHANGE SORT &gt;&gt;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[8]. Natural Bubble Exchange-Sort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[9]. Optimal Bubble Exchange-Sort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[A]. Flag Bubble Exchange-Sort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     ---                   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[B]. Shaker Exchange-Sort  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[C]. Quick Exchange-Sort   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[D]. Radix Exchange-Sort   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[E]. Merge Exchange-Sort   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r>
                <a:rPr lang="en-US" sz="1100">
                  <a:effectLst/>
                  <a:latin typeface="Courier New"/>
                  <a:ea typeface="Times New Roman"/>
                </a:rPr>
                <a:t> 		[0]--&gt; Selesai                     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 bwMode="auto">
            <a:xfrm>
              <a:off x="-3" y="3443378"/>
              <a:ext cx="3315694" cy="205000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&gt;&gt;&gt; Pilih nomor = ?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-3" y="5399"/>
              <a:ext cx="3315697" cy="256892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200" b="1" kern="1200">
                  <a:effectLst/>
                  <a:latin typeface="Calibri"/>
                  <a:ea typeface="Times New Roman"/>
                  <a:cs typeface="Arial"/>
                </a:rPr>
                <a:t>MENU SIMULASI METODE INTERNAL SORTING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69867" y="1967962"/>
            <a:ext cx="2440940" cy="2266316"/>
            <a:chOff x="0" y="43512"/>
            <a:chExt cx="3315701" cy="3903511"/>
          </a:xfrm>
        </p:grpSpPr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0" y="465606"/>
              <a:ext cx="3315694" cy="3065352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[1] Input Data Keyboard Manual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[2] Input Data Generator Otomatis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[3] Input Data File Text  Otomatis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---------------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[4] Output Laporan Data Manual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[5] Output Laporan Data Generator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[6] Output Laporan Data File Text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--------------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eaLnBrk="0" hangingPunct="0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 [0] Selesai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 bwMode="auto">
            <a:xfrm>
              <a:off x="4" y="3531889"/>
              <a:ext cx="3315694" cy="415134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eaLnBrk="0" hangingPunct="0"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&gt;&gt;&gt; Pilih nomor = ?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4" y="43512"/>
              <a:ext cx="3315697" cy="41464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 eaLnBrk="0" hangingPunct="0">
                <a:spcAft>
                  <a:spcPts val="0"/>
                </a:spcAft>
              </a:pPr>
              <a:r>
                <a:rPr lang="en-US" sz="1200" b="1" kern="1200">
                  <a:effectLst/>
                  <a:latin typeface="Calibri"/>
                  <a:ea typeface="Times New Roman"/>
                  <a:cs typeface="Arial"/>
                </a:rPr>
                <a:t>MENU IPO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57200" y="781267"/>
            <a:ext cx="380238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 Manual :</a:t>
            </a:r>
          </a:p>
          <a:p>
            <a:r>
              <a:rPr lang="en-US" sz="14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Write(‘Nama = ‘); Readln(Nm)</a:t>
            </a:r>
            <a:endParaRPr lang="en-US" sz="1400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 File: </a:t>
            </a:r>
            <a:endParaRPr lang="en-US" sz="1400" smtClean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Write(‘Nama = </a:t>
            </a:r>
            <a:r>
              <a:rPr lang="en-US" sz="1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‘); </a:t>
            </a: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Readln(F, Nm</a:t>
            </a:r>
            <a:r>
              <a:rPr lang="en-US" sz="1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31850" y="1066630"/>
            <a:ext cx="2766398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</a:rPr>
              <a:t>Soal-2 </a:t>
            </a:r>
            <a:r>
              <a:rPr lang="en-US" sz="1600" smtClean="0">
                <a:solidFill>
                  <a:prstClr val="black"/>
                </a:solidFill>
              </a:rPr>
              <a:t>: </a:t>
            </a:r>
          </a:p>
          <a:p>
            <a:r>
              <a:rPr lang="en-US" sz="1600" smtClean="0">
                <a:solidFill>
                  <a:prstClr val="black"/>
                </a:solidFill>
              </a:rPr>
              <a:t>Kasus Realisasi Internal Sorting</a:t>
            </a: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69867" y="1150598"/>
            <a:ext cx="236064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</a:rPr>
              <a:t>Soal-1 : </a:t>
            </a:r>
          </a:p>
          <a:p>
            <a:r>
              <a:rPr lang="en-US" sz="1600" smtClean="0">
                <a:solidFill>
                  <a:prstClr val="black"/>
                </a:solidFill>
              </a:rPr>
              <a:t>Kasus Kreativitas Modular</a:t>
            </a:r>
            <a:endParaRPr 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5" y="127181"/>
            <a:ext cx="3148966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AKSES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FILE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69279" y="1098937"/>
            <a:ext cx="626363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>
                <a:latin typeface="Courier New"/>
                <a:ea typeface="Times New Roman"/>
              </a:rPr>
              <a:t>Procedure Input_FILE (</a:t>
            </a:r>
            <a:r>
              <a:rPr lang="en-US" sz="1200" u="sng">
                <a:latin typeface="Courier New"/>
                <a:ea typeface="Times New Roman"/>
              </a:rPr>
              <a:t>in/out</a:t>
            </a:r>
            <a:r>
              <a:rPr lang="en-US" sz="1200">
                <a:latin typeface="Courier New"/>
                <a:ea typeface="Times New Roman"/>
              </a:rPr>
              <a:t> F: FileText; 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				</a:t>
            </a:r>
            <a:r>
              <a:rPr lang="en-US" sz="1200" u="sng">
                <a:latin typeface="Courier New"/>
                <a:ea typeface="Times New Roman"/>
              </a:rPr>
              <a:t>in/out</a:t>
            </a:r>
            <a:r>
              <a:rPr lang="en-US" sz="1200">
                <a:latin typeface="Courier New"/>
                <a:ea typeface="Times New Roman"/>
              </a:rPr>
              <a:t> Tx: TabelNilai; </a:t>
            </a:r>
            <a:r>
              <a:rPr lang="en-US" sz="1200" u="sng">
                <a:latin typeface="Courier New"/>
                <a:ea typeface="Times New Roman"/>
              </a:rPr>
              <a:t>in/out</a:t>
            </a:r>
            <a:r>
              <a:rPr lang="en-US" sz="1200">
                <a:latin typeface="Courier New"/>
                <a:ea typeface="Times New Roman"/>
              </a:rPr>
              <a:t> gN:Integer);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{I.S: Tx sembarang, indek N terdefinisi             }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{F.S: Tx terisi N record data hasil dari input file }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Var i : integer;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Begin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</a:t>
            </a:r>
            <a:r>
              <a:rPr lang="en-US" sz="1200" u="sng">
                <a:latin typeface="Courier New"/>
                <a:ea typeface="Times New Roman"/>
              </a:rPr>
              <a:t>i traversal</a:t>
            </a:r>
            <a:r>
              <a:rPr lang="en-US" sz="1200">
                <a:latin typeface="Courier New"/>
                <a:ea typeface="Times New Roman"/>
              </a:rPr>
              <a:t> 1..gN 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  Output(MNT,'INPUT DATA ke - ', i);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  ViewLayarEntry(White,Brown);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 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Input(F,(Tx[i].Nim,Tx[i].Nama,Tx[i].Khdr,Tx[i].UTS,Tx[i].UAS);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</a:t>
            </a:r>
            <a:r>
              <a:rPr lang="en-US" sz="1200" u="sng">
                <a:latin typeface="Courier New"/>
                <a:ea typeface="Times New Roman"/>
              </a:rPr>
              <a:t>Endi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End</a:t>
            </a:r>
            <a:r>
              <a:rPr lang="en-US" sz="1200" smtClean="0">
                <a:latin typeface="Courier New"/>
                <a:ea typeface="Times New Roman"/>
              </a:rPr>
              <a:t>;</a:t>
            </a:r>
            <a:endParaRPr lang="en-US" sz="1200">
              <a:latin typeface="Times New Roman"/>
              <a:ea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69279" y="3828604"/>
            <a:ext cx="6256019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>
                <a:latin typeface="Courier New"/>
                <a:ea typeface="Times New Roman"/>
              </a:rPr>
              <a:t>Procedure Input_FILE (var F: FileText; var Tx: TabelNilai; var gN:Integer);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{I.S: Tx sembarang, indek N terdefinisi             }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{F.S: Tx terisi N record data hasil dari input file }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Var i : integer;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Begin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For i:=1 to gN do begin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  </a:t>
            </a:r>
            <a:r>
              <a:rPr lang="en-US" sz="1200" smtClean="0">
                <a:latin typeface="Courier New"/>
                <a:ea typeface="Times New Roman"/>
              </a:rPr>
              <a:t>GotoXY(25,04</a:t>
            </a:r>
            <a:r>
              <a:rPr lang="en-US" sz="1200">
                <a:latin typeface="Courier New"/>
                <a:ea typeface="Times New Roman"/>
              </a:rPr>
              <a:t>); Writeln('INPUT DATA ke - ', i);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 b="1">
                <a:solidFill>
                  <a:srgbClr val="C00000"/>
                </a:solidFill>
                <a:latin typeface="Courier New"/>
                <a:ea typeface="Times New Roman"/>
              </a:rPr>
              <a:t>    {- Sengaja tidak disajikan untuk belajar </a:t>
            </a:r>
            <a:r>
              <a:rPr lang="en-US" sz="1200" b="1">
                <a:solidFill>
                  <a:srgbClr val="C00000"/>
                </a:solidFill>
                <a:latin typeface="Courier New"/>
                <a:ea typeface="Times New Roman"/>
              </a:rPr>
              <a:t>dan </a:t>
            </a:r>
            <a:r>
              <a:rPr lang="en-US" sz="1200" b="1" smtClean="0">
                <a:solidFill>
                  <a:srgbClr val="C00000"/>
                </a:solidFill>
                <a:latin typeface="Courier New"/>
                <a:ea typeface="Times New Roman"/>
              </a:rPr>
              <a:t>eksplorasi</a:t>
            </a:r>
            <a:r>
              <a:rPr lang="en-US" sz="1200" smtClean="0">
                <a:solidFill>
                  <a:srgbClr val="C00000"/>
                </a:solidFill>
                <a:latin typeface="Courier New"/>
                <a:ea typeface="Times New Roman"/>
              </a:rPr>
              <a:t>      </a:t>
            </a:r>
          </a:p>
          <a:p>
            <a:r>
              <a:rPr lang="en-US" sz="1200" b="1">
                <a:solidFill>
                  <a:srgbClr val="C00000"/>
                </a:solidFill>
                <a:latin typeface="Courier New"/>
                <a:ea typeface="Times New Roman"/>
              </a:rPr>
              <a:t> </a:t>
            </a:r>
            <a:r>
              <a:rPr lang="en-US" sz="1200" b="1" smtClean="0">
                <a:solidFill>
                  <a:srgbClr val="C00000"/>
                </a:solidFill>
                <a:latin typeface="Courier New"/>
                <a:ea typeface="Times New Roman"/>
              </a:rPr>
              <a:t>   </a:t>
            </a:r>
            <a:r>
              <a:rPr lang="en-US" sz="1050" b="1" smtClean="0">
                <a:solidFill>
                  <a:srgbClr val="C00000"/>
                </a:solidFill>
                <a:latin typeface="Courier New"/>
                <a:ea typeface="Times New Roman"/>
              </a:rPr>
              <a:t>Readln(F</a:t>
            </a:r>
            <a:r>
              <a:rPr lang="en-US" sz="1050" b="1">
                <a:solidFill>
                  <a:srgbClr val="C00000"/>
                </a:solidFill>
                <a:latin typeface="Courier New"/>
                <a:ea typeface="Times New Roman"/>
              </a:rPr>
              <a:t>,(Tx[i].Nim,Tx[i].Nama,Tx[i].Khdr,Tx[i].UTS,Tx[i].</a:t>
            </a:r>
            <a:r>
              <a:rPr lang="en-US" sz="1050" b="1">
                <a:solidFill>
                  <a:srgbClr val="C00000"/>
                </a:solidFill>
                <a:latin typeface="Courier New"/>
                <a:ea typeface="Times New Roman"/>
              </a:rPr>
              <a:t>UAS</a:t>
            </a:r>
            <a:r>
              <a:rPr lang="en-US" sz="1050" b="1" smtClean="0">
                <a:solidFill>
                  <a:srgbClr val="C00000"/>
                </a:solidFill>
                <a:latin typeface="Courier New"/>
                <a:ea typeface="Times New Roman"/>
              </a:rPr>
              <a:t>);</a:t>
            </a:r>
            <a:endParaRPr lang="en-US" sz="1050" b="1">
              <a:latin typeface="Times New Roman"/>
              <a:ea typeface="Times New Roman"/>
            </a:endParaRPr>
          </a:p>
          <a:p>
            <a:r>
              <a:rPr lang="en-US" sz="1200" b="1">
                <a:solidFill>
                  <a:srgbClr val="C00000"/>
                </a:solidFill>
                <a:latin typeface="Courier New"/>
                <a:ea typeface="Times New Roman"/>
              </a:rPr>
              <a:t>     - LIHAT ALGORITMA }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End;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end;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" y="3677335"/>
            <a:ext cx="5067299" cy="24776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ea typeface="Times New Roman"/>
              </a:rPr>
              <a:t>Procedure</a:t>
            </a:r>
            <a:r>
              <a:rPr lang="en-US" sz="1200">
                <a:latin typeface="Courier New"/>
                <a:ea typeface="Times New Roman"/>
              </a:rPr>
              <a:t> </a:t>
            </a:r>
            <a:r>
              <a:rPr lang="en-US" sz="1100">
                <a:latin typeface="Courier New"/>
                <a:ea typeface="Times New Roman"/>
              </a:rPr>
              <a:t>OpenFileText(var </a:t>
            </a:r>
            <a:r>
              <a:rPr lang="en-US" sz="1100" b="1">
                <a:solidFill>
                  <a:srgbClr val="C00000"/>
                </a:solidFill>
                <a:latin typeface="Courier New"/>
                <a:ea typeface="Times New Roman"/>
              </a:rPr>
              <a:t>F : TEXT</a:t>
            </a:r>
            <a:r>
              <a:rPr lang="en-US" sz="1100">
                <a:latin typeface="Courier New"/>
                <a:ea typeface="Times New Roman"/>
              </a:rPr>
              <a:t>; NamaFile: String);</a:t>
            </a:r>
            <a:endParaRPr lang="en-US" sz="1100">
              <a:latin typeface="Times New Roman"/>
              <a:ea typeface="Times New Roman"/>
            </a:endParaRPr>
          </a:p>
          <a:p>
            <a:r>
              <a:rPr lang="en-US" sz="1100">
                <a:latin typeface="Courier New"/>
                <a:ea typeface="Times New Roman"/>
              </a:rPr>
              <a:t>{I.S: F fileteks, "Namafile.ekstensi" maks 8.3 karakter }</a:t>
            </a:r>
            <a:endParaRPr lang="en-US" sz="1100">
              <a:latin typeface="Times New Roman"/>
              <a:ea typeface="Times New Roman"/>
            </a:endParaRPr>
          </a:p>
          <a:p>
            <a:r>
              <a:rPr lang="en-US" sz="1100">
                <a:latin typeface="Courier New"/>
                <a:ea typeface="Times New Roman"/>
              </a:rPr>
              <a:t>{F.S: File F aktif                                      </a:t>
            </a:r>
            <a:r>
              <a:rPr lang="en-US" sz="1200">
                <a:latin typeface="Courier New"/>
                <a:ea typeface="Times New Roman"/>
              </a:rPr>
              <a:t>}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Begin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 {====proses FIle }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 </a:t>
            </a:r>
            <a:r>
              <a:rPr lang="en-US" sz="1200" b="1">
                <a:solidFill>
                  <a:srgbClr val="C00000"/>
                </a:solidFill>
                <a:latin typeface="Courier New"/>
                <a:ea typeface="Times New Roman"/>
              </a:rPr>
              <a:t>Assign(F,NamaFile);</a:t>
            </a:r>
            <a:endParaRPr lang="en-US" sz="1200" b="1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 {$I-}                    </a:t>
            </a:r>
            <a:r>
              <a:rPr lang="en-US" sz="1050">
                <a:solidFill>
                  <a:srgbClr val="C00000"/>
                </a:solidFill>
                <a:latin typeface="Courier New"/>
                <a:ea typeface="Times New Roman"/>
              </a:rPr>
              <a:t>{ </a:t>
            </a:r>
            <a:r>
              <a:rPr lang="en-US" sz="1000">
                <a:solidFill>
                  <a:srgbClr val="C00000"/>
                </a:solidFill>
                <a:latin typeface="Courier New"/>
                <a:ea typeface="Times New Roman"/>
              </a:rPr>
              <a:t>non-aktifkan </a:t>
            </a:r>
            <a:r>
              <a:rPr lang="en-US" sz="1000">
                <a:solidFill>
                  <a:srgbClr val="C00000"/>
                </a:solidFill>
                <a:latin typeface="Courier New"/>
                <a:ea typeface="Times New Roman"/>
              </a:rPr>
              <a:t>Compiler </a:t>
            </a:r>
            <a:r>
              <a:rPr lang="en-US" sz="1000" smtClean="0">
                <a:solidFill>
                  <a:srgbClr val="C00000"/>
                </a:solidFill>
                <a:latin typeface="Courier New"/>
                <a:ea typeface="Times New Roman"/>
              </a:rPr>
              <a:t>Pascal}</a:t>
            </a:r>
            <a:endParaRPr lang="en-US" sz="105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 </a:t>
            </a:r>
            <a:r>
              <a:rPr lang="en-US" sz="1200" b="1">
                <a:solidFill>
                  <a:srgbClr val="C00000"/>
                </a:solidFill>
                <a:latin typeface="Courier New"/>
                <a:ea typeface="Times New Roman"/>
              </a:rPr>
              <a:t>Reset(F);                </a:t>
            </a:r>
            <a:r>
              <a:rPr lang="en-US" sz="1050">
                <a:solidFill>
                  <a:srgbClr val="C00000"/>
                </a:solidFill>
                <a:latin typeface="Courier New"/>
                <a:ea typeface="Times New Roman"/>
              </a:rPr>
              <a:t>{ mengambil </a:t>
            </a:r>
            <a:r>
              <a:rPr lang="en-US" sz="1050">
                <a:solidFill>
                  <a:srgbClr val="C00000"/>
                </a:solidFill>
                <a:latin typeface="Courier New"/>
                <a:ea typeface="Times New Roman"/>
              </a:rPr>
              <a:t>variabel </a:t>
            </a:r>
            <a:r>
              <a:rPr lang="en-US" sz="1050" smtClean="0">
                <a:solidFill>
                  <a:srgbClr val="C00000"/>
                </a:solidFill>
                <a:latin typeface="Courier New"/>
                <a:ea typeface="Times New Roman"/>
              </a:rPr>
              <a:t>IOResult}</a:t>
            </a:r>
            <a:endParaRPr lang="en-US" sz="105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 {$I+}                   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{ </a:t>
            </a:r>
            <a:r>
              <a:rPr lang="en-US" sz="1000" smtClean="0">
                <a:solidFill>
                  <a:srgbClr val="C00000"/>
                </a:solidFill>
                <a:latin typeface="Courier New"/>
                <a:ea typeface="Times New Roman"/>
              </a:rPr>
              <a:t>aktifkan Compiler </a:t>
            </a:r>
            <a:r>
              <a:rPr lang="en-US" sz="1000">
                <a:solidFill>
                  <a:srgbClr val="C00000"/>
                </a:solidFill>
                <a:latin typeface="Courier New"/>
                <a:ea typeface="Times New Roman"/>
              </a:rPr>
              <a:t>Pascal }</a:t>
            </a:r>
            <a:endParaRPr lang="en-US" sz="10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 If (IOResult &lt;&gt; 0) Then 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{ </a:t>
            </a:r>
            <a:r>
              <a:rPr lang="en-US" sz="1200" smtClean="0">
                <a:solidFill>
                  <a:srgbClr val="C00000"/>
                </a:solidFill>
                <a:latin typeface="Courier New"/>
                <a:ea typeface="Times New Roman"/>
              </a:rPr>
              <a:t>file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tidak ada }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    </a:t>
            </a:r>
            <a:r>
              <a:rPr lang="en-US" sz="1200" b="1">
                <a:solidFill>
                  <a:srgbClr val="C00000"/>
                </a:solidFill>
                <a:latin typeface="Courier New"/>
                <a:ea typeface="Times New Roman"/>
              </a:rPr>
              <a:t>Rewrite(F);          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{ membuat file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baru </a:t>
            </a:r>
            <a:r>
              <a:rPr lang="en-US" sz="1200" smtClean="0">
                <a:solidFill>
                  <a:srgbClr val="C00000"/>
                </a:solidFill>
                <a:latin typeface="Courier New"/>
                <a:ea typeface="Times New Roman"/>
              </a:rPr>
              <a:t>ada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}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                          { IOResult =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0 </a:t>
            </a:r>
            <a:r>
              <a:rPr lang="en-US" sz="1200" smtClean="0">
                <a:solidFill>
                  <a:srgbClr val="C00000"/>
                </a:solidFill>
                <a:latin typeface="Courier New"/>
                <a:ea typeface="Times New Roman"/>
              </a:rPr>
              <a:t>file siap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}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US" sz="1200" smtClean="0">
                <a:latin typeface="Courier New"/>
                <a:ea typeface="Times New Roman"/>
              </a:rPr>
              <a:t>End; </a:t>
            </a:r>
            <a:r>
              <a:rPr lang="en-US" sz="1200" b="1" smtClean="0">
                <a:solidFill>
                  <a:srgbClr val="C00000"/>
                </a:solidFill>
                <a:latin typeface="Courier New"/>
                <a:ea typeface="Times New Roman"/>
              </a:rPr>
              <a:t>Rewrite(F) = Assign(F,Namafile) + Reset(F);           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6052" y="719110"/>
            <a:ext cx="282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ALGORITMA : INPUT FILE 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1639" y="811073"/>
            <a:ext cx="225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PASCAL : AKSES FILE 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80176" y="3459272"/>
            <a:ext cx="231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PASCAL : INPUT FILE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" y="1196628"/>
            <a:ext cx="506729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>
                <a:latin typeface="Courier New"/>
                <a:ea typeface="Times New Roman"/>
              </a:rPr>
              <a:t>Type</a:t>
            </a:r>
            <a:r>
              <a:rPr lang="en-US" sz="1200">
                <a:latin typeface="Courier New"/>
                <a:ea typeface="Times New Roman"/>
              </a:rPr>
              <a:t>  ElemenNilai = </a:t>
            </a:r>
            <a:r>
              <a:rPr lang="en-US" sz="1200">
                <a:latin typeface="Courier New"/>
                <a:ea typeface="Times New Roman"/>
              </a:rPr>
              <a:t>Record </a:t>
            </a:r>
            <a:endParaRPr lang="en-US" sz="1200" smtClean="0">
              <a:latin typeface="Courier New"/>
              <a:ea typeface="Times New Roman"/>
            </a:endParaRPr>
          </a:p>
          <a:p>
            <a:r>
              <a:rPr lang="en-US" sz="1200" smtClean="0">
                <a:latin typeface="Courier New"/>
                <a:ea typeface="Times New Roman"/>
              </a:rPr>
              <a:t>                      </a:t>
            </a:r>
            <a:r>
              <a:rPr lang="en-US" sz="1200">
                <a:latin typeface="Courier New"/>
                <a:ea typeface="Times New Roman"/>
              </a:rPr>
              <a:t>Nim   : String[8];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                    Nama  : String[30];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 smtClean="0">
                <a:latin typeface="Courier New"/>
                <a:ea typeface="Times New Roman"/>
              </a:rPr>
              <a:t>                      …</a:t>
            </a:r>
          </a:p>
          <a:p>
            <a:r>
              <a:rPr lang="en-US" sz="1200">
                <a:latin typeface="Courier New"/>
                <a:ea typeface="Times New Roman"/>
              </a:rPr>
              <a:t>	</a:t>
            </a:r>
            <a:r>
              <a:rPr lang="en-US" sz="1200" smtClean="0">
                <a:latin typeface="Courier New"/>
                <a:ea typeface="Times New Roman"/>
              </a:rPr>
              <a:t>			  NA    </a:t>
            </a:r>
            <a:r>
              <a:rPr lang="en-US" sz="1200">
                <a:latin typeface="Courier New"/>
                <a:ea typeface="Times New Roman"/>
              </a:rPr>
              <a:t>: Real;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                    Idx   : String[10];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                  End;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   TabelNilai  = Array[1..NMax] of ElemenNilai;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   </a:t>
            </a:r>
            <a:r>
              <a:rPr lang="en-US" sz="1200" b="1">
                <a:solidFill>
                  <a:srgbClr val="C00000"/>
                </a:solidFill>
                <a:latin typeface="Courier New"/>
                <a:ea typeface="Times New Roman"/>
              </a:rPr>
              <a:t>FileText    = TEXT;</a:t>
            </a:r>
            <a:endParaRPr lang="en-US" sz="1200" b="1">
              <a:solidFill>
                <a:srgbClr val="C00000"/>
              </a:solidFill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 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 b="1">
                <a:latin typeface="Courier New"/>
                <a:ea typeface="Times New Roman"/>
              </a:rPr>
              <a:t>Var</a:t>
            </a:r>
            <a:r>
              <a:rPr lang="en-US" sz="1200">
                <a:latin typeface="Courier New"/>
                <a:ea typeface="Times New Roman"/>
              </a:rPr>
              <a:t>  Tabel1,Tabel2, Tabel3 : TabelNilai;</a:t>
            </a:r>
            <a:endParaRPr lang="en-US" sz="1200">
              <a:latin typeface="Times New Roman"/>
              <a:ea typeface="Times New Roman"/>
            </a:endParaRPr>
          </a:p>
          <a:p>
            <a:r>
              <a:rPr lang="en-US" sz="1200">
                <a:latin typeface="Courier New"/>
                <a:ea typeface="Times New Roman"/>
              </a:rPr>
              <a:t>     </a:t>
            </a:r>
            <a:r>
              <a:rPr lang="en-US" sz="1200" b="1">
                <a:solidFill>
                  <a:srgbClr val="C00000"/>
                </a:solidFill>
                <a:latin typeface="Courier New"/>
                <a:ea typeface="Times New Roman"/>
              </a:rPr>
              <a:t>FT      : FileText;</a:t>
            </a:r>
            <a:endParaRPr lang="en-US" sz="1200" b="1">
              <a:solidFill>
                <a:srgbClr val="C0000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7926" y="3474369"/>
            <a:ext cx="3710940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C00000"/>
                </a:solidFill>
                <a:latin typeface="Courier New"/>
                <a:ea typeface="Times New Roman"/>
              </a:rPr>
              <a:t>Call Input_FILE (FT, Tabel1, 15);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64921" y="4218658"/>
            <a:ext cx="4030980" cy="26161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C00000"/>
                </a:solidFill>
                <a:latin typeface="Courier New"/>
                <a:ea typeface="Times New Roman"/>
              </a:rPr>
              <a:t>Call OpenFileText(FT,’D;\data\filedata.txt’);</a:t>
            </a:r>
            <a:endParaRPr lang="en-US" sz="1100">
              <a:solidFill>
                <a:srgbClr val="C0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46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 CENA" pitchFamily="2" charset="0"/>
              </a:rPr>
              <a:t>DISKUSI DAN PERTANYAAN</a:t>
            </a:r>
            <a:endParaRPr lang="en-US">
              <a:latin typeface="AR CENA" pitchFamily="2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337340" y="1854942"/>
            <a:ext cx="2774638" cy="4338135"/>
            <a:chOff x="1485132" y="2264349"/>
            <a:chExt cx="951368" cy="2014693"/>
          </a:xfrm>
        </p:grpSpPr>
        <p:sp>
          <p:nvSpPr>
            <p:cNvPr id="63" name="TextBox 62"/>
            <p:cNvSpPr txBox="1"/>
            <p:nvPr/>
          </p:nvSpPr>
          <p:spPr>
            <a:xfrm>
              <a:off x="1603444" y="4021757"/>
              <a:ext cx="714743" cy="257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1000" b="1" smtClean="0">
                <a:solidFill>
                  <a:prstClr val="white"/>
                </a:solidFill>
                <a:latin typeface="Calibri" pitchFamily="34" charset="0"/>
              </a:endParaRPr>
            </a:p>
            <a:p>
              <a:pPr algn="ctr"/>
              <a:r>
                <a:rPr lang="en-US" sz="1600" b="1" smtClean="0">
                  <a:solidFill>
                    <a:prstClr val="white"/>
                  </a:solidFill>
                  <a:latin typeface="Calibri" pitchFamily="34" charset="0"/>
                </a:rPr>
                <a:t>Software Engineer</a:t>
              </a:r>
            </a:p>
            <a:p>
              <a:endParaRPr lang="en-US" sz="10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pic>
          <p:nvPicPr>
            <p:cNvPr id="64" name="Picture 2" descr="D:\korea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" r="64921"/>
            <a:stretch/>
          </p:blipFill>
          <p:spPr bwMode="auto">
            <a:xfrm>
              <a:off x="1485132" y="2264349"/>
              <a:ext cx="951368" cy="173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Callout 12"/>
          <p:cNvSpPr/>
          <p:nvPr/>
        </p:nvSpPr>
        <p:spPr>
          <a:xfrm>
            <a:off x="2973439" y="1534032"/>
            <a:ext cx="4136568" cy="2179768"/>
          </a:xfrm>
          <a:prstGeom prst="wedgeEllipseCallout">
            <a:avLst>
              <a:gd name="adj1" fmla="val 93891"/>
              <a:gd name="adj2" fmla="val 35980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6813" y="1969837"/>
            <a:ext cx="37594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Silakan …</a:t>
            </a:r>
            <a:endParaRPr lang="en-US" sz="54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2022" y="4629251"/>
            <a:ext cx="40895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smtClean="0">
                <a:solidFill>
                  <a:prstClr val="black"/>
                </a:solidFill>
                <a:latin typeface="AR CENA" pitchFamily="2" charset="0"/>
              </a:rPr>
              <a:t>Metode :</a:t>
            </a:r>
          </a:p>
          <a:p>
            <a:r>
              <a:rPr lang="en-US" sz="4800" smtClean="0">
                <a:solidFill>
                  <a:prstClr val="black"/>
                </a:solidFill>
                <a:latin typeface="AR CENA" pitchFamily="2" charset="0"/>
              </a:rPr>
              <a:t>INSERTION </a:t>
            </a:r>
            <a:r>
              <a:rPr lang="en-US" sz="4800">
                <a:solidFill>
                  <a:prstClr val="black"/>
                </a:solidFill>
                <a:latin typeface="AR CENA" pitchFamily="2" charset="0"/>
              </a:rPr>
              <a:t>SORT </a:t>
            </a:r>
            <a:endParaRPr lang="en-US" sz="4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ALGORITMA </a:t>
            </a:r>
            <a:r>
              <a:rPr lang="en-US" smtClean="0">
                <a:latin typeface="AR CENA" pitchFamily="2" charset="0"/>
              </a:rPr>
              <a:t>“SORTING” = “Mengurutkan”</a:t>
            </a:r>
            <a:endParaRPr lang="en-US">
              <a:latin typeface="AR CENA" pitchFamily="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34907"/>
            <a:ext cx="5867400" cy="595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73800" y="961028"/>
            <a:ext cx="52451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u="sng">
                <a:solidFill>
                  <a:prstClr val="black"/>
                </a:solidFill>
                <a:latin typeface="Courier New"/>
                <a:ea typeface="Times New Roman"/>
              </a:rPr>
              <a:t>KAMUS DATA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Type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INDEKS = 0 .. 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/>
                <a:ea typeface="Times New Roman"/>
              </a:rPr>
              <a:t> ELEMEN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= Integer;	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/>
                <a:ea typeface="Times New Roman"/>
              </a:rPr>
              <a:t> TDATA 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= Array[0..N] Of ELEMEN;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	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Procedure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Natural_InsertionSort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(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in/out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 T : TDATA);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{I.S : T sudah berisi DATA sembarang }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{F.S : T[1]&lt;T[2]&lt;T[3]…&lt;T[N]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Kamus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i,j  : INDEKS // indeks 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elemen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, indeks 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geser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     Temp : ELEMEN   // temporari item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Algoritma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i Traversal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2.. N 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 Temp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T[i]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 j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i-1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 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While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(T[j] &gt; Temp) and (j&gt;=1) 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do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  T[j+1]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T[j]; //geser elemen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  j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j–1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;       //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cari lokasi yang sesuai 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 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Endwhile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 	 T[J+1]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Temp; {mengisi posisi yang sesuai}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Endi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;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End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 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4900" y="58030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tabLst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smtClean="0">
                <a:solidFill>
                  <a:srgbClr val="FF0000"/>
                </a:solidFill>
                <a:latin typeface="Courier New"/>
                <a:ea typeface="Times New Roman"/>
              </a:rPr>
              <a:t>// </a:t>
            </a:r>
            <a:r>
              <a:rPr lang="en-US" sz="1200">
                <a:solidFill>
                  <a:srgbClr val="FF0000"/>
                </a:solidFill>
                <a:latin typeface="Courier New"/>
                <a:ea typeface="Times New Roman"/>
              </a:rPr>
              <a:t>jika j=0, harus ditangani khusus karena indeks j=0 tidak ada</a:t>
            </a:r>
            <a:endParaRPr lang="en-US" sz="120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smtClean="0">
                <a:solidFill>
                  <a:srgbClr val="FF0000"/>
                </a:solidFill>
                <a:latin typeface="Courier New"/>
                <a:ea typeface="Times New Roman"/>
              </a:rPr>
              <a:t>// </a:t>
            </a:r>
            <a:r>
              <a:rPr lang="en-US" sz="1200">
                <a:solidFill>
                  <a:srgbClr val="FF0000"/>
                </a:solidFill>
                <a:latin typeface="Courier New"/>
                <a:ea typeface="Times New Roman"/>
              </a:rPr>
              <a:t>Solusinya dengan sentinel membuat indeks 0</a:t>
            </a:r>
            <a:endParaRPr lang="en-US" sz="120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smtClean="0">
                <a:solidFill>
                  <a:srgbClr val="FF0000"/>
                </a:solidFill>
                <a:latin typeface="Courier New"/>
                <a:ea typeface="Times New Roman"/>
              </a:rPr>
              <a:t>// </a:t>
            </a:r>
            <a:r>
              <a:rPr lang="en-US" sz="1200">
                <a:solidFill>
                  <a:srgbClr val="FF0000"/>
                </a:solidFill>
                <a:latin typeface="Courier New"/>
                <a:ea typeface="Times New Roman"/>
              </a:rPr>
              <a:t>atau dengan menangani j=0 dengan boolean pengganti (j&gt;=0)</a:t>
            </a:r>
            <a:endParaRPr lang="en-US" sz="120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6621" y="776362"/>
            <a:ext cx="226497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Natural_InsertionSort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0681" y="5116012"/>
            <a:ext cx="323902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Apakah Anda Paham ?</a:t>
            </a:r>
          </a:p>
          <a:p>
            <a:r>
              <a:rPr lang="en-US" smtClean="0">
                <a:solidFill>
                  <a:prstClr val="black"/>
                </a:solidFill>
              </a:rPr>
              <a:t>Harus paham </a:t>
            </a:r>
            <a:r>
              <a:rPr lang="en-US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smtClean="0">
                <a:solidFill>
                  <a:prstClr val="black"/>
                </a:solidFill>
              </a:rPr>
              <a:t> Pelajari / belajar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081" y="776362"/>
            <a:ext cx="174823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</a:rPr>
              <a:t>Data : 5,7,2,6,1, 9,5</a:t>
            </a: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081" y="1170950"/>
            <a:ext cx="223195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Urutkan : </a:t>
            </a:r>
          </a:p>
          <a:p>
            <a:r>
              <a:rPr lang="en-US" sz="1400" smtClean="0">
                <a:solidFill>
                  <a:srgbClr val="C00000"/>
                </a:solidFill>
              </a:rPr>
              <a:t>&gt; </a:t>
            </a:r>
            <a:r>
              <a:rPr lang="en-US" sz="1400" smtClean="0">
                <a:solidFill>
                  <a:srgbClr val="C00000"/>
                </a:solidFill>
              </a:rPr>
              <a:t>1,2,5,5,6,7,9 (ascending)</a:t>
            </a:r>
          </a:p>
          <a:p>
            <a:r>
              <a:rPr lang="en-US" sz="1400" smtClean="0">
                <a:solidFill>
                  <a:srgbClr val="C00000"/>
                </a:solidFill>
              </a:rPr>
              <a:t>&gt; 9,7,6,5,5,2,1 (descending)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3621" y="4361959"/>
            <a:ext cx="2506279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rgbClr val="C00000"/>
                </a:solidFill>
              </a:rPr>
              <a:t>Nama di buku-buku :</a:t>
            </a:r>
          </a:p>
          <a:p>
            <a:r>
              <a:rPr lang="en-US" sz="1100" smtClean="0">
                <a:solidFill>
                  <a:srgbClr val="C00000"/>
                </a:solidFill>
              </a:rPr>
              <a:t>&gt; Counting sort</a:t>
            </a:r>
          </a:p>
          <a:p>
            <a:r>
              <a:rPr lang="en-US" sz="1100" smtClean="0">
                <a:solidFill>
                  <a:srgbClr val="C00000"/>
                </a:solidFill>
              </a:rPr>
              <a:t>&gt; </a:t>
            </a:r>
            <a:r>
              <a:rPr lang="en-US" sz="1100" smtClean="0">
                <a:solidFill>
                  <a:srgbClr val="C00000"/>
                </a:solidFill>
              </a:rPr>
              <a:t>Insertion Sort, Binary Sort, Shell Sort</a:t>
            </a:r>
          </a:p>
          <a:p>
            <a:r>
              <a:rPr lang="en-US" sz="1100" smtClean="0">
                <a:solidFill>
                  <a:srgbClr val="C00000"/>
                </a:solidFill>
              </a:rPr>
              <a:t>&gt; </a:t>
            </a:r>
            <a:r>
              <a:rPr lang="en-US" sz="1100" smtClean="0">
                <a:solidFill>
                  <a:srgbClr val="C00000"/>
                </a:solidFill>
              </a:rPr>
              <a:t>Max Sort, Min Sort, Heap Sort</a:t>
            </a:r>
          </a:p>
          <a:p>
            <a:r>
              <a:rPr lang="en-US" sz="1100" smtClean="0">
                <a:solidFill>
                  <a:srgbClr val="C00000"/>
                </a:solidFill>
              </a:rPr>
              <a:t>&gt; Bubble sort, shaker sort, dst</a:t>
            </a:r>
            <a:endParaRPr lang="en-US" sz="11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MEMPELAJARI PROSES SORTING</a:t>
            </a:r>
            <a:endParaRPr lang="en-US">
              <a:latin typeface="AR CENA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700" y="1149310"/>
            <a:ext cx="5016500" cy="43396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200" u="sng">
                <a:solidFill>
                  <a:prstClr val="black"/>
                </a:solidFill>
                <a:latin typeface="Courier New"/>
                <a:ea typeface="Times New Roman"/>
              </a:rPr>
              <a:t>KAMUS DATA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Type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INDEKS = 0 .. </a:t>
            </a:r>
            <a:r>
              <a:rPr lang="en-US" sz="1200" smtClean="0">
                <a:solidFill>
                  <a:prstClr val="black"/>
                </a:solidFill>
                <a:latin typeface="Courier New"/>
                <a:ea typeface="Times New Roman"/>
              </a:rPr>
              <a:t>N; // N=10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/>
                <a:ea typeface="Times New Roman"/>
              </a:rPr>
              <a:t> ELEMEN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= Integer</a:t>
            </a:r>
            <a:r>
              <a:rPr lang="en-US" sz="1200" smtClean="0">
                <a:solidFill>
                  <a:prstClr val="black"/>
                </a:solidFill>
                <a:latin typeface="Courier New"/>
                <a:ea typeface="Times New Roman"/>
              </a:rPr>
              <a:t>; </a:t>
            </a:r>
            <a:r>
              <a:rPr lang="en-US" sz="1000" smtClean="0">
                <a:solidFill>
                  <a:prstClr val="black"/>
                </a:solidFill>
                <a:latin typeface="Courier New"/>
                <a:ea typeface="Times New Roman"/>
              </a:rPr>
              <a:t>//bagaimana &lt;NIM,Nama, Nilai&gt;</a:t>
            </a:r>
            <a:r>
              <a:rPr lang="en-US" sz="1000">
                <a:solidFill>
                  <a:prstClr val="black"/>
                </a:solidFill>
                <a:latin typeface="Courier New"/>
                <a:ea typeface="Times New Roman"/>
              </a:rPr>
              <a:t>	</a:t>
            </a:r>
            <a:endParaRPr lang="en-US" sz="10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</a:t>
            </a:r>
            <a:r>
              <a:rPr lang="en-US" sz="1200" smtClean="0">
                <a:solidFill>
                  <a:prstClr val="black"/>
                </a:solidFill>
                <a:latin typeface="Courier New"/>
                <a:ea typeface="Times New Roman"/>
              </a:rPr>
              <a:t> TDATA 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= Array[0..N] Of ELEMEN;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	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Procedure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Natural_InsertionSort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(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in/out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  <a:cs typeface="Times New Roman"/>
              </a:rPr>
              <a:t> T : TDATA);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{I.S : T sudah berisi DATA sembarang }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{F.S : T[1]&lt;T[2]&lt;T[3]…&lt;T[N]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Kamus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i,j  : INDEKS // indeks 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elemen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, indeks 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geser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     Temp : ELEMEN   // temporari item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Algoritma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i Traversal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2.. N 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Temp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T[i]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 j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i-1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 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While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(T[j] &gt;</a:t>
            </a:r>
            <a:r>
              <a:rPr lang="en-US" sz="1200" smtClean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Temp) and (j&gt;=1) 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do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 T[j+1]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T[j]; //geser elemen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			  j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j–1</a:t>
            </a:r>
            <a:r>
              <a:rPr lang="en-US" sz="1200" smtClean="0">
                <a:solidFill>
                  <a:srgbClr val="C00000"/>
                </a:solidFill>
                <a:latin typeface="Courier New"/>
                <a:ea typeface="Times New Roman"/>
              </a:rPr>
              <a:t>;       //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cari lokasi yang sesuai 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	 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Endwhile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 	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T[J+1] 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>
                <a:solidFill>
                  <a:srgbClr val="C00000"/>
                </a:solidFill>
                <a:latin typeface="Courier New"/>
                <a:ea typeface="Times New Roman"/>
              </a:rPr>
              <a:t> Temp; {mengisi posisi yang sesuai}</a:t>
            </a:r>
            <a:endParaRPr lang="en-US" sz="1200">
              <a:solidFill>
                <a:srgbClr val="C0000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Endi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;</a:t>
            </a:r>
            <a:endParaRPr lang="en-US" sz="120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u="sng">
                <a:solidFill>
                  <a:srgbClr val="0070C0"/>
                </a:solidFill>
                <a:latin typeface="Courier New"/>
                <a:ea typeface="Times New Roman"/>
              </a:rPr>
              <a:t>End</a:t>
            </a:r>
            <a:r>
              <a:rPr lang="en-US" sz="1200">
                <a:solidFill>
                  <a:srgbClr val="0070C0"/>
                </a:solidFill>
                <a:latin typeface="Courier New"/>
                <a:ea typeface="Times New Roman"/>
              </a:rPr>
              <a:t>  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700" y="754578"/>
            <a:ext cx="226497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Natural_InsertionSort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11"/>
              </p:ext>
            </p:extLst>
          </p:nvPr>
        </p:nvGraphicFramePr>
        <p:xfrm>
          <a:off x="5156200" y="1149310"/>
          <a:ext cx="6925200" cy="3793408"/>
        </p:xfrm>
        <a:graphic>
          <a:graphicData uri="http://schemas.openxmlformats.org/drawingml/2006/table">
            <a:tbl>
              <a:tblPr/>
              <a:tblGrid>
                <a:gridCol w="533400"/>
                <a:gridCol w="508635"/>
                <a:gridCol w="276438"/>
                <a:gridCol w="529329"/>
                <a:gridCol w="298224"/>
                <a:gridCol w="408623"/>
                <a:gridCol w="274580"/>
                <a:gridCol w="408623"/>
                <a:gridCol w="205935"/>
                <a:gridCol w="408623"/>
                <a:gridCol w="205935"/>
                <a:gridCol w="408623"/>
                <a:gridCol w="205935"/>
                <a:gridCol w="408623"/>
                <a:gridCol w="205935"/>
                <a:gridCol w="408623"/>
                <a:gridCol w="205935"/>
                <a:gridCol w="408623"/>
                <a:gridCol w="205935"/>
                <a:gridCol w="408623"/>
              </a:tblGrid>
              <a:tr h="48924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smtClean="0">
                          <a:effectLst/>
                          <a:latin typeface="Courier New"/>
                          <a:ea typeface="Times New Roman"/>
                        </a:rPr>
                        <a:t>Idx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Awal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(1)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(2)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(3)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(4)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(5)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(6)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(7)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(8)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b="1">
                          <a:effectLst/>
                          <a:latin typeface="Courier New"/>
                          <a:ea typeface="Times New Roman"/>
                        </a:rPr>
                        <a:t>(9)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2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mtClean="0">
                          <a:effectLst/>
                          <a:latin typeface="Times New Roman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2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mtClean="0">
                          <a:effectLst/>
                          <a:latin typeface="Times New Roman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mtClean="0">
                          <a:effectLst/>
                          <a:latin typeface="Times New Roman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mtClean="0">
                          <a:effectLst/>
                          <a:latin typeface="Times New Roman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smtClean="0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3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mtClean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mtClean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mtClean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40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4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mtClean="0">
                          <a:effectLst/>
                          <a:latin typeface="Times New Roman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mtClean="0">
                          <a:effectLst/>
                          <a:latin typeface="Times New Roman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mtClean="0">
                          <a:effectLst/>
                          <a:latin typeface="Times New Roman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6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7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8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60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9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50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smtClean="0">
                          <a:effectLst/>
                          <a:latin typeface="Courier New"/>
                          <a:ea typeface="Times New Roman"/>
                        </a:rPr>
                        <a:t>10</a:t>
                      </a: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smtClean="0">
                          <a:effectLst/>
                          <a:latin typeface="Courier New"/>
                          <a:ea typeface="Times New Roman"/>
                          <a:sym typeface="Wingdings"/>
                        </a:rPr>
                        <a:t>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70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urier New"/>
                          <a:ea typeface="Times New Roman"/>
                        </a:rPr>
                        <a:t>*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effectLst/>
                          <a:latin typeface="Courier New"/>
                          <a:ea typeface="Times New Roman"/>
                        </a:rPr>
                        <a:t>80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46700" y="5306874"/>
            <a:ext cx="6845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Prinsip metode ini adalah :</a:t>
            </a:r>
          </a:p>
          <a:p>
            <a:r>
              <a:rPr lang="en-US" sz="1600">
                <a:solidFill>
                  <a:srgbClr val="C00000"/>
                </a:solidFill>
              </a:rPr>
              <a:t>(1). Insertkan data yang dianalisis (tanda </a:t>
            </a:r>
            <a:r>
              <a:rPr lang="en-US" sz="1600">
                <a:solidFill>
                  <a:srgbClr val="C00000"/>
                </a:solidFill>
                <a:sym typeface="Symbol"/>
              </a:rPr>
              <a:t></a:t>
            </a:r>
            <a:r>
              <a:rPr lang="en-US" sz="1600">
                <a:solidFill>
                  <a:srgbClr val="C00000"/>
                </a:solidFill>
              </a:rPr>
              <a:t>) pada posisi indeks yang seharusnya </a:t>
            </a:r>
            <a:endParaRPr lang="en-US" sz="1600" smtClean="0">
              <a:solidFill>
                <a:srgbClr val="C00000"/>
              </a:solidFill>
            </a:endParaRPr>
          </a:p>
          <a:p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    relatif  </a:t>
            </a:r>
            <a:r>
              <a:rPr lang="en-US" sz="1600">
                <a:solidFill>
                  <a:srgbClr val="C00000"/>
                </a:solidFill>
              </a:rPr>
              <a:t>terhadap data sebelumnya.</a:t>
            </a:r>
          </a:p>
          <a:p>
            <a:r>
              <a:rPr lang="en-US" sz="1600">
                <a:solidFill>
                  <a:srgbClr val="C00000"/>
                </a:solidFill>
              </a:rPr>
              <a:t>(2). Shift (geser) data untuk rekomposisi keterurutan yang benar dari data yang </a:t>
            </a:r>
            <a:endParaRPr lang="en-US" sz="1600" smtClean="0">
              <a:solidFill>
                <a:srgbClr val="C00000"/>
              </a:solidFill>
            </a:endParaRPr>
          </a:p>
          <a:p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     dianalisis  </a:t>
            </a:r>
            <a:r>
              <a:rPr lang="en-US" sz="1600">
                <a:solidFill>
                  <a:srgbClr val="C00000"/>
                </a:solidFill>
              </a:rPr>
              <a:t>sampai di indek yang tepat. (* data yang sudah diproses atau hasil </a:t>
            </a:r>
            <a:endParaRPr lang="en-US" sz="1600" smtClean="0">
              <a:solidFill>
                <a:srgbClr val="C00000"/>
              </a:solidFill>
            </a:endParaRPr>
          </a:p>
          <a:p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     proses </a:t>
            </a:r>
            <a:r>
              <a:rPr lang="en-US" sz="1600">
                <a:solidFill>
                  <a:srgbClr val="C00000"/>
                </a:solidFill>
              </a:rPr>
              <a:t>geser)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6071" y="1859478"/>
            <a:ext cx="3225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465" y="4941838"/>
            <a:ext cx="327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0165" y="800744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40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1271" y="779978"/>
            <a:ext cx="110158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mtClean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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91365" y="800744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50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15265" y="779978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60936" y="773618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50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47932" y="754578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82932" y="779978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17099" y="779977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26699" y="779977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023599" y="779977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582399" y="779977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2928" y="5816435"/>
            <a:ext cx="4871847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Tipe pengurutan = ASCENDING</a:t>
            </a:r>
          </a:p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Ubahkan algo tsb agar DESCENDING ?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6200000" flipV="1">
            <a:off x="2528306" y="5450851"/>
            <a:ext cx="544769" cy="265407"/>
          </a:xfrm>
          <a:prstGeom prst="rightArrow">
            <a:avLst>
              <a:gd name="adj1" fmla="val 50000"/>
              <a:gd name="adj2" fmla="val 76776"/>
            </a:avLst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6223000" y="942057"/>
            <a:ext cx="304800" cy="1161064"/>
          </a:xfrm>
          <a:prstGeom prst="rightBracket">
            <a:avLst>
              <a:gd name="adj" fmla="val 72619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MEMPELAJARI PROSES SORTING</a:t>
            </a:r>
            <a:endParaRPr lang="en-US">
              <a:latin typeface="AR CENA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701" y="740676"/>
            <a:ext cx="4859338" cy="6070893"/>
          </a:xfrm>
          <a:prstGeom prst="rect">
            <a:avLst/>
          </a:prstGeom>
          <a:solidFill>
            <a:srgbClr val="FFFF00"/>
          </a:solidFill>
        </p:spPr>
        <p:txBody>
          <a:bodyPr wrap="square" tIns="0" bIns="0">
            <a:spAutoFit/>
          </a:bodyPr>
          <a:lstStyle/>
          <a:p>
            <a:pPr algn="just"/>
            <a:r>
              <a:rPr lang="en-US" sz="1200" u="sng">
                <a:solidFill>
                  <a:prstClr val="black"/>
                </a:solidFill>
                <a:latin typeface="Courier New"/>
                <a:ea typeface="Times New Roman"/>
              </a:rPr>
              <a:t>KAMUS </a:t>
            </a:r>
            <a:r>
              <a:rPr lang="en-US" sz="1200" u="sng" smtClean="0">
                <a:solidFill>
                  <a:prstClr val="black"/>
                </a:solidFill>
                <a:latin typeface="Courier New"/>
                <a:ea typeface="Times New Roman"/>
              </a:rPr>
              <a:t>DATA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Type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INDEKS = 1 .. 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ELEMEN = Integer;	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TDATA  = Array[1..N] Of ELEMEN</a:t>
            </a:r>
            <a:r>
              <a:rPr lang="en-US" sz="1200" smtClean="0">
                <a:solidFill>
                  <a:prstClr val="black"/>
                </a:solidFill>
                <a:latin typeface="Courier New"/>
                <a:ea typeface="Times New Roman"/>
              </a:rPr>
              <a:t>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Procedure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Binary_InsertionSort(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in/Out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T : TDATA)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{I.S : T sudah berisi DATA sembarang 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{F.S : T[1]&lt;T[2]&lt;T[3]…&lt;T[N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]          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Kamus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i,j   : INDEKS; //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  	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L,M,R : INDEKS; </a:t>
            </a:r>
            <a:r>
              <a:rPr lang="en-US" sz="1050" b="1" smtClean="0">
                <a:solidFill>
                  <a:srgbClr val="0070C0"/>
                </a:solidFill>
                <a:latin typeface="Courier New"/>
                <a:ea typeface="Times New Roman"/>
              </a:rPr>
              <a:t>//Left-Mid-Right=Top-Mid-Bottom</a:t>
            </a:r>
            <a:endParaRPr lang="en-US" sz="11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    Temp  : ELEMEN; // Temporar item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Algoritma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 traversal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2..N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	 	 Temp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T[i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]; L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1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; R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i-1;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		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While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(L&lt;=R) do begin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M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(L+R) div 2; 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If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(T[M}&gt; Temp)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then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 	     R := M - 1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else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			     L := M + 1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endif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Endwhile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		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j Traversal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i-1..L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T[j+1] := T[j]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endj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T[L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] := Temp; {mengisi posisi yang sesuai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Endi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4643358"/>
            <a:ext cx="6845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Prinsip metode ini adalah :</a:t>
            </a:r>
          </a:p>
          <a:p>
            <a:r>
              <a:rPr lang="en-US" sz="1600">
                <a:solidFill>
                  <a:srgbClr val="C00000"/>
                </a:solidFill>
              </a:rPr>
              <a:t>(1).  Insertkan data yang dianalisis (tanda </a:t>
            </a:r>
            <a:r>
              <a:rPr lang="en-US" sz="1600">
                <a:solidFill>
                  <a:srgbClr val="C00000"/>
                </a:solidFill>
                <a:sym typeface="Symbol"/>
              </a:rPr>
              <a:t></a:t>
            </a:r>
            <a:r>
              <a:rPr lang="en-US" sz="1600">
                <a:solidFill>
                  <a:srgbClr val="C00000"/>
                </a:solidFill>
              </a:rPr>
              <a:t>) pada posisi indeks yang seharusnya.</a:t>
            </a:r>
          </a:p>
          <a:p>
            <a:r>
              <a:rPr lang="en-US" sz="1600">
                <a:solidFill>
                  <a:srgbClr val="C00000"/>
                </a:solidFill>
              </a:rPr>
              <a:t>(2). Shift (geser) data untuk rekomposisi yang benar dari data yang dianalisis, </a:t>
            </a:r>
            <a:endParaRPr lang="en-US" sz="1600" smtClean="0">
              <a:solidFill>
                <a:srgbClr val="C00000"/>
              </a:solidFill>
            </a:endParaRPr>
          </a:p>
          <a:p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     berpedoman pada </a:t>
            </a:r>
            <a:r>
              <a:rPr lang="en-US" sz="1600">
                <a:solidFill>
                  <a:srgbClr val="C00000"/>
                </a:solidFill>
              </a:rPr>
              <a:t>posisi indeks yang benar dengan cara dibagi  2 (biner) area </a:t>
            </a:r>
            <a:endParaRPr lang="en-US" sz="1600" smtClean="0">
              <a:solidFill>
                <a:srgbClr val="C00000"/>
              </a:solidFill>
            </a:endParaRPr>
          </a:p>
          <a:p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     Kiri(Left</a:t>
            </a:r>
            <a:r>
              <a:rPr lang="en-US" sz="1600">
                <a:solidFill>
                  <a:srgbClr val="C00000"/>
                </a:solidFill>
              </a:rPr>
              <a:t>) dan Kanan(Right) dipisahkan oleh Tengah (Mid). </a:t>
            </a:r>
            <a:r>
              <a:rPr lang="en-US" sz="1600" smtClean="0">
                <a:solidFill>
                  <a:srgbClr val="C00000"/>
                </a:solidFill>
              </a:rPr>
              <a:t> </a:t>
            </a:r>
          </a:p>
          <a:p>
            <a:endParaRPr lang="en-US" sz="1600" smtClean="0">
              <a:solidFill>
                <a:srgbClr val="C00000"/>
              </a:solidFill>
            </a:endParaRPr>
          </a:p>
          <a:p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     Misal </a:t>
            </a:r>
            <a:r>
              <a:rPr lang="en-US" sz="1600">
                <a:solidFill>
                  <a:srgbClr val="C00000"/>
                </a:solidFill>
              </a:rPr>
              <a:t>proses sudah berlangsung pada elemen ke-9, sehingga elemen-1 s/d </a:t>
            </a:r>
            <a:endParaRPr lang="en-US" sz="1600" smtClean="0">
              <a:solidFill>
                <a:srgbClr val="C00000"/>
              </a:solidFill>
            </a:endParaRPr>
          </a:p>
          <a:p>
            <a:r>
              <a:rPr lang="en-US" sz="1600">
                <a:solidFill>
                  <a:srgbClr val="C00000"/>
                </a:solidFill>
              </a:rPr>
              <a:t> </a:t>
            </a:r>
            <a:r>
              <a:rPr lang="en-US" sz="1600" smtClean="0">
                <a:solidFill>
                  <a:srgbClr val="C00000"/>
                </a:solidFill>
              </a:rPr>
              <a:t>     elemen-8 </a:t>
            </a:r>
            <a:r>
              <a:rPr lang="en-US" sz="1600">
                <a:solidFill>
                  <a:srgbClr val="C00000"/>
                </a:solidFill>
              </a:rPr>
              <a:t>sudah terurut, maka proses </a:t>
            </a:r>
            <a:r>
              <a:rPr lang="en-US" sz="1600" smtClean="0">
                <a:solidFill>
                  <a:srgbClr val="C00000"/>
                </a:solidFill>
              </a:rPr>
              <a:t>Binary_InsertionSort </a:t>
            </a:r>
            <a:r>
              <a:rPr lang="en-US" sz="1600">
                <a:solidFill>
                  <a:srgbClr val="C00000"/>
                </a:solidFill>
              </a:rPr>
              <a:t>dari array T.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9" y="893076"/>
            <a:ext cx="7104061" cy="369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5917374" y="170378"/>
            <a:ext cx="21484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Binary_InsertionSort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59834" y="199548"/>
            <a:ext cx="125707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MANDIRI</a:t>
            </a:r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MEMPELAJARI PROSES SORTING</a:t>
            </a:r>
            <a:endParaRPr lang="en-US">
              <a:latin typeface="AR CENA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701" y="804820"/>
            <a:ext cx="4859338" cy="6070893"/>
          </a:xfrm>
          <a:prstGeom prst="rect">
            <a:avLst/>
          </a:prstGeom>
          <a:solidFill>
            <a:srgbClr val="FFFF00"/>
          </a:solidFill>
        </p:spPr>
        <p:txBody>
          <a:bodyPr wrap="square" tIns="0" bIns="0">
            <a:spAutoFit/>
          </a:bodyPr>
          <a:lstStyle/>
          <a:p>
            <a:pPr algn="just"/>
            <a:r>
              <a:rPr lang="en-US" sz="1200" u="sng">
                <a:solidFill>
                  <a:prstClr val="black"/>
                </a:solidFill>
                <a:latin typeface="Courier New"/>
                <a:ea typeface="Times New Roman"/>
              </a:rPr>
              <a:t>KAMUS </a:t>
            </a:r>
            <a:r>
              <a:rPr lang="en-US" sz="1200" u="sng" smtClean="0">
                <a:solidFill>
                  <a:prstClr val="black"/>
                </a:solidFill>
                <a:latin typeface="Courier New"/>
                <a:ea typeface="Times New Roman"/>
              </a:rPr>
              <a:t>DATA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algn="just"/>
            <a:r>
              <a:rPr lang="en-US" sz="1200" b="1">
                <a:solidFill>
                  <a:prstClr val="black"/>
                </a:solidFill>
                <a:latin typeface="Courier New"/>
                <a:ea typeface="Times New Roman"/>
              </a:rPr>
              <a:t>Type </a:t>
            </a: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INDEKS = 1 .. N;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ELEMEN = Integer;	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68910" indent="288290" algn="just"/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 TDATA  = Array[1..N] Of ELEMEN</a:t>
            </a:r>
            <a:r>
              <a:rPr lang="en-US" sz="1200" smtClean="0">
                <a:solidFill>
                  <a:prstClr val="black"/>
                </a:solidFill>
                <a:latin typeface="Courier New"/>
                <a:ea typeface="Times New Roman"/>
              </a:rPr>
              <a:t>;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 </a:t>
            </a:r>
            <a:endParaRPr lang="en-US" sz="12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>
                <a:solidFill>
                  <a:prstClr val="black"/>
                </a:solidFill>
                <a:latin typeface="Courier New"/>
                <a:ea typeface="Times New Roman"/>
              </a:rPr>
              <a:t>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Procedure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Binary_InsertionSort(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in/Out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T : TDATA)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{I.S : T sudah berisi DATA sembarang 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{F.S : T[1]&lt;T[2]&lt;T[3]…&lt;T[N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]          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Kamus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i,j   : INDEKS; //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  	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L,M,R : INDEKS; </a:t>
            </a:r>
            <a:r>
              <a:rPr lang="en-US" sz="1050" b="1" smtClean="0">
                <a:solidFill>
                  <a:srgbClr val="0070C0"/>
                </a:solidFill>
                <a:latin typeface="Courier New"/>
                <a:ea typeface="Times New Roman"/>
              </a:rPr>
              <a:t>//Left-Mid-Right=Top-Mid-Bottom</a:t>
            </a:r>
            <a:endParaRPr lang="en-US" sz="11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    Temp  : ELEMEN; // Temporar item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Algoritma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 traversal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2..N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	 	 Temp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T[i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]; L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1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; R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i-1;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		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While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(L&lt;=R) do begin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M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  <a:cs typeface="Courier New"/>
                <a:sym typeface="Wingdings"/>
              </a:rPr>
              <a:t>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(L+R) div 2; 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If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(T[M}&gt; Temp)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then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 	     R := M - 1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else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			     L := M + 1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endif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Endwhile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		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j Traversal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i-1..L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	  T[j+1] := T[j]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 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endj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 T[L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] := Temp; {mengisi posisi yang sesuai</a:t>
            </a:r>
            <a:r>
              <a:rPr lang="en-US" sz="1200" b="1" smtClean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Endi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28600" algn="just">
              <a:tabLst>
                <a:tab pos="228600" algn="l"/>
                <a:tab pos="457200" algn="l"/>
                <a:tab pos="5715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</a:pPr>
            <a:r>
              <a:rPr lang="en-US" sz="1200" b="1" u="sng">
                <a:solidFill>
                  <a:srgbClr val="0070C0"/>
                </a:solidFill>
                <a:latin typeface="Courier New"/>
                <a:ea typeface="Times New Roman"/>
              </a:rPr>
              <a:t>End</a:t>
            </a:r>
            <a:r>
              <a:rPr lang="en-US" sz="1200" b="1">
                <a:solidFill>
                  <a:srgbClr val="0070C0"/>
                </a:solidFill>
                <a:latin typeface="Courier New"/>
                <a:ea typeface="Times New Roman"/>
              </a:rPr>
              <a:t>  </a:t>
            </a:r>
            <a:endParaRPr lang="en-US" sz="1200" b="1">
              <a:solidFill>
                <a:srgbClr val="0070C0"/>
              </a:solidFill>
              <a:latin typeface="Times New Roman"/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0434" y="4821159"/>
            <a:ext cx="6845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Prinsip metode ini adalah :</a:t>
            </a:r>
          </a:p>
          <a:p>
            <a:r>
              <a:rPr lang="en-US" sz="1600">
                <a:solidFill>
                  <a:srgbClr val="C00000"/>
                </a:solidFill>
              </a:rPr>
              <a:t>(1).  Insertkan data yang dianalisis (tanda </a:t>
            </a:r>
            <a:r>
              <a:rPr lang="en-US" sz="1600">
                <a:solidFill>
                  <a:srgbClr val="C00000"/>
                </a:solidFill>
                <a:sym typeface="Symbol"/>
              </a:rPr>
              <a:t></a:t>
            </a:r>
            <a:r>
              <a:rPr lang="en-US" sz="1600">
                <a:solidFill>
                  <a:srgbClr val="C00000"/>
                </a:solidFill>
              </a:rPr>
              <a:t>) pada posisi indeks yang seharusnya.</a:t>
            </a:r>
          </a:p>
          <a:p>
            <a:r>
              <a:rPr lang="en-US" sz="1600">
                <a:solidFill>
                  <a:srgbClr val="C00000"/>
                </a:solidFill>
              </a:rPr>
              <a:t>(2). Shift (geser) data untuk rekomposisi yang benar dari data yang dianalisis, berpedoman </a:t>
            </a:r>
            <a:r>
              <a:rPr lang="en-US" sz="1600" smtClean="0">
                <a:solidFill>
                  <a:srgbClr val="C00000"/>
                </a:solidFill>
              </a:rPr>
              <a:t>pada </a:t>
            </a:r>
            <a:r>
              <a:rPr lang="en-US" sz="1600">
                <a:solidFill>
                  <a:srgbClr val="C00000"/>
                </a:solidFill>
              </a:rPr>
              <a:t>posisi indeks yang benar dengan cara dibagi  2 (biner) area Kiri(Left) dan Kanan(Right) dipisahkan oleh Tengah (Mid). </a:t>
            </a:r>
            <a:r>
              <a:rPr lang="en-US" sz="1600" smtClean="0">
                <a:solidFill>
                  <a:srgbClr val="C00000"/>
                </a:solidFill>
              </a:rPr>
              <a:t> </a:t>
            </a:r>
          </a:p>
          <a:p>
            <a:r>
              <a:rPr lang="en-US" sz="1600" smtClean="0">
                <a:solidFill>
                  <a:srgbClr val="C00000"/>
                </a:solidFill>
              </a:rPr>
              <a:t>Misal </a:t>
            </a:r>
            <a:r>
              <a:rPr lang="en-US" sz="1600">
                <a:solidFill>
                  <a:srgbClr val="C00000"/>
                </a:solidFill>
              </a:rPr>
              <a:t>proses sudah berlangsung pada elemen ke-9, sehingga elemen-1 s/d elemen-8 sudah terurut, maka proses </a:t>
            </a:r>
            <a:r>
              <a:rPr lang="en-US" sz="1600" smtClean="0">
                <a:solidFill>
                  <a:srgbClr val="C00000"/>
                </a:solidFill>
              </a:rPr>
              <a:t>Binary_InsertionSort </a:t>
            </a:r>
            <a:r>
              <a:rPr lang="en-US" sz="1600">
                <a:solidFill>
                  <a:srgbClr val="C00000"/>
                </a:solidFill>
              </a:rPr>
              <a:t>dari array 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147" y="800744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40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6646" y="779978"/>
            <a:ext cx="11015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mtClean="0">
                <a:solidFill>
                  <a:prstClr val="black"/>
                </a:solidFill>
                <a:latin typeface="Times New Roman"/>
                <a:ea typeface="Times New Roman"/>
                <a:sym typeface="Symbol"/>
              </a:rPr>
              <a:t></a:t>
            </a: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34932" y="792678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31832" y="792678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15199" y="779977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6334" y="779976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40799" y="767277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51998" y="754577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8" y="1276310"/>
            <a:ext cx="7180262" cy="303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0243501" y="757453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037966" y="744754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598429" y="741878"/>
            <a:ext cx="44283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17374" y="170378"/>
            <a:ext cx="21484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Binary_InsertionSort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59834" y="199548"/>
            <a:ext cx="125707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MANDIRI</a:t>
            </a:r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2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3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4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6124</TotalTime>
  <Words>2376</Words>
  <Application>Microsoft Office PowerPoint</Application>
  <PresentationFormat>Custom</PresentationFormat>
  <Paragraphs>1579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Gallery</vt:lpstr>
      <vt:lpstr>1_Gallery</vt:lpstr>
      <vt:lpstr>2_Gallery</vt:lpstr>
      <vt:lpstr>3_Gallery</vt:lpstr>
      <vt:lpstr>4_Gallery</vt:lpstr>
      <vt:lpstr>PowerPoint Presentation</vt:lpstr>
      <vt:lpstr>PowerPoint Presentation</vt:lpstr>
      <vt:lpstr>PowerPoint Presentation</vt:lpstr>
      <vt:lpstr>PowerPoint Presentation</vt:lpstr>
      <vt:lpstr>DISKUSI DAN PERTANYAAN</vt:lpstr>
      <vt:lpstr>ALGORITMA “SORTING” = “Mengurutkan”</vt:lpstr>
      <vt:lpstr>MEMPELAJARI PROSES SORTING</vt:lpstr>
      <vt:lpstr>MEMPELAJARI PROSES SORTING</vt:lpstr>
      <vt:lpstr>MEMPELAJARI PROSES SORTING</vt:lpstr>
      <vt:lpstr>MEMPELAJARI PROSES SORTING</vt:lpstr>
      <vt:lpstr>DISKUSI DAN PERTANYAAN</vt:lpstr>
      <vt:lpstr>MEMPELAJARI PROSES SORTING</vt:lpstr>
      <vt:lpstr>DISKUSI DAN PERTANYAAN</vt:lpstr>
      <vt:lpstr>MEMPELAJARI PROSES SORTING</vt:lpstr>
      <vt:lpstr>MEMPELAJARI PROSES SORTING</vt:lpstr>
      <vt:lpstr>MEMPELAJARI PROSES SORTING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Djkstra</dc:creator>
  <cp:lastModifiedBy>User</cp:lastModifiedBy>
  <cp:revision>607</cp:revision>
  <dcterms:created xsi:type="dcterms:W3CDTF">2020-08-18T06:10:40Z</dcterms:created>
  <dcterms:modified xsi:type="dcterms:W3CDTF">2022-05-13T03:21:07Z</dcterms:modified>
</cp:coreProperties>
</file>