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76" r:id="rId4"/>
    <p:sldId id="259" r:id="rId5"/>
    <p:sldId id="280" r:id="rId6"/>
    <p:sldId id="303" r:id="rId7"/>
    <p:sldId id="258" r:id="rId8"/>
    <p:sldId id="329" r:id="rId9"/>
    <p:sldId id="335" r:id="rId10"/>
    <p:sldId id="330" r:id="rId11"/>
    <p:sldId id="331" r:id="rId12"/>
    <p:sldId id="332" r:id="rId13"/>
    <p:sldId id="334" r:id="rId14"/>
    <p:sldId id="333" r:id="rId15"/>
    <p:sldId id="338" r:id="rId16"/>
    <p:sldId id="306" r:id="rId17"/>
    <p:sldId id="337" r:id="rId18"/>
    <p:sldId id="336" r:id="rId19"/>
    <p:sldId id="339" r:id="rId20"/>
    <p:sldId id="340" r:id="rId21"/>
    <p:sldId id="342" r:id="rId22"/>
    <p:sldId id="343" r:id="rId23"/>
    <p:sldId id="341" r:id="rId24"/>
    <p:sldId id="344" r:id="rId25"/>
    <p:sldId id="345" r:id="rId26"/>
    <p:sldId id="346" r:id="rId27"/>
    <p:sldId id="351" r:id="rId28"/>
    <p:sldId id="352" r:id="rId29"/>
    <p:sldId id="353" r:id="rId30"/>
    <p:sldId id="355" r:id="rId31"/>
    <p:sldId id="347" r:id="rId32"/>
    <p:sldId id="348" r:id="rId33"/>
    <p:sldId id="349" r:id="rId34"/>
    <p:sldId id="350" r:id="rId35"/>
    <p:sldId id="356" r:id="rId36"/>
    <p:sldId id="316" r:id="rId37"/>
    <p:sldId id="31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DE9B8-EC84-4E6F-B39F-E6477B453AC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d-ID"/>
        </a:p>
      </dgm:t>
    </dgm:pt>
    <dgm:pt modelId="{E9097C23-36B6-481B-B262-C413D2A10469}">
      <dgm:prSet/>
      <dgm:spPr/>
      <dgm:t>
        <a:bodyPr/>
        <a:lstStyle/>
        <a:p>
          <a:pPr rtl="0"/>
          <a:r>
            <a:rPr lang="en-US" b="1" i="1" dirty="0"/>
            <a:t>Searching</a:t>
          </a:r>
          <a:endParaRPr lang="id-ID" b="1" dirty="0"/>
        </a:p>
      </dgm:t>
    </dgm:pt>
    <dgm:pt modelId="{0EC21F6E-7200-4531-94B4-F9CA25D6213D}" type="parTrans" cxnId="{7703C51C-F805-4D79-AC8F-B0AE4558F5A1}">
      <dgm:prSet/>
      <dgm:spPr/>
      <dgm:t>
        <a:bodyPr/>
        <a:lstStyle/>
        <a:p>
          <a:endParaRPr lang="id-ID"/>
        </a:p>
      </dgm:t>
    </dgm:pt>
    <dgm:pt modelId="{AC4C976B-35F7-4BA7-BCBE-D3300889C4F2}" type="sibTrans" cxnId="{7703C51C-F805-4D79-AC8F-B0AE4558F5A1}">
      <dgm:prSet/>
      <dgm:spPr/>
      <dgm:t>
        <a:bodyPr/>
        <a:lstStyle/>
        <a:p>
          <a:endParaRPr lang="id-ID"/>
        </a:p>
      </dgm:t>
    </dgm:pt>
    <dgm:pt modelId="{8CEC0EB4-3059-4690-9882-7A345F6A0A37}">
      <dgm:prSet/>
      <dgm:spPr/>
      <dgm:t>
        <a:bodyPr/>
        <a:lstStyle/>
        <a:p>
          <a:pPr rtl="0"/>
          <a:r>
            <a:rPr lang="en-US" b="1" i="1" dirty="0"/>
            <a:t>Reasoning</a:t>
          </a:r>
          <a:endParaRPr lang="id-ID" b="1" dirty="0"/>
        </a:p>
      </dgm:t>
    </dgm:pt>
    <dgm:pt modelId="{462C2CFE-F3C6-4C38-A692-DF98F59A2CB3}" type="parTrans" cxnId="{D08D4291-A566-426B-8180-661603B5B2F1}">
      <dgm:prSet/>
      <dgm:spPr/>
      <dgm:t>
        <a:bodyPr/>
        <a:lstStyle/>
        <a:p>
          <a:endParaRPr lang="id-ID"/>
        </a:p>
      </dgm:t>
    </dgm:pt>
    <dgm:pt modelId="{4F63F7CB-71B0-4D9D-B153-BD6E19BC8C04}" type="sibTrans" cxnId="{D08D4291-A566-426B-8180-661603B5B2F1}">
      <dgm:prSet/>
      <dgm:spPr/>
      <dgm:t>
        <a:bodyPr/>
        <a:lstStyle/>
        <a:p>
          <a:endParaRPr lang="id-ID"/>
        </a:p>
      </dgm:t>
    </dgm:pt>
    <dgm:pt modelId="{0112BE2D-C8EB-441F-8BC5-9BF1E0A24502}">
      <dgm:prSet/>
      <dgm:spPr/>
      <dgm:t>
        <a:bodyPr/>
        <a:lstStyle/>
        <a:p>
          <a:pPr rtl="0"/>
          <a:r>
            <a:rPr lang="en-US" b="1" i="1" dirty="0"/>
            <a:t>Planning</a:t>
          </a:r>
          <a:endParaRPr lang="id-ID" b="1" dirty="0"/>
        </a:p>
      </dgm:t>
    </dgm:pt>
    <dgm:pt modelId="{BCB55D5D-0059-45D5-A86B-FB3D585195C7}" type="parTrans" cxnId="{A2E570D5-3FC1-481B-B4D9-14A07715FA68}">
      <dgm:prSet/>
      <dgm:spPr/>
      <dgm:t>
        <a:bodyPr/>
        <a:lstStyle/>
        <a:p>
          <a:endParaRPr lang="id-ID"/>
        </a:p>
      </dgm:t>
    </dgm:pt>
    <dgm:pt modelId="{7B6CEE17-4637-4020-A367-93D701A43F62}" type="sibTrans" cxnId="{A2E570D5-3FC1-481B-B4D9-14A07715FA68}">
      <dgm:prSet/>
      <dgm:spPr/>
      <dgm:t>
        <a:bodyPr/>
        <a:lstStyle/>
        <a:p>
          <a:endParaRPr lang="id-ID"/>
        </a:p>
      </dgm:t>
    </dgm:pt>
    <dgm:pt modelId="{18C94ABC-E280-457B-A798-1F88D05F1379}">
      <dgm:prSet/>
      <dgm:spPr/>
      <dgm:t>
        <a:bodyPr/>
        <a:lstStyle/>
        <a:p>
          <a:pPr rtl="0"/>
          <a:r>
            <a:rPr lang="en-US" b="1" i="1" dirty="0"/>
            <a:t>Learning</a:t>
          </a:r>
          <a:endParaRPr lang="en-US" b="1" dirty="0"/>
        </a:p>
      </dgm:t>
    </dgm:pt>
    <dgm:pt modelId="{39B275A5-A196-4E80-B36D-E5F7D9995968}" type="parTrans" cxnId="{0B952557-5A7F-4F47-9C0D-17F1E68905C6}">
      <dgm:prSet/>
      <dgm:spPr/>
      <dgm:t>
        <a:bodyPr/>
        <a:lstStyle/>
        <a:p>
          <a:endParaRPr lang="id-ID"/>
        </a:p>
      </dgm:t>
    </dgm:pt>
    <dgm:pt modelId="{B24BB698-5C68-4803-81A8-36603598CAEB}" type="sibTrans" cxnId="{0B952557-5A7F-4F47-9C0D-17F1E68905C6}">
      <dgm:prSet/>
      <dgm:spPr/>
      <dgm:t>
        <a:bodyPr/>
        <a:lstStyle/>
        <a:p>
          <a:endParaRPr lang="id-ID"/>
        </a:p>
      </dgm:t>
    </dgm:pt>
    <dgm:pt modelId="{4387CFA4-BA5A-4611-BE96-BFB36C906DDA}" type="pres">
      <dgm:prSet presAssocID="{4CFDE9B8-EC84-4E6F-B39F-E6477B453AC7}" presName="compositeShape" presStyleCnt="0">
        <dgm:presLayoutVars>
          <dgm:chMax val="7"/>
          <dgm:dir/>
          <dgm:resizeHandles val="exact"/>
        </dgm:presLayoutVars>
      </dgm:prSet>
      <dgm:spPr/>
    </dgm:pt>
    <dgm:pt modelId="{78DFC9D8-D231-4119-B19E-4A9E6C27EB9D}" type="pres">
      <dgm:prSet presAssocID="{E9097C23-36B6-481B-B262-C413D2A10469}" presName="circ1" presStyleLbl="vennNode1" presStyleIdx="0" presStyleCnt="4"/>
      <dgm:spPr/>
    </dgm:pt>
    <dgm:pt modelId="{DEB871F3-46E5-45B6-882B-1E06F1E995DB}" type="pres">
      <dgm:prSet presAssocID="{E9097C23-36B6-481B-B262-C413D2A1046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20A2E7-2CCA-4B16-BC12-92656EDC876C}" type="pres">
      <dgm:prSet presAssocID="{8CEC0EB4-3059-4690-9882-7A345F6A0A37}" presName="circ2" presStyleLbl="vennNode1" presStyleIdx="1" presStyleCnt="4"/>
      <dgm:spPr/>
    </dgm:pt>
    <dgm:pt modelId="{476B87EF-EC63-4548-92E1-AD14D447F14B}" type="pres">
      <dgm:prSet presAssocID="{8CEC0EB4-3059-4690-9882-7A345F6A0A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F485E6-B455-4036-B877-915CF2179C8A}" type="pres">
      <dgm:prSet presAssocID="{0112BE2D-C8EB-441F-8BC5-9BF1E0A24502}" presName="circ3" presStyleLbl="vennNode1" presStyleIdx="2" presStyleCnt="4"/>
      <dgm:spPr/>
    </dgm:pt>
    <dgm:pt modelId="{48C698C8-6A63-4478-9C6B-9EFEF2232747}" type="pres">
      <dgm:prSet presAssocID="{0112BE2D-C8EB-441F-8BC5-9BF1E0A245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D91956-C5EE-48B8-99B3-52C691322233}" type="pres">
      <dgm:prSet presAssocID="{18C94ABC-E280-457B-A798-1F88D05F1379}" presName="circ4" presStyleLbl="vennNode1" presStyleIdx="3" presStyleCnt="4"/>
      <dgm:spPr/>
    </dgm:pt>
    <dgm:pt modelId="{8C79D7B5-32F9-4A35-8858-AB9A5F20CFE6}" type="pres">
      <dgm:prSet presAssocID="{18C94ABC-E280-457B-A798-1F88D05F137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2DCC03-4D64-4219-9873-6F6EA04A41C3}" type="presOf" srcId="{4CFDE9B8-EC84-4E6F-B39F-E6477B453AC7}" destId="{4387CFA4-BA5A-4611-BE96-BFB36C906DDA}" srcOrd="0" destOrd="0" presId="urn:microsoft.com/office/officeart/2005/8/layout/venn1"/>
    <dgm:cxn modelId="{7703C51C-F805-4D79-AC8F-B0AE4558F5A1}" srcId="{4CFDE9B8-EC84-4E6F-B39F-E6477B453AC7}" destId="{E9097C23-36B6-481B-B262-C413D2A10469}" srcOrd="0" destOrd="0" parTransId="{0EC21F6E-7200-4531-94B4-F9CA25D6213D}" sibTransId="{AC4C976B-35F7-4BA7-BCBE-D3300889C4F2}"/>
    <dgm:cxn modelId="{6F43D452-5F08-4F69-BBE9-3A55B77F4689}" type="presOf" srcId="{0112BE2D-C8EB-441F-8BC5-9BF1E0A24502}" destId="{B8F485E6-B455-4036-B877-915CF2179C8A}" srcOrd="0" destOrd="0" presId="urn:microsoft.com/office/officeart/2005/8/layout/venn1"/>
    <dgm:cxn modelId="{0B952557-5A7F-4F47-9C0D-17F1E68905C6}" srcId="{4CFDE9B8-EC84-4E6F-B39F-E6477B453AC7}" destId="{18C94ABC-E280-457B-A798-1F88D05F1379}" srcOrd="3" destOrd="0" parTransId="{39B275A5-A196-4E80-B36D-E5F7D9995968}" sibTransId="{B24BB698-5C68-4803-81A8-36603598CAEB}"/>
    <dgm:cxn modelId="{2CB5525A-0962-4ABA-B77B-C31856F2137A}" type="presOf" srcId="{0112BE2D-C8EB-441F-8BC5-9BF1E0A24502}" destId="{48C698C8-6A63-4478-9C6B-9EFEF2232747}" srcOrd="1" destOrd="0" presId="urn:microsoft.com/office/officeart/2005/8/layout/venn1"/>
    <dgm:cxn modelId="{D08D4291-A566-426B-8180-661603B5B2F1}" srcId="{4CFDE9B8-EC84-4E6F-B39F-E6477B453AC7}" destId="{8CEC0EB4-3059-4690-9882-7A345F6A0A37}" srcOrd="1" destOrd="0" parTransId="{462C2CFE-F3C6-4C38-A692-DF98F59A2CB3}" sibTransId="{4F63F7CB-71B0-4D9D-B153-BD6E19BC8C04}"/>
    <dgm:cxn modelId="{37839AA4-973C-480D-B8BE-34BBDE69DD78}" type="presOf" srcId="{18C94ABC-E280-457B-A798-1F88D05F1379}" destId="{AED91956-C5EE-48B8-99B3-52C691322233}" srcOrd="0" destOrd="0" presId="urn:microsoft.com/office/officeart/2005/8/layout/venn1"/>
    <dgm:cxn modelId="{D165FDBB-92B7-4795-BF24-D333EA1EDBAC}" type="presOf" srcId="{8CEC0EB4-3059-4690-9882-7A345F6A0A37}" destId="{476B87EF-EC63-4548-92E1-AD14D447F14B}" srcOrd="1" destOrd="0" presId="urn:microsoft.com/office/officeart/2005/8/layout/venn1"/>
    <dgm:cxn modelId="{337CE5C2-796A-4AF4-8B0F-6AB79081B012}" type="presOf" srcId="{8CEC0EB4-3059-4690-9882-7A345F6A0A37}" destId="{9E20A2E7-2CCA-4B16-BC12-92656EDC876C}" srcOrd="0" destOrd="0" presId="urn:microsoft.com/office/officeart/2005/8/layout/venn1"/>
    <dgm:cxn modelId="{A90461C6-39A5-4263-AC22-E0B2386FFB8E}" type="presOf" srcId="{E9097C23-36B6-481B-B262-C413D2A10469}" destId="{78DFC9D8-D231-4119-B19E-4A9E6C27EB9D}" srcOrd="0" destOrd="0" presId="urn:microsoft.com/office/officeart/2005/8/layout/venn1"/>
    <dgm:cxn modelId="{A2E570D5-3FC1-481B-B4D9-14A07715FA68}" srcId="{4CFDE9B8-EC84-4E6F-B39F-E6477B453AC7}" destId="{0112BE2D-C8EB-441F-8BC5-9BF1E0A24502}" srcOrd="2" destOrd="0" parTransId="{BCB55D5D-0059-45D5-A86B-FB3D585195C7}" sibTransId="{7B6CEE17-4637-4020-A367-93D701A43F62}"/>
    <dgm:cxn modelId="{81EF2BE0-F8D0-44D3-92CC-725580AE5485}" type="presOf" srcId="{18C94ABC-E280-457B-A798-1F88D05F1379}" destId="{8C79D7B5-32F9-4A35-8858-AB9A5F20CFE6}" srcOrd="1" destOrd="0" presId="urn:microsoft.com/office/officeart/2005/8/layout/venn1"/>
    <dgm:cxn modelId="{677E52E5-6C24-445D-B357-D859A7297858}" type="presOf" srcId="{E9097C23-36B6-481B-B262-C413D2A10469}" destId="{DEB871F3-46E5-45B6-882B-1E06F1E995DB}" srcOrd="1" destOrd="0" presId="urn:microsoft.com/office/officeart/2005/8/layout/venn1"/>
    <dgm:cxn modelId="{B1AE818D-C0A1-4B3F-82F2-7474864D1335}" type="presParOf" srcId="{4387CFA4-BA5A-4611-BE96-BFB36C906DDA}" destId="{78DFC9D8-D231-4119-B19E-4A9E6C27EB9D}" srcOrd="0" destOrd="0" presId="urn:microsoft.com/office/officeart/2005/8/layout/venn1"/>
    <dgm:cxn modelId="{4E9D1068-C198-4649-B37C-AC1D210DE304}" type="presParOf" srcId="{4387CFA4-BA5A-4611-BE96-BFB36C906DDA}" destId="{DEB871F3-46E5-45B6-882B-1E06F1E995DB}" srcOrd="1" destOrd="0" presId="urn:microsoft.com/office/officeart/2005/8/layout/venn1"/>
    <dgm:cxn modelId="{8144A910-C011-41CC-9568-738C8C934BD9}" type="presParOf" srcId="{4387CFA4-BA5A-4611-BE96-BFB36C906DDA}" destId="{9E20A2E7-2CCA-4B16-BC12-92656EDC876C}" srcOrd="2" destOrd="0" presId="urn:microsoft.com/office/officeart/2005/8/layout/venn1"/>
    <dgm:cxn modelId="{C1D7DECD-896C-4C49-8DD0-F02E52EF2FBD}" type="presParOf" srcId="{4387CFA4-BA5A-4611-BE96-BFB36C906DDA}" destId="{476B87EF-EC63-4548-92E1-AD14D447F14B}" srcOrd="3" destOrd="0" presId="urn:microsoft.com/office/officeart/2005/8/layout/venn1"/>
    <dgm:cxn modelId="{EAD7D68B-E5C4-4D03-9389-B5F5E7250E35}" type="presParOf" srcId="{4387CFA4-BA5A-4611-BE96-BFB36C906DDA}" destId="{B8F485E6-B455-4036-B877-915CF2179C8A}" srcOrd="4" destOrd="0" presId="urn:microsoft.com/office/officeart/2005/8/layout/venn1"/>
    <dgm:cxn modelId="{D34EBB35-88E0-47B8-B339-DF10F9115343}" type="presParOf" srcId="{4387CFA4-BA5A-4611-BE96-BFB36C906DDA}" destId="{48C698C8-6A63-4478-9C6B-9EFEF2232747}" srcOrd="5" destOrd="0" presId="urn:microsoft.com/office/officeart/2005/8/layout/venn1"/>
    <dgm:cxn modelId="{14683AAA-4986-4100-891D-0F5204DCF322}" type="presParOf" srcId="{4387CFA4-BA5A-4611-BE96-BFB36C906DDA}" destId="{AED91956-C5EE-48B8-99B3-52C691322233}" srcOrd="6" destOrd="0" presId="urn:microsoft.com/office/officeart/2005/8/layout/venn1"/>
    <dgm:cxn modelId="{7DA6B493-05A5-480F-899D-11AAFFFD4561}" type="presParOf" srcId="{4387CFA4-BA5A-4611-BE96-BFB36C906DDA}" destId="{8C79D7B5-32F9-4A35-8858-AB9A5F20CFE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FC9D8-D231-4119-B19E-4A9E6C27EB9D}">
      <dsp:nvSpPr>
        <dsp:cNvPr id="0" name=""/>
        <dsp:cNvSpPr/>
      </dsp:nvSpPr>
      <dsp:spPr>
        <a:xfrm>
          <a:off x="1801553" y="47278"/>
          <a:ext cx="2458481" cy="24584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Searching</a:t>
          </a:r>
          <a:endParaRPr lang="id-ID" sz="1700" b="1" kern="1200" dirty="0"/>
        </a:p>
      </dsp:txBody>
      <dsp:txXfrm>
        <a:off x="2085224" y="378227"/>
        <a:ext cx="1891139" cy="780095"/>
      </dsp:txXfrm>
    </dsp:sp>
    <dsp:sp modelId="{9E20A2E7-2CCA-4B16-BC12-92656EDC876C}">
      <dsp:nvSpPr>
        <dsp:cNvPr id="0" name=""/>
        <dsp:cNvSpPr/>
      </dsp:nvSpPr>
      <dsp:spPr>
        <a:xfrm>
          <a:off x="2888958" y="1134683"/>
          <a:ext cx="2458481" cy="24584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Reasoning</a:t>
          </a:r>
          <a:endParaRPr lang="id-ID" sz="1700" b="1" kern="1200" dirty="0"/>
        </a:p>
      </dsp:txBody>
      <dsp:txXfrm>
        <a:off x="4212756" y="1418354"/>
        <a:ext cx="945569" cy="1891139"/>
      </dsp:txXfrm>
    </dsp:sp>
    <dsp:sp modelId="{B8F485E6-B455-4036-B877-915CF2179C8A}">
      <dsp:nvSpPr>
        <dsp:cNvPr id="0" name=""/>
        <dsp:cNvSpPr/>
      </dsp:nvSpPr>
      <dsp:spPr>
        <a:xfrm>
          <a:off x="1801553" y="2222089"/>
          <a:ext cx="2458481" cy="24584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Planning</a:t>
          </a:r>
          <a:endParaRPr lang="id-ID" sz="1700" b="1" kern="1200" dirty="0"/>
        </a:p>
      </dsp:txBody>
      <dsp:txXfrm>
        <a:off x="2085224" y="3569525"/>
        <a:ext cx="1891139" cy="780095"/>
      </dsp:txXfrm>
    </dsp:sp>
    <dsp:sp modelId="{AED91956-C5EE-48B8-99B3-52C691322233}">
      <dsp:nvSpPr>
        <dsp:cNvPr id="0" name=""/>
        <dsp:cNvSpPr/>
      </dsp:nvSpPr>
      <dsp:spPr>
        <a:xfrm>
          <a:off x="714147" y="1134683"/>
          <a:ext cx="2458481" cy="24584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Learning</a:t>
          </a:r>
          <a:endParaRPr lang="en-US" sz="1700" b="1" kern="1200" dirty="0"/>
        </a:p>
      </dsp:txBody>
      <dsp:txXfrm>
        <a:off x="903261" y="1418354"/>
        <a:ext cx="945569" cy="18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FE18-3D8F-481E-9C97-4B5E4D19E20D}" type="datetimeFigureOut">
              <a:rPr lang="en-ID" smtClean="0"/>
              <a:t>04/10/2023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6B19B-4E2E-44F2-8252-34ACC4F28D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309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6B19B-4E2E-44F2-8252-34ACC4F28D34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4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dea@unsil.ac.i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Aradea_Dipalokareswar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ais.if.unsil.ac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adea.dipaloka@gmail.com" TargetMode="External"/><Relationship Id="rId5" Type="http://schemas.openxmlformats.org/officeDocument/2006/relationships/hyperlink" Target="https://s.id/ais-yt" TargetMode="External"/><Relationship Id="rId4" Type="http://schemas.openxmlformats.org/officeDocument/2006/relationships/hyperlink" Target="mailto:aradea.informatik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SCGV1tNBoe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157908" cy="3566160"/>
          </a:xfrm>
        </p:spPr>
        <p:txBody>
          <a:bodyPr>
            <a:normAutofit/>
          </a:bodyPr>
          <a:lstStyle/>
          <a:p>
            <a:r>
              <a:rPr lang="en-US" sz="3600" b="1" dirty="0"/>
              <a:t>ARTIFICIAL INTELLIGENCE</a:t>
            </a:r>
            <a:br>
              <a:rPr lang="id-ID" sz="5400" b="1" dirty="0"/>
            </a:br>
            <a:r>
              <a:rPr lang="en-US" sz="2600" b="1" i="1" dirty="0">
                <a:solidFill>
                  <a:schemeClr val="tx2"/>
                </a:solidFill>
              </a:rPr>
              <a:t>Intelligent Informatics Knowledge</a:t>
            </a:r>
            <a:br>
              <a:rPr lang="id-ID" sz="2600" b="1" i="1" dirty="0">
                <a:solidFill>
                  <a:schemeClr val="tx2"/>
                </a:solidFill>
              </a:rPr>
            </a:br>
            <a:br>
              <a:rPr lang="id-ID" sz="2200" b="1" i="1" dirty="0"/>
            </a:br>
            <a:br>
              <a:rPr lang="id-ID" sz="2200" b="1" dirty="0"/>
            </a:br>
            <a:br>
              <a:rPr lang="id-ID" sz="2400" b="1" dirty="0"/>
            </a:br>
            <a:r>
              <a:rPr lang="en-US" sz="3200" b="1" dirty="0"/>
              <a:t>PENGENALAN KECERDASAN BUATAN</a:t>
            </a:r>
            <a:br>
              <a:rPr lang="id-ID" sz="2200" b="1" dirty="0"/>
            </a:br>
            <a:r>
              <a:rPr lang="id-ID" sz="2400" b="1" dirty="0"/>
              <a:t>“ </a:t>
            </a:r>
            <a:r>
              <a:rPr lang="en-US" sz="2400" b="1" dirty="0"/>
              <a:t>KONSEPSI FUNDAMENTAL INFORMATIKA CERDAS </a:t>
            </a:r>
            <a:r>
              <a:rPr lang="id-ID" sz="2400" b="1" dirty="0"/>
              <a:t>”</a:t>
            </a:r>
            <a:br>
              <a:rPr lang="id-ID" sz="2400" b="1" dirty="0"/>
            </a:br>
            <a:endParaRPr lang="id-ID" sz="2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83425" y="4455621"/>
            <a:ext cx="1028074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KELOMPOK KEILMUAN</a:t>
            </a:r>
            <a:r>
              <a:rPr lang="id-ID" sz="2800" b="1" dirty="0"/>
              <a:t> INFORMATIKA</a:t>
            </a:r>
            <a:r>
              <a:rPr lang="en-US" sz="2800" b="1" dirty="0"/>
              <a:t> DAN SISTEM INTELIGEN</a:t>
            </a:r>
            <a:endParaRPr lang="id-ID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4F1D9-23FE-493E-A97F-FDF0472B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20" y="1464854"/>
            <a:ext cx="1745800" cy="9402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141495-0329-4062-BA21-5A08D379E5CB}"/>
              </a:ext>
            </a:extLst>
          </p:cNvPr>
          <p:cNvSpPr txBox="1">
            <a:spLocks/>
          </p:cNvSpPr>
          <p:nvPr/>
        </p:nvSpPr>
        <p:spPr>
          <a:xfrm>
            <a:off x="8922327" y="5393147"/>
            <a:ext cx="2483404" cy="784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b="1" dirty="0">
                <a:solidFill>
                  <a:schemeClr val="tx1"/>
                </a:solidFill>
                <a:latin typeface="+mn-lt"/>
              </a:rPr>
              <a:t>Dr. Aradea, S.T., M.T.</a:t>
            </a:r>
          </a:p>
          <a:p>
            <a:r>
              <a:rPr lang="id-ID" sz="1400" dirty="0">
                <a:solidFill>
                  <a:schemeClr val="tx1"/>
                </a:solidFill>
                <a:hlinkClick r:id="rId3"/>
              </a:rPr>
              <a:t>aradea.informatika@gmail.com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1803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dirty="0"/>
              <a:t>U</a:t>
            </a:r>
            <a:r>
              <a:rPr lang="id-ID" sz="2400" dirty="0"/>
              <a:t>ngkapan </a:t>
            </a:r>
            <a:r>
              <a:rPr lang="en-US" sz="2400" dirty="0"/>
              <a:t>T</a:t>
            </a:r>
            <a:r>
              <a:rPr lang="id-ID" sz="2400" dirty="0"/>
              <a:t>erbatas</a:t>
            </a:r>
            <a:r>
              <a:rPr lang="en-US" sz="2400" dirty="0"/>
              <a:t>:</a:t>
            </a:r>
            <a:r>
              <a:rPr lang="id-ID" sz="2400" dirty="0"/>
              <a:t> </a:t>
            </a:r>
            <a:endParaRPr lang="en-US" sz="24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400" b="1" dirty="0"/>
              <a:t>INFORMATIKA</a:t>
            </a:r>
            <a:r>
              <a:rPr lang="id-ID" sz="2400" dirty="0"/>
              <a:t> adalah </a:t>
            </a:r>
            <a:r>
              <a:rPr lang="id-ID" sz="2400" b="1" dirty="0"/>
              <a:t>informasi</a:t>
            </a:r>
            <a:r>
              <a:rPr lang="id-ID" sz="2400" dirty="0"/>
              <a:t> dan </a:t>
            </a:r>
            <a:r>
              <a:rPr lang="id-ID" sz="2400" b="1" dirty="0"/>
              <a:t>otomatika</a:t>
            </a:r>
            <a:r>
              <a:rPr lang="id-ID" sz="2400" dirty="0"/>
              <a:t>, didalamnya terdapat proses untuk menghasilakn informasi secara otomatik. Proses otomatik diperoleh dari bahan dasar yang menjadi siap saji tanpa keterlibatan manusia (meminimalkan intervensi manusia)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d-ID" sz="8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sz="2400" dirty="0"/>
              <a:t>U</a:t>
            </a:r>
            <a:r>
              <a:rPr lang="id-ID" sz="2400" dirty="0"/>
              <a:t>ngkapan </a:t>
            </a:r>
            <a:r>
              <a:rPr lang="en-US" sz="2400" dirty="0"/>
              <a:t>L</a:t>
            </a:r>
            <a:r>
              <a:rPr lang="id-ID" sz="2400" dirty="0"/>
              <a:t>uas</a:t>
            </a:r>
            <a:r>
              <a:rPr lang="en-US" sz="2400" dirty="0"/>
              <a:t>: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400" b="1" dirty="0"/>
              <a:t>INFORMATIKA</a:t>
            </a:r>
            <a:r>
              <a:rPr lang="id-ID" sz="2400" dirty="0"/>
              <a:t> adalah proses </a:t>
            </a:r>
            <a:r>
              <a:rPr lang="id-ID" sz="2400" b="1" dirty="0"/>
              <a:t>mencari</a:t>
            </a:r>
            <a:r>
              <a:rPr lang="id-ID" sz="2400" dirty="0"/>
              <a:t>, </a:t>
            </a:r>
            <a:r>
              <a:rPr lang="id-ID" sz="2400" b="1" dirty="0"/>
              <a:t>mengumpulkan</a:t>
            </a:r>
            <a:r>
              <a:rPr lang="id-ID" sz="2400" dirty="0"/>
              <a:t>, </a:t>
            </a:r>
            <a:r>
              <a:rPr lang="id-ID" sz="2400" b="1" dirty="0"/>
              <a:t>menyimpan</a:t>
            </a:r>
            <a:r>
              <a:rPr lang="id-ID" sz="2400" dirty="0"/>
              <a:t>, </a:t>
            </a:r>
            <a:r>
              <a:rPr lang="id-ID" sz="2400" b="1" dirty="0"/>
              <a:t>memilih</a:t>
            </a:r>
            <a:r>
              <a:rPr lang="id-ID" sz="2400" dirty="0"/>
              <a:t>, </a:t>
            </a:r>
            <a:r>
              <a:rPr lang="id-ID" sz="2400" b="1" dirty="0"/>
              <a:t>memilah</a:t>
            </a:r>
            <a:r>
              <a:rPr lang="id-ID" sz="2400" dirty="0"/>
              <a:t>, dan </a:t>
            </a:r>
            <a:r>
              <a:rPr lang="id-ID" sz="2400" b="1" dirty="0"/>
              <a:t>menyajikan</a:t>
            </a:r>
            <a:r>
              <a:rPr lang="en-US" sz="2400" dirty="0"/>
              <a:t>,</a:t>
            </a:r>
            <a:r>
              <a:rPr lang="id-ID" sz="2400" dirty="0"/>
              <a:t> </a:t>
            </a:r>
            <a:r>
              <a:rPr lang="en-US" sz="2400" dirty="0" err="1"/>
              <a:t>diawali</a:t>
            </a:r>
            <a:r>
              <a:rPr lang="id-ID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id-ID" sz="2400" dirty="0"/>
              <a:t>mendefinisikan kriteria, </a:t>
            </a:r>
            <a:r>
              <a:rPr lang="en-US" sz="2400" dirty="0" err="1"/>
              <a:t>mencari</a:t>
            </a:r>
            <a:r>
              <a:rPr lang="en-US" sz="2400" dirty="0"/>
              <a:t> dan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, </a:t>
            </a:r>
            <a:r>
              <a:rPr lang="id-ID" sz="2400" dirty="0"/>
              <a:t>menyimpan</a:t>
            </a:r>
            <a:r>
              <a:rPr lang="en-US" sz="2400" dirty="0"/>
              <a:t> </a:t>
            </a:r>
            <a:r>
              <a:rPr lang="en-US" sz="2400" dirty="0" err="1"/>
              <a:t>sumberdaya</a:t>
            </a:r>
            <a:r>
              <a:rPr lang="en-US" sz="2400" dirty="0"/>
              <a:t>,</a:t>
            </a:r>
            <a:r>
              <a:rPr lang="id-ID" sz="2400" dirty="0"/>
              <a:t> memilih</a:t>
            </a:r>
            <a:r>
              <a:rPr lang="en-US" sz="2400" dirty="0"/>
              <a:t> dan </a:t>
            </a:r>
            <a:r>
              <a:rPr lang="en-US" sz="2400" dirty="0" err="1"/>
              <a:t>memilah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id-ID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id-ID" sz="2400" dirty="0"/>
              <a:t>menyajikan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id-ID" sz="2400" dirty="0"/>
              <a:t>terkait </a:t>
            </a:r>
            <a:r>
              <a:rPr lang="en-US" sz="2400" dirty="0" err="1"/>
              <a:t>pengetahuan</a:t>
            </a:r>
            <a:r>
              <a:rPr lang="id-ID" sz="2400" dirty="0"/>
              <a:t> yang relevan. Jadi apapun yang dituju sebenarnya selalu melahirkan sebuah hidangan</a:t>
            </a: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INFORMATIKA FUNDAMENTAL</a:t>
            </a:r>
            <a:br>
              <a:rPr lang="id-ID" sz="4000" b="1" dirty="0"/>
            </a:br>
            <a:r>
              <a:rPr lang="en-US" sz="2700" i="1" dirty="0" err="1"/>
              <a:t>Pengenalan</a:t>
            </a:r>
            <a:r>
              <a:rPr lang="en-US" sz="2700" i="1" dirty="0"/>
              <a:t> </a:t>
            </a:r>
            <a:r>
              <a:rPr lang="en-US" sz="2700" i="1" dirty="0" err="1"/>
              <a:t>Informatika</a:t>
            </a:r>
            <a:r>
              <a:rPr lang="en-US" sz="2700" i="1" dirty="0"/>
              <a:t> dan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2" descr="http://t1.gstatic.com/images?q=tbn:2RVFg7Q86SbAjM:http://www.crucial.ie/images/logo_concern.gif&amp;t=1">
            <a:extLst>
              <a:ext uri="{FF2B5EF4-FFF2-40B4-BE49-F238E27FC236}">
                <a16:creationId xmlns:a16="http://schemas.microsoft.com/office/drawing/2014/main" id="{600CBC7F-D62D-4402-9B76-C02A15BE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8374" y="839665"/>
            <a:ext cx="1247306" cy="757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49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6D436-F4D1-4D63-899E-0F877C82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380" y="4553412"/>
            <a:ext cx="7696200" cy="46672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  <a:defRPr/>
            </a:pPr>
            <a:r>
              <a:rPr lang="id-ID" b="1" dirty="0"/>
              <a:t>Peningkatan kualitas daya saing tiada henti melalui EKSPLORASI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95D719-D21D-4ADA-B9FB-981ECCF4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11" y="2297314"/>
            <a:ext cx="264953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196095F2-740C-48B2-91B4-5E3E4AB5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249" y="5009212"/>
            <a:ext cx="1544551" cy="115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67A3FAE6-84C9-4CAA-AB11-4182C644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27" y="5009212"/>
            <a:ext cx="1281184" cy="115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7431D5FE-8DA0-4F37-BF89-D4337C20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893" y="4002290"/>
            <a:ext cx="960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/>
              <a:t>DATA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018B0A5-2530-4F5D-987E-24C8215F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308" y="4007053"/>
            <a:ext cx="1946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dirty="0"/>
              <a:t>MENGOLAH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F50E29B-1F20-4C6E-89B8-F9D92F48D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800" y="3978478"/>
            <a:ext cx="1893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dirty="0"/>
              <a:t>INFORMASI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A93969C-C906-413A-BD44-7007BCA5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318" y="1825828"/>
            <a:ext cx="1246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/>
              <a:t>BAHAN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2C3439BC-B247-4EC2-9B75-7D5FA8F9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591" y="182582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dirty="0"/>
              <a:t>MEMASAK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B8D891CD-2630-4495-9389-C7FD5523A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619" y="1797253"/>
            <a:ext cx="1809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2400" dirty="0"/>
              <a:t>HIDANGAN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816A6863-6D8E-4AD9-AABF-5483F1B79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18" y="3111703"/>
            <a:ext cx="109378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55B69F7A-EDBF-4946-80C7-EB42DD6C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43" y="2416378"/>
            <a:ext cx="1084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CA20DE34-DB66-44FB-B123-8DB9506D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3" y="2538615"/>
            <a:ext cx="11303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4ABB9476-42AD-4877-90BC-372D61AAE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05" y="2312856"/>
            <a:ext cx="2619375" cy="16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ight Arrow 17">
            <a:extLst>
              <a:ext uri="{FF2B5EF4-FFF2-40B4-BE49-F238E27FC236}">
                <a16:creationId xmlns:a16="http://schemas.microsoft.com/office/drawing/2014/main" id="{7118047C-650E-49E9-98C0-47B30A109CB5}"/>
              </a:ext>
            </a:extLst>
          </p:cNvPr>
          <p:cNvSpPr/>
          <p:nvPr/>
        </p:nvSpPr>
        <p:spPr>
          <a:xfrm>
            <a:off x="3798631" y="2737042"/>
            <a:ext cx="834132" cy="7171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2" name="Right Arrow 17">
            <a:extLst>
              <a:ext uri="{FF2B5EF4-FFF2-40B4-BE49-F238E27FC236}">
                <a16:creationId xmlns:a16="http://schemas.microsoft.com/office/drawing/2014/main" id="{173B3051-8561-4FDE-AE07-0549E498D7ED}"/>
              </a:ext>
            </a:extLst>
          </p:cNvPr>
          <p:cNvSpPr/>
          <p:nvPr/>
        </p:nvSpPr>
        <p:spPr>
          <a:xfrm>
            <a:off x="7605593" y="2753116"/>
            <a:ext cx="834132" cy="7171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B991CA0-F49C-4662-83B8-897F216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INFORMATIKA FUNDAMENTAL</a:t>
            </a:r>
            <a:br>
              <a:rPr lang="id-ID" sz="4000" b="1" dirty="0"/>
            </a:br>
            <a:r>
              <a:rPr lang="en-US" sz="2700" i="1" dirty="0" err="1"/>
              <a:t>Pengenalan</a:t>
            </a:r>
            <a:r>
              <a:rPr lang="en-US" sz="2700" i="1" dirty="0"/>
              <a:t> </a:t>
            </a:r>
            <a:r>
              <a:rPr lang="en-US" sz="2700" i="1" dirty="0" err="1"/>
              <a:t>Informatika</a:t>
            </a:r>
            <a:r>
              <a:rPr lang="en-US" sz="2700" i="1" dirty="0"/>
              <a:t> dan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262487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1803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dirty="0"/>
              <a:t>U</a:t>
            </a:r>
            <a:r>
              <a:rPr lang="id-ID" sz="2400" dirty="0"/>
              <a:t>ngkapan </a:t>
            </a:r>
            <a:r>
              <a:rPr lang="en-US" sz="2400" dirty="0"/>
              <a:t>T</a:t>
            </a:r>
            <a:r>
              <a:rPr lang="id-ID" sz="2400" dirty="0"/>
              <a:t>erbatas</a:t>
            </a:r>
            <a:r>
              <a:rPr lang="en-US" sz="2400" dirty="0"/>
              <a:t>:</a:t>
            </a:r>
            <a:r>
              <a:rPr lang="id-ID" sz="2400" dirty="0"/>
              <a:t> </a:t>
            </a:r>
            <a:endParaRPr lang="en-US" sz="24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sv-SE" sz="2400" b="1" dirty="0"/>
              <a:t>INFORMATIKA</a:t>
            </a:r>
            <a:r>
              <a:rPr lang="sv-SE" sz="2400" dirty="0"/>
              <a:t> adalah </a:t>
            </a:r>
            <a:r>
              <a:rPr lang="sv-SE" sz="2400" b="1" dirty="0"/>
              <a:t>informasi</a:t>
            </a:r>
            <a:r>
              <a:rPr lang="sv-SE" sz="2400" dirty="0"/>
              <a:t> dan </a:t>
            </a:r>
            <a:r>
              <a:rPr lang="sv-SE" sz="2400" b="1" dirty="0"/>
              <a:t>otomatika</a:t>
            </a:r>
            <a:r>
              <a:rPr lang="sv-SE" sz="2400" dirty="0"/>
              <a:t>. Kata kunci yang menjadi sifat dasar dari Kecerdasan Buatan adalah </a:t>
            </a:r>
            <a:r>
              <a:rPr lang="sv-SE" sz="2400" b="1" i="1" dirty="0"/>
              <a:t>AUTOMATION</a:t>
            </a:r>
            <a:r>
              <a:rPr lang="sv-SE" sz="2400" dirty="0"/>
              <a:t> atau </a:t>
            </a:r>
            <a:r>
              <a:rPr lang="sv-SE" sz="2400" b="1" i="1" dirty="0"/>
              <a:t>SELF-*</a:t>
            </a:r>
            <a:endParaRPr lang="id-ID" sz="2400" b="1" i="1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id-ID" sz="800" dirty="0"/>
          </a:p>
          <a:p>
            <a:pPr marL="98425" indent="0">
              <a:spcBef>
                <a:spcPts val="200"/>
              </a:spcBef>
              <a:buNone/>
            </a:pPr>
            <a:r>
              <a:rPr lang="en-US" sz="2400" dirty="0"/>
              <a:t>U</a:t>
            </a:r>
            <a:r>
              <a:rPr lang="id-ID" sz="2400" dirty="0"/>
              <a:t>ngkapan </a:t>
            </a:r>
            <a:r>
              <a:rPr lang="en-US" sz="2400" dirty="0"/>
              <a:t>L</a:t>
            </a:r>
            <a:r>
              <a:rPr lang="id-ID" sz="2400" dirty="0"/>
              <a:t>uas</a:t>
            </a:r>
            <a:r>
              <a:rPr lang="en-US" sz="2400" dirty="0"/>
              <a:t>: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id-ID" sz="2400" b="1" dirty="0"/>
              <a:t>INFORMATIKA</a:t>
            </a:r>
            <a:r>
              <a:rPr lang="id-ID" sz="2400" dirty="0"/>
              <a:t> adalah proses </a:t>
            </a:r>
            <a:r>
              <a:rPr lang="id-ID" sz="2400" b="1" dirty="0"/>
              <a:t>mencari</a:t>
            </a:r>
            <a:r>
              <a:rPr lang="id-ID" sz="2400" dirty="0"/>
              <a:t>, </a:t>
            </a:r>
            <a:r>
              <a:rPr lang="id-ID" sz="2400" b="1" dirty="0"/>
              <a:t>mengumpulkan</a:t>
            </a:r>
            <a:r>
              <a:rPr lang="id-ID" sz="2400" dirty="0"/>
              <a:t>, </a:t>
            </a:r>
            <a:r>
              <a:rPr lang="id-ID" sz="2400" b="1" dirty="0"/>
              <a:t>menyimpan</a:t>
            </a:r>
            <a:r>
              <a:rPr lang="id-ID" sz="2400" dirty="0"/>
              <a:t>, </a:t>
            </a:r>
            <a:r>
              <a:rPr lang="id-ID" sz="2400" b="1" dirty="0"/>
              <a:t>memilih</a:t>
            </a:r>
            <a:r>
              <a:rPr lang="id-ID" sz="2400" dirty="0"/>
              <a:t>, </a:t>
            </a:r>
            <a:r>
              <a:rPr lang="id-ID" sz="2400" b="1" dirty="0"/>
              <a:t>memilah</a:t>
            </a:r>
            <a:r>
              <a:rPr lang="id-ID" sz="2400" dirty="0"/>
              <a:t>, dan </a:t>
            </a:r>
            <a:r>
              <a:rPr lang="id-ID" sz="2400" b="1" dirty="0"/>
              <a:t>menyajikan</a:t>
            </a:r>
            <a:r>
              <a:rPr lang="en-US" sz="2400" dirty="0"/>
              <a:t>.</a:t>
            </a:r>
            <a:r>
              <a:rPr lang="id-ID" sz="2400" dirty="0"/>
              <a:t> </a:t>
            </a:r>
            <a:r>
              <a:rPr lang="en-US" sz="2400" dirty="0"/>
              <a:t>K</a:t>
            </a:r>
            <a:r>
              <a:rPr lang="id-ID" sz="2400" dirty="0"/>
              <a:t>ata kunci yang menjadi upaya dasar dari </a:t>
            </a:r>
            <a:r>
              <a:rPr lang="sv-SE" sz="2400" dirty="0"/>
              <a:t>Kecerdasan Buatan </a:t>
            </a:r>
            <a:r>
              <a:rPr lang="id-ID" sz="2400" dirty="0"/>
              <a:t>adalah </a:t>
            </a:r>
            <a:r>
              <a:rPr lang="id-ID" sz="2400" b="1" i="1" dirty="0"/>
              <a:t>SEARCHING</a:t>
            </a:r>
            <a:r>
              <a:rPr lang="id-ID" sz="2400" dirty="0"/>
              <a:t>, </a:t>
            </a:r>
            <a:r>
              <a:rPr lang="id-ID" sz="2400" b="1" i="1" dirty="0"/>
              <a:t>REASONING</a:t>
            </a:r>
            <a:r>
              <a:rPr lang="id-ID" sz="2400" dirty="0"/>
              <a:t>, </a:t>
            </a:r>
            <a:r>
              <a:rPr lang="id-ID" sz="2400" b="1" i="1" dirty="0"/>
              <a:t>PLANNING</a:t>
            </a:r>
            <a:r>
              <a:rPr lang="id-ID" sz="2400" dirty="0"/>
              <a:t>, </a:t>
            </a:r>
            <a:r>
              <a:rPr lang="id-ID" sz="2400" b="1" i="1" dirty="0"/>
              <a:t>LEARNING</a:t>
            </a:r>
            <a:endParaRPr lang="en-US" sz="2400" i="1" dirty="0"/>
          </a:p>
          <a:p>
            <a:pPr marL="98425" indent="0">
              <a:spcBef>
                <a:spcPts val="200"/>
              </a:spcBef>
              <a:buNone/>
            </a:pPr>
            <a:endParaRPr lang="en-US" dirty="0"/>
          </a:p>
          <a:p>
            <a:pPr marL="98425" indent="0" algn="ctr">
              <a:spcBef>
                <a:spcPts val="200"/>
              </a:spcBef>
              <a:buNone/>
            </a:pPr>
            <a:r>
              <a:rPr lang="en-US" i="1" dirty="0"/>
              <a:t>“ </a:t>
            </a:r>
            <a:r>
              <a:rPr lang="en-US" i="1" dirty="0" err="1"/>
              <a:t>Ungkapan</a:t>
            </a:r>
            <a:r>
              <a:rPr lang="en-US" i="1" dirty="0"/>
              <a:t> yang </a:t>
            </a:r>
            <a:r>
              <a:rPr lang="en-US" i="1" dirty="0" err="1"/>
              <a:t>merangkum</a:t>
            </a:r>
            <a:r>
              <a:rPr lang="en-US" i="1" dirty="0"/>
              <a:t> </a:t>
            </a:r>
            <a:r>
              <a:rPr lang="en-US" i="1" dirty="0" err="1"/>
              <a:t>semuanya</a:t>
            </a:r>
            <a:r>
              <a:rPr lang="en-US" i="1" dirty="0"/>
              <a:t> “</a:t>
            </a:r>
            <a:r>
              <a:rPr lang="en-US" b="1" i="1" dirty="0"/>
              <a:t>OTOMATISASI INFORMASI</a:t>
            </a:r>
            <a:r>
              <a:rPr lang="en-US" i="1" dirty="0"/>
              <a:t>”, </a:t>
            </a:r>
            <a:r>
              <a:rPr lang="en-US" i="1" dirty="0" err="1"/>
              <a:t>yaitu</a:t>
            </a:r>
            <a:r>
              <a:rPr lang="en-US" i="1" dirty="0"/>
              <a:t> proses </a:t>
            </a:r>
            <a:r>
              <a:rPr lang="en-US" i="1" dirty="0" err="1"/>
              <a:t>perolehan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otomatis</a:t>
            </a:r>
            <a:r>
              <a:rPr lang="en-US" i="1" dirty="0"/>
              <a:t> </a:t>
            </a:r>
            <a:r>
              <a:rPr lang="en-US" i="1" dirty="0" err="1"/>
              <a:t>tentunya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data, </a:t>
            </a:r>
            <a:r>
              <a:rPr lang="en-US" i="1" dirty="0" err="1"/>
              <a:t>melalui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elektronik</a:t>
            </a:r>
            <a:r>
              <a:rPr lang="en-US" i="1" dirty="0"/>
              <a:t>, dan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kualitas</a:t>
            </a:r>
            <a:r>
              <a:rPr lang="en-US" i="1" dirty="0"/>
              <a:t> yang pada </a:t>
            </a:r>
            <a:r>
              <a:rPr lang="en-US" i="1" dirty="0" err="1"/>
              <a:t>ujungnya</a:t>
            </a:r>
            <a:r>
              <a:rPr lang="en-US" i="1" dirty="0"/>
              <a:t> </a:t>
            </a:r>
            <a:r>
              <a:rPr lang="en-US" i="1" dirty="0" err="1"/>
              <a:t>setara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b="1" i="1" dirty="0"/>
              <a:t>MODEL BERFIKIR MANUSIA</a:t>
            </a:r>
            <a:r>
              <a:rPr lang="en-US" i="1" dirty="0"/>
              <a:t> yang </a:t>
            </a:r>
            <a:r>
              <a:rPr lang="en-US" i="1" dirty="0" err="1"/>
              <a:t>merupakan</a:t>
            </a:r>
            <a:r>
              <a:rPr lang="en-US" i="1" dirty="0"/>
              <a:t> proses artificial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buatan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tiruan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b="1" i="1" dirty="0"/>
              <a:t>KECERDASAN MANUSIA </a:t>
            </a:r>
            <a:r>
              <a:rPr lang="en-US" i="1" dirty="0"/>
              <a:t>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FE4FDF-47B6-4A8C-AD63-583C6C65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INFORMATIKA FUNDAMENTAL</a:t>
            </a:r>
            <a:br>
              <a:rPr lang="id-ID" sz="4000" b="1" dirty="0"/>
            </a:br>
            <a:r>
              <a:rPr lang="en-US" sz="2700" i="1" dirty="0" err="1"/>
              <a:t>Pengenalan</a:t>
            </a:r>
            <a:r>
              <a:rPr lang="en-US" sz="2700" i="1" dirty="0"/>
              <a:t> </a:t>
            </a:r>
            <a:r>
              <a:rPr lang="en-US" sz="2700" i="1" dirty="0" err="1"/>
              <a:t>Informatika</a:t>
            </a:r>
            <a:r>
              <a:rPr lang="en-US" sz="2700" i="1" dirty="0"/>
              <a:t> dan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2" descr="Image result for design and implementation system">
            <a:extLst>
              <a:ext uri="{FF2B5EF4-FFF2-40B4-BE49-F238E27FC236}">
                <a16:creationId xmlns:a16="http://schemas.microsoft.com/office/drawing/2014/main" id="{743ED715-3D03-4F63-AFC0-51E0ACCB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459" y="814790"/>
            <a:ext cx="1366221" cy="8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0231"/>
            <a:ext cx="3654829" cy="4256834"/>
          </a:xfrm>
        </p:spPr>
        <p:txBody>
          <a:bodyPr>
            <a:norm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/>
              <a:t>Data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Informasi</a:t>
            </a:r>
            <a:endParaRPr lang="en-US" sz="24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Pengetahuan</a:t>
            </a:r>
            <a:endParaRPr lang="en-US" sz="2400" dirty="0"/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Kebijaksanaan</a:t>
            </a:r>
            <a:r>
              <a:rPr lang="en-US" sz="2400" dirty="0"/>
              <a:t> 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en-US" sz="2400" dirty="0" err="1"/>
              <a:t>Kecerdasan</a:t>
            </a:r>
            <a:endParaRPr lang="en-US" sz="2400" dirty="0"/>
          </a:p>
          <a:p>
            <a:endParaRPr lang="en-US" sz="2400" dirty="0"/>
          </a:p>
          <a:p>
            <a:r>
              <a:rPr lang="en-US" sz="2400" i="1" dirty="0"/>
              <a:t>….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elemen</a:t>
            </a:r>
            <a:r>
              <a:rPr lang="en-US" sz="2400" i="1" dirty="0"/>
              <a:t> </a:t>
            </a:r>
            <a:r>
              <a:rPr lang="en-US" sz="2400" i="1" dirty="0" err="1"/>
              <a:t>utama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proses </a:t>
            </a:r>
            <a:r>
              <a:rPr lang="en-US" sz="2400" i="1" dirty="0" err="1"/>
              <a:t>pemikiran</a:t>
            </a:r>
            <a:r>
              <a:rPr lang="en-US" sz="2400" i="1" dirty="0"/>
              <a:t> dan </a:t>
            </a:r>
            <a:r>
              <a:rPr lang="en-US" sz="2400" i="1" dirty="0" err="1"/>
              <a:t>penalaran</a:t>
            </a:r>
            <a:r>
              <a:rPr lang="en-US" sz="2400" i="1" dirty="0"/>
              <a:t> </a:t>
            </a:r>
            <a:r>
              <a:rPr lang="en-US" sz="2400" i="1" dirty="0" err="1"/>
              <a:t>manusia</a:t>
            </a:r>
            <a:r>
              <a:rPr lang="en-US" sz="2400" i="1" dirty="0"/>
              <a:t> ….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EF8D210-47BA-42D9-A4B4-D9DE50EB8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35" y="2008904"/>
            <a:ext cx="726349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63EA15-28AE-49E0-9B34-430B1D90C174}"/>
              </a:ext>
            </a:extLst>
          </p:cNvPr>
          <p:cNvSpPr txBox="1">
            <a:spLocks/>
          </p:cNvSpPr>
          <p:nvPr/>
        </p:nvSpPr>
        <p:spPr>
          <a:xfrm>
            <a:off x="6370166" y="5805053"/>
            <a:ext cx="3654829" cy="5320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DIKW Chain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7B4763-6B42-47F3-8A25-99647CE4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INFORMATIKA FUNDAMENTAL</a:t>
            </a:r>
            <a:br>
              <a:rPr lang="id-ID" sz="4000" b="1" dirty="0"/>
            </a:br>
            <a:r>
              <a:rPr lang="en-US" sz="2700" i="1" dirty="0" err="1"/>
              <a:t>Pengenalan</a:t>
            </a:r>
            <a:r>
              <a:rPr lang="en-US" sz="2700" i="1" dirty="0"/>
              <a:t> </a:t>
            </a:r>
            <a:r>
              <a:rPr lang="en-US" sz="2700" i="1" dirty="0" err="1"/>
              <a:t>Informatika</a:t>
            </a:r>
            <a:r>
              <a:rPr lang="en-US" sz="2700" i="1" dirty="0"/>
              <a:t> dan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</p:spTree>
    <p:extLst>
      <p:ext uri="{BB962C8B-B14F-4D97-AF65-F5344CB8AC3E}">
        <p14:creationId xmlns:p14="http://schemas.microsoft.com/office/powerpoint/2010/main" val="397627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iagram 54">
            <a:extLst>
              <a:ext uri="{FF2B5EF4-FFF2-40B4-BE49-F238E27FC236}">
                <a16:creationId xmlns:a16="http://schemas.microsoft.com/office/drawing/2014/main" id="{E85BA144-6750-4A4B-97C8-84E8C89D9B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5" r="-2238"/>
          <a:stretch>
            <a:fillRect/>
          </a:stretch>
        </p:blipFill>
        <p:spPr bwMode="auto">
          <a:xfrm>
            <a:off x="3799689" y="512618"/>
            <a:ext cx="821220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B59A442-141F-4F18-8C14-FB0BD770A90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DOMAIN</a:t>
            </a:r>
          </a:p>
          <a:p>
            <a:r>
              <a:rPr lang="en-US" sz="4000" b="1" dirty="0"/>
              <a:t>MASALAH</a:t>
            </a:r>
            <a:endParaRPr lang="id-ID" sz="2700" dirty="0"/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C8D446F4-78B1-4B32-B526-421406C0B72E}"/>
              </a:ext>
            </a:extLst>
          </p:cNvPr>
          <p:cNvGrpSpPr>
            <a:grpSpLocks/>
          </p:cNvGrpSpPr>
          <p:nvPr/>
        </p:nvGrpSpPr>
        <p:grpSpPr bwMode="auto">
          <a:xfrm>
            <a:off x="965691" y="3345644"/>
            <a:ext cx="3906164" cy="1952675"/>
            <a:chOff x="1498122" y="1998910"/>
            <a:chExt cx="6161177" cy="33064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CB26D1-E61B-42B9-BB77-D5BCB3997E3C}"/>
                </a:ext>
              </a:extLst>
            </p:cNvPr>
            <p:cNvSpPr/>
            <p:nvPr/>
          </p:nvSpPr>
          <p:spPr>
            <a:xfrm>
              <a:off x="3034329" y="2806597"/>
              <a:ext cx="2650976" cy="181208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b="1" kern="0" dirty="0">
                  <a:solidFill>
                    <a:prstClr val="white"/>
                  </a:solidFill>
                  <a:latin typeface="Calibri"/>
                </a:rPr>
                <a:t>SUSUNAN PROSES</a:t>
              </a:r>
            </a:p>
          </p:txBody>
        </p:sp>
        <p:cxnSp>
          <p:nvCxnSpPr>
            <p:cNvPr id="26" name="Straight Arrow Connector 5">
              <a:extLst>
                <a:ext uri="{FF2B5EF4-FFF2-40B4-BE49-F238E27FC236}">
                  <a16:creationId xmlns:a16="http://schemas.microsoft.com/office/drawing/2014/main" id="{2D7159D8-F949-4172-BA8D-39064D1AF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36447" y="2510592"/>
              <a:ext cx="864096" cy="792088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6">
              <a:extLst>
                <a:ext uri="{FF2B5EF4-FFF2-40B4-BE49-F238E27FC236}">
                  <a16:creationId xmlns:a16="http://schemas.microsoft.com/office/drawing/2014/main" id="{763919FC-3802-4A38-9093-B64B6CE86CDD}"/>
                </a:ext>
              </a:extLst>
            </p:cNvPr>
            <p:cNvCxnSpPr>
              <a:cxnSpLocks noChangeShapeType="1"/>
              <a:endCxn id="30" idx="1"/>
            </p:cNvCxnSpPr>
            <p:nvPr/>
          </p:nvCxnSpPr>
          <p:spPr bwMode="auto">
            <a:xfrm>
              <a:off x="5783400" y="3688800"/>
              <a:ext cx="599991" cy="25048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7">
              <a:extLst>
                <a:ext uri="{FF2B5EF4-FFF2-40B4-BE49-F238E27FC236}">
                  <a16:creationId xmlns:a16="http://schemas.microsoft.com/office/drawing/2014/main" id="{60BD539D-1153-42A3-B1C2-E8BF2B938D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1643" y="4049642"/>
              <a:ext cx="1041772" cy="725395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E67564-28E3-4E1A-B859-40E4C9732D4A}"/>
                </a:ext>
              </a:extLst>
            </p:cNvPr>
            <p:cNvSpPr/>
            <p:nvPr/>
          </p:nvSpPr>
          <p:spPr>
            <a:xfrm>
              <a:off x="5783401" y="1998910"/>
              <a:ext cx="1780245" cy="51509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kern="0" dirty="0">
                  <a:solidFill>
                    <a:prstClr val="black"/>
                  </a:solidFill>
                  <a:latin typeface="Calibri"/>
                </a:rPr>
                <a:t>Profit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90D77E-CF79-41F6-997D-1FA1F031BCF7}"/>
                </a:ext>
              </a:extLst>
            </p:cNvPr>
            <p:cNvSpPr/>
            <p:nvPr/>
          </p:nvSpPr>
          <p:spPr>
            <a:xfrm>
              <a:off x="6383391" y="3351149"/>
              <a:ext cx="1275908" cy="725395"/>
            </a:xfrm>
            <a:prstGeom prst="rect">
              <a:avLst/>
            </a:prstGeom>
            <a:solidFill>
              <a:sysClr val="window" lastClr="FFFFFF"/>
            </a:solidFill>
            <a:ln w="571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kern="0" dirty="0">
                  <a:solidFill>
                    <a:prstClr val="black"/>
                  </a:solidFill>
                  <a:latin typeface="Calibri"/>
                </a:rPr>
                <a:t>Daya </a:t>
              </a: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S</a:t>
              </a:r>
              <a:r>
                <a:rPr lang="id-ID" sz="2000" b="1" kern="0" dirty="0">
                  <a:solidFill>
                    <a:prstClr val="black"/>
                  </a:solidFill>
                  <a:latin typeface="Calibri"/>
                </a:rPr>
                <a:t>aing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482058-28DC-48EC-8E18-6C24C675B1B3}"/>
                </a:ext>
              </a:extLst>
            </p:cNvPr>
            <p:cNvSpPr/>
            <p:nvPr/>
          </p:nvSpPr>
          <p:spPr>
            <a:xfrm>
              <a:off x="5963805" y="4870428"/>
              <a:ext cx="1619219" cy="434981"/>
            </a:xfrm>
            <a:prstGeom prst="rect">
              <a:avLst/>
            </a:prstGeom>
            <a:solidFill>
              <a:sysClr val="window" lastClr="FFFFFF"/>
            </a:solidFill>
            <a:ln w="762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kern="0" dirty="0">
                  <a:solidFill>
                    <a:prstClr val="black"/>
                  </a:solidFill>
                  <a:latin typeface="Calibri"/>
                </a:rPr>
                <a:t>Kinerja</a:t>
              </a:r>
            </a:p>
          </p:txBody>
        </p:sp>
        <p:cxnSp>
          <p:nvCxnSpPr>
            <p:cNvPr id="32" name="Straight Arrow Connector 11">
              <a:extLst>
                <a:ext uri="{FF2B5EF4-FFF2-40B4-BE49-F238E27FC236}">
                  <a16:creationId xmlns:a16="http://schemas.microsoft.com/office/drawing/2014/main" id="{EA413C48-6E42-4C56-A684-1074752FAF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8029" y="2867895"/>
              <a:ext cx="718203" cy="530176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ED6D87-D1AC-465E-BC82-9A0F7C140D0B}"/>
                </a:ext>
              </a:extLst>
            </p:cNvPr>
            <p:cNvSpPr/>
            <p:nvPr/>
          </p:nvSpPr>
          <p:spPr>
            <a:xfrm>
              <a:off x="1498122" y="2285010"/>
              <a:ext cx="2106875" cy="43656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kern="0" dirty="0">
                  <a:solidFill>
                    <a:prstClr val="black"/>
                  </a:solidFill>
                  <a:latin typeface="Calibri"/>
                </a:rPr>
                <a:t>Kecepatan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666393-3D0F-4F36-8B0B-161C8B2817AA}"/>
                </a:ext>
              </a:extLst>
            </p:cNvPr>
            <p:cNvSpPr/>
            <p:nvPr/>
          </p:nvSpPr>
          <p:spPr>
            <a:xfrm>
              <a:off x="1564852" y="4546714"/>
              <a:ext cx="2106875" cy="43656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kern="0" dirty="0">
                  <a:solidFill>
                    <a:prstClr val="black"/>
                  </a:solidFill>
                  <a:latin typeface="Calibri"/>
                </a:rPr>
                <a:t>Keluwesan</a:t>
              </a:r>
            </a:p>
          </p:txBody>
        </p:sp>
        <p:cxnSp>
          <p:nvCxnSpPr>
            <p:cNvPr id="35" name="Straight Arrow Connector 14">
              <a:extLst>
                <a:ext uri="{FF2B5EF4-FFF2-40B4-BE49-F238E27FC236}">
                  <a16:creationId xmlns:a16="http://schemas.microsoft.com/office/drawing/2014/main" id="{DA064D83-42C5-46E7-84D7-ADBBE8A311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97267" y="3958358"/>
              <a:ext cx="769345" cy="436566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ounded Rectangle 15">
            <a:extLst>
              <a:ext uri="{FF2B5EF4-FFF2-40B4-BE49-F238E27FC236}">
                <a16:creationId xmlns:a16="http://schemas.microsoft.com/office/drawing/2014/main" id="{7C9068F9-456F-43F2-96D2-EBCFB81D0926}"/>
              </a:ext>
            </a:extLst>
          </p:cNvPr>
          <p:cNvSpPr/>
          <p:nvPr/>
        </p:nvSpPr>
        <p:spPr bwMode="auto">
          <a:xfrm>
            <a:off x="938723" y="5520696"/>
            <a:ext cx="3965791" cy="647631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rgbClr val="9BBB59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000" b="1" kern="0" dirty="0">
                <a:solidFill>
                  <a:prstClr val="black"/>
                </a:solidFill>
                <a:latin typeface="Calibri"/>
              </a:rPr>
              <a:t>Makin Cepat, Makin Efisien, Makin Flexible</a:t>
            </a:r>
          </a:p>
        </p:txBody>
      </p:sp>
    </p:spTree>
    <p:extLst>
      <p:ext uri="{BB962C8B-B14F-4D97-AF65-F5344CB8AC3E}">
        <p14:creationId xmlns:p14="http://schemas.microsoft.com/office/powerpoint/2010/main" val="30542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CDAEEFC-8CBA-49A2-B17C-CEFABF92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POHON AI</a:t>
            </a:r>
            <a:br>
              <a:rPr lang="id-ID" sz="4000" b="1" dirty="0"/>
            </a:br>
            <a:r>
              <a:rPr lang="en-US" sz="2700" i="1" dirty="0"/>
              <a:t>Artificial Intelligence (AI)</a:t>
            </a:r>
            <a:endParaRPr lang="id-ID" sz="27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22DDA-C81B-4FD5-B0EC-F38F9595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55" y="0"/>
            <a:ext cx="5630776" cy="685800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554109EA-099B-4448-82D8-1B509837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5892" y="6629400"/>
            <a:ext cx="10791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sz="1100" b="1" dirty="0">
                <a:solidFill>
                  <a:srgbClr val="000000"/>
                </a:solidFill>
              </a:rPr>
              <a:t>[Turban, 2005]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51182E62-4FDA-4513-B8F6-8EBA23E77FF9}"/>
              </a:ext>
            </a:extLst>
          </p:cNvPr>
          <p:cNvSpPr txBox="1">
            <a:spLocks/>
          </p:cNvSpPr>
          <p:nvPr/>
        </p:nvSpPr>
        <p:spPr>
          <a:xfrm>
            <a:off x="1097280" y="2216727"/>
            <a:ext cx="5317376" cy="40455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Kajian </a:t>
            </a:r>
            <a:r>
              <a:rPr lang="en-US" sz="2200" dirty="0" err="1"/>
              <a:t>mengenai</a:t>
            </a:r>
            <a:r>
              <a:rPr lang="en-US" sz="2200" dirty="0"/>
              <a:t> </a:t>
            </a:r>
            <a:r>
              <a:rPr lang="en-US" sz="2200" dirty="0" err="1"/>
              <a:t>pembuatan</a:t>
            </a:r>
            <a:r>
              <a:rPr lang="en-US" sz="2200" dirty="0"/>
              <a:t> </a:t>
            </a:r>
            <a:r>
              <a:rPr lang="en-US" sz="2200" b="1" dirty="0" err="1"/>
              <a:t>mesin</a:t>
            </a:r>
            <a:r>
              <a:rPr lang="en-US" sz="2200" dirty="0"/>
              <a:t> yang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u="sng" dirty="0" err="1"/>
              <a:t>memecahkan</a:t>
            </a:r>
            <a:r>
              <a:rPr lang="en-US" sz="2200" u="sng" dirty="0"/>
              <a:t> </a:t>
            </a:r>
            <a:r>
              <a:rPr lang="en-US" sz="2200" u="sng" dirty="0" err="1"/>
              <a:t>masalah</a:t>
            </a:r>
            <a:r>
              <a:rPr lang="en-US" sz="2200" u="sng" dirty="0"/>
              <a:t> </a:t>
            </a:r>
            <a:r>
              <a:rPr lang="en-US" sz="2200" dirty="0" err="1"/>
              <a:t>sebagaimana</a:t>
            </a:r>
            <a:r>
              <a:rPr lang="en-US" sz="2200" dirty="0"/>
              <a:t> yang </a:t>
            </a:r>
            <a:r>
              <a:rPr lang="en-US" sz="2200" dirty="0" err="1"/>
              <a:t>dilakukan</a:t>
            </a:r>
            <a:r>
              <a:rPr lang="en-US" sz="2200" dirty="0"/>
              <a:t> oleh </a:t>
            </a:r>
            <a:r>
              <a:rPr lang="en-US" sz="2200" u="sng" dirty="0" err="1"/>
              <a:t>manusia</a:t>
            </a:r>
            <a:r>
              <a:rPr lang="en-US" sz="2200" dirty="0"/>
              <a:t> </a:t>
            </a:r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digital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b="1" dirty="0"/>
              <a:t>robot</a:t>
            </a:r>
            <a:r>
              <a:rPr lang="en-US" sz="2200" dirty="0"/>
              <a:t> </a:t>
            </a:r>
            <a:r>
              <a:rPr lang="en-US" sz="2200" dirty="0" err="1"/>
              <a:t>berkendalikan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mengerjakan</a:t>
            </a:r>
            <a:r>
              <a:rPr lang="en-US" sz="2200" dirty="0"/>
              <a:t> </a:t>
            </a:r>
            <a:r>
              <a:rPr lang="en-US" sz="2200" u="sng" dirty="0" err="1"/>
              <a:t>tugas</a:t>
            </a:r>
            <a:r>
              <a:rPr lang="en-US" sz="2200" u="sng" dirty="0"/>
              <a:t> </a:t>
            </a:r>
            <a:r>
              <a:rPr lang="en-US" sz="2200" u="sng" dirty="0" err="1"/>
              <a:t>terkait</a:t>
            </a:r>
            <a:r>
              <a:rPr lang="en-US" sz="2200" u="sng" dirty="0"/>
              <a:t> </a:t>
            </a:r>
            <a:r>
              <a:rPr lang="en-US" sz="2200" u="sng" dirty="0" err="1"/>
              <a:t>kecerdasan</a:t>
            </a:r>
            <a:endParaRPr lang="en-US" sz="2200" u="sng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000" u="sng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Mempelajari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b="1" dirty="0"/>
              <a:t>“</a:t>
            </a:r>
            <a:r>
              <a:rPr lang="en-US" sz="2200" b="1" dirty="0" err="1"/>
              <a:t>membuat</a:t>
            </a:r>
            <a:r>
              <a:rPr lang="en-US" sz="2200" b="1" dirty="0"/>
              <a:t>” </a:t>
            </a:r>
            <a:r>
              <a:rPr lang="en-US" sz="2200" dirty="0"/>
              <a:t>agar </a:t>
            </a:r>
            <a:r>
              <a:rPr lang="en-US" sz="2200" u="sng" dirty="0" err="1"/>
              <a:t>mesin</a:t>
            </a:r>
            <a:r>
              <a:rPr lang="en-US" sz="2200" u="sng" dirty="0"/>
              <a:t> </a:t>
            </a:r>
            <a:r>
              <a:rPr lang="en-US" sz="2200" u="sng" dirty="0" err="1"/>
              <a:t>atau</a:t>
            </a:r>
            <a:r>
              <a:rPr lang="en-US" sz="2200" u="sng" dirty="0"/>
              <a:t> </a:t>
            </a:r>
            <a:r>
              <a:rPr lang="en-US" sz="2200" u="sng" dirty="0" err="1"/>
              <a:t>komputer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cerdas</a:t>
            </a:r>
            <a:r>
              <a:rPr lang="en-US" sz="2200" dirty="0"/>
              <a:t> dan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menyelesaikan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b="1" dirty="0"/>
              <a:t>“</a:t>
            </a:r>
            <a:r>
              <a:rPr lang="en-US" sz="2200" b="1" dirty="0" err="1"/>
              <a:t>meniru</a:t>
            </a:r>
            <a:r>
              <a:rPr lang="en-US" sz="2200" b="1" dirty="0"/>
              <a:t>” </a:t>
            </a:r>
            <a:r>
              <a:rPr lang="en-US" sz="2200" u="sng" dirty="0" err="1"/>
              <a:t>kecerdasan</a:t>
            </a:r>
            <a:r>
              <a:rPr lang="en-US" sz="2200" u="sng" dirty="0"/>
              <a:t> </a:t>
            </a:r>
            <a:r>
              <a:rPr lang="en-US" sz="2200" u="sng" dirty="0" err="1"/>
              <a:t>manusia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15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971734"/>
            <a:ext cx="5070923" cy="2262811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id-ID" sz="2400" dirty="0"/>
              <a:t>: </a:t>
            </a:r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Logika</a:t>
            </a:r>
            <a:r>
              <a:rPr lang="en-US" sz="2400" dirty="0"/>
              <a:t> </a:t>
            </a:r>
            <a:r>
              <a:rPr lang="en-US" sz="2400" dirty="0" err="1"/>
              <a:t>Informatika</a:t>
            </a:r>
            <a:r>
              <a:rPr lang="en-US" sz="2400" dirty="0"/>
              <a:t>/ </a:t>
            </a:r>
            <a:r>
              <a:rPr lang="en-US" sz="2400" dirty="0" err="1"/>
              <a:t>Komputasional</a:t>
            </a:r>
            <a:endParaRPr lang="en-US" sz="24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Teori</a:t>
            </a:r>
            <a:r>
              <a:rPr lang="en-US" sz="2400" dirty="0"/>
              <a:t> Bahasa Formal dan </a:t>
            </a:r>
            <a:r>
              <a:rPr lang="en-US" sz="2400" dirty="0" err="1"/>
              <a:t>Otomata</a:t>
            </a:r>
            <a:endParaRPr lang="en-US" sz="24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Probabilitas</a:t>
            </a:r>
            <a:r>
              <a:rPr lang="en-US" sz="2400" dirty="0"/>
              <a:t> dan </a:t>
            </a:r>
            <a:r>
              <a:rPr lang="en-US" sz="2400" dirty="0" err="1"/>
              <a:t>Statistika</a:t>
            </a:r>
            <a:endParaRPr lang="en-US" sz="24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Diskrit</a:t>
            </a:r>
            <a:endParaRPr lang="en-US" sz="24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Algoritma</a:t>
            </a:r>
            <a:r>
              <a:rPr lang="en-US" sz="2400" dirty="0"/>
              <a:t> dan </a:t>
            </a:r>
            <a:r>
              <a:rPr lang="en-US" sz="2400" dirty="0" err="1"/>
              <a:t>Struktur</a:t>
            </a:r>
            <a:r>
              <a:rPr lang="en-US" sz="2400" dirty="0"/>
              <a:t>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8523" y="1927524"/>
            <a:ext cx="10058400" cy="18540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400" i="1" dirty="0"/>
              <a:t>“</a:t>
            </a:r>
            <a:r>
              <a:rPr lang="en-US" sz="2400" i="1" dirty="0" err="1"/>
              <a:t>Pemahaman</a:t>
            </a:r>
            <a:r>
              <a:rPr lang="en-US" sz="2400" i="1" dirty="0"/>
              <a:t> </a:t>
            </a:r>
            <a:r>
              <a:rPr lang="en-US" sz="2400" i="1" dirty="0" err="1"/>
              <a:t>mengenai</a:t>
            </a:r>
            <a:r>
              <a:rPr lang="en-US" sz="2400" i="1" dirty="0"/>
              <a:t> intelligent system, intelligent agent, </a:t>
            </a:r>
            <a:r>
              <a:rPr lang="en-US" sz="2400" i="1" dirty="0" err="1"/>
              <a:t>teknik</a:t>
            </a:r>
            <a:r>
              <a:rPr lang="en-US" sz="2400" i="1" dirty="0"/>
              <a:t> searching, </a:t>
            </a:r>
            <a:r>
              <a:rPr lang="en-US" sz="2400" i="1" dirty="0" err="1"/>
              <a:t>tipe</a:t>
            </a:r>
            <a:r>
              <a:rPr lang="en-US" sz="2400" i="1" dirty="0"/>
              <a:t> </a:t>
            </a:r>
            <a:r>
              <a:rPr lang="en-US" sz="2400" i="1" dirty="0" err="1"/>
              <a:t>representasi</a:t>
            </a:r>
            <a:r>
              <a:rPr lang="en-US" sz="2400" i="1" dirty="0"/>
              <a:t> </a:t>
            </a:r>
            <a:r>
              <a:rPr lang="en-US" sz="2400" i="1" dirty="0" err="1"/>
              <a:t>pengetahuan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contoh</a:t>
            </a:r>
            <a:r>
              <a:rPr lang="en-US" sz="2400" i="1" dirty="0"/>
              <a:t> </a:t>
            </a:r>
            <a:r>
              <a:rPr lang="en-US" sz="2400" i="1" dirty="0" err="1"/>
              <a:t>logika</a:t>
            </a:r>
            <a:r>
              <a:rPr lang="en-US" sz="2400" i="1" dirty="0"/>
              <a:t> dan production rules, </a:t>
            </a:r>
            <a:r>
              <a:rPr lang="en-US" sz="2400" i="1" dirty="0" err="1"/>
              <a:t>pengenalan</a:t>
            </a:r>
            <a:r>
              <a:rPr lang="en-US" sz="2400" i="1" dirty="0"/>
              <a:t> </a:t>
            </a:r>
            <a:r>
              <a:rPr lang="en-US" sz="2400" i="1" dirty="0" err="1"/>
              <a:t>sistem</a:t>
            </a:r>
            <a:r>
              <a:rPr lang="en-US" sz="2400" i="1" dirty="0"/>
              <a:t> </a:t>
            </a:r>
            <a:r>
              <a:rPr lang="en-US" sz="2400" i="1" dirty="0" err="1"/>
              <a:t>berbasis</a:t>
            </a:r>
            <a:r>
              <a:rPr lang="en-US" sz="2400" i="1" dirty="0"/>
              <a:t> </a:t>
            </a:r>
            <a:r>
              <a:rPr lang="en-US" sz="2400" i="1" dirty="0" err="1"/>
              <a:t>pengetahuan</a:t>
            </a:r>
            <a:r>
              <a:rPr lang="en-US" sz="2400" i="1" dirty="0"/>
              <a:t>, </a:t>
            </a:r>
            <a:r>
              <a:rPr lang="en-US" sz="2400" i="1" dirty="0" err="1"/>
              <a:t>teknik</a:t>
            </a:r>
            <a:r>
              <a:rPr lang="en-US" sz="2400" i="1" dirty="0"/>
              <a:t> </a:t>
            </a:r>
            <a:r>
              <a:rPr lang="en-US" sz="2400" i="1" dirty="0" err="1"/>
              <a:t>pembelajaran</a:t>
            </a:r>
            <a:r>
              <a:rPr lang="en-US" sz="2400" i="1" dirty="0"/>
              <a:t> </a:t>
            </a:r>
            <a:r>
              <a:rPr lang="en-US" sz="2400" i="1" dirty="0" err="1"/>
              <a:t>mesin</a:t>
            </a:r>
            <a:r>
              <a:rPr lang="en-US" sz="2400" i="1" dirty="0"/>
              <a:t> </a:t>
            </a:r>
            <a:r>
              <a:rPr lang="en-US" sz="2400" i="1" dirty="0" err="1"/>
              <a:t>sederhana</a:t>
            </a:r>
            <a:r>
              <a:rPr lang="en-US" sz="2400" i="1" dirty="0"/>
              <a:t>, dan </a:t>
            </a:r>
            <a:r>
              <a:rPr lang="en-US" sz="2400" i="1" dirty="0" err="1"/>
              <a:t>implementasi</a:t>
            </a:r>
            <a:r>
              <a:rPr lang="en-US" sz="2400" i="1" dirty="0"/>
              <a:t> soft computing pada </a:t>
            </a:r>
            <a:r>
              <a:rPr lang="en-US" sz="2400" i="1" dirty="0" err="1"/>
              <a:t>tingkatan</a:t>
            </a:r>
            <a:r>
              <a:rPr lang="en-US" sz="2400" i="1" dirty="0"/>
              <a:t> </a:t>
            </a:r>
            <a:r>
              <a:rPr lang="en-US" sz="2400" i="1" dirty="0" err="1"/>
              <a:t>aplikasi</a:t>
            </a:r>
            <a:r>
              <a:rPr lang="en-US" sz="2400" i="1" dirty="0"/>
              <a:t> yang </a:t>
            </a:r>
            <a:r>
              <a:rPr lang="en-US" sz="2400" i="1" dirty="0" err="1"/>
              <a:t>membantu</a:t>
            </a:r>
            <a:r>
              <a:rPr lang="en-US" sz="2400" i="1" dirty="0"/>
              <a:t> </a:t>
            </a:r>
            <a:r>
              <a:rPr lang="en-US" sz="2400" i="1" dirty="0" err="1"/>
              <a:t>manusia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menyelesaikan</a:t>
            </a:r>
            <a:r>
              <a:rPr lang="en-US" sz="2400" i="1" dirty="0"/>
              <a:t> </a:t>
            </a:r>
            <a:r>
              <a:rPr lang="en-US" sz="2400" i="1" dirty="0" err="1"/>
              <a:t>persoalan</a:t>
            </a:r>
            <a:r>
              <a:rPr lang="id-ID" sz="2400" i="1" dirty="0"/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A50518-0EF0-4A2D-A5AD-EB0E60275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23" y="4057395"/>
            <a:ext cx="3426939" cy="19013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CDAEEFC-8CBA-49A2-B17C-CEFABF92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Silabus</a:t>
            </a:r>
            <a:r>
              <a:rPr lang="en-US" sz="2700" i="1" dirty="0"/>
              <a:t> dan </a:t>
            </a:r>
            <a:r>
              <a:rPr lang="en-US" sz="2700" i="1" dirty="0" err="1"/>
              <a:t>Bidang</a:t>
            </a:r>
            <a:r>
              <a:rPr lang="en-US" sz="2700" i="1" dirty="0"/>
              <a:t> </a:t>
            </a:r>
            <a:r>
              <a:rPr lang="en-US" sz="2700" i="1" dirty="0" err="1"/>
              <a:t>Pengetahuan</a:t>
            </a:r>
            <a:r>
              <a:rPr lang="en-US" sz="2700" i="1" dirty="0"/>
              <a:t> </a:t>
            </a:r>
            <a:r>
              <a:rPr lang="en-US" sz="2700" i="1" dirty="0" err="1"/>
              <a:t>Terkait</a:t>
            </a:r>
            <a:endParaRPr lang="id-ID" sz="2700" i="1" dirty="0"/>
          </a:p>
        </p:txBody>
      </p:sp>
      <p:pic>
        <p:nvPicPr>
          <p:cNvPr id="9" name="Picture 2" descr="http://t1.gstatic.com/images?q=tbn:2RVFg7Q86SbAjM:http://www.crucial.ie/images/logo_concern.gif&amp;t=1">
            <a:extLst>
              <a:ext uri="{FF2B5EF4-FFF2-40B4-BE49-F238E27FC236}">
                <a16:creationId xmlns:a16="http://schemas.microsoft.com/office/drawing/2014/main" id="{3B49EE8C-16B5-4074-BFC9-92F030F2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8374" y="839665"/>
            <a:ext cx="1247306" cy="757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28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C93DE0-8254-4659-AFB0-0DEA55EA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Bahasan</a:t>
            </a:r>
            <a:r>
              <a:rPr lang="en-US" sz="2700" i="1" dirty="0"/>
              <a:t> dan </a:t>
            </a:r>
            <a:r>
              <a:rPr lang="en-US" sz="2700" i="1" dirty="0" err="1"/>
              <a:t>Luaran</a:t>
            </a:r>
            <a:r>
              <a:rPr lang="en-US" sz="2700" i="1" dirty="0"/>
              <a:t> </a:t>
            </a:r>
            <a:r>
              <a:rPr lang="en-US" sz="2700" i="1" dirty="0" err="1"/>
              <a:t>Pembelajaran</a:t>
            </a:r>
            <a:endParaRPr lang="id-ID" sz="2700" i="1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233C5378-FF35-454C-83A3-199FBAD3E370}"/>
              </a:ext>
            </a:extLst>
          </p:cNvPr>
          <p:cNvSpPr txBox="1">
            <a:spLocks/>
          </p:cNvSpPr>
          <p:nvPr/>
        </p:nvSpPr>
        <p:spPr>
          <a:xfrm>
            <a:off x="1097279" y="4015740"/>
            <a:ext cx="10180321" cy="20802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200" dirty="0" err="1"/>
              <a:t>Luaran</a:t>
            </a:r>
            <a:r>
              <a:rPr lang="en-US" sz="2200" dirty="0"/>
              <a:t> </a:t>
            </a:r>
            <a:r>
              <a:rPr lang="en-US" sz="2200" dirty="0" err="1"/>
              <a:t>Pembelajaran</a:t>
            </a:r>
            <a:r>
              <a:rPr lang="en-US" sz="2200" dirty="0"/>
              <a:t>:</a:t>
            </a:r>
            <a:r>
              <a:rPr lang="id-ID" sz="2200" dirty="0"/>
              <a:t> </a:t>
            </a:r>
            <a:endParaRPr lang="en-US" sz="2200" dirty="0"/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</a:t>
            </a:r>
            <a:r>
              <a:rPr lang="id-ID" sz="2200" dirty="0"/>
              <a:t>ampu mengkategorisasikan</a:t>
            </a:r>
            <a:r>
              <a:rPr lang="en-US" sz="2200" dirty="0"/>
              <a:t> </a:t>
            </a:r>
            <a:r>
              <a:rPr lang="id-ID" sz="2200" dirty="0"/>
              <a:t>aplikasi berbasis intelligent system dan yang</a:t>
            </a:r>
            <a:r>
              <a:rPr lang="en-US" sz="2200" dirty="0"/>
              <a:t> </a:t>
            </a:r>
            <a:r>
              <a:rPr lang="id-ID" sz="2200" dirty="0"/>
              <a:t>tidak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</a:t>
            </a:r>
            <a:r>
              <a:rPr lang="id-ID" sz="2200" dirty="0"/>
              <a:t>ampu mende</a:t>
            </a:r>
            <a:r>
              <a:rPr lang="en-US" sz="2200" dirty="0"/>
              <a:t>f</a:t>
            </a:r>
            <a:r>
              <a:rPr lang="id-ID" sz="2200" dirty="0"/>
              <a:t>i</a:t>
            </a:r>
            <a:r>
              <a:rPr lang="en-US" sz="2200" dirty="0" err="1"/>
              <a:t>ni</a:t>
            </a:r>
            <a:r>
              <a:rPr lang="id-ID" sz="2200" dirty="0"/>
              <a:t>sikan teknik</a:t>
            </a:r>
            <a:r>
              <a:rPr lang="en-US" sz="2200" dirty="0"/>
              <a:t> </a:t>
            </a:r>
            <a:r>
              <a:rPr lang="id-ID" sz="2200" dirty="0"/>
              <a:t>yang tepat untuk menyelesaikan persoalan</a:t>
            </a:r>
            <a:r>
              <a:rPr lang="en-US" sz="2200" dirty="0"/>
              <a:t> </a:t>
            </a:r>
            <a:r>
              <a:rPr lang="id-ID" sz="2200" dirty="0"/>
              <a:t>dengan karakteristik tertentu</a:t>
            </a:r>
          </a:p>
          <a:p>
            <a:pPr marL="363538" indent="-2651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M</a:t>
            </a:r>
            <a:r>
              <a:rPr lang="id-ID" sz="2200" dirty="0"/>
              <a:t>ampu melakukan analisis</a:t>
            </a:r>
            <a:r>
              <a:rPr lang="en-US" sz="2200" dirty="0"/>
              <a:t> </a:t>
            </a:r>
            <a:r>
              <a:rPr lang="id-ID" sz="2200" dirty="0"/>
              <a:t>terhadap teknik-teknik dalam intelligent</a:t>
            </a:r>
            <a:r>
              <a:rPr lang="en-US" sz="2200" dirty="0"/>
              <a:t> </a:t>
            </a:r>
            <a:r>
              <a:rPr lang="id-ID" sz="2200" dirty="0"/>
              <a:t>system dan mengimplementasikan teknik</a:t>
            </a:r>
            <a:r>
              <a:rPr lang="en-US" sz="2200" dirty="0"/>
              <a:t> </a:t>
            </a:r>
            <a:r>
              <a:rPr lang="id-ID" sz="2200" dirty="0"/>
              <a:t>terpilih pada suatu persoalan</a:t>
            </a:r>
            <a:r>
              <a:rPr lang="en-US" sz="2200" dirty="0"/>
              <a:t> dunia </a:t>
            </a:r>
            <a:r>
              <a:rPr lang="en-US" sz="2200" dirty="0" err="1"/>
              <a:t>nyata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5C80A-C996-4EDE-B86D-AF3D490F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0" y="2057472"/>
            <a:ext cx="2002979" cy="16053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3D1951-A4D1-4DC8-B18F-357CD0B31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780" y="2002682"/>
            <a:ext cx="7322820" cy="1921618"/>
          </a:xfrm>
        </p:spPr>
        <p:txBody>
          <a:bodyPr>
            <a:noAutofit/>
          </a:bodyPr>
          <a:lstStyle/>
          <a:p>
            <a:r>
              <a:rPr lang="en-US" sz="2400" dirty="0" err="1"/>
              <a:t>Membahas</a:t>
            </a:r>
            <a:r>
              <a:rPr lang="en-US" sz="2400" dirty="0"/>
              <a:t> intelligent system,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yang paling </a:t>
            </a:r>
            <a:r>
              <a:rPr lang="en-US" sz="2400" dirty="0" err="1"/>
              <a:t>sederhana</a:t>
            </a:r>
            <a:r>
              <a:rPr lang="en-US" sz="2400" dirty="0"/>
              <a:t> (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),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  <a:r>
              <a:rPr lang="en-US" sz="2400" dirty="0" err="1"/>
              <a:t>Penerapan</a:t>
            </a:r>
            <a:r>
              <a:rPr lang="en-US" sz="2400" dirty="0"/>
              <a:t> pada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tingkatan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cerdas</a:t>
            </a:r>
            <a:endParaRPr lang="en-US" sz="2400" dirty="0"/>
          </a:p>
        </p:txBody>
      </p:sp>
      <p:pic>
        <p:nvPicPr>
          <p:cNvPr id="8" name="Picture 2" descr="http://t1.gstatic.com/images?q=tbn:2RVFg7Q86SbAjM:http://www.crucial.ie/images/logo_concern.gif&amp;t=1">
            <a:extLst>
              <a:ext uri="{FF2B5EF4-FFF2-40B4-BE49-F238E27FC236}">
                <a16:creationId xmlns:a16="http://schemas.microsoft.com/office/drawing/2014/main" id="{A623EAE0-61CB-4738-AA3C-6A4825A0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8374" y="839665"/>
            <a:ext cx="1247306" cy="757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542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CDAEEFC-8CBA-49A2-B17C-CEFABF92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Kajian dan Ruang </a:t>
            </a:r>
            <a:r>
              <a:rPr lang="en-US" sz="2700" i="1" dirty="0" err="1"/>
              <a:t>Lingkup</a:t>
            </a:r>
            <a:r>
              <a:rPr lang="en-US" sz="2700" i="1" dirty="0"/>
              <a:t> </a:t>
            </a:r>
            <a:r>
              <a:rPr lang="en-US" sz="2700" i="1" dirty="0" err="1"/>
              <a:t>Keilmuan</a:t>
            </a:r>
            <a:endParaRPr lang="id-ID" sz="27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ECFA2C-4829-423C-A807-A22C7458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780" y="4099112"/>
            <a:ext cx="7322820" cy="1938236"/>
          </a:xfrm>
        </p:spPr>
        <p:txBody>
          <a:bodyPr>
            <a:noAutofit/>
          </a:bodyPr>
          <a:lstStyle/>
          <a:p>
            <a:r>
              <a:rPr lang="en-US" sz="2200" dirty="0"/>
              <a:t>Ruang </a:t>
            </a:r>
            <a:r>
              <a:rPr lang="en-US" sz="2200" dirty="0" err="1"/>
              <a:t>Lingkup</a:t>
            </a:r>
            <a:r>
              <a:rPr lang="en-US" sz="2200" dirty="0"/>
              <a:t> </a:t>
            </a:r>
            <a:r>
              <a:rPr lang="en-US" sz="2200" b="1" dirty="0"/>
              <a:t>AI </a:t>
            </a:r>
            <a:r>
              <a:rPr lang="en-US" sz="2200" b="1" dirty="0" err="1"/>
              <a:t>sangat</a:t>
            </a:r>
            <a:r>
              <a:rPr lang="en-US" sz="2200" b="1" dirty="0"/>
              <a:t> </a:t>
            </a:r>
            <a:r>
              <a:rPr lang="en-US" sz="2200" b="1" dirty="0" err="1"/>
              <a:t>luas</a:t>
            </a:r>
            <a:r>
              <a:rPr lang="en-US" sz="2200" dirty="0"/>
              <a:t>,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dibagi</a:t>
            </a:r>
            <a:r>
              <a:rPr lang="id-ID" sz="2200" dirty="0"/>
              <a:t>: </a:t>
            </a:r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u="sng" dirty="0"/>
              <a:t>Fundamental Concept</a:t>
            </a:r>
            <a:r>
              <a:rPr lang="en-US" sz="2200" dirty="0"/>
              <a:t>: </a:t>
            </a:r>
            <a:r>
              <a:rPr lang="en-US" sz="2200" dirty="0" err="1"/>
              <a:t>Pencarian</a:t>
            </a:r>
            <a:r>
              <a:rPr lang="en-US" sz="2200" dirty="0"/>
              <a:t>,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, dan </a:t>
            </a:r>
            <a:r>
              <a:rPr lang="en-US" sz="2200" dirty="0" err="1"/>
              <a:t>Penalaran</a:t>
            </a:r>
            <a:endParaRPr lang="en-US" sz="22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i="1" u="sng" dirty="0"/>
              <a:t>Computational Intelligence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i="1" u="sng" dirty="0"/>
              <a:t>Soft Computing</a:t>
            </a:r>
            <a:r>
              <a:rPr lang="en-US" sz="2200" dirty="0"/>
              <a:t>: </a:t>
            </a:r>
            <a:r>
              <a:rPr lang="en-US" sz="2200" dirty="0" err="1"/>
              <a:t>Logika</a:t>
            </a:r>
            <a:r>
              <a:rPr lang="en-US" sz="2200" dirty="0"/>
              <a:t> Fuzzy, </a:t>
            </a:r>
            <a:r>
              <a:rPr lang="en-US" sz="2200" dirty="0" err="1"/>
              <a:t>Pembelajaran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,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Syaraf</a:t>
            </a:r>
            <a:r>
              <a:rPr lang="en-US" sz="2200" dirty="0"/>
              <a:t> </a:t>
            </a:r>
            <a:r>
              <a:rPr lang="en-US" sz="2200" dirty="0" err="1"/>
              <a:t>Tiruan</a:t>
            </a:r>
            <a:r>
              <a:rPr lang="en-US" sz="2200" dirty="0"/>
              <a:t>, </a:t>
            </a:r>
            <a:r>
              <a:rPr lang="en-US" sz="2200" dirty="0" err="1"/>
              <a:t>Algoritma</a:t>
            </a:r>
            <a:r>
              <a:rPr lang="en-US" sz="2200" dirty="0"/>
              <a:t> </a:t>
            </a:r>
            <a:r>
              <a:rPr lang="en-US" sz="2200" dirty="0" err="1"/>
              <a:t>Genetika</a:t>
            </a:r>
            <a:r>
              <a:rPr lang="en-US" sz="2200" dirty="0"/>
              <a:t>, </a:t>
            </a:r>
            <a:r>
              <a:rPr lang="en-US" sz="2200" dirty="0" err="1"/>
              <a:t>Teknologi</a:t>
            </a:r>
            <a:r>
              <a:rPr lang="en-US" sz="2200" dirty="0"/>
              <a:t> Bahasa,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A28D4-6BE6-4D26-B08A-3EF731E2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0" y="4182243"/>
            <a:ext cx="2263523" cy="1814211"/>
          </a:xfrm>
          <a:prstGeom prst="rect">
            <a:avLst/>
          </a:prstGeom>
        </p:spPr>
      </p:pic>
      <p:pic>
        <p:nvPicPr>
          <p:cNvPr id="7" name="Picture 2" descr="http://t1.gstatic.com/images?q=tbn:2RVFg7Q86SbAjM:http://www.crucial.ie/images/logo_concern.gif&amp;t=1">
            <a:extLst>
              <a:ext uri="{FF2B5EF4-FFF2-40B4-BE49-F238E27FC236}">
                <a16:creationId xmlns:a16="http://schemas.microsoft.com/office/drawing/2014/main" id="{1F6E5CE6-AEA5-4BB7-896C-A1A8E75C1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8374" y="839665"/>
            <a:ext cx="1247306" cy="757912"/>
          </a:xfrm>
          <a:prstGeom prst="rect">
            <a:avLst/>
          </a:prstGeom>
          <a:noFill/>
        </p:spPr>
      </p:pic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84AB0CE3-3F9F-40DA-9525-BC3DD5BBE052}"/>
              </a:ext>
            </a:extLst>
          </p:cNvPr>
          <p:cNvSpPr txBox="1">
            <a:spLocks/>
          </p:cNvSpPr>
          <p:nvPr/>
        </p:nvSpPr>
        <p:spPr>
          <a:xfrm>
            <a:off x="1097279" y="1926084"/>
            <a:ext cx="10058400" cy="21730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agar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mampu</a:t>
            </a:r>
            <a:r>
              <a:rPr lang="en-US" sz="2200" dirty="0"/>
              <a:t> </a:t>
            </a:r>
            <a:r>
              <a:rPr lang="en-US" sz="2200" dirty="0" err="1"/>
              <a:t>menyelesaikan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penalaran</a:t>
            </a:r>
            <a:r>
              <a:rPr lang="en-US" sz="2200" dirty="0"/>
              <a:t> </a:t>
            </a:r>
            <a:r>
              <a:rPr lang="en-US" sz="2200" dirty="0" err="1"/>
              <a:t>mirip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endParaRPr lang="en-US" sz="22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Belajar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model </a:t>
            </a:r>
            <a:r>
              <a:rPr lang="en-US" sz="2200" dirty="0" err="1"/>
              <a:t>representasi</a:t>
            </a:r>
            <a:r>
              <a:rPr lang="en-US" sz="2200" dirty="0"/>
              <a:t> </a:t>
            </a:r>
            <a:r>
              <a:rPr lang="en-US" sz="2200" dirty="0" err="1"/>
              <a:t>pengetahuan</a:t>
            </a:r>
            <a:r>
              <a:rPr lang="en-US" sz="2200" dirty="0"/>
              <a:t> dan </a:t>
            </a:r>
            <a:r>
              <a:rPr lang="en-US" sz="2200" dirty="0" err="1"/>
              <a:t>pemrosesan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pikiran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endParaRPr lang="en-US" sz="2200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95250" indent="0" algn="ctr">
              <a:spcBef>
                <a:spcPts val="200"/>
              </a:spcBef>
              <a:buNone/>
            </a:pPr>
            <a:r>
              <a:rPr lang="en-US" i="1" dirty="0"/>
              <a:t>“ </a:t>
            </a:r>
            <a:r>
              <a:rPr lang="id-ID" i="1" dirty="0"/>
              <a:t>Kajian mengenai otak (struktur dan fungsinya) telah hadir sebagai disiplin ilmu sejak 1956</a:t>
            </a:r>
            <a:r>
              <a:rPr lang="en-US" i="1" dirty="0"/>
              <a:t> ”</a:t>
            </a:r>
            <a:endParaRPr lang="id-ID" i="1" dirty="0"/>
          </a:p>
          <a:p>
            <a:pPr marL="361950" indent="-2667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534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2116433"/>
            <a:ext cx="4758089" cy="39414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spcBef>
                <a:spcPts val="200"/>
              </a:spcBef>
              <a:buNone/>
            </a:pPr>
            <a:r>
              <a:rPr lang="en-US" sz="2400" b="1" dirty="0" err="1"/>
              <a:t>Definisi</a:t>
            </a:r>
            <a:r>
              <a:rPr lang="en-US" sz="2400" b="1" dirty="0"/>
              <a:t> AI [RUS95]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400" b="1" dirty="0"/>
              <a:t>Thinking Humanly </a:t>
            </a:r>
            <a:r>
              <a:rPr lang="en-US" sz="2400" dirty="0"/>
              <a:t>(</a:t>
            </a:r>
            <a:r>
              <a:rPr lang="en-US" sz="2400" i="1" dirty="0"/>
              <a:t>Cognitive Modeling Approach</a:t>
            </a:r>
            <a:r>
              <a:rPr lang="en-US" sz="2400" dirty="0"/>
              <a:t>)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400" b="1" dirty="0"/>
              <a:t>Acting Humanly </a:t>
            </a:r>
            <a:r>
              <a:rPr lang="en-US" sz="2400" dirty="0"/>
              <a:t>(</a:t>
            </a:r>
            <a:r>
              <a:rPr lang="en-US" sz="2400" i="1" dirty="0"/>
              <a:t>Turing Test Approach</a:t>
            </a:r>
            <a:r>
              <a:rPr lang="en-US" sz="2400" dirty="0"/>
              <a:t>)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400" b="1" dirty="0"/>
              <a:t>Thinking Rationally </a:t>
            </a:r>
            <a:r>
              <a:rPr lang="en-US" sz="2400" dirty="0"/>
              <a:t>(</a:t>
            </a:r>
            <a:r>
              <a:rPr lang="en-US" sz="2400" i="1" dirty="0"/>
              <a:t>Laws of Thought Approach</a:t>
            </a:r>
            <a:r>
              <a:rPr lang="en-US" sz="2400" dirty="0"/>
              <a:t>)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400" b="1" dirty="0"/>
              <a:t>Acting Rationally </a:t>
            </a:r>
            <a:r>
              <a:rPr lang="en-US" sz="2400" dirty="0"/>
              <a:t>(</a:t>
            </a:r>
            <a:r>
              <a:rPr lang="en-US" sz="2400" i="1" dirty="0"/>
              <a:t>Rational Agent Approach</a:t>
            </a:r>
            <a:r>
              <a:rPr lang="en-US" sz="2400" dirty="0"/>
              <a:t>)</a:t>
            </a:r>
            <a:endParaRPr lang="en-US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09F4F-E5ED-4A0B-BC05-B9643BA7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dan </a:t>
            </a:r>
            <a:r>
              <a:rPr lang="en-US" sz="2700" i="1" dirty="0" err="1"/>
              <a:t>Perspektif</a:t>
            </a:r>
            <a:r>
              <a:rPr lang="en-US" sz="2700" i="1" dirty="0"/>
              <a:t> </a:t>
            </a:r>
            <a:r>
              <a:rPr lang="en-US" sz="2700" i="1" dirty="0" err="1"/>
              <a:t>Keilmuan</a:t>
            </a:r>
            <a:endParaRPr lang="id-ID" sz="2700" i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E7AC075-F875-41BA-8494-9F3040C6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82" y="2980291"/>
            <a:ext cx="499811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DDA80-9EE6-4409-B9A6-9DC90943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331208"/>
            <a:ext cx="10058400" cy="1313596"/>
          </a:xfrm>
        </p:spPr>
        <p:txBody>
          <a:bodyPr>
            <a:normAutofit/>
          </a:bodyPr>
          <a:lstStyle/>
          <a:p>
            <a:r>
              <a:rPr lang="id-ID" sz="3200" b="1" dirty="0">
                <a:latin typeface="+mn-lt"/>
              </a:rPr>
              <a:t>Dr. Aradea, S.T., M.T.</a:t>
            </a:r>
            <a:br>
              <a:rPr lang="id-ID" sz="4400" b="1" dirty="0">
                <a:latin typeface="+mn-lt"/>
              </a:rPr>
            </a:br>
            <a:r>
              <a:rPr lang="id-ID" sz="2600" dirty="0"/>
              <a:t>Lecturer/ Researcher</a:t>
            </a:r>
            <a:br>
              <a:rPr lang="id-ID" sz="2600" dirty="0"/>
            </a:br>
            <a:r>
              <a:rPr lang="en-US" sz="2600" dirty="0"/>
              <a:t>Artificial Intelligence </a:t>
            </a:r>
            <a:r>
              <a:rPr lang="en-US" sz="2600" dirty="0" err="1"/>
              <a:t>Siliwangi</a:t>
            </a:r>
            <a:r>
              <a:rPr lang="en-US" sz="2600" dirty="0"/>
              <a:t> </a:t>
            </a:r>
            <a:r>
              <a:rPr lang="id-ID" sz="2600" dirty="0"/>
              <a:t>Research Group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1904890"/>
            <a:ext cx="10058400" cy="141587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b="1" i="1" dirty="0"/>
              <a:t>Research Field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Self-Adaptive Systems, Artificial Intelligence, Automated Software Engineering</a:t>
            </a:r>
            <a:r>
              <a:rPr lang="id-ID" sz="2400" dirty="0"/>
              <a:t>, Agent Based Modeling, </a:t>
            </a:r>
            <a:r>
              <a:rPr lang="en-US" sz="2400" dirty="0"/>
              <a:t>Context-Aware </a:t>
            </a:r>
            <a:r>
              <a:rPr lang="id-ID" sz="2400" dirty="0"/>
              <a:t>Computing</a:t>
            </a:r>
            <a:r>
              <a:rPr lang="en-US" sz="2400" dirty="0"/>
              <a:t>, Information Automation</a:t>
            </a:r>
            <a:r>
              <a:rPr lang="id-ID" sz="2400" dirty="0"/>
              <a:t>, Intelligent Agents, Knowledge-Based Systems, </a:t>
            </a:r>
            <a:r>
              <a:rPr lang="en-US" sz="2400" dirty="0"/>
              <a:t>Information Science</a:t>
            </a:r>
            <a:r>
              <a:rPr lang="id-ID" sz="2400" dirty="0"/>
              <a:t>, </a:t>
            </a:r>
            <a:r>
              <a:rPr lang="en-US" sz="2400" dirty="0"/>
              <a:t>IT Service</a:t>
            </a:r>
            <a:r>
              <a:rPr lang="id-ID" sz="2400" dirty="0"/>
              <a:t>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" y="3449422"/>
            <a:ext cx="2097414" cy="253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09285-E061-4A27-9087-3B8384AC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80" y="611611"/>
            <a:ext cx="1745800" cy="9402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5929E-5A27-4367-A9F5-426CF0B474C7}"/>
              </a:ext>
            </a:extLst>
          </p:cNvPr>
          <p:cNvSpPr txBox="1">
            <a:spLocks/>
          </p:cNvSpPr>
          <p:nvPr/>
        </p:nvSpPr>
        <p:spPr>
          <a:xfrm>
            <a:off x="3569045" y="3409081"/>
            <a:ext cx="7586635" cy="276803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Education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S1: Informatics </a:t>
            </a:r>
            <a:r>
              <a:rPr lang="en-US" sz="2600" dirty="0"/>
              <a:t>-</a:t>
            </a:r>
            <a:r>
              <a:rPr lang="id-ID" sz="2600" dirty="0"/>
              <a:t> UII (Yogyakarta)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S2: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600" dirty="0"/>
              <a:t>S3: Electrical Engineering and Informatics </a:t>
            </a:r>
            <a:r>
              <a:rPr lang="en-US" sz="2600" dirty="0"/>
              <a:t>-</a:t>
            </a:r>
            <a:r>
              <a:rPr lang="id-ID" sz="2600" dirty="0"/>
              <a:t> ITB (Bandung)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d-ID" sz="1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800" b="1" i="1" dirty="0"/>
              <a:t>Links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4"/>
              </a:rPr>
              <a:t>aradea.informatika@gmail.com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5"/>
              </a:rPr>
              <a:t>https://s.id/ais-yt</a:t>
            </a:r>
            <a:endParaRPr lang="en-US" sz="2200" dirty="0">
              <a:hlinkClick r:id="rId6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7"/>
              </a:rPr>
              <a:t>http://ais.if.unsil.ac.id/</a:t>
            </a:r>
            <a:endParaRPr lang="id-ID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sz="2200" dirty="0">
                <a:hlinkClick r:id="rId8"/>
              </a:rPr>
              <a:t>https://www.researchgate.net/profile/Aradea_Dipalokareswara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81633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873825"/>
            <a:ext cx="10058400" cy="44438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200" b="1" dirty="0"/>
              <a:t>Thinking Humanly: </a:t>
            </a:r>
            <a:r>
              <a:rPr lang="en-US" b="1" dirty="0"/>
              <a:t>“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,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(</a:t>
            </a:r>
            <a:r>
              <a:rPr lang="en-US" dirty="0" err="1"/>
              <a:t>Haugeland</a:t>
            </a:r>
            <a:r>
              <a:rPr lang="en-US" dirty="0"/>
              <a:t>, 1985)”.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kognitif</a:t>
            </a:r>
            <a:r>
              <a:rPr lang="en-US" dirty="0"/>
              <a:t> (1960an) yang </a:t>
            </a:r>
            <a:r>
              <a:rPr lang="en-US" dirty="0" err="1"/>
              <a:t>menggabungkan</a:t>
            </a:r>
            <a:r>
              <a:rPr lang="en-US" dirty="0"/>
              <a:t> model </a:t>
            </a:r>
            <a:r>
              <a:rPr lang="en-US" dirty="0" err="1"/>
              <a:t>komputer</a:t>
            </a:r>
            <a:r>
              <a:rPr lang="en-US" dirty="0"/>
              <a:t> pada AI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otak</a:t>
            </a:r>
            <a:endParaRPr lang="en-US" dirty="0"/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200" b="1" dirty="0"/>
              <a:t>Acting Humanly: </a:t>
            </a:r>
            <a:r>
              <a:rPr lang="en-US" dirty="0"/>
              <a:t>“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mental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model </a:t>
            </a:r>
            <a:r>
              <a:rPr lang="en-US" dirty="0" err="1"/>
              <a:t>komputasional</a:t>
            </a:r>
            <a:r>
              <a:rPr lang="en-US" dirty="0"/>
              <a:t> (</a:t>
            </a:r>
            <a:r>
              <a:rPr lang="en-US" dirty="0" err="1"/>
              <a:t>Charniak</a:t>
            </a:r>
            <a:r>
              <a:rPr lang="en-US" dirty="0"/>
              <a:t> et al, 1985)". Turing (1950)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dan </a:t>
            </a:r>
            <a:r>
              <a:rPr lang="en-US" dirty="0" err="1"/>
              <a:t>interogator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200" b="1" dirty="0"/>
              <a:t>Thinking Rationally: </a:t>
            </a:r>
            <a:r>
              <a:rPr lang="en-US" dirty="0"/>
              <a:t>“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oleh </a:t>
            </a:r>
            <a:r>
              <a:rPr lang="en-US" dirty="0" err="1"/>
              <a:t>manusia</a:t>
            </a:r>
            <a:r>
              <a:rPr lang="en-US" dirty="0"/>
              <a:t> (Kurzweil, 1990)". 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(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),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Aristotles</a:t>
            </a:r>
            <a:r>
              <a:rPr lang="en-US" dirty="0"/>
              <a:t> yang </a:t>
            </a:r>
            <a:r>
              <a:rPr lang="en-US" dirty="0" err="1"/>
              <a:t>mengkodekan</a:t>
            </a:r>
            <a:r>
              <a:rPr lang="en-US" dirty="0"/>
              <a:t> “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proses </a:t>
            </a:r>
            <a:r>
              <a:rPr lang="en-US" dirty="0" err="1"/>
              <a:t>penalaran</a:t>
            </a:r>
            <a:r>
              <a:rPr lang="en-US" dirty="0"/>
              <a:t>,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silogisme</a:t>
            </a:r>
            <a:endParaRPr lang="en-US" dirty="0"/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en-US" sz="2200" b="1" dirty="0"/>
              <a:t>Acting Rationally: </a:t>
            </a:r>
            <a:r>
              <a:rPr lang="en-US" dirty="0"/>
              <a:t>“AI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(Nilsson, 1998)".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(goal),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, </a:t>
            </a:r>
            <a:r>
              <a:rPr lang="en-US" dirty="0" err="1"/>
              <a:t>mempersepsikan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,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dan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09F4F-E5ED-4A0B-BC05-B9643BA7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dan </a:t>
            </a:r>
            <a:r>
              <a:rPr lang="en-US" sz="2700" i="1" dirty="0" err="1"/>
              <a:t>Perspektif</a:t>
            </a:r>
            <a:r>
              <a:rPr lang="en-US" sz="2700" i="1" dirty="0"/>
              <a:t> </a:t>
            </a:r>
            <a:r>
              <a:rPr lang="en-US" sz="2700" i="1" dirty="0" err="1"/>
              <a:t>Keilmuan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296CA-D554-4542-825F-1DCA4D9C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43100"/>
            <a:ext cx="10058400" cy="42290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altLang="id-ID" sz="2400" b="1" dirty="0"/>
              <a:t>H. A. Simon [1987]: </a:t>
            </a:r>
          </a:p>
          <a:p>
            <a:pPr marL="365125" lvl="1" indent="0" algn="just">
              <a:buNone/>
            </a:pPr>
            <a:r>
              <a:rPr lang="id-ID" altLang="id-ID" sz="2400" i="1" dirty="0"/>
              <a:t>“Kecerdasan buatan (artificial intelligence) merupakan kawasan penelitian, aplikasi dan instruksi yang terkait dengan pemrograman komputer untuk melakukan sesuatu hal yang dalam pandangan manusia adalah-cerdas”</a:t>
            </a:r>
          </a:p>
          <a:p>
            <a:r>
              <a:rPr lang="id-ID" altLang="id-ID" sz="2400" b="1" dirty="0"/>
              <a:t>Rich and Knight [1991]:</a:t>
            </a:r>
          </a:p>
          <a:p>
            <a:pPr marL="365125" lvl="1" indent="0" algn="just">
              <a:buNone/>
            </a:pPr>
            <a:r>
              <a:rPr lang="id-ID" altLang="id-ID" sz="2400" i="1" dirty="0"/>
              <a:t>“Kecerdasan Buatan (AI) merupakan sebuah studi tentang bagaimana membuat komputer melakukan hal-hal yang pada saat ini dapat dilakukan lebih baik oleh manusia”</a:t>
            </a:r>
          </a:p>
          <a:p>
            <a:r>
              <a:rPr lang="id-ID" altLang="id-ID" sz="2400" b="1" dirty="0"/>
              <a:t>John McCarthy [1956]:</a:t>
            </a:r>
          </a:p>
          <a:p>
            <a:pPr marL="365125" lvl="1" indent="0" algn="just">
              <a:buNone/>
            </a:pPr>
            <a:r>
              <a:rPr lang="id-ID" altLang="id-ID" sz="2400" i="1" dirty="0"/>
              <a:t>“</a:t>
            </a:r>
            <a:r>
              <a:rPr lang="en-US" altLang="id-ID" sz="2400" i="1" dirty="0"/>
              <a:t>M</a:t>
            </a:r>
            <a:r>
              <a:rPr lang="id-ID" altLang="id-ID" sz="2400" i="1" dirty="0"/>
              <a:t>engetahui dan memodelkan proses berpikir manusia dan mendesain mesin agar dapat menirukan perilaku manusia”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09F4F-E5ED-4A0B-BC05-B9643BA7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dan </a:t>
            </a:r>
            <a:r>
              <a:rPr lang="en-US" sz="2700" i="1" dirty="0" err="1"/>
              <a:t>Perspektif</a:t>
            </a:r>
            <a:r>
              <a:rPr lang="en-US" sz="2700" i="1" dirty="0"/>
              <a:t> </a:t>
            </a:r>
            <a:r>
              <a:rPr lang="en-US" sz="2700" i="1" dirty="0" err="1"/>
              <a:t>Keilmuan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12E8B-A8CF-47C5-B628-4CDB22E0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43100"/>
            <a:ext cx="10058400" cy="42290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0"/>
              </a:spcAft>
              <a:buNone/>
              <a:defRPr/>
            </a:pPr>
            <a:r>
              <a:rPr lang="id-ID" sz="2400" b="1" dirty="0"/>
              <a:t>Encyclopedia Britannica</a:t>
            </a:r>
            <a:r>
              <a:rPr lang="en-US" sz="2400" b="1" dirty="0"/>
              <a:t>:</a:t>
            </a:r>
            <a:endParaRPr lang="id-ID" sz="2400" b="1" dirty="0"/>
          </a:p>
          <a:p>
            <a:pPr marL="365760" lvl="1" indent="0" algn="just">
              <a:spcAft>
                <a:spcPts val="0"/>
              </a:spcAft>
              <a:buNone/>
              <a:defRPr/>
            </a:pPr>
            <a:r>
              <a:rPr lang="id-ID" sz="2400" i="1" dirty="0"/>
              <a:t>“Kecerdasan Buatan (AI) merupakan cabang dari ilmu komputer yang dalam merepresentasi pengetahuan lebih banyak menggunakan bentuk simbol-simbol  daripada bilangan, dan memproses informasi berdasarkan metode heuristic atau dengan berdasarkan sejumlah aturan”</a:t>
            </a:r>
          </a:p>
          <a:p>
            <a:pPr marL="365760" lvl="1" indent="0" algn="just">
              <a:spcAft>
                <a:spcPts val="0"/>
              </a:spcAft>
              <a:buNone/>
              <a:defRPr/>
            </a:pPr>
            <a:endParaRPr lang="id-ID" sz="1200" dirty="0"/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id-ID" sz="2400" b="1" dirty="0"/>
              <a:t>AI</a:t>
            </a:r>
            <a:r>
              <a:rPr lang="id-ID" sz="2400" dirty="0"/>
              <a:t> berusaha untuk membangun entitas yang cerdas serta memahaminya. Alasan lain untuk belajar AI adalah bahwa entitas cerdas yang dibangun ini menarik dan berguna</a:t>
            </a:r>
          </a:p>
          <a:p>
            <a:pPr marL="365760" lvl="1" indent="0" algn="just">
              <a:spcAft>
                <a:spcPts val="0"/>
              </a:spcAft>
              <a:buNone/>
              <a:defRPr/>
            </a:pPr>
            <a:endParaRPr lang="id-ID" sz="1200" dirty="0"/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id-ID" sz="2400" b="1" dirty="0"/>
              <a:t>Cerdas</a:t>
            </a:r>
            <a:r>
              <a:rPr lang="en-US" sz="2400" b="1" dirty="0"/>
              <a:t> </a:t>
            </a:r>
            <a:r>
              <a:rPr lang="en-US" sz="2400" dirty="0" err="1"/>
              <a:t>artinya</a:t>
            </a:r>
            <a:r>
              <a:rPr lang="id-ID" sz="2400" dirty="0"/>
              <a:t> memiliki pengetahuan </a:t>
            </a:r>
            <a:r>
              <a:rPr lang="en-US" sz="2400" dirty="0"/>
              <a:t>dan</a:t>
            </a:r>
            <a:r>
              <a:rPr lang="id-ID" sz="2400" dirty="0"/>
              <a:t> pengalaman, penalaran (bagaimana membuat keputusan </a:t>
            </a:r>
            <a:r>
              <a:rPr lang="en-US" sz="2400" dirty="0"/>
              <a:t>dan</a:t>
            </a:r>
            <a:r>
              <a:rPr lang="id-ID" sz="2400" dirty="0"/>
              <a:t> mengambil tindakan), moral yang bai</a:t>
            </a:r>
            <a:r>
              <a:rPr lang="en-US" sz="2400" dirty="0"/>
              <a:t>k</a:t>
            </a:r>
            <a:endParaRPr lang="id-ID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09F4F-E5ED-4A0B-BC05-B9643BA7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Definisi</a:t>
            </a:r>
            <a:r>
              <a:rPr lang="en-US" sz="2700" i="1" dirty="0"/>
              <a:t> dan </a:t>
            </a:r>
            <a:r>
              <a:rPr lang="en-US" sz="2700" i="1" dirty="0" err="1"/>
              <a:t>Perspektif</a:t>
            </a:r>
            <a:r>
              <a:rPr lang="en-US" sz="2700" i="1" dirty="0"/>
              <a:t> </a:t>
            </a:r>
            <a:r>
              <a:rPr lang="en-US" sz="2700" i="1" dirty="0" err="1"/>
              <a:t>Keilmuan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34DDB-8209-4BBB-9516-C0BB6FF2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1803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b="1" dirty="0"/>
              <a:t>Era </a:t>
            </a:r>
            <a:r>
              <a:rPr lang="en-US" sz="2600" b="1" dirty="0"/>
              <a:t>K</a:t>
            </a:r>
            <a:r>
              <a:rPr lang="id-ID" sz="2600" b="1" dirty="0"/>
              <a:t>omputer </a:t>
            </a:r>
            <a:r>
              <a:rPr lang="en-US" sz="2600" b="1" dirty="0"/>
              <a:t>E</a:t>
            </a:r>
            <a:r>
              <a:rPr lang="id-ID" sz="2600" b="1" dirty="0"/>
              <a:t>lektronik (1941)</a:t>
            </a:r>
            <a:endParaRPr lang="en-US" sz="2600" b="1" dirty="0"/>
          </a:p>
          <a:p>
            <a:pPr lvl="1"/>
            <a:r>
              <a:rPr lang="en-US" sz="2600" dirty="0"/>
              <a:t>1941: </a:t>
            </a:r>
            <a:r>
              <a:rPr lang="en-US" sz="2600" dirty="0" err="1"/>
              <a:t>Komputer</a:t>
            </a:r>
            <a:r>
              <a:rPr lang="en-US" sz="2600" dirty="0"/>
              <a:t> </a:t>
            </a:r>
            <a:r>
              <a:rPr lang="id-ID" sz="2600" dirty="0"/>
              <a:t>dikembangkan di USA dan Jerman</a:t>
            </a:r>
            <a:endParaRPr lang="en-US" sz="2600" dirty="0"/>
          </a:p>
          <a:p>
            <a:pPr lvl="1"/>
            <a:r>
              <a:rPr lang="id-ID" sz="2600" dirty="0"/>
              <a:t>1949</a:t>
            </a:r>
            <a:r>
              <a:rPr lang="en-US" sz="2600" dirty="0"/>
              <a:t>:</a:t>
            </a:r>
            <a:r>
              <a:rPr lang="id-ID" sz="2600" dirty="0"/>
              <a:t> </a:t>
            </a:r>
            <a:r>
              <a:rPr lang="en-US" sz="2600" dirty="0"/>
              <a:t>K</a:t>
            </a:r>
            <a:r>
              <a:rPr lang="id-ID" sz="2600" dirty="0"/>
              <a:t>omputer yang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id-ID" sz="2600" dirty="0"/>
              <a:t>menyimpan program</a:t>
            </a:r>
            <a:endParaRPr lang="en-US" sz="2600" b="1" dirty="0"/>
          </a:p>
          <a:p>
            <a:endParaRPr lang="en-US" sz="2600" b="1" dirty="0"/>
          </a:p>
          <a:p>
            <a:r>
              <a:rPr lang="id-ID" sz="2600" b="1" dirty="0"/>
              <a:t>Masa Persiapan AI (1943 – 1956)</a:t>
            </a:r>
            <a:endParaRPr lang="en-US" sz="2600" b="1" dirty="0"/>
          </a:p>
          <a:p>
            <a:pPr lvl="1"/>
            <a:r>
              <a:rPr lang="en-US" sz="2600" dirty="0"/>
              <a:t>1943: </a:t>
            </a:r>
            <a:r>
              <a:rPr lang="id-ID" sz="2600" dirty="0"/>
              <a:t>McCulloch </a:t>
            </a:r>
            <a:r>
              <a:rPr lang="en-US" sz="2600" dirty="0"/>
              <a:t>&amp;</a:t>
            </a:r>
            <a:r>
              <a:rPr lang="id-ID" sz="2600" dirty="0"/>
              <a:t> Pitts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/>
              <a:t>m</a:t>
            </a:r>
            <a:r>
              <a:rPr lang="id-ID" sz="2600" dirty="0"/>
              <a:t>odel </a:t>
            </a:r>
            <a:r>
              <a:rPr lang="id-ID" sz="2600" i="1" dirty="0"/>
              <a:t>artificial neuron</a:t>
            </a:r>
            <a:r>
              <a:rPr lang="en-US" sz="2600" i="1" dirty="0"/>
              <a:t> </a:t>
            </a:r>
          </a:p>
          <a:p>
            <a:pPr lvl="1"/>
            <a:r>
              <a:rPr lang="en-US" sz="2600" dirty="0"/>
              <a:t>1956: McCarthy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id-ID" sz="2600" i="1" dirty="0"/>
              <a:t>Principia Mathematica</a:t>
            </a:r>
            <a:r>
              <a:rPr lang="en-US" sz="2600" dirty="0"/>
              <a:t>:</a:t>
            </a:r>
            <a:r>
              <a:rPr lang="en-US" sz="2600" i="1" dirty="0"/>
              <a:t> </a:t>
            </a:r>
            <a:r>
              <a:rPr lang="id-ID" sz="2600" dirty="0"/>
              <a:t>program yang mampu berpikir non-numerik dan menyelesaikan masalah pemikiran</a:t>
            </a:r>
            <a:endParaRPr lang="en-US" sz="2600" dirty="0"/>
          </a:p>
          <a:p>
            <a:pPr lvl="1"/>
            <a:r>
              <a:rPr lang="en-US" sz="2600" dirty="0"/>
              <a:t>McCarthy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i="1" dirty="0"/>
              <a:t>Father of AI</a:t>
            </a:r>
            <a:endParaRPr lang="id-ID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Sejarah dan </a:t>
            </a:r>
            <a:r>
              <a:rPr lang="en-US" sz="2700" i="1" dirty="0" err="1"/>
              <a:t>Perkembangan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2649B0E-94EE-4FE0-B941-5F19CE4D6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443" y="783770"/>
            <a:ext cx="1273237" cy="86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1803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b="1" dirty="0"/>
              <a:t>Awal Perkembangan AI (1952 – 1969)</a:t>
            </a:r>
            <a:endParaRPr lang="id-ID" sz="2600" dirty="0"/>
          </a:p>
          <a:p>
            <a:pPr lvl="1"/>
            <a:r>
              <a:rPr lang="id-ID" sz="2600" dirty="0"/>
              <a:t>Newell </a:t>
            </a:r>
            <a:r>
              <a:rPr lang="en-US" sz="2600" dirty="0"/>
              <a:t>&amp;</a:t>
            </a:r>
            <a:r>
              <a:rPr lang="id-ID" sz="2600" dirty="0"/>
              <a:t> Simon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id-ID" sz="2600" i="1" dirty="0"/>
              <a:t>General Problem Solver</a:t>
            </a:r>
            <a:endParaRPr lang="en-US" sz="2600" dirty="0"/>
          </a:p>
          <a:p>
            <a:pPr lvl="1"/>
            <a:r>
              <a:rPr lang="id-ID" sz="2600" dirty="0"/>
              <a:t>19</a:t>
            </a:r>
            <a:r>
              <a:rPr lang="en-US" sz="2600" dirty="0"/>
              <a:t>58:</a:t>
            </a:r>
            <a:r>
              <a:rPr lang="id-ID" sz="2600" dirty="0"/>
              <a:t> McCarthy </a:t>
            </a:r>
            <a:r>
              <a:rPr lang="en-US" sz="2600" dirty="0">
                <a:sym typeface="Wingdings" pitchFamily="2" charset="2"/>
              </a:rPr>
              <a:t> Bahasa </a:t>
            </a:r>
            <a:r>
              <a:rPr lang="en-US" sz="2600" dirty="0" err="1">
                <a:sym typeface="Wingdings" pitchFamily="2" charset="2"/>
              </a:rPr>
              <a:t>pemrograman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tingkat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en-US" sz="2600" dirty="0" err="1">
                <a:sym typeface="Wingdings" pitchFamily="2" charset="2"/>
              </a:rPr>
              <a:t>tinggi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id-ID" sz="2600" dirty="0"/>
              <a:t>LISP</a:t>
            </a:r>
            <a:r>
              <a:rPr lang="en-US" sz="2600" dirty="0"/>
              <a:t> </a:t>
            </a:r>
          </a:p>
          <a:p>
            <a:pPr lvl="1"/>
            <a:r>
              <a:rPr lang="id-ID" sz="2600" dirty="0"/>
              <a:t>McCarthy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i="1" dirty="0"/>
              <a:t>Programs with Common Sense</a:t>
            </a:r>
          </a:p>
          <a:p>
            <a:pPr lvl="1"/>
            <a:r>
              <a:rPr lang="id-ID" sz="2600" dirty="0"/>
              <a:t>1959</a:t>
            </a:r>
            <a:r>
              <a:rPr lang="en-US" sz="2600" dirty="0"/>
              <a:t>: </a:t>
            </a:r>
            <a:r>
              <a:rPr lang="id-ID" sz="2600" dirty="0"/>
              <a:t>Nathaniel Rochester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id-ID" sz="2600" i="1" dirty="0"/>
              <a:t>Geometry Theorm Prover</a:t>
            </a:r>
            <a:endParaRPr lang="en-US" sz="2600" i="1" dirty="0"/>
          </a:p>
          <a:p>
            <a:pPr lvl="1"/>
            <a:r>
              <a:rPr lang="id-ID" sz="2600" dirty="0"/>
              <a:t>1963</a:t>
            </a:r>
            <a:r>
              <a:rPr lang="en-US" sz="2600" dirty="0"/>
              <a:t>: </a:t>
            </a:r>
            <a:r>
              <a:rPr lang="id-ID" sz="2600" dirty="0"/>
              <a:t>James Slagle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Penyelesaian</a:t>
            </a:r>
            <a:r>
              <a:rPr lang="en-US" sz="2600" dirty="0">
                <a:sym typeface="Wingdings" pitchFamily="2" charset="2"/>
              </a:rPr>
              <a:t> </a:t>
            </a:r>
            <a:r>
              <a:rPr lang="id-ID" sz="2600" dirty="0"/>
              <a:t>integral tertutup </a:t>
            </a:r>
            <a:endParaRPr lang="en-US" sz="2600" dirty="0"/>
          </a:p>
          <a:p>
            <a:pPr lvl="1"/>
            <a:r>
              <a:rPr lang="id-ID" sz="2600" dirty="0"/>
              <a:t>1968</a:t>
            </a:r>
            <a:r>
              <a:rPr lang="en-US" sz="2600" dirty="0"/>
              <a:t>: </a:t>
            </a:r>
            <a:r>
              <a:rPr lang="id-ID" sz="2600" dirty="0"/>
              <a:t>Tom Evan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Penyelesaian</a:t>
            </a:r>
            <a:r>
              <a:rPr lang="id-ID" sz="2600" dirty="0"/>
              <a:t> masalah analogi geometris yang ada pada tes IQ</a:t>
            </a:r>
            <a:endParaRPr lang="en-US" sz="2600" dirty="0"/>
          </a:p>
          <a:p>
            <a:pPr marL="201168" lvl="1" indent="0">
              <a:buNone/>
            </a:pPr>
            <a:endParaRPr lang="en-US" sz="2600" b="1" dirty="0"/>
          </a:p>
          <a:p>
            <a:pPr marL="92075" lvl="1" indent="0">
              <a:buNone/>
            </a:pPr>
            <a:r>
              <a:rPr lang="id-ID" sz="2600" b="1" dirty="0"/>
              <a:t>Sistem </a:t>
            </a:r>
            <a:r>
              <a:rPr lang="en-US" sz="2600" b="1" dirty="0"/>
              <a:t>B</a:t>
            </a:r>
            <a:r>
              <a:rPr lang="id-ID" sz="2600" b="1" dirty="0"/>
              <a:t>erbasis </a:t>
            </a:r>
            <a:r>
              <a:rPr lang="en-US" sz="2600" b="1" dirty="0"/>
              <a:t>P</a:t>
            </a:r>
            <a:r>
              <a:rPr lang="id-ID" sz="2600" b="1" dirty="0"/>
              <a:t>engetahuan (1969 – 1979)</a:t>
            </a:r>
            <a:endParaRPr lang="en-US" sz="26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Sejarah dan </a:t>
            </a:r>
            <a:r>
              <a:rPr lang="en-US" sz="2700" i="1" dirty="0" err="1"/>
              <a:t>Perkembangan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F4E2966-467F-4058-B695-D6D50F48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lum bright="40000"/>
          </a:blip>
          <a:srcRect/>
          <a:stretch>
            <a:fillRect/>
          </a:stretch>
        </p:blipFill>
        <p:spPr bwMode="auto">
          <a:xfrm>
            <a:off x="9840600" y="704118"/>
            <a:ext cx="1437000" cy="95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956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1803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b="1" dirty="0"/>
              <a:t>AI </a:t>
            </a:r>
            <a:r>
              <a:rPr lang="en-US" sz="2600" b="1" dirty="0"/>
              <a:t>M</a:t>
            </a:r>
            <a:r>
              <a:rPr lang="id-ID" sz="2600" b="1" dirty="0"/>
              <a:t>enjadi </a:t>
            </a:r>
            <a:r>
              <a:rPr lang="en-US" sz="2600" b="1" dirty="0"/>
              <a:t>I</a:t>
            </a:r>
            <a:r>
              <a:rPr lang="id-ID" sz="2600" b="1" dirty="0"/>
              <a:t>ndusri (1980 – 1988)</a:t>
            </a:r>
            <a:endParaRPr lang="id-ID" sz="2600" dirty="0"/>
          </a:p>
          <a:p>
            <a:pPr lvl="1"/>
            <a:r>
              <a:rPr lang="en-US" sz="2600" dirty="0"/>
              <a:t>S</a:t>
            </a:r>
            <a:r>
              <a:rPr lang="id-ID" sz="2600" dirty="0"/>
              <a:t>istem pakar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id-ID" sz="2600" dirty="0"/>
              <a:t>mengkonfigurasi sistem</a:t>
            </a:r>
            <a:r>
              <a:rPr lang="en-US" sz="2600" dirty="0"/>
              <a:t> </a:t>
            </a:r>
            <a:r>
              <a:rPr lang="id-ID" sz="2600" dirty="0"/>
              <a:t>komputer</a:t>
            </a:r>
            <a:endParaRPr lang="en-US" sz="2600" dirty="0"/>
          </a:p>
          <a:p>
            <a:pPr lvl="1"/>
            <a:r>
              <a:rPr lang="en-US" sz="2600" dirty="0" err="1"/>
              <a:t>Dioperasikan</a:t>
            </a:r>
            <a:r>
              <a:rPr lang="en-US" sz="2600" dirty="0"/>
              <a:t> di </a:t>
            </a:r>
            <a:r>
              <a:rPr lang="id-ID" sz="2600" i="1" dirty="0"/>
              <a:t>Digital Equipment Corporation </a:t>
            </a:r>
            <a:r>
              <a:rPr lang="id-ID" sz="2600" dirty="0"/>
              <a:t>(DEC)</a:t>
            </a:r>
            <a:endParaRPr lang="en-US" sz="2600" dirty="0"/>
          </a:p>
          <a:p>
            <a:pPr lvl="1"/>
            <a:r>
              <a:rPr lang="id-ID" sz="2600" dirty="0"/>
              <a:t>Carnegie Group, Inference, Intellicorp, dan Technoledge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id-ID" sz="2600" i="1" dirty="0"/>
              <a:t>software tools</a:t>
            </a:r>
            <a:r>
              <a:rPr lang="id-ID" sz="2600" dirty="0"/>
              <a:t> untuk membangun sistem pakar</a:t>
            </a:r>
            <a:endParaRPr lang="en-US" sz="2600" i="1" dirty="0"/>
          </a:p>
          <a:p>
            <a:r>
              <a:rPr lang="id-ID" sz="2600" b="1" dirty="0"/>
              <a:t>Kembalinya Jaringan Syaraf Tiruan (1986 – sekarang)</a:t>
            </a:r>
            <a:endParaRPr lang="en-US" sz="2600" dirty="0"/>
          </a:p>
          <a:p>
            <a:pPr lvl="1"/>
            <a:r>
              <a:rPr lang="id-ID" sz="2600" dirty="0"/>
              <a:t>1985-an</a:t>
            </a:r>
            <a:r>
              <a:rPr lang="en-US" sz="2600" dirty="0"/>
              <a:t>:</a:t>
            </a:r>
            <a:r>
              <a:rPr lang="id-ID" sz="2600" dirty="0"/>
              <a:t> </a:t>
            </a:r>
            <a:r>
              <a:rPr lang="en-US" sz="2600" dirty="0"/>
              <a:t>A</a:t>
            </a:r>
            <a:r>
              <a:rPr lang="id-ID" sz="2600" dirty="0"/>
              <a:t>lgoritma belajar </a:t>
            </a:r>
            <a:r>
              <a:rPr lang="id-ID" sz="2600" i="1" dirty="0"/>
              <a:t>Back-Propagation</a:t>
            </a:r>
            <a:endParaRPr lang="en-US" sz="2600" i="1" dirty="0"/>
          </a:p>
          <a:p>
            <a:pPr lvl="1"/>
            <a:r>
              <a:rPr lang="en-US" sz="2600" dirty="0"/>
              <a:t>D</a:t>
            </a:r>
            <a:r>
              <a:rPr lang="id-ID" sz="2600" dirty="0"/>
              <a:t>i</a:t>
            </a:r>
            <a:r>
              <a:rPr lang="en-US" sz="2600" dirty="0" err="1"/>
              <a:t>gunakan</a:t>
            </a:r>
            <a:r>
              <a:rPr lang="id-ID" sz="2600" dirty="0"/>
              <a:t> dalam </a:t>
            </a:r>
            <a:r>
              <a:rPr lang="en-US" sz="2600" dirty="0" err="1"/>
              <a:t>ilmu</a:t>
            </a:r>
            <a:r>
              <a:rPr lang="en-US" sz="2600" dirty="0"/>
              <a:t> </a:t>
            </a:r>
            <a:r>
              <a:rPr lang="id-ID" sz="2600" dirty="0"/>
              <a:t>komputer dan psikologi</a:t>
            </a:r>
            <a:endParaRPr lang="en-US" sz="2600" b="1" dirty="0"/>
          </a:p>
          <a:p>
            <a:r>
              <a:rPr lang="en-US" sz="2600" b="1" dirty="0"/>
              <a:t>AI </a:t>
            </a:r>
            <a:r>
              <a:rPr lang="en-US" sz="2600" b="1" dirty="0" err="1"/>
              <a:t>Menapakan</a:t>
            </a:r>
            <a:r>
              <a:rPr lang="en-US" sz="2600" b="1" dirty="0"/>
              <a:t> </a:t>
            </a:r>
            <a:r>
              <a:rPr lang="en-US" sz="2600" b="1" dirty="0" err="1"/>
              <a:t>Diri</a:t>
            </a:r>
            <a:r>
              <a:rPr lang="en-US" sz="2600" b="1" dirty="0"/>
              <a:t> Pada </a:t>
            </a:r>
            <a:r>
              <a:rPr lang="en-US" sz="2600" b="1" dirty="0" err="1"/>
              <a:t>Semua</a:t>
            </a:r>
            <a:r>
              <a:rPr lang="en-US" sz="2600" b="1" dirty="0"/>
              <a:t> </a:t>
            </a:r>
            <a:r>
              <a:rPr lang="en-US" sz="2600" b="1" dirty="0" err="1"/>
              <a:t>Bidang</a:t>
            </a:r>
            <a:r>
              <a:rPr lang="en-US" sz="2600" b="1" dirty="0"/>
              <a:t> </a:t>
            </a:r>
            <a:r>
              <a:rPr lang="en-US" sz="2600" b="1" dirty="0" err="1"/>
              <a:t>atau</a:t>
            </a:r>
            <a:r>
              <a:rPr lang="en-US" sz="2600" b="1" dirty="0"/>
              <a:t> </a:t>
            </a:r>
            <a:r>
              <a:rPr lang="en-US" sz="2600" b="1" dirty="0" err="1"/>
              <a:t>Sektor</a:t>
            </a:r>
            <a:r>
              <a:rPr lang="id-ID" sz="2600" b="1" dirty="0"/>
              <a:t> (19</a:t>
            </a:r>
            <a:r>
              <a:rPr lang="en-US" sz="2600" b="1" dirty="0"/>
              <a:t>95</a:t>
            </a:r>
            <a:r>
              <a:rPr lang="id-ID" sz="2600" b="1" dirty="0"/>
              <a:t> – sekarang)</a:t>
            </a:r>
            <a:endParaRPr lang="en-US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Sejarah dan </a:t>
            </a:r>
            <a:r>
              <a:rPr lang="en-US" sz="2700" i="1" dirty="0" err="1"/>
              <a:t>Perkembangan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6843E1-EA4B-4BFA-AFA8-9C6C28EE1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9851315" y="789079"/>
            <a:ext cx="1304365" cy="86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55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49987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AI </a:t>
            </a:r>
            <a:r>
              <a:rPr lang="en-US" sz="2600" b="1" dirty="0" err="1"/>
              <a:t>Saat</a:t>
            </a:r>
            <a:r>
              <a:rPr lang="en-US" sz="2600" b="1" dirty="0"/>
              <a:t> </a:t>
            </a:r>
            <a:r>
              <a:rPr lang="en-US" sz="2600" b="1" dirty="0" err="1"/>
              <a:t>Ini</a:t>
            </a:r>
            <a:endParaRPr lang="en-US" sz="2600" b="1" dirty="0"/>
          </a:p>
          <a:p>
            <a:r>
              <a:rPr lang="en-US" sz="2600" dirty="0" err="1"/>
              <a:t>Berkembang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</a:t>
            </a:r>
            <a:r>
              <a:rPr lang="en-US" sz="2600" dirty="0" err="1"/>
              <a:t>bidang</a:t>
            </a:r>
            <a:r>
              <a:rPr lang="en-US" sz="2600" dirty="0"/>
              <a:t> </a:t>
            </a:r>
            <a:r>
              <a:rPr lang="en-US" sz="2600" dirty="0" err="1"/>
              <a:t>ilmu</a:t>
            </a:r>
            <a:r>
              <a:rPr lang="en-US" sz="2600" dirty="0"/>
              <a:t> yang </a:t>
            </a:r>
            <a:r>
              <a:rPr lang="en-US" sz="2600" dirty="0" err="1"/>
              <a:t>fokus</a:t>
            </a:r>
            <a:r>
              <a:rPr lang="en-US" sz="2600" dirty="0"/>
              <a:t> pada area </a:t>
            </a:r>
            <a:r>
              <a:rPr lang="en-US" sz="2600" dirty="0" err="1"/>
              <a:t>tertentu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i="1" dirty="0"/>
              <a:t>Global Optimization</a:t>
            </a:r>
            <a:endParaRPr lang="en-US" sz="2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i="1" dirty="0"/>
              <a:t>Expert Systems</a:t>
            </a:r>
            <a:r>
              <a:rPr lang="en-US" sz="2600" dirty="0"/>
              <a:t>: </a:t>
            </a:r>
            <a:r>
              <a:rPr lang="en-US" sz="2600" i="1" dirty="0"/>
              <a:t>symbolic</a:t>
            </a:r>
            <a:r>
              <a:rPr lang="en-US" sz="2600" dirty="0"/>
              <a:t> &amp; </a:t>
            </a:r>
            <a:r>
              <a:rPr lang="en-US" sz="2600" i="1" dirty="0"/>
              <a:t>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i="1" dirty="0"/>
              <a:t>Evolutionary Computation</a:t>
            </a:r>
            <a:r>
              <a:rPr lang="en-US" sz="2600" dirty="0"/>
              <a:t>: </a:t>
            </a:r>
            <a:r>
              <a:rPr lang="en-US" sz="2600" i="1" dirty="0"/>
              <a:t>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chemeClr val="tx2"/>
                </a:solidFill>
              </a:rPr>
              <a:t>Soft Computing</a:t>
            </a:r>
            <a:r>
              <a:rPr lang="en-US" sz="2600" dirty="0"/>
              <a:t>: </a:t>
            </a:r>
            <a:r>
              <a:rPr lang="en-US" sz="2600" i="1" dirty="0"/>
              <a:t>fuzzy logic</a:t>
            </a:r>
            <a:r>
              <a:rPr lang="en-US" sz="2600" dirty="0"/>
              <a:t>, </a:t>
            </a:r>
            <a:r>
              <a:rPr lang="en-US" sz="2600" i="1" dirty="0"/>
              <a:t>neural network</a:t>
            </a:r>
            <a:r>
              <a:rPr lang="en-US" sz="2600" dirty="0"/>
              <a:t>, </a:t>
            </a:r>
            <a:r>
              <a:rPr lang="en-US" sz="2600" dirty="0" err="1"/>
              <a:t>dsb</a:t>
            </a:r>
            <a:r>
              <a:rPr lang="en-US" sz="2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…</a:t>
            </a:r>
            <a:endParaRPr lang="id-ID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Sejarah dan </a:t>
            </a:r>
            <a:r>
              <a:rPr lang="en-US" sz="2700" i="1" dirty="0" err="1"/>
              <a:t>Perkembangan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640E71B-BF72-4A4C-9D7C-A37AABAA0172}"/>
              </a:ext>
            </a:extLst>
          </p:cNvPr>
          <p:cNvSpPr txBox="1">
            <a:spLocks/>
          </p:cNvSpPr>
          <p:nvPr/>
        </p:nvSpPr>
        <p:spPr>
          <a:xfrm>
            <a:off x="6156959" y="1925933"/>
            <a:ext cx="49987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AI Masa </a:t>
            </a:r>
            <a:r>
              <a:rPr lang="en-US" sz="2600" b="1" dirty="0" err="1"/>
              <a:t>Depan</a:t>
            </a:r>
            <a:endParaRPr lang="en-US" sz="2600" b="1" dirty="0"/>
          </a:p>
          <a:p>
            <a:pPr marL="361950" indent="-185738">
              <a:buFont typeface="Arial" panose="020B0604020202020204" pitchFamily="34" charset="0"/>
              <a:buChar char="•"/>
            </a:pPr>
            <a:r>
              <a:rPr lang="id-ID" sz="2600" dirty="0"/>
              <a:t>Mampukah kecerdasan membuat kecerdasan lain yang lebih cerdas daripada dirinya sendiri?</a:t>
            </a:r>
            <a:endParaRPr lang="en-US" sz="2600" dirty="0"/>
          </a:p>
          <a:p>
            <a:pPr marL="361950" indent="-185738">
              <a:buFont typeface="Arial" panose="020B0604020202020204" pitchFamily="34" charset="0"/>
              <a:buChar char="•"/>
            </a:pPr>
            <a:r>
              <a:rPr lang="id-ID" sz="2600" dirty="0"/>
              <a:t>Apakah kita lebih cerdas daripada proses </a:t>
            </a:r>
            <a:r>
              <a:rPr lang="en-US" sz="2600" dirty="0"/>
              <a:t>“</a:t>
            </a:r>
            <a:r>
              <a:rPr lang="id-ID" sz="2600" dirty="0"/>
              <a:t>evolusi</a:t>
            </a:r>
            <a:r>
              <a:rPr lang="en-US" sz="2600" dirty="0"/>
              <a:t>”</a:t>
            </a:r>
            <a:r>
              <a:rPr lang="id-ID" sz="2600" dirty="0"/>
              <a:t> yang menciptakan kita?</a:t>
            </a:r>
            <a:endParaRPr lang="en-US" sz="2600" dirty="0"/>
          </a:p>
          <a:p>
            <a:pPr marL="361950" indent="-185738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  <a:r>
              <a:rPr lang="id-ID" sz="2600" dirty="0"/>
              <a:t>kankah kecerdasan yang kita buat melebihi kecerdasan kita sendiri?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D908241-5911-480C-8605-157A6E28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237" y="680224"/>
            <a:ext cx="1266443" cy="99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431292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400" b="1" i="1" dirty="0"/>
              <a:t>Mobile Navigation Systems </a:t>
            </a:r>
            <a:r>
              <a:rPr lang="en-US" sz="2400" b="1" dirty="0"/>
              <a:t>(MNS)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searching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sz="2400" b="1" dirty="0"/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400" b="1" dirty="0"/>
              <a:t>Electronic Medical Systems (EMR)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reasoning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400" b="1" dirty="0"/>
              <a:t>Mathematical Theorem Proving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reasoning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id-ID" sz="2400" dirty="0">
              <a:solidFill>
                <a:srgbClr val="FF0000"/>
              </a:solidFill>
            </a:endParaRP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400" b="1" dirty="0"/>
              <a:t>Elevator  Control System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planning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400" b="1" dirty="0">
                <a:solidFill>
                  <a:schemeClr val="accent4"/>
                </a:solidFill>
              </a:rPr>
              <a:t>Data Mining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learning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400" b="1" dirty="0"/>
              <a:t>Speech Recognition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searching, learning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Ragam</a:t>
            </a:r>
            <a:r>
              <a:rPr lang="en-US" sz="2700" i="1" dirty="0"/>
              <a:t> </a:t>
            </a:r>
            <a:r>
              <a:rPr lang="en-US" sz="2700" i="1" dirty="0" err="1"/>
              <a:t>Aplikasi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640E71B-BF72-4A4C-9D7C-A37AABAA0172}"/>
              </a:ext>
            </a:extLst>
          </p:cNvPr>
          <p:cNvSpPr txBox="1">
            <a:spLocks/>
          </p:cNvSpPr>
          <p:nvPr/>
        </p:nvSpPr>
        <p:spPr>
          <a:xfrm>
            <a:off x="5829300" y="1925933"/>
            <a:ext cx="5993131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Bidang</a:t>
            </a:r>
            <a:r>
              <a:rPr lang="en-US" sz="2400" b="1" dirty="0"/>
              <a:t> Computer Vision: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searching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learning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ALVINN (auto driver)</a:t>
            </a:r>
          </a:p>
          <a:p>
            <a:pPr lvl="1"/>
            <a:r>
              <a:rPr lang="en-US" sz="2400" dirty="0"/>
              <a:t>Handwriting recognition</a:t>
            </a:r>
          </a:p>
          <a:p>
            <a:pPr lvl="1"/>
            <a:r>
              <a:rPr lang="en-US" sz="2400" dirty="0"/>
              <a:t>2D to 3D image conversion</a:t>
            </a:r>
          </a:p>
          <a:p>
            <a:pPr lvl="0"/>
            <a:r>
              <a:rPr lang="en-US" sz="2400" b="1" dirty="0"/>
              <a:t>Speech Processing:</a:t>
            </a:r>
          </a:p>
          <a:p>
            <a:pPr lvl="1"/>
            <a:r>
              <a:rPr lang="en-US" sz="2400" dirty="0"/>
              <a:t>Text to Speech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searching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learning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400" dirty="0"/>
              <a:t>Speech to Text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searching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learning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sz="2400" dirty="0"/>
          </a:p>
          <a:p>
            <a:pPr lvl="1"/>
            <a:r>
              <a:rPr lang="en-US" sz="2400" dirty="0"/>
              <a:t>S2SMT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searching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reasoning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learning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id-ID" sz="2400" dirty="0">
              <a:solidFill>
                <a:srgbClr val="FF0000"/>
              </a:solidFill>
            </a:endParaRPr>
          </a:p>
          <a:p>
            <a:pPr lvl="0"/>
            <a:r>
              <a:rPr lang="en-US" sz="2400" b="1" dirty="0"/>
              <a:t>Game: </a:t>
            </a:r>
            <a:r>
              <a:rPr lang="en-US" sz="2400" dirty="0"/>
              <a:t>Deep Blue,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Permainan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Catur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400" i="1" dirty="0">
                <a:solidFill>
                  <a:srgbClr val="FF0000"/>
                </a:solidFill>
                <a:sym typeface="Wingdings" pitchFamily="2" charset="2"/>
              </a:rPr>
              <a:t>reasoning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1CB66-3D62-4EE6-98E0-5A7F1309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630" y="5865038"/>
            <a:ext cx="5140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2400" b="1" dirty="0">
                <a:solidFill>
                  <a:srgbClr val="000000"/>
                </a:solidFill>
              </a:rPr>
              <a:t>Dan </a:t>
            </a:r>
            <a:r>
              <a:rPr lang="en-US" sz="2400" b="1" dirty="0" err="1">
                <a:solidFill>
                  <a:srgbClr val="000000"/>
                </a:solidFill>
              </a:rPr>
              <a:t>masih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banyak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lagi</a:t>
            </a:r>
            <a:r>
              <a:rPr lang="en-US" sz="2400" b="1" dirty="0">
                <a:solidFill>
                  <a:srgbClr val="000000"/>
                </a:solidFill>
              </a:rPr>
              <a:t> ….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417CE-1B55-4FAF-9256-745011A21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10" y="718325"/>
            <a:ext cx="1715170" cy="95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9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830397"/>
            <a:ext cx="5508242" cy="44885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b="1" dirty="0"/>
              <a:t>Automating Tasks:</a:t>
            </a:r>
            <a:r>
              <a:rPr lang="en-US" sz="2200" dirty="0"/>
              <a:t> </a:t>
            </a:r>
            <a:r>
              <a:rPr lang="en-US" sz="2200" dirty="0" err="1"/>
              <a:t>pendelegasian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</a:t>
            </a:r>
            <a:r>
              <a:rPr lang="en-US" sz="2200" dirty="0" err="1"/>
              <a:t>pengelolaan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kompleks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operator </a:t>
            </a:r>
            <a:r>
              <a:rPr lang="en-US" sz="2200" dirty="0" err="1"/>
              <a:t>manusia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endParaRPr lang="en-US" sz="22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b="1" dirty="0"/>
              <a:t>Architecture-Based Adaptation: </a:t>
            </a:r>
            <a:r>
              <a:rPr lang="en-US" sz="2200" dirty="0" err="1"/>
              <a:t>prinsip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</a:t>
            </a:r>
            <a:r>
              <a:rPr lang="en-US" sz="2200" dirty="0" err="1"/>
              <a:t>abstraksi</a:t>
            </a:r>
            <a:r>
              <a:rPr lang="en-US" sz="2200" dirty="0"/>
              <a:t> dan </a:t>
            </a:r>
            <a:r>
              <a:rPr lang="en-US" sz="2200" dirty="0" err="1"/>
              <a:t>pemisahan</a:t>
            </a:r>
            <a:r>
              <a:rPr lang="en-US" sz="2200" dirty="0"/>
              <a:t> concern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mengidentifikasi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rekayasa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adaptif</a:t>
            </a:r>
            <a:endParaRPr lang="en-US" sz="2200" dirty="0"/>
          </a:p>
          <a:p>
            <a:pPr marL="95250" lvl="1" indent="0">
              <a:buClr>
                <a:srgbClr val="0BD0D9"/>
              </a:buClr>
              <a:buSzPct val="95000"/>
              <a:buNone/>
            </a:pPr>
            <a:endParaRPr lang="en-US" sz="22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b="1" dirty="0"/>
              <a:t>Runtime Model: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pandangan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aspek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adaptasi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runtime</a:t>
            </a:r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Pengembangan</a:t>
            </a:r>
            <a:r>
              <a:rPr lang="en-US" sz="2700" i="1" dirty="0"/>
              <a:t> </a:t>
            </a:r>
            <a:r>
              <a:rPr lang="en-US" sz="2700" i="1" dirty="0" err="1"/>
              <a:t>Perangkat</a:t>
            </a:r>
            <a:r>
              <a:rPr lang="en-US" sz="2700" i="1" dirty="0"/>
              <a:t> </a:t>
            </a:r>
            <a:r>
              <a:rPr lang="en-US" sz="2700" i="1" dirty="0" err="1"/>
              <a:t>Lunak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C828-84C7-40E2-AA8B-B7E59917D2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5521" y="136478"/>
            <a:ext cx="5581934" cy="67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Pengembangan</a:t>
            </a:r>
            <a:r>
              <a:rPr lang="en-US" sz="2700" i="1" dirty="0"/>
              <a:t> </a:t>
            </a:r>
            <a:r>
              <a:rPr lang="en-US" sz="2700" i="1" dirty="0" err="1"/>
              <a:t>Perangkat</a:t>
            </a:r>
            <a:r>
              <a:rPr lang="en-US" sz="2700" i="1" dirty="0"/>
              <a:t> </a:t>
            </a:r>
            <a:r>
              <a:rPr lang="en-US" sz="2700" i="1" dirty="0" err="1"/>
              <a:t>Lunak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A77409FA-A205-40EE-921C-CD3FFAF84AAF}"/>
              </a:ext>
            </a:extLst>
          </p:cNvPr>
          <p:cNvSpPr txBox="1">
            <a:spLocks/>
          </p:cNvSpPr>
          <p:nvPr/>
        </p:nvSpPr>
        <p:spPr>
          <a:xfrm>
            <a:off x="1097279" y="1830397"/>
            <a:ext cx="5508242" cy="44885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b="1" dirty="0"/>
              <a:t>Requirements-Driven Adaptation: </a:t>
            </a:r>
            <a:r>
              <a:rPr lang="en-US" sz="2200" dirty="0" err="1"/>
              <a:t>menghubungkan</a:t>
            </a:r>
            <a:r>
              <a:rPr lang="en-US" sz="2200" dirty="0"/>
              <a:t> </a:t>
            </a:r>
            <a:r>
              <a:rPr lang="en-US" sz="2200" dirty="0" err="1"/>
              <a:t>persyaratan</a:t>
            </a:r>
            <a:r>
              <a:rPr lang="en-US" sz="2200" dirty="0"/>
              <a:t> </a:t>
            </a:r>
            <a:r>
              <a:rPr lang="en-US" sz="2200" dirty="0" err="1"/>
              <a:t>kedalam</a:t>
            </a:r>
            <a:r>
              <a:rPr lang="en-US" sz="2200" dirty="0"/>
              <a:t> </a:t>
            </a:r>
            <a:r>
              <a:rPr lang="en-US" sz="2200" dirty="0" err="1"/>
              <a:t>pola</a:t>
            </a:r>
            <a:r>
              <a:rPr lang="en-US" sz="2200" dirty="0"/>
              <a:t> control loop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beradaptasi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runtime requirements</a:t>
            </a:r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b="1" dirty="0"/>
              <a:t>Guarantees Under Uncertainties: </a:t>
            </a:r>
            <a:r>
              <a:rPr lang="en-US" sz="2200" dirty="0" err="1"/>
              <a:t>menjamin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adaptasi</a:t>
            </a:r>
            <a:r>
              <a:rPr lang="en-US" sz="2200" dirty="0"/>
              <a:t> dan </a:t>
            </a: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perlu</a:t>
            </a:r>
            <a:r>
              <a:rPr lang="en-US" sz="2200" dirty="0"/>
              <a:t> </a:t>
            </a:r>
            <a:r>
              <a:rPr lang="en-US" sz="2200" dirty="0" err="1"/>
              <a:t>beroperasi</a:t>
            </a:r>
            <a:r>
              <a:rPr lang="en-US" sz="2200" dirty="0"/>
              <a:t> di </a:t>
            </a:r>
            <a:r>
              <a:rPr lang="en-US" sz="2200" dirty="0" err="1"/>
              <a:t>bawah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ketidakpastian</a:t>
            </a:r>
            <a:endParaRPr lang="en-US" sz="22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000" b="1" dirty="0"/>
              <a:t>Control-Based Adaptation: </a:t>
            </a:r>
            <a:r>
              <a:rPr lang="en-US" sz="2000" dirty="0"/>
              <a:t>model </a:t>
            </a:r>
            <a:r>
              <a:rPr lang="en-US" sz="2000" dirty="0" err="1"/>
              <a:t>matematika</a:t>
            </a:r>
            <a:r>
              <a:rPr lang="en-US" sz="2000" dirty="0"/>
              <a:t> dan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adaptif</a:t>
            </a:r>
            <a:r>
              <a:rPr lang="en-US" sz="2000" dirty="0"/>
              <a:t> dan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properti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endParaRPr lang="en-US" sz="20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0D8AB4-6984-4CD9-BA2C-D606A54798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5521" y="136478"/>
            <a:ext cx="5581934" cy="67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POTR</a:t>
            </a:r>
            <a:r>
              <a:rPr lang="en-US" sz="4000" b="1" dirty="0"/>
              <a:t>E</a:t>
            </a:r>
            <a:r>
              <a:rPr lang="id-ID" sz="4000" b="1" dirty="0"/>
              <a:t>T DUNIA MASA KINI</a:t>
            </a:r>
            <a:br>
              <a:rPr lang="id-ID" sz="4000" b="1" dirty="0"/>
            </a:br>
            <a:r>
              <a:rPr lang="id-ID" sz="2700" i="1" dirty="0"/>
              <a:t>VUCA (Volatile, Uncertain, Complex, Ambiguous)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457F3-0176-EB3E-8085-F78A1780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3" y="1842585"/>
            <a:ext cx="9233614" cy="4397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A23549-E786-BB19-B91C-8A87A52BAF34}"/>
              </a:ext>
            </a:extLst>
          </p:cNvPr>
          <p:cNvSpPr/>
          <p:nvPr/>
        </p:nvSpPr>
        <p:spPr>
          <a:xfrm>
            <a:off x="7093666" y="6417508"/>
            <a:ext cx="350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Source</a:t>
            </a:r>
            <a:r>
              <a:rPr lang="id-ID" sz="1400" dirty="0"/>
              <a:t>: </a:t>
            </a:r>
            <a:r>
              <a:rPr lang="fi-FI" sz="1400" dirty="0"/>
              <a:t>Kusprasapta Mutijarsa, STEI ITB, 2022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57799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5508242" cy="42518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b="1" dirty="0"/>
              <a:t>Learning from Experience:</a:t>
            </a:r>
            <a:r>
              <a:rPr lang="en-US" sz="2200" dirty="0"/>
              <a:t> </a:t>
            </a:r>
            <a:r>
              <a:rPr lang="en-US" sz="2200" dirty="0" err="1"/>
              <a:t>pemanfaatan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machine learning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pengelola</a:t>
            </a:r>
            <a:r>
              <a:rPr lang="en-US" sz="2200" dirty="0"/>
              <a:t>:</a:t>
            </a:r>
          </a:p>
          <a:p>
            <a:pPr marL="627063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dirty="0" err="1"/>
              <a:t>menjaga</a:t>
            </a:r>
            <a:r>
              <a:rPr lang="en-US" sz="2200" dirty="0"/>
              <a:t> model runtime </a:t>
            </a:r>
            <a:r>
              <a:rPr lang="en-US" sz="2200" dirty="0" err="1"/>
              <a:t>tetap</a:t>
            </a:r>
            <a:r>
              <a:rPr lang="en-US" sz="2200" dirty="0"/>
              <a:t> </a:t>
            </a:r>
            <a:r>
              <a:rPr lang="en-US" sz="2200" dirty="0" err="1"/>
              <a:t>mutakhir</a:t>
            </a:r>
            <a:r>
              <a:rPr lang="en-US" sz="2200" dirty="0"/>
              <a:t> (up-to-date)</a:t>
            </a:r>
          </a:p>
          <a:p>
            <a:pPr marL="627063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dirty="0" err="1"/>
              <a:t>mengurangi</a:t>
            </a:r>
            <a:r>
              <a:rPr lang="en-US" sz="2200" dirty="0"/>
              <a:t> </a:t>
            </a:r>
            <a:r>
              <a:rPr lang="en-US" sz="2200" dirty="0" err="1"/>
              <a:t>ruang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opsi</a:t>
            </a:r>
            <a:r>
              <a:rPr lang="en-US" sz="2200" dirty="0"/>
              <a:t> </a:t>
            </a:r>
            <a:r>
              <a:rPr lang="en-US" sz="2200" dirty="0" err="1"/>
              <a:t>adaptasi</a:t>
            </a:r>
            <a:endParaRPr lang="en-US" sz="2200" dirty="0"/>
          </a:p>
          <a:p>
            <a:pPr marL="627063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dirty="0" err="1"/>
              <a:t>belajar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dampak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adaptasi</a:t>
            </a:r>
            <a:r>
              <a:rPr lang="en-US" sz="2200" dirty="0"/>
              <a:t> </a:t>
            </a:r>
            <a:r>
              <a:rPr lang="en-US" sz="2200" dirty="0" err="1"/>
              <a:t>tehadap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</a:p>
          <a:p>
            <a:pPr marL="627063" lvl="1" indent="-247650">
              <a:buClr>
                <a:srgbClr val="0BD0D9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200" dirty="0" err="1"/>
              <a:t>menetapkan</a:t>
            </a:r>
            <a:r>
              <a:rPr lang="en-US" sz="2200" dirty="0"/>
              <a:t> </a:t>
            </a:r>
            <a:r>
              <a:rPr lang="en-US" sz="2200" dirty="0" err="1"/>
              <a:t>opsi</a:t>
            </a:r>
            <a:r>
              <a:rPr lang="en-US" sz="2200" dirty="0"/>
              <a:t> </a:t>
            </a:r>
            <a:r>
              <a:rPr lang="en-US" sz="2200" dirty="0" err="1"/>
              <a:t>adaptasi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memprediksi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properti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pengambilan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adaptasi</a:t>
            </a:r>
            <a:r>
              <a:rPr lang="en-US" sz="2200" dirty="0"/>
              <a:t> yang optimal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Pengembangan</a:t>
            </a:r>
            <a:r>
              <a:rPr lang="en-US" sz="2700" i="1" dirty="0"/>
              <a:t> </a:t>
            </a:r>
            <a:r>
              <a:rPr lang="en-US" sz="2700" i="1" dirty="0" err="1"/>
              <a:t>Perangkat</a:t>
            </a:r>
            <a:r>
              <a:rPr lang="en-US" sz="2700" i="1" dirty="0"/>
              <a:t> </a:t>
            </a:r>
            <a:r>
              <a:rPr lang="en-US" sz="2700" i="1" dirty="0" err="1"/>
              <a:t>Lunak</a:t>
            </a:r>
            <a:r>
              <a:rPr lang="en-US" sz="2700" i="1" dirty="0"/>
              <a:t> </a:t>
            </a:r>
            <a:r>
              <a:rPr lang="en-US" sz="2700" i="1" dirty="0" err="1"/>
              <a:t>Cerdas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F5695-E575-48AD-BF9D-8BEEE48318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5521" y="136478"/>
            <a:ext cx="5581934" cy="67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058D4A7-40A4-49DC-B5F3-93299A76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0"/>
            <a:ext cx="9144000" cy="685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042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4998721" cy="44748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200" b="1" dirty="0"/>
              <a:t>Tahun 2019</a:t>
            </a:r>
            <a:endParaRPr lang="id-ID" sz="2200" dirty="0"/>
          </a:p>
          <a:p>
            <a:pPr lvl="1"/>
            <a:r>
              <a:rPr lang="en-US" sz="2200" dirty="0"/>
              <a:t>1 </a:t>
            </a:r>
            <a:r>
              <a:rPr lang="id-ID" sz="2200" dirty="0"/>
              <a:t>PC </a:t>
            </a:r>
            <a:r>
              <a:rPr lang="en-US" sz="2200" dirty="0"/>
              <a:t>=</a:t>
            </a:r>
            <a:r>
              <a:rPr lang="id-ID" sz="2200" dirty="0"/>
              <a:t> </a:t>
            </a:r>
            <a:r>
              <a:rPr lang="en-US" sz="2200" dirty="0"/>
              <a:t>1</a:t>
            </a:r>
            <a:r>
              <a:rPr lang="id-ID" sz="2200" dirty="0"/>
              <a:t> otak manusia.</a:t>
            </a:r>
            <a:endParaRPr lang="en-US" sz="2200" dirty="0"/>
          </a:p>
          <a:p>
            <a:pPr lvl="1"/>
            <a:r>
              <a:rPr lang="id-ID" sz="2200" dirty="0"/>
              <a:t>Komputer mudah dioperasikan, tidak terlihat dan menempel dimana saja </a:t>
            </a:r>
            <a:endParaRPr lang="en-US" sz="2200" dirty="0"/>
          </a:p>
          <a:p>
            <a:pPr lvl="1"/>
            <a:r>
              <a:rPr lang="id-ID" sz="2200" i="1" dirty="0"/>
              <a:t>Virtual reality</a:t>
            </a:r>
            <a:r>
              <a:rPr lang="id-ID" sz="2200" dirty="0"/>
              <a:t> sudah dalam tiga dimensi </a:t>
            </a:r>
            <a:endParaRPr lang="en-US" sz="2200" dirty="0"/>
          </a:p>
          <a:p>
            <a:pPr lvl="1"/>
            <a:r>
              <a:rPr lang="id-ID" sz="2200" dirty="0"/>
              <a:t>Sebagian besar interaksi dengan komputer sudah melalui </a:t>
            </a:r>
            <a:r>
              <a:rPr lang="id-ID" sz="2200" i="1" dirty="0"/>
              <a:t>gesture</a:t>
            </a:r>
            <a:r>
              <a:rPr lang="id-ID" sz="2200" dirty="0"/>
              <a:t> dan komunikasi bahasa alami dua arah</a:t>
            </a:r>
            <a:endParaRPr lang="en-US" sz="2200" dirty="0"/>
          </a:p>
          <a:p>
            <a:pPr lvl="1"/>
            <a:r>
              <a:rPr lang="id-ID" sz="2200" dirty="0"/>
              <a:t>Lingkungan realistis yang mencakup audio, visual, dan fisik membuat manusia mampu melakukan sesuatu, secara </a:t>
            </a:r>
            <a:r>
              <a:rPr lang="id-ID" sz="2200" i="1" dirty="0"/>
              <a:t>virtual</a:t>
            </a:r>
            <a:r>
              <a:rPr lang="id-ID" sz="2200" dirty="0"/>
              <a:t>, dengan manusia lain, meskipun ada batasan secara fisik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Prediksi</a:t>
            </a:r>
            <a:r>
              <a:rPr lang="en-US" sz="2700" i="1" dirty="0"/>
              <a:t> </a:t>
            </a:r>
            <a:r>
              <a:rPr lang="en-US" sz="2700" i="1" dirty="0" err="1"/>
              <a:t>Perkembangan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640E71B-BF72-4A4C-9D7C-A37AABAA0172}"/>
              </a:ext>
            </a:extLst>
          </p:cNvPr>
          <p:cNvSpPr txBox="1">
            <a:spLocks/>
          </p:cNvSpPr>
          <p:nvPr/>
        </p:nvSpPr>
        <p:spPr>
          <a:xfrm>
            <a:off x="6156959" y="1925933"/>
            <a:ext cx="4998721" cy="44748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200" b="1" dirty="0"/>
              <a:t>Tahun 2029</a:t>
            </a:r>
            <a:endParaRPr lang="id-ID" sz="2200" dirty="0"/>
          </a:p>
          <a:p>
            <a:pPr lvl="1"/>
            <a:r>
              <a:rPr lang="en-US" sz="2200" dirty="0"/>
              <a:t>1 </a:t>
            </a:r>
            <a:r>
              <a:rPr lang="id-ID" sz="2200" dirty="0"/>
              <a:t>PC </a:t>
            </a:r>
            <a:r>
              <a:rPr lang="en-US" sz="2200" dirty="0"/>
              <a:t>=</a:t>
            </a:r>
            <a:r>
              <a:rPr lang="id-ID" sz="2200" dirty="0"/>
              <a:t> </a:t>
            </a:r>
            <a:r>
              <a:rPr lang="en-US" sz="2200" dirty="0"/>
              <a:t>1000</a:t>
            </a:r>
            <a:r>
              <a:rPr lang="id-ID" sz="2200" dirty="0"/>
              <a:t> otak manusia.</a:t>
            </a:r>
            <a:endParaRPr lang="en-US" sz="2200" dirty="0"/>
          </a:p>
          <a:p>
            <a:pPr lvl="1"/>
            <a:r>
              <a:rPr lang="id-ID" sz="2200" dirty="0"/>
              <a:t>Komputer terhubung ke otak manusia dengan koneksi </a:t>
            </a:r>
            <a:r>
              <a:rPr lang="id-ID" sz="2200" i="1" dirty="0"/>
              <a:t>high-bandwidth</a:t>
            </a:r>
            <a:endParaRPr lang="en-US" sz="2200" dirty="0"/>
          </a:p>
          <a:p>
            <a:pPr lvl="1"/>
            <a:r>
              <a:rPr lang="id-ID" sz="2200" dirty="0"/>
              <a:t>Pencangkokan otak berhasil dilakukan untuk meningkatkan persepsi dan interpretasi secara audio dan visual, memori, dan penalaran</a:t>
            </a:r>
            <a:endParaRPr lang="en-US" sz="2200" dirty="0"/>
          </a:p>
          <a:p>
            <a:pPr lvl="1"/>
            <a:r>
              <a:rPr lang="id-ID" sz="2200" dirty="0"/>
              <a:t>Komputer mampu membaca semua literatur dan material multimedia yang dibangkitkan oleh mesin </a:t>
            </a:r>
            <a:r>
              <a:rPr lang="en-US" sz="2200" dirty="0"/>
              <a:t>dan</a:t>
            </a:r>
            <a:r>
              <a:rPr lang="id-ID" sz="2200" dirty="0"/>
              <a:t> manusia </a:t>
            </a:r>
            <a:endParaRPr lang="en-US" sz="2200" dirty="0"/>
          </a:p>
          <a:p>
            <a:pPr lvl="1"/>
            <a:r>
              <a:rPr lang="id-ID" sz="2200" dirty="0"/>
              <a:t>Muncul diskusi tentang legalitas komputer dan konstitusi manusia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C0BA9-7A36-4C88-AAA6-FE01299F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4998721" cy="44748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200" b="1" dirty="0"/>
              <a:t>Tahun 2049</a:t>
            </a:r>
            <a:r>
              <a:rPr lang="id-ID" sz="2200" dirty="0"/>
              <a:t> </a:t>
            </a:r>
          </a:p>
          <a:p>
            <a:pPr lvl="1"/>
            <a:r>
              <a:rPr lang="id-ID" sz="2200" dirty="0"/>
              <a:t>Makanan yang diproduksi menggunakan </a:t>
            </a:r>
            <a:r>
              <a:rPr lang="id-ID" sz="2200" b="1" i="1" dirty="0">
                <a:solidFill>
                  <a:srgbClr val="C00000"/>
                </a:solidFill>
              </a:rPr>
              <a:t>nano technology</a:t>
            </a:r>
            <a:r>
              <a:rPr lang="id-ID" sz="2200" b="1" dirty="0">
                <a:solidFill>
                  <a:srgbClr val="C00000"/>
                </a:solidFill>
              </a:rPr>
              <a:t> </a:t>
            </a:r>
            <a:r>
              <a:rPr lang="id-ID" sz="2200" dirty="0"/>
              <a:t>mulai digunakan secara umum</a:t>
            </a:r>
            <a:endParaRPr lang="en-US" sz="2200" dirty="0"/>
          </a:p>
          <a:p>
            <a:pPr lvl="1"/>
            <a:r>
              <a:rPr lang="id-ID" sz="2200" dirty="0"/>
              <a:t>Makanan tersebut mempunyai komposisi gizi yang baik, mempunyai rasa dan tekstur yang sama dengan makanan organik</a:t>
            </a:r>
            <a:endParaRPr lang="en-US" sz="2200" dirty="0"/>
          </a:p>
          <a:p>
            <a:pPr lvl="1"/>
            <a:endParaRPr lang="en-US" sz="800" dirty="0"/>
          </a:p>
          <a:p>
            <a:r>
              <a:rPr lang="id-ID" sz="2200" b="1" dirty="0"/>
              <a:t>Tahun 2072 </a:t>
            </a:r>
            <a:endParaRPr lang="id-ID" sz="2200" dirty="0"/>
          </a:p>
          <a:p>
            <a:pPr>
              <a:buNone/>
            </a:pPr>
            <a:r>
              <a:rPr lang="en-US" sz="2200" i="1" dirty="0"/>
              <a:t>	</a:t>
            </a:r>
            <a:r>
              <a:rPr lang="id-ID" sz="2200" i="1" dirty="0"/>
              <a:t>Picoengineering</a:t>
            </a:r>
            <a:r>
              <a:rPr lang="id-ID" sz="2200" dirty="0"/>
              <a:t> atau teknologi pada skala </a:t>
            </a:r>
            <a:r>
              <a:rPr lang="id-ID" sz="2200" i="1" dirty="0"/>
              <a:t>picometer</a:t>
            </a:r>
            <a:r>
              <a:rPr lang="id-ID" sz="2200" dirty="0"/>
              <a:t> atau 10</a:t>
            </a:r>
            <a:r>
              <a:rPr lang="id-ID" sz="2200" baseline="30000" dirty="0"/>
              <a:t>-12</a:t>
            </a:r>
            <a:r>
              <a:rPr lang="id-ID" sz="2200" dirty="0"/>
              <a:t> meter berhasil diaplikasikan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 err="1"/>
              <a:t>Prediksi</a:t>
            </a:r>
            <a:r>
              <a:rPr lang="en-US" sz="2700" i="1" dirty="0"/>
              <a:t> </a:t>
            </a:r>
            <a:r>
              <a:rPr lang="en-US" sz="2700" i="1" dirty="0" err="1"/>
              <a:t>Perkembangan</a:t>
            </a:r>
            <a:r>
              <a:rPr lang="en-US" sz="2700" i="1" dirty="0"/>
              <a:t>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1640E71B-BF72-4A4C-9D7C-A37AABAA0172}"/>
              </a:ext>
            </a:extLst>
          </p:cNvPr>
          <p:cNvSpPr txBox="1">
            <a:spLocks/>
          </p:cNvSpPr>
          <p:nvPr/>
        </p:nvSpPr>
        <p:spPr>
          <a:xfrm>
            <a:off x="6156959" y="1925933"/>
            <a:ext cx="4998721" cy="44748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200" b="1" dirty="0"/>
              <a:t>Tahun 2099</a:t>
            </a:r>
            <a:endParaRPr lang="id-ID" sz="2200" dirty="0"/>
          </a:p>
          <a:p>
            <a:pPr lvl="1"/>
            <a:r>
              <a:rPr lang="id-ID" sz="2200" dirty="0"/>
              <a:t>Ada kecenderungan kuat untuk membuat gabungan antara pemikiran manusia dengan kecerdasan mesin</a:t>
            </a:r>
            <a:endParaRPr lang="en-US" sz="2200" dirty="0"/>
          </a:p>
          <a:p>
            <a:pPr lvl="1"/>
            <a:r>
              <a:rPr lang="id-ID" sz="2200" dirty="0"/>
              <a:t>Tidak ada lagi perbedaan yang jelas antara manusia dan mesin </a:t>
            </a:r>
            <a:endParaRPr lang="en-US" sz="2200" dirty="0"/>
          </a:p>
          <a:p>
            <a:pPr lvl="1"/>
            <a:r>
              <a:rPr lang="id-ID" sz="2200" dirty="0"/>
              <a:t>Sebagian besar entitas tidak mempunyai kehadiran fisik yang permanen</a:t>
            </a:r>
            <a:endParaRPr lang="en-US" sz="2200" dirty="0"/>
          </a:p>
          <a:p>
            <a:pPr lvl="1"/>
            <a:r>
              <a:rPr lang="id-ID" sz="2200" dirty="0"/>
              <a:t>Kecerdasan berbasis mesin yang diturunkan dari model-model kecerdasan manusia yang diperluas mengklaim dirinya sebagai manusia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D8AB1-24D5-4CCA-9F4E-D9DF4661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617" y="595746"/>
            <a:ext cx="1286063" cy="10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79" y="1925933"/>
            <a:ext cx="10058400" cy="44748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sz="2600" b="1" i="1" dirty="0"/>
              <a:t>Artificial </a:t>
            </a:r>
            <a:r>
              <a:rPr lang="id-ID" sz="2600" b="1" i="1" dirty="0"/>
              <a:t>I</a:t>
            </a:r>
            <a:r>
              <a:rPr lang="en-US" sz="2600" b="1" i="1" dirty="0" err="1"/>
              <a:t>ntelligence</a:t>
            </a:r>
            <a:r>
              <a:rPr lang="en-US" sz="2600" b="1" i="1" dirty="0"/>
              <a:t> (AI) </a:t>
            </a:r>
            <a:r>
              <a:rPr lang="en-US" sz="2600" dirty="0" err="1"/>
              <a:t>sebagai</a:t>
            </a:r>
            <a:r>
              <a:rPr lang="id-ID" sz="2600" dirty="0"/>
              <a:t> ”</a:t>
            </a:r>
            <a:r>
              <a:rPr lang="id-ID" sz="2600" b="1" i="1" dirty="0"/>
              <a:t>acting rationally</a:t>
            </a:r>
            <a:r>
              <a:rPr lang="id-ID" sz="2600" dirty="0"/>
              <a:t>” </a:t>
            </a:r>
            <a:r>
              <a:rPr lang="en-US" sz="2600" dirty="0"/>
              <a:t>(</a:t>
            </a:r>
            <a:r>
              <a:rPr lang="id-ID" sz="2600" i="1" dirty="0"/>
              <a:t>rational agent</a:t>
            </a:r>
            <a:r>
              <a:rPr lang="en-US" sz="2600" dirty="0"/>
              <a:t>)</a:t>
            </a:r>
            <a:endParaRPr lang="id-ID" sz="2600" dirty="0"/>
          </a:p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sz="2600" dirty="0"/>
              <a:t>S</a:t>
            </a:r>
            <a:r>
              <a:rPr lang="id-ID" sz="2600" dirty="0"/>
              <a:t>ejak tahun 1980</a:t>
            </a:r>
            <a:r>
              <a:rPr lang="id-ID" sz="2600" b="1" dirty="0"/>
              <a:t>, AI menjadi sebuah industri </a:t>
            </a:r>
            <a:r>
              <a:rPr lang="id-ID" sz="2600" dirty="0"/>
              <a:t>yang besar dengan perkembangan yang sangat pesat</a:t>
            </a:r>
          </a:p>
          <a:p>
            <a:pPr marL="361950" indent="-266700">
              <a:buFont typeface="Arial" panose="020B0604020202020204" pitchFamily="34" charset="0"/>
              <a:buChar char="•"/>
            </a:pPr>
            <a:r>
              <a:rPr lang="id-ID" sz="2600" dirty="0"/>
              <a:t>Dengan teknologi </a:t>
            </a:r>
            <a:r>
              <a:rPr lang="id-ID" sz="2600" b="1" i="1" dirty="0"/>
              <a:t>hardware</a:t>
            </a:r>
            <a:r>
              <a:rPr lang="id-ID" sz="2600" dirty="0"/>
              <a:t> yang performansinya semakin tinggi dan berukuran kecil</a:t>
            </a:r>
            <a:r>
              <a:rPr lang="en-US" sz="2600" dirty="0"/>
              <a:t>,</a:t>
            </a:r>
            <a:r>
              <a:rPr lang="id-ID" sz="2600" dirty="0"/>
              <a:t> serta didukung teknologi </a:t>
            </a:r>
            <a:r>
              <a:rPr lang="id-ID" sz="2600" b="1" i="1" dirty="0"/>
              <a:t>software</a:t>
            </a:r>
            <a:r>
              <a:rPr lang="id-ID" sz="2600" dirty="0"/>
              <a:t> yang semakin beragam dan kuat, produk-produk berbasis </a:t>
            </a:r>
            <a:r>
              <a:rPr lang="id-ID" sz="2600" b="1" dirty="0"/>
              <a:t>AI semakin dekat dengan kehidupan manusia</a:t>
            </a:r>
            <a:endParaRPr lang="id-ID" sz="2600" dirty="0"/>
          </a:p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sz="2600" dirty="0"/>
              <a:t>Di</a:t>
            </a:r>
            <a:r>
              <a:rPr lang="id-ID" sz="2600" dirty="0"/>
              <a:t> masa </a:t>
            </a:r>
            <a:r>
              <a:rPr lang="en-US" sz="2600" dirty="0" err="1"/>
              <a:t>depan</a:t>
            </a:r>
            <a:r>
              <a:rPr lang="id-ID" sz="2600" dirty="0"/>
              <a:t>, AI </a:t>
            </a:r>
            <a:r>
              <a:rPr lang="en-US" sz="2600" dirty="0" err="1"/>
              <a:t>mungkin</a:t>
            </a:r>
            <a:r>
              <a:rPr lang="id-ID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id-ID" sz="2600" dirty="0"/>
              <a:t>membuat </a:t>
            </a:r>
            <a:r>
              <a:rPr lang="id-ID" sz="2600" b="1" dirty="0"/>
              <a:t>kecerdasan yang hampir menyamai</a:t>
            </a:r>
            <a:r>
              <a:rPr lang="id-ID" sz="2600" dirty="0"/>
              <a:t> kecerdasan manusia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Kesimpulan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42533-F3C6-4CBD-900D-3D937C37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9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ED0506-CCBC-49A7-85F3-B0E3E64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KECERDASAN BUATAN</a:t>
            </a:r>
            <a:br>
              <a:rPr lang="id-ID" sz="4000" b="1" dirty="0"/>
            </a:br>
            <a:r>
              <a:rPr lang="en-US" sz="2700" i="1" dirty="0"/>
              <a:t>Kesimpulan </a:t>
            </a: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42533-F3C6-4CBD-900D-3D937C37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969" y="665427"/>
            <a:ext cx="1859337" cy="1031592"/>
          </a:xfrm>
          <a:prstGeom prst="rect">
            <a:avLst/>
          </a:prstGeo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FC1E6EA-363B-4554-9957-3E6956C9C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98854"/>
              </p:ext>
            </p:extLst>
          </p:nvPr>
        </p:nvGraphicFramePr>
        <p:xfrm>
          <a:off x="2875935" y="1737360"/>
          <a:ext cx="6061588" cy="472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5BAE41-9CB4-468C-BC2E-0AA261CFFB01}"/>
              </a:ext>
            </a:extLst>
          </p:cNvPr>
          <p:cNvSpPr txBox="1"/>
          <p:nvPr/>
        </p:nvSpPr>
        <p:spPr>
          <a:xfrm>
            <a:off x="3962990" y="1786520"/>
            <a:ext cx="15039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rgbClr val="002060"/>
                </a:solidFill>
              </a:rPr>
              <a:t>States</a:t>
            </a:r>
          </a:p>
          <a:p>
            <a:pPr algn="r"/>
            <a:r>
              <a:rPr lang="en-US" sz="1900" b="1" dirty="0">
                <a:solidFill>
                  <a:srgbClr val="002060"/>
                </a:solidFill>
              </a:rPr>
              <a:t>Operator</a:t>
            </a:r>
            <a:endParaRPr lang="id-ID" sz="19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33D-A78F-4E44-919E-A535D3B63134}"/>
              </a:ext>
            </a:extLst>
          </p:cNvPr>
          <p:cNvSpPr txBox="1"/>
          <p:nvPr/>
        </p:nvSpPr>
        <p:spPr>
          <a:xfrm>
            <a:off x="7372669" y="3039455"/>
            <a:ext cx="2205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</a:rPr>
              <a:t>Knowledge Base</a:t>
            </a:r>
          </a:p>
          <a:p>
            <a:r>
              <a:rPr lang="en-US" sz="1900" b="1" dirty="0">
                <a:solidFill>
                  <a:srgbClr val="002060"/>
                </a:solidFill>
              </a:rPr>
              <a:t>Inference</a:t>
            </a:r>
            <a:endParaRPr lang="id-ID" sz="19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60EC9-F684-43ED-843B-E1926DF62CFE}"/>
              </a:ext>
            </a:extLst>
          </p:cNvPr>
          <p:cNvSpPr txBox="1"/>
          <p:nvPr/>
        </p:nvSpPr>
        <p:spPr>
          <a:xfrm>
            <a:off x="1857626" y="5412567"/>
            <a:ext cx="34921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rgbClr val="002060"/>
                </a:solidFill>
              </a:rPr>
              <a:t>Decomposable</a:t>
            </a:r>
          </a:p>
          <a:p>
            <a:pPr algn="r"/>
            <a:r>
              <a:rPr lang="en-US" sz="1900" b="1" dirty="0">
                <a:solidFill>
                  <a:srgbClr val="002060"/>
                </a:solidFill>
              </a:rPr>
              <a:t>Precondition-Add-Delete (PAD)</a:t>
            </a:r>
            <a:endParaRPr lang="id-ID" sz="1900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3D8CF-408C-46AD-A920-B724D2583001}"/>
              </a:ext>
            </a:extLst>
          </p:cNvPr>
          <p:cNvSpPr txBox="1"/>
          <p:nvPr/>
        </p:nvSpPr>
        <p:spPr>
          <a:xfrm>
            <a:off x="2266006" y="3039455"/>
            <a:ext cx="21142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rgbClr val="002060"/>
                </a:solidFill>
              </a:rPr>
              <a:t>Rule Generator</a:t>
            </a:r>
          </a:p>
          <a:p>
            <a:pPr algn="r"/>
            <a:r>
              <a:rPr lang="en-US" sz="1900" b="1" dirty="0">
                <a:solidFill>
                  <a:srgbClr val="002060"/>
                </a:solidFill>
              </a:rPr>
              <a:t>Data Driven</a:t>
            </a:r>
            <a:endParaRPr lang="id-ID" sz="1900" b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6ACDD-5F2E-4288-8077-C3711282B69F}"/>
              </a:ext>
            </a:extLst>
          </p:cNvPr>
          <p:cNvSpPr txBox="1"/>
          <p:nvPr/>
        </p:nvSpPr>
        <p:spPr>
          <a:xfrm>
            <a:off x="5394709" y="6416916"/>
            <a:ext cx="60615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“… Satu </a:t>
            </a:r>
            <a:r>
              <a:rPr lang="en-US" sz="1900" b="1" dirty="0" err="1"/>
              <a:t>aplikasi</a:t>
            </a:r>
            <a:r>
              <a:rPr lang="en-US" sz="1900" b="1" dirty="0"/>
              <a:t> </a:t>
            </a:r>
            <a:r>
              <a:rPr lang="en-US" sz="1900" b="1" dirty="0" err="1"/>
              <a:t>mungkin</a:t>
            </a:r>
            <a:r>
              <a:rPr lang="en-US" sz="1900" b="1" dirty="0"/>
              <a:t> </a:t>
            </a:r>
            <a:r>
              <a:rPr lang="en-US" sz="1900" b="1" dirty="0" err="1"/>
              <a:t>memerlukan</a:t>
            </a:r>
            <a:r>
              <a:rPr lang="en-US" sz="1900" b="1" dirty="0"/>
              <a:t> </a:t>
            </a:r>
            <a:r>
              <a:rPr lang="en-US" sz="1900" b="1" dirty="0" err="1"/>
              <a:t>beberapa</a:t>
            </a:r>
            <a:r>
              <a:rPr lang="en-US" sz="1900" b="1" dirty="0"/>
              <a:t> </a:t>
            </a:r>
            <a:r>
              <a:rPr lang="en-US" sz="1900" b="1" dirty="0" err="1"/>
              <a:t>teknik</a:t>
            </a:r>
            <a:r>
              <a:rPr lang="en-US" sz="1900" b="1" dirty="0"/>
              <a:t> …”</a:t>
            </a:r>
            <a:endParaRPr lang="id-ID" sz="1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F8ACB-A500-482F-ADF3-4C3B4020736E}"/>
              </a:ext>
            </a:extLst>
          </p:cNvPr>
          <p:cNvSpPr txBox="1"/>
          <p:nvPr/>
        </p:nvSpPr>
        <p:spPr>
          <a:xfrm>
            <a:off x="1097280" y="1882299"/>
            <a:ext cx="328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Empat</a:t>
            </a:r>
            <a:r>
              <a:rPr lang="en-US" sz="2400" b="1" dirty="0"/>
              <a:t> Teknik AI</a:t>
            </a:r>
            <a:endParaRPr lang="id-ID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35744-6C7D-4A18-B7E8-6AD95DF9D3F3}"/>
              </a:ext>
            </a:extLst>
          </p:cNvPr>
          <p:cNvSpPr txBox="1"/>
          <p:nvPr/>
        </p:nvSpPr>
        <p:spPr>
          <a:xfrm>
            <a:off x="6390967" y="1801958"/>
            <a:ext cx="334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>
                <a:solidFill>
                  <a:srgbClr val="FF0000"/>
                </a:solidFill>
              </a:rPr>
              <a:t>Optimization</a:t>
            </a:r>
          </a:p>
          <a:p>
            <a:r>
              <a:rPr lang="en-US" sz="1900" i="1" dirty="0">
                <a:solidFill>
                  <a:srgbClr val="FF0000"/>
                </a:solidFill>
              </a:rPr>
              <a:t>Mobile Navigation System,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A2B9D-8235-4AC0-96FC-DC94A965C13F}"/>
              </a:ext>
            </a:extLst>
          </p:cNvPr>
          <p:cNvSpPr txBox="1"/>
          <p:nvPr/>
        </p:nvSpPr>
        <p:spPr>
          <a:xfrm>
            <a:off x="7408814" y="4359925"/>
            <a:ext cx="334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>
                <a:solidFill>
                  <a:srgbClr val="FF0000"/>
                </a:solidFill>
              </a:rPr>
              <a:t>Wumpus World </a:t>
            </a:r>
          </a:p>
          <a:p>
            <a:r>
              <a:rPr lang="en-US" sz="1900" i="1" dirty="0">
                <a:solidFill>
                  <a:srgbClr val="FF0000"/>
                </a:solidFill>
              </a:rPr>
              <a:t>Electronic Medical Records,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95978-C13C-47F4-9ED2-47D241FC55E0}"/>
              </a:ext>
            </a:extLst>
          </p:cNvPr>
          <p:cNvSpPr txBox="1"/>
          <p:nvPr/>
        </p:nvSpPr>
        <p:spPr>
          <a:xfrm>
            <a:off x="6515739" y="5412567"/>
            <a:ext cx="32181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i="1" dirty="0">
                <a:solidFill>
                  <a:srgbClr val="FF0000"/>
                </a:solidFill>
              </a:rPr>
              <a:t>Manufacture </a:t>
            </a:r>
          </a:p>
          <a:p>
            <a:r>
              <a:rPr lang="en-US" sz="1900" i="1" dirty="0">
                <a:solidFill>
                  <a:srgbClr val="FF0000"/>
                </a:solidFill>
              </a:rPr>
              <a:t>Elevator Control System,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D4FD5-F976-4643-A729-A35EB89A59AE}"/>
              </a:ext>
            </a:extLst>
          </p:cNvPr>
          <p:cNvSpPr txBox="1"/>
          <p:nvPr/>
        </p:nvSpPr>
        <p:spPr>
          <a:xfrm>
            <a:off x="1087798" y="4359925"/>
            <a:ext cx="32829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i="1" dirty="0">
                <a:solidFill>
                  <a:srgbClr val="FF0000"/>
                </a:solidFill>
              </a:rPr>
              <a:t>Pattern Recognition</a:t>
            </a:r>
          </a:p>
          <a:p>
            <a:pPr algn="r"/>
            <a:r>
              <a:rPr lang="en-US" sz="1900" i="1" dirty="0">
                <a:solidFill>
                  <a:srgbClr val="FF0000"/>
                </a:solidFill>
              </a:rPr>
              <a:t>Classification Clustering, etc.</a:t>
            </a:r>
          </a:p>
        </p:txBody>
      </p:sp>
    </p:spTree>
    <p:extLst>
      <p:ext uri="{BB962C8B-B14F-4D97-AF65-F5344CB8AC3E}">
        <p14:creationId xmlns:p14="http://schemas.microsoft.com/office/powerpoint/2010/main" val="10746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015625-BFEF-470F-8645-B261B6F1B16E}"/>
              </a:ext>
            </a:extLst>
          </p:cNvPr>
          <p:cNvSpPr txBox="1">
            <a:spLocks/>
          </p:cNvSpPr>
          <p:nvPr/>
        </p:nvSpPr>
        <p:spPr>
          <a:xfrm>
            <a:off x="1089660" y="1861776"/>
            <a:ext cx="10079467" cy="41608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id-ID" sz="800" dirty="0"/>
          </a:p>
          <a:p>
            <a:pPr algn="ctr"/>
            <a:r>
              <a:rPr lang="id-ID" sz="3600" b="1" dirty="0"/>
              <a:t>“... Sejatinya, adalah seni </a:t>
            </a:r>
            <a:r>
              <a:rPr lang="en-US" sz="3600" b="1" dirty="0" err="1"/>
              <a:t>memilah</a:t>
            </a:r>
            <a:r>
              <a:rPr lang="en-US" sz="3600" b="1" dirty="0"/>
              <a:t> dan </a:t>
            </a:r>
            <a:r>
              <a:rPr lang="en-US" sz="3600" b="1" dirty="0" err="1"/>
              <a:t>menyelesaikan</a:t>
            </a:r>
            <a:r>
              <a:rPr lang="en-US" sz="3600" b="1" dirty="0"/>
              <a:t> </a:t>
            </a:r>
            <a:r>
              <a:rPr lang="en-US" sz="3600" b="1" dirty="0" err="1"/>
              <a:t>masalah</a:t>
            </a:r>
            <a:r>
              <a:rPr lang="id-ID" sz="3600" b="1" dirty="0"/>
              <a:t>...”</a:t>
            </a:r>
          </a:p>
          <a:p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BAHAN RENUNGAN BERSAMA</a:t>
            </a:r>
            <a:br>
              <a:rPr lang="id-ID" sz="4000" b="1" dirty="0"/>
            </a:br>
            <a:r>
              <a:rPr lang="id-ID" sz="2700" i="1" dirty="0"/>
              <a:t>Landasan Berpikir dan Berhasrat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141" y="658906"/>
            <a:ext cx="1721986" cy="10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b="1" dirty="0"/>
              <a:t>TERIMA KASIH</a:t>
            </a:r>
            <a:br>
              <a:rPr lang="id-ID" sz="4000" b="1" dirty="0"/>
            </a:br>
            <a:endParaRPr lang="id-ID" sz="2800" b="1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05" y="2531854"/>
            <a:ext cx="4222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earth-3d-space-tour-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30" y="2261793"/>
            <a:ext cx="32321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MASA “</a:t>
            </a:r>
            <a:r>
              <a:rPr lang="id-ID" sz="4000" b="1" i="1" dirty="0"/>
              <a:t>4.0</a:t>
            </a:r>
            <a:r>
              <a:rPr lang="en-US" sz="4000" b="1" i="1" dirty="0"/>
              <a:t> – 5.0</a:t>
            </a:r>
            <a:r>
              <a:rPr lang="id-ID" sz="4000" b="1" dirty="0"/>
              <a:t>”</a:t>
            </a:r>
            <a:br>
              <a:rPr lang="id-ID" sz="4000" b="1" dirty="0"/>
            </a:br>
            <a:r>
              <a:rPr lang="id-ID" sz="2700" i="1" dirty="0"/>
              <a:t>Revolusi Industri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DF02B-BFE4-44D7-B30E-44AD11246191}"/>
              </a:ext>
            </a:extLst>
          </p:cNvPr>
          <p:cNvSpPr/>
          <p:nvPr/>
        </p:nvSpPr>
        <p:spPr>
          <a:xfrm>
            <a:off x="5580453" y="1353498"/>
            <a:ext cx="572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ID" b="1" dirty="0"/>
              <a:t>Video :</a:t>
            </a:r>
            <a:r>
              <a:rPr lang="en-ID" dirty="0"/>
              <a:t> </a:t>
            </a:r>
            <a:r>
              <a:rPr lang="en-ID" u="sng" dirty="0">
                <a:solidFill>
                  <a:schemeClr val="hlink"/>
                </a:solidFill>
                <a:hlinkClick r:id="rId2"/>
              </a:rPr>
              <a:t>https://www.youtube.com/watch?v=SCGV1tNBoeU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50AE0-A0FA-1BE6-EEF2-473D415D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35" y="1761423"/>
            <a:ext cx="8703129" cy="4555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052EF-A7B2-819A-0FC3-EEFB76AB9215}"/>
              </a:ext>
            </a:extLst>
          </p:cNvPr>
          <p:cNvSpPr/>
          <p:nvPr/>
        </p:nvSpPr>
        <p:spPr>
          <a:xfrm>
            <a:off x="7093666" y="6417508"/>
            <a:ext cx="350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Source</a:t>
            </a:r>
            <a:r>
              <a:rPr lang="id-ID" sz="1400" dirty="0"/>
              <a:t>: </a:t>
            </a:r>
            <a:r>
              <a:rPr lang="fi-FI" sz="1400" dirty="0"/>
              <a:t>Kusprasapta Mutijarsa, STEI ITB, 2022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5373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87020-1F4F-0992-DC80-2AB492BB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15" y="1777465"/>
            <a:ext cx="8703129" cy="454478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375393-F084-D64E-8C75-1F04E7B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MASA “</a:t>
            </a:r>
            <a:r>
              <a:rPr lang="id-ID" sz="4000" b="1" i="1" dirty="0"/>
              <a:t>4.0</a:t>
            </a:r>
            <a:r>
              <a:rPr lang="en-US" sz="4000" b="1" i="1" dirty="0"/>
              <a:t> – 5.0</a:t>
            </a:r>
            <a:r>
              <a:rPr lang="id-ID" sz="4000" b="1" dirty="0"/>
              <a:t>”</a:t>
            </a:r>
            <a:br>
              <a:rPr lang="id-ID" sz="4000" b="1" dirty="0"/>
            </a:br>
            <a:r>
              <a:rPr lang="id-ID" sz="2700" i="1" dirty="0"/>
              <a:t>Revolusi Industri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EBA2D-9730-8586-1A7D-98141803CB2C}"/>
              </a:ext>
            </a:extLst>
          </p:cNvPr>
          <p:cNvSpPr/>
          <p:nvPr/>
        </p:nvSpPr>
        <p:spPr>
          <a:xfrm>
            <a:off x="7093666" y="6417508"/>
            <a:ext cx="350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/>
              <a:t>Source</a:t>
            </a:r>
            <a:r>
              <a:rPr lang="id-ID" sz="1400" dirty="0"/>
              <a:t>: </a:t>
            </a:r>
            <a:r>
              <a:rPr lang="fi-FI" sz="1400" dirty="0"/>
              <a:t>Kusprasapta Mutijarsa, STEI ITB, 2022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457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2848"/>
            <a:ext cx="10058400" cy="4023360"/>
          </a:xfrm>
        </p:spPr>
        <p:txBody>
          <a:bodyPr>
            <a:normAutofit/>
          </a:bodyPr>
          <a:lstStyle/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“</a:t>
            </a:r>
            <a:r>
              <a:rPr lang="en-US" sz="2400" b="1" dirty="0"/>
              <a:t>PENGENALAN</a:t>
            </a:r>
            <a:r>
              <a:rPr lang="id-ID" sz="2400" dirty="0"/>
              <a:t>” </a:t>
            </a:r>
            <a:r>
              <a:rPr lang="en-US" sz="2400" dirty="0"/>
              <a:t>KECERDASAN BUATAN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“</a:t>
            </a:r>
            <a:r>
              <a:rPr lang="en-US" sz="2400" b="1" dirty="0"/>
              <a:t>RUANG KEADAAN</a:t>
            </a:r>
            <a:r>
              <a:rPr lang="id-ID" sz="2400" dirty="0"/>
              <a:t>” </a:t>
            </a:r>
            <a:r>
              <a:rPr lang="en-US" sz="2400" dirty="0"/>
              <a:t>DAN </a:t>
            </a:r>
            <a:r>
              <a:rPr lang="id-ID" sz="2400" dirty="0"/>
              <a:t>“</a:t>
            </a:r>
            <a:r>
              <a:rPr lang="en-US" sz="2400" b="1" dirty="0"/>
              <a:t>PERILAKU CERDAS</a:t>
            </a:r>
            <a:r>
              <a:rPr lang="id-ID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PENYELESAIAN MASALAH DENGAN </a:t>
            </a:r>
            <a:r>
              <a:rPr lang="id-ID" sz="2400" dirty="0"/>
              <a:t>“</a:t>
            </a:r>
            <a:r>
              <a:rPr lang="en-US" sz="2400" b="1" dirty="0"/>
              <a:t>PENCARIAN</a:t>
            </a:r>
            <a:r>
              <a:rPr lang="id-ID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id-ID" sz="2400" dirty="0"/>
              <a:t>“</a:t>
            </a:r>
            <a:r>
              <a:rPr lang="en-US" sz="2400" b="1" dirty="0"/>
              <a:t>REPRESENTASI</a:t>
            </a:r>
            <a:r>
              <a:rPr lang="id-ID" sz="2400" dirty="0"/>
              <a:t>” </a:t>
            </a:r>
            <a:r>
              <a:rPr lang="en-US" sz="2400" dirty="0"/>
              <a:t>PENGETAHUAN DAN </a:t>
            </a:r>
            <a:r>
              <a:rPr lang="id-ID" sz="2400" dirty="0"/>
              <a:t>“</a:t>
            </a:r>
            <a:r>
              <a:rPr lang="en-US" sz="2400" b="1" dirty="0"/>
              <a:t>PENALARAN</a:t>
            </a:r>
            <a:r>
              <a:rPr lang="id-ID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MODEL “</a:t>
            </a:r>
            <a:r>
              <a:rPr lang="en-US" sz="2400" b="1" dirty="0"/>
              <a:t>PENALARAN</a:t>
            </a:r>
            <a:r>
              <a:rPr lang="id-ID" sz="2400" dirty="0"/>
              <a:t>“</a:t>
            </a:r>
            <a:r>
              <a:rPr lang="en-US" sz="2400" dirty="0"/>
              <a:t> DAN “</a:t>
            </a:r>
            <a:r>
              <a:rPr lang="en-US" sz="2400" b="1" dirty="0"/>
              <a:t>PERENCANAAN</a:t>
            </a:r>
            <a:r>
              <a:rPr lang="id-ID" sz="2400" dirty="0"/>
              <a:t>“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MODEL “</a:t>
            </a:r>
            <a:r>
              <a:rPr lang="en-US" sz="2400" b="1" dirty="0"/>
              <a:t>PEMBELAJARAN</a:t>
            </a:r>
            <a:r>
              <a:rPr lang="en-US" sz="2400" dirty="0"/>
              <a:t>”</a:t>
            </a:r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AGEN “</a:t>
            </a:r>
            <a:r>
              <a:rPr lang="en-US" sz="2400" b="1" dirty="0"/>
              <a:t>PEMBELAJARAN</a:t>
            </a:r>
            <a:r>
              <a:rPr lang="id-ID" sz="2400" dirty="0"/>
              <a:t>“</a:t>
            </a:r>
            <a:r>
              <a:rPr lang="en-US" sz="2400" dirty="0"/>
              <a:t> DAN “</a:t>
            </a:r>
            <a:r>
              <a:rPr lang="en-US" sz="2400" b="1" dirty="0"/>
              <a:t>SISTEM CERDAS</a:t>
            </a:r>
            <a:r>
              <a:rPr lang="id-ID" sz="2400" dirty="0"/>
              <a:t>“</a:t>
            </a:r>
            <a:endParaRPr lang="en-US" sz="2400" dirty="0"/>
          </a:p>
          <a:p>
            <a:pPr marL="363538" indent="-268288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b="1" dirty="0"/>
              <a:t>KECERDASAN KOMPUTASIONAL</a:t>
            </a:r>
            <a:r>
              <a:rPr lang="id-ID" sz="2400" dirty="0"/>
              <a:t>“</a:t>
            </a:r>
            <a:r>
              <a:rPr lang="en-US" sz="2400" dirty="0"/>
              <a:t> DAN PENERAPAN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d-ID" sz="4000" b="1" dirty="0"/>
              <a:t>IKHTISAR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16" y="4726471"/>
            <a:ext cx="1855563" cy="11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14945"/>
            <a:ext cx="10090673" cy="4542378"/>
          </a:xfrm>
        </p:spPr>
        <p:txBody>
          <a:bodyPr>
            <a:normAutofit/>
          </a:bodyPr>
          <a:lstStyle/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800" dirty="0"/>
              <a:t>KK Informatika ITB, Inteligensi Buatan, S</a:t>
            </a:r>
            <a:r>
              <a:rPr lang="en-US" sz="1800" dirty="0" err="1"/>
              <a:t>ekolah</a:t>
            </a:r>
            <a:r>
              <a:rPr lang="en-US" sz="1800" dirty="0"/>
              <a:t> Teknik </a:t>
            </a:r>
            <a:r>
              <a:rPr lang="en-US" sz="1800" dirty="0" err="1"/>
              <a:t>Elektro</a:t>
            </a:r>
            <a:r>
              <a:rPr lang="en-US" sz="1800" dirty="0"/>
              <a:t> dan </a:t>
            </a:r>
            <a:r>
              <a:rPr lang="en-US" sz="1800" dirty="0" err="1"/>
              <a:t>Informatika</a:t>
            </a:r>
            <a:r>
              <a:rPr lang="id-ID" sz="1800" dirty="0"/>
              <a:t> ITB</a:t>
            </a:r>
            <a:r>
              <a:rPr lang="en-US" sz="1800" dirty="0"/>
              <a:t>, 2019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Stuart J Russell and Peter </a:t>
            </a:r>
            <a:r>
              <a:rPr lang="en-US" sz="1800" dirty="0" err="1"/>
              <a:t>Norvig</a:t>
            </a:r>
            <a:r>
              <a:rPr lang="en-US" sz="1800" dirty="0"/>
              <a:t>, </a:t>
            </a:r>
            <a:r>
              <a:rPr lang="en-US" sz="1800" dirty="0" err="1"/>
              <a:t>Artifcial</a:t>
            </a:r>
            <a:r>
              <a:rPr lang="en-US" sz="1800" dirty="0"/>
              <a:t> Intelligence: A Modern Approach, 3rd Edition, Prentice-Hall International, Inc, 2011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Danny </a:t>
            </a:r>
            <a:r>
              <a:rPr lang="en-US" sz="1800" dirty="0" err="1"/>
              <a:t>Weyns</a:t>
            </a:r>
            <a:r>
              <a:rPr lang="en-US" sz="1800" dirty="0"/>
              <a:t>, An Introduction to Self-Adaptive Systems - A Contemporary Software Engineering Perspective: Wave VII Learning from Experience, pp. 201-226, IEEE Press, John Wiley &amp; Sons Ltd , 2021 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/>
              <a:t>Suyanto, Artificial Intelligence Rvisi Kedua, informatika Bandung, 2014</a:t>
            </a:r>
            <a:endParaRPr lang="en-US" sz="1800" dirty="0"/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Rajendra A </a:t>
            </a:r>
            <a:r>
              <a:rPr lang="en-US" sz="1800" dirty="0" err="1"/>
              <a:t>Akerkar</a:t>
            </a:r>
            <a:r>
              <a:rPr lang="en-US" sz="1800" dirty="0"/>
              <a:t>, </a:t>
            </a:r>
            <a:r>
              <a:rPr lang="en-US" sz="1800" dirty="0" err="1"/>
              <a:t>Priti</a:t>
            </a:r>
            <a:r>
              <a:rPr lang="en-US" sz="1800" dirty="0"/>
              <a:t> S </a:t>
            </a:r>
            <a:r>
              <a:rPr lang="en-US" sz="1800" dirty="0" err="1"/>
              <a:t>Sajja</a:t>
            </a:r>
            <a:r>
              <a:rPr lang="en-US" sz="1800" dirty="0"/>
              <a:t>, Knowledge-Based Systems. TMRF e-Book Advanced Knowledge Based Systems: Model, Applications &amp; Research, Vol. 1, Jones and Bartlett Publishers, 2010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Simon Kendal, Malcolm </a:t>
            </a:r>
            <a:r>
              <a:rPr lang="en-US" sz="1800" dirty="0" err="1"/>
              <a:t>Creen</a:t>
            </a:r>
            <a:r>
              <a:rPr lang="en-US" sz="1800" dirty="0"/>
              <a:t>, An Introduction to Knowledge Engineering. Springer Science + Business Media, Springer-Verlag London, 2007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John F. Sowa, Knowledge Representation and: Logical, Philosophical, and Computational Foundations, Course Technology, 1999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Efraim Turban, Decision Support Systems &amp; Expert Systems, 4th Ed., Prentice Hall International, Inc, 1995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George F. Luger &amp; William A. </a:t>
            </a:r>
            <a:r>
              <a:rPr lang="en-US" sz="1800" dirty="0" err="1"/>
              <a:t>Stubbleeld</a:t>
            </a:r>
            <a:r>
              <a:rPr lang="en-US" sz="1800" dirty="0"/>
              <a:t>, Artificial Intelligence Structure and Strategies for Complex Problem Solving, 2nd Edition, Cummings Publishing Company Inc., 1993</a:t>
            </a:r>
          </a:p>
          <a:p>
            <a:pPr marL="268288" indent="-177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Elaine Rich, K. Knight, B. Nair, Artificial Intelligence, Tata McGraw-Hill Education Pvt. Ltd., 1983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REFERENSI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7EA8-F3BF-40B1-B7DF-DF19789C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462B42B-228E-4116-8A40-1073DF7B7BF4}"/>
              </a:ext>
            </a:extLst>
          </p:cNvPr>
          <p:cNvSpPr txBox="1">
            <a:spLocks/>
          </p:cNvSpPr>
          <p:nvPr/>
        </p:nvSpPr>
        <p:spPr>
          <a:xfrm>
            <a:off x="1097280" y="1925933"/>
            <a:ext cx="10058400" cy="42518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265113">
              <a:buFont typeface="Arial" panose="020B0604020202020204" pitchFamily="34" charset="0"/>
              <a:buChar char="•"/>
            </a:pPr>
            <a:r>
              <a:rPr lang="id-ID" sz="2800" dirty="0"/>
              <a:t>Ujian Tengah Semester:</a:t>
            </a:r>
            <a:r>
              <a:rPr lang="en-US" sz="2800" dirty="0"/>
              <a:t> </a:t>
            </a:r>
            <a:r>
              <a:rPr lang="id-ID" sz="2800" dirty="0"/>
              <a:t>2</a:t>
            </a:r>
            <a:r>
              <a:rPr lang="en-US" sz="2800" dirty="0"/>
              <a:t>5</a:t>
            </a:r>
            <a:r>
              <a:rPr lang="id-ID" sz="2800" dirty="0"/>
              <a:t>%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id-ID" sz="2800" dirty="0"/>
              <a:t>Ujian Akhir Semester: </a:t>
            </a:r>
            <a:r>
              <a:rPr lang="en-US" sz="2800" dirty="0"/>
              <a:t>3</a:t>
            </a:r>
            <a:r>
              <a:rPr lang="id-ID" sz="2800" dirty="0"/>
              <a:t>5%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id-ID" sz="2800" dirty="0"/>
              <a:t>Tugas Individu dan Kelompok: 25% </a:t>
            </a:r>
          </a:p>
          <a:p>
            <a:pPr marL="363538" indent="-265113">
              <a:buFont typeface="Arial" panose="020B0604020202020204" pitchFamily="34" charset="0"/>
              <a:buChar char="•"/>
            </a:pPr>
            <a:r>
              <a:rPr lang="id-ID" sz="2800" dirty="0"/>
              <a:t>Kehadiran: 15% (Wajib Hadir 75%)</a:t>
            </a:r>
            <a:endParaRPr lang="en-US" sz="2800" dirty="0"/>
          </a:p>
          <a:p>
            <a:pPr marL="98425" indent="0" algn="r">
              <a:buNone/>
            </a:pPr>
            <a:r>
              <a:rPr lang="en-US" sz="2800" b="1" dirty="0" err="1"/>
              <a:t>Catatan</a:t>
            </a:r>
            <a:endParaRPr lang="en-US" sz="2800" b="1" dirty="0"/>
          </a:p>
          <a:p>
            <a:pPr marL="98425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Pahami</a:t>
            </a:r>
            <a:r>
              <a:rPr lang="en-US" sz="2800" dirty="0"/>
              <a:t> dan </a:t>
            </a:r>
            <a:r>
              <a:rPr lang="en-US" sz="2800" dirty="0" err="1"/>
              <a:t>maknai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kajian</a:t>
            </a:r>
            <a:r>
              <a:rPr lang="en-US" sz="2800" dirty="0"/>
              <a:t> </a:t>
            </a:r>
            <a:r>
              <a:rPr lang="en-US" sz="2800" dirty="0" err="1"/>
              <a:t>materi</a:t>
            </a:r>
            <a:r>
              <a:rPr lang="en-US" sz="2800" dirty="0"/>
              <a:t> </a:t>
            </a:r>
            <a:r>
              <a:rPr lang="en-US" sz="2800" dirty="0" err="1"/>
              <a:t>perkuliahan</a:t>
            </a:r>
            <a:r>
              <a:rPr lang="en-US" sz="2800" dirty="0"/>
              <a:t> </a:t>
            </a:r>
          </a:p>
          <a:p>
            <a:pPr marL="98425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/>
              <a:t> </a:t>
            </a:r>
            <a:r>
              <a:rPr lang="en-US" sz="2800" dirty="0" err="1"/>
              <a:t>kecerdasan</a:t>
            </a:r>
            <a:endParaRPr lang="en-US" sz="28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PANDUAN PENILAIAN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796EA-DD39-41FA-A087-669BB69D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57" y="720766"/>
            <a:ext cx="1445622" cy="9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A40E7E7-A631-41A3-BF98-F0E6CCA2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PRINSIP PEMBELAJARAN</a:t>
            </a:r>
            <a:br>
              <a:rPr lang="id-ID" sz="4000" b="1" dirty="0"/>
            </a:br>
            <a:r>
              <a:rPr lang="en-US" sz="2700" i="1" dirty="0" err="1"/>
              <a:t>Kecerdasan</a:t>
            </a:r>
            <a:r>
              <a:rPr lang="en-US" sz="2700" i="1" dirty="0"/>
              <a:t> </a:t>
            </a:r>
            <a:r>
              <a:rPr lang="en-US" sz="2700" i="1" dirty="0" err="1"/>
              <a:t>Buatan</a:t>
            </a:r>
            <a:endParaRPr lang="id-ID" sz="2700" i="1" dirty="0"/>
          </a:p>
        </p:txBody>
      </p:sp>
      <p:pic>
        <p:nvPicPr>
          <p:cNvPr id="4" name="Picture 3" descr="smhd100dpi">
            <a:extLst>
              <a:ext uri="{FF2B5EF4-FFF2-40B4-BE49-F238E27FC236}">
                <a16:creationId xmlns:a16="http://schemas.microsoft.com/office/drawing/2014/main" id="{C2D1A5CB-2828-4E2E-954D-0D74570D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850" y="1934257"/>
            <a:ext cx="3268980" cy="41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heads100dpi">
            <a:extLst>
              <a:ext uri="{FF2B5EF4-FFF2-40B4-BE49-F238E27FC236}">
                <a16:creationId xmlns:a16="http://schemas.microsoft.com/office/drawing/2014/main" id="{FFC088CC-2FEE-4911-ACE3-1CF3F607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4060" y="1760220"/>
            <a:ext cx="4960620" cy="456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32B62CD-8154-4A90-931F-9BB7A76D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262" y="5938152"/>
            <a:ext cx="153384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2000" dirty="0">
                <a:solidFill>
                  <a:srgbClr val="000000"/>
                </a:solidFill>
              </a:rPr>
              <a:t>Lila M. Smith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C5865CC-2F7A-4E5C-B976-F7FE07BC3FF1}"/>
              </a:ext>
            </a:extLst>
          </p:cNvPr>
          <p:cNvSpPr txBox="1">
            <a:spLocks/>
          </p:cNvSpPr>
          <p:nvPr/>
        </p:nvSpPr>
        <p:spPr>
          <a:xfrm>
            <a:off x="1097280" y="2958845"/>
            <a:ext cx="4042756" cy="2092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425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“</a:t>
            </a:r>
            <a:r>
              <a:rPr lang="en-US" sz="2800" dirty="0" err="1"/>
              <a:t>Pahami</a:t>
            </a:r>
            <a:r>
              <a:rPr lang="en-US" sz="2800" dirty="0"/>
              <a:t> dan </a:t>
            </a:r>
            <a:r>
              <a:rPr lang="en-US" sz="2800" dirty="0" err="1"/>
              <a:t>maknai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kajian</a:t>
            </a:r>
            <a:r>
              <a:rPr lang="en-US" sz="2800" dirty="0"/>
              <a:t> </a:t>
            </a:r>
            <a:r>
              <a:rPr lang="en-US" sz="2800" dirty="0" err="1"/>
              <a:t>materi</a:t>
            </a:r>
            <a:r>
              <a:rPr lang="en-US" sz="2800" dirty="0"/>
              <a:t> </a:t>
            </a:r>
            <a:r>
              <a:rPr lang="en-US" sz="2800" dirty="0" err="1"/>
              <a:t>perkuliahan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b="1" dirty="0" err="1"/>
              <a:t>berbagi</a:t>
            </a:r>
            <a:r>
              <a:rPr lang="en-US" sz="2800" b="1" dirty="0"/>
              <a:t> </a:t>
            </a:r>
            <a:r>
              <a:rPr lang="en-US" sz="2800" b="1" dirty="0" err="1"/>
              <a:t>kecerdasan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9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3909</TotalTime>
  <Words>2623</Words>
  <Application>Microsoft Office PowerPoint</Application>
  <PresentationFormat>Widescreen</PresentationFormat>
  <Paragraphs>286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Retrospect</vt:lpstr>
      <vt:lpstr>ARTIFICIAL INTELLIGENCE Intelligent Informatics Knowledge    PENGENALAN KECERDASAN BUATAN “ KONSEPSI FUNDAMENTAL INFORMATIKA CERDAS ” </vt:lpstr>
      <vt:lpstr>Dr. Aradea, S.T., M.T. Lecturer/ Researcher Artificial Intelligence Siliwangi Research Group</vt:lpstr>
      <vt:lpstr>POTRET DUNIA MASA KINI VUCA (Volatile, Uncertain, Complex, Ambiguous)</vt:lpstr>
      <vt:lpstr>MASA “4.0 – 5.0” Revolusi Industri</vt:lpstr>
      <vt:lpstr>MASA “4.0 – 5.0” Revolusi Industri</vt:lpstr>
      <vt:lpstr>IKHTISAR Kecerdasan Buatan</vt:lpstr>
      <vt:lpstr>REFERENSI Kecerdasan Buatan</vt:lpstr>
      <vt:lpstr>PANDUAN PENILAIAN Kecerdasan Buatan</vt:lpstr>
      <vt:lpstr>PRINSIP PEMBELAJARAN Kecerdasan Buatan</vt:lpstr>
      <vt:lpstr>INFORMATIKA FUNDAMENTAL Pengenalan Informatika dan Kecerdasan Buatan</vt:lpstr>
      <vt:lpstr>INFORMATIKA FUNDAMENTAL Pengenalan Informatika dan Kecerdasan Buatan</vt:lpstr>
      <vt:lpstr>INFORMATIKA FUNDAMENTAL Pengenalan Informatika dan Kecerdasan Buatan</vt:lpstr>
      <vt:lpstr>INFORMATIKA FUNDAMENTAL Pengenalan Informatika dan Kecerdasan Buatan</vt:lpstr>
      <vt:lpstr>PowerPoint Presentation</vt:lpstr>
      <vt:lpstr>POHON AI Artificial Intelligence (AI)</vt:lpstr>
      <vt:lpstr>KECERDASAN BUATAN Silabus dan Bidang Pengetahuan Terkait</vt:lpstr>
      <vt:lpstr>KECERDASAN BUATAN Bahasan dan Luaran Pembelajaran</vt:lpstr>
      <vt:lpstr>KECERDASAN BUATAN Kajian dan Ruang Lingkup Keilmuan</vt:lpstr>
      <vt:lpstr>KECERDASAN BUATAN Definisi dan Perspektif Keilmuan</vt:lpstr>
      <vt:lpstr>KECERDASAN BUATAN Definisi dan Perspektif Keilmuan</vt:lpstr>
      <vt:lpstr>KECERDASAN BUATAN Definisi dan Perspektif Keilmuan</vt:lpstr>
      <vt:lpstr>KECERDASAN BUATAN Definisi dan Perspektif Keilmuan</vt:lpstr>
      <vt:lpstr>KECERDASAN BUATAN Sejarah dan Perkembangan Kecerdasan Buatan</vt:lpstr>
      <vt:lpstr>KECERDASAN BUATAN Sejarah dan Perkembangan Kecerdasan Buatan</vt:lpstr>
      <vt:lpstr>KECERDASAN BUATAN Sejarah dan Perkembangan Kecerdasan Buatan</vt:lpstr>
      <vt:lpstr>KECERDASAN BUATAN Sejarah dan Perkembangan Kecerdasan Buatan</vt:lpstr>
      <vt:lpstr>KECERDASAN BUATAN Ragam Aplikasi Kecerdasan Buatan</vt:lpstr>
      <vt:lpstr>KECERDASAN BUATAN Pengembangan Perangkat Lunak Cerdas</vt:lpstr>
      <vt:lpstr>KECERDASAN BUATAN Pengembangan Perangkat Lunak Cerdas</vt:lpstr>
      <vt:lpstr>KECERDASAN BUATAN Pengembangan Perangkat Lunak Cerdas</vt:lpstr>
      <vt:lpstr>PowerPoint Presentation</vt:lpstr>
      <vt:lpstr>KECERDASAN BUATAN Prediksi Perkembangan Kecerdasan Buatan</vt:lpstr>
      <vt:lpstr>KECERDASAN BUATAN Prediksi Perkembangan Kecerdasan Buatan</vt:lpstr>
      <vt:lpstr>KECERDASAN BUATAN Kesimpulan Kecerdasan Buatan</vt:lpstr>
      <vt:lpstr>KECERDASAN BUATAN Kesimpulan Kecerdasan Buatan</vt:lpstr>
      <vt:lpstr>BAHAN RENUNGAN BERSAMA Landasan Berpikir dan Berhasrat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Siliwangi (AIS)</dc:title>
  <dc:creator>ACER PC</dc:creator>
  <cp:lastModifiedBy>DELL LATITUDE 5290</cp:lastModifiedBy>
  <cp:revision>944</cp:revision>
  <dcterms:created xsi:type="dcterms:W3CDTF">2020-07-24T08:40:20Z</dcterms:created>
  <dcterms:modified xsi:type="dcterms:W3CDTF">2023-10-04T14:50:13Z</dcterms:modified>
</cp:coreProperties>
</file>