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56" r:id="rId2"/>
    <p:sldId id="694" r:id="rId3"/>
    <p:sldId id="258" r:id="rId4"/>
    <p:sldId id="303" r:id="rId5"/>
    <p:sldId id="520" r:id="rId6"/>
    <p:sldId id="646" r:id="rId7"/>
    <p:sldId id="645" r:id="rId8"/>
    <p:sldId id="647" r:id="rId9"/>
    <p:sldId id="648" r:id="rId10"/>
    <p:sldId id="649" r:id="rId11"/>
    <p:sldId id="650" r:id="rId12"/>
    <p:sldId id="651" r:id="rId13"/>
    <p:sldId id="652" r:id="rId14"/>
    <p:sldId id="653" r:id="rId15"/>
    <p:sldId id="654" r:id="rId16"/>
    <p:sldId id="655" r:id="rId17"/>
    <p:sldId id="656" r:id="rId18"/>
    <p:sldId id="657" r:id="rId19"/>
    <p:sldId id="658" r:id="rId20"/>
    <p:sldId id="659" r:id="rId21"/>
    <p:sldId id="660" r:id="rId22"/>
    <p:sldId id="661" r:id="rId23"/>
    <p:sldId id="662" r:id="rId24"/>
    <p:sldId id="663" r:id="rId25"/>
    <p:sldId id="664" r:id="rId26"/>
    <p:sldId id="641" r:id="rId27"/>
    <p:sldId id="665" r:id="rId28"/>
    <p:sldId id="666" r:id="rId29"/>
    <p:sldId id="667" r:id="rId30"/>
    <p:sldId id="668" r:id="rId31"/>
    <p:sldId id="669" r:id="rId32"/>
    <p:sldId id="670"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 id="683" r:id="rId46"/>
    <p:sldId id="684" r:id="rId47"/>
    <p:sldId id="685" r:id="rId48"/>
    <p:sldId id="686" r:id="rId49"/>
    <p:sldId id="687" r:id="rId50"/>
    <p:sldId id="688" r:id="rId51"/>
    <p:sldId id="689" r:id="rId52"/>
    <p:sldId id="690" r:id="rId53"/>
    <p:sldId id="691" r:id="rId54"/>
    <p:sldId id="692" r:id="rId55"/>
    <p:sldId id="577" r:id="rId56"/>
    <p:sldId id="623" r:id="rId57"/>
    <p:sldId id="693" r:id="rId58"/>
    <p:sldId id="31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3861" autoAdjust="0"/>
  </p:normalViewPr>
  <p:slideViewPr>
    <p:cSldViewPr snapToGrid="0">
      <p:cViewPr varScale="1">
        <p:scale>
          <a:sx n="69" d="100"/>
          <a:sy n="69" d="100"/>
        </p:scale>
        <p:origin x="10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10/21/2021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personales.unican.es/gutierjm/main/ai.html" TargetMode="External"/><Relationship Id="rId7" Type="http://schemas.openxmlformats.org/officeDocument/2006/relationships/image" Target="../media/image28.jpg"/><Relationship Id="rId2" Type="http://schemas.openxmlformats.org/officeDocument/2006/relationships/hyperlink" Target="http://www.auai.org/" TargetMode="External"/><Relationship Id="rId1" Type="http://schemas.openxmlformats.org/officeDocument/2006/relationships/slideLayout" Target="../slideLayouts/slideLayout2.xml"/><Relationship Id="rId6" Type="http://schemas.openxmlformats.org/officeDocument/2006/relationships/hyperlink" Target="http://www.cs.utexas.edu/~ml/publications/area/122/uncertain_and_probabilistic_reasoning/abstracts" TargetMode="External"/><Relationship Id="rId5" Type="http://schemas.openxmlformats.org/officeDocument/2006/relationships/hyperlink" Target="http://www.cs.cmu.edu/Groups/AI/html/faqs/ai/fuzzy/part1/faq.html" TargetMode="External"/><Relationship Id="rId4" Type="http://schemas.openxmlformats.org/officeDocument/2006/relationships/hyperlink" Target="http://www.lpa.co.uk/fln.htm"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PENALARAN: UNDER UNCERTAINTY</a:t>
            </a:r>
            <a:br>
              <a:rPr lang="id-ID" sz="2200" b="1" dirty="0"/>
            </a:br>
            <a:r>
              <a:rPr lang="id-ID" sz="2400" b="1" dirty="0"/>
              <a:t>“</a:t>
            </a:r>
            <a:r>
              <a:rPr lang="en-US" sz="2400" b="1" dirty="0"/>
              <a:t> REPRESENTASI PENGETAHUAN DAN PENALARAN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D821F4D9-3C20-4AD3-BB22-DB7F1DF2F22B}"/>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Teori</a:t>
            </a:r>
            <a:r>
              <a:rPr lang="en-US" sz="2700" i="1" dirty="0"/>
              <a:t> </a:t>
            </a:r>
            <a:r>
              <a:rPr lang="en-US" sz="2700" i="1" dirty="0" err="1"/>
              <a:t>Penanganan</a:t>
            </a:r>
            <a:r>
              <a:rPr lang="en-US" sz="2700" i="1" dirty="0"/>
              <a:t> </a:t>
            </a:r>
            <a:r>
              <a:rPr lang="en-US" sz="2700" i="1" dirty="0" err="1"/>
              <a:t>Ketidakpastian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3811"/>
            <a:ext cx="10056433" cy="44661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400"/>
              </a:spcAft>
              <a:buNone/>
            </a:pPr>
            <a:r>
              <a:rPr lang="en-US" sz="2200" dirty="0" err="1"/>
              <a:t>Ketidakpastian</a:t>
            </a:r>
            <a:r>
              <a:rPr lang="en-US" sz="2200" dirty="0"/>
              <a:t> </a:t>
            </a:r>
            <a:r>
              <a:rPr lang="en-US" sz="2200" dirty="0" err="1"/>
              <a:t>dapat</a:t>
            </a:r>
            <a:r>
              <a:rPr lang="en-US" sz="2200" dirty="0"/>
              <a:t> </a:t>
            </a:r>
            <a:r>
              <a:rPr lang="en-US" sz="2200" dirty="0" err="1"/>
              <a:t>dianggap</a:t>
            </a:r>
            <a:r>
              <a:rPr lang="en-US" sz="2200" dirty="0"/>
              <a:t> </a:t>
            </a:r>
            <a:r>
              <a:rPr lang="en-US" sz="2200" dirty="0" err="1"/>
              <a:t>sebagai</a:t>
            </a:r>
            <a:r>
              <a:rPr lang="en-US" sz="2200" dirty="0"/>
              <a:t> </a:t>
            </a:r>
            <a:r>
              <a:rPr lang="en-US" sz="2200" dirty="0" err="1"/>
              <a:t>suatu</a:t>
            </a:r>
            <a:r>
              <a:rPr lang="en-US" sz="2200" dirty="0"/>
              <a:t> </a:t>
            </a:r>
            <a:r>
              <a:rPr lang="en-US" sz="2200" dirty="0" err="1"/>
              <a:t>kekurangan</a:t>
            </a:r>
            <a:r>
              <a:rPr lang="en-US" sz="2200" dirty="0"/>
              <a:t> </a:t>
            </a:r>
            <a:r>
              <a:rPr lang="en-US" sz="2200" dirty="0" err="1"/>
              <a:t>informasi</a:t>
            </a:r>
            <a:r>
              <a:rPr lang="en-US" sz="2200" dirty="0"/>
              <a:t> yang </a:t>
            </a:r>
            <a:r>
              <a:rPr lang="en-US" sz="2200" dirty="0" err="1"/>
              <a:t>memadai</a:t>
            </a:r>
            <a:r>
              <a:rPr lang="en-US" sz="2200" dirty="0"/>
              <a:t> </a:t>
            </a:r>
            <a:r>
              <a:rPr lang="en-US" sz="2200" dirty="0" err="1"/>
              <a:t>untuk</a:t>
            </a:r>
            <a:r>
              <a:rPr lang="en-US" sz="2200" dirty="0"/>
              <a:t> </a:t>
            </a:r>
            <a:r>
              <a:rPr lang="en-US" sz="2200" dirty="0" err="1"/>
              <a:t>membuat</a:t>
            </a:r>
            <a:r>
              <a:rPr lang="en-US" sz="2200" dirty="0"/>
              <a:t> </a:t>
            </a:r>
            <a:r>
              <a:rPr lang="en-US" sz="2200" dirty="0" err="1"/>
              <a:t>suatu</a:t>
            </a:r>
            <a:r>
              <a:rPr lang="en-US" sz="2200" dirty="0"/>
              <a:t> </a:t>
            </a:r>
            <a:r>
              <a:rPr lang="en-US" sz="2200" dirty="0" err="1"/>
              <a:t>keputusan</a:t>
            </a:r>
            <a:r>
              <a:rPr lang="en-US" sz="2200" dirty="0"/>
              <a:t>, dan </a:t>
            </a:r>
            <a:r>
              <a:rPr lang="en-US" sz="2200" dirty="0" err="1"/>
              <a:t>ketidakpastian</a:t>
            </a:r>
            <a:r>
              <a:rPr lang="en-US" sz="2200" dirty="0"/>
              <a:t> </a:t>
            </a:r>
            <a:r>
              <a:rPr lang="en-US" sz="2200" dirty="0" err="1"/>
              <a:t>suatu</a:t>
            </a:r>
            <a:r>
              <a:rPr lang="en-US" sz="2200" dirty="0"/>
              <a:t> </a:t>
            </a:r>
            <a:r>
              <a:rPr lang="en-US" sz="2200" dirty="0" err="1"/>
              <a:t>permasalahan</a:t>
            </a:r>
            <a:r>
              <a:rPr lang="en-US" sz="2200" dirty="0"/>
              <a:t> </a:t>
            </a:r>
            <a:r>
              <a:rPr lang="en-US" sz="2200" dirty="0" err="1"/>
              <a:t>memungkinkan</a:t>
            </a:r>
            <a:r>
              <a:rPr lang="en-US" sz="2200" dirty="0"/>
              <a:t> </a:t>
            </a:r>
            <a:r>
              <a:rPr lang="en-US" sz="2200" dirty="0" err="1"/>
              <a:t>menghalangi</a:t>
            </a:r>
            <a:r>
              <a:rPr lang="en-US" sz="2200" dirty="0"/>
              <a:t> </a:t>
            </a:r>
            <a:r>
              <a:rPr lang="en-US" sz="2200" dirty="0" err="1"/>
              <a:t>dalam</a:t>
            </a:r>
            <a:r>
              <a:rPr lang="en-US" sz="2200" dirty="0"/>
              <a:t> proses </a:t>
            </a:r>
            <a:r>
              <a:rPr lang="en-US" sz="2200" dirty="0" err="1"/>
              <a:t>pembuatan</a:t>
            </a:r>
            <a:r>
              <a:rPr lang="en-US" sz="2200" dirty="0"/>
              <a:t> </a:t>
            </a:r>
            <a:r>
              <a:rPr lang="en-US" sz="2200" dirty="0" err="1"/>
              <a:t>keputusan</a:t>
            </a:r>
            <a:r>
              <a:rPr lang="en-US" sz="2200" dirty="0"/>
              <a:t> yang </a:t>
            </a:r>
            <a:r>
              <a:rPr lang="en-US" sz="2200" dirty="0" err="1"/>
              <a:t>terbaik</a:t>
            </a:r>
            <a:r>
              <a:rPr lang="en-US" sz="2200" dirty="0"/>
              <a:t> </a:t>
            </a:r>
          </a:p>
          <a:p>
            <a:pPr marL="98425" indent="0">
              <a:spcBef>
                <a:spcPts val="200"/>
              </a:spcBef>
              <a:spcAft>
                <a:spcPts val="400"/>
              </a:spcAft>
              <a:buNone/>
            </a:pPr>
            <a:endParaRPr lang="en-US" sz="2200" dirty="0"/>
          </a:p>
          <a:p>
            <a:pPr marL="98425" indent="0">
              <a:spcBef>
                <a:spcPts val="200"/>
              </a:spcBef>
              <a:spcAft>
                <a:spcPts val="400"/>
              </a:spcAft>
              <a:buNone/>
            </a:pPr>
            <a:r>
              <a:rPr lang="en-US" sz="2200" dirty="0" err="1"/>
              <a:t>Beberapa</a:t>
            </a:r>
            <a:r>
              <a:rPr lang="en-US" sz="2200" dirty="0"/>
              <a:t> </a:t>
            </a:r>
            <a:r>
              <a:rPr lang="en-US" sz="2200" dirty="0" err="1"/>
              <a:t>Teori</a:t>
            </a:r>
            <a:r>
              <a:rPr lang="en-US" sz="2200" dirty="0"/>
              <a:t> </a:t>
            </a:r>
            <a:r>
              <a:rPr lang="en-US" sz="2200" dirty="0" err="1"/>
              <a:t>Terkait</a:t>
            </a:r>
            <a:r>
              <a:rPr lang="en-US" sz="2200" dirty="0"/>
              <a:t>: </a:t>
            </a:r>
          </a:p>
          <a:p>
            <a:pPr marL="354013" indent="-255588">
              <a:spcBef>
                <a:spcPts val="200"/>
              </a:spcBef>
              <a:spcAft>
                <a:spcPts val="400"/>
              </a:spcAft>
              <a:buFont typeface="Arial" panose="020B0604020202020204" pitchFamily="34" charset="0"/>
              <a:buChar char="•"/>
            </a:pPr>
            <a:r>
              <a:rPr lang="en-US" sz="2200" i="1" dirty="0"/>
              <a:t>Certainty Factors </a:t>
            </a:r>
            <a:r>
              <a:rPr lang="en-US" sz="2200" i="1" dirty="0" err="1"/>
              <a:t>atau</a:t>
            </a:r>
            <a:r>
              <a:rPr lang="en-US" sz="2200" i="1" dirty="0"/>
              <a:t> Confidence Factors </a:t>
            </a:r>
          </a:p>
          <a:p>
            <a:pPr marL="354013" indent="-255588">
              <a:spcBef>
                <a:spcPts val="200"/>
              </a:spcBef>
              <a:spcAft>
                <a:spcPts val="400"/>
              </a:spcAft>
              <a:buFont typeface="Arial" panose="020B0604020202020204" pitchFamily="34" charset="0"/>
              <a:buChar char="•"/>
            </a:pPr>
            <a:r>
              <a:rPr lang="en-US" sz="2200" i="1" dirty="0" err="1"/>
              <a:t>Probabilitas</a:t>
            </a:r>
            <a:r>
              <a:rPr lang="en-US" sz="2200" i="1" dirty="0"/>
              <a:t> </a:t>
            </a:r>
            <a:r>
              <a:rPr lang="en-US" sz="2200" i="1" dirty="0" err="1"/>
              <a:t>Klasik</a:t>
            </a:r>
            <a:r>
              <a:rPr lang="en-US" sz="2200" i="1" dirty="0"/>
              <a:t> </a:t>
            </a:r>
          </a:p>
          <a:p>
            <a:pPr marL="354013" indent="-255588">
              <a:spcBef>
                <a:spcPts val="200"/>
              </a:spcBef>
              <a:spcAft>
                <a:spcPts val="400"/>
              </a:spcAft>
              <a:buFont typeface="Arial" panose="020B0604020202020204" pitchFamily="34" charset="0"/>
              <a:buChar char="•"/>
            </a:pPr>
            <a:r>
              <a:rPr lang="en-US" sz="2200" i="1" dirty="0" err="1"/>
              <a:t>Probabilitas</a:t>
            </a:r>
            <a:r>
              <a:rPr lang="en-US" sz="2200" i="1" dirty="0"/>
              <a:t> Bayes </a:t>
            </a:r>
          </a:p>
          <a:p>
            <a:pPr marL="354013" indent="-255588">
              <a:spcBef>
                <a:spcPts val="200"/>
              </a:spcBef>
              <a:spcAft>
                <a:spcPts val="400"/>
              </a:spcAft>
              <a:buFont typeface="Arial" panose="020B0604020202020204" pitchFamily="34" charset="0"/>
              <a:buChar char="•"/>
            </a:pPr>
            <a:r>
              <a:rPr lang="en-US" sz="2200" i="1" dirty="0" err="1"/>
              <a:t>Teori</a:t>
            </a:r>
            <a:r>
              <a:rPr lang="en-US" sz="2200" i="1" dirty="0"/>
              <a:t> Hartley yang </a:t>
            </a:r>
            <a:r>
              <a:rPr lang="en-US" sz="2200" i="1" dirty="0" err="1"/>
              <a:t>didasarkan</a:t>
            </a:r>
            <a:r>
              <a:rPr lang="en-US" sz="2200" i="1" dirty="0"/>
              <a:t> pada </a:t>
            </a:r>
            <a:r>
              <a:rPr lang="en-US" sz="2200" i="1" dirty="0" err="1"/>
              <a:t>himpunan</a:t>
            </a:r>
            <a:r>
              <a:rPr lang="en-US" sz="2200" i="1" dirty="0"/>
              <a:t> </a:t>
            </a:r>
            <a:r>
              <a:rPr lang="en-US" sz="2200" i="1" dirty="0" err="1"/>
              <a:t>klasik</a:t>
            </a:r>
            <a:r>
              <a:rPr lang="en-US" sz="2200" i="1" dirty="0"/>
              <a:t> </a:t>
            </a:r>
          </a:p>
          <a:p>
            <a:pPr marL="354013" indent="-255588">
              <a:spcBef>
                <a:spcPts val="200"/>
              </a:spcBef>
              <a:spcAft>
                <a:spcPts val="400"/>
              </a:spcAft>
              <a:buFont typeface="Arial" panose="020B0604020202020204" pitchFamily="34" charset="0"/>
              <a:buChar char="•"/>
            </a:pPr>
            <a:r>
              <a:rPr lang="en-US" sz="2200" i="1" dirty="0" err="1"/>
              <a:t>Teori</a:t>
            </a:r>
            <a:r>
              <a:rPr lang="en-US" sz="2200" i="1" dirty="0"/>
              <a:t> </a:t>
            </a:r>
            <a:r>
              <a:rPr lang="en-US" sz="2200" i="1" dirty="0" err="1"/>
              <a:t>Shanon</a:t>
            </a:r>
            <a:r>
              <a:rPr lang="en-US" sz="2200" i="1" dirty="0"/>
              <a:t> yang </a:t>
            </a:r>
            <a:r>
              <a:rPr lang="en-US" sz="2200" i="1" dirty="0" err="1"/>
              <a:t>didasarkan</a:t>
            </a:r>
            <a:r>
              <a:rPr lang="en-US" sz="2200" i="1" dirty="0"/>
              <a:t> pada </a:t>
            </a:r>
            <a:r>
              <a:rPr lang="en-US" sz="2200" i="1" dirty="0" err="1"/>
              <a:t>teori</a:t>
            </a:r>
            <a:r>
              <a:rPr lang="en-US" sz="2200" i="1" dirty="0"/>
              <a:t> </a:t>
            </a:r>
            <a:r>
              <a:rPr lang="en-US" sz="2200" i="1" dirty="0" err="1"/>
              <a:t>peluang</a:t>
            </a:r>
            <a:r>
              <a:rPr lang="en-US" sz="2200" i="1" dirty="0"/>
              <a:t> </a:t>
            </a:r>
          </a:p>
          <a:p>
            <a:pPr marL="354013" indent="-255588">
              <a:spcBef>
                <a:spcPts val="200"/>
              </a:spcBef>
              <a:spcAft>
                <a:spcPts val="400"/>
              </a:spcAft>
              <a:buFont typeface="Arial" panose="020B0604020202020204" pitchFamily="34" charset="0"/>
              <a:buChar char="•"/>
            </a:pPr>
            <a:r>
              <a:rPr lang="en-US" sz="2200" i="1" dirty="0" err="1"/>
              <a:t>Teori</a:t>
            </a:r>
            <a:r>
              <a:rPr lang="en-US" sz="2200" i="1" dirty="0"/>
              <a:t> Dempster-Shafer </a:t>
            </a:r>
          </a:p>
          <a:p>
            <a:pPr marL="354013" indent="-255588">
              <a:spcBef>
                <a:spcPts val="200"/>
              </a:spcBef>
              <a:spcAft>
                <a:spcPts val="400"/>
              </a:spcAft>
              <a:buFont typeface="Arial" panose="020B0604020202020204" pitchFamily="34" charset="0"/>
              <a:buChar char="•"/>
            </a:pPr>
            <a:r>
              <a:rPr lang="en-US" sz="2200" i="1" dirty="0" err="1"/>
              <a:t>Teori</a:t>
            </a:r>
            <a:r>
              <a:rPr lang="en-US" sz="2200" i="1" dirty="0"/>
              <a:t> Fuzzy Zadeh </a:t>
            </a:r>
            <a:endParaRPr lang="en-US" sz="1800" i="1"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2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fade">
                                      <p:cBhvr>
                                        <p:cTn id="16" dur="500"/>
                                        <p:tgtEl>
                                          <p:spTgt spid="1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fade">
                                      <p:cBhvr>
                                        <p:cTn id="19" dur="500"/>
                                        <p:tgtEl>
                                          <p:spTgt spid="1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fade">
                                      <p:cBhvr>
                                        <p:cTn id="22" dur="500"/>
                                        <p:tgtEl>
                                          <p:spTgt spid="1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Effect transition="in" filter="fade">
                                      <p:cBhvr>
                                        <p:cTn id="25" dur="500"/>
                                        <p:tgtEl>
                                          <p:spTgt spid="1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9" end="9"/>
                                            </p:txEl>
                                          </p:spTgt>
                                        </p:tgtEl>
                                        <p:attrNameLst>
                                          <p:attrName>style.visibility</p:attrName>
                                        </p:attrNameLst>
                                      </p:cBhvr>
                                      <p:to>
                                        <p:strVal val="visible"/>
                                      </p:to>
                                    </p:set>
                                    <p:animEffect transition="in" filter="fade">
                                      <p:cBhvr>
                                        <p:cTn id="28"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Certainty factors </a:t>
            </a:r>
            <a:r>
              <a:rPr lang="en-US" sz="2500" i="1" dirty="0" err="1"/>
              <a:t>atau</a:t>
            </a:r>
            <a:r>
              <a:rPr lang="en-US" sz="2500" i="1" dirty="0"/>
              <a:t> confidence factors </a:t>
            </a:r>
            <a:r>
              <a:rPr lang="en-US" sz="2500" i="1" dirty="0" err="1"/>
              <a:t>digunakan</a:t>
            </a:r>
            <a:r>
              <a:rPr lang="en-US" sz="2500" i="1" dirty="0"/>
              <a:t> </a:t>
            </a:r>
            <a:r>
              <a:rPr lang="en-US" sz="2500" i="1" dirty="0" err="1"/>
              <a:t>untuk</a:t>
            </a:r>
            <a:r>
              <a:rPr lang="en-US" sz="2500" i="1" dirty="0"/>
              <a:t> </a:t>
            </a:r>
            <a:r>
              <a:rPr lang="en-US" sz="2500" i="1" dirty="0" err="1"/>
              <a:t>mengekspresikan</a:t>
            </a:r>
            <a:r>
              <a:rPr lang="en-US" sz="2500" i="1" dirty="0"/>
              <a:t> </a:t>
            </a:r>
            <a:r>
              <a:rPr lang="en-US" sz="2500" i="1" dirty="0" err="1"/>
              <a:t>derajat</a:t>
            </a:r>
            <a:r>
              <a:rPr lang="en-US" sz="2500" i="1" dirty="0"/>
              <a:t> </a:t>
            </a:r>
            <a:r>
              <a:rPr lang="en-US" sz="2500" i="1" dirty="0" err="1"/>
              <a:t>keyakinan</a:t>
            </a:r>
            <a:r>
              <a:rPr lang="en-US" sz="2500" i="1" dirty="0"/>
              <a:t> </a:t>
            </a:r>
            <a:r>
              <a:rPr lang="en-US" sz="2500" i="1" dirty="0" err="1"/>
              <a:t>atau</a:t>
            </a:r>
            <a:r>
              <a:rPr lang="en-US" sz="2500" i="1" dirty="0"/>
              <a:t> </a:t>
            </a:r>
            <a:r>
              <a:rPr lang="en-US" sz="2500" i="1" dirty="0" err="1"/>
              <a:t>kepercayaan</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083859"/>
            <a:ext cx="10056433" cy="31342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Mempertimbangkan</a:t>
            </a:r>
            <a:r>
              <a:rPr lang="en-US" sz="2400" b="1" dirty="0"/>
              <a:t> </a:t>
            </a:r>
            <a:r>
              <a:rPr lang="en-US" sz="2400" b="1" dirty="0" err="1"/>
              <a:t>dua</a:t>
            </a:r>
            <a:r>
              <a:rPr lang="en-US" sz="2400" b="1" dirty="0"/>
              <a:t> </a:t>
            </a:r>
            <a:r>
              <a:rPr lang="en-US" sz="2400" b="1" dirty="0" err="1"/>
              <a:t>jenis</a:t>
            </a:r>
            <a:r>
              <a:rPr lang="en-US" sz="2400" b="1" dirty="0"/>
              <a:t> </a:t>
            </a:r>
            <a:r>
              <a:rPr lang="en-US" sz="2400" b="1" dirty="0" err="1"/>
              <a:t>ketidakpastian</a:t>
            </a:r>
            <a:endParaRPr lang="en-US" sz="2400" b="1" dirty="0"/>
          </a:p>
          <a:p>
            <a:pPr marL="354013" indent="-255588">
              <a:buFont typeface="Arial" panose="020B0604020202020204" pitchFamily="34" charset="0"/>
              <a:buChar char="•"/>
            </a:pPr>
            <a:r>
              <a:rPr lang="en-US" sz="2400" b="1" dirty="0" err="1"/>
              <a:t>Ketidakpastian</a:t>
            </a:r>
            <a:r>
              <a:rPr lang="en-US" sz="2400" b="1" dirty="0"/>
              <a:t> </a:t>
            </a:r>
            <a:r>
              <a:rPr lang="en-US" sz="2400" b="1" dirty="0" err="1"/>
              <a:t>dalam</a:t>
            </a:r>
            <a:r>
              <a:rPr lang="en-US" sz="2400" b="1" dirty="0"/>
              <a:t> </a:t>
            </a:r>
            <a:r>
              <a:rPr lang="en-US" sz="2400" b="1" i="1" dirty="0" err="1"/>
              <a:t>antesedens</a:t>
            </a:r>
            <a:r>
              <a:rPr lang="en-US" sz="2400" b="1" dirty="0"/>
              <a:t> </a:t>
            </a:r>
            <a:r>
              <a:rPr lang="en-US" sz="2400" dirty="0"/>
              <a:t>(</a:t>
            </a:r>
            <a:r>
              <a:rPr lang="en-US" sz="2400" dirty="0" err="1"/>
              <a:t>sebelumnya</a:t>
            </a:r>
            <a:r>
              <a:rPr lang="en-US" sz="2400" dirty="0"/>
              <a:t> </a:t>
            </a:r>
            <a:r>
              <a:rPr lang="en-US" sz="2400" dirty="0" err="1"/>
              <a:t>atau</a:t>
            </a:r>
            <a:r>
              <a:rPr lang="en-US" sz="2400" dirty="0"/>
              <a:t> </a:t>
            </a:r>
            <a:r>
              <a:rPr lang="en-US" sz="2400" dirty="0" err="1"/>
              <a:t>mendahului</a:t>
            </a:r>
            <a:r>
              <a:rPr lang="en-US" sz="2400" dirty="0"/>
              <a:t>), </a:t>
            </a:r>
            <a:r>
              <a:rPr lang="en-US" sz="2400" dirty="0" err="1"/>
              <a:t>yaitu</a:t>
            </a:r>
            <a:r>
              <a:rPr lang="en-US" sz="2400" dirty="0"/>
              <a:t> </a:t>
            </a:r>
            <a:r>
              <a:rPr lang="en-US" sz="2400" dirty="0" err="1"/>
              <a:t>berdasarkan</a:t>
            </a:r>
            <a:r>
              <a:rPr lang="en-US" sz="2400" dirty="0"/>
              <a:t> data yang </a:t>
            </a:r>
            <a:r>
              <a:rPr lang="en-US" sz="2400" dirty="0" err="1"/>
              <a:t>diberikan</a:t>
            </a:r>
            <a:r>
              <a:rPr lang="en-US" sz="2400" dirty="0"/>
              <a:t> oleh </a:t>
            </a:r>
            <a:r>
              <a:rPr lang="en-US" sz="2400" dirty="0" err="1"/>
              <a:t>pengguna</a:t>
            </a:r>
            <a:r>
              <a:rPr lang="en-US" sz="2400" dirty="0"/>
              <a:t>, </a:t>
            </a:r>
            <a:r>
              <a:rPr lang="en-US" sz="2400" dirty="0" err="1"/>
              <a:t>atau</a:t>
            </a:r>
            <a:r>
              <a:rPr lang="en-US" sz="2400" dirty="0"/>
              <a:t> </a:t>
            </a:r>
            <a:r>
              <a:rPr lang="en-US" sz="2400" dirty="0" err="1"/>
              <a:t>Disimpulkan</a:t>
            </a:r>
            <a:r>
              <a:rPr lang="en-US" sz="2400" dirty="0"/>
              <a:t> </a:t>
            </a:r>
            <a:r>
              <a:rPr lang="en-US" sz="2400" dirty="0" err="1"/>
              <a:t>dari</a:t>
            </a:r>
            <a:r>
              <a:rPr lang="en-US" sz="2400" dirty="0"/>
              <a:t> </a:t>
            </a:r>
            <a:r>
              <a:rPr lang="en-US" sz="2400" dirty="0" err="1"/>
              <a:t>aturan</a:t>
            </a:r>
            <a:r>
              <a:rPr lang="en-US" sz="2400" dirty="0"/>
              <a:t> lain </a:t>
            </a:r>
            <a:r>
              <a:rPr lang="en-US" sz="2400" dirty="0" err="1"/>
              <a:t>dalam</a:t>
            </a:r>
            <a:r>
              <a:rPr lang="en-US" sz="2400" dirty="0"/>
              <a:t> basis </a:t>
            </a:r>
            <a:r>
              <a:rPr lang="en-US" sz="2400" dirty="0" err="1"/>
              <a:t>aturan</a:t>
            </a:r>
            <a:endParaRPr lang="en-US" sz="2400" dirty="0"/>
          </a:p>
          <a:p>
            <a:pPr marL="354013" indent="-255588">
              <a:buFont typeface="Arial" panose="020B0604020202020204" pitchFamily="34" charset="0"/>
              <a:buChar char="•"/>
            </a:pPr>
            <a:r>
              <a:rPr lang="en-US" sz="2400" b="1" dirty="0" err="1"/>
              <a:t>Ketidakpastian</a:t>
            </a:r>
            <a:r>
              <a:rPr lang="en-US" sz="2400" b="1" dirty="0"/>
              <a:t> </a:t>
            </a:r>
            <a:r>
              <a:rPr lang="en-US" sz="2400" b="1" dirty="0" err="1"/>
              <a:t>dalam</a:t>
            </a:r>
            <a:r>
              <a:rPr lang="en-US" sz="2400" b="1" dirty="0"/>
              <a:t> </a:t>
            </a:r>
            <a:r>
              <a:rPr lang="en-US" sz="2400" b="1" i="1" dirty="0"/>
              <a:t>rules</a:t>
            </a:r>
            <a:r>
              <a:rPr lang="en-US" sz="2400" b="1" dirty="0"/>
              <a:t> </a:t>
            </a:r>
            <a:r>
              <a:rPr lang="en-US" sz="2400" dirty="0"/>
              <a:t>(</a:t>
            </a:r>
            <a:r>
              <a:rPr lang="en-US" sz="2400" dirty="0" err="1"/>
              <a:t>aturan</a:t>
            </a:r>
            <a:r>
              <a:rPr lang="en-US" sz="2400" dirty="0"/>
              <a:t>), </a:t>
            </a:r>
            <a:r>
              <a:rPr lang="en-US" sz="2400" dirty="0" err="1"/>
              <a:t>yaitu</a:t>
            </a:r>
            <a:r>
              <a:rPr lang="en-US" sz="2400" dirty="0"/>
              <a:t> </a:t>
            </a:r>
            <a:r>
              <a:rPr lang="en-US" sz="2400" dirty="0" err="1"/>
              <a:t>berdasarkan</a:t>
            </a:r>
            <a:r>
              <a:rPr lang="en-US" sz="2400" dirty="0"/>
              <a:t> pada </a:t>
            </a:r>
            <a:r>
              <a:rPr lang="en-US" sz="2400" dirty="0" err="1"/>
              <a:t>kepercayaan</a:t>
            </a:r>
            <a:r>
              <a:rPr lang="en-US" sz="2400" dirty="0"/>
              <a:t> </a:t>
            </a:r>
            <a:r>
              <a:rPr lang="en-US" sz="2400" dirty="0" err="1"/>
              <a:t>pakar</a:t>
            </a:r>
            <a:r>
              <a:rPr lang="en-US" sz="2400" dirty="0"/>
              <a:t> </a:t>
            </a:r>
            <a:r>
              <a:rPr lang="en-US" sz="2400" dirty="0" err="1"/>
              <a:t>dalam</a:t>
            </a:r>
            <a:r>
              <a:rPr lang="en-US" sz="2400" dirty="0"/>
              <a:t> </a:t>
            </a:r>
            <a:r>
              <a:rPr lang="en-US" sz="2400" dirty="0" err="1"/>
              <a:t>aturan</a:t>
            </a:r>
            <a:r>
              <a:rPr lang="en-US" sz="2400" dirty="0"/>
              <a:t>, dan </a:t>
            </a:r>
            <a:r>
              <a:rPr lang="en-US" sz="2400" dirty="0" err="1"/>
              <a:t>berdasarkan</a:t>
            </a:r>
            <a:r>
              <a:rPr lang="en-US" sz="2400" dirty="0"/>
              <a:t> </a:t>
            </a:r>
            <a:r>
              <a:rPr lang="en-US" sz="2400" dirty="0" err="1"/>
              <a:t>ketidakpastian</a:t>
            </a:r>
            <a:r>
              <a:rPr lang="en-US" sz="2400" dirty="0"/>
              <a:t> </a:t>
            </a:r>
            <a:r>
              <a:rPr lang="en-US" sz="2400" dirty="0" err="1"/>
              <a:t>dalam</a:t>
            </a:r>
            <a:r>
              <a:rPr lang="en-US" sz="2400" dirty="0"/>
              <a:t> data </a:t>
            </a:r>
            <a:r>
              <a:rPr lang="en-US" sz="2400" dirty="0" err="1"/>
              <a:t>serta</a:t>
            </a:r>
            <a:r>
              <a:rPr lang="en-US" sz="2400" dirty="0"/>
              <a:t> </a:t>
            </a:r>
            <a:r>
              <a:rPr lang="en-US" sz="2400" dirty="0" err="1"/>
              <a:t>aturan</a:t>
            </a:r>
            <a:r>
              <a:rPr lang="en-US" sz="2400" dirty="0"/>
              <a:t> </a:t>
            </a:r>
            <a:r>
              <a:rPr lang="en-US" sz="2400" dirty="0" err="1"/>
              <a:t>harus</a:t>
            </a:r>
            <a:r>
              <a:rPr lang="en-US" sz="2400" dirty="0"/>
              <a:t> </a:t>
            </a:r>
            <a:r>
              <a:rPr lang="en-US" sz="2400" dirty="0" err="1"/>
              <a:t>digabungkan</a:t>
            </a:r>
            <a:r>
              <a:rPr lang="en-US" sz="2400" dirty="0"/>
              <a:t> dan </a:t>
            </a:r>
            <a:r>
              <a:rPr lang="en-US" sz="2400" dirty="0" err="1"/>
              <a:t>disebarkan</a:t>
            </a:r>
            <a:r>
              <a:rPr lang="en-US" sz="2400" dirty="0"/>
              <a:t> </a:t>
            </a:r>
            <a:r>
              <a:rPr lang="en-US" sz="2400" dirty="0" err="1"/>
              <a:t>ke</a:t>
            </a:r>
            <a:r>
              <a:rPr lang="en-US" sz="2400" dirty="0"/>
              <a:t> </a:t>
            </a:r>
            <a:r>
              <a:rPr lang="en-US" sz="2400" dirty="0" err="1"/>
              <a:t>kesimpulan</a:t>
            </a:r>
            <a:endParaRPr lang="en-US" sz="2400"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16920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endParaRPr lang="en-US" sz="2400" b="1" i="1" dirty="0"/>
          </a:p>
          <a:p>
            <a:pPr marL="82550" indent="0">
              <a:spcBef>
                <a:spcPts val="200"/>
              </a:spcBef>
              <a:buFontTx/>
              <a:buNone/>
            </a:pPr>
            <a:r>
              <a:rPr lang="en-US" altLang="id-ID" sz="2000" dirty="0" err="1"/>
              <a:t>Terdapat</a:t>
            </a:r>
            <a:r>
              <a:rPr lang="en-US" altLang="id-ID" sz="2000" dirty="0"/>
              <a:t> </a:t>
            </a:r>
            <a:r>
              <a:rPr lang="id-ID" altLang="id-ID" sz="2000" dirty="0"/>
              <a:t>aturan yang menyatakan bahwa jika A benar, maka B benar</a:t>
            </a:r>
            <a:r>
              <a:rPr lang="en-US" altLang="id-ID" sz="2000" dirty="0"/>
              <a:t>,</a:t>
            </a:r>
            <a:r>
              <a:rPr lang="id-ID" altLang="id-ID" sz="2000" dirty="0"/>
              <a:t> </a:t>
            </a:r>
            <a:r>
              <a:rPr lang="en-US" altLang="id-ID" sz="2000" dirty="0" err="1"/>
              <a:t>i</a:t>
            </a:r>
            <a:r>
              <a:rPr lang="id-ID" altLang="id-ID" sz="2000" dirty="0"/>
              <a:t>ni dapat ditulis sebagai:</a:t>
            </a:r>
          </a:p>
          <a:p>
            <a:pPr marL="82550" indent="0" algn="ctr">
              <a:spcBef>
                <a:spcPts val="200"/>
              </a:spcBef>
              <a:buFontTx/>
              <a:buNone/>
            </a:pPr>
            <a:r>
              <a:rPr lang="id-ID" altLang="id-ID" sz="2000" i="1" dirty="0"/>
              <a:t>A </a:t>
            </a:r>
            <a:r>
              <a:rPr lang="id-ID" altLang="id-ID" sz="2000" dirty="0"/>
              <a:t>=</a:t>
            </a:r>
            <a:r>
              <a:rPr lang="id-ID" altLang="id-ID" sz="2000" i="1" dirty="0"/>
              <a:t>&gt; B</a:t>
            </a:r>
            <a:endParaRPr lang="id-ID" altLang="id-ID" sz="2000" dirty="0"/>
          </a:p>
          <a:p>
            <a:pPr marL="82550" indent="0">
              <a:spcBef>
                <a:spcPts val="200"/>
              </a:spcBef>
              <a:buFontTx/>
              <a:buNone/>
            </a:pPr>
            <a:r>
              <a:rPr lang="id-ID" altLang="id-ID" sz="2000" dirty="0"/>
              <a:t>Jika tidak yakin bahwa A benar, maka kita tidak yakin bahwa B benar. Jika yakin 80% bahwa A benar, maka kita 80% yakin bahwa B benar:</a:t>
            </a:r>
          </a:p>
          <a:p>
            <a:pPr marL="82550" indent="0" algn="ctr">
              <a:spcBef>
                <a:spcPts val="200"/>
              </a:spcBef>
              <a:buFontTx/>
              <a:buNone/>
            </a:pPr>
            <a:r>
              <a:rPr lang="id-ID" altLang="id-ID" sz="2000" i="1" dirty="0"/>
              <a:t>A =&gt; B</a:t>
            </a:r>
          </a:p>
          <a:p>
            <a:pPr marL="82550" indent="0" algn="ctr">
              <a:spcBef>
                <a:spcPts val="200"/>
              </a:spcBef>
              <a:buFontTx/>
              <a:buNone/>
            </a:pPr>
            <a:r>
              <a:rPr lang="id-ID" altLang="id-ID" sz="2000" dirty="0"/>
              <a:t>0</a:t>
            </a:r>
            <a:r>
              <a:rPr lang="id-ID" altLang="id-ID" sz="2000" i="1" dirty="0"/>
              <a:t>.</a:t>
            </a:r>
            <a:r>
              <a:rPr lang="id-ID" altLang="id-ID" sz="2000" dirty="0"/>
              <a:t>8   0</a:t>
            </a:r>
            <a:r>
              <a:rPr lang="id-ID" altLang="id-ID" sz="2000" i="1" dirty="0"/>
              <a:t>.</a:t>
            </a:r>
            <a:r>
              <a:rPr lang="id-ID" altLang="id-ID" sz="2000" dirty="0"/>
              <a:t>8</a:t>
            </a:r>
          </a:p>
          <a:p>
            <a:pPr marL="82550" indent="0">
              <a:spcBef>
                <a:spcPts val="200"/>
              </a:spcBef>
              <a:buFontTx/>
              <a:buNone/>
            </a:pPr>
            <a:r>
              <a:rPr lang="id-ID" altLang="id-ID" sz="2000" dirty="0"/>
              <a:t>Namun, ada ketidakpastian mengenai </a:t>
            </a:r>
            <a:r>
              <a:rPr lang="id-ID" altLang="id-ID" sz="2000" u="sng" dirty="0"/>
              <a:t>validitas aturan</a:t>
            </a:r>
            <a:r>
              <a:rPr lang="id-ID" altLang="id-ID" sz="2000" dirty="0"/>
              <a:t> itu sendiri. Jika, diberikan A, kita hanya 80% yakin akan B, dapat dituliskan sebagai:</a:t>
            </a:r>
          </a:p>
          <a:p>
            <a:pPr marL="82550" indent="0" algn="ctr">
              <a:spcBef>
                <a:spcPts val="200"/>
              </a:spcBef>
              <a:buFontTx/>
              <a:buNone/>
            </a:pPr>
            <a:r>
              <a:rPr lang="id-ID" altLang="id-ID" sz="2000" dirty="0"/>
              <a:t>0</a:t>
            </a:r>
            <a:r>
              <a:rPr lang="id-ID" altLang="id-ID" sz="2000" i="1" dirty="0"/>
              <a:t>.</a:t>
            </a:r>
            <a:r>
              <a:rPr lang="id-ID" altLang="id-ID" sz="2000" dirty="0"/>
              <a:t>8</a:t>
            </a:r>
          </a:p>
          <a:p>
            <a:pPr marL="82550" indent="0" algn="ctr">
              <a:spcBef>
                <a:spcPts val="200"/>
              </a:spcBef>
              <a:buFontTx/>
              <a:buNone/>
            </a:pPr>
            <a:r>
              <a:rPr lang="id-ID" altLang="id-ID" sz="2000" i="1" dirty="0"/>
              <a:t>A =&gt; B</a:t>
            </a:r>
          </a:p>
        </p:txBody>
      </p:sp>
      <p:sp>
        <p:nvSpPr>
          <p:cNvPr id="5" name="Content Placeholder 11">
            <a:extLst>
              <a:ext uri="{FF2B5EF4-FFF2-40B4-BE49-F238E27FC236}">
                <a16:creationId xmlns:a16="http://schemas.microsoft.com/office/drawing/2014/main" id="{324D9C41-4F5E-46B0-B603-A11A1E86F30E}"/>
              </a:ext>
            </a:extLst>
          </p:cNvPr>
          <p:cNvSpPr txBox="1">
            <a:spLocks/>
          </p:cNvSpPr>
          <p:nvPr/>
        </p:nvSpPr>
        <p:spPr>
          <a:xfrm>
            <a:off x="6425183" y="1856507"/>
            <a:ext cx="4730497"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200"/>
              </a:spcBef>
              <a:buFontTx/>
              <a:buNone/>
            </a:pPr>
            <a:r>
              <a:rPr lang="en-US" altLang="id-ID" dirty="0" err="1"/>
              <a:t>Namun</a:t>
            </a:r>
            <a:r>
              <a:rPr lang="id-ID" altLang="id-ID" dirty="0"/>
              <a:t> bagaimana jika kita juga tidak yakin tentang A?</a:t>
            </a:r>
            <a:r>
              <a:rPr lang="en-US" altLang="id-ID" dirty="0"/>
              <a:t>                     </a:t>
            </a:r>
            <a:r>
              <a:rPr lang="id-ID" altLang="id-ID" dirty="0"/>
              <a:t>0</a:t>
            </a:r>
            <a:r>
              <a:rPr lang="id-ID" altLang="id-ID" i="1" dirty="0"/>
              <a:t>.</a:t>
            </a:r>
            <a:r>
              <a:rPr lang="id-ID" altLang="id-ID" dirty="0"/>
              <a:t>8</a:t>
            </a:r>
          </a:p>
          <a:p>
            <a:pPr marL="0" indent="0" algn="ctr">
              <a:spcBef>
                <a:spcPts val="200"/>
              </a:spcBef>
              <a:buFontTx/>
              <a:buNone/>
            </a:pPr>
            <a:r>
              <a:rPr lang="id-ID" altLang="id-ID" i="1" dirty="0"/>
              <a:t>A =&gt; B</a:t>
            </a:r>
          </a:p>
          <a:p>
            <a:pPr marL="0" indent="0" algn="ctr">
              <a:spcBef>
                <a:spcPts val="200"/>
              </a:spcBef>
              <a:buFontTx/>
              <a:buNone/>
            </a:pPr>
            <a:r>
              <a:rPr lang="id-ID" altLang="id-ID" dirty="0"/>
              <a:t>0</a:t>
            </a:r>
            <a:r>
              <a:rPr lang="id-ID" altLang="id-ID" i="1" dirty="0"/>
              <a:t>.</a:t>
            </a:r>
            <a:r>
              <a:rPr lang="id-ID" altLang="id-ID" dirty="0"/>
              <a:t>8     ?</a:t>
            </a:r>
          </a:p>
          <a:p>
            <a:pPr marL="0" indent="0">
              <a:spcBef>
                <a:spcPts val="200"/>
              </a:spcBef>
              <a:buFontTx/>
              <a:buNone/>
            </a:pPr>
            <a:r>
              <a:rPr lang="id-ID" altLang="id-ID" dirty="0"/>
              <a:t>Dalam situasi ini, kita hanya bisa memastikan 64% dari peristiwa B terjadi (0,8 × 0,8 = 0,64)</a:t>
            </a:r>
          </a:p>
          <a:p>
            <a:pPr marL="0" indent="0">
              <a:spcBef>
                <a:spcPts val="600"/>
              </a:spcBef>
              <a:buFontTx/>
              <a:buNone/>
            </a:pPr>
            <a:r>
              <a:rPr lang="id-ID" altLang="id-ID" dirty="0"/>
              <a:t>Dengan kata lain, jika kita hanya 80% yakin bahwa A akan terjadi, kita hanya bisa memastikan 64% dari B terjadi, mis</a:t>
            </a:r>
            <a:r>
              <a:rPr lang="en-US" altLang="id-ID" dirty="0" err="1"/>
              <a:t>alnya</a:t>
            </a:r>
            <a:r>
              <a:rPr lang="id-ID" altLang="id-ID" dirty="0"/>
              <a:t>, 0,8 × 0,8 = 0,64</a:t>
            </a:r>
          </a:p>
          <a:p>
            <a:pPr marL="0" indent="0">
              <a:spcBef>
                <a:spcPts val="600"/>
              </a:spcBef>
              <a:buFontTx/>
              <a:buNone/>
            </a:pPr>
            <a:r>
              <a:rPr lang="id-ID" altLang="id-ID" dirty="0"/>
              <a:t>Ini menunjukkan bahwa ketika mengikuti </a:t>
            </a:r>
            <a:r>
              <a:rPr lang="id-ID" altLang="id-ID" u="sng" dirty="0"/>
              <a:t>rantai penalaran yang tidak pasti</a:t>
            </a:r>
            <a:r>
              <a:rPr lang="id-ID" altLang="id-ID" dirty="0"/>
              <a:t>, menjadi semakin tidak yakin bahwa hasil yang diperoleh akurat</a:t>
            </a:r>
            <a:endParaRPr lang="en-US"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332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Penalaran</a:t>
            </a:r>
            <a:r>
              <a:rPr lang="en-US" sz="2400" b="1" dirty="0"/>
              <a:t> </a:t>
            </a:r>
            <a:r>
              <a:rPr lang="en-US" sz="2400" b="1" i="1" dirty="0"/>
              <a:t>Confidence Factors</a:t>
            </a:r>
            <a:r>
              <a:rPr lang="en-US" sz="2400" b="1" dirty="0"/>
              <a:t> (CF)</a:t>
            </a:r>
            <a:endParaRPr lang="en-US" sz="2400" b="1" i="1" dirty="0"/>
          </a:p>
          <a:p>
            <a:pPr marL="82550" indent="0">
              <a:spcBef>
                <a:spcPts val="200"/>
              </a:spcBef>
              <a:spcAft>
                <a:spcPts val="600"/>
              </a:spcAft>
              <a:buNone/>
            </a:pPr>
            <a:r>
              <a:rPr lang="en-US" altLang="id-ID" sz="2200" dirty="0"/>
              <a:t>Ketika </a:t>
            </a:r>
            <a:r>
              <a:rPr lang="en-US" altLang="id-ID" sz="2200" dirty="0" err="1"/>
              <a:t>dua</a:t>
            </a:r>
            <a:r>
              <a:rPr lang="en-US" altLang="id-ID" sz="2200" dirty="0"/>
              <a:t> </a:t>
            </a:r>
            <a:r>
              <a:rPr lang="en-US" altLang="id-ID" sz="2200" dirty="0" err="1"/>
              <a:t>bukti</a:t>
            </a:r>
            <a:r>
              <a:rPr lang="en-US" altLang="id-ID" sz="2200" dirty="0"/>
              <a:t> </a:t>
            </a:r>
            <a:r>
              <a:rPr lang="en-US" altLang="id-ID" sz="2200" dirty="0" err="1"/>
              <a:t>independen</a:t>
            </a:r>
            <a:r>
              <a:rPr lang="en-US" altLang="id-ID" sz="2200" dirty="0"/>
              <a:t> yang </a:t>
            </a:r>
            <a:r>
              <a:rPr lang="en-US" altLang="id-ID" sz="2200" dirty="0" err="1"/>
              <a:t>saling</a:t>
            </a:r>
            <a:r>
              <a:rPr lang="en-US" altLang="id-ID" sz="2200" dirty="0"/>
              <a:t> </a:t>
            </a:r>
            <a:r>
              <a:rPr lang="en-US" altLang="id-ID" sz="2200" dirty="0" err="1"/>
              <a:t>menguatkan</a:t>
            </a:r>
            <a:r>
              <a:rPr lang="en-US" altLang="id-ID" sz="2200" dirty="0"/>
              <a:t> masing-masing </a:t>
            </a:r>
            <a:r>
              <a:rPr lang="en-US" altLang="id-ID" sz="2200" dirty="0" err="1"/>
              <a:t>menyiratkan</a:t>
            </a:r>
            <a:r>
              <a:rPr lang="en-US" altLang="id-ID" sz="2200" dirty="0"/>
              <a:t> </a:t>
            </a:r>
            <a:r>
              <a:rPr lang="en-US" altLang="id-ID" sz="2200" dirty="0" err="1"/>
              <a:t>bahwa</a:t>
            </a:r>
            <a:r>
              <a:rPr lang="en-US" altLang="id-ID" sz="2200" dirty="0"/>
              <a:t> </a:t>
            </a:r>
            <a:r>
              <a:rPr lang="en-US" altLang="id-ID" sz="2200" dirty="0" err="1"/>
              <a:t>hasilnya</a:t>
            </a:r>
            <a:r>
              <a:rPr lang="en-US" altLang="id-ID" sz="2200" dirty="0"/>
              <a:t> </a:t>
            </a:r>
            <a:r>
              <a:rPr lang="en-US" altLang="id-ID" sz="2200" dirty="0" err="1"/>
              <a:t>benar</a:t>
            </a:r>
            <a:r>
              <a:rPr lang="en-US" altLang="id-ID" sz="2200" dirty="0"/>
              <a:t>, </a:t>
            </a:r>
            <a:r>
              <a:rPr lang="en-US" altLang="id-ID" sz="2200" dirty="0" err="1"/>
              <a:t>jelas</a:t>
            </a:r>
            <a:r>
              <a:rPr lang="en-US" altLang="id-ID" sz="2200" dirty="0"/>
              <a:t> </a:t>
            </a:r>
            <a:r>
              <a:rPr lang="en-US" altLang="id-ID" sz="2200" dirty="0" err="1"/>
              <a:t>ini</a:t>
            </a:r>
            <a:r>
              <a:rPr lang="en-US" altLang="id-ID" sz="2200" dirty="0"/>
              <a:t> </a:t>
            </a:r>
            <a:r>
              <a:rPr lang="en-US" altLang="id-ID" sz="2200" dirty="0" err="1"/>
              <a:t>seharusnya</a:t>
            </a:r>
            <a:r>
              <a:rPr lang="en-US" altLang="id-ID" sz="2200" dirty="0"/>
              <a:t> </a:t>
            </a:r>
            <a:r>
              <a:rPr lang="en-US" altLang="id-ID" sz="2200" dirty="0" err="1"/>
              <a:t>membuat</a:t>
            </a:r>
            <a:r>
              <a:rPr lang="en-US" altLang="id-ID" sz="2200" dirty="0"/>
              <a:t> </a:t>
            </a:r>
            <a:r>
              <a:rPr lang="en-US" altLang="id-ID" sz="2200" dirty="0" err="1"/>
              <a:t>kita</a:t>
            </a:r>
            <a:r>
              <a:rPr lang="en-US" altLang="id-ID" sz="2200" dirty="0"/>
              <a:t> </a:t>
            </a:r>
            <a:r>
              <a:rPr lang="en-US" altLang="id-ID" sz="2200" dirty="0" err="1"/>
              <a:t>lebih</a:t>
            </a:r>
            <a:r>
              <a:rPr lang="en-US" altLang="id-ID" sz="2200" dirty="0"/>
              <a:t> </a:t>
            </a:r>
            <a:r>
              <a:rPr lang="en-US" altLang="id-ID" sz="2200" dirty="0" err="1"/>
              <a:t>yakin</a:t>
            </a:r>
            <a:r>
              <a:rPr lang="en-US" altLang="id-ID" sz="2200" dirty="0"/>
              <a:t> </a:t>
            </a:r>
            <a:r>
              <a:rPr lang="en-US" altLang="id-ID" sz="2200" dirty="0" err="1"/>
              <a:t>akan</a:t>
            </a:r>
            <a:r>
              <a:rPr lang="en-US" altLang="id-ID" sz="2200" dirty="0"/>
              <a:t> </a:t>
            </a:r>
            <a:r>
              <a:rPr lang="en-US" altLang="id-ID" sz="2200" dirty="0" err="1"/>
              <a:t>hasilnya</a:t>
            </a:r>
            <a:r>
              <a:rPr lang="en-US" altLang="id-ID" sz="2200" dirty="0"/>
              <a:t> </a:t>
            </a:r>
          </a:p>
          <a:p>
            <a:pPr marL="425450" indent="-342900">
              <a:spcBef>
                <a:spcPts val="200"/>
              </a:spcBef>
              <a:spcAft>
                <a:spcPts val="600"/>
              </a:spcAft>
              <a:buFont typeface="Arial" panose="020B0604020202020204" pitchFamily="34" charset="0"/>
              <a:buChar char="•"/>
            </a:pPr>
            <a:r>
              <a:rPr lang="en-US" altLang="id-ID" sz="2200" dirty="0"/>
              <a:t>Jika </a:t>
            </a:r>
            <a:r>
              <a:rPr lang="en-US" altLang="id-ID" sz="2200" dirty="0" err="1"/>
              <a:t>kita</a:t>
            </a:r>
            <a:r>
              <a:rPr lang="en-US" altLang="id-ID" sz="2200" dirty="0"/>
              <a:t> 80% </a:t>
            </a:r>
            <a:r>
              <a:rPr lang="en-US" altLang="id-ID" sz="2200" dirty="0" err="1"/>
              <a:t>yakin</a:t>
            </a:r>
            <a:r>
              <a:rPr lang="en-US" altLang="id-ID" sz="2200" dirty="0"/>
              <a:t> </a:t>
            </a:r>
            <a:r>
              <a:rPr lang="en-US" altLang="id-ID" sz="2200" dirty="0" err="1"/>
              <a:t>bahwa</a:t>
            </a:r>
            <a:r>
              <a:rPr lang="en-US" altLang="id-ID" sz="2200" dirty="0"/>
              <a:t> A </a:t>
            </a:r>
            <a:r>
              <a:rPr lang="en-US" altLang="id-ID" sz="2200" dirty="0" err="1"/>
              <a:t>menyiratkan</a:t>
            </a:r>
            <a:r>
              <a:rPr lang="en-US" altLang="id-ID" sz="2200" dirty="0"/>
              <a:t> C, dan </a:t>
            </a:r>
          </a:p>
          <a:p>
            <a:pPr marL="425450" indent="-342900">
              <a:spcBef>
                <a:spcPts val="200"/>
              </a:spcBef>
              <a:spcAft>
                <a:spcPts val="600"/>
              </a:spcAft>
              <a:buFont typeface="Arial" panose="020B0604020202020204" pitchFamily="34" charset="0"/>
              <a:buChar char="•"/>
            </a:pPr>
            <a:r>
              <a:rPr lang="en-US" altLang="id-ID" sz="2200" dirty="0"/>
              <a:t>80% </a:t>
            </a:r>
            <a:r>
              <a:rPr lang="en-US" altLang="id-ID" sz="2200" dirty="0" err="1"/>
              <a:t>yakin</a:t>
            </a:r>
            <a:r>
              <a:rPr lang="en-US" altLang="id-ID" sz="2200" dirty="0"/>
              <a:t> </a:t>
            </a:r>
            <a:r>
              <a:rPr lang="en-US" altLang="id-ID" sz="2200" dirty="0" err="1"/>
              <a:t>bahwa</a:t>
            </a:r>
            <a:r>
              <a:rPr lang="en-US" altLang="id-ID" sz="2200" dirty="0"/>
              <a:t> B </a:t>
            </a:r>
            <a:r>
              <a:rPr lang="en-US" altLang="id-ID" sz="2200" dirty="0" err="1"/>
              <a:t>menyiratkan</a:t>
            </a:r>
            <a:r>
              <a:rPr lang="en-US" altLang="id-ID" sz="2200" dirty="0"/>
              <a:t> C, </a:t>
            </a:r>
            <a:r>
              <a:rPr lang="en-US" altLang="id-ID" sz="2200" dirty="0" err="1"/>
              <a:t>maka</a:t>
            </a:r>
            <a:r>
              <a:rPr lang="en-US" altLang="id-ID" sz="2200" dirty="0"/>
              <a:t> </a:t>
            </a:r>
          </a:p>
          <a:p>
            <a:pPr marL="425450" indent="-342900">
              <a:spcBef>
                <a:spcPts val="200"/>
              </a:spcBef>
              <a:spcAft>
                <a:spcPts val="600"/>
              </a:spcAft>
              <a:buFont typeface="Arial" panose="020B0604020202020204" pitchFamily="34" charset="0"/>
              <a:buChar char="•"/>
            </a:pPr>
            <a:r>
              <a:rPr lang="en-US" altLang="id-ID" sz="2200" dirty="0"/>
              <a:t>Jika A dan B </a:t>
            </a:r>
            <a:r>
              <a:rPr lang="en-US" altLang="id-ID" sz="2200" dirty="0" err="1"/>
              <a:t>keduanya</a:t>
            </a:r>
            <a:r>
              <a:rPr lang="en-US" altLang="id-ID" sz="2200" dirty="0"/>
              <a:t> </a:t>
            </a:r>
            <a:r>
              <a:rPr lang="en-US" altLang="id-ID" sz="2200" dirty="0" err="1"/>
              <a:t>benar</a:t>
            </a:r>
            <a:r>
              <a:rPr lang="en-US" altLang="id-ID" sz="2200" dirty="0"/>
              <a:t>, </a:t>
            </a:r>
            <a:r>
              <a:rPr lang="en-US" altLang="id-ID" sz="2200" dirty="0" err="1"/>
              <a:t>seberapa</a:t>
            </a:r>
            <a:r>
              <a:rPr lang="en-US" altLang="id-ID" sz="2200" dirty="0"/>
              <a:t> </a:t>
            </a:r>
            <a:r>
              <a:rPr lang="en-US" altLang="id-ID" sz="2200" dirty="0" err="1"/>
              <a:t>yakin</a:t>
            </a:r>
            <a:r>
              <a:rPr lang="en-US" altLang="id-ID" sz="2200" dirty="0"/>
              <a:t> </a:t>
            </a:r>
            <a:r>
              <a:rPr lang="en-US" altLang="id-ID" sz="2200" dirty="0" err="1"/>
              <a:t>kita</a:t>
            </a:r>
            <a:r>
              <a:rPr lang="en-US" altLang="id-ID" sz="2200" dirty="0"/>
              <a:t> </a:t>
            </a:r>
            <a:r>
              <a:rPr lang="en-US" altLang="id-ID" sz="2200" dirty="0" err="1"/>
              <a:t>bahwa</a:t>
            </a:r>
            <a:r>
              <a:rPr lang="en-US" altLang="id-ID" sz="2200" dirty="0"/>
              <a:t> C </a:t>
            </a:r>
            <a:r>
              <a:rPr lang="en-US" altLang="id-ID" sz="2200" dirty="0" err="1"/>
              <a:t>benar</a:t>
            </a:r>
            <a:r>
              <a:rPr lang="en-US" altLang="id-ID" sz="2200" dirty="0"/>
              <a:t>?</a:t>
            </a:r>
          </a:p>
          <a:p>
            <a:pPr marL="82550" indent="0">
              <a:spcAft>
                <a:spcPts val="600"/>
              </a:spcAft>
              <a:buNone/>
            </a:pPr>
            <a:r>
              <a:rPr lang="en-US" altLang="id-ID" sz="2200" dirty="0"/>
              <a:t>Bersama-</a:t>
            </a:r>
            <a:r>
              <a:rPr lang="en-US" altLang="id-ID" sz="2200" dirty="0" err="1"/>
              <a:t>sama</a:t>
            </a:r>
            <a:r>
              <a:rPr lang="en-US" altLang="id-ID" sz="2200" dirty="0"/>
              <a:t>, </a:t>
            </a:r>
            <a:r>
              <a:rPr lang="en-US" altLang="id-ID" sz="2200" dirty="0" err="1"/>
              <a:t>jelas</a:t>
            </a:r>
            <a:r>
              <a:rPr lang="en-US" altLang="id-ID" sz="2200" dirty="0"/>
              <a:t> </a:t>
            </a:r>
            <a:r>
              <a:rPr lang="en-US" altLang="id-ID" sz="2200" dirty="0" err="1"/>
              <a:t>kita</a:t>
            </a:r>
            <a:r>
              <a:rPr lang="en-US" altLang="id-ID" sz="2200" dirty="0"/>
              <a:t> </a:t>
            </a:r>
            <a:r>
              <a:rPr lang="en-US" altLang="id-ID" sz="2200" dirty="0" err="1"/>
              <a:t>harus</a:t>
            </a:r>
            <a:r>
              <a:rPr lang="en-US" altLang="id-ID" sz="2200" dirty="0"/>
              <a:t> </a:t>
            </a:r>
            <a:r>
              <a:rPr lang="en-US" altLang="id-ID" sz="2200" dirty="0" err="1"/>
              <a:t>lebih</a:t>
            </a:r>
            <a:r>
              <a:rPr lang="en-US" altLang="id-ID" sz="2200" dirty="0"/>
              <a:t> </a:t>
            </a:r>
            <a:r>
              <a:rPr lang="en-US" altLang="id-ID" sz="2200" dirty="0" err="1"/>
              <a:t>dari</a:t>
            </a:r>
            <a:r>
              <a:rPr lang="en-US" altLang="id-ID" sz="2200" dirty="0"/>
              <a:t> 80% </a:t>
            </a:r>
            <a:r>
              <a:rPr lang="en-US" altLang="id-ID" sz="2200" dirty="0" err="1"/>
              <a:t>yakin</a:t>
            </a:r>
            <a:r>
              <a:rPr lang="en-US" altLang="id-ID" sz="2200" dirty="0"/>
              <a:t> </a:t>
            </a:r>
            <a:r>
              <a:rPr lang="en-US" altLang="id-ID" sz="2200" dirty="0" err="1"/>
              <a:t>bahwa</a:t>
            </a:r>
            <a:r>
              <a:rPr lang="en-US" altLang="id-ID" sz="2200" dirty="0"/>
              <a:t> C </a:t>
            </a:r>
            <a:r>
              <a:rPr lang="en-US" altLang="id-ID" sz="2200" dirty="0" err="1"/>
              <a:t>benar</a:t>
            </a:r>
            <a:r>
              <a:rPr lang="en-US" altLang="id-ID" sz="2200" dirty="0"/>
              <a:t>, </a:t>
            </a:r>
            <a:r>
              <a:rPr lang="en-US" altLang="id-ID" sz="2200" dirty="0" err="1"/>
              <a:t>karena</a:t>
            </a:r>
            <a:r>
              <a:rPr lang="en-US" altLang="id-ID" sz="2200" dirty="0"/>
              <a:t> </a:t>
            </a:r>
            <a:r>
              <a:rPr lang="en-US" altLang="id-ID" sz="2200" dirty="0" err="1"/>
              <a:t>kedua</a:t>
            </a:r>
            <a:r>
              <a:rPr lang="en-US" altLang="id-ID" sz="2200" dirty="0"/>
              <a:t> </a:t>
            </a:r>
            <a:r>
              <a:rPr lang="en-US" altLang="id-ID" sz="2200" dirty="0" err="1"/>
              <a:t>bukti</a:t>
            </a:r>
            <a:r>
              <a:rPr lang="en-US" altLang="id-ID" sz="2200" dirty="0"/>
              <a:t> </a:t>
            </a:r>
            <a:r>
              <a:rPr lang="en-US" altLang="id-ID" sz="2200" dirty="0" err="1"/>
              <a:t>independen</a:t>
            </a:r>
            <a:r>
              <a:rPr lang="en-US" altLang="id-ID" sz="2200" dirty="0"/>
              <a:t> </a:t>
            </a:r>
            <a:r>
              <a:rPr lang="en-US" altLang="id-ID" sz="2200" dirty="0" err="1"/>
              <a:t>ini</a:t>
            </a:r>
            <a:r>
              <a:rPr lang="en-US" altLang="id-ID" sz="2200" dirty="0"/>
              <a:t> </a:t>
            </a:r>
            <a:r>
              <a:rPr lang="en-US" altLang="id-ID" sz="2200" dirty="0" err="1"/>
              <a:t>menunjukkan</a:t>
            </a:r>
            <a:r>
              <a:rPr lang="en-US" altLang="id-ID" sz="2200" dirty="0"/>
              <a:t> </a:t>
            </a:r>
            <a:r>
              <a:rPr lang="en-US" altLang="id-ID" sz="2200" dirty="0" err="1"/>
              <a:t>hal</a:t>
            </a:r>
            <a:r>
              <a:rPr lang="en-US" altLang="id-ID" sz="2200" dirty="0"/>
              <a:t> </a:t>
            </a:r>
            <a:r>
              <a:rPr lang="en-US" altLang="id-ID" sz="2200" dirty="0" err="1"/>
              <a:t>itu</a:t>
            </a:r>
            <a:r>
              <a:rPr lang="en-US" altLang="id-ID" sz="2200" dirty="0"/>
              <a:t>; </a:t>
            </a:r>
            <a:r>
              <a:rPr lang="en-US" altLang="id-ID" sz="2200" dirty="0" err="1"/>
              <a:t>jadi</a:t>
            </a:r>
            <a:r>
              <a:rPr lang="en-US" altLang="id-ID" sz="2200" dirty="0"/>
              <a:t> </a:t>
            </a:r>
            <a:r>
              <a:rPr lang="en-US" altLang="id-ID" sz="2200" dirty="0" err="1"/>
              <a:t>jawabannya</a:t>
            </a:r>
            <a:r>
              <a:rPr lang="en-US" altLang="id-ID" sz="2200" dirty="0"/>
              <a:t> </a:t>
            </a:r>
            <a:r>
              <a:rPr lang="en-US" altLang="id-ID" sz="2200" dirty="0" err="1"/>
              <a:t>harus</a:t>
            </a:r>
            <a:r>
              <a:rPr lang="en-US" altLang="id-ID" sz="2200" dirty="0"/>
              <a:t> </a:t>
            </a:r>
            <a:r>
              <a:rPr lang="en-US" altLang="id-ID" sz="2200" dirty="0" err="1"/>
              <a:t>lebih</a:t>
            </a:r>
            <a:r>
              <a:rPr lang="en-US" altLang="id-ID" sz="2200" dirty="0"/>
              <a:t> </a:t>
            </a:r>
            <a:r>
              <a:rPr lang="en-US" altLang="id-ID" sz="2200" dirty="0" err="1"/>
              <a:t>tinggi</a:t>
            </a:r>
            <a:r>
              <a:rPr lang="en-US" altLang="id-ID" sz="2200" dirty="0"/>
              <a:t> </a:t>
            </a:r>
            <a:r>
              <a:rPr lang="en-US" altLang="id-ID" sz="2200" dirty="0" err="1"/>
              <a:t>dari</a:t>
            </a:r>
            <a:r>
              <a:rPr lang="en-US" altLang="id-ID" sz="2200" dirty="0"/>
              <a:t> 0,8 </a:t>
            </a:r>
          </a:p>
          <a:p>
            <a:pPr marL="82550" indent="0">
              <a:spcAft>
                <a:spcPts val="600"/>
              </a:spcAft>
              <a:buNone/>
            </a:pPr>
            <a:r>
              <a:rPr lang="en-US" altLang="id-ID" sz="2200" dirty="0" err="1"/>
              <a:t>Tapi</a:t>
            </a:r>
            <a:r>
              <a:rPr lang="en-US" altLang="id-ID" sz="2200" dirty="0"/>
              <a:t> </a:t>
            </a:r>
            <a:r>
              <a:rPr lang="en-US" altLang="id-ID" sz="2200" dirty="0" err="1"/>
              <a:t>tetap</a:t>
            </a:r>
            <a:r>
              <a:rPr lang="en-US" altLang="id-ID" sz="2200" dirty="0"/>
              <a:t> </a:t>
            </a:r>
            <a:r>
              <a:rPr lang="en-US" altLang="id-ID" sz="2200" dirty="0" err="1"/>
              <a:t>saja</a:t>
            </a:r>
            <a:r>
              <a:rPr lang="en-US" altLang="id-ID" sz="2200" dirty="0"/>
              <a:t> </a:t>
            </a:r>
            <a:r>
              <a:rPr lang="en-US" altLang="id-ID" sz="2200" dirty="0" err="1"/>
              <a:t>kita</a:t>
            </a:r>
            <a:r>
              <a:rPr lang="en-US" altLang="id-ID" sz="2200" dirty="0"/>
              <a:t> </a:t>
            </a:r>
            <a:r>
              <a:rPr lang="en-US" altLang="id-ID" sz="2200" dirty="0" err="1"/>
              <a:t>tidak</a:t>
            </a:r>
            <a:r>
              <a:rPr lang="en-US" altLang="id-ID" sz="2200" dirty="0"/>
              <a:t> </a:t>
            </a:r>
            <a:r>
              <a:rPr lang="en-US" altLang="id-ID" sz="2200" dirty="0" err="1"/>
              <a:t>bisa</a:t>
            </a:r>
            <a:r>
              <a:rPr lang="en-US" altLang="id-ID" sz="2200" dirty="0"/>
              <a:t> 100% </a:t>
            </a:r>
            <a:r>
              <a:rPr lang="en-US" altLang="id-ID" sz="2200" dirty="0" err="1"/>
              <a:t>pasti</a:t>
            </a:r>
            <a:r>
              <a:rPr lang="en-US" altLang="id-ID" sz="2200" dirty="0"/>
              <a:t>, </a:t>
            </a:r>
            <a:r>
              <a:rPr lang="en-US" altLang="id-ID" sz="2200" dirty="0" err="1"/>
              <a:t>sehingga</a:t>
            </a:r>
            <a:r>
              <a:rPr lang="en-US" altLang="id-ID" sz="2200" dirty="0"/>
              <a:t> </a:t>
            </a:r>
            <a:r>
              <a:rPr lang="en-US" altLang="id-ID" sz="2200" dirty="0" err="1"/>
              <a:t>jawaban</a:t>
            </a:r>
            <a:r>
              <a:rPr lang="en-US" altLang="id-ID" sz="2200" dirty="0"/>
              <a:t> yang </a:t>
            </a:r>
            <a:r>
              <a:rPr lang="en-US" altLang="id-ID" sz="2200" dirty="0" err="1"/>
              <a:t>diberikan</a:t>
            </a:r>
            <a:r>
              <a:rPr lang="en-US" altLang="id-ID" sz="2200" dirty="0"/>
              <a:t> </a:t>
            </a:r>
            <a:r>
              <a:rPr lang="en-US" altLang="id-ID" sz="2200" dirty="0" err="1"/>
              <a:t>harus</a:t>
            </a:r>
            <a:r>
              <a:rPr lang="en-US" altLang="id-ID" sz="2200" dirty="0"/>
              <a:t> </a:t>
            </a:r>
            <a:r>
              <a:rPr lang="en-US" altLang="id-ID" sz="2200" dirty="0" err="1"/>
              <a:t>kurang</a:t>
            </a:r>
            <a:r>
              <a:rPr lang="en-US" altLang="id-ID" sz="2200" dirty="0"/>
              <a:t> </a:t>
            </a:r>
            <a:r>
              <a:rPr lang="en-US" altLang="id-ID" sz="2200" dirty="0" err="1"/>
              <a:t>dari</a:t>
            </a:r>
            <a:r>
              <a:rPr lang="en-US" altLang="id-ID" sz="2200" dirty="0"/>
              <a:t> </a:t>
            </a:r>
            <a:r>
              <a:rPr lang="en-US" altLang="id-ID" sz="2200" dirty="0" err="1"/>
              <a:t>satu</a:t>
            </a:r>
            <a:endParaRPr lang="en-US" altLang="id-ID" sz="2200" dirty="0"/>
          </a:p>
          <a:p>
            <a:pPr marL="82550" indent="0" algn="ctr">
              <a:spcBef>
                <a:spcPts val="200"/>
              </a:spcBef>
              <a:spcAft>
                <a:spcPts val="600"/>
              </a:spcAft>
              <a:buFontTx/>
              <a:buNone/>
            </a:pPr>
            <a:endParaRPr lang="id-ID" altLang="id-ID" sz="2000" i="1"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8366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wipe(up)">
                                      <p:cBhvr>
                                        <p:cTn id="7" dur="500"/>
                                        <p:tgtEl>
                                          <p:spTgt spid="1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Effect transition="in" filter="wipe(up)">
                                      <p:cBhvr>
                                        <p:cTn id="1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Penalaran</a:t>
            </a:r>
            <a:r>
              <a:rPr lang="en-US" sz="2400" b="1" dirty="0"/>
              <a:t> </a:t>
            </a:r>
            <a:r>
              <a:rPr lang="en-US" sz="2400" b="1" i="1" dirty="0"/>
              <a:t>Confidence Factors</a:t>
            </a:r>
            <a:r>
              <a:rPr lang="en-US" sz="2400" b="1" dirty="0"/>
              <a:t> (CF)</a:t>
            </a:r>
            <a:endParaRPr lang="en-US" sz="2400" b="1" i="1" dirty="0"/>
          </a:p>
          <a:p>
            <a:pPr marL="82550" indent="0">
              <a:spcBef>
                <a:spcPts val="200"/>
              </a:spcBef>
              <a:spcAft>
                <a:spcPts val="600"/>
              </a:spcAft>
              <a:buNone/>
            </a:pPr>
            <a:r>
              <a:rPr lang="en-US" altLang="id-ID" dirty="0" err="1"/>
              <a:t>Untuk</a:t>
            </a:r>
            <a:r>
              <a:rPr lang="en-US" altLang="id-ID" dirty="0"/>
              <a:t> </a:t>
            </a:r>
            <a:r>
              <a:rPr lang="en-US" altLang="id-ID" dirty="0" err="1"/>
              <a:t>menghitung</a:t>
            </a:r>
            <a:r>
              <a:rPr lang="en-US" altLang="id-ID" dirty="0"/>
              <a:t> </a:t>
            </a:r>
            <a:r>
              <a:rPr lang="en-US" altLang="id-ID" dirty="0" err="1"/>
              <a:t>ini</a:t>
            </a:r>
            <a:r>
              <a:rPr lang="en-US" altLang="id-ID" dirty="0"/>
              <a:t> </a:t>
            </a:r>
            <a:r>
              <a:rPr lang="en-US" altLang="id-ID" dirty="0" err="1"/>
              <a:t>kita</a:t>
            </a:r>
            <a:r>
              <a:rPr lang="en-US" altLang="id-ID" dirty="0"/>
              <a:t> </a:t>
            </a:r>
            <a:r>
              <a:rPr lang="en-US" altLang="id-ID" i="1" dirty="0"/>
              <a:t>invert the rules </a:t>
            </a:r>
            <a:r>
              <a:rPr lang="en-US" altLang="id-ID" dirty="0"/>
              <a:t>(</a:t>
            </a:r>
            <a:r>
              <a:rPr lang="en-US" altLang="id-ID" dirty="0" err="1"/>
              <a:t>membalikkan</a:t>
            </a:r>
            <a:r>
              <a:rPr lang="en-US" altLang="id-ID" dirty="0"/>
              <a:t> </a:t>
            </a:r>
            <a:r>
              <a:rPr lang="en-US" altLang="id-ID" dirty="0" err="1"/>
              <a:t>aturan</a:t>
            </a:r>
            <a:r>
              <a:rPr lang="en-US" altLang="id-ID" dirty="0"/>
              <a:t>), </a:t>
            </a:r>
            <a:r>
              <a:rPr lang="en-US" altLang="id-ID" dirty="0" err="1"/>
              <a:t>yaitu</a:t>
            </a:r>
            <a:r>
              <a:rPr lang="en-US" altLang="id-ID" dirty="0"/>
              <a:t>, </a:t>
            </a:r>
            <a:r>
              <a:rPr lang="en-US" altLang="id-ID" dirty="0" err="1"/>
              <a:t>mengambil</a:t>
            </a:r>
            <a:r>
              <a:rPr lang="en-US" altLang="id-ID" dirty="0"/>
              <a:t> </a:t>
            </a:r>
            <a:r>
              <a:rPr lang="en-US" altLang="id-ID" dirty="0" err="1"/>
              <a:t>aturan</a:t>
            </a:r>
            <a:r>
              <a:rPr lang="en-US" altLang="id-ID" dirty="0"/>
              <a:t> A yang </a:t>
            </a:r>
            <a:r>
              <a:rPr lang="en-US" altLang="id-ID" dirty="0" err="1"/>
              <a:t>menyiratkan</a:t>
            </a:r>
            <a:r>
              <a:rPr lang="en-US" altLang="id-ID" dirty="0"/>
              <a:t> B dan </a:t>
            </a:r>
            <a:r>
              <a:rPr lang="en-US" altLang="id-ID" dirty="0" err="1"/>
              <a:t>menyatakan</a:t>
            </a:r>
            <a:r>
              <a:rPr lang="en-US" altLang="id-ID" dirty="0"/>
              <a:t> </a:t>
            </a:r>
            <a:r>
              <a:rPr lang="en-US" altLang="id-ID" dirty="0" err="1"/>
              <a:t>bahwa</a:t>
            </a:r>
            <a:r>
              <a:rPr lang="en-US" altLang="id-ID" dirty="0"/>
              <a:t>:</a:t>
            </a:r>
          </a:p>
          <a:p>
            <a:pPr marL="425450" indent="-342900">
              <a:spcBef>
                <a:spcPts val="200"/>
              </a:spcBef>
              <a:spcAft>
                <a:spcPts val="600"/>
              </a:spcAft>
              <a:buFont typeface="Arial" panose="020B0604020202020204" pitchFamily="34" charset="0"/>
              <a:buChar char="•"/>
            </a:pPr>
            <a:r>
              <a:rPr lang="en-US" altLang="id-ID" dirty="0" err="1"/>
              <a:t>dengan</a:t>
            </a:r>
            <a:r>
              <a:rPr lang="en-US" altLang="id-ID" dirty="0"/>
              <a:t> </a:t>
            </a:r>
            <a:r>
              <a:rPr lang="en-US" altLang="id-ID" dirty="0" err="1"/>
              <a:t>diberi</a:t>
            </a:r>
            <a:r>
              <a:rPr lang="en-US" altLang="id-ID" dirty="0"/>
              <a:t> A, </a:t>
            </a:r>
            <a:r>
              <a:rPr lang="en-US" altLang="id-ID" dirty="0" err="1"/>
              <a:t>kita</a:t>
            </a:r>
            <a:r>
              <a:rPr lang="en-US" altLang="id-ID" dirty="0"/>
              <a:t> 20% (mis., 100% -80%) </a:t>
            </a:r>
            <a:r>
              <a:rPr lang="en-US" altLang="id-ID" dirty="0" err="1"/>
              <a:t>yakin</a:t>
            </a:r>
            <a:r>
              <a:rPr lang="en-US" altLang="id-ID" dirty="0"/>
              <a:t> </a:t>
            </a:r>
            <a:r>
              <a:rPr lang="en-US" altLang="id-ID" dirty="0" err="1"/>
              <a:t>bahwa</a:t>
            </a:r>
            <a:r>
              <a:rPr lang="en-US" altLang="id-ID" dirty="0"/>
              <a:t> B </a:t>
            </a:r>
            <a:r>
              <a:rPr lang="en-US" altLang="id-ID" dirty="0" err="1"/>
              <a:t>tidak</a:t>
            </a:r>
            <a:r>
              <a:rPr lang="en-US" altLang="id-ID" dirty="0"/>
              <a:t> </a:t>
            </a:r>
            <a:r>
              <a:rPr lang="en-US" altLang="id-ID" dirty="0" err="1"/>
              <a:t>benar</a:t>
            </a:r>
            <a:r>
              <a:rPr lang="en-US" altLang="id-ID" dirty="0"/>
              <a:t>, dan </a:t>
            </a:r>
          </a:p>
          <a:p>
            <a:pPr marL="425450" indent="-342900">
              <a:spcBef>
                <a:spcPts val="200"/>
              </a:spcBef>
              <a:spcAft>
                <a:spcPts val="600"/>
              </a:spcAft>
              <a:buFont typeface="Arial" panose="020B0604020202020204" pitchFamily="34" charset="0"/>
              <a:buChar char="•"/>
            </a:pPr>
            <a:r>
              <a:rPr lang="en-US" altLang="id-ID" dirty="0" err="1"/>
              <a:t>diberi</a:t>
            </a:r>
            <a:r>
              <a:rPr lang="en-US" altLang="id-ID" dirty="0"/>
              <a:t> B </a:t>
            </a:r>
            <a:r>
              <a:rPr lang="en-US" altLang="id-ID" dirty="0" err="1"/>
              <a:t>kita</a:t>
            </a:r>
            <a:r>
              <a:rPr lang="en-US" altLang="id-ID" dirty="0"/>
              <a:t> 20% </a:t>
            </a:r>
            <a:r>
              <a:rPr lang="en-US" altLang="id-ID" dirty="0" err="1"/>
              <a:t>yakin</a:t>
            </a:r>
            <a:r>
              <a:rPr lang="en-US" altLang="id-ID" dirty="0"/>
              <a:t> </a:t>
            </a:r>
            <a:r>
              <a:rPr lang="en-US" altLang="id-ID" dirty="0" err="1"/>
              <a:t>bahwa</a:t>
            </a:r>
            <a:r>
              <a:rPr lang="en-US" altLang="id-ID" dirty="0"/>
              <a:t> C </a:t>
            </a:r>
            <a:r>
              <a:rPr lang="en-US" altLang="id-ID" dirty="0" err="1"/>
              <a:t>tidak</a:t>
            </a:r>
            <a:r>
              <a:rPr lang="en-US" altLang="id-ID" dirty="0"/>
              <a:t> </a:t>
            </a:r>
            <a:r>
              <a:rPr lang="en-US" altLang="id-ID" dirty="0" err="1"/>
              <a:t>benar</a:t>
            </a:r>
            <a:endParaRPr lang="en-US" altLang="id-ID" dirty="0"/>
          </a:p>
          <a:p>
            <a:pPr marL="82550" indent="0">
              <a:spcAft>
                <a:spcPts val="600"/>
              </a:spcAft>
              <a:buNone/>
            </a:pPr>
            <a:r>
              <a:rPr lang="en-US" altLang="id-ID" dirty="0" err="1"/>
              <a:t>Kemudian</a:t>
            </a:r>
            <a:r>
              <a:rPr lang="en-US" altLang="id-ID" dirty="0"/>
              <a:t> </a:t>
            </a:r>
            <a:r>
              <a:rPr lang="en-US" altLang="id-ID" dirty="0" err="1"/>
              <a:t>mengalikan</a:t>
            </a:r>
            <a:r>
              <a:rPr lang="en-US" altLang="id-ID" dirty="0"/>
              <a:t> </a:t>
            </a:r>
            <a:r>
              <a:rPr lang="en-US" altLang="id-ID" dirty="0" err="1"/>
              <a:t>dua</a:t>
            </a:r>
            <a:r>
              <a:rPr lang="en-US" altLang="id-ID" dirty="0"/>
              <a:t> </a:t>
            </a:r>
            <a:r>
              <a:rPr lang="en-US" altLang="id-ID" dirty="0" err="1"/>
              <a:t>angka</a:t>
            </a:r>
            <a:r>
              <a:rPr lang="en-US" altLang="id-ID" dirty="0"/>
              <a:t> </a:t>
            </a:r>
            <a:r>
              <a:rPr lang="en-US" altLang="id-ID" dirty="0" err="1"/>
              <a:t>ini</a:t>
            </a:r>
            <a:r>
              <a:rPr lang="en-US" altLang="id-ID" dirty="0"/>
              <a:t> </a:t>
            </a:r>
            <a:r>
              <a:rPr lang="en-US" altLang="id-ID" dirty="0" err="1"/>
              <a:t>bersama-sama</a:t>
            </a:r>
            <a:r>
              <a:rPr lang="en-US" altLang="id-ID" dirty="0"/>
              <a:t> (0,2 × 0,2 </a:t>
            </a:r>
            <a:r>
              <a:rPr lang="en-US" altLang="id-ID" dirty="0" err="1"/>
              <a:t>untuk</a:t>
            </a:r>
            <a:r>
              <a:rPr lang="en-US" altLang="id-ID" dirty="0"/>
              <a:t> </a:t>
            </a:r>
            <a:r>
              <a:rPr lang="en-US" altLang="id-ID" dirty="0" err="1"/>
              <a:t>memberi</a:t>
            </a:r>
            <a:r>
              <a:rPr lang="en-US" altLang="id-ID" dirty="0"/>
              <a:t> </a:t>
            </a:r>
            <a:r>
              <a:rPr lang="en-US" altLang="id-ID" dirty="0" err="1"/>
              <a:t>kita</a:t>
            </a:r>
            <a:r>
              <a:rPr lang="en-US" altLang="id-ID" dirty="0"/>
              <a:t> 0,04) dan </a:t>
            </a:r>
            <a:r>
              <a:rPr lang="en-US" altLang="id-ID" dirty="0" err="1"/>
              <a:t>dengan</a:t>
            </a:r>
            <a:r>
              <a:rPr lang="en-US" altLang="id-ID" dirty="0"/>
              <a:t> </a:t>
            </a:r>
            <a:r>
              <a:rPr lang="en-US" altLang="id-ID" dirty="0" err="1"/>
              <a:t>demikian</a:t>
            </a:r>
            <a:r>
              <a:rPr lang="en-US" altLang="id-ID" dirty="0"/>
              <a:t> </a:t>
            </a:r>
            <a:r>
              <a:rPr lang="en-US" altLang="id-ID" dirty="0" err="1"/>
              <a:t>kita</a:t>
            </a:r>
            <a:r>
              <a:rPr lang="en-US" altLang="id-ID" dirty="0"/>
              <a:t> </a:t>
            </a:r>
            <a:r>
              <a:rPr lang="en-US" altLang="id-ID" dirty="0" err="1"/>
              <a:t>dapat</a:t>
            </a:r>
            <a:r>
              <a:rPr lang="en-US" altLang="id-ID" dirty="0"/>
              <a:t> </a:t>
            </a:r>
            <a:r>
              <a:rPr lang="en-US" altLang="id-ID" dirty="0" err="1"/>
              <a:t>mengatakan</a:t>
            </a:r>
            <a:r>
              <a:rPr lang="en-US" altLang="id-ID" dirty="0"/>
              <a:t> </a:t>
            </a:r>
            <a:r>
              <a:rPr lang="en-US" altLang="id-ID" dirty="0" err="1"/>
              <a:t>bahwa</a:t>
            </a:r>
            <a:r>
              <a:rPr lang="en-US" altLang="id-ID" dirty="0"/>
              <a:t> </a:t>
            </a:r>
            <a:r>
              <a:rPr lang="en-US" altLang="id-ID" dirty="0" err="1"/>
              <a:t>dengan</a:t>
            </a:r>
            <a:r>
              <a:rPr lang="en-US" altLang="id-ID" dirty="0"/>
              <a:t> </a:t>
            </a:r>
            <a:r>
              <a:rPr lang="en-US" altLang="id-ID" dirty="0" err="1"/>
              <a:t>diberi</a:t>
            </a:r>
            <a:r>
              <a:rPr lang="en-US" altLang="id-ID" dirty="0"/>
              <a:t> A dan B, </a:t>
            </a:r>
            <a:r>
              <a:rPr lang="en-US" altLang="id-ID" dirty="0" err="1"/>
              <a:t>kita</a:t>
            </a:r>
            <a:r>
              <a:rPr lang="en-US" altLang="id-ID" dirty="0"/>
              <a:t> </a:t>
            </a:r>
            <a:r>
              <a:rPr lang="en-US" altLang="id-ID" dirty="0" err="1"/>
              <a:t>dapat</a:t>
            </a:r>
            <a:r>
              <a:rPr lang="en-US" altLang="id-ID" dirty="0"/>
              <a:t> </a:t>
            </a:r>
            <a:r>
              <a:rPr lang="en-US" altLang="id-ID" dirty="0" err="1"/>
              <a:t>yakin</a:t>
            </a:r>
            <a:r>
              <a:rPr lang="en-US" altLang="id-ID" dirty="0"/>
              <a:t> 4% </a:t>
            </a:r>
            <a:r>
              <a:rPr lang="en-US" altLang="id-ID" dirty="0" err="1"/>
              <a:t>bahwa</a:t>
            </a:r>
            <a:r>
              <a:rPr lang="en-US" altLang="id-ID" dirty="0"/>
              <a:t> C </a:t>
            </a:r>
            <a:r>
              <a:rPr lang="en-US" altLang="id-ID" dirty="0" err="1"/>
              <a:t>tidak</a:t>
            </a:r>
            <a:r>
              <a:rPr lang="en-US" altLang="id-ID" dirty="0"/>
              <a:t> </a:t>
            </a:r>
            <a:r>
              <a:rPr lang="en-US" altLang="id-ID" dirty="0" err="1"/>
              <a:t>benar</a:t>
            </a:r>
            <a:endParaRPr lang="en-US" altLang="id-ID" dirty="0"/>
          </a:p>
          <a:p>
            <a:pPr marL="82550" indent="0">
              <a:spcAft>
                <a:spcPts val="600"/>
              </a:spcAft>
              <a:buNone/>
            </a:pPr>
            <a:r>
              <a:rPr lang="en-US" altLang="id-ID" i="1" dirty="0"/>
              <a:t>Inverting</a:t>
            </a:r>
            <a:r>
              <a:rPr lang="en-US" altLang="id-ID" dirty="0"/>
              <a:t> </a:t>
            </a:r>
            <a:r>
              <a:rPr lang="en-US" altLang="id-ID" dirty="0" err="1"/>
              <a:t>lagi</a:t>
            </a:r>
            <a:r>
              <a:rPr lang="en-US" altLang="id-ID" dirty="0"/>
              <a:t> (100% -4%) </a:t>
            </a:r>
            <a:r>
              <a:rPr lang="en-US" altLang="id-ID" dirty="0" err="1"/>
              <a:t>memberi</a:t>
            </a:r>
            <a:r>
              <a:rPr lang="en-US" altLang="id-ID" dirty="0"/>
              <a:t> </a:t>
            </a:r>
            <a:r>
              <a:rPr lang="en-US" altLang="id-ID" dirty="0" err="1"/>
              <a:t>kita</a:t>
            </a:r>
            <a:r>
              <a:rPr lang="en-US" altLang="id-ID" dirty="0"/>
              <a:t> A dan B </a:t>
            </a:r>
            <a:r>
              <a:rPr lang="en-US" altLang="id-ID" dirty="0" err="1"/>
              <a:t>bersama-sama</a:t>
            </a:r>
            <a:r>
              <a:rPr lang="en-US" altLang="id-ID" dirty="0"/>
              <a:t> </a:t>
            </a:r>
            <a:r>
              <a:rPr lang="en-US" altLang="id-ID" dirty="0" err="1"/>
              <a:t>berarti</a:t>
            </a:r>
            <a:r>
              <a:rPr lang="en-US" altLang="id-ID" dirty="0"/>
              <a:t> </a:t>
            </a:r>
            <a:r>
              <a:rPr lang="en-US" altLang="id-ID" dirty="0" err="1"/>
              <a:t>bahwa</a:t>
            </a:r>
            <a:r>
              <a:rPr lang="en-US" altLang="id-ID" dirty="0"/>
              <a:t> </a:t>
            </a:r>
            <a:r>
              <a:rPr lang="en-US" altLang="id-ID" dirty="0" err="1"/>
              <a:t>kita</a:t>
            </a:r>
            <a:r>
              <a:rPr lang="en-US" altLang="id-ID" dirty="0"/>
              <a:t> 96% </a:t>
            </a:r>
            <a:r>
              <a:rPr lang="en-US" altLang="id-ID" dirty="0" err="1"/>
              <a:t>yakin</a:t>
            </a:r>
            <a:r>
              <a:rPr lang="en-US" altLang="id-ID" dirty="0"/>
              <a:t> </a:t>
            </a:r>
            <a:r>
              <a:rPr lang="en-US" altLang="id-ID" dirty="0" err="1"/>
              <a:t>bahwa</a:t>
            </a:r>
            <a:r>
              <a:rPr lang="en-US" altLang="id-ID" dirty="0"/>
              <a:t> C </a:t>
            </a:r>
            <a:r>
              <a:rPr lang="en-US" altLang="id-ID" dirty="0" err="1"/>
              <a:t>benar</a:t>
            </a:r>
            <a:r>
              <a:rPr lang="en-US" altLang="id-ID" dirty="0"/>
              <a:t>. Karena </a:t>
            </a:r>
            <a:r>
              <a:rPr lang="en-US" altLang="id-ID" dirty="0" err="1"/>
              <a:t>itu</a:t>
            </a:r>
            <a:r>
              <a:rPr lang="en-US" altLang="id-ID" dirty="0"/>
              <a:t> </a:t>
            </a:r>
            <a:r>
              <a:rPr lang="en-US" altLang="id-ID" dirty="0" err="1"/>
              <a:t>kita</a:t>
            </a:r>
            <a:r>
              <a:rPr lang="en-US" altLang="id-ID" dirty="0"/>
              <a:t> </a:t>
            </a:r>
            <a:r>
              <a:rPr lang="en-US" altLang="id-ID" dirty="0" err="1"/>
              <a:t>mendapatkan</a:t>
            </a:r>
            <a:r>
              <a:rPr lang="en-US" altLang="id-ID" dirty="0"/>
              <a:t> </a:t>
            </a:r>
            <a:r>
              <a:rPr lang="en-US" altLang="id-ID" dirty="0" err="1"/>
              <a:t>jawaban</a:t>
            </a:r>
            <a:r>
              <a:rPr lang="en-US" altLang="id-ID" dirty="0"/>
              <a:t> yang </a:t>
            </a:r>
            <a:r>
              <a:rPr lang="en-US" altLang="id-ID" dirty="0" err="1"/>
              <a:t>menunjukkan</a:t>
            </a:r>
            <a:r>
              <a:rPr lang="en-US" altLang="id-ID" dirty="0"/>
              <a:t> </a:t>
            </a:r>
            <a:r>
              <a:rPr lang="en-US" altLang="id-ID" dirty="0" err="1"/>
              <a:t>dengan</a:t>
            </a:r>
            <a:r>
              <a:rPr lang="en-US" altLang="id-ID" dirty="0"/>
              <a:t> </a:t>
            </a:r>
            <a:r>
              <a:rPr lang="en-US" altLang="id-ID" dirty="0" err="1"/>
              <a:t>jelas</a:t>
            </a:r>
            <a:r>
              <a:rPr lang="en-US" altLang="id-ID" dirty="0"/>
              <a:t> </a:t>
            </a:r>
            <a:r>
              <a:rPr lang="en-US" altLang="id-ID" dirty="0" err="1"/>
              <a:t>bahwa</a:t>
            </a:r>
            <a:r>
              <a:rPr lang="en-US" altLang="id-ID" dirty="0"/>
              <a:t>: </a:t>
            </a:r>
          </a:p>
          <a:p>
            <a:pPr marL="425450" indent="-342900">
              <a:spcBef>
                <a:spcPts val="200"/>
              </a:spcBef>
              <a:spcAft>
                <a:spcPts val="600"/>
              </a:spcAft>
              <a:buFont typeface="Arial" panose="020B0604020202020204" pitchFamily="34" charset="0"/>
              <a:buChar char="•"/>
            </a:pPr>
            <a:r>
              <a:rPr lang="en-US" altLang="id-ID" dirty="0" err="1"/>
              <a:t>memberikan</a:t>
            </a:r>
            <a:r>
              <a:rPr lang="en-US" altLang="id-ID" dirty="0"/>
              <a:t> </a:t>
            </a:r>
            <a:r>
              <a:rPr lang="en-US" altLang="id-ID" dirty="0" err="1"/>
              <a:t>dua</a:t>
            </a:r>
            <a:r>
              <a:rPr lang="en-US" altLang="id-ID" dirty="0"/>
              <a:t> </a:t>
            </a:r>
            <a:r>
              <a:rPr lang="en-US" altLang="id-ID" dirty="0" err="1"/>
              <a:t>bukti</a:t>
            </a:r>
            <a:r>
              <a:rPr lang="en-US" altLang="id-ID" dirty="0"/>
              <a:t> yang </a:t>
            </a:r>
            <a:r>
              <a:rPr lang="en-US" altLang="id-ID" dirty="0" err="1"/>
              <a:t>menguatkan</a:t>
            </a:r>
            <a:r>
              <a:rPr lang="en-US" altLang="id-ID" dirty="0"/>
              <a:t> </a:t>
            </a:r>
            <a:r>
              <a:rPr lang="en-US" altLang="id-ID" dirty="0" err="1"/>
              <a:t>ini</a:t>
            </a:r>
            <a:r>
              <a:rPr lang="en-US" altLang="id-ID" dirty="0"/>
              <a:t>, </a:t>
            </a:r>
            <a:r>
              <a:rPr lang="en-US" altLang="id-ID" dirty="0" err="1"/>
              <a:t>kita</a:t>
            </a:r>
            <a:r>
              <a:rPr lang="en-US" altLang="id-ID" dirty="0"/>
              <a:t> </a:t>
            </a:r>
            <a:r>
              <a:rPr lang="en-US" altLang="id-ID" dirty="0" err="1"/>
              <a:t>sekarang</a:t>
            </a:r>
            <a:r>
              <a:rPr lang="en-US" altLang="id-ID" dirty="0"/>
              <a:t> </a:t>
            </a:r>
            <a:r>
              <a:rPr lang="en-US" altLang="id-ID" dirty="0" err="1"/>
              <a:t>sangat</a:t>
            </a:r>
            <a:r>
              <a:rPr lang="en-US" altLang="id-ID" dirty="0"/>
              <a:t> </a:t>
            </a:r>
            <a:r>
              <a:rPr lang="en-US" altLang="id-ID" dirty="0" err="1"/>
              <a:t>percaya</a:t>
            </a:r>
            <a:r>
              <a:rPr lang="en-US" altLang="id-ID" dirty="0"/>
              <a:t> </a:t>
            </a:r>
            <a:r>
              <a:rPr lang="en-US" altLang="id-ID" dirty="0" err="1"/>
              <a:t>diri</a:t>
            </a:r>
            <a:r>
              <a:rPr lang="en-US" altLang="id-ID" dirty="0"/>
              <a:t>, </a:t>
            </a:r>
            <a:r>
              <a:rPr lang="en-US" altLang="id-ID" dirty="0" err="1"/>
              <a:t>meskipun</a:t>
            </a:r>
            <a:r>
              <a:rPr lang="en-US" altLang="id-ID" dirty="0"/>
              <a:t> </a:t>
            </a:r>
            <a:r>
              <a:rPr lang="en-US" altLang="id-ID" dirty="0" err="1"/>
              <a:t>masih</a:t>
            </a:r>
            <a:r>
              <a:rPr lang="en-US" altLang="id-ID" dirty="0"/>
              <a:t> </a:t>
            </a:r>
            <a:r>
              <a:rPr lang="en-US" altLang="id-ID" dirty="0" err="1"/>
              <a:t>belum</a:t>
            </a:r>
            <a:r>
              <a:rPr lang="en-US" altLang="id-ID" dirty="0"/>
              <a:t> 100% </a:t>
            </a:r>
            <a:r>
              <a:rPr lang="en-US" altLang="id-ID" dirty="0" err="1"/>
              <a:t>yakin</a:t>
            </a:r>
            <a:r>
              <a:rPr lang="en-US" altLang="id-ID" dirty="0"/>
              <a:t>, </a:t>
            </a:r>
            <a:r>
              <a:rPr lang="en-US" altLang="id-ID" dirty="0" err="1"/>
              <a:t>bahwa</a:t>
            </a:r>
            <a:r>
              <a:rPr lang="en-US" altLang="id-ID" dirty="0"/>
              <a:t> C </a:t>
            </a:r>
            <a:r>
              <a:rPr lang="en-US" altLang="id-ID" dirty="0" err="1"/>
              <a:t>benar</a:t>
            </a:r>
            <a:endParaRPr lang="id-ID" altLang="id-ID" i="1"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99983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up)">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wipe(up)">
                                      <p:cBhvr>
                                        <p:cTn id="12" dur="500"/>
                                        <p:tgtEl>
                                          <p:spTgt spid="10">
                                            <p:txEl>
                                              <p:pRg st="5" end="5"/>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animEffect transition="in" filter="wipe(up)">
                                      <p:cBhvr>
                                        <p:cTn id="15"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56508"/>
            <a:ext cx="272827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endParaRPr lang="en-US" sz="2400" b="1" i="1" dirty="0"/>
          </a:p>
          <a:p>
            <a:pPr marL="93663" indent="0">
              <a:buFontTx/>
              <a:buNone/>
            </a:pPr>
            <a:r>
              <a:rPr lang="id-ID" altLang="id-ID" sz="2000" dirty="0"/>
              <a:t>Diberikan pernyataan berikut:</a:t>
            </a:r>
          </a:p>
          <a:p>
            <a:pPr marL="93663" indent="0">
              <a:buFontTx/>
              <a:buNone/>
            </a:pPr>
            <a:r>
              <a:rPr lang="id-ID" altLang="id-ID" sz="2000" dirty="0"/>
              <a:t>       0,8    0,6</a:t>
            </a:r>
          </a:p>
          <a:p>
            <a:pPr marL="93663" indent="0">
              <a:buFontTx/>
              <a:buNone/>
            </a:pPr>
            <a:r>
              <a:rPr lang="id-ID" altLang="id-ID" sz="2000" i="1" dirty="0"/>
              <a:t>A =&gt; B =&gt; C</a:t>
            </a:r>
          </a:p>
          <a:p>
            <a:pPr marL="93663" indent="0">
              <a:buFontTx/>
              <a:buNone/>
            </a:pPr>
            <a:r>
              <a:rPr lang="id-ID" altLang="id-ID" sz="2000" dirty="0"/>
              <a:t>0.8</a:t>
            </a:r>
          </a:p>
          <a:p>
            <a:pPr marL="93663" indent="0">
              <a:buFontTx/>
              <a:buNone/>
            </a:pPr>
            <a:r>
              <a:rPr lang="id-ID" altLang="id-ID" sz="2000" dirty="0"/>
              <a:t>Seberapa yakin bahwa C itu benar?</a:t>
            </a:r>
          </a:p>
          <a:p>
            <a:pPr marL="93663" indent="0">
              <a:buFontTx/>
              <a:buNone/>
            </a:pPr>
            <a:r>
              <a:rPr lang="id-ID" altLang="id-ID" sz="2000" dirty="0"/>
              <a:t>Keyakinan kita bahwa C benar adalah 0,8 × 0,8 × 0,6 = 0,38</a:t>
            </a:r>
          </a:p>
          <a:p>
            <a:pPr marL="82550" indent="0" algn="ctr">
              <a:spcBef>
                <a:spcPts val="200"/>
              </a:spcBef>
              <a:buFontTx/>
              <a:buNone/>
            </a:pPr>
            <a:endParaRPr lang="id-ID" altLang="id-ID" sz="2000" i="1" dirty="0"/>
          </a:p>
        </p:txBody>
      </p:sp>
      <p:sp>
        <p:nvSpPr>
          <p:cNvPr id="5" name="Content Placeholder 11">
            <a:extLst>
              <a:ext uri="{FF2B5EF4-FFF2-40B4-BE49-F238E27FC236}">
                <a16:creationId xmlns:a16="http://schemas.microsoft.com/office/drawing/2014/main" id="{324D9C41-4F5E-46B0-B603-A11A1E86F30E}"/>
              </a:ext>
            </a:extLst>
          </p:cNvPr>
          <p:cNvSpPr txBox="1">
            <a:spLocks/>
          </p:cNvSpPr>
          <p:nvPr/>
        </p:nvSpPr>
        <p:spPr>
          <a:xfrm>
            <a:off x="4497354" y="1856507"/>
            <a:ext cx="6904653"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200"/>
              </a:spcBef>
              <a:buFontTx/>
              <a:buNone/>
            </a:pPr>
            <a:r>
              <a:rPr lang="en-US" altLang="id-ID" dirty="0" err="1"/>
              <a:t>Diberikan</a:t>
            </a:r>
            <a:r>
              <a:rPr lang="en-US" altLang="id-ID" dirty="0"/>
              <a:t> diagram </a:t>
            </a:r>
            <a:r>
              <a:rPr lang="en-US" altLang="id-ID" dirty="0" err="1"/>
              <a:t>berikut</a:t>
            </a:r>
            <a:r>
              <a:rPr lang="en-US" altLang="id-ID" dirty="0"/>
              <a:t>:</a:t>
            </a:r>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spcBef>
                <a:spcPts val="200"/>
              </a:spcBef>
              <a:buFontTx/>
              <a:buNone/>
            </a:pPr>
            <a:endParaRPr lang="en-US" altLang="id-ID" dirty="0"/>
          </a:p>
          <a:p>
            <a:pPr marL="0" indent="0" algn="ctr">
              <a:spcBef>
                <a:spcPts val="200"/>
              </a:spcBef>
              <a:buFontTx/>
              <a:buNone/>
            </a:pPr>
            <a:r>
              <a:rPr lang="en-US" altLang="id-ID" dirty="0" err="1"/>
              <a:t>Ini</a:t>
            </a:r>
            <a:r>
              <a:rPr lang="en-US" altLang="id-ID" dirty="0"/>
              <a:t> </a:t>
            </a:r>
            <a:r>
              <a:rPr lang="en-US" altLang="id-ID" dirty="0" err="1"/>
              <a:t>dikenal</a:t>
            </a:r>
            <a:r>
              <a:rPr lang="en-US" altLang="id-ID" dirty="0"/>
              <a:t> </a:t>
            </a:r>
            <a:r>
              <a:rPr lang="en-US" altLang="id-ID" dirty="0" err="1"/>
              <a:t>sebagai</a:t>
            </a:r>
            <a:r>
              <a:rPr lang="en-US" altLang="id-ID" dirty="0"/>
              <a:t> </a:t>
            </a:r>
            <a:r>
              <a:rPr lang="en-US" altLang="id-ID" i="1" dirty="0"/>
              <a:t>inference network </a:t>
            </a:r>
            <a:r>
              <a:rPr lang="en-US" altLang="id-ID" dirty="0"/>
              <a:t>yang </a:t>
            </a:r>
            <a:r>
              <a:rPr lang="en-US" altLang="id-ID" dirty="0" err="1"/>
              <a:t>mengilustrasikan</a:t>
            </a:r>
            <a:r>
              <a:rPr lang="en-US" altLang="id-ID" dirty="0"/>
              <a:t> </a:t>
            </a:r>
            <a:r>
              <a:rPr lang="en-US" altLang="id-ID" dirty="0" err="1"/>
              <a:t>urutan</a:t>
            </a:r>
            <a:r>
              <a:rPr lang="en-US" altLang="id-ID" dirty="0"/>
              <a:t> </a:t>
            </a:r>
            <a:r>
              <a:rPr lang="en-US" altLang="id-ID" dirty="0" err="1"/>
              <a:t>relasi</a:t>
            </a:r>
            <a:r>
              <a:rPr lang="en-US" altLang="id-ID" dirty="0"/>
              <a:t> </a:t>
            </a:r>
            <a:r>
              <a:rPr lang="en-US" altLang="id-ID" dirty="0" err="1"/>
              <a:t>antara</a:t>
            </a:r>
            <a:r>
              <a:rPr lang="en-US" altLang="id-ID" dirty="0"/>
              <a:t> </a:t>
            </a:r>
            <a:r>
              <a:rPr lang="en-US" altLang="id-ID" dirty="0" err="1"/>
              <a:t>fakta</a:t>
            </a:r>
            <a:r>
              <a:rPr lang="en-US" altLang="id-ID" dirty="0"/>
              <a:t> A </a:t>
            </a:r>
            <a:r>
              <a:rPr lang="en-US" altLang="id-ID" dirty="0" err="1"/>
              <a:t>hingga</a:t>
            </a:r>
            <a:r>
              <a:rPr lang="en-US" altLang="id-ID" dirty="0"/>
              <a:t> E dan </a:t>
            </a:r>
            <a:r>
              <a:rPr lang="en-US" altLang="id-ID" i="1" dirty="0"/>
              <a:t>confidence factors </a:t>
            </a:r>
            <a:r>
              <a:rPr lang="en-US" altLang="id-ID" dirty="0"/>
              <a:t>(CF) yang </a:t>
            </a:r>
            <a:r>
              <a:rPr lang="en-US" altLang="id-ID" dirty="0" err="1"/>
              <a:t>diberikan</a:t>
            </a:r>
            <a:r>
              <a:rPr lang="en-US" altLang="id-ID" dirty="0"/>
              <a:t> pada </a:t>
            </a:r>
            <a:r>
              <a:rPr lang="en-US" altLang="id-ID" dirty="0" err="1"/>
              <a:t>fakta</a:t>
            </a:r>
            <a:r>
              <a:rPr lang="en-US" altLang="id-ID" dirty="0"/>
              <a:t> </a:t>
            </a:r>
            <a:r>
              <a:rPr lang="en-US" altLang="id-ID" dirty="0" err="1"/>
              <a:t>serta</a:t>
            </a:r>
            <a:r>
              <a:rPr lang="en-US" altLang="id-ID" dirty="0"/>
              <a:t> </a:t>
            </a:r>
            <a:r>
              <a:rPr lang="en-US" altLang="id-ID" dirty="0" err="1"/>
              <a:t>aturan</a:t>
            </a:r>
            <a:r>
              <a:rPr lang="en-US" altLang="id-ID" dirty="0"/>
              <a:t> yang </a:t>
            </a:r>
            <a:r>
              <a:rPr lang="en-US" altLang="id-ID" dirty="0" err="1"/>
              <a:t>menghubungkannya</a:t>
            </a:r>
            <a:endParaRPr lang="en-US" altLang="id-ID"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6" name="Picture 4">
            <a:extLst>
              <a:ext uri="{FF2B5EF4-FFF2-40B4-BE49-F238E27FC236}">
                <a16:creationId xmlns:a16="http://schemas.microsoft.com/office/drawing/2014/main" id="{0A8882E9-B723-4787-BE59-788B27BC33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8067" y="2134875"/>
            <a:ext cx="7414338" cy="336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30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399"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endParaRPr lang="en-US" sz="2400" b="1" i="1" dirty="0"/>
          </a:p>
          <a:p>
            <a:pPr marL="93663" indent="0">
              <a:buFontTx/>
              <a:buNone/>
            </a:pPr>
            <a:r>
              <a:rPr lang="id-ID" altLang="id-ID" sz="2000" dirty="0"/>
              <a:t>Tiga persamaan pertama yang mengatur penerapan berbagai CF dan kombinasinya ketika bekerja melalui jaringan dari kiri ke kanan adalah sebagai berikut:</a:t>
            </a:r>
          </a:p>
          <a:p>
            <a:pPr marL="436563" indent="-342900">
              <a:spcBef>
                <a:spcPts val="600"/>
              </a:spcBef>
              <a:buFont typeface="Arial" panose="020B0604020202020204" pitchFamily="34" charset="0"/>
              <a:buChar char="•"/>
            </a:pPr>
            <a:r>
              <a:rPr lang="id-ID" altLang="id-ID" sz="2000" dirty="0"/>
              <a:t>CF(B) = CF(A) × CF (IF A THEN B) = 1 × 0.8 = 0.8</a:t>
            </a:r>
          </a:p>
          <a:p>
            <a:pPr marL="436563" indent="-342900">
              <a:spcBef>
                <a:spcPts val="600"/>
              </a:spcBef>
              <a:buFont typeface="Arial" panose="020B0604020202020204" pitchFamily="34" charset="0"/>
              <a:buChar char="•"/>
            </a:pPr>
            <a:r>
              <a:rPr lang="id-ID" altLang="id-ID" sz="2000" dirty="0"/>
              <a:t>CF(D) = CF(C) × CF (IF C THEN D) = 0.5 × 0.5 = 0.25</a:t>
            </a:r>
          </a:p>
          <a:p>
            <a:pPr marL="436563" indent="-342900">
              <a:spcBef>
                <a:spcPts val="600"/>
              </a:spcBef>
              <a:buFont typeface="Arial" panose="020B0604020202020204" pitchFamily="34" charset="0"/>
              <a:buChar char="•"/>
            </a:pPr>
            <a:r>
              <a:rPr lang="id-ID" altLang="id-ID" sz="2000" dirty="0"/>
              <a:t>CF(B&amp;D) = min (CF(B), CF(D)) = min (0.8, 0.25) = 0.25</a:t>
            </a:r>
          </a:p>
          <a:p>
            <a:pPr marL="93663" indent="0">
              <a:buFontTx/>
              <a:buNone/>
            </a:pPr>
            <a:r>
              <a:rPr lang="id-ID" altLang="id-ID" sz="2000" dirty="0"/>
              <a:t>Terdapat dua aturan terpisah yang diterapkan disini untuk cara-cara dimana CF digabungkan, tergantung pada konteksnya</a:t>
            </a:r>
            <a:r>
              <a:rPr lang="en-US" altLang="id-ID" sz="2000" dirty="0"/>
              <a:t>,</a:t>
            </a:r>
            <a:r>
              <a:rPr lang="id-ID" altLang="id-ID" sz="2000" dirty="0"/>
              <a:t> </a:t>
            </a:r>
            <a:r>
              <a:rPr lang="en-US" altLang="id-ID" sz="2000" dirty="0"/>
              <a:t>m</a:t>
            </a:r>
            <a:r>
              <a:rPr lang="id-ID" altLang="id-ID" sz="2000" dirty="0"/>
              <a:t>enurut kita seperti apa aturan-aturan ini?</a:t>
            </a:r>
          </a:p>
          <a:p>
            <a:pPr marL="93663" indent="0">
              <a:buFontTx/>
              <a:buNone/>
            </a:pPr>
            <a:r>
              <a:rPr lang="id-ID" altLang="id-ID" sz="2000" dirty="0"/>
              <a:t>Pembenaran apa yang ada untuk perbedaan dalam aturan-aturan ini?</a:t>
            </a:r>
          </a:p>
          <a:p>
            <a:pPr marL="93663" indent="0">
              <a:buFontTx/>
              <a:buNone/>
            </a:pPr>
            <a:r>
              <a:rPr lang="id-ID" altLang="id-ID" sz="2000" dirty="0"/>
              <a:t>Selesaikan perhitungan untuk persamaan keempat berikut:</a:t>
            </a:r>
          </a:p>
          <a:p>
            <a:pPr marL="93663" indent="0">
              <a:spcBef>
                <a:spcPts val="600"/>
              </a:spcBef>
              <a:buFontTx/>
              <a:buNone/>
            </a:pPr>
            <a:r>
              <a:rPr lang="id-ID" altLang="id-ID" sz="2000" dirty="0"/>
              <a:t>CF(E) = CF(B&amp;D) × CF(IF B&amp;D THEN E) = ?</a:t>
            </a:r>
          </a:p>
          <a:p>
            <a:pPr marL="82550" indent="0" algn="ctr">
              <a:spcBef>
                <a:spcPts val="200"/>
              </a:spcBef>
              <a:buFontTx/>
              <a:buNone/>
            </a:pPr>
            <a:endParaRPr lang="id-ID" altLang="id-ID" sz="2000" i="1"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849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wipe(up)">
                                      <p:cBhvr>
                                        <p:cTn id="7" dur="500"/>
                                        <p:tgtEl>
                                          <p:spTgt spid="10">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wipe(up)">
                                      <p:cBhvr>
                                        <p:cTn id="10" dur="500"/>
                                        <p:tgtEl>
                                          <p:spTgt spid="10">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animEffect transition="in" filter="fade">
                                      <p:cBhvr>
                                        <p:cTn id="15" dur="500"/>
                                        <p:tgtEl>
                                          <p:spTgt spid="10">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8" end="8"/>
                                            </p:txEl>
                                          </p:spTgt>
                                        </p:tgtEl>
                                        <p:attrNameLst>
                                          <p:attrName>style.visibility</p:attrName>
                                        </p:attrNameLst>
                                      </p:cBhvr>
                                      <p:to>
                                        <p:strVal val="visible"/>
                                      </p:to>
                                    </p:set>
                                    <p:animEffect transition="in" filter="fade">
                                      <p:cBhvr>
                                        <p:cTn id="18"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399"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Jawaban</a:t>
            </a:r>
            <a:endParaRPr lang="en-US" sz="2400" b="1" i="1" dirty="0"/>
          </a:p>
          <a:p>
            <a:pPr marL="436563" indent="-342900">
              <a:buFont typeface="Arial" panose="020B0604020202020204" pitchFamily="34" charset="0"/>
              <a:buChar char="•"/>
            </a:pPr>
            <a:r>
              <a:rPr lang="id-ID" altLang="id-ID" u="sng" dirty="0"/>
              <a:t>Persamaan pertama</a:t>
            </a:r>
            <a:r>
              <a:rPr lang="id-ID" altLang="id-ID" dirty="0"/>
              <a:t> menerapkan aturan dimana CF untuk fakta A dan untuk aturan IF A THEN B dikalikan bersama untuk memberikan keyakinan untuk fakta B</a:t>
            </a:r>
          </a:p>
          <a:p>
            <a:pPr marL="436563" indent="-342900">
              <a:buFont typeface="Arial" panose="020B0604020202020204" pitchFamily="34" charset="0"/>
              <a:buChar char="•"/>
            </a:pPr>
            <a:r>
              <a:rPr lang="id-ID" altLang="id-ID" u="sng" dirty="0"/>
              <a:t>Persamaan kedua</a:t>
            </a:r>
            <a:r>
              <a:rPr lang="id-ID" altLang="id-ID" dirty="0"/>
              <a:t> menerapkan aturan yang sama untuk menghitung CF(D)</a:t>
            </a:r>
          </a:p>
          <a:p>
            <a:pPr marL="93663" indent="0">
              <a:buFontTx/>
              <a:buNone/>
            </a:pPr>
            <a:r>
              <a:rPr lang="id-ID" altLang="id-ID" dirty="0"/>
              <a:t>Ini sesuai karena kita mulai dengan kepastian (CF = 1) untuk fakta A dan ini disesuaikan untuk keyakinan 0.8 pada aturan itu sendiri IF A THEN B. Demikian pula, kita mulai dengan CF = 0.5 untuk fakta C dan kemudian menyesuaikan untuk keyakinan dalam aturan IF C THEN D</a:t>
            </a:r>
          </a:p>
          <a:p>
            <a:pPr marL="436563" indent="-342900">
              <a:buFont typeface="Arial" panose="020B0604020202020204" pitchFamily="34" charset="0"/>
              <a:buChar char="•"/>
            </a:pPr>
            <a:r>
              <a:rPr lang="id-ID" altLang="id-ID" u="sng" dirty="0"/>
              <a:t>Persamaan ketiga</a:t>
            </a:r>
            <a:r>
              <a:rPr lang="id-ID" altLang="id-ID" dirty="0"/>
              <a:t> mengadopsi pendekatan yang berbeda dan mengambil minimum CF(B) dan CF(D) karena kurangnya keyainan pada kombinasi dua komponen hanya dapat setinggi keyainan pada yang terlemah (link) dari keduanya</a:t>
            </a:r>
          </a:p>
          <a:p>
            <a:pPr marL="436563" indent="-342900">
              <a:buFont typeface="Arial" panose="020B0604020202020204" pitchFamily="34" charset="0"/>
              <a:buChar char="•"/>
            </a:pPr>
            <a:r>
              <a:rPr lang="id-ID" altLang="id-ID" u="sng" dirty="0"/>
              <a:t>Persamaan keempat</a:t>
            </a:r>
            <a:r>
              <a:rPr lang="id-ID" altLang="id-ID" dirty="0"/>
              <a:t> dapat diselesaikan sebagai berikut:</a:t>
            </a:r>
          </a:p>
          <a:p>
            <a:pPr marL="447675" lvl="1" indent="0">
              <a:spcBef>
                <a:spcPts val="600"/>
              </a:spcBef>
              <a:buFontTx/>
              <a:buNone/>
            </a:pPr>
            <a:r>
              <a:rPr lang="id-ID" altLang="id-ID" dirty="0"/>
              <a:t>CF(E) = CF(B&amp;D) × CF(IF B&amp;D THEN E) = 0.25 × 0.9 = 0.225</a:t>
            </a:r>
          </a:p>
          <a:p>
            <a:pPr marL="82550" indent="0" algn="ctr">
              <a:spcBef>
                <a:spcPts val="200"/>
              </a:spcBef>
              <a:buFontTx/>
              <a:buNone/>
            </a:pPr>
            <a:endParaRPr lang="id-ID" altLang="id-ID" sz="2000" i="1" dirty="0"/>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7247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3175">
              <a:spcBef>
                <a:spcPts val="200"/>
              </a:spcBef>
              <a:spcAft>
                <a:spcPts val="600"/>
              </a:spcAft>
              <a:buFontTx/>
              <a:buNone/>
              <a:defRPr/>
            </a:pPr>
            <a:r>
              <a:rPr lang="id-ID" sz="2200" dirty="0"/>
              <a:t>Dalam mengekspresikan </a:t>
            </a:r>
            <a:r>
              <a:rPr lang="id-ID" sz="2200" u="sng" dirty="0"/>
              <a:t>derajat keyakinan</a:t>
            </a:r>
            <a:r>
              <a:rPr lang="id-ID" sz="2200" dirty="0"/>
              <a:t> digunakan suatu nilai yang disebut </a:t>
            </a:r>
            <a:r>
              <a:rPr lang="en-US" sz="2200" i="1" dirty="0"/>
              <a:t>c</a:t>
            </a:r>
            <a:r>
              <a:rPr lang="id-ID" sz="2200" i="1" dirty="0"/>
              <a:t>ertainty factors (CF) </a:t>
            </a:r>
            <a:r>
              <a:rPr lang="id-ID" sz="2200" dirty="0"/>
              <a:t>untuk mengasumsikan </a:t>
            </a:r>
            <a:r>
              <a:rPr lang="id-ID" sz="2200" u="sng" dirty="0"/>
              <a:t>derajat keyakianan seorang pakar</a:t>
            </a:r>
            <a:r>
              <a:rPr lang="id-ID" sz="2200" dirty="0"/>
              <a:t> terhadap suatu data </a:t>
            </a:r>
          </a:p>
          <a:p>
            <a:pPr marL="93663" indent="3175" algn="ctr">
              <a:spcBef>
                <a:spcPts val="1800"/>
              </a:spcBef>
              <a:spcAft>
                <a:spcPts val="600"/>
              </a:spcAft>
              <a:buFontTx/>
              <a:buNone/>
              <a:defRPr/>
            </a:pPr>
            <a:r>
              <a:rPr lang="id-ID" sz="2200" dirty="0"/>
              <a:t>Formulasi </a:t>
            </a:r>
            <a:r>
              <a:rPr lang="id-ID" sz="2200" i="1" dirty="0"/>
              <a:t>certain factor </a:t>
            </a:r>
            <a:r>
              <a:rPr lang="id-ID" sz="2200" dirty="0"/>
              <a:t>: CF[H,E] = MB[H,E] – MD[H,E]</a:t>
            </a:r>
            <a:r>
              <a:rPr lang="id-ID" sz="2200" b="1" dirty="0"/>
              <a:t> </a:t>
            </a:r>
            <a:endParaRPr lang="id-ID" sz="2200" dirty="0"/>
          </a:p>
          <a:p>
            <a:pPr marL="93663" indent="3175">
              <a:spcAft>
                <a:spcPts val="600"/>
              </a:spcAft>
              <a:buFontTx/>
              <a:buNone/>
              <a:defRPr/>
            </a:pPr>
            <a:r>
              <a:rPr lang="id-ID" sz="2200" dirty="0"/>
              <a:t>Dimana: </a:t>
            </a:r>
          </a:p>
          <a:p>
            <a:pPr marL="436563" indent="-342900">
              <a:spcBef>
                <a:spcPts val="200"/>
              </a:spcBef>
              <a:spcAft>
                <a:spcPts val="600"/>
              </a:spcAft>
              <a:buFont typeface="Arial" panose="020B0604020202020204" pitchFamily="34" charset="0"/>
              <a:buChar char="•"/>
              <a:defRPr/>
            </a:pPr>
            <a:r>
              <a:rPr lang="sv-SE" sz="2200" dirty="0"/>
              <a:t>CF = </a:t>
            </a:r>
            <a:r>
              <a:rPr lang="sv-SE" sz="2200" i="1" u="sng" dirty="0"/>
              <a:t>Certain Factor</a:t>
            </a:r>
            <a:r>
              <a:rPr lang="id-ID" sz="2200" i="1" dirty="0"/>
              <a:t> </a:t>
            </a:r>
            <a:r>
              <a:rPr lang="sv-SE" sz="2200" dirty="0"/>
              <a:t>(faktor kepastian) dalam </a:t>
            </a:r>
            <a:r>
              <a:rPr lang="sv-SE" sz="2200" b="1" dirty="0"/>
              <a:t>hipotesis H </a:t>
            </a:r>
            <a:r>
              <a:rPr lang="sv-SE" sz="2200" dirty="0"/>
              <a:t>yang dipengaruhi oleh </a:t>
            </a:r>
            <a:r>
              <a:rPr lang="id-ID" sz="2200" dirty="0"/>
              <a:t>fakta</a:t>
            </a:r>
            <a:r>
              <a:rPr lang="en-US" sz="2200" dirty="0"/>
              <a:t> </a:t>
            </a:r>
            <a:r>
              <a:rPr lang="en-US" sz="2200" dirty="0" err="1"/>
              <a:t>atau</a:t>
            </a:r>
            <a:r>
              <a:rPr lang="id-ID" sz="2200" dirty="0"/>
              <a:t> </a:t>
            </a:r>
            <a:r>
              <a:rPr lang="id-ID" sz="2200" b="1" dirty="0"/>
              <a:t>evidence</a:t>
            </a:r>
            <a:r>
              <a:rPr lang="sv-SE" sz="2200" b="1" dirty="0"/>
              <a:t> E</a:t>
            </a:r>
            <a:endParaRPr lang="sv-SE" sz="2200" dirty="0"/>
          </a:p>
          <a:p>
            <a:pPr marL="436563" indent="-342900">
              <a:spcBef>
                <a:spcPts val="200"/>
              </a:spcBef>
              <a:spcAft>
                <a:spcPts val="600"/>
              </a:spcAft>
              <a:buFont typeface="Arial" panose="020B0604020202020204" pitchFamily="34" charset="0"/>
              <a:buChar char="•"/>
              <a:defRPr/>
            </a:pPr>
            <a:r>
              <a:rPr lang="id-ID" sz="2200" dirty="0"/>
              <a:t>MB = </a:t>
            </a:r>
            <a:r>
              <a:rPr lang="id-ID" sz="2200" i="1" u="sng" dirty="0"/>
              <a:t>Measure of Belief</a:t>
            </a:r>
            <a:r>
              <a:rPr lang="id-ID" sz="2200" i="1" dirty="0"/>
              <a:t> </a:t>
            </a:r>
            <a:r>
              <a:rPr lang="id-ID" sz="2200" dirty="0"/>
              <a:t>(tingkat keyakinan), adalah ukuran kenaikan dari kepercayaan hipotesis H dipengaruhi oleh fakta E </a:t>
            </a:r>
          </a:p>
          <a:p>
            <a:pPr marL="436563" indent="-342900">
              <a:spcBef>
                <a:spcPts val="200"/>
              </a:spcBef>
              <a:spcAft>
                <a:spcPts val="600"/>
              </a:spcAft>
              <a:buFont typeface="Arial" panose="020B0604020202020204" pitchFamily="34" charset="0"/>
              <a:buChar char="•"/>
              <a:defRPr/>
            </a:pPr>
            <a:r>
              <a:rPr lang="id-ID" sz="2200" dirty="0"/>
              <a:t>MD = </a:t>
            </a:r>
            <a:r>
              <a:rPr lang="id-ID" sz="2200" i="1" u="sng" dirty="0"/>
              <a:t>Measure of Disbelief</a:t>
            </a:r>
            <a:r>
              <a:rPr lang="id-ID" sz="2200" i="1" dirty="0"/>
              <a:t> </a:t>
            </a:r>
            <a:r>
              <a:rPr lang="id-ID" sz="2200" dirty="0"/>
              <a:t>(tingkat ketidakyakinan), adalah kenaikan dari ketidakpercayaan hipotesis H dipengaruhi fakta E.</a:t>
            </a:r>
          </a:p>
          <a:p>
            <a:pPr marL="436563" indent="-342900">
              <a:spcBef>
                <a:spcPts val="200"/>
              </a:spcBef>
              <a:spcAft>
                <a:spcPts val="600"/>
              </a:spcAft>
              <a:buFont typeface="Arial" panose="020B0604020202020204" pitchFamily="34" charset="0"/>
              <a:buChar char="•"/>
              <a:defRPr/>
            </a:pPr>
            <a:r>
              <a:rPr lang="id-ID" sz="2200" dirty="0"/>
              <a:t>E = </a:t>
            </a:r>
            <a:r>
              <a:rPr lang="id-ID" sz="2200" i="1" u="sng" dirty="0"/>
              <a:t>Evidence</a:t>
            </a:r>
            <a:r>
              <a:rPr lang="id-ID" sz="2200" i="1" dirty="0"/>
              <a:t> </a:t>
            </a:r>
            <a:r>
              <a:rPr lang="id-ID" sz="2200" dirty="0"/>
              <a:t>(peristiwa atau fakta)</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57528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spcAft>
                <a:spcPts val="600"/>
              </a:spcAft>
              <a:buNone/>
              <a:defRPr/>
            </a:pPr>
            <a:r>
              <a:rPr lang="sv-SE" sz="2200" dirty="0"/>
              <a:t>Penggabungan kepercayaan dan ketidakpercayaan dalam bilangan yang tunggal memiliki dua kegunaan, yaitu:</a:t>
            </a:r>
          </a:p>
          <a:p>
            <a:pPr marL="436563" indent="-342900">
              <a:spcBef>
                <a:spcPts val="200"/>
              </a:spcBef>
              <a:spcAft>
                <a:spcPts val="600"/>
              </a:spcAft>
              <a:buFont typeface="Arial" panose="020B0604020202020204" pitchFamily="34" charset="0"/>
              <a:buChar char="•"/>
              <a:defRPr/>
            </a:pPr>
            <a:r>
              <a:rPr lang="sv-SE" sz="2200" dirty="0"/>
              <a:t>Faktor kepastian digunakan untuk tingkat hipotesis didalam urutan kepentingan, contoh jika seorang pasien mempunyai gejala tertentu yang mengindikasikan beberapa kemungkinan penyakit, maka penyakit dengan CF tertinggi menjadi urutan pertama dalam urutan pengujian</a:t>
            </a:r>
          </a:p>
          <a:p>
            <a:pPr marL="436563" indent="-342900">
              <a:spcBef>
                <a:spcPts val="200"/>
              </a:spcBef>
              <a:spcAft>
                <a:spcPts val="600"/>
              </a:spcAft>
              <a:buFont typeface="Arial" panose="020B0604020202020204" pitchFamily="34" charset="0"/>
              <a:buChar char="•"/>
              <a:defRPr/>
            </a:pPr>
            <a:r>
              <a:rPr lang="sv-SE" sz="2200" dirty="0"/>
              <a:t>Ukuran kepercayaan dan ketidapercayaan didefinisikan dalam probabilitas sebagai berikut:</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5" name="Picture 5">
            <a:extLst>
              <a:ext uri="{FF2B5EF4-FFF2-40B4-BE49-F238E27FC236}">
                <a16:creationId xmlns:a16="http://schemas.microsoft.com/office/drawing/2014/main" id="{AB58AB5E-7E60-4F6A-9F20-A3B3D212A9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0710" y="4395403"/>
            <a:ext cx="4870579" cy="169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59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188799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56508"/>
            <a:ext cx="5228876"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spcAft>
                <a:spcPts val="600"/>
              </a:spcAft>
              <a:buNone/>
              <a:defRPr/>
            </a:pPr>
            <a:r>
              <a:rPr lang="sv-SE" sz="2000" i="1" dirty="0"/>
              <a:t>Certainty factors </a:t>
            </a:r>
            <a:r>
              <a:rPr lang="sv-SE" sz="2200" dirty="0"/>
              <a:t>(CF) menunjukkan jaringan kepercayaan dalam suatu hipotesis yang berdasarkan pada beberapa fakta</a:t>
            </a:r>
          </a:p>
          <a:p>
            <a:pPr marL="436563" indent="-342900">
              <a:spcBef>
                <a:spcPts val="200"/>
              </a:spcBef>
              <a:spcAft>
                <a:spcPts val="600"/>
              </a:spcAft>
              <a:buFont typeface="Arial" panose="020B0604020202020204" pitchFamily="34" charset="0"/>
              <a:buChar char="•"/>
              <a:defRPr/>
            </a:pPr>
            <a:r>
              <a:rPr lang="sv-SE" sz="2200" dirty="0"/>
              <a:t>CF Positif : mendukung hipotesis, karena MB &gt; MD</a:t>
            </a:r>
          </a:p>
          <a:p>
            <a:pPr marL="436563" indent="-342900">
              <a:spcBef>
                <a:spcPts val="200"/>
              </a:spcBef>
              <a:spcAft>
                <a:spcPts val="600"/>
              </a:spcAft>
              <a:buFont typeface="Arial" panose="020B0604020202020204" pitchFamily="34" charset="0"/>
              <a:buChar char="•"/>
              <a:defRPr/>
            </a:pPr>
            <a:r>
              <a:rPr lang="sv-SE" sz="2200" dirty="0"/>
              <a:t>CF = 1 : fakta secara definisi membuktikan suatu hipotesis</a:t>
            </a:r>
          </a:p>
          <a:p>
            <a:pPr marL="436563" indent="-342900">
              <a:spcBef>
                <a:spcPts val="200"/>
              </a:spcBef>
              <a:spcAft>
                <a:spcPts val="600"/>
              </a:spcAft>
              <a:buFont typeface="Arial" panose="020B0604020202020204" pitchFamily="34" charset="0"/>
              <a:buChar char="•"/>
              <a:defRPr/>
            </a:pPr>
            <a:r>
              <a:rPr lang="sv-SE" sz="2200" dirty="0"/>
              <a:t>CF = 0 : CF = MB - MD = 0 , berarti tidak ada fakta. MD = MB, berarti kepercayaan dihapus/ ditiadakan oleh ketidakpercayaan</a:t>
            </a:r>
          </a:p>
          <a:p>
            <a:pPr marL="436563" indent="-342900">
              <a:spcBef>
                <a:spcPts val="200"/>
              </a:spcBef>
              <a:spcAft>
                <a:spcPts val="600"/>
              </a:spcAft>
              <a:buFont typeface="Arial" panose="020B0604020202020204" pitchFamily="34" charset="0"/>
              <a:buChar char="•"/>
              <a:defRPr/>
            </a:pPr>
            <a:r>
              <a:rPr lang="sv-SE" sz="2200" dirty="0"/>
              <a:t>CF Negatif : fakta menandakan negasi dari hipotesis, karena MB &lt; MD</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6" name="Picture 5">
            <a:extLst>
              <a:ext uri="{FF2B5EF4-FFF2-40B4-BE49-F238E27FC236}">
                <a16:creationId xmlns:a16="http://schemas.microsoft.com/office/drawing/2014/main" id="{07A4BE6F-CB8B-491F-8733-B4B274DAB1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8257" y="2004679"/>
            <a:ext cx="5071877" cy="357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24018543-9C19-4A04-90C4-C69A992994A0}"/>
              </a:ext>
            </a:extLst>
          </p:cNvPr>
          <p:cNvSpPr txBox="1">
            <a:spLocks/>
          </p:cNvSpPr>
          <p:nvPr/>
        </p:nvSpPr>
        <p:spPr>
          <a:xfrm>
            <a:off x="6780246" y="5651784"/>
            <a:ext cx="4800600" cy="64143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200"/>
              </a:spcBef>
              <a:buFontTx/>
              <a:buNone/>
            </a:pPr>
            <a:r>
              <a:rPr lang="en-US" altLang="id-ID" sz="1800" dirty="0" err="1"/>
              <a:t>Dengan</a:t>
            </a:r>
            <a:r>
              <a:rPr lang="en-US" altLang="id-ID" sz="1800" dirty="0"/>
              <a:t> kata lain, </a:t>
            </a:r>
            <a:r>
              <a:rPr lang="en-US" altLang="id-ID" sz="1800" dirty="0" err="1"/>
              <a:t>menyatakan</a:t>
            </a:r>
            <a:r>
              <a:rPr lang="en-US" altLang="id-ID" sz="1800" dirty="0"/>
              <a:t> </a:t>
            </a:r>
            <a:r>
              <a:rPr lang="en-US" altLang="id-ID" sz="1800" dirty="0" err="1"/>
              <a:t>ketidakpercayaan</a:t>
            </a:r>
            <a:r>
              <a:rPr lang="en-US" altLang="id-ID" sz="1800" dirty="0"/>
              <a:t> </a:t>
            </a:r>
            <a:r>
              <a:rPr lang="en-US" altLang="id-ID" sz="1800" dirty="0" err="1"/>
              <a:t>terhadap</a:t>
            </a:r>
            <a:r>
              <a:rPr lang="en-US" altLang="id-ID" sz="1800" dirty="0"/>
              <a:t> </a:t>
            </a:r>
            <a:r>
              <a:rPr lang="en-US" altLang="id-ID" sz="1800" dirty="0" err="1"/>
              <a:t>hipotesis</a:t>
            </a:r>
            <a:r>
              <a:rPr lang="en-US" altLang="id-ID" sz="1800" dirty="0"/>
              <a:t> </a:t>
            </a:r>
            <a:r>
              <a:rPr lang="en-US" altLang="id-ID" sz="1800" dirty="0" err="1"/>
              <a:t>daripada</a:t>
            </a:r>
            <a:r>
              <a:rPr lang="en-US" altLang="id-ID" sz="1800" dirty="0"/>
              <a:t> </a:t>
            </a:r>
            <a:r>
              <a:rPr lang="en-US" altLang="id-ID" sz="1800" dirty="0" err="1"/>
              <a:t>mempercayainya</a:t>
            </a:r>
            <a:endParaRPr lang="en-US" altLang="id-ID" sz="1800" dirty="0"/>
          </a:p>
        </p:txBody>
      </p:sp>
    </p:spTree>
    <p:extLst>
      <p:ext uri="{BB962C8B-B14F-4D97-AF65-F5344CB8AC3E}">
        <p14:creationId xmlns:p14="http://schemas.microsoft.com/office/powerpoint/2010/main" val="156527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buNone/>
              <a:defRPr/>
            </a:pPr>
            <a:r>
              <a:rPr lang="sv-SE" i="1" dirty="0"/>
              <a:t>Certainty factors</a:t>
            </a:r>
            <a:r>
              <a:rPr lang="sv-SE" dirty="0"/>
              <a:t> (CF) memberikan seorang pakar untuk menyatakan kepercayaan tanpa menyatakan nilai ketidakpercayaan, formulanya : CF(H,E) + CF(H’,E) = 0 </a:t>
            </a:r>
          </a:p>
          <a:p>
            <a:pPr marL="93663" indent="0">
              <a:buNone/>
              <a:defRPr/>
            </a:pPr>
            <a:r>
              <a:rPr lang="sv-SE" i="1" dirty="0"/>
              <a:t>Berarti, fakta mendukung suatu hipotesis dan mengurangi dukungan terhadap negasi dari hipotesis dengan jumlah yang sama, sehingga jumlahnya selalu nol</a:t>
            </a:r>
          </a:p>
          <a:p>
            <a:pPr marL="93663" indent="0">
              <a:buNone/>
              <a:defRPr/>
            </a:pPr>
            <a:r>
              <a:rPr lang="sv-SE" b="1" dirty="0"/>
              <a:t>Contoh</a:t>
            </a:r>
            <a:r>
              <a:rPr lang="sv-SE" dirty="0"/>
              <a:t>: Seorang calon karyawan akan diterima jika mendapatkan nilai 80 untuk tes kemampuan CF(H,E) = 0,75 CF(H’,E) = - 0,75 </a:t>
            </a:r>
          </a:p>
          <a:p>
            <a:pPr marL="436563" indent="-342900">
              <a:spcBef>
                <a:spcPts val="200"/>
              </a:spcBef>
              <a:buFont typeface="Arial" panose="020B0604020202020204" pitchFamily="34" charset="0"/>
              <a:buChar char="•"/>
              <a:defRPr/>
            </a:pPr>
            <a:r>
              <a:rPr lang="sv-SE" dirty="0"/>
              <a:t>Seberapa kepercayaan anda bahwa mendapatkan nilai 80 pada tes kemampuan akan membantu anda diterima bekerja ?</a:t>
            </a:r>
          </a:p>
          <a:p>
            <a:pPr marL="442913" lvl="1" indent="0">
              <a:buNone/>
              <a:defRPr/>
            </a:pPr>
            <a:r>
              <a:rPr lang="sv-SE" u="sng" dirty="0"/>
              <a:t>Jawaban</a:t>
            </a:r>
            <a:r>
              <a:rPr lang="sv-SE" dirty="0"/>
              <a:t>: saya pastikan 75% bahwa saya akan diterima bekerja jika saya memperoleh nilai 80 untuk tes kemampuan</a:t>
            </a:r>
          </a:p>
          <a:p>
            <a:pPr marL="436563" indent="-342900">
              <a:spcBef>
                <a:spcPts val="200"/>
              </a:spcBef>
              <a:buFont typeface="Arial" panose="020B0604020202020204" pitchFamily="34" charset="0"/>
              <a:buChar char="•"/>
              <a:defRPr/>
            </a:pPr>
            <a:r>
              <a:rPr lang="sv-SE" dirty="0"/>
              <a:t>Seberapa ketidakpercayaan anda bahwa mendapatkan nilai 80 pada tes kemampuan akan membantu anda diterima bekerja ?</a:t>
            </a:r>
          </a:p>
          <a:p>
            <a:pPr marL="442913" lvl="1" indent="0">
              <a:buNone/>
              <a:defRPr/>
            </a:pPr>
            <a:r>
              <a:rPr lang="sv-SE" u="sng" dirty="0"/>
              <a:t>Jawaban</a:t>
            </a:r>
            <a:r>
              <a:rPr lang="sv-SE" dirty="0"/>
              <a:t>: saya pastikan -75% bahwa saya tidak akan diterima bekerja jika saya memperoleh nilai 80 untuk tes kemampuan </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Deskripsi</a:t>
            </a:r>
            <a:r>
              <a:rPr lang="en-US" sz="2700" i="1" dirty="0"/>
              <a:t> </a:t>
            </a:r>
            <a:r>
              <a:rPr lang="en-US" sz="2700" i="1" dirty="0" err="1"/>
              <a:t>Teori</a:t>
            </a:r>
            <a:r>
              <a:rPr lang="en-US" sz="2700" i="1" dirty="0"/>
              <a:t> Certainty Factors</a:t>
            </a:r>
            <a:endParaRPr lang="id-ID" sz="2700" i="1" dirty="0"/>
          </a:p>
        </p:txBody>
      </p:sp>
      <p:pic>
        <p:nvPicPr>
          <p:cNvPr id="9" name="Picture 8">
            <a:extLst>
              <a:ext uri="{FF2B5EF4-FFF2-40B4-BE49-F238E27FC236}">
                <a16:creationId xmlns:a16="http://schemas.microsoft.com/office/drawing/2014/main" id="{3AA2330B-9E04-42FE-9D72-7086E46B791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39580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up)">
                                      <p:cBhvr>
                                        <p:cTn id="7" dur="500"/>
                                        <p:tgtEl>
                                          <p:spTgt spid="10">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ipe(up)">
                                      <p:cBhvr>
                                        <p:cTn id="10" dur="500"/>
                                        <p:tgtEl>
                                          <p:spTgt spid="10">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wipe(up)">
                                      <p:cBhvr>
                                        <p:cTn id="13" dur="500"/>
                                        <p:tgtEl>
                                          <p:spTgt spid="10">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wipe(up)">
                                      <p:cBhvr>
                                        <p:cTn id="16" dur="500"/>
                                        <p:tgtEl>
                                          <p:spTgt spid="10">
                                            <p:txEl>
                                              <p:pRg st="5" end="5"/>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wipe(up)">
                                      <p:cBhvr>
                                        <p:cTn id="1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buNone/>
              <a:defRPr/>
            </a:pPr>
            <a:r>
              <a:rPr lang="sv-SE" dirty="0"/>
              <a:t>Definisi asli dari CF adalah : CF = MB – MD, Tahun 1977 definisi asli tersebut diubah dalam MYCIN menjadi:</a:t>
            </a:r>
          </a:p>
          <a:p>
            <a:pPr marL="93663" indent="0">
              <a:spcBef>
                <a:spcPts val="200"/>
              </a:spcBef>
              <a:buNone/>
              <a:defRPr/>
            </a:pPr>
            <a:endParaRPr lang="sv-SE" sz="800" dirty="0"/>
          </a:p>
          <a:p>
            <a:pPr marL="93663" indent="0">
              <a:spcBef>
                <a:spcPts val="200"/>
              </a:spcBef>
              <a:spcAft>
                <a:spcPts val="0"/>
              </a:spcAft>
              <a:buNone/>
              <a:defRPr/>
            </a:pPr>
            <a:endParaRPr lang="sv-SE" dirty="0"/>
          </a:p>
          <a:p>
            <a:pPr marL="93663" indent="0">
              <a:spcBef>
                <a:spcPts val="200"/>
              </a:spcBef>
              <a:buNone/>
              <a:defRPr/>
            </a:pPr>
            <a:r>
              <a:rPr lang="sv-SE" dirty="0"/>
              <a:t>Aturan MYCIN untuk mengkombinasikan antecedent evidence dari ekspresi dasar:</a:t>
            </a:r>
          </a:p>
          <a:p>
            <a:pPr marL="93663" indent="0">
              <a:spcBef>
                <a:spcPts val="200"/>
              </a:spcBef>
              <a:buNone/>
              <a:defRPr/>
            </a:pPr>
            <a:endParaRPr lang="sv-SE" dirty="0"/>
          </a:p>
          <a:p>
            <a:pPr marL="93663" indent="0">
              <a:spcBef>
                <a:spcPts val="200"/>
              </a:spcBef>
              <a:buNone/>
              <a:defRPr/>
            </a:pPr>
            <a:endParaRPr lang="sv-SE" dirty="0"/>
          </a:p>
          <a:p>
            <a:pPr marL="93663" indent="0">
              <a:spcBef>
                <a:spcPts val="200"/>
              </a:spcBef>
              <a:buNone/>
              <a:defRPr/>
            </a:pPr>
            <a:endParaRPr lang="sv-SE" dirty="0"/>
          </a:p>
          <a:p>
            <a:pPr marL="93663" indent="0">
              <a:buNone/>
              <a:defRPr/>
            </a:pPr>
            <a:r>
              <a:rPr lang="sv-SE" b="1" dirty="0"/>
              <a:t>Contoh:</a:t>
            </a:r>
            <a:r>
              <a:rPr lang="sv-SE" dirty="0"/>
              <a:t> Diketahui ekspresi logika untuk penggabungan evidence: </a:t>
            </a:r>
          </a:p>
          <a:p>
            <a:pPr marL="436563" indent="-342900">
              <a:spcBef>
                <a:spcPts val="200"/>
              </a:spcBef>
              <a:buFont typeface="Arial" panose="020B0604020202020204" pitchFamily="34" charset="0"/>
              <a:buChar char="•"/>
              <a:defRPr/>
            </a:pPr>
            <a:r>
              <a:rPr lang="sv-SE" dirty="0"/>
              <a:t>E = (E1 AND E2 AND E3) OR (E4 AND NOT E5)</a:t>
            </a:r>
          </a:p>
          <a:p>
            <a:pPr marL="93663" indent="0">
              <a:spcBef>
                <a:spcPts val="200"/>
              </a:spcBef>
              <a:buNone/>
              <a:defRPr/>
            </a:pPr>
            <a:r>
              <a:rPr lang="sv-SE" dirty="0"/>
              <a:t>Evidence E akan dihitung sebagai berikut:</a:t>
            </a:r>
          </a:p>
          <a:p>
            <a:pPr marL="436563" indent="-342900">
              <a:spcBef>
                <a:spcPts val="200"/>
              </a:spcBef>
              <a:buFont typeface="Arial" panose="020B0604020202020204" pitchFamily="34" charset="0"/>
              <a:buChar char="•"/>
              <a:defRPr/>
            </a:pPr>
            <a:r>
              <a:rPr lang="sv-SE" dirty="0"/>
              <a:t>E = max [min(E1,E2,E3), min (E4,-E5)]</a:t>
            </a:r>
          </a:p>
          <a:p>
            <a:pPr marL="436563" indent="-342900">
              <a:spcBef>
                <a:spcPts val="200"/>
              </a:spcBef>
              <a:buFont typeface="Arial" panose="020B0604020202020204" pitchFamily="34" charset="0"/>
              <a:buChar char="•"/>
              <a:defRPr/>
            </a:pPr>
            <a:r>
              <a:rPr lang="sv-SE" dirty="0"/>
              <a:t>Jika Diketahui : E1 = 0.9; E2= 0.8; E3 = 0.3; E4 = -0.5; E5 = -0.4</a:t>
            </a:r>
          </a:p>
          <a:p>
            <a:pPr marL="436563" indent="-342900">
              <a:spcBef>
                <a:spcPts val="200"/>
              </a:spcBef>
              <a:buFont typeface="Arial" panose="020B0604020202020204" pitchFamily="34" charset="0"/>
              <a:buChar char="•"/>
              <a:defRPr/>
            </a:pPr>
            <a:r>
              <a:rPr lang="sv-SE" dirty="0"/>
              <a:t>Hasil: E = max [min(0.9; 0.8; 0.3), min (-0.5;(-0.4))] E = max [0.3; -0.5]</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Studi</a:t>
            </a:r>
            <a:r>
              <a:rPr lang="en-US" sz="2700" i="1" dirty="0"/>
              <a:t> </a:t>
            </a:r>
            <a:r>
              <a:rPr lang="en-US" sz="2700" i="1" dirty="0" err="1"/>
              <a:t>Kasus</a:t>
            </a:r>
            <a:r>
              <a:rPr lang="en-US" sz="2700" i="1" dirty="0"/>
              <a:t> Certainty Factors</a:t>
            </a:r>
            <a:endParaRPr lang="id-ID" sz="2700" i="1" dirty="0"/>
          </a:p>
        </p:txBody>
      </p:sp>
      <p:pic>
        <p:nvPicPr>
          <p:cNvPr id="5" name="Picture 4" descr="Hasil gambar">
            <a:extLst>
              <a:ext uri="{FF2B5EF4-FFF2-40B4-BE49-F238E27FC236}">
                <a16:creationId xmlns:a16="http://schemas.microsoft.com/office/drawing/2014/main" id="{DAB01437-DDDC-4B2C-9755-143159F5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FD6FEAC-B066-45D1-BC88-100D2B1670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0471" y="2310882"/>
            <a:ext cx="2471057" cy="60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BE2FFEF4-AD09-4A18-B09E-D0E434D1E47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185" y="3321884"/>
            <a:ext cx="6514950" cy="94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77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animEffect transition="in" filter="wipe(down)">
                                      <p:cBhvr>
                                        <p:cTn id="7" dur="500"/>
                                        <p:tgtEl>
                                          <p:spTgt spid="10">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8" end="8"/>
                                            </p:txEl>
                                          </p:spTgt>
                                        </p:tgtEl>
                                        <p:attrNameLst>
                                          <p:attrName>style.visibility</p:attrName>
                                        </p:attrNameLst>
                                      </p:cBhvr>
                                      <p:to>
                                        <p:strVal val="visible"/>
                                      </p:to>
                                    </p:set>
                                    <p:animEffect transition="in" filter="wipe(down)">
                                      <p:cBhvr>
                                        <p:cTn id="10" dur="500"/>
                                        <p:tgtEl>
                                          <p:spTgt spid="10">
                                            <p:txEl>
                                              <p:pRg st="8" end="8"/>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animEffect transition="in" filter="wipe(down)">
                                      <p:cBhvr>
                                        <p:cTn id="13" dur="500"/>
                                        <p:tgtEl>
                                          <p:spTgt spid="10">
                                            <p:txEl>
                                              <p:pRg st="9" end="9"/>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xEl>
                                              <p:pRg st="10" end="10"/>
                                            </p:txEl>
                                          </p:spTgt>
                                        </p:tgtEl>
                                        <p:attrNameLst>
                                          <p:attrName>style.visibility</p:attrName>
                                        </p:attrNameLst>
                                      </p:cBhvr>
                                      <p:to>
                                        <p:strVal val="visible"/>
                                      </p:to>
                                    </p:set>
                                    <p:animEffect transition="in" filter="wipe(down)">
                                      <p:cBhvr>
                                        <p:cTn id="16" dur="500"/>
                                        <p:tgtEl>
                                          <p:spTgt spid="10">
                                            <p:txEl>
                                              <p:pRg st="10" end="1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xEl>
                                              <p:pRg st="11" end="11"/>
                                            </p:txEl>
                                          </p:spTgt>
                                        </p:tgtEl>
                                        <p:attrNameLst>
                                          <p:attrName>style.visibility</p:attrName>
                                        </p:attrNameLst>
                                      </p:cBhvr>
                                      <p:to>
                                        <p:strVal val="visible"/>
                                      </p:to>
                                    </p:set>
                                    <p:animEffect transition="in" filter="wipe(down)">
                                      <p:cBhvr>
                                        <p:cTn id="19" dur="500"/>
                                        <p:tgtEl>
                                          <p:spTgt spid="10">
                                            <p:txEl>
                                              <p:pRg st="11" end="1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xEl>
                                              <p:pRg st="12" end="12"/>
                                            </p:txEl>
                                          </p:spTgt>
                                        </p:tgtEl>
                                        <p:attrNameLst>
                                          <p:attrName>style.visibility</p:attrName>
                                        </p:attrNameLst>
                                      </p:cBhvr>
                                      <p:to>
                                        <p:strVal val="visible"/>
                                      </p:to>
                                    </p:set>
                                    <p:animEffect transition="in" filter="wipe(down)">
                                      <p:cBhvr>
                                        <p:cTn id="22"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buFontTx/>
              <a:buNone/>
              <a:defRPr/>
            </a:pPr>
            <a:r>
              <a:rPr lang="id-ID" sz="2200" dirty="0"/>
              <a:t>Rumus dasar untuk CF dari kaidah:</a:t>
            </a:r>
          </a:p>
          <a:p>
            <a:pPr marL="93663" indent="0" algn="ctr">
              <a:spcBef>
                <a:spcPts val="200"/>
              </a:spcBef>
              <a:buFontTx/>
              <a:buNone/>
              <a:defRPr/>
            </a:pPr>
            <a:r>
              <a:rPr lang="id-ID" sz="2200" b="1" i="1" dirty="0"/>
              <a:t>IF</a:t>
            </a:r>
            <a:r>
              <a:rPr lang="id-ID" sz="2200" i="1" dirty="0"/>
              <a:t> E </a:t>
            </a:r>
            <a:r>
              <a:rPr lang="id-ID" sz="2200" b="1" i="1" dirty="0"/>
              <a:t>THEN</a:t>
            </a:r>
            <a:r>
              <a:rPr lang="id-ID" sz="2200" i="1" dirty="0"/>
              <a:t> H</a:t>
            </a:r>
          </a:p>
          <a:p>
            <a:pPr marL="93663" indent="0">
              <a:spcBef>
                <a:spcPts val="200"/>
              </a:spcBef>
              <a:buFontTx/>
              <a:buNone/>
              <a:defRPr/>
            </a:pPr>
            <a:r>
              <a:rPr lang="id-ID" sz="2200" dirty="0"/>
              <a:t>Adalah:</a:t>
            </a:r>
          </a:p>
          <a:p>
            <a:pPr marL="93663" indent="0" algn="ctr">
              <a:spcBef>
                <a:spcPts val="200"/>
              </a:spcBef>
              <a:buFontTx/>
              <a:buNone/>
              <a:defRPr/>
            </a:pPr>
            <a:r>
              <a:rPr lang="id-ID" sz="2200" dirty="0"/>
              <a:t>CF(H,e) = CF(E,e) CF(H,E)</a:t>
            </a:r>
          </a:p>
          <a:p>
            <a:pPr marL="93663" indent="0">
              <a:spcBef>
                <a:spcPts val="200"/>
              </a:spcBef>
              <a:buFontTx/>
              <a:buNone/>
              <a:defRPr/>
            </a:pPr>
            <a:r>
              <a:rPr lang="id-ID" sz="2200" dirty="0"/>
              <a:t>Dimana:</a:t>
            </a:r>
          </a:p>
          <a:p>
            <a:pPr marL="436563" indent="-342900">
              <a:spcBef>
                <a:spcPts val="200"/>
              </a:spcBef>
              <a:buFont typeface="Arial" panose="020B0604020202020204" pitchFamily="34" charset="0"/>
              <a:buChar char="•"/>
              <a:defRPr/>
            </a:pPr>
            <a:r>
              <a:rPr lang="id-ID" sz="2200" dirty="0"/>
              <a:t>CF(E,e) : faktor kepastian dari fakta E membuat antecedent dari kaidah berdasarkan pada ketidakpastian fakta e</a:t>
            </a:r>
          </a:p>
          <a:p>
            <a:pPr marL="436563" indent="-342900">
              <a:spcBef>
                <a:spcPts val="200"/>
              </a:spcBef>
              <a:buFont typeface="Arial" panose="020B0604020202020204" pitchFamily="34" charset="0"/>
              <a:buChar char="•"/>
              <a:defRPr/>
            </a:pPr>
            <a:r>
              <a:rPr lang="id-ID" sz="2200" dirty="0"/>
              <a:t>CF(H,E) : faktor kepastian dalam hipotesa dengan asumsi bahwa fakta diketahui dengan pasti, bila CF(E,e) = 1</a:t>
            </a:r>
          </a:p>
          <a:p>
            <a:pPr marL="436563" indent="-342900">
              <a:spcBef>
                <a:spcPts val="200"/>
              </a:spcBef>
              <a:buFont typeface="Arial" panose="020B0604020202020204" pitchFamily="34" charset="0"/>
              <a:buChar char="•"/>
              <a:defRPr/>
            </a:pPr>
            <a:r>
              <a:rPr lang="id-ID" sz="2200" dirty="0"/>
              <a:t>CF(H,e) : faktor kepastian hipotesis yang didasarkan pada ketidakpastian fakta e.</a:t>
            </a:r>
          </a:p>
          <a:p>
            <a:pPr marL="93663" indent="0">
              <a:buFontTx/>
              <a:buNone/>
              <a:defRPr/>
            </a:pPr>
            <a:r>
              <a:rPr lang="id-ID" sz="2200" dirty="0"/>
              <a:t>Jika semua fakta dalam antecedent diketahui dengan pasti rumus faktor kepastiannya</a:t>
            </a:r>
            <a:r>
              <a:rPr lang="en-US" sz="2200" dirty="0"/>
              <a:t>,</a:t>
            </a:r>
            <a:r>
              <a:rPr lang="id-ID" sz="2200" dirty="0"/>
              <a:t> </a:t>
            </a:r>
            <a:r>
              <a:rPr lang="en-US" sz="2200" dirty="0" err="1"/>
              <a:t>maka</a:t>
            </a:r>
            <a:r>
              <a:rPr lang="en-US" sz="2200" dirty="0"/>
              <a:t> </a:t>
            </a:r>
            <a:r>
              <a:rPr lang="id-ID" sz="2200" dirty="0"/>
              <a:t>menjadi</a:t>
            </a:r>
            <a:r>
              <a:rPr lang="en-US" sz="2200" dirty="0"/>
              <a:t> </a:t>
            </a:r>
            <a:r>
              <a:rPr lang="id-ID" sz="2200" dirty="0"/>
              <a:t>CF(H,e) = CF(E,e) , karena CF (E,e) = 1</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Studi</a:t>
            </a:r>
            <a:r>
              <a:rPr lang="en-US" sz="2700" i="1" dirty="0"/>
              <a:t> </a:t>
            </a:r>
            <a:r>
              <a:rPr lang="en-US" sz="2700" i="1" dirty="0" err="1"/>
              <a:t>Kasus</a:t>
            </a:r>
            <a:r>
              <a:rPr lang="en-US" sz="2700" i="1" dirty="0"/>
              <a:t> Certainty Factors</a:t>
            </a:r>
            <a:endParaRPr lang="id-ID" sz="2700" i="1" dirty="0"/>
          </a:p>
        </p:txBody>
      </p:sp>
      <p:pic>
        <p:nvPicPr>
          <p:cNvPr id="5" name="Picture 4" descr="Hasil gambar">
            <a:extLst>
              <a:ext uri="{FF2B5EF4-FFF2-40B4-BE49-F238E27FC236}">
                <a16:creationId xmlns:a16="http://schemas.microsoft.com/office/drawing/2014/main" id="{DAB01437-DDDC-4B2C-9755-143159F5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21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animEffect transition="in" filter="fade">
                                      <p:cBhvr>
                                        <p:cTn id="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192762"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buFontTx/>
              <a:buNone/>
            </a:pPr>
            <a:r>
              <a:rPr lang="id-ID" altLang="id-ID" sz="2200" b="1" dirty="0"/>
              <a:t>Contoh</a:t>
            </a:r>
            <a:r>
              <a:rPr lang="en-US" altLang="id-ID" sz="2200" b="1" dirty="0"/>
              <a:t>:</a:t>
            </a:r>
            <a:r>
              <a:rPr lang="id-ID" altLang="id-ID" sz="2200" b="1" dirty="0"/>
              <a:t> </a:t>
            </a:r>
            <a:r>
              <a:rPr lang="id-ID" altLang="id-ID" sz="2200" dirty="0"/>
              <a:t>Kaidah Streptococcus (Bakteri)</a:t>
            </a:r>
          </a:p>
          <a:p>
            <a:pPr marL="93663" indent="0">
              <a:spcBef>
                <a:spcPts val="600"/>
              </a:spcBef>
              <a:buFontTx/>
              <a:buNone/>
            </a:pPr>
            <a:r>
              <a:rPr lang="id-ID" altLang="id-ID" sz="2200" b="1" dirty="0"/>
              <a:t>IF</a:t>
            </a:r>
            <a:r>
              <a:rPr lang="id-ID" altLang="id-ID" sz="2200" dirty="0"/>
              <a:t> 1. Zat warna dari organisme adalah gram positif </a:t>
            </a:r>
            <a:r>
              <a:rPr lang="id-ID" altLang="id-ID" sz="2200" b="1" dirty="0"/>
              <a:t>AND</a:t>
            </a:r>
          </a:p>
          <a:p>
            <a:pPr marL="93663" indent="0">
              <a:spcBef>
                <a:spcPts val="200"/>
              </a:spcBef>
              <a:buFontTx/>
              <a:buNone/>
            </a:pPr>
            <a:r>
              <a:rPr lang="id-ID" altLang="id-ID" sz="2200" dirty="0"/>
              <a:t>     2. morfologi dari organisme adalah coccus </a:t>
            </a:r>
            <a:r>
              <a:rPr lang="id-ID" altLang="id-ID" sz="2200" b="1" dirty="0"/>
              <a:t>AND</a:t>
            </a:r>
          </a:p>
          <a:p>
            <a:pPr marL="93663" indent="0">
              <a:spcBef>
                <a:spcPts val="200"/>
              </a:spcBef>
              <a:buFontTx/>
              <a:buNone/>
            </a:pPr>
            <a:r>
              <a:rPr lang="id-ID" altLang="id-ID" sz="2200" dirty="0"/>
              <a:t>     3. penyesuaian diri dari organisme adalah merantai</a:t>
            </a:r>
          </a:p>
          <a:p>
            <a:pPr marL="93663" indent="0">
              <a:spcBef>
                <a:spcPts val="1800"/>
              </a:spcBef>
              <a:buFontTx/>
              <a:buNone/>
            </a:pPr>
            <a:r>
              <a:rPr lang="id-ID" altLang="id-ID" sz="2200" b="1" dirty="0"/>
              <a:t>THEN</a:t>
            </a:r>
            <a:r>
              <a:rPr lang="id-ID" altLang="id-ID" sz="2200" dirty="0"/>
              <a:t> Ada bukti sugesstif (0.7) bahwa identifikasi dari organisme tersebut adalah streptococcus</a:t>
            </a:r>
          </a:p>
          <a:p>
            <a:pPr marL="93663" indent="0">
              <a:spcBef>
                <a:spcPts val="1800"/>
              </a:spcBef>
              <a:buFontTx/>
              <a:buNone/>
            </a:pPr>
            <a:r>
              <a:rPr lang="id-ID" altLang="id-ID" sz="2200" dirty="0"/>
              <a:t>Dimana faktor kepastian dari hipotesis dengan kepastian fakta adalah</a:t>
            </a:r>
          </a:p>
          <a:p>
            <a:pPr marL="93663" indent="0">
              <a:spcBef>
                <a:spcPts val="200"/>
              </a:spcBef>
              <a:buFontTx/>
              <a:buNone/>
            </a:pPr>
            <a:r>
              <a:rPr lang="id-ID" altLang="id-ID" sz="2200" dirty="0"/>
              <a:t>CF(H,E) = CF(H, E1 ∩ E2 ∩ E3) = 0.7, dan disebut </a:t>
            </a:r>
            <a:r>
              <a:rPr lang="id-ID" altLang="id-ID" sz="2200" i="1" dirty="0"/>
              <a:t>attenuation factor</a:t>
            </a:r>
          </a:p>
          <a:p>
            <a:pPr marL="93663" indent="0">
              <a:spcBef>
                <a:spcPts val="1800"/>
              </a:spcBef>
              <a:buFontTx/>
              <a:buNone/>
            </a:pPr>
            <a:r>
              <a:rPr lang="id-ID" altLang="id-ID" sz="2200" i="1" dirty="0"/>
              <a:t>Attenuation factor </a:t>
            </a:r>
            <a:r>
              <a:rPr lang="id-ID" altLang="id-ID" sz="2200" dirty="0"/>
              <a:t>(faktor pelemahan) didasarkan pada asumsi bahwa semua fakta E1, E2 dan E3 diketahui dengan pasti, yaitu:</a:t>
            </a:r>
            <a:r>
              <a:rPr lang="en-US" altLang="id-ID" sz="2200" dirty="0"/>
              <a:t> </a:t>
            </a:r>
            <a:r>
              <a:rPr lang="id-ID" altLang="id-ID" sz="2200" dirty="0"/>
              <a:t>CF(E1,e) = CF(E2,e) = CF(E3,e) = 1</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Studi</a:t>
            </a:r>
            <a:r>
              <a:rPr lang="en-US" sz="2700" i="1" dirty="0"/>
              <a:t> </a:t>
            </a:r>
            <a:r>
              <a:rPr lang="en-US" sz="2700" i="1" dirty="0" err="1"/>
              <a:t>Kasus</a:t>
            </a:r>
            <a:r>
              <a:rPr lang="en-US" sz="2700" i="1" dirty="0"/>
              <a:t> Certainty Factors</a:t>
            </a:r>
            <a:endParaRPr lang="id-ID" sz="2700" i="1" dirty="0"/>
          </a:p>
        </p:txBody>
      </p:sp>
      <p:pic>
        <p:nvPicPr>
          <p:cNvPr id="5" name="Picture 4" descr="Hasil gambar">
            <a:extLst>
              <a:ext uri="{FF2B5EF4-FFF2-40B4-BE49-F238E27FC236}">
                <a16:creationId xmlns:a16="http://schemas.microsoft.com/office/drawing/2014/main" id="{DAB01437-DDDC-4B2C-9755-143159F5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10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wipe(up)">
                                      <p:cBhvr>
                                        <p:cTn id="7" dur="500"/>
                                        <p:tgtEl>
                                          <p:spTgt spid="10">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wipe(up)">
                                      <p:cBhvr>
                                        <p:cTn id="10" dur="500"/>
                                        <p:tgtEl>
                                          <p:spTgt spid="10">
                                            <p:txEl>
                                              <p:pRg st="6" end="6"/>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Effect transition="in" filter="wipe(up)">
                                      <p:cBhvr>
                                        <p:cTn id="13"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56508"/>
            <a:ext cx="10510003"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3663" indent="0">
              <a:spcBef>
                <a:spcPts val="200"/>
              </a:spcBef>
              <a:buFontTx/>
              <a:buNone/>
            </a:pPr>
            <a:r>
              <a:rPr lang="id-ID" altLang="id-ID" sz="2200" b="1" dirty="0"/>
              <a:t>Contoh</a:t>
            </a:r>
            <a:r>
              <a:rPr lang="en-US" altLang="id-ID" sz="2200" b="1" dirty="0"/>
              <a:t>:</a:t>
            </a:r>
            <a:r>
              <a:rPr lang="id-ID" altLang="id-ID" sz="2200" b="1" dirty="0"/>
              <a:t> </a:t>
            </a:r>
            <a:r>
              <a:rPr lang="id-ID" altLang="id-ID" sz="2200" dirty="0"/>
              <a:t>Kaidah Streptococcus (Bakteri)</a:t>
            </a:r>
          </a:p>
          <a:p>
            <a:pPr marL="93663" indent="0">
              <a:spcBef>
                <a:spcPts val="200"/>
              </a:spcBef>
              <a:buFontTx/>
              <a:buNone/>
              <a:defRPr/>
            </a:pPr>
            <a:r>
              <a:rPr lang="id-ID" sz="2200" b="1" dirty="0"/>
              <a:t>Jika</a:t>
            </a:r>
            <a:r>
              <a:rPr lang="id-ID" sz="2200" dirty="0"/>
              <a:t> diasumsikan:</a:t>
            </a:r>
          </a:p>
          <a:p>
            <a:pPr marL="93663" indent="0">
              <a:spcBef>
                <a:spcPts val="200"/>
              </a:spcBef>
              <a:defRPr/>
            </a:pPr>
            <a:r>
              <a:rPr lang="id-ID" sz="2200" dirty="0"/>
              <a:t>CF(E1,e) = 0.5</a:t>
            </a:r>
          </a:p>
          <a:p>
            <a:pPr marL="93663" indent="0">
              <a:spcBef>
                <a:spcPts val="200"/>
              </a:spcBef>
              <a:defRPr/>
            </a:pPr>
            <a:r>
              <a:rPr lang="id-ID" sz="2200" dirty="0"/>
              <a:t>CF(E2,e) = 0.6</a:t>
            </a:r>
          </a:p>
          <a:p>
            <a:pPr marL="93663" indent="0">
              <a:spcBef>
                <a:spcPts val="200"/>
              </a:spcBef>
              <a:defRPr/>
            </a:pPr>
            <a:r>
              <a:rPr lang="id-ID" sz="2200" dirty="0"/>
              <a:t>CF(E3,e) = 0.3</a:t>
            </a:r>
          </a:p>
          <a:p>
            <a:pPr marL="93663" indent="0">
              <a:spcBef>
                <a:spcPts val="200"/>
              </a:spcBef>
              <a:buFontTx/>
              <a:buNone/>
              <a:defRPr/>
            </a:pPr>
            <a:r>
              <a:rPr lang="id-ID" sz="2200" b="1" dirty="0"/>
              <a:t>Maka</a:t>
            </a:r>
          </a:p>
          <a:p>
            <a:pPr marL="93663" indent="0">
              <a:spcBef>
                <a:spcPts val="200"/>
              </a:spcBef>
              <a:buFontTx/>
              <a:buNone/>
              <a:defRPr/>
            </a:pPr>
            <a:r>
              <a:rPr lang="id-ID" sz="2200" dirty="0"/>
              <a:t>CF(E,e) = CF(E1 ∩ E2 ∩ E3,e) = 0.7</a:t>
            </a:r>
          </a:p>
          <a:p>
            <a:pPr marL="93663" indent="0">
              <a:spcBef>
                <a:spcPts val="200"/>
              </a:spcBef>
              <a:buFontTx/>
              <a:buNone/>
              <a:defRPr/>
            </a:pPr>
            <a:r>
              <a:rPr lang="id-ID" sz="2200" dirty="0"/>
              <a:t>	 = min[CF(E1,e), CF(E2,e), CF(E3,e)]</a:t>
            </a:r>
          </a:p>
          <a:p>
            <a:pPr marL="93663" indent="0">
              <a:spcBef>
                <a:spcPts val="200"/>
              </a:spcBef>
              <a:buFontTx/>
              <a:buNone/>
              <a:defRPr/>
            </a:pPr>
            <a:r>
              <a:rPr lang="id-ID" sz="2200" dirty="0"/>
              <a:t>	 = min[0.5;0.6;0.3]</a:t>
            </a:r>
            <a:r>
              <a:rPr lang="en-US" sz="2200" dirty="0"/>
              <a:t> </a:t>
            </a:r>
            <a:r>
              <a:rPr lang="id-ID" sz="2200" dirty="0"/>
              <a:t>= 0.3</a:t>
            </a:r>
          </a:p>
          <a:p>
            <a:pPr marL="93663" indent="0">
              <a:spcBef>
                <a:spcPts val="200"/>
              </a:spcBef>
              <a:buFontTx/>
              <a:buNone/>
              <a:defRPr/>
            </a:pPr>
            <a:r>
              <a:rPr lang="id-ID" sz="2200" dirty="0"/>
              <a:t>CF(H,e) = CF(E,e) CF(H,e)</a:t>
            </a:r>
          </a:p>
          <a:p>
            <a:pPr marL="93663" indent="0">
              <a:spcBef>
                <a:spcPts val="200"/>
              </a:spcBef>
              <a:buFontTx/>
              <a:buNone/>
              <a:defRPr/>
            </a:pPr>
            <a:r>
              <a:rPr lang="id-ID" sz="2200" dirty="0"/>
              <a:t>	 = (0.3) . (0.7)</a:t>
            </a:r>
            <a:r>
              <a:rPr lang="en-US" sz="2200" dirty="0"/>
              <a:t> </a:t>
            </a:r>
            <a:r>
              <a:rPr lang="id-ID" sz="2200" dirty="0"/>
              <a:t>= 0.21</a:t>
            </a:r>
          </a:p>
          <a:p>
            <a:pPr marL="93663" indent="0">
              <a:buFontTx/>
              <a:buNone/>
              <a:defRPr/>
            </a:pPr>
            <a:r>
              <a:rPr lang="id-ID" sz="2200" dirty="0"/>
              <a:t>Karena CF dari antecedent CF(E,e) &gt; 0.2; antecedent dinyatakan benar dan kaidah diaktifkan</a:t>
            </a:r>
          </a:p>
        </p:txBody>
      </p:sp>
      <p:sp>
        <p:nvSpPr>
          <p:cNvPr id="8" name="Title 1">
            <a:extLst>
              <a:ext uri="{FF2B5EF4-FFF2-40B4-BE49-F238E27FC236}">
                <a16:creationId xmlns:a16="http://schemas.microsoft.com/office/drawing/2014/main" id="{B3380D63-FF4D-438F-8661-2B01E9AF3884}"/>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Studi</a:t>
            </a:r>
            <a:r>
              <a:rPr lang="en-US" sz="2700" i="1" dirty="0"/>
              <a:t> </a:t>
            </a:r>
            <a:r>
              <a:rPr lang="en-US" sz="2700" i="1" dirty="0" err="1"/>
              <a:t>Kasus</a:t>
            </a:r>
            <a:r>
              <a:rPr lang="en-US" sz="2700" i="1" dirty="0"/>
              <a:t> Certainty Factors</a:t>
            </a:r>
            <a:endParaRPr lang="id-ID" sz="2700" i="1" dirty="0"/>
          </a:p>
        </p:txBody>
      </p:sp>
      <p:pic>
        <p:nvPicPr>
          <p:cNvPr id="5" name="Picture 4" descr="Hasil gambar">
            <a:extLst>
              <a:ext uri="{FF2B5EF4-FFF2-40B4-BE49-F238E27FC236}">
                <a16:creationId xmlns:a16="http://schemas.microsoft.com/office/drawing/2014/main" id="{DAB01437-DDDC-4B2C-9755-143159F5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A6559EA-0908-43B4-A4BD-78DA8EE5FA45}"/>
              </a:ext>
            </a:extLst>
          </p:cNvPr>
          <p:cNvSpPr txBox="1">
            <a:spLocks/>
          </p:cNvSpPr>
          <p:nvPr/>
        </p:nvSpPr>
        <p:spPr bwMode="auto">
          <a:xfrm>
            <a:off x="7184571" y="3267199"/>
            <a:ext cx="4422710" cy="1421362"/>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r">
              <a:buFontTx/>
              <a:buNone/>
              <a:defRPr/>
            </a:pPr>
            <a:r>
              <a:rPr lang="en-US" sz="1800" i="1" kern="0" dirty="0"/>
              <a:t>“ </a:t>
            </a:r>
            <a:r>
              <a:rPr lang="id-ID" sz="1800" i="1" kern="0" dirty="0"/>
              <a:t>CF dapat diterapkan pada aturan dalam </a:t>
            </a:r>
            <a:r>
              <a:rPr lang="id-ID" sz="1800" i="1" dirty="0"/>
              <a:t>knowledge base </a:t>
            </a:r>
            <a:r>
              <a:rPr lang="id-ID" sz="1800" i="1" kern="0" dirty="0"/>
              <a:t>untuk memungkinkan suatu makna diekstraksi dari pengetahuan bahkan dimana terdapat ketidakpastian</a:t>
            </a:r>
            <a:r>
              <a:rPr lang="en-US" sz="1800" i="1" kern="0" dirty="0"/>
              <a:t> ”</a:t>
            </a:r>
            <a:endParaRPr lang="id-ID" sz="1800" i="1" kern="0" dirty="0"/>
          </a:p>
        </p:txBody>
      </p:sp>
    </p:spTree>
    <p:extLst>
      <p:ext uri="{BB962C8B-B14F-4D97-AF65-F5344CB8AC3E}">
        <p14:creationId xmlns:p14="http://schemas.microsoft.com/office/powerpoint/2010/main" val="153731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wipe(up)">
                                      <p:cBhvr>
                                        <p:cTn id="7" dur="500"/>
                                        <p:tgtEl>
                                          <p:spTgt spid="10">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wipe(up)">
                                      <p:cBhvr>
                                        <p:cTn id="10" dur="500"/>
                                        <p:tgtEl>
                                          <p:spTgt spid="10">
                                            <p:txEl>
                                              <p:pRg st="6" end="6"/>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Effect transition="in" filter="wipe(up)">
                                      <p:cBhvr>
                                        <p:cTn id="13" dur="500"/>
                                        <p:tgtEl>
                                          <p:spTgt spid="10">
                                            <p:txEl>
                                              <p:pRg st="7" end="7"/>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xEl>
                                              <p:pRg st="8" end="8"/>
                                            </p:txEl>
                                          </p:spTgt>
                                        </p:tgtEl>
                                        <p:attrNameLst>
                                          <p:attrName>style.visibility</p:attrName>
                                        </p:attrNameLst>
                                      </p:cBhvr>
                                      <p:to>
                                        <p:strVal val="visible"/>
                                      </p:to>
                                    </p:set>
                                    <p:animEffect transition="in" filter="wipe(up)">
                                      <p:cBhvr>
                                        <p:cTn id="16" dur="500"/>
                                        <p:tgtEl>
                                          <p:spTgt spid="10">
                                            <p:txEl>
                                              <p:pRg st="8" end="8"/>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animEffect transition="in" filter="wipe(up)">
                                      <p:cBhvr>
                                        <p:cTn id="19" dur="500"/>
                                        <p:tgtEl>
                                          <p:spTgt spid="10">
                                            <p:txEl>
                                              <p:pRg st="9" end="9"/>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10">
                                            <p:txEl>
                                              <p:pRg st="10" end="10"/>
                                            </p:txEl>
                                          </p:spTgt>
                                        </p:tgtEl>
                                        <p:attrNameLst>
                                          <p:attrName>style.visibility</p:attrName>
                                        </p:attrNameLst>
                                      </p:cBhvr>
                                      <p:to>
                                        <p:strVal val="visible"/>
                                      </p:to>
                                    </p:set>
                                    <p:animEffect transition="in" filter="wipe(up)">
                                      <p:cBhvr>
                                        <p:cTn id="22" dur="500"/>
                                        <p:tgtEl>
                                          <p:spTgt spid="10">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animEffect transition="in" filter="fade">
                                      <p:cBhvr>
                                        <p:cTn id="27" dur="500"/>
                                        <p:tgtEl>
                                          <p:spTgt spid="10">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Kelebihan</a:t>
            </a:r>
            <a:endParaRPr lang="en-US" sz="2400" b="1" i="1" dirty="0"/>
          </a:p>
          <a:p>
            <a:pPr marL="354013" indent="-255588">
              <a:spcBef>
                <a:spcPts val="200"/>
              </a:spcBef>
              <a:spcAft>
                <a:spcPts val="1200"/>
              </a:spcAft>
              <a:buFont typeface="Arial" panose="020B0604020202020204" pitchFamily="34" charset="0"/>
              <a:buChar char="•"/>
            </a:pPr>
            <a:r>
              <a:rPr lang="en-US" sz="2400" dirty="0" err="1"/>
              <a:t>Mengekspresikan</a:t>
            </a:r>
            <a:r>
              <a:rPr lang="en-US" sz="2400" dirty="0"/>
              <a:t> </a:t>
            </a:r>
            <a:r>
              <a:rPr lang="en-US" sz="2400" dirty="0" err="1"/>
              <a:t>berbagai</a:t>
            </a:r>
            <a:r>
              <a:rPr lang="en-US" sz="2400" dirty="0"/>
              <a:t> </a:t>
            </a:r>
            <a:r>
              <a:rPr lang="en-US" sz="2400" dirty="0" err="1"/>
              <a:t>tingkat</a:t>
            </a:r>
            <a:r>
              <a:rPr lang="en-US" sz="2400" dirty="0"/>
              <a:t> </a:t>
            </a:r>
            <a:r>
              <a:rPr lang="en-US" sz="2400" i="1" dirty="0"/>
              <a:t>confidence</a:t>
            </a:r>
            <a:r>
              <a:rPr lang="en-US" sz="2400" dirty="0"/>
              <a:t>, yang </a:t>
            </a:r>
            <a:r>
              <a:rPr lang="en-US" sz="2400" dirty="0" err="1"/>
              <a:t>memungkinkan</a:t>
            </a:r>
            <a:r>
              <a:rPr lang="en-US" sz="2400" dirty="0"/>
              <a:t> </a:t>
            </a:r>
            <a:r>
              <a:rPr lang="en-US" sz="2400" dirty="0" err="1"/>
              <a:t>nilai-nilai</a:t>
            </a:r>
            <a:r>
              <a:rPr lang="en-US" sz="2400" dirty="0"/>
              <a:t> </a:t>
            </a:r>
            <a:r>
              <a:rPr lang="en-US" sz="2400" dirty="0" err="1"/>
              <a:t>ini</a:t>
            </a:r>
            <a:r>
              <a:rPr lang="en-US" sz="2400" dirty="0"/>
              <a:t> </a:t>
            </a:r>
            <a:r>
              <a:rPr lang="en-US" sz="2400" dirty="0" err="1"/>
              <a:t>dimanipulasi</a:t>
            </a:r>
            <a:endParaRPr lang="en-US" sz="2400" dirty="0"/>
          </a:p>
          <a:p>
            <a:pPr marL="354013" indent="-255588">
              <a:spcBef>
                <a:spcPts val="200"/>
              </a:spcBef>
              <a:spcAft>
                <a:spcPts val="1200"/>
              </a:spcAft>
              <a:buFont typeface="Arial" panose="020B0604020202020204" pitchFamily="34" charset="0"/>
              <a:buChar char="•"/>
            </a:pPr>
            <a:r>
              <a:rPr lang="en-US" sz="2400" dirty="0" err="1"/>
              <a:t>Peringkat</a:t>
            </a:r>
            <a:r>
              <a:rPr lang="en-US" sz="2400" dirty="0"/>
              <a:t> </a:t>
            </a:r>
            <a:r>
              <a:rPr lang="en-US" sz="2400" dirty="0" err="1"/>
              <a:t>beberapa</a:t>
            </a:r>
            <a:r>
              <a:rPr lang="en-US" sz="2400" dirty="0"/>
              <a:t> </a:t>
            </a:r>
            <a:r>
              <a:rPr lang="en-US" sz="2400" dirty="0" err="1"/>
              <a:t>solusi</a:t>
            </a:r>
            <a:r>
              <a:rPr lang="en-US" sz="2400" dirty="0"/>
              <a:t> yang </a:t>
            </a:r>
            <a:r>
              <a:rPr lang="en-US" sz="2400" dirty="0" err="1"/>
              <a:t>mungkin</a:t>
            </a:r>
            <a:r>
              <a:rPr lang="en-US" sz="2400" dirty="0"/>
              <a:t>, </a:t>
            </a:r>
            <a:r>
              <a:rPr lang="en-US" sz="2400" dirty="0" err="1"/>
              <a:t>terutama</a:t>
            </a:r>
            <a:r>
              <a:rPr lang="en-US" sz="2400" dirty="0"/>
              <a:t> </a:t>
            </a:r>
            <a:r>
              <a:rPr lang="en-US" sz="2400" dirty="0" err="1"/>
              <a:t>jika</a:t>
            </a:r>
            <a:r>
              <a:rPr lang="en-US" sz="2400" dirty="0"/>
              <a:t> </a:t>
            </a:r>
            <a:r>
              <a:rPr lang="en-US" sz="2400" dirty="0" err="1"/>
              <a:t>tidak</a:t>
            </a:r>
            <a:r>
              <a:rPr lang="en-US" sz="2400" dirty="0"/>
              <a:t> </a:t>
            </a:r>
            <a:r>
              <a:rPr lang="en-US" sz="2400" dirty="0" err="1"/>
              <a:t>terlalu</a:t>
            </a:r>
            <a:r>
              <a:rPr lang="en-US" sz="2400" dirty="0"/>
              <a:t> </a:t>
            </a:r>
            <a:r>
              <a:rPr lang="en-US" sz="2400" dirty="0" err="1"/>
              <a:t>banyak</a:t>
            </a:r>
            <a:r>
              <a:rPr lang="en-US" sz="2400" dirty="0"/>
              <a:t> </a:t>
            </a:r>
            <a:r>
              <a:rPr lang="en-US" sz="2400" dirty="0" err="1"/>
              <a:t>penekanan</a:t>
            </a:r>
            <a:r>
              <a:rPr lang="en-US" sz="2400" dirty="0"/>
              <a:t> </a:t>
            </a:r>
            <a:r>
              <a:rPr lang="en-US" sz="2400" dirty="0" err="1"/>
              <a:t>ditempatkan</a:t>
            </a:r>
            <a:r>
              <a:rPr lang="en-US" sz="2400" dirty="0"/>
              <a:t> pada </a:t>
            </a:r>
            <a:r>
              <a:rPr lang="en-US" sz="2400" dirty="0" err="1"/>
              <a:t>nilai</a:t>
            </a:r>
            <a:r>
              <a:rPr lang="en-US" sz="2400" dirty="0"/>
              <a:t> </a:t>
            </a:r>
            <a:r>
              <a:rPr lang="en-US" sz="2400" dirty="0" err="1"/>
              <a:t>numerik</a:t>
            </a:r>
            <a:r>
              <a:rPr lang="en-US" sz="2400" dirty="0"/>
              <a:t> </a:t>
            </a:r>
            <a:r>
              <a:rPr lang="en-US" sz="2400" dirty="0" err="1"/>
              <a:t>aktual</a:t>
            </a:r>
            <a:r>
              <a:rPr lang="en-US" sz="2400" dirty="0"/>
              <a:t> yang </a:t>
            </a:r>
            <a:r>
              <a:rPr lang="en-US" sz="2400" dirty="0" err="1"/>
              <a:t>dihasilkan</a:t>
            </a:r>
            <a:r>
              <a:rPr lang="en-US" sz="2400" dirty="0"/>
              <a:t>.</a:t>
            </a:r>
          </a:p>
          <a:p>
            <a:pPr marL="354013" indent="-255588">
              <a:spcBef>
                <a:spcPts val="200"/>
              </a:spcBef>
              <a:spcAft>
                <a:spcPts val="1200"/>
              </a:spcAft>
              <a:buFont typeface="Arial" panose="020B0604020202020204" pitchFamily="34" charset="0"/>
              <a:buChar char="•"/>
            </a:pPr>
            <a:r>
              <a:rPr lang="en-US" sz="2400" dirty="0" err="1"/>
              <a:t>Faktor</a:t>
            </a:r>
            <a:r>
              <a:rPr lang="en-US" sz="2400" dirty="0"/>
              <a:t> </a:t>
            </a:r>
            <a:r>
              <a:rPr lang="en-US" sz="2400" i="1" dirty="0"/>
              <a:t>confidence</a:t>
            </a:r>
            <a:r>
              <a:rPr lang="en-US" sz="2400" dirty="0"/>
              <a:t> </a:t>
            </a:r>
            <a:r>
              <a:rPr lang="en-US" sz="2400" dirty="0" err="1"/>
              <a:t>berbeda</a:t>
            </a:r>
            <a:r>
              <a:rPr lang="en-US" sz="2400" dirty="0"/>
              <a:t> </a:t>
            </a:r>
            <a:r>
              <a:rPr lang="en-US" sz="2400" dirty="0" err="1"/>
              <a:t>dari</a:t>
            </a:r>
            <a:r>
              <a:rPr lang="en-US" sz="2400" dirty="0"/>
              <a:t> </a:t>
            </a:r>
            <a:r>
              <a:rPr lang="en-US" sz="2400" dirty="0" err="1"/>
              <a:t>probabilitas</a:t>
            </a:r>
            <a:r>
              <a:rPr lang="en-US" sz="2400" dirty="0"/>
              <a:t>, </a:t>
            </a:r>
            <a:r>
              <a:rPr lang="en-US" sz="2400" dirty="0" err="1"/>
              <a:t>yaitu</a:t>
            </a:r>
            <a:r>
              <a:rPr lang="en-US" sz="2400" dirty="0"/>
              <a:t> </a:t>
            </a:r>
            <a:r>
              <a:rPr lang="en-US" sz="2400" dirty="0" err="1"/>
              <a:t>merupakan</a:t>
            </a:r>
            <a:r>
              <a:rPr lang="en-US" sz="2400" dirty="0"/>
              <a:t> </a:t>
            </a:r>
            <a:r>
              <a:rPr lang="en-US" sz="2400" dirty="0" err="1"/>
              <a:t>nilai</a:t>
            </a:r>
            <a:r>
              <a:rPr lang="en-US" sz="2400" dirty="0"/>
              <a:t> yang </a:t>
            </a:r>
            <a:r>
              <a:rPr lang="en-US" sz="2400" dirty="0" err="1"/>
              <a:t>dihitung</a:t>
            </a:r>
            <a:endParaRPr lang="en-US" sz="2200" dirty="0"/>
          </a:p>
        </p:txBody>
      </p:sp>
      <p:sp>
        <p:nvSpPr>
          <p:cNvPr id="5" name="Content Placeholder 11">
            <a:extLst>
              <a:ext uri="{FF2B5EF4-FFF2-40B4-BE49-F238E27FC236}">
                <a16:creationId xmlns:a16="http://schemas.microsoft.com/office/drawing/2014/main" id="{324D9C41-4F5E-46B0-B603-A11A1E86F30E}"/>
              </a:ext>
            </a:extLst>
          </p:cNvPr>
          <p:cNvSpPr txBox="1">
            <a:spLocks/>
          </p:cNvSpPr>
          <p:nvPr/>
        </p:nvSpPr>
        <p:spPr>
          <a:xfrm>
            <a:off x="6425183" y="1856507"/>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Kekurangan</a:t>
            </a:r>
            <a:endParaRPr lang="en-US" sz="2400" b="1" i="1" dirty="0"/>
          </a:p>
          <a:p>
            <a:pPr marL="354013" indent="-255588">
              <a:spcBef>
                <a:spcPts val="200"/>
              </a:spcBef>
              <a:spcAft>
                <a:spcPts val="1200"/>
              </a:spcAft>
              <a:buFont typeface="Arial" panose="020B0604020202020204" pitchFamily="34" charset="0"/>
              <a:buChar char="•"/>
            </a:pPr>
            <a:r>
              <a:rPr lang="en-US" sz="2200" dirty="0" err="1"/>
              <a:t>Faktor</a:t>
            </a:r>
            <a:r>
              <a:rPr lang="en-US" sz="2200" dirty="0"/>
              <a:t> </a:t>
            </a:r>
            <a:r>
              <a:rPr lang="en-US" sz="2200" i="1" dirty="0"/>
              <a:t>confidence </a:t>
            </a:r>
            <a:r>
              <a:rPr lang="en-US" sz="2200" dirty="0" err="1"/>
              <a:t>dihasilkan</a:t>
            </a:r>
            <a:r>
              <a:rPr lang="en-US" sz="2200" dirty="0"/>
              <a:t> </a:t>
            </a:r>
            <a:r>
              <a:rPr lang="en-US" sz="2200" dirty="0" err="1"/>
              <a:t>dari</a:t>
            </a:r>
            <a:r>
              <a:rPr lang="en-US" sz="2200" dirty="0"/>
              <a:t> </a:t>
            </a:r>
            <a:r>
              <a:rPr lang="en-US" sz="2200" dirty="0" err="1"/>
              <a:t>pendapat</a:t>
            </a:r>
            <a:r>
              <a:rPr lang="en-US" sz="2200" dirty="0"/>
              <a:t> </a:t>
            </a:r>
            <a:r>
              <a:rPr lang="en-US" sz="2200" dirty="0" err="1"/>
              <a:t>satu</a:t>
            </a:r>
            <a:r>
              <a:rPr lang="en-US" sz="2200" dirty="0"/>
              <a:t> </a:t>
            </a:r>
            <a:r>
              <a:rPr lang="en-US" sz="2200" dirty="0" err="1"/>
              <a:t>atau</a:t>
            </a:r>
            <a:r>
              <a:rPr lang="en-US" sz="2200" dirty="0"/>
              <a:t> </a:t>
            </a:r>
            <a:r>
              <a:rPr lang="en-US" sz="2200" dirty="0" err="1"/>
              <a:t>lebih</a:t>
            </a:r>
            <a:r>
              <a:rPr lang="en-US" sz="2200" dirty="0"/>
              <a:t> </a:t>
            </a:r>
            <a:r>
              <a:rPr lang="en-US" sz="2200" dirty="0" err="1"/>
              <a:t>pakar</a:t>
            </a:r>
            <a:r>
              <a:rPr lang="en-US" sz="2200" dirty="0"/>
              <a:t>, dan </a:t>
            </a:r>
            <a:r>
              <a:rPr lang="en-US" sz="2200" dirty="0" err="1"/>
              <a:t>dengan</a:t>
            </a:r>
            <a:r>
              <a:rPr lang="en-US" sz="2200" dirty="0"/>
              <a:t> </a:t>
            </a:r>
            <a:r>
              <a:rPr lang="en-US" sz="2200" dirty="0" err="1"/>
              <a:t>demikian</a:t>
            </a:r>
            <a:r>
              <a:rPr lang="en-US" sz="2200" dirty="0"/>
              <a:t> </a:t>
            </a:r>
            <a:r>
              <a:rPr lang="en-US" sz="2200" dirty="0" err="1"/>
              <a:t>hanya</a:t>
            </a:r>
            <a:r>
              <a:rPr lang="en-US" sz="2200" dirty="0"/>
              <a:t> </a:t>
            </a:r>
            <a:r>
              <a:rPr lang="en-US" sz="2200" dirty="0" err="1"/>
              <a:t>ada</a:t>
            </a:r>
            <a:r>
              <a:rPr lang="en-US" sz="2200" dirty="0"/>
              <a:t> </a:t>
            </a:r>
            <a:r>
              <a:rPr lang="en-US" sz="2200" dirty="0" err="1"/>
              <a:t>sedikit</a:t>
            </a:r>
            <a:r>
              <a:rPr lang="en-US" sz="2200" dirty="0"/>
              <a:t> </a:t>
            </a:r>
            <a:r>
              <a:rPr lang="en-US" sz="2200" dirty="0" err="1"/>
              <a:t>bukti</a:t>
            </a:r>
            <a:r>
              <a:rPr lang="en-US" sz="2200" dirty="0"/>
              <a:t> </a:t>
            </a:r>
            <a:r>
              <a:rPr lang="en-US" sz="2200" dirty="0" err="1"/>
              <a:t>kuat</a:t>
            </a:r>
            <a:r>
              <a:rPr lang="en-US" sz="2200" dirty="0"/>
              <a:t> </a:t>
            </a:r>
            <a:r>
              <a:rPr lang="en-US" sz="2200" dirty="0" err="1"/>
              <a:t>untuk</a:t>
            </a:r>
            <a:r>
              <a:rPr lang="en-US" sz="2200" dirty="0"/>
              <a:t> </a:t>
            </a:r>
            <a:r>
              <a:rPr lang="en-US" sz="2200" dirty="0" err="1"/>
              <a:t>angka-angka</a:t>
            </a:r>
            <a:r>
              <a:rPr lang="en-US" sz="2200" dirty="0"/>
              <a:t> </a:t>
            </a:r>
            <a:r>
              <a:rPr lang="en-US" sz="2200" dirty="0" err="1"/>
              <a:t>ini</a:t>
            </a:r>
            <a:r>
              <a:rPr lang="en-US" sz="2200" dirty="0"/>
              <a:t> </a:t>
            </a:r>
            <a:r>
              <a:rPr lang="en-US" sz="2200" dirty="0" err="1"/>
              <a:t>dalam</a:t>
            </a:r>
            <a:r>
              <a:rPr lang="en-US" sz="2200" dirty="0"/>
              <a:t> </a:t>
            </a:r>
            <a:r>
              <a:rPr lang="en-US" sz="2200" dirty="0" err="1"/>
              <a:t>prakteknya</a:t>
            </a:r>
            <a:r>
              <a:rPr lang="en-US" sz="2200" dirty="0"/>
              <a:t>, </a:t>
            </a:r>
            <a:r>
              <a:rPr lang="en-US" sz="2200" dirty="0" err="1"/>
              <a:t>manusia</a:t>
            </a:r>
            <a:r>
              <a:rPr lang="en-US" sz="2200" dirty="0"/>
              <a:t> </a:t>
            </a:r>
            <a:r>
              <a:rPr lang="en-US" sz="2200" dirty="0" err="1"/>
              <a:t>dikenal</a:t>
            </a:r>
            <a:r>
              <a:rPr lang="en-US" sz="2200" dirty="0"/>
              <a:t> </a:t>
            </a:r>
            <a:r>
              <a:rPr lang="en-US" sz="2200" dirty="0" err="1"/>
              <a:t>tidak</a:t>
            </a:r>
            <a:r>
              <a:rPr lang="en-US" sz="2200" dirty="0"/>
              <a:t> </a:t>
            </a:r>
            <a:r>
              <a:rPr lang="en-US" sz="2200" dirty="0" err="1"/>
              <a:t>bisa</a:t>
            </a:r>
            <a:r>
              <a:rPr lang="en-US" sz="2200" dirty="0"/>
              <a:t> </a:t>
            </a:r>
            <a:r>
              <a:rPr lang="en-US" sz="2200" dirty="0" err="1"/>
              <a:t>diandalkan</a:t>
            </a:r>
            <a:r>
              <a:rPr lang="en-US" sz="2200" dirty="0"/>
              <a:t> </a:t>
            </a:r>
            <a:r>
              <a:rPr lang="en-US" sz="2200" dirty="0" err="1"/>
              <a:t>ketika</a:t>
            </a:r>
            <a:r>
              <a:rPr lang="en-US" sz="2200" dirty="0"/>
              <a:t> </a:t>
            </a:r>
            <a:r>
              <a:rPr lang="en-US" sz="2200" dirty="0" err="1"/>
              <a:t>menetapkan</a:t>
            </a:r>
            <a:r>
              <a:rPr lang="en-US" sz="2200" dirty="0"/>
              <a:t> </a:t>
            </a:r>
            <a:r>
              <a:rPr lang="en-US" sz="2200" dirty="0" err="1"/>
              <a:t>angka</a:t>
            </a:r>
            <a:r>
              <a:rPr lang="en-US" sz="2200" dirty="0"/>
              <a:t> </a:t>
            </a:r>
            <a:r>
              <a:rPr lang="en-US" sz="2200" dirty="0" err="1"/>
              <a:t>untuk</a:t>
            </a:r>
            <a:r>
              <a:rPr lang="en-US" sz="2200" dirty="0"/>
              <a:t> </a:t>
            </a:r>
            <a:r>
              <a:rPr lang="en-US" sz="2200" dirty="0" err="1"/>
              <a:t>menyatakan</a:t>
            </a:r>
            <a:r>
              <a:rPr lang="en-US" sz="2200" dirty="0"/>
              <a:t> </a:t>
            </a:r>
            <a:r>
              <a:rPr lang="en-US" sz="2200" dirty="0" err="1"/>
              <a:t>tingkat</a:t>
            </a:r>
            <a:r>
              <a:rPr lang="en-US" sz="2200" dirty="0"/>
              <a:t> </a:t>
            </a:r>
            <a:r>
              <a:rPr lang="en-US" sz="2200" i="1" dirty="0"/>
              <a:t>confidence</a:t>
            </a:r>
          </a:p>
          <a:p>
            <a:pPr marL="354013" indent="-255588">
              <a:spcBef>
                <a:spcPts val="200"/>
              </a:spcBef>
              <a:spcAft>
                <a:spcPts val="1200"/>
              </a:spcAft>
              <a:buFont typeface="Arial" panose="020B0604020202020204" pitchFamily="34" charset="0"/>
              <a:buChar char="•"/>
            </a:pPr>
            <a:r>
              <a:rPr lang="en-US" sz="2200" dirty="0" err="1"/>
              <a:t>Seperti</a:t>
            </a:r>
            <a:r>
              <a:rPr lang="en-US" sz="2200" dirty="0"/>
              <a:t> </a:t>
            </a:r>
            <a:r>
              <a:rPr lang="en-US" sz="2200" dirty="0" err="1"/>
              <a:t>halnya</a:t>
            </a:r>
            <a:r>
              <a:rPr lang="en-US" sz="2200" dirty="0"/>
              <a:t> </a:t>
            </a:r>
            <a:r>
              <a:rPr lang="en-US" sz="2200" dirty="0" err="1"/>
              <a:t>dua</a:t>
            </a:r>
            <a:r>
              <a:rPr lang="en-US" sz="2200" dirty="0"/>
              <a:t> orang yang </a:t>
            </a:r>
            <a:r>
              <a:rPr lang="en-US" sz="2200" dirty="0" err="1"/>
              <a:t>menemukan</a:t>
            </a:r>
            <a:r>
              <a:rPr lang="en-US" sz="2200" dirty="0"/>
              <a:t> </a:t>
            </a:r>
            <a:r>
              <a:rPr lang="en-US" sz="2200" dirty="0" err="1"/>
              <a:t>angka</a:t>
            </a:r>
            <a:r>
              <a:rPr lang="en-US" sz="2200" dirty="0"/>
              <a:t> yang </a:t>
            </a:r>
            <a:r>
              <a:rPr lang="en-US" sz="2200" dirty="0" err="1"/>
              <a:t>sangat</a:t>
            </a:r>
            <a:r>
              <a:rPr lang="en-US" sz="2200" dirty="0"/>
              <a:t> </a:t>
            </a:r>
            <a:r>
              <a:rPr lang="en-US" sz="2200" dirty="0" err="1"/>
              <a:t>berbeda</a:t>
            </a:r>
            <a:r>
              <a:rPr lang="en-US" sz="2200" dirty="0"/>
              <a:t>, </a:t>
            </a:r>
            <a:r>
              <a:rPr lang="en-US" sz="2200" dirty="0" err="1"/>
              <a:t>individu</a:t>
            </a:r>
            <a:r>
              <a:rPr lang="en-US" sz="2200" dirty="0"/>
              <a:t> juga </a:t>
            </a:r>
            <a:r>
              <a:rPr lang="en-US" sz="2200" dirty="0" err="1"/>
              <a:t>akan</a:t>
            </a:r>
            <a:r>
              <a:rPr lang="en-US" sz="2200" dirty="0"/>
              <a:t> </a:t>
            </a:r>
            <a:r>
              <a:rPr lang="en-US" sz="2200" dirty="0" err="1"/>
              <a:t>tidak</a:t>
            </a:r>
            <a:r>
              <a:rPr lang="en-US" sz="2200" dirty="0"/>
              <a:t> </a:t>
            </a:r>
            <a:r>
              <a:rPr lang="en-US" sz="2200" dirty="0" err="1"/>
              <a:t>konsisten</a:t>
            </a:r>
            <a:r>
              <a:rPr lang="en-US" sz="2200" dirty="0"/>
              <a:t> </a:t>
            </a:r>
            <a:r>
              <a:rPr lang="en-US" sz="2200" dirty="0" err="1"/>
              <a:t>dalam</a:t>
            </a:r>
            <a:r>
              <a:rPr lang="en-US" sz="2200" dirty="0"/>
              <a:t> </a:t>
            </a:r>
            <a:r>
              <a:rPr lang="en-US" sz="2200" dirty="0" err="1"/>
              <a:t>menempatkan</a:t>
            </a:r>
            <a:r>
              <a:rPr lang="en-US" sz="2200" dirty="0"/>
              <a:t> </a:t>
            </a:r>
            <a:r>
              <a:rPr lang="en-US" sz="2200" dirty="0" err="1"/>
              <a:t>nilai</a:t>
            </a:r>
            <a:r>
              <a:rPr lang="en-US" sz="2200" dirty="0"/>
              <a:t> pada </a:t>
            </a:r>
            <a:r>
              <a:rPr lang="en-US" sz="2200" dirty="0" err="1"/>
              <a:t>faktor</a:t>
            </a:r>
            <a:r>
              <a:rPr lang="en-US" sz="2200" dirty="0"/>
              <a:t> </a:t>
            </a:r>
            <a:r>
              <a:rPr lang="en-US" sz="2200" i="1" dirty="0"/>
              <a:t>confidence</a:t>
            </a:r>
          </a:p>
        </p:txBody>
      </p:sp>
      <p:sp>
        <p:nvSpPr>
          <p:cNvPr id="8" name="Title 1">
            <a:extLst>
              <a:ext uri="{FF2B5EF4-FFF2-40B4-BE49-F238E27FC236}">
                <a16:creationId xmlns:a16="http://schemas.microsoft.com/office/drawing/2014/main" id="{7FDD98F4-4FFD-4EA4-97EE-E5893489AA8D}"/>
              </a:ext>
            </a:extLst>
          </p:cNvPr>
          <p:cNvSpPr>
            <a:spLocks noGrp="1"/>
          </p:cNvSpPr>
          <p:nvPr>
            <p:ph type="title"/>
          </p:nvPr>
        </p:nvSpPr>
        <p:spPr>
          <a:xfrm>
            <a:off x="1097280" y="286603"/>
            <a:ext cx="10058400" cy="1450757"/>
          </a:xfrm>
        </p:spPr>
        <p:txBody>
          <a:bodyPr>
            <a:normAutofit/>
          </a:bodyPr>
          <a:lstStyle/>
          <a:p>
            <a:r>
              <a:rPr lang="en-US" sz="4000" b="1" dirty="0"/>
              <a:t>CERTAINTY FACTORS</a:t>
            </a:r>
            <a:br>
              <a:rPr lang="id-ID" sz="4000" b="1" dirty="0"/>
            </a:br>
            <a:r>
              <a:rPr lang="en-US" sz="2700" i="1" dirty="0" err="1"/>
              <a:t>Kelebihan</a:t>
            </a:r>
            <a:r>
              <a:rPr lang="en-US" sz="2700" i="1" dirty="0"/>
              <a:t> dan </a:t>
            </a:r>
            <a:r>
              <a:rPr lang="en-US" sz="2700" i="1" dirty="0" err="1"/>
              <a:t>Kekurangan</a:t>
            </a:r>
            <a:endParaRPr lang="id-ID" sz="2700" i="1" dirty="0"/>
          </a:p>
        </p:txBody>
      </p:sp>
      <p:pic>
        <p:nvPicPr>
          <p:cNvPr id="9" name="Picture 8" descr="Hasil gambar">
            <a:extLst>
              <a:ext uri="{FF2B5EF4-FFF2-40B4-BE49-F238E27FC236}">
                <a16:creationId xmlns:a16="http://schemas.microsoft.com/office/drawing/2014/main" id="{822B5AED-069E-4969-B409-6C820200A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3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KLASIK</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Probabilitas</a:t>
            </a:r>
            <a:r>
              <a:rPr lang="en-US" sz="2700" i="1" dirty="0"/>
              <a:t> </a:t>
            </a:r>
            <a:r>
              <a:rPr lang="en-US" sz="2700" i="1" dirty="0" err="1"/>
              <a:t>Klasik</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400" i="1" dirty="0"/>
              <a:t>“ </a:t>
            </a:r>
            <a:r>
              <a:rPr lang="id-ID" sz="2400" i="1" dirty="0"/>
              <a:t>Probabilitas merupakan cara yang digunakan dalam menghitung ketidakpastian dengan jalan kuantitas</a:t>
            </a:r>
            <a:r>
              <a:rPr lang="en-US" sz="2400" i="1" dirty="0"/>
              <a:t>, d</a:t>
            </a:r>
            <a:r>
              <a:rPr lang="id-ID" sz="2400" i="1" dirty="0"/>
              <a:t>alam probabilitas klasik disebut juga </a:t>
            </a:r>
            <a:r>
              <a:rPr lang="en-US" sz="2400" i="1" dirty="0" err="1"/>
              <a:t>sebagai</a:t>
            </a:r>
            <a:r>
              <a:rPr lang="id-ID" sz="2400" i="1" dirty="0"/>
              <a:t> “a priori probability” karena berhubungan dengan game atau sistem</a:t>
            </a:r>
            <a:r>
              <a:rPr lang="en-US" sz="2400" i="1" dirty="0"/>
              <a:t> </a:t>
            </a:r>
            <a:r>
              <a:rPr lang="en-US" sz="24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429000"/>
            <a:ext cx="4998721" cy="26584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Bef>
                <a:spcPts val="200"/>
              </a:spcBef>
              <a:buFont typeface="Arial" panose="020B0604020202020204" pitchFamily="34" charset="0"/>
              <a:buChar char="•"/>
            </a:pPr>
            <a:r>
              <a:rPr lang="en-US" sz="2200" dirty="0"/>
              <a:t>Formula </a:t>
            </a:r>
            <a:r>
              <a:rPr lang="en-US" sz="2200" dirty="0" err="1"/>
              <a:t>dasar</a:t>
            </a:r>
            <a:r>
              <a:rPr lang="en-US" sz="2200" dirty="0"/>
              <a:t> </a:t>
            </a:r>
            <a:r>
              <a:rPr lang="en-US" sz="2200" dirty="0" err="1"/>
              <a:t>probabilitas</a:t>
            </a:r>
            <a:r>
              <a:rPr lang="en-US" sz="2200" dirty="0"/>
              <a:t> </a:t>
            </a:r>
            <a:r>
              <a:rPr lang="en-US" sz="2200" dirty="0" err="1"/>
              <a:t>klasik</a:t>
            </a:r>
            <a:r>
              <a:rPr lang="en-US" sz="2200" dirty="0"/>
              <a:t> </a:t>
            </a:r>
            <a:r>
              <a:rPr lang="en-US" sz="2200" dirty="0" err="1"/>
              <a:t>adalah</a:t>
            </a:r>
            <a:r>
              <a:rPr lang="en-US" sz="2200" dirty="0"/>
              <a:t> P = W / N, </a:t>
            </a:r>
            <a:r>
              <a:rPr lang="en-US" sz="2200" dirty="0" err="1"/>
              <a:t>dimana</a:t>
            </a:r>
            <a:r>
              <a:rPr lang="en-US" sz="2200" dirty="0"/>
              <a:t> </a:t>
            </a:r>
          </a:p>
          <a:p>
            <a:pPr marL="354013" indent="-255588">
              <a:spcBef>
                <a:spcPts val="200"/>
              </a:spcBef>
              <a:buFont typeface="Arial" panose="020B0604020202020204" pitchFamily="34" charset="0"/>
              <a:buChar char="•"/>
            </a:pPr>
            <a:r>
              <a:rPr lang="en-US" sz="2200" dirty="0"/>
              <a:t>W </a:t>
            </a:r>
            <a:r>
              <a:rPr lang="en-US" sz="2200" dirty="0" err="1"/>
              <a:t>adalah</a:t>
            </a:r>
            <a:r>
              <a:rPr lang="en-US" sz="2200" dirty="0"/>
              <a:t> </a:t>
            </a:r>
            <a:r>
              <a:rPr lang="en-US" sz="2200" dirty="0" err="1"/>
              <a:t>jumlah</a:t>
            </a:r>
            <a:r>
              <a:rPr lang="en-US" sz="2200" dirty="0"/>
              <a:t> </a:t>
            </a:r>
            <a:r>
              <a:rPr lang="en-US" sz="2200" dirty="0" err="1"/>
              <a:t>kemenangan</a:t>
            </a:r>
            <a:r>
              <a:rPr lang="en-US" sz="2200" dirty="0"/>
              <a:t> </a:t>
            </a:r>
            <a:r>
              <a:rPr lang="en-US" sz="2200" dirty="0" err="1"/>
              <a:t>dalam</a:t>
            </a:r>
            <a:r>
              <a:rPr lang="en-US" sz="2200" dirty="0"/>
              <a:t> </a:t>
            </a:r>
            <a:r>
              <a:rPr lang="en-US" sz="2200" dirty="0" err="1"/>
              <a:t>permainan</a:t>
            </a:r>
            <a:endParaRPr lang="en-US" sz="2200" dirty="0"/>
          </a:p>
          <a:p>
            <a:pPr marL="354013" indent="-255588">
              <a:spcBef>
                <a:spcPts val="200"/>
              </a:spcBef>
              <a:buFont typeface="Arial" panose="020B0604020202020204" pitchFamily="34" charset="0"/>
              <a:buChar char="•"/>
            </a:pPr>
            <a:r>
              <a:rPr lang="en-US" sz="2200" dirty="0"/>
              <a:t>N </a:t>
            </a:r>
            <a:r>
              <a:rPr lang="en-US" sz="2200" dirty="0" err="1"/>
              <a:t>adalah</a:t>
            </a:r>
            <a:r>
              <a:rPr lang="en-US" sz="2200" dirty="0"/>
              <a:t> </a:t>
            </a:r>
            <a:r>
              <a:rPr lang="en-US" sz="2200" dirty="0" err="1"/>
              <a:t>jumlah</a:t>
            </a:r>
            <a:r>
              <a:rPr lang="en-US" sz="2200" dirty="0"/>
              <a:t> </a:t>
            </a:r>
            <a:r>
              <a:rPr lang="en-US" sz="2200" dirty="0" err="1"/>
              <a:t>kemungkinan</a:t>
            </a:r>
            <a:r>
              <a:rPr lang="en-US" sz="2200" dirty="0"/>
              <a:t> </a:t>
            </a:r>
            <a:r>
              <a:rPr lang="en-US" sz="2200" dirty="0" err="1"/>
              <a:t>kejadian</a:t>
            </a:r>
            <a:r>
              <a:rPr lang="en-US" sz="2200" dirty="0"/>
              <a:t> yang </a:t>
            </a:r>
            <a:r>
              <a:rPr lang="en-US" sz="2200" dirty="0" err="1"/>
              <a:t>dilakukan</a:t>
            </a:r>
            <a:r>
              <a:rPr lang="en-US" sz="2200" dirty="0"/>
              <a:t> </a:t>
            </a:r>
            <a:r>
              <a:rPr lang="en-US" sz="2200" dirty="0" err="1"/>
              <a:t>dalam</a:t>
            </a:r>
            <a:r>
              <a:rPr lang="en-US" sz="2200" dirty="0"/>
              <a:t> </a:t>
            </a:r>
            <a:r>
              <a:rPr lang="en-US" sz="2200" dirty="0" err="1"/>
              <a:t>percobaan</a:t>
            </a:r>
            <a:endParaRPr lang="en-US" sz="2200"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Content Placeholder 11">
            <a:extLst>
              <a:ext uri="{FF2B5EF4-FFF2-40B4-BE49-F238E27FC236}">
                <a16:creationId xmlns:a16="http://schemas.microsoft.com/office/drawing/2014/main" id="{087B40CB-DE3D-43EE-AC84-DB61E6AFEC2F}"/>
              </a:ext>
            </a:extLst>
          </p:cNvPr>
          <p:cNvSpPr txBox="1">
            <a:spLocks/>
          </p:cNvSpPr>
          <p:nvPr/>
        </p:nvSpPr>
        <p:spPr>
          <a:xfrm>
            <a:off x="6597026" y="3254064"/>
            <a:ext cx="4718179" cy="27987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dirty="0" err="1"/>
              <a:t>Misalnya</a:t>
            </a:r>
            <a:r>
              <a:rPr lang="en-US" dirty="0"/>
              <a:t>, </a:t>
            </a:r>
            <a:r>
              <a:rPr lang="en-US" dirty="0" err="1"/>
              <a:t>pelemparan</a:t>
            </a:r>
            <a:r>
              <a:rPr lang="en-US" dirty="0"/>
              <a:t> </a:t>
            </a:r>
            <a:r>
              <a:rPr lang="en-US" dirty="0" err="1"/>
              <a:t>dadu</a:t>
            </a:r>
            <a:r>
              <a:rPr lang="en-US" dirty="0"/>
              <a:t> </a:t>
            </a:r>
            <a:r>
              <a:rPr lang="en-US" dirty="0" err="1"/>
              <a:t>memiliki</a:t>
            </a:r>
            <a:r>
              <a:rPr lang="en-US" dirty="0"/>
              <a:t> 6 </a:t>
            </a:r>
            <a:r>
              <a:rPr lang="en-US" dirty="0" err="1"/>
              <a:t>sisi</a:t>
            </a:r>
            <a:r>
              <a:rPr lang="en-US" dirty="0"/>
              <a:t> dan </a:t>
            </a:r>
            <a:r>
              <a:rPr lang="en-US" dirty="0" err="1"/>
              <a:t>memiliki</a:t>
            </a:r>
            <a:r>
              <a:rPr lang="en-US" dirty="0"/>
              <a:t> 6 </a:t>
            </a:r>
            <a:r>
              <a:rPr lang="en-US" dirty="0" err="1"/>
              <a:t>kemungkinan</a:t>
            </a:r>
            <a:r>
              <a:rPr lang="en-US" dirty="0"/>
              <a:t>, </a:t>
            </a:r>
            <a:r>
              <a:rPr lang="en-US" dirty="0" err="1"/>
              <a:t>maka</a:t>
            </a:r>
            <a:r>
              <a:rPr lang="en-US" dirty="0"/>
              <a:t> </a:t>
            </a:r>
            <a:r>
              <a:rPr lang="en-US" dirty="0" err="1"/>
              <a:t>peluang-peluang</a:t>
            </a:r>
            <a:r>
              <a:rPr lang="en-US" dirty="0"/>
              <a:t> yang </a:t>
            </a:r>
            <a:r>
              <a:rPr lang="en-US" dirty="0" err="1"/>
              <a:t>mungkin</a:t>
            </a:r>
            <a:r>
              <a:rPr lang="en-US" dirty="0"/>
              <a:t> </a:t>
            </a:r>
            <a:r>
              <a:rPr lang="en-US" dirty="0" err="1"/>
              <a:t>adalah</a:t>
            </a:r>
            <a:r>
              <a:rPr lang="en-US" dirty="0"/>
              <a:t>: </a:t>
            </a:r>
          </a:p>
          <a:p>
            <a:pPr marL="354013" indent="-255588">
              <a:spcBef>
                <a:spcPts val="200"/>
              </a:spcBef>
              <a:buFont typeface="Arial" panose="020B0604020202020204" pitchFamily="34" charset="0"/>
              <a:buChar char="•"/>
            </a:pPr>
            <a:r>
              <a:rPr lang="en-US" dirty="0"/>
              <a:t>P(1) = 1/6 </a:t>
            </a:r>
          </a:p>
          <a:p>
            <a:pPr marL="354013" indent="-255588">
              <a:spcBef>
                <a:spcPts val="200"/>
              </a:spcBef>
              <a:buFont typeface="Arial" panose="020B0604020202020204" pitchFamily="34" charset="0"/>
              <a:buChar char="•"/>
            </a:pPr>
            <a:r>
              <a:rPr lang="en-US" dirty="0"/>
              <a:t>P(2) = 1/6 </a:t>
            </a:r>
          </a:p>
          <a:p>
            <a:pPr marL="354013" indent="-255588">
              <a:spcBef>
                <a:spcPts val="200"/>
              </a:spcBef>
              <a:buFont typeface="Arial" panose="020B0604020202020204" pitchFamily="34" charset="0"/>
              <a:buChar char="•"/>
            </a:pPr>
            <a:r>
              <a:rPr lang="en-US" dirty="0"/>
              <a:t>P(3) = 1/6 </a:t>
            </a:r>
          </a:p>
          <a:p>
            <a:pPr marL="354013" indent="-255588">
              <a:spcBef>
                <a:spcPts val="200"/>
              </a:spcBef>
              <a:buFont typeface="Arial" panose="020B0604020202020204" pitchFamily="34" charset="0"/>
              <a:buChar char="•"/>
            </a:pPr>
            <a:r>
              <a:rPr lang="en-US" dirty="0"/>
              <a:t>P(4) = 1/6 </a:t>
            </a:r>
          </a:p>
          <a:p>
            <a:pPr marL="354013" indent="-255588">
              <a:spcBef>
                <a:spcPts val="200"/>
              </a:spcBef>
              <a:buFont typeface="Arial" panose="020B0604020202020204" pitchFamily="34" charset="0"/>
              <a:buChar char="•"/>
            </a:pPr>
            <a:r>
              <a:rPr lang="en-US" dirty="0"/>
              <a:t>P(5) = 1/6 </a:t>
            </a:r>
          </a:p>
          <a:p>
            <a:pPr marL="354013" indent="-255588">
              <a:spcBef>
                <a:spcPts val="200"/>
              </a:spcBef>
              <a:buFont typeface="Arial" panose="020B0604020202020204" pitchFamily="34" charset="0"/>
              <a:buChar char="•"/>
            </a:pPr>
            <a:r>
              <a:rPr lang="en-US" dirty="0"/>
              <a:t>P(6) = 1/6 </a:t>
            </a:r>
          </a:p>
        </p:txBody>
      </p:sp>
    </p:spTree>
    <p:extLst>
      <p:ext uri="{BB962C8B-B14F-4D97-AF65-F5344CB8AC3E}">
        <p14:creationId xmlns:p14="http://schemas.microsoft.com/office/powerpoint/2010/main" val="12942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KLASIK</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Probabilitas</a:t>
            </a:r>
            <a:r>
              <a:rPr lang="en-US" sz="2700" i="1" dirty="0"/>
              <a:t> </a:t>
            </a:r>
            <a:r>
              <a:rPr lang="en-US" sz="2700" i="1" dirty="0" err="1"/>
              <a:t>Klasik</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2656"/>
            <a:ext cx="5649885" cy="43850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75">
              <a:spcBef>
                <a:spcPts val="200"/>
              </a:spcBef>
              <a:buFontTx/>
              <a:buNone/>
              <a:defRPr/>
            </a:pPr>
            <a:r>
              <a:rPr lang="id-ID" sz="2200" b="1" dirty="0"/>
              <a:t>Teori </a:t>
            </a:r>
            <a:r>
              <a:rPr lang="en-US" sz="2200" b="1" dirty="0"/>
              <a:t>F</a:t>
            </a:r>
            <a:r>
              <a:rPr lang="id-ID" sz="2200" b="1" dirty="0"/>
              <a:t>ormal </a:t>
            </a:r>
            <a:r>
              <a:rPr lang="en-US" sz="2200" b="1" dirty="0"/>
              <a:t>P</a:t>
            </a:r>
            <a:r>
              <a:rPr lang="id-ID" sz="2200" b="1" dirty="0"/>
              <a:t>robabilitas </a:t>
            </a:r>
          </a:p>
          <a:p>
            <a:pPr marL="433388" indent="-342900">
              <a:spcBef>
                <a:spcPts val="200"/>
              </a:spcBef>
              <a:buFont typeface="Arial" panose="020B0604020202020204" pitchFamily="34" charset="0"/>
              <a:buChar char="•"/>
              <a:defRPr/>
            </a:pPr>
            <a:r>
              <a:rPr lang="id-ID" dirty="0"/>
              <a:t>0 ≤ P(E) ≤ 1 : </a:t>
            </a:r>
            <a:r>
              <a:rPr lang="id-ID" u="sng" dirty="0"/>
              <a:t>jangkauan</a:t>
            </a:r>
            <a:r>
              <a:rPr lang="id-ID" dirty="0"/>
              <a:t> dari </a:t>
            </a:r>
            <a:r>
              <a:rPr lang="id-ID" u="sng" dirty="0"/>
              <a:t>probabilitas</a:t>
            </a:r>
            <a:r>
              <a:rPr lang="id-ID" dirty="0"/>
              <a:t> berada antara 0 dan 1. Jika suatu kejadian itu </a:t>
            </a:r>
            <a:r>
              <a:rPr lang="id-ID" u="sng" dirty="0"/>
              <a:t>pasti terjadi</a:t>
            </a:r>
            <a:r>
              <a:rPr lang="id-ID" dirty="0"/>
              <a:t> maka nilai probabilitasnya adalah 1, dan jika kejadiannya </a:t>
            </a:r>
            <a:r>
              <a:rPr lang="id-ID" u="sng" dirty="0"/>
              <a:t>tidak mungkin terjadi</a:t>
            </a:r>
            <a:r>
              <a:rPr lang="id-ID" dirty="0"/>
              <a:t> maka nilainya 0</a:t>
            </a:r>
          </a:p>
          <a:p>
            <a:pPr marL="433388" indent="-342900">
              <a:spcBef>
                <a:spcPts val="200"/>
              </a:spcBef>
              <a:buFont typeface="Arial" panose="020B0604020202020204" pitchFamily="34" charset="0"/>
              <a:buChar char="•"/>
              <a:defRPr/>
            </a:pPr>
            <a:r>
              <a:rPr lang="id-ID" dirty="0"/>
              <a:t>∑ P(Ei) = 1 : </a:t>
            </a:r>
            <a:r>
              <a:rPr lang="id-ID" u="sng" dirty="0"/>
              <a:t>jumlah</a:t>
            </a:r>
            <a:r>
              <a:rPr lang="id-ID" dirty="0"/>
              <a:t> semua </a:t>
            </a:r>
            <a:r>
              <a:rPr lang="id-ID" u="sng" dirty="0"/>
              <a:t>kejadian tidak memberikan pengaruh pada kejadian lainnya</a:t>
            </a:r>
            <a:r>
              <a:rPr lang="id-ID" dirty="0"/>
              <a:t> maka disebut “</a:t>
            </a:r>
            <a:r>
              <a:rPr lang="id-ID" i="1" dirty="0"/>
              <a:t>mutually exclusive events” </a:t>
            </a:r>
            <a:r>
              <a:rPr lang="id-ID" dirty="0"/>
              <a:t>yaitu 1, pembuktian matematisnya adalah P(E) + P(E') =1 </a:t>
            </a:r>
          </a:p>
          <a:p>
            <a:pPr marL="433388" indent="-342900">
              <a:spcBef>
                <a:spcPts val="200"/>
              </a:spcBef>
              <a:buFont typeface="Arial" panose="020B0604020202020204" pitchFamily="34" charset="0"/>
              <a:buChar char="•"/>
              <a:defRPr/>
            </a:pPr>
            <a:r>
              <a:rPr lang="id-ID" dirty="0"/>
              <a:t>P(E1 ᴜ E2) = P(E1) + P(E2) : kejadian E1 dan E2 adalah kejadian “</a:t>
            </a:r>
            <a:r>
              <a:rPr lang="id-ID" i="1" dirty="0"/>
              <a:t>mutually exclusive”, k</a:t>
            </a:r>
            <a:r>
              <a:rPr lang="id-ID" dirty="0"/>
              <a:t>ejadian mempunyai makna bahwa jika E1 dan E2 keduanya </a:t>
            </a:r>
            <a:r>
              <a:rPr lang="id-ID" u="sng" dirty="0"/>
              <a:t>tidak dapat terjadi secara simultan</a:t>
            </a:r>
            <a:r>
              <a:rPr lang="id-ID" dirty="0"/>
              <a:t>, maka probabilitas dari satu atau kejadian lainnya adalah jumlah dari masing-masing probabilitasnya</a:t>
            </a:r>
          </a:p>
          <a:p>
            <a:pPr marL="90488" indent="3175">
              <a:spcBef>
                <a:spcPts val="200"/>
              </a:spcBef>
              <a:defRPr/>
            </a:pPr>
            <a:endParaRPr lang="id-ID" sz="2200"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3A4A0686-ED8B-4410-B5B3-001D23B0BC69}"/>
              </a:ext>
            </a:extLst>
          </p:cNvPr>
          <p:cNvSpPr txBox="1">
            <a:spLocks/>
          </p:cNvSpPr>
          <p:nvPr/>
        </p:nvSpPr>
        <p:spPr>
          <a:xfrm>
            <a:off x="7093527" y="1842656"/>
            <a:ext cx="4062153" cy="43850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3175">
              <a:spcBef>
                <a:spcPts val="200"/>
              </a:spcBef>
              <a:buFontTx/>
              <a:buNone/>
              <a:defRPr/>
            </a:pPr>
            <a:r>
              <a:rPr lang="en-US" sz="2200" b="1" dirty="0"/>
              <a:t>P</a:t>
            </a:r>
            <a:r>
              <a:rPr lang="id-ID" sz="2200" b="1" dirty="0"/>
              <a:t>robabilitas </a:t>
            </a:r>
            <a:r>
              <a:rPr lang="en-US" sz="2200" b="1" dirty="0" err="1"/>
              <a:t>Bersyarat</a:t>
            </a:r>
            <a:r>
              <a:rPr lang="id-ID" sz="2200" dirty="0"/>
              <a:t> </a:t>
            </a:r>
          </a:p>
          <a:p>
            <a:pPr marL="433388" indent="-342900">
              <a:spcBef>
                <a:spcPts val="200"/>
              </a:spcBef>
              <a:buFont typeface="Arial" panose="020B0604020202020204" pitchFamily="34" charset="0"/>
              <a:buChar char="•"/>
              <a:defRPr/>
            </a:pPr>
            <a:r>
              <a:rPr lang="id-ID" dirty="0"/>
              <a:t>Probabilitas bersyarat/ kondisional merupakan probabilitas yang menghitung pengaruh suatu kejadian terhadap kejadian lainnya</a:t>
            </a:r>
          </a:p>
          <a:p>
            <a:pPr marL="433388" indent="-342900">
              <a:buFont typeface="Arial" panose="020B0604020202020204" pitchFamily="34" charset="0"/>
              <a:buChar char="•"/>
              <a:defRPr/>
            </a:pPr>
            <a:r>
              <a:rPr lang="id-ID" dirty="0"/>
              <a:t>Kejadian terjadinya sesuatu bergantung dari kejadian yang lain</a:t>
            </a:r>
            <a:r>
              <a:rPr lang="en-US" dirty="0"/>
              <a:t>,</a:t>
            </a:r>
            <a:r>
              <a:rPr lang="id-ID" dirty="0"/>
              <a:t> </a:t>
            </a:r>
            <a:r>
              <a:rPr lang="en-US" dirty="0"/>
              <a:t>r</a:t>
            </a:r>
            <a:r>
              <a:rPr lang="id-ID" dirty="0"/>
              <a:t>umusan probabilitas kondisional adalah sebagai berikut:</a:t>
            </a:r>
            <a:endParaRPr lang="en-US" dirty="0"/>
          </a:p>
          <a:p>
            <a:pPr marL="433388" indent="-342900">
              <a:spcBef>
                <a:spcPts val="200"/>
              </a:spcBef>
              <a:buFont typeface="Arial" panose="020B0604020202020204" pitchFamily="34" charset="0"/>
              <a:buChar char="•"/>
              <a:defRPr/>
            </a:pPr>
            <a:endParaRPr lang="en-US" dirty="0"/>
          </a:p>
          <a:p>
            <a:pPr marL="433388" indent="-342900">
              <a:spcBef>
                <a:spcPts val="200"/>
              </a:spcBef>
              <a:buFont typeface="Arial" panose="020B0604020202020204" pitchFamily="34" charset="0"/>
              <a:buChar char="•"/>
              <a:defRPr/>
            </a:pPr>
            <a:endParaRPr lang="en-US" dirty="0"/>
          </a:p>
          <a:p>
            <a:pPr marL="90488" indent="0">
              <a:spcBef>
                <a:spcPts val="200"/>
              </a:spcBef>
              <a:buNone/>
              <a:defRPr/>
            </a:pPr>
            <a:r>
              <a:rPr lang="id-ID" dirty="0"/>
              <a:t> </a:t>
            </a:r>
          </a:p>
          <a:p>
            <a:pPr marL="90488" indent="0">
              <a:spcBef>
                <a:spcPts val="200"/>
              </a:spcBef>
              <a:buNone/>
              <a:defRPr/>
            </a:pPr>
            <a:r>
              <a:rPr lang="id-ID" dirty="0"/>
              <a:t>Pada contoh tersebut dapat dibaca sebagai peluang A dengan syarat B</a:t>
            </a:r>
            <a:endParaRPr lang="id-ID" sz="2200" dirty="0"/>
          </a:p>
        </p:txBody>
      </p:sp>
      <p:pic>
        <p:nvPicPr>
          <p:cNvPr id="12" name="Picture 4">
            <a:extLst>
              <a:ext uri="{FF2B5EF4-FFF2-40B4-BE49-F238E27FC236}">
                <a16:creationId xmlns:a16="http://schemas.microsoft.com/office/drawing/2014/main" id="{A9B529A1-D428-46F2-84B7-9B837F56BB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5567" y="4859330"/>
            <a:ext cx="3779521" cy="55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8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Probabilitas</a:t>
            </a:r>
            <a:r>
              <a:rPr lang="en-US" sz="2700" i="1" dirty="0"/>
              <a:t> Bayes</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45075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400" i="1" dirty="0"/>
              <a:t>“ </a:t>
            </a:r>
            <a:r>
              <a:rPr lang="en-US" sz="2400" i="1" dirty="0" err="1"/>
              <a:t>Teorema</a:t>
            </a:r>
            <a:r>
              <a:rPr lang="en-US" sz="2400" i="1" dirty="0"/>
              <a:t> Bayes </a:t>
            </a:r>
            <a:r>
              <a:rPr lang="en-US" sz="2400" i="1" dirty="0" err="1"/>
              <a:t>merupakan</a:t>
            </a:r>
            <a:r>
              <a:rPr lang="en-US" sz="2400" i="1" dirty="0"/>
              <a:t> </a:t>
            </a:r>
            <a:r>
              <a:rPr lang="en-US" sz="2400" i="1" dirty="0" err="1"/>
              <a:t>teori</a:t>
            </a:r>
            <a:r>
              <a:rPr lang="en-US" sz="2400" i="1" dirty="0"/>
              <a:t> </a:t>
            </a:r>
            <a:r>
              <a:rPr lang="en-US" sz="2400" i="1" dirty="0" err="1"/>
              <a:t>probabilitas</a:t>
            </a:r>
            <a:r>
              <a:rPr lang="en-US" sz="2400" i="1" dirty="0"/>
              <a:t> dan </a:t>
            </a:r>
            <a:r>
              <a:rPr lang="en-US" sz="2400" i="1" dirty="0" err="1"/>
              <a:t>statistika</a:t>
            </a:r>
            <a:r>
              <a:rPr lang="en-US" sz="2400" i="1" dirty="0"/>
              <a:t> yang </a:t>
            </a:r>
            <a:r>
              <a:rPr lang="en-US" sz="2400" i="1" dirty="0" err="1"/>
              <a:t>melakukan</a:t>
            </a:r>
            <a:r>
              <a:rPr lang="en-US" sz="2400" i="1" dirty="0"/>
              <a:t> </a:t>
            </a:r>
            <a:r>
              <a:rPr lang="en-US" sz="2400" i="1" dirty="0" err="1"/>
              <a:t>penafsiran</a:t>
            </a:r>
            <a:r>
              <a:rPr lang="en-US" sz="2400" i="1" dirty="0"/>
              <a:t> </a:t>
            </a:r>
            <a:r>
              <a:rPr lang="en-US" sz="2400" i="1" dirty="0" err="1"/>
              <a:t>terhadap</a:t>
            </a:r>
            <a:r>
              <a:rPr lang="en-US" sz="2400" i="1" dirty="0"/>
              <a:t> </a:t>
            </a:r>
            <a:r>
              <a:rPr lang="en-US" sz="2400" i="1" dirty="0" err="1"/>
              <a:t>seberapa</a:t>
            </a:r>
            <a:r>
              <a:rPr lang="en-US" sz="2400" i="1" dirty="0"/>
              <a:t> </a:t>
            </a:r>
            <a:r>
              <a:rPr lang="en-US" sz="2400" i="1" dirty="0" err="1"/>
              <a:t>jauh</a:t>
            </a:r>
            <a:r>
              <a:rPr lang="en-US" sz="2400" i="1" dirty="0"/>
              <a:t> </a:t>
            </a:r>
            <a:r>
              <a:rPr lang="en-US" sz="2400" i="1" dirty="0" err="1"/>
              <a:t>derajat</a:t>
            </a:r>
            <a:r>
              <a:rPr lang="en-US" sz="2400" i="1" dirty="0"/>
              <a:t> </a:t>
            </a:r>
            <a:r>
              <a:rPr lang="en-US" sz="2400" i="1" dirty="0" err="1"/>
              <a:t>kepercayaan</a:t>
            </a:r>
            <a:r>
              <a:rPr lang="en-US" sz="2400" i="1" dirty="0"/>
              <a:t> </a:t>
            </a:r>
            <a:r>
              <a:rPr lang="en-US" sz="2400" i="1" dirty="0" err="1"/>
              <a:t>subjektif</a:t>
            </a:r>
            <a:r>
              <a:rPr lang="en-US" sz="2400" i="1" dirty="0"/>
              <a:t> </a:t>
            </a:r>
            <a:r>
              <a:rPr lang="en-US" sz="2400" i="1" dirty="0" err="1"/>
              <a:t>harus</a:t>
            </a:r>
            <a:r>
              <a:rPr lang="en-US" sz="2400" i="1" dirty="0"/>
              <a:t> </a:t>
            </a:r>
            <a:r>
              <a:rPr lang="en-US" sz="2400" i="1" dirty="0" err="1"/>
              <a:t>berubah</a:t>
            </a:r>
            <a:r>
              <a:rPr lang="en-US" sz="2400" i="1" dirty="0"/>
              <a:t> </a:t>
            </a:r>
            <a:r>
              <a:rPr lang="en-US" sz="2400" i="1" dirty="0" err="1"/>
              <a:t>secara</a:t>
            </a:r>
            <a:r>
              <a:rPr lang="en-US" sz="2400" i="1" dirty="0"/>
              <a:t> </a:t>
            </a:r>
            <a:r>
              <a:rPr lang="en-US" sz="2400" i="1" dirty="0" err="1"/>
              <a:t>rasional</a:t>
            </a:r>
            <a:r>
              <a:rPr lang="en-US" sz="2400" i="1" dirty="0"/>
              <a:t> </a:t>
            </a:r>
            <a:r>
              <a:rPr lang="en-US" sz="2400" i="1" dirty="0" err="1"/>
              <a:t>ketika</a:t>
            </a:r>
            <a:r>
              <a:rPr lang="en-US" sz="2400" i="1" dirty="0"/>
              <a:t> </a:t>
            </a:r>
            <a:r>
              <a:rPr lang="en-US" sz="2400" i="1" dirty="0" err="1"/>
              <a:t>ada</a:t>
            </a:r>
            <a:r>
              <a:rPr lang="en-US" sz="2400" i="1" dirty="0"/>
              <a:t> </a:t>
            </a:r>
            <a:r>
              <a:rPr lang="en-US" sz="2400" i="1" dirty="0" err="1"/>
              <a:t>petunjuk</a:t>
            </a:r>
            <a:r>
              <a:rPr lang="en-US" sz="2400" i="1" dirty="0"/>
              <a:t> </a:t>
            </a:r>
            <a:r>
              <a:rPr lang="en-US" sz="2400" i="1" dirty="0" err="1"/>
              <a:t>baru</a:t>
            </a:r>
            <a:r>
              <a:rPr lang="en-US" sz="2400" i="1" dirty="0"/>
              <a:t>, </a:t>
            </a:r>
            <a:r>
              <a:rPr lang="en-US" sz="2400" i="1" dirty="0" err="1"/>
              <a:t>dalam</a:t>
            </a:r>
            <a:r>
              <a:rPr lang="en-US" sz="2400" i="1" dirty="0"/>
              <a:t> </a:t>
            </a:r>
            <a:r>
              <a:rPr lang="en-US" sz="2400" i="1" dirty="0" err="1"/>
              <a:t>melakukan</a:t>
            </a:r>
            <a:r>
              <a:rPr lang="en-US" sz="2400" i="1" dirty="0"/>
              <a:t> </a:t>
            </a:r>
            <a:r>
              <a:rPr lang="en-US" sz="2400" i="1" dirty="0" err="1"/>
              <a:t>penafsiran</a:t>
            </a:r>
            <a:r>
              <a:rPr lang="en-US" sz="2400" i="1" dirty="0"/>
              <a:t>, </a:t>
            </a:r>
            <a:r>
              <a:rPr lang="en-US" sz="2400" i="1" dirty="0" err="1"/>
              <a:t>teorema</a:t>
            </a:r>
            <a:r>
              <a:rPr lang="en-US" sz="2400" i="1" dirty="0"/>
              <a:t> </a:t>
            </a:r>
            <a:r>
              <a:rPr lang="en-US" sz="2400" i="1" dirty="0" err="1"/>
              <a:t>ini</a:t>
            </a:r>
            <a:r>
              <a:rPr lang="en-US" sz="2400" i="1" dirty="0"/>
              <a:t> </a:t>
            </a:r>
            <a:r>
              <a:rPr lang="en-US" sz="2400" i="1" dirty="0" err="1"/>
              <a:t>melakukan</a:t>
            </a:r>
            <a:r>
              <a:rPr lang="en-US" sz="2400" i="1" dirty="0"/>
              <a:t> </a:t>
            </a:r>
            <a:r>
              <a:rPr lang="en-US" sz="2400" i="1" dirty="0" err="1"/>
              <a:t>perhitungan</a:t>
            </a:r>
            <a:r>
              <a:rPr lang="en-US" sz="2400" i="1" dirty="0"/>
              <a:t> </a:t>
            </a:r>
            <a:r>
              <a:rPr lang="en-US" sz="2400" i="1" dirty="0" err="1"/>
              <a:t>terhadap</a:t>
            </a:r>
            <a:r>
              <a:rPr lang="en-US" sz="2400" i="1" dirty="0"/>
              <a:t> </a:t>
            </a:r>
            <a:r>
              <a:rPr lang="en-US" sz="2400" i="1" dirty="0" err="1"/>
              <a:t>keseluruhan</a:t>
            </a:r>
            <a:r>
              <a:rPr lang="en-US" sz="2400" i="1" dirty="0"/>
              <a:t> </a:t>
            </a:r>
            <a:r>
              <a:rPr lang="en-US" sz="2400" i="1" dirty="0" err="1"/>
              <a:t>kemungkinan</a:t>
            </a:r>
            <a:r>
              <a:rPr lang="en-US" sz="2400" i="1" dirty="0"/>
              <a:t> </a:t>
            </a:r>
            <a:r>
              <a:rPr lang="en-US" sz="24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750906"/>
            <a:ext cx="10058401" cy="23365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Aft>
                <a:spcPts val="1200"/>
              </a:spcAft>
              <a:buFont typeface="Arial" panose="020B0604020202020204" pitchFamily="34" charset="0"/>
              <a:buChar char="•"/>
            </a:pPr>
            <a:r>
              <a:rPr lang="en-US" sz="2200" dirty="0" err="1"/>
              <a:t>Teorema</a:t>
            </a:r>
            <a:r>
              <a:rPr lang="en-US" sz="2200" dirty="0"/>
              <a:t> Bayes </a:t>
            </a:r>
            <a:r>
              <a:rPr lang="en-US" sz="2200" dirty="0" err="1"/>
              <a:t>dapat</a:t>
            </a:r>
            <a:r>
              <a:rPr lang="en-US" sz="2200" dirty="0"/>
              <a:t> </a:t>
            </a:r>
            <a:r>
              <a:rPr lang="en-US" sz="2200" dirty="0" err="1"/>
              <a:t>digunakan</a:t>
            </a:r>
            <a:r>
              <a:rPr lang="en-US" sz="2200" dirty="0"/>
              <a:t> </a:t>
            </a:r>
            <a:r>
              <a:rPr lang="en-US" sz="2200" dirty="0" err="1"/>
              <a:t>untuk</a:t>
            </a:r>
            <a:r>
              <a:rPr lang="en-US" sz="2200" dirty="0"/>
              <a:t> </a:t>
            </a:r>
            <a:r>
              <a:rPr lang="en-US" sz="2200" dirty="0" err="1"/>
              <a:t>menentukan</a:t>
            </a:r>
            <a:r>
              <a:rPr lang="en-US" sz="2200" dirty="0"/>
              <a:t> </a:t>
            </a:r>
            <a:r>
              <a:rPr lang="en-US" sz="2200" dirty="0" err="1"/>
              <a:t>sejauh</a:t>
            </a:r>
            <a:r>
              <a:rPr lang="en-US" sz="2200" dirty="0"/>
              <a:t> mana </a:t>
            </a:r>
            <a:r>
              <a:rPr lang="en-US" sz="2200" dirty="0" err="1"/>
              <a:t>ketidakpastian</a:t>
            </a:r>
            <a:r>
              <a:rPr lang="en-US" sz="2200" dirty="0"/>
              <a:t> </a:t>
            </a:r>
            <a:r>
              <a:rPr lang="en-US" sz="2200" dirty="0" err="1"/>
              <a:t>melalui</a:t>
            </a:r>
            <a:r>
              <a:rPr lang="en-US" sz="2200" dirty="0"/>
              <a:t> </a:t>
            </a:r>
            <a:r>
              <a:rPr lang="en-US" sz="2200" i="1" dirty="0"/>
              <a:t>probabilistic reasoning </a:t>
            </a:r>
            <a:r>
              <a:rPr lang="en-US" sz="2200" dirty="0"/>
              <a:t>dan </a:t>
            </a:r>
            <a:r>
              <a:rPr lang="en-US" sz="2200" dirty="0" err="1"/>
              <a:t>mendefinisikan</a:t>
            </a:r>
            <a:r>
              <a:rPr lang="en-US" sz="2200" dirty="0"/>
              <a:t> </a:t>
            </a:r>
            <a:r>
              <a:rPr lang="en-US" sz="2200" dirty="0" err="1"/>
              <a:t>probabilitas</a:t>
            </a:r>
            <a:r>
              <a:rPr lang="en-US" sz="2200" dirty="0"/>
              <a:t> </a:t>
            </a:r>
            <a:r>
              <a:rPr lang="en-US" sz="2200" dirty="0" err="1"/>
              <a:t>dalam</a:t>
            </a:r>
            <a:r>
              <a:rPr lang="en-US" sz="2200" dirty="0"/>
              <a:t> KBS</a:t>
            </a:r>
          </a:p>
          <a:p>
            <a:pPr marL="354013" indent="-255588">
              <a:spcAft>
                <a:spcPts val="1200"/>
              </a:spcAft>
              <a:buFont typeface="Arial" panose="020B0604020202020204" pitchFamily="34" charset="0"/>
              <a:buChar char="•"/>
            </a:pPr>
            <a:r>
              <a:rPr lang="en-US" sz="2200" dirty="0"/>
              <a:t>Sebagian </a:t>
            </a:r>
            <a:r>
              <a:rPr lang="en-US" sz="2200" dirty="0" err="1"/>
              <a:t>besar</a:t>
            </a:r>
            <a:r>
              <a:rPr lang="en-US" sz="2200" dirty="0"/>
              <a:t> </a:t>
            </a:r>
            <a:r>
              <a:rPr lang="en-US" sz="2200" dirty="0" err="1"/>
              <a:t>upaya</a:t>
            </a:r>
            <a:r>
              <a:rPr lang="en-US" sz="2200" dirty="0"/>
              <a:t> </a:t>
            </a:r>
            <a:r>
              <a:rPr lang="en-US" sz="2200" dirty="0" err="1"/>
              <a:t>penggunaan</a:t>
            </a:r>
            <a:r>
              <a:rPr lang="en-US" sz="2200" dirty="0"/>
              <a:t> </a:t>
            </a:r>
            <a:r>
              <a:rPr lang="en-US" sz="2200" dirty="0" err="1"/>
              <a:t>teori</a:t>
            </a:r>
            <a:r>
              <a:rPr lang="en-US" sz="2200" dirty="0"/>
              <a:t> </a:t>
            </a:r>
            <a:r>
              <a:rPr lang="en-US" sz="2200" dirty="0" err="1"/>
              <a:t>probabilitas</a:t>
            </a:r>
            <a:r>
              <a:rPr lang="en-US" sz="2200" dirty="0"/>
              <a:t> </a:t>
            </a:r>
            <a:r>
              <a:rPr lang="en-US" sz="2200" dirty="0" err="1"/>
              <a:t>untuk</a:t>
            </a:r>
            <a:r>
              <a:rPr lang="en-US" sz="2200" dirty="0"/>
              <a:t> </a:t>
            </a:r>
            <a:r>
              <a:rPr lang="en-US" sz="2200" dirty="0" err="1"/>
              <a:t>menangani</a:t>
            </a:r>
            <a:r>
              <a:rPr lang="en-US" sz="2200" dirty="0"/>
              <a:t> </a:t>
            </a:r>
            <a:r>
              <a:rPr lang="en-US" sz="2200" dirty="0" err="1"/>
              <a:t>ketidakpastian</a:t>
            </a:r>
            <a:r>
              <a:rPr lang="en-US" sz="2200" dirty="0"/>
              <a:t> </a:t>
            </a:r>
            <a:r>
              <a:rPr lang="en-US" sz="2200" dirty="0" err="1"/>
              <a:t>dalam</a:t>
            </a:r>
            <a:r>
              <a:rPr lang="en-US" sz="2200" dirty="0"/>
              <a:t> KBS </a:t>
            </a:r>
            <a:r>
              <a:rPr lang="en-US" sz="2200" dirty="0" err="1"/>
              <a:t>didasarkan</a:t>
            </a:r>
            <a:r>
              <a:rPr lang="en-US" sz="2200" dirty="0"/>
              <a:t> pada </a:t>
            </a:r>
            <a:r>
              <a:rPr lang="en-US" sz="2200" dirty="0" err="1"/>
              <a:t>Teorema</a:t>
            </a:r>
            <a:r>
              <a:rPr lang="en-US" sz="2200" dirty="0"/>
              <a:t> Bayes</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1529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Probabilitas</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70364"/>
            <a:ext cx="4998721"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90488" indent="0">
              <a:buNone/>
              <a:defRPr/>
            </a:pPr>
            <a:endParaRPr lang="en-US" sz="2200" dirty="0"/>
          </a:p>
          <a:p>
            <a:pPr marL="90488" indent="0">
              <a:buNone/>
              <a:defRPr/>
            </a:pPr>
            <a:endParaRPr lang="en-US" sz="2200" dirty="0"/>
          </a:p>
          <a:p>
            <a:pPr marL="90488" indent="0">
              <a:buNone/>
              <a:defRPr/>
            </a:pPr>
            <a:endParaRPr lang="en-US" sz="2200" dirty="0"/>
          </a:p>
          <a:p>
            <a:pPr marL="90488" indent="0">
              <a:buNone/>
              <a:defRPr/>
            </a:pPr>
            <a:endParaRPr lang="en-US" sz="2200" dirty="0"/>
          </a:p>
          <a:p>
            <a:pPr marL="90488" indent="0">
              <a:buNone/>
              <a:defRPr/>
            </a:pPr>
            <a:r>
              <a:rPr lang="id-ID" sz="2200" dirty="0"/>
              <a:t>Teorema probabilitas bersyarat yang hanya dibatasi oleh dua buah kejadian </a:t>
            </a:r>
            <a:r>
              <a:rPr lang="id-ID" sz="2200" u="sng" dirty="0"/>
              <a:t>dapat diperluas</a:t>
            </a:r>
            <a:r>
              <a:rPr lang="id-ID" sz="2200" dirty="0"/>
              <a:t> untuk kejadian </a:t>
            </a:r>
            <a:r>
              <a:rPr lang="id-ID" sz="2200" i="1" dirty="0"/>
              <a:t>n</a:t>
            </a:r>
            <a:r>
              <a:rPr lang="id-ID" sz="2200" dirty="0"/>
              <a:t> buah.</a:t>
            </a:r>
          </a:p>
          <a:p>
            <a:pPr marL="90488" indent="0">
              <a:buNone/>
              <a:defRPr/>
            </a:pPr>
            <a:r>
              <a:rPr lang="id-ID" sz="2200" dirty="0"/>
              <a:t>Digunakan bila ingin diketahui probabilitas P(B</a:t>
            </a:r>
            <a:r>
              <a:rPr lang="id-ID" sz="1600" dirty="0"/>
              <a:t>1</a:t>
            </a:r>
            <a:r>
              <a:rPr lang="id-ID" sz="2200" dirty="0"/>
              <a:t>|A),P(B</a:t>
            </a:r>
            <a:r>
              <a:rPr lang="id-ID" sz="1600" dirty="0"/>
              <a:t>2</a:t>
            </a:r>
            <a:r>
              <a:rPr lang="id-ID" sz="2200" dirty="0"/>
              <a:t>|A)….,P(B</a:t>
            </a:r>
            <a:r>
              <a:rPr lang="id-ID" sz="1600" dirty="0"/>
              <a:t>n</a:t>
            </a:r>
            <a:r>
              <a:rPr lang="id-ID" sz="2200" dirty="0"/>
              <a:t>|A)</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8" name="Picture 5">
            <a:extLst>
              <a:ext uri="{FF2B5EF4-FFF2-40B4-BE49-F238E27FC236}">
                <a16:creationId xmlns:a16="http://schemas.microsoft.com/office/drawing/2014/main" id="{87C38A8A-4357-4406-AE69-D5D482FA99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9140" y="2034118"/>
            <a:ext cx="2488682" cy="2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1">
            <a:extLst>
              <a:ext uri="{FF2B5EF4-FFF2-40B4-BE49-F238E27FC236}">
                <a16:creationId xmlns:a16="http://schemas.microsoft.com/office/drawing/2014/main" id="{323314A9-B4BB-4FDD-AFCA-C0E76A9C687F}"/>
              </a:ext>
            </a:extLst>
          </p:cNvPr>
          <p:cNvSpPr txBox="1">
            <a:spLocks/>
          </p:cNvSpPr>
          <p:nvPr/>
        </p:nvSpPr>
        <p:spPr>
          <a:xfrm>
            <a:off x="6400178" y="1870364"/>
            <a:ext cx="5225765"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200" dirty="0" err="1"/>
              <a:t>Secara</a:t>
            </a:r>
            <a:r>
              <a:rPr lang="en-US" sz="2200" dirty="0"/>
              <a:t> </a:t>
            </a:r>
            <a:r>
              <a:rPr lang="en-US" sz="2200" dirty="0" err="1"/>
              <a:t>matematis</a:t>
            </a:r>
            <a:r>
              <a:rPr lang="en-US" sz="2200" dirty="0"/>
              <a:t> </a:t>
            </a:r>
            <a:r>
              <a:rPr lang="en-US" sz="2200" dirty="0" err="1"/>
              <a:t>Teorema</a:t>
            </a:r>
            <a:r>
              <a:rPr lang="en-US" sz="2200" dirty="0"/>
              <a:t> Bayes </a:t>
            </a:r>
            <a:r>
              <a:rPr lang="en-US" sz="2200" dirty="0" err="1"/>
              <a:t>ditulis</a:t>
            </a:r>
            <a:r>
              <a:rPr lang="en-US" sz="2200" dirty="0"/>
              <a:t> </a:t>
            </a:r>
            <a:r>
              <a:rPr lang="en-US" sz="2200" dirty="0" err="1"/>
              <a:t>sebagai</a:t>
            </a:r>
            <a:r>
              <a:rPr lang="en-US" sz="2200" dirty="0"/>
              <a:t> </a:t>
            </a:r>
            <a:r>
              <a:rPr lang="en-US" sz="2200" dirty="0" err="1"/>
              <a:t>persamaan</a:t>
            </a:r>
            <a:r>
              <a:rPr lang="en-US" sz="2200" dirty="0"/>
              <a:t>:</a:t>
            </a:r>
          </a:p>
          <a:p>
            <a:pPr marL="98425" indent="0">
              <a:spcBef>
                <a:spcPts val="0"/>
              </a:spcBef>
              <a:spcAft>
                <a:spcPts val="600"/>
              </a:spcAft>
              <a:buNone/>
            </a:pPr>
            <a:endParaRPr lang="en-US" sz="2200" dirty="0"/>
          </a:p>
          <a:p>
            <a:pPr marL="98425" indent="0">
              <a:spcBef>
                <a:spcPts val="0"/>
              </a:spcBef>
              <a:spcAft>
                <a:spcPts val="600"/>
              </a:spcAft>
              <a:buNone/>
            </a:pPr>
            <a:r>
              <a:rPr lang="en-US" sz="2200" dirty="0" err="1"/>
              <a:t>Dengan</a:t>
            </a:r>
            <a:r>
              <a:rPr lang="en-US" sz="2200" dirty="0"/>
              <a:t> kata lain: </a:t>
            </a:r>
          </a:p>
          <a:p>
            <a:pPr marL="441325" indent="-342900">
              <a:spcBef>
                <a:spcPts val="0"/>
              </a:spcBef>
              <a:spcAft>
                <a:spcPts val="600"/>
              </a:spcAft>
              <a:buFont typeface="Arial" panose="020B0604020202020204" pitchFamily="34" charset="0"/>
              <a:buChar char="•"/>
            </a:pPr>
            <a:r>
              <a:rPr lang="en-US" sz="2200" dirty="0" err="1"/>
              <a:t>probabilitas</a:t>
            </a:r>
            <a:r>
              <a:rPr lang="en-US" sz="2200" dirty="0"/>
              <a:t> (P) </a:t>
            </a:r>
            <a:r>
              <a:rPr lang="en-US" sz="2200" dirty="0" err="1"/>
              <a:t>dari</a:t>
            </a:r>
            <a:r>
              <a:rPr lang="en-US" sz="2200" dirty="0"/>
              <a:t> </a:t>
            </a:r>
            <a:r>
              <a:rPr lang="en-US" sz="2200" dirty="0" err="1"/>
              <a:t>beberapa</a:t>
            </a:r>
            <a:r>
              <a:rPr lang="en-US" sz="2200" dirty="0"/>
              <a:t> </a:t>
            </a:r>
            <a:r>
              <a:rPr lang="en-US" sz="2200" dirty="0" err="1"/>
              <a:t>peristiwa</a:t>
            </a:r>
            <a:r>
              <a:rPr lang="en-US" sz="2200" dirty="0"/>
              <a:t> A </a:t>
            </a:r>
            <a:r>
              <a:rPr lang="en-US" sz="2200" dirty="0" err="1"/>
              <a:t>terjadi</a:t>
            </a:r>
            <a:r>
              <a:rPr lang="en-US" sz="2200" dirty="0"/>
              <a:t> </a:t>
            </a:r>
            <a:r>
              <a:rPr lang="en-US" sz="2200" dirty="0" err="1"/>
              <a:t>diberikan</a:t>
            </a:r>
            <a:r>
              <a:rPr lang="en-US" sz="2200" dirty="0"/>
              <a:t>/ </a:t>
            </a:r>
            <a:r>
              <a:rPr lang="en-US" sz="2200" dirty="0" err="1"/>
              <a:t>mengingat</a:t>
            </a:r>
            <a:r>
              <a:rPr lang="en-US" sz="2200" dirty="0"/>
              <a:t> </a:t>
            </a:r>
            <a:r>
              <a:rPr lang="en-US" sz="2200" dirty="0" err="1"/>
              <a:t>bahwa</a:t>
            </a:r>
            <a:r>
              <a:rPr lang="en-US" sz="2200" dirty="0"/>
              <a:t> </a:t>
            </a:r>
            <a:r>
              <a:rPr lang="en-US" sz="2200" dirty="0" err="1"/>
              <a:t>peristiwa</a:t>
            </a:r>
            <a:r>
              <a:rPr lang="en-US" sz="2200" dirty="0"/>
              <a:t> B </a:t>
            </a:r>
            <a:r>
              <a:rPr lang="en-US" sz="2200" dirty="0" err="1"/>
              <a:t>telah</a:t>
            </a:r>
            <a:r>
              <a:rPr lang="en-US" sz="2200" dirty="0"/>
              <a:t> </a:t>
            </a:r>
            <a:r>
              <a:rPr lang="en-US" sz="2200" dirty="0" err="1"/>
              <a:t>terjadi</a:t>
            </a:r>
            <a:r>
              <a:rPr lang="en-US" sz="2200" dirty="0"/>
              <a:t>, </a:t>
            </a:r>
          </a:p>
          <a:p>
            <a:pPr marL="441325" indent="-342900">
              <a:spcBef>
                <a:spcPts val="0"/>
              </a:spcBef>
              <a:spcAft>
                <a:spcPts val="600"/>
              </a:spcAft>
              <a:buFont typeface="Arial" panose="020B0604020202020204" pitchFamily="34" charset="0"/>
              <a:buChar char="•"/>
            </a:pPr>
            <a:r>
              <a:rPr lang="en-US" sz="2200" dirty="0" err="1"/>
              <a:t>adalah</a:t>
            </a:r>
            <a:r>
              <a:rPr lang="en-US" sz="2200" dirty="0"/>
              <a:t> </a:t>
            </a:r>
            <a:r>
              <a:rPr lang="en-US" sz="2200" dirty="0" err="1"/>
              <a:t>sama</a:t>
            </a:r>
            <a:r>
              <a:rPr lang="en-US" sz="2200" dirty="0"/>
              <a:t> </a:t>
            </a:r>
            <a:r>
              <a:rPr lang="en-US" sz="2200" dirty="0" err="1"/>
              <a:t>dengan</a:t>
            </a:r>
            <a:r>
              <a:rPr lang="en-US" sz="2200" dirty="0"/>
              <a:t> </a:t>
            </a:r>
            <a:r>
              <a:rPr lang="en-US" sz="2200" dirty="0" err="1"/>
              <a:t>probabilitas</a:t>
            </a:r>
            <a:r>
              <a:rPr lang="en-US" sz="2200" dirty="0"/>
              <a:t> </a:t>
            </a:r>
            <a:r>
              <a:rPr lang="en-US" sz="2200" dirty="0" err="1"/>
              <a:t>peristiwa</a:t>
            </a:r>
            <a:r>
              <a:rPr lang="en-US" sz="2200" dirty="0"/>
              <a:t> B </a:t>
            </a:r>
            <a:r>
              <a:rPr lang="en-US" sz="2200" dirty="0" err="1"/>
              <a:t>terjadi</a:t>
            </a:r>
            <a:r>
              <a:rPr lang="en-US" sz="2200" dirty="0"/>
              <a:t> </a:t>
            </a:r>
            <a:r>
              <a:rPr lang="en-US" sz="2200" dirty="0" err="1"/>
              <a:t>diberikan</a:t>
            </a:r>
            <a:r>
              <a:rPr lang="en-US" sz="2200" dirty="0"/>
              <a:t>/ </a:t>
            </a:r>
            <a:r>
              <a:rPr lang="en-US" sz="2200" dirty="0" err="1"/>
              <a:t>mengingat</a:t>
            </a:r>
            <a:r>
              <a:rPr lang="en-US" sz="2200" dirty="0"/>
              <a:t> </a:t>
            </a:r>
            <a:r>
              <a:rPr lang="en-US" sz="2200" dirty="0" err="1"/>
              <a:t>bahwa</a:t>
            </a:r>
            <a:r>
              <a:rPr lang="en-US" sz="2200" dirty="0"/>
              <a:t> </a:t>
            </a:r>
            <a:r>
              <a:rPr lang="en-US" sz="2200" dirty="0" err="1"/>
              <a:t>peristiwa</a:t>
            </a:r>
            <a:r>
              <a:rPr lang="en-US" sz="2200" dirty="0"/>
              <a:t> A </a:t>
            </a:r>
            <a:r>
              <a:rPr lang="en-US" sz="2200" dirty="0" err="1"/>
              <a:t>telah</a:t>
            </a:r>
            <a:r>
              <a:rPr lang="en-US" sz="2200" dirty="0"/>
              <a:t> </a:t>
            </a:r>
            <a:r>
              <a:rPr lang="en-US" sz="2200" dirty="0" err="1"/>
              <a:t>terjadi</a:t>
            </a:r>
            <a:r>
              <a:rPr lang="en-US" sz="2200" dirty="0"/>
              <a:t>, </a:t>
            </a:r>
          </a:p>
          <a:p>
            <a:pPr marL="441325" indent="-342900">
              <a:spcBef>
                <a:spcPts val="0"/>
              </a:spcBef>
              <a:spcAft>
                <a:spcPts val="600"/>
              </a:spcAft>
              <a:buFont typeface="Arial" panose="020B0604020202020204" pitchFamily="34" charset="0"/>
              <a:buChar char="•"/>
            </a:pPr>
            <a:r>
              <a:rPr lang="en-US" sz="2200" dirty="0" err="1"/>
              <a:t>dikalikan</a:t>
            </a:r>
            <a:r>
              <a:rPr lang="en-US" sz="2200" dirty="0"/>
              <a:t> </a:t>
            </a:r>
            <a:r>
              <a:rPr lang="en-US" sz="2200" dirty="0" err="1"/>
              <a:t>dengan</a:t>
            </a:r>
            <a:r>
              <a:rPr lang="en-US" sz="2200" dirty="0"/>
              <a:t> </a:t>
            </a:r>
            <a:r>
              <a:rPr lang="en-US" sz="2200" dirty="0" err="1"/>
              <a:t>probabilitas</a:t>
            </a:r>
            <a:r>
              <a:rPr lang="en-US" sz="2200" dirty="0"/>
              <a:t> </a:t>
            </a:r>
            <a:r>
              <a:rPr lang="en-US" sz="2200" dirty="0" err="1"/>
              <a:t>peristiwa</a:t>
            </a:r>
            <a:r>
              <a:rPr lang="en-US" sz="2200" dirty="0"/>
              <a:t> A yang </a:t>
            </a:r>
            <a:r>
              <a:rPr lang="en-US" sz="2200" dirty="0" err="1"/>
              <a:t>telah</a:t>
            </a:r>
            <a:r>
              <a:rPr lang="en-US" sz="2200" dirty="0"/>
              <a:t> </a:t>
            </a:r>
            <a:r>
              <a:rPr lang="en-US" sz="2200" dirty="0" err="1"/>
              <a:t>terjadi</a:t>
            </a:r>
            <a:r>
              <a:rPr lang="en-US" sz="2200" dirty="0"/>
              <a:t> dan </a:t>
            </a:r>
            <a:r>
              <a:rPr lang="en-US" sz="2200" dirty="0" err="1"/>
              <a:t>dibagi</a:t>
            </a:r>
            <a:r>
              <a:rPr lang="en-US" sz="2200" dirty="0"/>
              <a:t> </a:t>
            </a:r>
            <a:r>
              <a:rPr lang="en-US" sz="2200" dirty="0" err="1"/>
              <a:t>dengan</a:t>
            </a:r>
            <a:r>
              <a:rPr lang="en-US" sz="2200" dirty="0"/>
              <a:t> </a:t>
            </a:r>
            <a:r>
              <a:rPr lang="en-US" sz="2200" dirty="0" err="1"/>
              <a:t>probabilitas</a:t>
            </a:r>
            <a:r>
              <a:rPr lang="en-US" sz="2200" dirty="0"/>
              <a:t> </a:t>
            </a:r>
            <a:r>
              <a:rPr lang="en-US" sz="2200" dirty="0" err="1"/>
              <a:t>peristiwa</a:t>
            </a:r>
            <a:r>
              <a:rPr lang="en-US" sz="2200" dirty="0"/>
              <a:t> B yang </a:t>
            </a:r>
            <a:r>
              <a:rPr lang="en-US" sz="2200" dirty="0" err="1"/>
              <a:t>telah</a:t>
            </a:r>
            <a:r>
              <a:rPr lang="en-US" sz="2200" dirty="0"/>
              <a:t> </a:t>
            </a:r>
            <a:r>
              <a:rPr lang="en-US" sz="2200" dirty="0" err="1"/>
              <a:t>terjadi</a:t>
            </a:r>
            <a:endParaRPr lang="en-US" sz="2200" dirty="0"/>
          </a:p>
        </p:txBody>
      </p:sp>
      <p:pic>
        <p:nvPicPr>
          <p:cNvPr id="12" name="Picture 6">
            <a:extLst>
              <a:ext uri="{FF2B5EF4-FFF2-40B4-BE49-F238E27FC236}">
                <a16:creationId xmlns:a16="http://schemas.microsoft.com/office/drawing/2014/main" id="{1B43F7F6-E99D-4F17-B6E4-05D776685D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28370" y="2536033"/>
            <a:ext cx="2478454" cy="5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7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Inferensi</a:t>
            </a:r>
            <a:r>
              <a:rPr lang="en-US" sz="2700" i="1" dirty="0"/>
              <a:t> Bayesian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192763"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spcAft>
                <a:spcPts val="600"/>
              </a:spcAft>
              <a:buNone/>
            </a:pPr>
            <a:r>
              <a:rPr lang="en-US" sz="2400" b="1" dirty="0" err="1"/>
              <a:t>Tahapan</a:t>
            </a:r>
            <a:r>
              <a:rPr lang="en-US" sz="2400" b="1" dirty="0"/>
              <a:t> </a:t>
            </a:r>
            <a:r>
              <a:rPr lang="en-US" sz="2400" b="1" dirty="0" err="1"/>
              <a:t>Pembuatan</a:t>
            </a:r>
            <a:r>
              <a:rPr lang="en-US" sz="2400" b="1" dirty="0"/>
              <a:t> </a:t>
            </a:r>
            <a:r>
              <a:rPr lang="en-US" sz="2400" b="1" dirty="0" err="1"/>
              <a:t>Inferensi</a:t>
            </a:r>
            <a:r>
              <a:rPr lang="en-US" sz="2400" b="1" dirty="0"/>
              <a:t> Bayesian</a:t>
            </a:r>
          </a:p>
          <a:p>
            <a:pPr marL="433388" indent="-342900">
              <a:spcBef>
                <a:spcPts val="600"/>
              </a:spcBef>
              <a:spcAft>
                <a:spcPts val="600"/>
              </a:spcAft>
              <a:buFont typeface="Arial" panose="020B0604020202020204" pitchFamily="34" charset="0"/>
              <a:buChar char="•"/>
              <a:defRPr/>
            </a:pPr>
            <a:r>
              <a:rPr lang="en-US" sz="2400" u="sng" dirty="0" err="1"/>
              <a:t>Mendefinisikan</a:t>
            </a:r>
            <a:r>
              <a:rPr lang="en-US" sz="2400" u="sng" dirty="0"/>
              <a:t> </a:t>
            </a:r>
            <a:r>
              <a:rPr lang="en-US" sz="2400" u="sng" dirty="0" err="1"/>
              <a:t>hipotesis</a:t>
            </a:r>
            <a:r>
              <a:rPr lang="en-US" sz="2400" dirty="0"/>
              <a:t>: d</a:t>
            </a:r>
            <a:r>
              <a:rPr lang="id-ID" sz="2400" dirty="0"/>
              <a:t>efinisikan serangkaian hipotesis </a:t>
            </a:r>
            <a:r>
              <a:rPr lang="en-US" sz="2400" dirty="0" err="1"/>
              <a:t>untuk</a:t>
            </a:r>
            <a:r>
              <a:rPr lang="id-ID" sz="2400" dirty="0"/>
              <a:t> menentukan hasil aktual yang diharapkan</a:t>
            </a:r>
          </a:p>
          <a:p>
            <a:pPr marL="433388" indent="-342900">
              <a:spcBef>
                <a:spcPts val="600"/>
              </a:spcBef>
              <a:spcAft>
                <a:spcPts val="600"/>
              </a:spcAft>
              <a:buFont typeface="Arial" panose="020B0604020202020204" pitchFamily="34" charset="0"/>
              <a:buChar char="•"/>
              <a:defRPr/>
            </a:pPr>
            <a:r>
              <a:rPr lang="en-US" sz="2400" u="sng" dirty="0" err="1"/>
              <a:t>Mendefinisikan</a:t>
            </a:r>
            <a:r>
              <a:rPr lang="en-US" sz="2400" u="sng" dirty="0"/>
              <a:t> </a:t>
            </a:r>
            <a:r>
              <a:rPr lang="en-US" sz="2400" u="sng" dirty="0" err="1"/>
              <a:t>probabilitas</a:t>
            </a:r>
            <a:r>
              <a:rPr lang="en-US" sz="2400" dirty="0"/>
              <a:t>: t</a:t>
            </a:r>
            <a:r>
              <a:rPr lang="id-ID" sz="2400" dirty="0"/>
              <a:t>etapkan faktor probabilitas untuk setiap hipotesis untuk memberikan penilaian awal tentang kemungkinan hasil yang terjadi</a:t>
            </a:r>
          </a:p>
          <a:p>
            <a:pPr marL="433388" indent="-342900">
              <a:spcBef>
                <a:spcPts val="600"/>
              </a:spcBef>
              <a:spcAft>
                <a:spcPts val="600"/>
              </a:spcAft>
              <a:buFont typeface="Arial" panose="020B0604020202020204" pitchFamily="34" charset="0"/>
              <a:buChar char="•"/>
              <a:defRPr/>
            </a:pPr>
            <a:r>
              <a:rPr lang="en-US" sz="2400" u="sng" dirty="0" err="1"/>
              <a:t>Memeriksa</a:t>
            </a:r>
            <a:r>
              <a:rPr lang="en-US" sz="2400" u="sng" dirty="0"/>
              <a:t> </a:t>
            </a:r>
            <a:r>
              <a:rPr lang="en-US" sz="2400" u="sng" dirty="0" err="1"/>
              <a:t>bukti</a:t>
            </a:r>
            <a:r>
              <a:rPr lang="en-US" sz="2400" dirty="0"/>
              <a:t>: p</a:t>
            </a:r>
            <a:r>
              <a:rPr lang="id-ID" sz="2400" dirty="0"/>
              <a:t>eriksa bahwa </a:t>
            </a:r>
            <a:r>
              <a:rPr lang="id-ID" sz="2400" i="1" dirty="0"/>
              <a:t>evidence</a:t>
            </a:r>
            <a:r>
              <a:rPr lang="en-US" sz="2400" dirty="0"/>
              <a:t> </a:t>
            </a:r>
            <a:r>
              <a:rPr lang="en-US" sz="2400" dirty="0" err="1"/>
              <a:t>atau</a:t>
            </a:r>
            <a:r>
              <a:rPr lang="id-ID" sz="2400" dirty="0"/>
              <a:t> bukti yang dihasilkan (yaitu, hasil dari proses pengambilan keputusan sistem) memenuhi salah satu hipotesis ini</a:t>
            </a:r>
          </a:p>
          <a:p>
            <a:pPr marL="433388" indent="-342900">
              <a:spcBef>
                <a:spcPts val="600"/>
              </a:spcBef>
              <a:spcAft>
                <a:spcPts val="600"/>
              </a:spcAft>
              <a:buFont typeface="Arial" panose="020B0604020202020204" pitchFamily="34" charset="0"/>
              <a:buChar char="•"/>
              <a:defRPr/>
            </a:pPr>
            <a:r>
              <a:rPr lang="en-US" sz="2400" u="sng" dirty="0" err="1"/>
              <a:t>Merubah</a:t>
            </a:r>
            <a:r>
              <a:rPr lang="en-US" sz="2400" u="sng" dirty="0"/>
              <a:t> </a:t>
            </a:r>
            <a:r>
              <a:rPr lang="en-US" sz="2400" u="sng" dirty="0" err="1"/>
              <a:t>probabilitas</a:t>
            </a:r>
            <a:r>
              <a:rPr lang="en-US" sz="2400" dirty="0"/>
              <a:t>: m</a:t>
            </a:r>
            <a:r>
              <a:rPr lang="id-ID" sz="2400" dirty="0"/>
              <a:t>erubah atau mengembangkan faktor probabilitas berdasarkan bukti yang diterima dari penggunaan model</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59562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Inferensi</a:t>
            </a:r>
            <a:r>
              <a:rPr lang="en-US" sz="2700" i="1" dirty="0"/>
              <a:t> Bayesian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595958"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1. </a:t>
            </a:r>
            <a:r>
              <a:rPr lang="en-US" sz="2400" b="1" dirty="0" err="1"/>
              <a:t>Mendefinisikan</a:t>
            </a:r>
            <a:r>
              <a:rPr lang="en-US" sz="2400" b="1" dirty="0"/>
              <a:t> </a:t>
            </a:r>
            <a:r>
              <a:rPr lang="en-US" sz="2400" b="1" dirty="0" err="1"/>
              <a:t>Hipotesis</a:t>
            </a:r>
            <a:endParaRPr lang="en-US" sz="2400" b="1" dirty="0"/>
          </a:p>
          <a:p>
            <a:pPr marL="90488" indent="0">
              <a:spcBef>
                <a:spcPts val="200"/>
              </a:spcBef>
              <a:buNone/>
              <a:defRPr/>
            </a:pPr>
            <a:r>
              <a:rPr lang="id-ID" dirty="0"/>
              <a:t>Sistem mungkin memiliki satu atau lebih </a:t>
            </a:r>
            <a:r>
              <a:rPr lang="id-ID" i="1" dirty="0"/>
              <a:t>goal</a:t>
            </a:r>
            <a:r>
              <a:rPr lang="id-ID" dirty="0"/>
              <a:t>, ini adalah hipotesis yang harus dibuktikan sistem</a:t>
            </a:r>
            <a:r>
              <a:rPr lang="en-US" dirty="0"/>
              <a:t>,</a:t>
            </a:r>
            <a:r>
              <a:rPr lang="id-ID" dirty="0"/>
              <a:t> </a:t>
            </a:r>
            <a:r>
              <a:rPr lang="en-US" i="1" dirty="0"/>
              <a:t>g</a:t>
            </a:r>
            <a:r>
              <a:rPr lang="id-ID" i="1" dirty="0"/>
              <a:t>oal </a:t>
            </a:r>
            <a:r>
              <a:rPr lang="id-ID" dirty="0"/>
              <a:t>biasanya saling eksklusif dan menyeluruh</a:t>
            </a:r>
            <a:r>
              <a:rPr lang="en-US" dirty="0"/>
              <a:t> (</a:t>
            </a:r>
            <a:r>
              <a:rPr lang="id-ID" dirty="0"/>
              <a:t>hanya satu </a:t>
            </a:r>
            <a:r>
              <a:rPr lang="id-ID" i="1" dirty="0"/>
              <a:t>goal</a:t>
            </a:r>
            <a:r>
              <a:rPr lang="id-ID" dirty="0"/>
              <a:t> yang dapat dicapai</a:t>
            </a:r>
            <a:r>
              <a:rPr lang="en-US" dirty="0"/>
              <a:t>),</a:t>
            </a:r>
            <a:r>
              <a:rPr lang="id-ID" dirty="0"/>
              <a:t> </a:t>
            </a:r>
            <a:r>
              <a:rPr lang="en-US" dirty="0"/>
              <a:t>m</a:t>
            </a:r>
            <a:r>
              <a:rPr lang="id-ID" dirty="0"/>
              <a:t>isalnya, </a:t>
            </a:r>
            <a:r>
              <a:rPr lang="en-US" dirty="0"/>
              <a:t>j</a:t>
            </a:r>
            <a:r>
              <a:rPr lang="id-ID" dirty="0"/>
              <a:t>ika:</a:t>
            </a:r>
          </a:p>
          <a:p>
            <a:pPr marL="433388" indent="-342900">
              <a:spcBef>
                <a:spcPts val="200"/>
              </a:spcBef>
              <a:buFont typeface="Arial" panose="020B0604020202020204" pitchFamily="34" charset="0"/>
              <a:buChar char="•"/>
              <a:defRPr/>
            </a:pPr>
            <a:r>
              <a:rPr lang="id-ID" dirty="0"/>
              <a:t>P(H) adalah probabilitas sebelumnya dari hipotesis H yang benar, sebelum kita menentukan apakah ada bukti yang benar atau tidak</a:t>
            </a:r>
          </a:p>
          <a:p>
            <a:pPr marL="433388" indent="-342900">
              <a:spcBef>
                <a:spcPts val="200"/>
              </a:spcBef>
              <a:buFont typeface="Arial" panose="020B0604020202020204" pitchFamily="34" charset="0"/>
              <a:buChar char="•"/>
              <a:defRPr/>
            </a:pPr>
            <a:r>
              <a:rPr lang="id-ID" dirty="0"/>
              <a:t>P(E : H) adalah probabilitas suatu peristiwa E menjadi benar, mengingat bahwa hipotesis H benar</a:t>
            </a:r>
          </a:p>
          <a:p>
            <a:pPr marL="90488" indent="0">
              <a:spcBef>
                <a:spcPts val="1800"/>
              </a:spcBef>
              <a:buNone/>
              <a:defRPr/>
            </a:pPr>
            <a:r>
              <a:rPr lang="id-ID" sz="1800" b="1" dirty="0"/>
              <a:t>Contoh</a:t>
            </a:r>
            <a:r>
              <a:rPr lang="id-ID" sz="1800" dirty="0"/>
              <a:t>: Ketika base rates wanita yang menderita kanker payudara adalah 1% dan tidak memiliki kanker payudara 99%, serta hit rate diberikan sebagai P (mamografi positif/ kanker payudara) = 80%. Teorema Bayes mengarahkan ke prediksi normatif rendah yaitu P(kanker payudara/ mamografi positif) = 7,8%. Berarti bahwa kemungkinan seorang wanita yang memiliki mamografi positif sebenarnya menderita kanker payudara adalah kurang dari 8%. Apa yang direpresebtasikan oleh P(H : E) dan P(E : not H) :</a:t>
            </a:r>
          </a:p>
          <a:p>
            <a:pPr marL="433388" indent="-342900">
              <a:spcBef>
                <a:spcPts val="200"/>
              </a:spcBef>
              <a:buFont typeface="Arial" panose="020B0604020202020204" pitchFamily="34" charset="0"/>
              <a:buChar char="•"/>
              <a:defRPr/>
            </a:pPr>
            <a:r>
              <a:rPr lang="id-ID" sz="1800" dirty="0"/>
              <a:t>P (H : E) adalah probabilitas hipotesis H (mis. Kanker payudara) benar, mengingat bahwa peristiwa E (mamografi positif) benar, dan</a:t>
            </a:r>
          </a:p>
          <a:p>
            <a:pPr marL="433388" indent="-342900">
              <a:spcBef>
                <a:spcPts val="200"/>
              </a:spcBef>
              <a:buFont typeface="Arial" panose="020B0604020202020204" pitchFamily="34" charset="0"/>
              <a:buChar char="•"/>
              <a:defRPr/>
            </a:pPr>
            <a:r>
              <a:rPr lang="id-ID" sz="1800" dirty="0"/>
              <a:t>P (E : not H), adalah probabilitas suatu kejadian</a:t>
            </a:r>
            <a:r>
              <a:rPr lang="en-US" sz="1800" dirty="0"/>
              <a:t>,</a:t>
            </a:r>
            <a:r>
              <a:rPr lang="id-ID" sz="1800" dirty="0"/>
              <a:t> </a:t>
            </a:r>
            <a:r>
              <a:rPr lang="en-US" sz="1800" dirty="0"/>
              <a:t>m</a:t>
            </a:r>
            <a:r>
              <a:rPr lang="id-ID" sz="1800" dirty="0"/>
              <a:t>enjadi benar, mengingat bahwa hipotesis H diketahui salah</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2702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up)">
                                      <p:cBhvr>
                                        <p:cTn id="7" dur="500"/>
                                        <p:tgtEl>
                                          <p:spTgt spid="10">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wipe(up)">
                                      <p:cBhvr>
                                        <p:cTn id="10" dur="500"/>
                                        <p:tgtEl>
                                          <p:spTgt spid="10">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wipe(up)">
                                      <p:cBhvr>
                                        <p:cTn id="1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Inferensi</a:t>
            </a:r>
            <a:r>
              <a:rPr lang="en-US" sz="2700" i="1" dirty="0"/>
              <a:t> Bayesian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058400"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2. </a:t>
            </a:r>
            <a:r>
              <a:rPr lang="en-US" sz="2400" b="1" dirty="0" err="1"/>
              <a:t>Mendefinisikan</a:t>
            </a:r>
            <a:r>
              <a:rPr lang="en-US" sz="2400" b="1" dirty="0"/>
              <a:t> </a:t>
            </a:r>
            <a:r>
              <a:rPr lang="en-US" sz="2400" b="1" dirty="0" err="1"/>
              <a:t>Probabilitas</a:t>
            </a:r>
            <a:endParaRPr lang="en-US" sz="2400" b="1" dirty="0"/>
          </a:p>
          <a:p>
            <a:pPr marL="90488" indent="0">
              <a:spcBef>
                <a:spcPts val="200"/>
              </a:spcBef>
              <a:buNone/>
              <a:defRPr/>
            </a:pPr>
            <a:r>
              <a:rPr lang="id-ID" dirty="0"/>
              <a:t>Salah satu metode untuk menangani ketidakpastian adalah dengan menyatakan hasil dari sistem tertentu sebagai serangkaian hipotesis </a:t>
            </a:r>
          </a:p>
          <a:p>
            <a:pPr marL="433388" indent="-342900">
              <a:spcBef>
                <a:spcPts val="200"/>
              </a:spcBef>
              <a:buFont typeface="Arial" panose="020B0604020202020204" pitchFamily="34" charset="0"/>
              <a:buChar char="•"/>
              <a:defRPr/>
            </a:pPr>
            <a:r>
              <a:rPr lang="en-US" dirty="0" err="1"/>
              <a:t>Terdapat</a:t>
            </a:r>
            <a:r>
              <a:rPr lang="id-ID" dirty="0"/>
              <a:t> asumsi yang melekat dalam model ini bahwa salah satu hipotesis akan benar-benar terjadi, jadi diperlukan kehati-hatian untuk memastikan bahwa himpunan hipotesis yang mungkin sudah lengkap</a:t>
            </a:r>
          </a:p>
          <a:p>
            <a:pPr marL="433388" indent="-342900">
              <a:spcBef>
                <a:spcPts val="200"/>
              </a:spcBef>
              <a:buFont typeface="Arial" panose="020B0604020202020204" pitchFamily="34" charset="0"/>
              <a:buChar char="•"/>
              <a:defRPr/>
            </a:pPr>
            <a:r>
              <a:rPr lang="id-ID" dirty="0"/>
              <a:t>Setiap hipotesis diberi kemungkinan terjadi, memberikan panduan seberapa sering hasil itu dapat diharapkan</a:t>
            </a:r>
          </a:p>
          <a:p>
            <a:pPr marL="90488" indent="0">
              <a:spcBef>
                <a:spcPts val="1800"/>
              </a:spcBef>
              <a:buNone/>
              <a:defRPr/>
            </a:pPr>
            <a:r>
              <a:rPr lang="id-ID" sz="1800" b="1" dirty="0"/>
              <a:t>Contoh</a:t>
            </a:r>
            <a:r>
              <a:rPr lang="id-ID" sz="1800" dirty="0"/>
              <a:t>: </a:t>
            </a:r>
            <a:endParaRPr lang="en-US" sz="1800" dirty="0"/>
          </a:p>
          <a:p>
            <a:pPr marL="376238" indent="-285750">
              <a:spcBef>
                <a:spcPts val="400"/>
              </a:spcBef>
              <a:buFont typeface="Arial" panose="020B0604020202020204" pitchFamily="34" charset="0"/>
              <a:buChar char="•"/>
              <a:defRPr/>
            </a:pPr>
            <a:r>
              <a:rPr lang="en-US" sz="1800" dirty="0"/>
              <a:t>H</a:t>
            </a:r>
            <a:r>
              <a:rPr lang="id-ID" sz="1800" dirty="0"/>
              <a:t>impunan hasil dari melempar dadu dapat mencakup hipotesis bahwa angka genap dilemparkan (probabilitas 50%) atau angka ganjil dilemparkan (juga probabilitas 50%)</a:t>
            </a:r>
          </a:p>
          <a:p>
            <a:pPr marL="376238" indent="-285750">
              <a:spcBef>
                <a:spcPts val="400"/>
              </a:spcBef>
              <a:buFont typeface="Arial" panose="020B0604020202020204" pitchFamily="34" charset="0"/>
              <a:buChar char="•"/>
              <a:defRPr/>
            </a:pPr>
            <a:r>
              <a:rPr lang="en-US" sz="1800" dirty="0"/>
              <a:t>S</a:t>
            </a:r>
            <a:r>
              <a:rPr lang="id-ID" sz="1800" dirty="0"/>
              <a:t>erangkaian hipotesis dapat dihasilkan untuk berbagai penyakit yang bisa diderita seseorang, probabilitas dapat dihitung untuk setiap penyakit yang menunjukkan seberapa besar kemungkinan pasien menderita penyakit itu</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4923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up)">
                                      <p:cBhvr>
                                        <p:cTn id="7" dur="500"/>
                                        <p:tgtEl>
                                          <p:spTgt spid="10">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wipe(up)">
                                      <p:cBhvr>
                                        <p:cTn id="10" dur="500"/>
                                        <p:tgtEl>
                                          <p:spTgt spid="10">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wipe(up)">
                                      <p:cBhvr>
                                        <p:cTn id="1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Inferensi</a:t>
            </a:r>
            <a:r>
              <a:rPr lang="en-US" sz="2700" i="1" dirty="0"/>
              <a:t> Bayesian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058400"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3. </a:t>
            </a:r>
            <a:r>
              <a:rPr lang="en-US" sz="2400" b="1" dirty="0" err="1"/>
              <a:t>Memeriksa</a:t>
            </a:r>
            <a:r>
              <a:rPr lang="en-US" sz="2400" b="1" dirty="0"/>
              <a:t> Bukti</a:t>
            </a:r>
          </a:p>
          <a:p>
            <a:pPr marL="90488" indent="0">
              <a:spcBef>
                <a:spcPts val="200"/>
              </a:spcBef>
              <a:buNone/>
              <a:defRPr/>
            </a:pPr>
            <a:r>
              <a:rPr lang="id-ID" dirty="0"/>
              <a:t>Keakuratan probabilitas yang melekat pada setiap hipotesis akan diuji dengan mengumpulkan bukti tentang hasil yang sebenarnya dicapai. Akibatnya, hipotesis dibuktikan dengan memastikan bahwa bukti benar-benar berada dalam salah satu hipotesis yang diharapkan</a:t>
            </a:r>
            <a:endParaRPr lang="en-US" dirty="0"/>
          </a:p>
          <a:p>
            <a:pPr marL="98425" indent="0">
              <a:spcBef>
                <a:spcPts val="1800"/>
              </a:spcBef>
              <a:buNone/>
            </a:pPr>
            <a:r>
              <a:rPr lang="en-US" sz="2400" b="1" dirty="0"/>
              <a:t>4. </a:t>
            </a:r>
            <a:r>
              <a:rPr lang="en-US" sz="2400" b="1" dirty="0" err="1"/>
              <a:t>Merubah</a:t>
            </a:r>
            <a:r>
              <a:rPr lang="en-US" sz="2400" b="1" dirty="0"/>
              <a:t> </a:t>
            </a:r>
            <a:r>
              <a:rPr lang="en-US" sz="2400" b="1" dirty="0" err="1"/>
              <a:t>Probabilitas</a:t>
            </a:r>
            <a:endParaRPr lang="en-US" sz="2400" b="1" dirty="0"/>
          </a:p>
          <a:p>
            <a:pPr marL="90488" indent="0">
              <a:spcBef>
                <a:spcPts val="200"/>
              </a:spcBef>
              <a:buNone/>
              <a:defRPr/>
            </a:pPr>
            <a:r>
              <a:rPr lang="id-ID" dirty="0"/>
              <a:t>Ide probabilitas harus ditetapkan untuk setiap hipotesis yang memperkenalkan salah satu poin utama inferensi Bayesian: beberapa asumsi harus dibuat mengenai probabilitas awal dari setiap hipotesis yang terjadi</a:t>
            </a:r>
          </a:p>
          <a:p>
            <a:pPr marL="90488" indent="0">
              <a:spcBef>
                <a:spcPts val="1800"/>
              </a:spcBef>
              <a:buNone/>
              <a:defRPr/>
            </a:pPr>
            <a:r>
              <a:rPr lang="id-ID" dirty="0"/>
              <a:t>Namun, karena bukti yang diperoleh menunjukkan apakah setiap hasil ditentukan dengan benar dari fakta yang ada, probabilitas ini dapat diperbarui untuk memberikan kecocokan yang lebih baik dengan kenyataan</a:t>
            </a:r>
            <a:r>
              <a:rPr lang="en-US" dirty="0"/>
              <a:t>, </a:t>
            </a:r>
            <a:r>
              <a:rPr lang="en-US" dirty="0" err="1"/>
              <a:t>sehingga</a:t>
            </a:r>
            <a:r>
              <a:rPr lang="id-ID" dirty="0"/>
              <a:t> ini memungkinkan sistem untuk memberikan jawaban yang lebih akurat untuk masalah yang diajukan kepadanya</a:t>
            </a:r>
          </a:p>
          <a:p>
            <a:pPr marL="90488" indent="0">
              <a:spcBef>
                <a:spcPts val="200"/>
              </a:spcBef>
              <a:buNone/>
              <a:defRPr/>
            </a:pPr>
            <a:endParaRPr lang="id-ID"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02432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Teorema</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180322"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r>
              <a:rPr lang="en-US" sz="2400" b="1" dirty="0"/>
              <a:t> </a:t>
            </a:r>
            <a:r>
              <a:rPr lang="en-US" sz="2400" b="1" dirty="0" err="1"/>
              <a:t>Penerapan</a:t>
            </a:r>
            <a:r>
              <a:rPr lang="en-US" sz="2400" b="1" dirty="0"/>
              <a:t> </a:t>
            </a:r>
            <a:r>
              <a:rPr lang="en-US" sz="2400" b="1" dirty="0" err="1"/>
              <a:t>Teorema</a:t>
            </a:r>
            <a:r>
              <a:rPr lang="en-US" sz="2400" b="1" dirty="0"/>
              <a:t> Bayes</a:t>
            </a:r>
          </a:p>
          <a:p>
            <a:pPr marL="433388" indent="-342900">
              <a:spcBef>
                <a:spcPts val="200"/>
              </a:spcBef>
              <a:buFont typeface="Arial" panose="020B0604020202020204" pitchFamily="34" charset="0"/>
              <a:buChar char="•"/>
              <a:defRPr/>
            </a:pPr>
            <a:r>
              <a:rPr lang="en-US" dirty="0" err="1"/>
              <a:t>Hipotesis</a:t>
            </a:r>
            <a:r>
              <a:rPr lang="en-US" dirty="0"/>
              <a:t> (H) </a:t>
            </a:r>
            <a:r>
              <a:rPr lang="en-US" dirty="0" err="1"/>
              <a:t>adalah</a:t>
            </a:r>
            <a:r>
              <a:rPr lang="en-US" dirty="0"/>
              <a:t> </a:t>
            </a:r>
            <a:r>
              <a:rPr lang="en-US" dirty="0" err="1"/>
              <a:t>pasien</a:t>
            </a:r>
            <a:r>
              <a:rPr lang="en-US" dirty="0"/>
              <a:t> yang </a:t>
            </a:r>
            <a:r>
              <a:rPr lang="en-US" dirty="0" err="1"/>
              <a:t>mengunjungi</a:t>
            </a:r>
            <a:r>
              <a:rPr lang="en-US" dirty="0"/>
              <a:t> </a:t>
            </a:r>
            <a:r>
              <a:rPr lang="en-US" dirty="0" err="1"/>
              <a:t>dokter</a:t>
            </a:r>
            <a:r>
              <a:rPr lang="en-US" dirty="0"/>
              <a:t> </a:t>
            </a:r>
            <a:r>
              <a:rPr lang="en-US" dirty="0" err="1"/>
              <a:t>menderita</a:t>
            </a:r>
            <a:r>
              <a:rPr lang="en-US" dirty="0"/>
              <a:t> flu. </a:t>
            </a:r>
          </a:p>
          <a:p>
            <a:pPr marL="433388" indent="-342900">
              <a:spcBef>
                <a:spcPts val="200"/>
              </a:spcBef>
              <a:buFont typeface="Arial" panose="020B0604020202020204" pitchFamily="34" charset="0"/>
              <a:buChar char="•"/>
              <a:defRPr/>
            </a:pPr>
            <a:r>
              <a:rPr lang="en-US" dirty="0" err="1"/>
              <a:t>Kejadian</a:t>
            </a:r>
            <a:r>
              <a:rPr lang="en-US" dirty="0"/>
              <a:t> (E) </a:t>
            </a:r>
            <a:r>
              <a:rPr lang="en-US" dirty="0" err="1"/>
              <a:t>adalah</a:t>
            </a:r>
            <a:r>
              <a:rPr lang="en-US" dirty="0"/>
              <a:t> </a:t>
            </a:r>
            <a:r>
              <a:rPr lang="en-US" dirty="0" err="1"/>
              <a:t>gejala</a:t>
            </a:r>
            <a:r>
              <a:rPr lang="en-US" dirty="0"/>
              <a:t> </a:t>
            </a:r>
            <a:r>
              <a:rPr lang="en-US" dirty="0" err="1"/>
              <a:t>pasien</a:t>
            </a:r>
            <a:r>
              <a:rPr lang="en-US" dirty="0"/>
              <a:t>, </a:t>
            </a:r>
            <a:r>
              <a:rPr lang="en-US" dirty="0" err="1"/>
              <a:t>seperti</a:t>
            </a:r>
            <a:r>
              <a:rPr lang="en-US" dirty="0"/>
              <a:t> : </a:t>
            </a:r>
            <a:r>
              <a:rPr lang="en-US" dirty="0" err="1"/>
              <a:t>pilek</a:t>
            </a:r>
            <a:r>
              <a:rPr lang="en-US" dirty="0"/>
              <a:t>, </a:t>
            </a:r>
            <a:r>
              <a:rPr lang="en-US" dirty="0" err="1"/>
              <a:t>bersin</a:t>
            </a:r>
            <a:r>
              <a:rPr lang="en-US" dirty="0"/>
              <a:t>, </a:t>
            </a:r>
            <a:r>
              <a:rPr lang="en-US" dirty="0" err="1"/>
              <a:t>suhu</a:t>
            </a:r>
            <a:r>
              <a:rPr lang="en-US" dirty="0"/>
              <a:t> </a:t>
            </a:r>
            <a:r>
              <a:rPr lang="en-US" dirty="0" err="1"/>
              <a:t>tinggi</a:t>
            </a:r>
            <a:r>
              <a:rPr lang="en-US" dirty="0"/>
              <a:t>, </a:t>
            </a:r>
            <a:r>
              <a:rPr lang="en-US" dirty="0" err="1"/>
              <a:t>sakit</a:t>
            </a:r>
            <a:r>
              <a:rPr lang="en-US" dirty="0"/>
              <a:t> </a:t>
            </a:r>
            <a:r>
              <a:rPr lang="en-US" dirty="0" err="1"/>
              <a:t>kepala</a:t>
            </a:r>
            <a:r>
              <a:rPr lang="en-US" dirty="0"/>
              <a:t>.</a:t>
            </a:r>
          </a:p>
          <a:p>
            <a:pPr marL="433388" indent="-342900">
              <a:spcBef>
                <a:spcPts val="200"/>
              </a:spcBef>
              <a:buFont typeface="Arial" panose="020B0604020202020204" pitchFamily="34" charset="0"/>
              <a:buChar char="•"/>
              <a:defRPr/>
            </a:pPr>
            <a:r>
              <a:rPr lang="en-US" dirty="0" err="1"/>
              <a:t>Probabilitas</a:t>
            </a:r>
            <a:r>
              <a:rPr lang="en-US" dirty="0"/>
              <a:t> (P) </a:t>
            </a:r>
            <a:r>
              <a:rPr lang="en-US" dirty="0" err="1"/>
              <a:t>sebelumnya</a:t>
            </a:r>
            <a:r>
              <a:rPr lang="en-US" dirty="0"/>
              <a:t> </a:t>
            </a:r>
            <a:r>
              <a:rPr lang="en-US" dirty="0" err="1"/>
              <a:t>adalah</a:t>
            </a:r>
            <a:r>
              <a:rPr lang="en-US" dirty="0"/>
              <a:t> </a:t>
            </a:r>
            <a:r>
              <a:rPr lang="en-US" dirty="0" err="1"/>
              <a:t>bahwa</a:t>
            </a:r>
            <a:r>
              <a:rPr lang="en-US" dirty="0"/>
              <a:t> P(flu) = 0,3, </a:t>
            </a:r>
            <a:r>
              <a:rPr lang="en-US" dirty="0" err="1"/>
              <a:t>atau</a:t>
            </a:r>
            <a:r>
              <a:rPr lang="en-US" dirty="0"/>
              <a:t> </a:t>
            </a:r>
            <a:r>
              <a:rPr lang="en-US" dirty="0" err="1"/>
              <a:t>ada</a:t>
            </a:r>
            <a:r>
              <a:rPr lang="en-US" dirty="0"/>
              <a:t> </a:t>
            </a:r>
            <a:r>
              <a:rPr lang="en-US" dirty="0" err="1"/>
              <a:t>kemungkinan</a:t>
            </a:r>
            <a:r>
              <a:rPr lang="en-US" dirty="0"/>
              <a:t> 30% </a:t>
            </a:r>
            <a:r>
              <a:rPr lang="en-US" dirty="0" err="1"/>
              <a:t>bahwa</a:t>
            </a:r>
            <a:r>
              <a:rPr lang="en-US" dirty="0"/>
              <a:t> </a:t>
            </a:r>
            <a:r>
              <a:rPr lang="en-US" dirty="0" err="1"/>
              <a:t>setiap</a:t>
            </a:r>
            <a:r>
              <a:rPr lang="en-US" dirty="0"/>
              <a:t> </a:t>
            </a:r>
            <a:r>
              <a:rPr lang="en-US" dirty="0" err="1"/>
              <a:t>pasien</a:t>
            </a:r>
            <a:r>
              <a:rPr lang="en-US" dirty="0"/>
              <a:t> </a:t>
            </a:r>
            <a:r>
              <a:rPr lang="en-US" dirty="0" err="1"/>
              <a:t>menderita</a:t>
            </a:r>
            <a:r>
              <a:rPr lang="en-US" dirty="0"/>
              <a:t> flu.</a:t>
            </a:r>
          </a:p>
          <a:p>
            <a:pPr marL="90488" indent="0">
              <a:buNone/>
              <a:defRPr/>
            </a:pPr>
            <a:r>
              <a:rPr lang="en-US" dirty="0" err="1"/>
              <a:t>Misalnya</a:t>
            </a:r>
            <a:r>
              <a:rPr lang="en-US" dirty="0"/>
              <a:t> </a:t>
            </a:r>
            <a:r>
              <a:rPr lang="en-US" dirty="0" err="1"/>
              <a:t>terdapat</a:t>
            </a:r>
            <a:r>
              <a:rPr lang="en-US" dirty="0"/>
              <a:t> </a:t>
            </a:r>
            <a:r>
              <a:rPr lang="en-US" dirty="0" err="1"/>
              <a:t>pasien</a:t>
            </a:r>
            <a:r>
              <a:rPr lang="en-US" dirty="0"/>
              <a:t> </a:t>
            </a:r>
            <a:r>
              <a:rPr lang="en-US" dirty="0" err="1"/>
              <a:t>memiliki</a:t>
            </a:r>
            <a:r>
              <a:rPr lang="en-US" dirty="0"/>
              <a:t> </a:t>
            </a:r>
            <a:r>
              <a:rPr lang="en-US" dirty="0" err="1"/>
              <a:t>suhu</a:t>
            </a:r>
            <a:r>
              <a:rPr lang="en-US" dirty="0"/>
              <a:t> </a:t>
            </a:r>
            <a:r>
              <a:rPr lang="en-US" dirty="0" err="1"/>
              <a:t>tinggi</a:t>
            </a:r>
            <a:r>
              <a:rPr lang="en-US" dirty="0"/>
              <a:t>, </a:t>
            </a:r>
            <a:r>
              <a:rPr lang="en-US" dirty="0" err="1"/>
              <a:t>pilek</a:t>
            </a:r>
            <a:r>
              <a:rPr lang="en-US" dirty="0"/>
              <a:t>, dan </a:t>
            </a:r>
            <a:r>
              <a:rPr lang="en-US" dirty="0" err="1"/>
              <a:t>bersin</a:t>
            </a:r>
            <a:r>
              <a:rPr lang="en-US" dirty="0"/>
              <a:t>, </a:t>
            </a:r>
            <a:r>
              <a:rPr lang="en-US" dirty="0" err="1"/>
              <a:t>tetapi</a:t>
            </a:r>
            <a:r>
              <a:rPr lang="en-US" dirty="0"/>
              <a:t> </a:t>
            </a:r>
            <a:r>
              <a:rPr lang="en-US" dirty="0" err="1"/>
              <a:t>tidak</a:t>
            </a:r>
            <a:r>
              <a:rPr lang="en-US" dirty="0"/>
              <a:t> </a:t>
            </a:r>
            <a:r>
              <a:rPr lang="en-US" dirty="0" err="1"/>
              <a:t>memiliki</a:t>
            </a:r>
            <a:r>
              <a:rPr lang="en-US" dirty="0"/>
              <a:t> </a:t>
            </a:r>
            <a:r>
              <a:rPr lang="en-US" dirty="0" err="1"/>
              <a:t>sakit</a:t>
            </a:r>
            <a:r>
              <a:rPr lang="en-US" dirty="0"/>
              <a:t> </a:t>
            </a:r>
            <a:r>
              <a:rPr lang="en-US" dirty="0" err="1"/>
              <a:t>kepala</a:t>
            </a:r>
            <a:endParaRPr lang="en-US" dirty="0"/>
          </a:p>
          <a:p>
            <a:pPr marL="433388" indent="-342900">
              <a:spcBef>
                <a:spcPts val="200"/>
              </a:spcBef>
              <a:buFont typeface="Arial" panose="020B0604020202020204" pitchFamily="34" charset="0"/>
              <a:buChar char="•"/>
              <a:defRPr/>
            </a:pPr>
            <a:r>
              <a:rPr lang="en-US" dirty="0" err="1"/>
              <a:t>Bagaimana</a:t>
            </a:r>
            <a:r>
              <a:rPr lang="en-US" dirty="0"/>
              <a:t> </a:t>
            </a:r>
            <a:r>
              <a:rPr lang="en-US" dirty="0" err="1"/>
              <a:t>kita</a:t>
            </a:r>
            <a:r>
              <a:rPr lang="en-US" dirty="0"/>
              <a:t> </a:t>
            </a:r>
            <a:r>
              <a:rPr lang="en-US" dirty="0" err="1"/>
              <a:t>menentukan</a:t>
            </a:r>
            <a:r>
              <a:rPr lang="en-US" dirty="0"/>
              <a:t> </a:t>
            </a:r>
            <a:r>
              <a:rPr lang="en-US" dirty="0" err="1"/>
              <a:t>probabilitas</a:t>
            </a:r>
            <a:r>
              <a:rPr lang="en-US" dirty="0"/>
              <a:t> </a:t>
            </a:r>
            <a:r>
              <a:rPr lang="en-US" dirty="0" err="1"/>
              <a:t>spesifik</a:t>
            </a:r>
            <a:r>
              <a:rPr lang="en-US" dirty="0"/>
              <a:t> flu </a:t>
            </a:r>
            <a:r>
              <a:rPr lang="en-US" dirty="0" err="1"/>
              <a:t>karena</a:t>
            </a:r>
            <a:r>
              <a:rPr lang="en-US" dirty="0"/>
              <a:t> </a:t>
            </a:r>
            <a:r>
              <a:rPr lang="en-US" dirty="0" err="1"/>
              <a:t>serangkaian</a:t>
            </a:r>
            <a:r>
              <a:rPr lang="en-US" dirty="0"/>
              <a:t> </a:t>
            </a:r>
            <a:r>
              <a:rPr lang="en-US" dirty="0" err="1"/>
              <a:t>gejala</a:t>
            </a:r>
            <a:r>
              <a:rPr lang="en-US" dirty="0"/>
              <a:t> </a:t>
            </a:r>
            <a:r>
              <a:rPr lang="en-US" dirty="0" err="1"/>
              <a:t>ini</a:t>
            </a:r>
            <a:r>
              <a:rPr lang="en-US" dirty="0"/>
              <a:t>?</a:t>
            </a:r>
          </a:p>
          <a:p>
            <a:pPr marL="433388" indent="-342900">
              <a:spcBef>
                <a:spcPts val="200"/>
              </a:spcBef>
              <a:buFont typeface="Arial" panose="020B0604020202020204" pitchFamily="34" charset="0"/>
              <a:buChar char="•"/>
              <a:defRPr/>
            </a:pPr>
            <a:r>
              <a:rPr lang="en-US" dirty="0" err="1"/>
              <a:t>Dengan</a:t>
            </a:r>
            <a:r>
              <a:rPr lang="en-US" dirty="0"/>
              <a:t> </a:t>
            </a:r>
            <a:r>
              <a:rPr lang="en-US" dirty="0" err="1"/>
              <a:t>adanya</a:t>
            </a:r>
            <a:r>
              <a:rPr lang="en-US" dirty="0"/>
              <a:t> </a:t>
            </a:r>
            <a:r>
              <a:rPr lang="en-US" dirty="0" err="1"/>
              <a:t>satu</a:t>
            </a:r>
            <a:r>
              <a:rPr lang="en-US" dirty="0"/>
              <a:t> </a:t>
            </a:r>
            <a:r>
              <a:rPr lang="en-US" dirty="0" err="1"/>
              <a:t>gejala</a:t>
            </a:r>
            <a:r>
              <a:rPr lang="en-US" dirty="0"/>
              <a:t>, </a:t>
            </a:r>
            <a:r>
              <a:rPr lang="en-US" dirty="0" err="1"/>
              <a:t>maka</a:t>
            </a:r>
            <a:r>
              <a:rPr lang="en-US" dirty="0"/>
              <a:t> </a:t>
            </a:r>
            <a:r>
              <a:rPr lang="en-US" dirty="0" err="1"/>
              <a:t>kemungkinan</a:t>
            </a:r>
            <a:r>
              <a:rPr lang="en-US" dirty="0"/>
              <a:t> </a:t>
            </a:r>
            <a:r>
              <a:rPr lang="en-US" dirty="0" err="1"/>
              <a:t>baru</a:t>
            </a:r>
            <a:r>
              <a:rPr lang="en-US" dirty="0"/>
              <a:t> </a:t>
            </a:r>
            <a:r>
              <a:rPr lang="en-US" dirty="0" err="1"/>
              <a:t>terkena</a:t>
            </a:r>
            <a:r>
              <a:rPr lang="en-US" dirty="0"/>
              <a:t> flu </a:t>
            </a:r>
            <a:r>
              <a:rPr lang="en-US" dirty="0" err="1"/>
              <a:t>dapat</a:t>
            </a:r>
            <a:r>
              <a:rPr lang="en-US" dirty="0"/>
              <a:t> </a:t>
            </a:r>
            <a:r>
              <a:rPr lang="en-US" dirty="0" err="1"/>
              <a:t>ditentukan</a:t>
            </a:r>
            <a:r>
              <a:rPr lang="en-US" dirty="0"/>
              <a:t> </a:t>
            </a:r>
            <a:r>
              <a:rPr lang="en-US" dirty="0" err="1"/>
              <a:t>dengan</a:t>
            </a:r>
            <a:r>
              <a:rPr lang="en-US" dirty="0"/>
              <a:t> </a:t>
            </a:r>
            <a:r>
              <a:rPr lang="en-US" dirty="0" err="1"/>
              <a:t>mengumpulkan</a:t>
            </a:r>
            <a:r>
              <a:rPr lang="en-US" dirty="0"/>
              <a:t> data </a:t>
            </a:r>
            <a:r>
              <a:rPr lang="en-US" dirty="0" err="1"/>
              <a:t>statistik</a:t>
            </a:r>
            <a:r>
              <a:rPr lang="en-US" dirty="0"/>
              <a:t> </a:t>
            </a:r>
            <a:r>
              <a:rPr lang="en-US" dirty="0" err="1"/>
              <a:t>sebagai</a:t>
            </a:r>
            <a:r>
              <a:rPr lang="en-US" dirty="0"/>
              <a:t> </a:t>
            </a:r>
            <a:r>
              <a:rPr lang="en-US" dirty="0" err="1"/>
              <a:t>berikut</a:t>
            </a:r>
            <a:r>
              <a:rPr lang="en-US" dirty="0"/>
              <a:t>:</a:t>
            </a:r>
            <a:endParaRPr lang="id-ID" sz="1800" dirty="0"/>
          </a:p>
        </p:txBody>
      </p:sp>
      <p:pic>
        <p:nvPicPr>
          <p:cNvPr id="5" name="Picture 4" descr="Hasil gambar">
            <a:extLst>
              <a:ext uri="{FF2B5EF4-FFF2-40B4-BE49-F238E27FC236}">
                <a16:creationId xmlns:a16="http://schemas.microsoft.com/office/drawing/2014/main" id="{430E03BB-0752-40F1-94FE-65AFC3A9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C04AED65-AE0C-4414-B6DB-2B6D927168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1706" y="4895993"/>
            <a:ext cx="7128588" cy="143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66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up)">
                                      <p:cBhvr>
                                        <p:cTn id="7" dur="500"/>
                                        <p:tgtEl>
                                          <p:spTgt spid="10">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wipe(up)">
                                      <p:cBhvr>
                                        <p:cTn id="10" dur="500"/>
                                        <p:tgtEl>
                                          <p:spTgt spid="10">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wipe(up)">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Teorema</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10180322" cy="44371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r>
              <a:rPr lang="en-US" sz="2400" b="1" dirty="0"/>
              <a:t> </a:t>
            </a:r>
            <a:r>
              <a:rPr lang="en-US" sz="2400" b="1" dirty="0" err="1"/>
              <a:t>Penerapan</a:t>
            </a:r>
            <a:r>
              <a:rPr lang="en-US" sz="2400" b="1" dirty="0"/>
              <a:t> </a:t>
            </a:r>
            <a:r>
              <a:rPr lang="en-US" sz="2400" b="1" dirty="0" err="1"/>
              <a:t>Teorema</a:t>
            </a:r>
            <a:r>
              <a:rPr lang="en-US" sz="2400" b="1" dirty="0"/>
              <a:t> Bayes</a:t>
            </a:r>
          </a:p>
          <a:p>
            <a:pPr marL="90488" indent="0">
              <a:spcBef>
                <a:spcPts val="200"/>
              </a:spcBef>
              <a:buNone/>
              <a:defRPr/>
            </a:pPr>
            <a:r>
              <a:rPr lang="en-US" dirty="0" err="1"/>
              <a:t>Namun</a:t>
            </a:r>
            <a:r>
              <a:rPr lang="en-US" dirty="0"/>
              <a:t>, </a:t>
            </a:r>
            <a:r>
              <a:rPr lang="en-US" dirty="0" err="1"/>
              <a:t>bagaimana</a:t>
            </a:r>
            <a:r>
              <a:rPr lang="en-US" dirty="0"/>
              <a:t> </a:t>
            </a:r>
            <a:r>
              <a:rPr lang="en-US" dirty="0" err="1"/>
              <a:t>menentukan</a:t>
            </a:r>
            <a:r>
              <a:rPr lang="en-US" dirty="0"/>
              <a:t> </a:t>
            </a:r>
            <a:r>
              <a:rPr lang="en-US" dirty="0" err="1"/>
              <a:t>probabilitas</a:t>
            </a:r>
            <a:r>
              <a:rPr lang="en-US" dirty="0"/>
              <a:t> </a:t>
            </a:r>
            <a:r>
              <a:rPr lang="en-US" dirty="0" err="1"/>
              <a:t>bahwa</a:t>
            </a:r>
            <a:r>
              <a:rPr lang="en-US" dirty="0"/>
              <a:t> </a:t>
            </a:r>
            <a:r>
              <a:rPr lang="en-US" dirty="0" err="1"/>
              <a:t>mereka</a:t>
            </a:r>
            <a:r>
              <a:rPr lang="en-US" dirty="0"/>
              <a:t> </a:t>
            </a:r>
            <a:r>
              <a:rPr lang="en-US" dirty="0" err="1"/>
              <a:t>terkena</a:t>
            </a:r>
            <a:r>
              <a:rPr lang="en-US" dirty="0"/>
              <a:t> flu, </a:t>
            </a:r>
            <a:r>
              <a:rPr lang="en-US" dirty="0" err="1"/>
              <a:t>mengingat</a:t>
            </a:r>
            <a:r>
              <a:rPr lang="en-US" dirty="0"/>
              <a:t> </a:t>
            </a:r>
            <a:r>
              <a:rPr lang="en-US" dirty="0" err="1"/>
              <a:t>faktanya</a:t>
            </a:r>
            <a:r>
              <a:rPr lang="en-US" dirty="0"/>
              <a:t> </a:t>
            </a:r>
            <a:r>
              <a:rPr lang="en-US" dirty="0" err="1"/>
              <a:t>mereka</a:t>
            </a:r>
            <a:r>
              <a:rPr lang="en-US" dirty="0"/>
              <a:t> </a:t>
            </a:r>
            <a:r>
              <a:rPr lang="en-US" dirty="0" err="1"/>
              <a:t>memiliki</a:t>
            </a:r>
            <a:r>
              <a:rPr lang="en-US" dirty="0"/>
              <a:t> </a:t>
            </a:r>
            <a:r>
              <a:rPr lang="en-US" dirty="0" err="1"/>
              <a:t>kombinasi</a:t>
            </a:r>
            <a:r>
              <a:rPr lang="en-US" dirty="0"/>
              <a:t> </a:t>
            </a:r>
            <a:r>
              <a:rPr lang="en-US" dirty="0" err="1"/>
              <a:t>gejala</a:t>
            </a:r>
            <a:r>
              <a:rPr lang="en-US" dirty="0"/>
              <a:t> </a:t>
            </a:r>
            <a:r>
              <a:rPr lang="en-US" dirty="0" err="1"/>
              <a:t>seperti</a:t>
            </a:r>
            <a:r>
              <a:rPr lang="en-US" dirty="0"/>
              <a:t> </a:t>
            </a:r>
            <a:r>
              <a:rPr lang="en-US" dirty="0" err="1"/>
              <a:t>suhu</a:t>
            </a:r>
            <a:r>
              <a:rPr lang="en-US" dirty="0"/>
              <a:t> </a:t>
            </a:r>
            <a:r>
              <a:rPr lang="en-US" dirty="0" err="1"/>
              <a:t>tinggi</a:t>
            </a:r>
            <a:r>
              <a:rPr lang="en-US" dirty="0"/>
              <a:t> dan </a:t>
            </a:r>
            <a:r>
              <a:rPr lang="en-US" dirty="0" err="1"/>
              <a:t>pilek</a:t>
            </a:r>
            <a:r>
              <a:rPr lang="en-US" dirty="0"/>
              <a:t>, </a:t>
            </a:r>
            <a:r>
              <a:rPr lang="en-US" dirty="0" err="1"/>
              <a:t>suhu</a:t>
            </a:r>
            <a:r>
              <a:rPr lang="en-US" dirty="0"/>
              <a:t> </a:t>
            </a:r>
            <a:r>
              <a:rPr lang="en-US" dirty="0" err="1"/>
              <a:t>tinggi</a:t>
            </a:r>
            <a:r>
              <a:rPr lang="en-US" dirty="0"/>
              <a:t> dan </a:t>
            </a:r>
            <a:r>
              <a:rPr lang="en-US" dirty="0" err="1"/>
              <a:t>sakit</a:t>
            </a:r>
            <a:r>
              <a:rPr lang="en-US" dirty="0"/>
              <a:t> </a:t>
            </a:r>
            <a:r>
              <a:rPr lang="en-US" dirty="0" err="1"/>
              <a:t>kepala</a:t>
            </a:r>
            <a:r>
              <a:rPr lang="en-US" dirty="0"/>
              <a:t>, </a:t>
            </a:r>
            <a:r>
              <a:rPr lang="en-US" dirty="0" err="1"/>
              <a:t>dll</a:t>
            </a:r>
            <a:endParaRPr lang="en-US" dirty="0"/>
          </a:p>
          <a:p>
            <a:pPr marL="90488" indent="0">
              <a:spcBef>
                <a:spcPts val="1600"/>
              </a:spcBef>
              <a:buNone/>
              <a:defRPr/>
            </a:pPr>
            <a:r>
              <a:rPr lang="en-US" dirty="0"/>
              <a:t>Kita </a:t>
            </a:r>
            <a:r>
              <a:rPr lang="en-US" dirty="0" err="1"/>
              <a:t>dapat</a:t>
            </a:r>
            <a:r>
              <a:rPr lang="en-US" dirty="0"/>
              <a:t> </a:t>
            </a:r>
            <a:r>
              <a:rPr lang="en-US" dirty="0" err="1"/>
              <a:t>mengukur</a:t>
            </a:r>
            <a:r>
              <a:rPr lang="en-US" dirty="0"/>
              <a:t> </a:t>
            </a:r>
            <a:r>
              <a:rPr lang="en-US" dirty="0" err="1"/>
              <a:t>probabilitas</a:t>
            </a:r>
            <a:r>
              <a:rPr lang="en-US" dirty="0"/>
              <a:t> </a:t>
            </a:r>
            <a:r>
              <a:rPr lang="en-US" dirty="0" err="1"/>
              <a:t>misalnya</a:t>
            </a:r>
            <a:r>
              <a:rPr lang="en-US" dirty="0"/>
              <a:t> </a:t>
            </a:r>
            <a:r>
              <a:rPr lang="en-US" dirty="0" err="1"/>
              <a:t>tiga</a:t>
            </a:r>
            <a:r>
              <a:rPr lang="en-US" dirty="0"/>
              <a:t> </a:t>
            </a:r>
            <a:r>
              <a:rPr lang="en-US" dirty="0" err="1"/>
              <a:t>peristiwa</a:t>
            </a:r>
            <a:r>
              <a:rPr lang="en-US" dirty="0"/>
              <a:t> </a:t>
            </a:r>
            <a:r>
              <a:rPr lang="en-US" dirty="0" err="1"/>
              <a:t>berbeda</a:t>
            </a:r>
            <a:r>
              <a:rPr lang="en-US" dirty="0"/>
              <a:t> </a:t>
            </a:r>
            <a:r>
              <a:rPr lang="en-US" dirty="0" err="1"/>
              <a:t>akan</a:t>
            </a:r>
            <a:r>
              <a:rPr lang="en-US" dirty="0"/>
              <a:t> </a:t>
            </a:r>
            <a:r>
              <a:rPr lang="en-US" dirty="0" err="1"/>
              <a:t>terjadi</a:t>
            </a:r>
            <a:r>
              <a:rPr lang="en-US" dirty="0"/>
              <a:t> </a:t>
            </a:r>
            <a:r>
              <a:rPr lang="en-US" dirty="0" err="1"/>
              <a:t>untuk</a:t>
            </a:r>
            <a:r>
              <a:rPr lang="en-US" dirty="0"/>
              <a:t> </a:t>
            </a:r>
            <a:r>
              <a:rPr lang="en-US" dirty="0" err="1"/>
              <a:t>mendukung</a:t>
            </a:r>
            <a:r>
              <a:rPr lang="en-US" dirty="0"/>
              <a:t> </a:t>
            </a:r>
            <a:r>
              <a:rPr lang="en-US" dirty="0" err="1"/>
              <a:t>hipotesis</a:t>
            </a:r>
            <a:r>
              <a:rPr lang="en-US" dirty="0"/>
              <a:t>:</a:t>
            </a:r>
          </a:p>
          <a:p>
            <a:pPr marL="433388" indent="-342900">
              <a:spcBef>
                <a:spcPts val="200"/>
              </a:spcBef>
              <a:buFont typeface="Arial" panose="020B0604020202020204" pitchFamily="34" charset="0"/>
              <a:buChar char="•"/>
              <a:defRPr/>
            </a:pPr>
            <a:r>
              <a:rPr lang="en-US" dirty="0"/>
              <a:t>P(E1 : H), P(E2 : H), P(E3 : H)</a:t>
            </a:r>
          </a:p>
          <a:p>
            <a:pPr marL="90488" indent="0">
              <a:spcBef>
                <a:spcPts val="1600"/>
              </a:spcBef>
              <a:buNone/>
              <a:defRPr/>
            </a:pPr>
            <a:r>
              <a:rPr lang="en-US" dirty="0"/>
              <a:t>Juga, </a:t>
            </a:r>
            <a:r>
              <a:rPr lang="en-US" dirty="0" err="1"/>
              <a:t>kita</a:t>
            </a:r>
            <a:r>
              <a:rPr lang="en-US" dirty="0"/>
              <a:t> </a:t>
            </a:r>
            <a:r>
              <a:rPr lang="en-US" dirty="0" err="1"/>
              <a:t>bisa</a:t>
            </a:r>
            <a:r>
              <a:rPr lang="en-US" dirty="0"/>
              <a:t> </a:t>
            </a:r>
            <a:r>
              <a:rPr lang="en-US" dirty="0" err="1"/>
              <a:t>mengukur</a:t>
            </a:r>
            <a:r>
              <a:rPr lang="en-US" dirty="0"/>
              <a:t>:</a:t>
            </a:r>
          </a:p>
          <a:p>
            <a:pPr marL="433388" indent="-342900">
              <a:spcBef>
                <a:spcPts val="200"/>
              </a:spcBef>
              <a:buFont typeface="Arial" panose="020B0604020202020204" pitchFamily="34" charset="0"/>
              <a:buChar char="•"/>
              <a:defRPr/>
            </a:pPr>
            <a:r>
              <a:rPr lang="en-US" dirty="0"/>
              <a:t>P(E1 : not H), P(E2 : not H), P(E3 : not H)</a:t>
            </a:r>
          </a:p>
          <a:p>
            <a:pPr marL="90488" indent="0">
              <a:spcBef>
                <a:spcPts val="200"/>
              </a:spcBef>
              <a:buNone/>
              <a:defRPr/>
            </a:pPr>
            <a:r>
              <a:rPr lang="en-US" dirty="0" err="1"/>
              <a:t>yaitu</a:t>
            </a:r>
            <a:r>
              <a:rPr lang="en-US" dirty="0"/>
              <a:t>, </a:t>
            </a:r>
            <a:r>
              <a:rPr lang="en-US" dirty="0" err="1"/>
              <a:t>menguji</a:t>
            </a:r>
            <a:r>
              <a:rPr lang="en-US" dirty="0"/>
              <a:t> </a:t>
            </a:r>
            <a:r>
              <a:rPr lang="en-US" dirty="0" err="1"/>
              <a:t>bahwa</a:t>
            </a:r>
            <a:r>
              <a:rPr lang="en-US" dirty="0"/>
              <a:t> </a:t>
            </a:r>
            <a:r>
              <a:rPr lang="en-US" dirty="0" err="1"/>
              <a:t>tiga</a:t>
            </a:r>
            <a:r>
              <a:rPr lang="en-US" dirty="0"/>
              <a:t> </a:t>
            </a:r>
            <a:r>
              <a:rPr lang="en-US" dirty="0" err="1"/>
              <a:t>peristiwa</a:t>
            </a:r>
            <a:r>
              <a:rPr lang="en-US" dirty="0"/>
              <a:t> yang </a:t>
            </a:r>
            <a:r>
              <a:rPr lang="en-US" dirty="0" err="1"/>
              <a:t>berbeda</a:t>
            </a:r>
            <a:r>
              <a:rPr lang="en-US" dirty="0"/>
              <a:t> </a:t>
            </a:r>
            <a:r>
              <a:rPr lang="en-US" dirty="0" err="1"/>
              <a:t>tidak</a:t>
            </a:r>
            <a:r>
              <a:rPr lang="en-US" dirty="0"/>
              <a:t> </a:t>
            </a:r>
            <a:r>
              <a:rPr lang="en-US" dirty="0" err="1"/>
              <a:t>mendukung</a:t>
            </a:r>
            <a:r>
              <a:rPr lang="en-US" dirty="0"/>
              <a:t> </a:t>
            </a:r>
            <a:r>
              <a:rPr lang="en-US" dirty="0" err="1"/>
              <a:t>hipotesis</a:t>
            </a:r>
            <a:r>
              <a:rPr lang="en-US" dirty="0"/>
              <a:t>.</a:t>
            </a:r>
          </a:p>
          <a:p>
            <a:pPr marL="90488" indent="0">
              <a:spcBef>
                <a:spcPts val="1600"/>
              </a:spcBef>
              <a:buNone/>
              <a:defRPr/>
            </a:pPr>
            <a:r>
              <a:rPr lang="en-US" dirty="0" err="1"/>
              <a:t>Dengan</a:t>
            </a:r>
            <a:r>
              <a:rPr lang="en-US" dirty="0"/>
              <a:t> </a:t>
            </a:r>
            <a:r>
              <a:rPr lang="en-US" dirty="0" err="1"/>
              <a:t>Teorema</a:t>
            </a:r>
            <a:r>
              <a:rPr lang="en-US" dirty="0"/>
              <a:t> Bayes </a:t>
            </a:r>
            <a:r>
              <a:rPr lang="en-US" dirty="0" err="1"/>
              <a:t>kemudian</a:t>
            </a:r>
            <a:r>
              <a:rPr lang="en-US" dirty="0"/>
              <a:t> </a:t>
            </a:r>
            <a:r>
              <a:rPr lang="en-US" dirty="0" err="1"/>
              <a:t>dapat</a:t>
            </a:r>
            <a:r>
              <a:rPr lang="en-US" dirty="0"/>
              <a:t> </a:t>
            </a:r>
            <a:r>
              <a:rPr lang="en-US" dirty="0" err="1"/>
              <a:t>menghitung</a:t>
            </a:r>
            <a:r>
              <a:rPr lang="en-US" dirty="0"/>
              <a:t> </a:t>
            </a:r>
            <a:r>
              <a:rPr lang="en-US" dirty="0" err="1"/>
              <a:t>probabilitas</a:t>
            </a:r>
            <a:r>
              <a:rPr lang="en-US" dirty="0"/>
              <a:t> H </a:t>
            </a:r>
            <a:r>
              <a:rPr lang="en-US" dirty="0" err="1"/>
              <a:t>diberikan</a:t>
            </a:r>
            <a:r>
              <a:rPr lang="en-US" dirty="0"/>
              <a:t> E1 dan E2 yang </a:t>
            </a:r>
            <a:r>
              <a:rPr lang="en-US" dirty="0" err="1"/>
              <a:t>terjadi</a:t>
            </a:r>
            <a:r>
              <a:rPr lang="en-US" dirty="0"/>
              <a:t> </a:t>
            </a:r>
            <a:r>
              <a:rPr lang="en-US" dirty="0" err="1"/>
              <a:t>untuk</a:t>
            </a:r>
            <a:r>
              <a:rPr lang="en-US" dirty="0"/>
              <a:t> </a:t>
            </a:r>
            <a:r>
              <a:rPr lang="en-US" dirty="0" err="1"/>
              <a:t>mendukung</a:t>
            </a:r>
            <a:r>
              <a:rPr lang="en-US" dirty="0"/>
              <a:t> </a:t>
            </a:r>
            <a:r>
              <a:rPr lang="en-US" dirty="0" err="1"/>
              <a:t>hipotesis</a:t>
            </a:r>
            <a:r>
              <a:rPr lang="en-US" dirty="0"/>
              <a:t> </a:t>
            </a:r>
            <a:r>
              <a:rPr lang="en-US" dirty="0" err="1"/>
              <a:t>tetapi</a:t>
            </a:r>
            <a:r>
              <a:rPr lang="en-US" dirty="0"/>
              <a:t> E3 </a:t>
            </a:r>
            <a:r>
              <a:rPr lang="en-US" dirty="0" err="1"/>
              <a:t>tidak</a:t>
            </a:r>
            <a:r>
              <a:rPr lang="en-US" dirty="0"/>
              <a:t> </a:t>
            </a:r>
            <a:r>
              <a:rPr lang="en-US" dirty="0" err="1"/>
              <a:t>terjadi</a:t>
            </a:r>
            <a:r>
              <a:rPr lang="en-US" dirty="0"/>
              <a:t>:</a:t>
            </a:r>
          </a:p>
          <a:p>
            <a:pPr marL="433388" indent="-342900">
              <a:spcBef>
                <a:spcPts val="200"/>
              </a:spcBef>
              <a:buFont typeface="Arial" panose="020B0604020202020204" pitchFamily="34" charset="0"/>
              <a:buChar char="•"/>
              <a:defRPr/>
            </a:pPr>
            <a:r>
              <a:rPr lang="en-US" dirty="0"/>
              <a:t>P(H: E1 and E2 and not E3)</a:t>
            </a:r>
          </a:p>
        </p:txBody>
      </p:sp>
      <p:pic>
        <p:nvPicPr>
          <p:cNvPr id="5" name="Picture 4" descr="Hasil gambar">
            <a:extLst>
              <a:ext uri="{FF2B5EF4-FFF2-40B4-BE49-F238E27FC236}">
                <a16:creationId xmlns:a16="http://schemas.microsoft.com/office/drawing/2014/main" id="{430E03BB-0752-40F1-94FE-65AFC3A9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2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up)">
                                      <p:cBhvr>
                                        <p:cTn id="7" dur="500"/>
                                        <p:tgtEl>
                                          <p:spTgt spid="10">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wipe(up)">
                                      <p:cBhvr>
                                        <p:cTn id="10" dur="500"/>
                                        <p:tgtEl>
                                          <p:spTgt spid="10">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wipe(up)">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7" end="7"/>
                                            </p:txEl>
                                          </p:spTgt>
                                        </p:tgtEl>
                                        <p:attrNameLst>
                                          <p:attrName>style.visibility</p:attrName>
                                        </p:attrNameLst>
                                      </p:cBhvr>
                                      <p:to>
                                        <p:strVal val="visible"/>
                                      </p:to>
                                    </p:set>
                                    <p:animEffect transition="in" filter="fade">
                                      <p:cBhvr>
                                        <p:cTn id="18" dur="500"/>
                                        <p:tgtEl>
                                          <p:spTgt spid="10">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animEffect transition="in" filter="fade">
                                      <p:cBhvr>
                                        <p:cTn id="21"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Teorema</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4"/>
            <a:ext cx="4527667" cy="21417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r>
              <a:rPr lang="en-US" sz="2400" b="1" dirty="0"/>
              <a:t> </a:t>
            </a:r>
            <a:r>
              <a:rPr lang="en-US" sz="2400" b="1" dirty="0" err="1"/>
              <a:t>Penerapan</a:t>
            </a:r>
            <a:r>
              <a:rPr lang="en-US" sz="2400" b="1" dirty="0"/>
              <a:t> </a:t>
            </a:r>
            <a:r>
              <a:rPr lang="en-US" sz="2400" b="1" dirty="0" err="1"/>
              <a:t>Teorema</a:t>
            </a:r>
            <a:r>
              <a:rPr lang="en-US" sz="2400" b="1" dirty="0"/>
              <a:t> Bayes</a:t>
            </a:r>
          </a:p>
          <a:p>
            <a:pPr marL="90488" indent="0">
              <a:spcBef>
                <a:spcPts val="200"/>
              </a:spcBef>
              <a:buNone/>
              <a:defRPr/>
            </a:pPr>
            <a:r>
              <a:rPr lang="en-US" dirty="0" err="1"/>
              <a:t>Asumsikan</a:t>
            </a:r>
            <a:r>
              <a:rPr lang="en-US" dirty="0"/>
              <a:t> </a:t>
            </a:r>
            <a:r>
              <a:rPr lang="en-US" dirty="0" err="1"/>
              <a:t>bahwa</a:t>
            </a:r>
            <a:r>
              <a:rPr lang="en-US" dirty="0"/>
              <a:t> data </a:t>
            </a:r>
            <a:r>
              <a:rPr lang="en-US" dirty="0" err="1"/>
              <a:t>berikut</a:t>
            </a:r>
            <a:r>
              <a:rPr lang="en-US" dirty="0"/>
              <a:t> </a:t>
            </a:r>
            <a:r>
              <a:rPr lang="en-US" dirty="0" err="1"/>
              <a:t>ini</a:t>
            </a:r>
            <a:r>
              <a:rPr lang="en-US" dirty="0"/>
              <a:t> </a:t>
            </a:r>
            <a:r>
              <a:rPr lang="en-US" dirty="0" err="1"/>
              <a:t>tersedia</a:t>
            </a:r>
            <a:r>
              <a:rPr lang="en-US" dirty="0"/>
              <a:t>:</a:t>
            </a:r>
          </a:p>
          <a:p>
            <a:pPr marL="90488" indent="0">
              <a:spcBef>
                <a:spcPts val="400"/>
              </a:spcBef>
              <a:buNone/>
              <a:defRPr/>
            </a:pPr>
            <a:r>
              <a:rPr lang="en-US" sz="1400" dirty="0"/>
              <a:t>Data </a:t>
            </a:r>
            <a:r>
              <a:rPr lang="en-US" sz="1400" dirty="0" err="1"/>
              <a:t>ini</a:t>
            </a:r>
            <a:r>
              <a:rPr lang="en-US" sz="1400" dirty="0"/>
              <a:t> </a:t>
            </a:r>
            <a:r>
              <a:rPr lang="en-US" sz="1400" dirty="0" err="1"/>
              <a:t>diambil</a:t>
            </a:r>
            <a:r>
              <a:rPr lang="en-US" sz="1400" dirty="0"/>
              <a:t> </a:t>
            </a:r>
            <a:r>
              <a:rPr lang="en-US" sz="1400" dirty="0" err="1"/>
              <a:t>dari</a:t>
            </a:r>
            <a:r>
              <a:rPr lang="en-US" sz="1400" dirty="0"/>
              <a:t> 2 </a:t>
            </a:r>
            <a:r>
              <a:rPr lang="en-US" sz="1400" dirty="0" err="1"/>
              <a:t>populasi</a:t>
            </a:r>
            <a:r>
              <a:rPr lang="en-US" sz="1400" dirty="0"/>
              <a:t> </a:t>
            </a:r>
            <a:r>
              <a:rPr lang="en-US" sz="1400" dirty="0" err="1"/>
              <a:t>pasien</a:t>
            </a:r>
            <a:r>
              <a:rPr lang="en-US" sz="1400" dirty="0"/>
              <a:t> yang </a:t>
            </a:r>
            <a:r>
              <a:rPr lang="en-US" sz="1400" dirty="0" err="1"/>
              <a:t>berbeda</a:t>
            </a:r>
            <a:r>
              <a:rPr lang="en-US" sz="1400" dirty="0"/>
              <a:t>, </a:t>
            </a:r>
            <a:r>
              <a:rPr lang="en-US" sz="1400" dirty="0" err="1"/>
              <a:t>yaitu</a:t>
            </a:r>
            <a:r>
              <a:rPr lang="en-US" sz="1400" dirty="0"/>
              <a:t> 100 </a:t>
            </a:r>
            <a:r>
              <a:rPr lang="en-US" sz="1400" dirty="0" err="1"/>
              <a:t>pasien</a:t>
            </a:r>
            <a:r>
              <a:rPr lang="en-US" sz="1400" dirty="0"/>
              <a:t> yang </a:t>
            </a:r>
            <a:r>
              <a:rPr lang="en-US" sz="1400" dirty="0" err="1"/>
              <a:t>menderita</a:t>
            </a:r>
            <a:r>
              <a:rPr lang="en-US" sz="1400" dirty="0"/>
              <a:t> flu dan 100 </a:t>
            </a:r>
            <a:r>
              <a:rPr lang="en-US" sz="1400" dirty="0" err="1"/>
              <a:t>pasien</a:t>
            </a:r>
            <a:r>
              <a:rPr lang="en-US" sz="1400" dirty="0"/>
              <a:t> yang </a:t>
            </a:r>
            <a:r>
              <a:rPr lang="en-US" sz="1400" dirty="0" err="1"/>
              <a:t>tidak</a:t>
            </a:r>
            <a:r>
              <a:rPr lang="en-US" sz="1400" dirty="0"/>
              <a:t> </a:t>
            </a:r>
            <a:r>
              <a:rPr lang="en-US" sz="1400" dirty="0" err="1"/>
              <a:t>menderita</a:t>
            </a:r>
            <a:r>
              <a:rPr lang="en-US" sz="1400" dirty="0"/>
              <a:t> flu (</a:t>
            </a:r>
            <a:r>
              <a:rPr lang="en-US" sz="1400" dirty="0" err="1"/>
              <a:t>sehingga</a:t>
            </a:r>
            <a:r>
              <a:rPr lang="en-US" sz="1400" dirty="0"/>
              <a:t> total </a:t>
            </a:r>
            <a:r>
              <a:rPr lang="en-US" sz="1400" dirty="0" err="1"/>
              <a:t>nya</a:t>
            </a:r>
            <a:r>
              <a:rPr lang="en-US" sz="1400" dirty="0"/>
              <a:t> </a:t>
            </a:r>
            <a:r>
              <a:rPr lang="en-US" sz="1400" dirty="0" err="1"/>
              <a:t>tidak</a:t>
            </a:r>
            <a:r>
              <a:rPr lang="en-US" sz="1400" dirty="0"/>
              <a:t> 100%)</a:t>
            </a:r>
          </a:p>
        </p:txBody>
      </p:sp>
      <p:pic>
        <p:nvPicPr>
          <p:cNvPr id="5" name="Picture 4" descr="Hasil gambar">
            <a:extLst>
              <a:ext uri="{FF2B5EF4-FFF2-40B4-BE49-F238E27FC236}">
                <a16:creationId xmlns:a16="http://schemas.microsoft.com/office/drawing/2014/main" id="{430E03BB-0752-40F1-94FE-65AFC3A9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47AAAD06-E886-434A-89DF-A45F392197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3750" y="2034498"/>
            <a:ext cx="5523850" cy="131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859673AC-6543-4572-9206-23F597039BBC}"/>
              </a:ext>
            </a:extLst>
          </p:cNvPr>
          <p:cNvSpPr txBox="1">
            <a:spLocks/>
          </p:cNvSpPr>
          <p:nvPr/>
        </p:nvSpPr>
        <p:spPr>
          <a:xfrm>
            <a:off x="1036319" y="3565985"/>
            <a:ext cx="10180322" cy="26546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0">
              <a:buNone/>
              <a:defRPr/>
            </a:pPr>
            <a:r>
              <a:rPr lang="en-US" dirty="0" err="1"/>
              <a:t>Persamaan</a:t>
            </a:r>
            <a:r>
              <a:rPr lang="en-US" dirty="0"/>
              <a:t> </a:t>
            </a:r>
            <a:r>
              <a:rPr lang="en-US" dirty="0" err="1"/>
              <a:t>untuk</a:t>
            </a:r>
            <a:r>
              <a:rPr lang="en-US" dirty="0"/>
              <a:t> </a:t>
            </a:r>
            <a:r>
              <a:rPr lang="en-US" dirty="0" err="1"/>
              <a:t>menghitung</a:t>
            </a:r>
            <a:r>
              <a:rPr lang="en-US" dirty="0"/>
              <a:t> </a:t>
            </a:r>
            <a:r>
              <a:rPr lang="en-US" dirty="0" err="1"/>
              <a:t>probabilitas</a:t>
            </a:r>
            <a:r>
              <a:rPr lang="en-US" dirty="0"/>
              <a:t> flu </a:t>
            </a:r>
            <a:r>
              <a:rPr lang="en-US" dirty="0" err="1"/>
              <a:t>berdasarkan</a:t>
            </a:r>
            <a:r>
              <a:rPr lang="en-US" dirty="0"/>
              <a:t> </a:t>
            </a:r>
            <a:r>
              <a:rPr lang="en-US" dirty="0" err="1"/>
              <a:t>serangkaian</a:t>
            </a:r>
            <a:r>
              <a:rPr lang="en-US" dirty="0"/>
              <a:t> </a:t>
            </a:r>
            <a:r>
              <a:rPr lang="en-US" dirty="0" err="1"/>
              <a:t>gejala</a:t>
            </a:r>
            <a:r>
              <a:rPr lang="en-US" dirty="0"/>
              <a:t>: </a:t>
            </a:r>
          </a:p>
          <a:p>
            <a:pPr marL="433388" indent="-342900">
              <a:spcBef>
                <a:spcPts val="200"/>
              </a:spcBef>
              <a:buFont typeface="Arial" panose="020B0604020202020204" pitchFamily="34" charset="0"/>
              <a:buChar char="•"/>
              <a:defRPr/>
            </a:pPr>
            <a:r>
              <a:rPr lang="en-US" dirty="0" err="1"/>
              <a:t>Persamaan</a:t>
            </a:r>
            <a:r>
              <a:rPr lang="en-US" dirty="0"/>
              <a:t> </a:t>
            </a:r>
            <a:r>
              <a:rPr lang="en-US" dirty="0" err="1"/>
              <a:t>pertama</a:t>
            </a:r>
            <a:r>
              <a:rPr lang="en-US" dirty="0"/>
              <a:t> </a:t>
            </a:r>
            <a:r>
              <a:rPr lang="en-US" dirty="0" err="1"/>
              <a:t>digunakan</a:t>
            </a:r>
            <a:r>
              <a:rPr lang="en-US" dirty="0"/>
              <a:t> </a:t>
            </a:r>
            <a:r>
              <a:rPr lang="en-US" dirty="0" err="1"/>
              <a:t>jika</a:t>
            </a:r>
            <a:r>
              <a:rPr lang="en-US" dirty="0"/>
              <a:t> </a:t>
            </a:r>
            <a:r>
              <a:rPr lang="en-US" dirty="0" err="1"/>
              <a:t>suatu</a:t>
            </a:r>
            <a:r>
              <a:rPr lang="en-US" dirty="0"/>
              <a:t> </a:t>
            </a:r>
            <a:r>
              <a:rPr lang="en-US" dirty="0" err="1"/>
              <a:t>peristiwa</a:t>
            </a:r>
            <a:r>
              <a:rPr lang="en-US" dirty="0"/>
              <a:t> </a:t>
            </a:r>
            <a:r>
              <a:rPr lang="en-US" dirty="0" err="1"/>
              <a:t>atau</a:t>
            </a:r>
            <a:r>
              <a:rPr lang="en-US" dirty="0"/>
              <a:t> </a:t>
            </a:r>
            <a:r>
              <a:rPr lang="en-US" dirty="0" err="1"/>
              <a:t>gejala</a:t>
            </a:r>
            <a:r>
              <a:rPr lang="en-US" dirty="0"/>
              <a:t> </a:t>
            </a:r>
            <a:r>
              <a:rPr lang="en-US" dirty="0" err="1"/>
              <a:t>adalah</a:t>
            </a:r>
            <a:r>
              <a:rPr lang="en-US" dirty="0"/>
              <a:t> </a:t>
            </a:r>
            <a:r>
              <a:rPr lang="en-US" dirty="0" err="1"/>
              <a:t>benar</a:t>
            </a:r>
            <a:endParaRPr lang="en-US" dirty="0"/>
          </a:p>
          <a:p>
            <a:pPr marL="433388" indent="-342900">
              <a:spcBef>
                <a:spcPts val="200"/>
              </a:spcBef>
              <a:buFont typeface="Arial" panose="020B0604020202020204" pitchFamily="34" charset="0"/>
              <a:buChar char="•"/>
              <a:defRPr/>
            </a:pPr>
            <a:r>
              <a:rPr lang="en-US" dirty="0" err="1"/>
              <a:t>Persamaan</a:t>
            </a:r>
            <a:r>
              <a:rPr lang="en-US" dirty="0"/>
              <a:t> </a:t>
            </a:r>
            <a:r>
              <a:rPr lang="en-US" dirty="0" err="1"/>
              <a:t>kedua</a:t>
            </a:r>
            <a:r>
              <a:rPr lang="en-US" dirty="0"/>
              <a:t> </a:t>
            </a:r>
            <a:r>
              <a:rPr lang="en-US" dirty="0" err="1"/>
              <a:t>digunakan</a:t>
            </a:r>
            <a:r>
              <a:rPr lang="en-US" dirty="0"/>
              <a:t> </a:t>
            </a:r>
            <a:r>
              <a:rPr lang="en-US" dirty="0" err="1"/>
              <a:t>jika</a:t>
            </a:r>
            <a:r>
              <a:rPr lang="en-US" dirty="0"/>
              <a:t> </a:t>
            </a:r>
            <a:r>
              <a:rPr lang="en-US" dirty="0" err="1"/>
              <a:t>suatu</a:t>
            </a:r>
            <a:r>
              <a:rPr lang="en-US" dirty="0"/>
              <a:t> </a:t>
            </a:r>
            <a:r>
              <a:rPr lang="en-US" dirty="0" err="1"/>
              <a:t>peristiwa</a:t>
            </a:r>
            <a:r>
              <a:rPr lang="en-US" dirty="0"/>
              <a:t> </a:t>
            </a:r>
            <a:r>
              <a:rPr lang="en-US" dirty="0" err="1"/>
              <a:t>atau</a:t>
            </a:r>
            <a:r>
              <a:rPr lang="en-US" dirty="0"/>
              <a:t> </a:t>
            </a:r>
            <a:r>
              <a:rPr lang="en-US" dirty="0" err="1"/>
              <a:t>gejala</a:t>
            </a:r>
            <a:r>
              <a:rPr lang="en-US" dirty="0"/>
              <a:t> </a:t>
            </a:r>
            <a:r>
              <a:rPr lang="en-US" dirty="0" err="1"/>
              <a:t>tidak</a:t>
            </a:r>
            <a:r>
              <a:rPr lang="en-US" dirty="0"/>
              <a:t> </a:t>
            </a:r>
            <a:r>
              <a:rPr lang="en-US" dirty="0" err="1"/>
              <a:t>benar</a:t>
            </a:r>
            <a:endParaRPr lang="en-US" dirty="0"/>
          </a:p>
          <a:p>
            <a:pPr marL="90488" indent="0">
              <a:spcBef>
                <a:spcPts val="200"/>
              </a:spcBef>
              <a:buNone/>
              <a:defRPr/>
            </a:pPr>
            <a:endParaRPr lang="en-US" dirty="0"/>
          </a:p>
          <a:p>
            <a:pPr marL="90488" indent="0">
              <a:spcBef>
                <a:spcPts val="200"/>
              </a:spcBef>
              <a:buNone/>
              <a:defRPr/>
            </a:pPr>
            <a:endParaRPr lang="en-US" dirty="0"/>
          </a:p>
          <a:p>
            <a:pPr marL="90488" indent="0">
              <a:spcBef>
                <a:spcPts val="200"/>
              </a:spcBef>
              <a:buNone/>
              <a:defRPr/>
            </a:pPr>
            <a:endParaRPr lang="en-US" dirty="0"/>
          </a:p>
          <a:p>
            <a:pPr marL="90488" indent="0">
              <a:spcBef>
                <a:spcPts val="200"/>
              </a:spcBef>
              <a:buNone/>
              <a:defRPr/>
            </a:pPr>
            <a:endParaRPr lang="en-US" sz="1400" dirty="0"/>
          </a:p>
          <a:p>
            <a:pPr marL="90488" indent="0" algn="ctr">
              <a:buNone/>
              <a:defRPr/>
            </a:pPr>
            <a:r>
              <a:rPr lang="en-US" sz="1400" dirty="0" err="1"/>
              <a:t>Probabilitas</a:t>
            </a:r>
            <a:r>
              <a:rPr lang="en-US" sz="1400" dirty="0"/>
              <a:t> </a:t>
            </a:r>
            <a:r>
              <a:rPr lang="en-US" sz="1400" dirty="0" err="1"/>
              <a:t>sebelumnya</a:t>
            </a:r>
            <a:r>
              <a:rPr lang="en-US" sz="1400" dirty="0"/>
              <a:t> </a:t>
            </a:r>
            <a:r>
              <a:rPr lang="en-US" sz="1400" dirty="0" err="1"/>
              <a:t>dari</a:t>
            </a:r>
            <a:r>
              <a:rPr lang="en-US" sz="1400" dirty="0"/>
              <a:t> yang </a:t>
            </a:r>
            <a:r>
              <a:rPr lang="en-US" sz="1400" dirty="0" err="1"/>
              <a:t>bukan</a:t>
            </a:r>
            <a:r>
              <a:rPr lang="en-US" sz="1400" dirty="0"/>
              <a:t> </a:t>
            </a:r>
            <a:r>
              <a:rPr lang="en-US" sz="1400" dirty="0" err="1"/>
              <a:t>hipotesis</a:t>
            </a:r>
            <a:r>
              <a:rPr lang="en-US" sz="1400" dirty="0"/>
              <a:t> </a:t>
            </a:r>
            <a:r>
              <a:rPr lang="en-US" sz="1400" dirty="0" err="1"/>
              <a:t>adalah</a:t>
            </a:r>
            <a:r>
              <a:rPr lang="en-US" sz="1400" dirty="0"/>
              <a:t> P(not H) </a:t>
            </a:r>
            <a:r>
              <a:rPr lang="en-US" sz="1400" dirty="0" err="1"/>
              <a:t>jelas</a:t>
            </a:r>
            <a:r>
              <a:rPr lang="en-US" sz="1400" dirty="0"/>
              <a:t> </a:t>
            </a:r>
            <a:r>
              <a:rPr lang="en-US" sz="1400" dirty="0" err="1"/>
              <a:t>hanya</a:t>
            </a:r>
            <a:r>
              <a:rPr lang="en-US" sz="1400" dirty="0"/>
              <a:t> </a:t>
            </a:r>
            <a:r>
              <a:rPr lang="en-US" sz="1400" dirty="0" err="1"/>
              <a:t>satu</a:t>
            </a:r>
            <a:r>
              <a:rPr lang="en-US" sz="1400" dirty="0"/>
              <a:t> minus P(H), </a:t>
            </a:r>
            <a:r>
              <a:rPr lang="en-US" sz="1400" dirty="0" err="1"/>
              <a:t>probabilitas</a:t>
            </a:r>
            <a:r>
              <a:rPr lang="en-US" sz="1400" dirty="0"/>
              <a:t> </a:t>
            </a:r>
            <a:r>
              <a:rPr lang="en-US" sz="1400" dirty="0" err="1"/>
              <a:t>sebelumnya</a:t>
            </a:r>
            <a:r>
              <a:rPr lang="en-US" sz="1400" dirty="0"/>
              <a:t> </a:t>
            </a:r>
            <a:r>
              <a:rPr lang="en-US" sz="1400" dirty="0" err="1"/>
              <a:t>dari</a:t>
            </a:r>
            <a:r>
              <a:rPr lang="en-US" sz="1400" dirty="0"/>
              <a:t> </a:t>
            </a:r>
            <a:r>
              <a:rPr lang="en-US" sz="1400" dirty="0" err="1"/>
              <a:t>hipotesis</a:t>
            </a:r>
            <a:endParaRPr lang="en-US" sz="1400" dirty="0"/>
          </a:p>
        </p:txBody>
      </p:sp>
      <p:pic>
        <p:nvPicPr>
          <p:cNvPr id="8" name="Picture 5">
            <a:extLst>
              <a:ext uri="{FF2B5EF4-FFF2-40B4-BE49-F238E27FC236}">
                <a16:creationId xmlns:a16="http://schemas.microsoft.com/office/drawing/2014/main" id="{67EF40E7-058A-46CD-9512-FF5F81CBA6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3673" y="4637880"/>
            <a:ext cx="5403650" cy="12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23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Teorema</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3"/>
            <a:ext cx="10058400" cy="244037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r>
              <a:rPr lang="en-US" sz="2400" b="1" dirty="0"/>
              <a:t> </a:t>
            </a:r>
            <a:r>
              <a:rPr lang="en-US" sz="2400" b="1" dirty="0" err="1"/>
              <a:t>Penerapan</a:t>
            </a:r>
            <a:r>
              <a:rPr lang="en-US" sz="2400" b="1" dirty="0"/>
              <a:t> </a:t>
            </a:r>
            <a:r>
              <a:rPr lang="en-US" sz="2400" b="1" dirty="0" err="1"/>
              <a:t>Teorema</a:t>
            </a:r>
            <a:r>
              <a:rPr lang="en-US" sz="2400" b="1" dirty="0"/>
              <a:t> Bayes</a:t>
            </a:r>
          </a:p>
          <a:p>
            <a:pPr marL="90488" indent="0">
              <a:spcBef>
                <a:spcPts val="200"/>
              </a:spcBef>
              <a:buNone/>
              <a:defRPr/>
            </a:pPr>
            <a:r>
              <a:rPr lang="en-US" dirty="0" err="1"/>
              <a:t>Dengan</a:t>
            </a:r>
            <a:r>
              <a:rPr lang="en-US" dirty="0"/>
              <a:t> </a:t>
            </a:r>
            <a:r>
              <a:rPr lang="en-US" dirty="0" err="1"/>
              <a:t>asumsi</a:t>
            </a:r>
            <a:r>
              <a:rPr lang="en-US" dirty="0"/>
              <a:t> “</a:t>
            </a:r>
            <a:r>
              <a:rPr lang="en-US" dirty="0" err="1"/>
              <a:t>Suhu</a:t>
            </a:r>
            <a:r>
              <a:rPr lang="en-US" dirty="0"/>
              <a:t> Tinggi” </a:t>
            </a:r>
            <a:r>
              <a:rPr lang="en-US" dirty="0" err="1"/>
              <a:t>adalah</a:t>
            </a:r>
            <a:r>
              <a:rPr lang="en-US" dirty="0"/>
              <a:t> </a:t>
            </a:r>
            <a:r>
              <a:rPr lang="en-US" dirty="0" err="1"/>
              <a:t>benar</a:t>
            </a:r>
            <a:r>
              <a:rPr lang="en-US" dirty="0"/>
              <a:t> dan “</a:t>
            </a:r>
            <a:r>
              <a:rPr lang="en-US" dirty="0" err="1"/>
              <a:t>Pilek</a:t>
            </a:r>
            <a:r>
              <a:rPr lang="en-US" dirty="0"/>
              <a:t>” salah </a:t>
            </a:r>
          </a:p>
          <a:p>
            <a:pPr marL="90488" indent="0">
              <a:spcBef>
                <a:spcPts val="200"/>
              </a:spcBef>
              <a:buNone/>
              <a:defRPr/>
            </a:pPr>
            <a:r>
              <a:rPr lang="en-US" dirty="0" err="1"/>
              <a:t>Pertama-tama</a:t>
            </a:r>
            <a:r>
              <a:rPr lang="en-US" dirty="0"/>
              <a:t> </a:t>
            </a:r>
            <a:r>
              <a:rPr lang="en-US" dirty="0" err="1"/>
              <a:t>menghitung</a:t>
            </a:r>
            <a:r>
              <a:rPr lang="en-US" dirty="0"/>
              <a:t> </a:t>
            </a:r>
            <a:r>
              <a:rPr lang="en-US" dirty="0" err="1"/>
              <a:t>kemungkinan</a:t>
            </a:r>
            <a:r>
              <a:rPr lang="en-US" dirty="0"/>
              <a:t> flu yang </a:t>
            </a:r>
            <a:r>
              <a:rPr lang="en-US" dirty="0" err="1"/>
              <a:t>diberikan</a:t>
            </a:r>
            <a:r>
              <a:rPr lang="en-US" dirty="0"/>
              <a:t> </a:t>
            </a:r>
            <a:r>
              <a:rPr lang="en-US" dirty="0" err="1"/>
              <a:t>suhu</a:t>
            </a:r>
            <a:r>
              <a:rPr lang="en-US" dirty="0"/>
              <a:t> </a:t>
            </a:r>
            <a:r>
              <a:rPr lang="en-US" dirty="0" err="1"/>
              <a:t>tinggi</a:t>
            </a:r>
            <a:r>
              <a:rPr lang="en-US" dirty="0"/>
              <a:t> </a:t>
            </a:r>
            <a:r>
              <a:rPr lang="en-US" dirty="0" err="1"/>
              <a:t>benar</a:t>
            </a:r>
            <a:r>
              <a:rPr lang="en-US" dirty="0"/>
              <a:t> </a:t>
            </a:r>
            <a:r>
              <a:rPr lang="en-US" dirty="0" err="1"/>
              <a:t>menggunakan</a:t>
            </a:r>
            <a:r>
              <a:rPr lang="en-US" dirty="0"/>
              <a:t> </a:t>
            </a:r>
            <a:r>
              <a:rPr lang="en-US" dirty="0" err="1"/>
              <a:t>persamaan</a:t>
            </a:r>
            <a:r>
              <a:rPr lang="en-US" dirty="0"/>
              <a:t> </a:t>
            </a:r>
            <a:r>
              <a:rPr lang="en-US" dirty="0" err="1"/>
              <a:t>pertama</a:t>
            </a:r>
            <a:r>
              <a:rPr lang="en-US" dirty="0"/>
              <a:t>. (</a:t>
            </a:r>
            <a:r>
              <a:rPr lang="en-US" dirty="0" err="1"/>
              <a:t>Asumsikan</a:t>
            </a:r>
            <a:r>
              <a:rPr lang="en-US" dirty="0"/>
              <a:t> </a:t>
            </a:r>
            <a:r>
              <a:rPr lang="en-US" dirty="0" err="1"/>
              <a:t>pasien</a:t>
            </a:r>
            <a:r>
              <a:rPr lang="en-US" dirty="0"/>
              <a:t> yang </a:t>
            </a:r>
            <a:r>
              <a:rPr lang="en-US" dirty="0" err="1"/>
              <a:t>memiliki</a:t>
            </a:r>
            <a:r>
              <a:rPr lang="en-US" dirty="0"/>
              <a:t> </a:t>
            </a:r>
            <a:r>
              <a:rPr lang="en-US" dirty="0" err="1"/>
              <a:t>suhu</a:t>
            </a:r>
            <a:r>
              <a:rPr lang="en-US" dirty="0"/>
              <a:t> </a:t>
            </a:r>
            <a:r>
              <a:rPr lang="en-US" dirty="0" err="1"/>
              <a:t>tinggi</a:t>
            </a:r>
            <a:r>
              <a:rPr lang="en-US" dirty="0"/>
              <a:t> dan </a:t>
            </a:r>
            <a:r>
              <a:rPr lang="en-US" dirty="0" err="1"/>
              <a:t>probabilitas</a:t>
            </a:r>
            <a:r>
              <a:rPr lang="en-US" dirty="0"/>
              <a:t> </a:t>
            </a:r>
            <a:r>
              <a:rPr lang="en-US" dirty="0" err="1"/>
              <a:t>sebelumnya</a:t>
            </a:r>
            <a:r>
              <a:rPr lang="en-US" dirty="0"/>
              <a:t> </a:t>
            </a:r>
            <a:r>
              <a:rPr lang="en-US" dirty="0" err="1"/>
              <a:t>dari</a:t>
            </a:r>
            <a:r>
              <a:rPr lang="en-US" dirty="0"/>
              <a:t> flu </a:t>
            </a:r>
            <a:r>
              <a:rPr lang="en-US" dirty="0" err="1"/>
              <a:t>adalah</a:t>
            </a:r>
            <a:r>
              <a:rPr lang="en-US" dirty="0"/>
              <a:t> 0,3.)</a:t>
            </a:r>
          </a:p>
          <a:p>
            <a:pPr marL="90488" indent="0">
              <a:buNone/>
              <a:defRPr/>
            </a:pPr>
            <a:r>
              <a:rPr lang="en-US" dirty="0" err="1"/>
              <a:t>Dengan</a:t>
            </a:r>
            <a:r>
              <a:rPr lang="en-US" dirty="0"/>
              <a:t> </a:t>
            </a:r>
            <a:r>
              <a:rPr lang="en-US" dirty="0" err="1"/>
              <a:t>menggunakan</a:t>
            </a:r>
            <a:r>
              <a:rPr lang="en-US" dirty="0"/>
              <a:t> </a:t>
            </a:r>
            <a:r>
              <a:rPr lang="en-US" dirty="0" err="1"/>
              <a:t>persamaan</a:t>
            </a:r>
            <a:r>
              <a:rPr lang="en-US" dirty="0"/>
              <a:t> </a:t>
            </a:r>
            <a:r>
              <a:rPr lang="en-US" dirty="0" err="1"/>
              <a:t>pertama</a:t>
            </a:r>
            <a:r>
              <a:rPr lang="en-US" dirty="0"/>
              <a:t>:</a:t>
            </a:r>
          </a:p>
          <a:p>
            <a:pPr marL="90488" indent="0">
              <a:spcBef>
                <a:spcPts val="200"/>
              </a:spcBef>
              <a:buNone/>
              <a:defRPr/>
            </a:pPr>
            <a:r>
              <a:rPr lang="en-US" dirty="0" err="1"/>
              <a:t>untuk</a:t>
            </a:r>
            <a:r>
              <a:rPr lang="en-US" dirty="0"/>
              <a:t> </a:t>
            </a:r>
            <a:r>
              <a:rPr lang="en-US" dirty="0" err="1"/>
              <a:t>menghitung</a:t>
            </a:r>
            <a:r>
              <a:rPr lang="en-US" dirty="0"/>
              <a:t> P(flu: </a:t>
            </a:r>
            <a:r>
              <a:rPr lang="en-US" dirty="0" err="1"/>
              <a:t>suhu</a:t>
            </a:r>
            <a:r>
              <a:rPr lang="en-US" dirty="0"/>
              <a:t> </a:t>
            </a:r>
            <a:r>
              <a:rPr lang="en-US" dirty="0" err="1"/>
              <a:t>tinggi</a:t>
            </a:r>
            <a:r>
              <a:rPr lang="en-US" dirty="0"/>
              <a:t>)</a:t>
            </a:r>
            <a:endParaRPr lang="en-US" sz="1400" dirty="0"/>
          </a:p>
        </p:txBody>
      </p:sp>
      <p:pic>
        <p:nvPicPr>
          <p:cNvPr id="5" name="Picture 4" descr="Hasil gambar">
            <a:extLst>
              <a:ext uri="{FF2B5EF4-FFF2-40B4-BE49-F238E27FC236}">
                <a16:creationId xmlns:a16="http://schemas.microsoft.com/office/drawing/2014/main" id="{430E03BB-0752-40F1-94FE-65AFC3A9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859673AC-6543-4572-9206-23F597039BBC}"/>
              </a:ext>
            </a:extLst>
          </p:cNvPr>
          <p:cNvSpPr txBox="1">
            <a:spLocks/>
          </p:cNvSpPr>
          <p:nvPr/>
        </p:nvSpPr>
        <p:spPr>
          <a:xfrm>
            <a:off x="1097277" y="4416035"/>
            <a:ext cx="10119363" cy="177693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0">
              <a:spcBef>
                <a:spcPts val="200"/>
              </a:spcBef>
              <a:buNone/>
              <a:defRPr/>
            </a:pPr>
            <a:r>
              <a:rPr lang="en-US" dirty="0" err="1"/>
              <a:t>Mengingat</a:t>
            </a:r>
            <a:r>
              <a:rPr lang="en-US" dirty="0"/>
              <a:t> </a:t>
            </a:r>
            <a:r>
              <a:rPr lang="en-US" dirty="0" err="1"/>
              <a:t>probabilitas</a:t>
            </a:r>
            <a:r>
              <a:rPr lang="en-US" dirty="0"/>
              <a:t> </a:t>
            </a:r>
            <a:r>
              <a:rPr lang="en-US" dirty="0" err="1"/>
              <a:t>sebelumnya</a:t>
            </a:r>
            <a:r>
              <a:rPr lang="en-US" dirty="0"/>
              <a:t> yang </a:t>
            </a:r>
            <a:r>
              <a:rPr lang="en-US" dirty="0" err="1"/>
              <a:t>terkena</a:t>
            </a:r>
            <a:r>
              <a:rPr lang="en-US" dirty="0"/>
              <a:t> flu </a:t>
            </a:r>
            <a:r>
              <a:rPr lang="en-US" dirty="0" err="1"/>
              <a:t>adalah</a:t>
            </a:r>
            <a:r>
              <a:rPr lang="en-US" dirty="0"/>
              <a:t> 0,3, </a:t>
            </a:r>
            <a:r>
              <a:rPr lang="en-US" dirty="0" err="1"/>
              <a:t>maka</a:t>
            </a:r>
            <a:r>
              <a:rPr lang="en-US" dirty="0"/>
              <a:t> </a:t>
            </a:r>
            <a:r>
              <a:rPr lang="en-US" dirty="0" err="1"/>
              <a:t>persamaannya</a:t>
            </a:r>
            <a:r>
              <a:rPr lang="en-US" dirty="0"/>
              <a:t> </a:t>
            </a:r>
            <a:r>
              <a:rPr lang="en-US" dirty="0" err="1"/>
              <a:t>dapat</a:t>
            </a:r>
            <a:r>
              <a:rPr lang="en-US" dirty="0"/>
              <a:t> </a:t>
            </a:r>
            <a:r>
              <a:rPr lang="en-US" dirty="0" err="1"/>
              <a:t>diselesaikan</a:t>
            </a:r>
            <a:r>
              <a:rPr lang="en-US" dirty="0"/>
              <a:t> </a:t>
            </a:r>
            <a:r>
              <a:rPr lang="en-US" dirty="0" err="1"/>
              <a:t>sebagai</a:t>
            </a:r>
            <a:r>
              <a:rPr lang="en-US" dirty="0"/>
              <a:t> </a:t>
            </a:r>
            <a:r>
              <a:rPr lang="en-US" dirty="0" err="1"/>
              <a:t>berikut</a:t>
            </a:r>
            <a:r>
              <a:rPr lang="en-US" dirty="0"/>
              <a:t>:</a:t>
            </a:r>
          </a:p>
          <a:p>
            <a:pPr marL="90488" indent="0">
              <a:spcBef>
                <a:spcPts val="200"/>
              </a:spcBef>
              <a:buNone/>
              <a:defRPr/>
            </a:pPr>
            <a:endParaRPr lang="en-US" dirty="0"/>
          </a:p>
          <a:p>
            <a:pPr marL="90488" indent="0">
              <a:spcBef>
                <a:spcPts val="200"/>
              </a:spcBef>
              <a:buNone/>
              <a:defRPr/>
            </a:pPr>
            <a:endParaRPr lang="en-US" dirty="0"/>
          </a:p>
          <a:p>
            <a:pPr marL="90488" indent="0">
              <a:spcBef>
                <a:spcPts val="200"/>
              </a:spcBef>
              <a:buNone/>
              <a:defRPr/>
            </a:pPr>
            <a:r>
              <a:rPr lang="en-US" dirty="0"/>
              <a:t>Oleh </a:t>
            </a:r>
            <a:r>
              <a:rPr lang="en-US" dirty="0" err="1"/>
              <a:t>karena</a:t>
            </a:r>
            <a:r>
              <a:rPr lang="en-US" dirty="0"/>
              <a:t> </a:t>
            </a:r>
            <a:r>
              <a:rPr lang="en-US" dirty="0" err="1"/>
              <a:t>itu</a:t>
            </a:r>
            <a:r>
              <a:rPr lang="en-US" dirty="0"/>
              <a:t>: P(flu: </a:t>
            </a:r>
            <a:r>
              <a:rPr lang="en-US" dirty="0" err="1"/>
              <a:t>suhu</a:t>
            </a:r>
            <a:r>
              <a:rPr lang="en-US" dirty="0"/>
              <a:t> </a:t>
            </a:r>
            <a:r>
              <a:rPr lang="en-US" dirty="0" err="1"/>
              <a:t>tinggi</a:t>
            </a:r>
            <a:r>
              <a:rPr lang="en-US" dirty="0"/>
              <a:t>) = 0.375</a:t>
            </a:r>
          </a:p>
        </p:txBody>
      </p:sp>
      <p:pic>
        <p:nvPicPr>
          <p:cNvPr id="11" name="Picture 6">
            <a:extLst>
              <a:ext uri="{FF2B5EF4-FFF2-40B4-BE49-F238E27FC236}">
                <a16:creationId xmlns:a16="http://schemas.microsoft.com/office/drawing/2014/main" id="{964056E4-C73A-4B90-A89E-7F29D10A87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6478" y="3602427"/>
            <a:ext cx="4305995" cy="59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extLst>
              <a:ext uri="{FF2B5EF4-FFF2-40B4-BE49-F238E27FC236}">
                <a16:creationId xmlns:a16="http://schemas.microsoft.com/office/drawing/2014/main" id="{ED049A46-5546-48F9-A0A4-10D11D6FF1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958862"/>
            <a:ext cx="3227175" cy="62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93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Teorema</a:t>
            </a:r>
            <a:r>
              <a:rPr lang="en-US" sz="2700" i="1" dirty="0"/>
              <a:t> Bayes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70363"/>
            <a:ext cx="10058400" cy="244037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Contoh</a:t>
            </a:r>
            <a:r>
              <a:rPr lang="en-US" sz="2400" b="1" dirty="0"/>
              <a:t> </a:t>
            </a:r>
            <a:r>
              <a:rPr lang="en-US" sz="2400" b="1" dirty="0" err="1"/>
              <a:t>Penerapan</a:t>
            </a:r>
            <a:r>
              <a:rPr lang="en-US" sz="2400" b="1" dirty="0"/>
              <a:t> </a:t>
            </a:r>
            <a:r>
              <a:rPr lang="en-US" sz="2400" b="1" dirty="0" err="1"/>
              <a:t>Teorema</a:t>
            </a:r>
            <a:r>
              <a:rPr lang="en-US" sz="2400" b="1" dirty="0"/>
              <a:t> Bayes</a:t>
            </a:r>
          </a:p>
          <a:p>
            <a:pPr marL="90488" indent="0">
              <a:spcBef>
                <a:spcPts val="200"/>
              </a:spcBef>
              <a:buNone/>
              <a:defRPr/>
            </a:pPr>
            <a:r>
              <a:rPr lang="en-US" dirty="0" err="1"/>
              <a:t>Sekarang</a:t>
            </a:r>
            <a:r>
              <a:rPr lang="en-US" dirty="0"/>
              <a:t> </a:t>
            </a:r>
            <a:r>
              <a:rPr lang="en-US" dirty="0" err="1"/>
              <a:t>probabilitas</a:t>
            </a:r>
            <a:r>
              <a:rPr lang="en-US" dirty="0"/>
              <a:t> flu </a:t>
            </a:r>
            <a:r>
              <a:rPr lang="en-US" dirty="0" err="1"/>
              <a:t>dengan</a:t>
            </a:r>
            <a:r>
              <a:rPr lang="en-US" dirty="0"/>
              <a:t> </a:t>
            </a:r>
            <a:r>
              <a:rPr lang="en-US" dirty="0" err="1"/>
              <a:t>suhu</a:t>
            </a:r>
            <a:r>
              <a:rPr lang="en-US" dirty="0"/>
              <a:t> </a:t>
            </a:r>
            <a:r>
              <a:rPr lang="en-US" dirty="0" err="1"/>
              <a:t>tinggi</a:t>
            </a:r>
            <a:r>
              <a:rPr lang="en-US" dirty="0"/>
              <a:t> </a:t>
            </a:r>
            <a:r>
              <a:rPr lang="en-US" dirty="0" err="1"/>
              <a:t>adalah</a:t>
            </a:r>
            <a:r>
              <a:rPr lang="en-US" dirty="0"/>
              <a:t> 0,375, </a:t>
            </a:r>
            <a:r>
              <a:rPr lang="en-US" dirty="0" err="1"/>
              <a:t>maka</a:t>
            </a:r>
            <a:r>
              <a:rPr lang="en-US" dirty="0"/>
              <a:t> </a:t>
            </a:r>
            <a:r>
              <a:rPr lang="en-US" dirty="0" err="1"/>
              <a:t>kemungkinan</a:t>
            </a:r>
            <a:r>
              <a:rPr lang="en-US" dirty="0"/>
              <a:t> </a:t>
            </a:r>
            <a:r>
              <a:rPr lang="en-US" dirty="0" err="1"/>
              <a:t>memiliki</a:t>
            </a:r>
            <a:r>
              <a:rPr lang="en-US" dirty="0"/>
              <a:t> flu </a:t>
            </a:r>
            <a:r>
              <a:rPr lang="en-US" dirty="0" err="1"/>
              <a:t>dengan</a:t>
            </a:r>
            <a:r>
              <a:rPr lang="en-US" dirty="0"/>
              <a:t> </a:t>
            </a:r>
            <a:r>
              <a:rPr lang="en-US" dirty="0" err="1"/>
              <a:t>dua</a:t>
            </a:r>
            <a:r>
              <a:rPr lang="en-US" dirty="0"/>
              <a:t> </a:t>
            </a:r>
            <a:r>
              <a:rPr lang="en-US" dirty="0" err="1"/>
              <a:t>gejala</a:t>
            </a:r>
            <a:r>
              <a:rPr lang="en-US" dirty="0"/>
              <a:t> </a:t>
            </a:r>
            <a:r>
              <a:rPr lang="en-US" dirty="0" err="1"/>
              <a:t>dapat</a:t>
            </a:r>
            <a:r>
              <a:rPr lang="en-US" dirty="0"/>
              <a:t> </a:t>
            </a:r>
            <a:r>
              <a:rPr lang="en-US" dirty="0" err="1"/>
              <a:t>diturunkan</a:t>
            </a:r>
            <a:r>
              <a:rPr lang="en-US" dirty="0"/>
              <a:t>, </a:t>
            </a:r>
            <a:r>
              <a:rPr lang="en-US" dirty="0" err="1"/>
              <a:t>karena</a:t>
            </a:r>
            <a:r>
              <a:rPr lang="en-US" dirty="0"/>
              <a:t> </a:t>
            </a:r>
            <a:r>
              <a:rPr lang="en-US" dirty="0" err="1"/>
              <a:t>gejala</a:t>
            </a:r>
            <a:r>
              <a:rPr lang="en-US" dirty="0"/>
              <a:t> </a:t>
            </a:r>
            <a:r>
              <a:rPr lang="en-US" dirty="0" err="1"/>
              <a:t>kedua</a:t>
            </a:r>
            <a:r>
              <a:rPr lang="en-US" dirty="0"/>
              <a:t> salah, </a:t>
            </a:r>
            <a:r>
              <a:rPr lang="en-US" dirty="0" err="1"/>
              <a:t>digunakan</a:t>
            </a:r>
            <a:r>
              <a:rPr lang="en-US" dirty="0"/>
              <a:t> </a:t>
            </a:r>
            <a:r>
              <a:rPr lang="en-US" dirty="0" err="1"/>
              <a:t>persamaan</a:t>
            </a:r>
            <a:r>
              <a:rPr lang="en-US" dirty="0"/>
              <a:t> </a:t>
            </a:r>
            <a:r>
              <a:rPr lang="en-US" dirty="0" err="1"/>
              <a:t>kedua</a:t>
            </a:r>
            <a:r>
              <a:rPr lang="en-US" dirty="0"/>
              <a:t>:</a:t>
            </a:r>
          </a:p>
          <a:p>
            <a:pPr marL="90488" indent="0">
              <a:spcBef>
                <a:spcPts val="200"/>
              </a:spcBef>
              <a:buNone/>
              <a:defRPr/>
            </a:pPr>
            <a:endParaRPr lang="en-US" dirty="0"/>
          </a:p>
          <a:p>
            <a:pPr marL="90488" indent="0">
              <a:spcBef>
                <a:spcPts val="200"/>
              </a:spcBef>
              <a:buNone/>
              <a:defRPr/>
            </a:pPr>
            <a:endParaRPr lang="en-US" dirty="0"/>
          </a:p>
          <a:p>
            <a:pPr marL="90488" indent="0">
              <a:spcBef>
                <a:spcPts val="200"/>
              </a:spcBef>
              <a:buNone/>
              <a:defRPr/>
            </a:pPr>
            <a:r>
              <a:rPr lang="en-US" dirty="0" err="1"/>
              <a:t>untuk</a:t>
            </a:r>
            <a:r>
              <a:rPr lang="en-US" dirty="0"/>
              <a:t> </a:t>
            </a:r>
            <a:r>
              <a:rPr lang="en-US" dirty="0" err="1"/>
              <a:t>menghitung</a:t>
            </a:r>
            <a:r>
              <a:rPr lang="en-US" dirty="0"/>
              <a:t> P (flu: </a:t>
            </a:r>
            <a:r>
              <a:rPr lang="en-US" dirty="0" err="1"/>
              <a:t>suhu</a:t>
            </a:r>
            <a:r>
              <a:rPr lang="en-US" dirty="0"/>
              <a:t> </a:t>
            </a:r>
            <a:r>
              <a:rPr lang="en-US" dirty="0" err="1"/>
              <a:t>tinggi</a:t>
            </a:r>
            <a:r>
              <a:rPr lang="en-US" dirty="0"/>
              <a:t>, </a:t>
            </a:r>
            <a:r>
              <a:rPr lang="en-US" dirty="0" err="1"/>
              <a:t>bukan</a:t>
            </a:r>
            <a:r>
              <a:rPr lang="en-US" dirty="0"/>
              <a:t> </a:t>
            </a:r>
            <a:r>
              <a:rPr lang="en-US" dirty="0" err="1"/>
              <a:t>pilek</a:t>
            </a:r>
            <a:r>
              <a:rPr lang="en-US" dirty="0"/>
              <a:t>)</a:t>
            </a:r>
          </a:p>
          <a:p>
            <a:pPr marL="90488" indent="0">
              <a:spcBef>
                <a:spcPts val="200"/>
              </a:spcBef>
              <a:buNone/>
              <a:defRPr/>
            </a:pPr>
            <a:r>
              <a:rPr lang="en-US" dirty="0" err="1"/>
              <a:t>Dalam</a:t>
            </a:r>
            <a:r>
              <a:rPr lang="en-US" dirty="0"/>
              <a:t> </a:t>
            </a:r>
            <a:r>
              <a:rPr lang="en-US" dirty="0" err="1"/>
              <a:t>hal</a:t>
            </a:r>
            <a:r>
              <a:rPr lang="en-US" dirty="0"/>
              <a:t> </a:t>
            </a:r>
            <a:r>
              <a:rPr lang="en-US" dirty="0" err="1"/>
              <a:t>ini</a:t>
            </a:r>
            <a:r>
              <a:rPr lang="en-US" dirty="0"/>
              <a:t> P(H) </a:t>
            </a:r>
            <a:r>
              <a:rPr lang="en-US" dirty="0" err="1"/>
              <a:t>bukan</a:t>
            </a:r>
            <a:r>
              <a:rPr lang="en-US" dirty="0"/>
              <a:t> 0,3, </a:t>
            </a:r>
            <a:r>
              <a:rPr lang="en-US" dirty="0" err="1"/>
              <a:t>tetapi</a:t>
            </a:r>
            <a:r>
              <a:rPr lang="en-US" dirty="0"/>
              <a:t> </a:t>
            </a:r>
            <a:r>
              <a:rPr lang="en-US" dirty="0" err="1"/>
              <a:t>nilai</a:t>
            </a:r>
            <a:r>
              <a:rPr lang="en-US" dirty="0"/>
              <a:t> yang </a:t>
            </a:r>
            <a:r>
              <a:rPr lang="en-US" dirty="0" err="1"/>
              <a:t>dihitung</a:t>
            </a:r>
            <a:r>
              <a:rPr lang="en-US" dirty="0"/>
              <a:t> 0,375 </a:t>
            </a:r>
            <a:r>
              <a:rPr lang="en-US" dirty="0" err="1"/>
              <a:t>karena</a:t>
            </a:r>
            <a:r>
              <a:rPr lang="en-US" dirty="0"/>
              <a:t> </a:t>
            </a:r>
            <a:r>
              <a:rPr lang="en-US" dirty="0" err="1"/>
              <a:t>kita</a:t>
            </a:r>
            <a:r>
              <a:rPr lang="en-US" dirty="0"/>
              <a:t> </a:t>
            </a:r>
            <a:r>
              <a:rPr lang="en-US" dirty="0" err="1"/>
              <a:t>mengambil</a:t>
            </a:r>
            <a:r>
              <a:rPr lang="en-US" dirty="0"/>
              <a:t> </a:t>
            </a:r>
            <a:r>
              <a:rPr lang="en-US" dirty="0" err="1"/>
              <a:t>fakta</a:t>
            </a:r>
            <a:r>
              <a:rPr lang="en-US" dirty="0"/>
              <a:t> </a:t>
            </a:r>
            <a:r>
              <a:rPr lang="en-US" dirty="0" err="1"/>
              <a:t>pasien</a:t>
            </a:r>
            <a:r>
              <a:rPr lang="en-US" dirty="0"/>
              <a:t> </a:t>
            </a:r>
            <a:r>
              <a:rPr lang="en-US" dirty="0" err="1"/>
              <a:t>memiliki</a:t>
            </a:r>
            <a:r>
              <a:rPr lang="en-US" dirty="0"/>
              <a:t> </a:t>
            </a:r>
            <a:r>
              <a:rPr lang="en-US" dirty="0" err="1"/>
              <a:t>suhu</a:t>
            </a:r>
            <a:r>
              <a:rPr lang="en-US" dirty="0"/>
              <a:t> </a:t>
            </a:r>
            <a:r>
              <a:rPr lang="en-US" dirty="0" err="1"/>
              <a:t>tinggi</a:t>
            </a:r>
            <a:r>
              <a:rPr lang="en-US" dirty="0"/>
              <a:t> </a:t>
            </a:r>
            <a:r>
              <a:rPr lang="en-US" dirty="0" err="1"/>
              <a:t>menjadi</a:t>
            </a:r>
            <a:r>
              <a:rPr lang="en-US" dirty="0"/>
              <a:t> </a:t>
            </a:r>
            <a:r>
              <a:rPr lang="en-US" dirty="0" err="1"/>
              <a:t>pertimbangan</a:t>
            </a:r>
            <a:endParaRPr lang="en-US" dirty="0"/>
          </a:p>
        </p:txBody>
      </p:sp>
      <p:pic>
        <p:nvPicPr>
          <p:cNvPr id="5" name="Picture 4" descr="Hasil gambar">
            <a:extLst>
              <a:ext uri="{FF2B5EF4-FFF2-40B4-BE49-F238E27FC236}">
                <a16:creationId xmlns:a16="http://schemas.microsoft.com/office/drawing/2014/main" id="{430E03BB-0752-40F1-94FE-65AFC3A90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859673AC-6543-4572-9206-23F597039BBC}"/>
              </a:ext>
            </a:extLst>
          </p:cNvPr>
          <p:cNvSpPr txBox="1">
            <a:spLocks/>
          </p:cNvSpPr>
          <p:nvPr/>
        </p:nvSpPr>
        <p:spPr>
          <a:xfrm>
            <a:off x="1097277" y="4609322"/>
            <a:ext cx="10119363" cy="224867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0">
              <a:spcBef>
                <a:spcPts val="200"/>
              </a:spcBef>
              <a:buNone/>
              <a:defRPr/>
            </a:pPr>
            <a:r>
              <a:rPr lang="en-US" dirty="0" err="1"/>
              <a:t>Menerapkan</a:t>
            </a:r>
            <a:r>
              <a:rPr lang="en-US" dirty="0"/>
              <a:t> </a:t>
            </a:r>
            <a:r>
              <a:rPr lang="en-US" dirty="0" err="1"/>
              <a:t>faktor</a:t>
            </a:r>
            <a:r>
              <a:rPr lang="en-US" dirty="0"/>
              <a:t> </a:t>
            </a:r>
            <a:r>
              <a:rPr lang="en-US" dirty="0" err="1"/>
              <a:t>probabilitas</a:t>
            </a:r>
            <a:r>
              <a:rPr lang="en-US" dirty="0"/>
              <a:t> </a:t>
            </a:r>
            <a:r>
              <a:rPr lang="en-US" dirty="0" err="1"/>
              <a:t>dari</a:t>
            </a:r>
            <a:r>
              <a:rPr lang="en-US" dirty="0"/>
              <a:t> </a:t>
            </a:r>
            <a:r>
              <a:rPr lang="en-US" dirty="0" err="1"/>
              <a:t>berbagai</a:t>
            </a:r>
            <a:r>
              <a:rPr lang="en-US" dirty="0"/>
              <a:t> </a:t>
            </a:r>
            <a:r>
              <a:rPr lang="en-US" dirty="0" err="1"/>
              <a:t>peristiwa</a:t>
            </a:r>
            <a:r>
              <a:rPr lang="en-US" dirty="0"/>
              <a:t> </a:t>
            </a:r>
            <a:r>
              <a:rPr lang="en-US" dirty="0" err="1"/>
              <a:t>menghasilkan</a:t>
            </a:r>
            <a:r>
              <a:rPr lang="en-US" dirty="0"/>
              <a:t>:</a:t>
            </a:r>
          </a:p>
          <a:p>
            <a:pPr marL="90488" indent="0">
              <a:spcBef>
                <a:spcPts val="200"/>
              </a:spcBef>
              <a:buNone/>
              <a:defRPr/>
            </a:pPr>
            <a:endParaRPr lang="en-US" dirty="0"/>
          </a:p>
          <a:p>
            <a:pPr marL="90488" indent="0">
              <a:spcBef>
                <a:spcPts val="200"/>
              </a:spcBef>
              <a:buNone/>
              <a:defRPr/>
            </a:pPr>
            <a:endParaRPr lang="en-US" dirty="0"/>
          </a:p>
          <a:p>
            <a:pPr marL="90488" indent="0">
              <a:spcBef>
                <a:spcPts val="200"/>
              </a:spcBef>
              <a:buNone/>
              <a:defRPr/>
            </a:pPr>
            <a:r>
              <a:rPr lang="en-US" dirty="0" err="1"/>
              <a:t>Ini</a:t>
            </a:r>
            <a:r>
              <a:rPr lang="en-US" dirty="0"/>
              <a:t> </a:t>
            </a:r>
            <a:r>
              <a:rPr lang="en-US" dirty="0" err="1"/>
              <a:t>berarti</a:t>
            </a:r>
            <a:r>
              <a:rPr lang="en-US" dirty="0"/>
              <a:t> </a:t>
            </a:r>
            <a:r>
              <a:rPr lang="en-US" dirty="0" err="1"/>
              <a:t>bahwa</a:t>
            </a:r>
            <a:r>
              <a:rPr lang="en-US" dirty="0"/>
              <a:t> </a:t>
            </a:r>
            <a:r>
              <a:rPr lang="en-US" dirty="0" err="1"/>
              <a:t>probabilitas</a:t>
            </a:r>
            <a:r>
              <a:rPr lang="en-US" dirty="0"/>
              <a:t> </a:t>
            </a:r>
            <a:r>
              <a:rPr lang="en-US" dirty="0" err="1"/>
              <a:t>hipotesis</a:t>
            </a:r>
            <a:r>
              <a:rPr lang="en-US" dirty="0"/>
              <a:t> </a:t>
            </a:r>
            <a:r>
              <a:rPr lang="en-US" dirty="0" err="1"/>
              <a:t>tersebut</a:t>
            </a:r>
            <a:r>
              <a:rPr lang="en-US" dirty="0"/>
              <a:t> </a:t>
            </a:r>
            <a:r>
              <a:rPr lang="en-US" dirty="0" err="1"/>
              <a:t>benar</a:t>
            </a:r>
            <a:r>
              <a:rPr lang="en-US" dirty="0"/>
              <a:t> </a:t>
            </a:r>
            <a:r>
              <a:rPr lang="en-US" dirty="0" err="1"/>
              <a:t>dengan</a:t>
            </a:r>
            <a:r>
              <a:rPr lang="en-US" dirty="0"/>
              <a:t> </a:t>
            </a:r>
            <a:r>
              <a:rPr lang="en-US" dirty="0" err="1"/>
              <a:t>pasien</a:t>
            </a:r>
            <a:r>
              <a:rPr lang="en-US" dirty="0"/>
              <a:t> </a:t>
            </a:r>
            <a:r>
              <a:rPr lang="en-US" dirty="0" err="1"/>
              <a:t>memiliki</a:t>
            </a:r>
            <a:r>
              <a:rPr lang="en-US" dirty="0"/>
              <a:t> </a:t>
            </a:r>
            <a:r>
              <a:rPr lang="en-US" dirty="0" err="1"/>
              <a:t>suhu</a:t>
            </a:r>
            <a:r>
              <a:rPr lang="en-US" dirty="0"/>
              <a:t> </a:t>
            </a:r>
            <a:r>
              <a:rPr lang="en-US" dirty="0" err="1"/>
              <a:t>tinggi</a:t>
            </a:r>
            <a:r>
              <a:rPr lang="en-US" dirty="0"/>
              <a:t> </a:t>
            </a:r>
            <a:r>
              <a:rPr lang="en-US" dirty="0" err="1"/>
              <a:t>tetapi</a:t>
            </a:r>
            <a:r>
              <a:rPr lang="en-US" dirty="0"/>
              <a:t> </a:t>
            </a:r>
            <a:r>
              <a:rPr lang="en-US" dirty="0" err="1"/>
              <a:t>bukan</a:t>
            </a:r>
            <a:r>
              <a:rPr lang="en-US" dirty="0"/>
              <a:t> </a:t>
            </a:r>
            <a:r>
              <a:rPr lang="en-US" dirty="0" err="1"/>
              <a:t>pilek</a:t>
            </a:r>
            <a:r>
              <a:rPr lang="en-US" dirty="0"/>
              <a:t> </a:t>
            </a:r>
            <a:r>
              <a:rPr lang="en-US" dirty="0" err="1"/>
              <a:t>dapat</a:t>
            </a:r>
            <a:r>
              <a:rPr lang="en-US" dirty="0"/>
              <a:t> </a:t>
            </a:r>
            <a:r>
              <a:rPr lang="en-US" dirty="0" err="1"/>
              <a:t>dinyatakan</a:t>
            </a:r>
            <a:r>
              <a:rPr lang="en-US" dirty="0"/>
              <a:t> </a:t>
            </a:r>
            <a:r>
              <a:rPr lang="en-US" dirty="0" err="1"/>
              <a:t>sebagai</a:t>
            </a:r>
            <a:r>
              <a:rPr lang="en-US" dirty="0"/>
              <a:t>: P (flu: </a:t>
            </a:r>
            <a:r>
              <a:rPr lang="en-US" dirty="0" err="1"/>
              <a:t>suhu</a:t>
            </a:r>
            <a:r>
              <a:rPr lang="en-US" dirty="0"/>
              <a:t> </a:t>
            </a:r>
            <a:r>
              <a:rPr lang="en-US" dirty="0" err="1"/>
              <a:t>tinggi</a:t>
            </a:r>
            <a:r>
              <a:rPr lang="en-US" dirty="0"/>
              <a:t>, </a:t>
            </a:r>
            <a:r>
              <a:rPr lang="en-US" dirty="0" err="1"/>
              <a:t>bukan</a:t>
            </a:r>
            <a:r>
              <a:rPr lang="en-US" dirty="0"/>
              <a:t> </a:t>
            </a:r>
            <a:r>
              <a:rPr lang="en-US" dirty="0" err="1"/>
              <a:t>pilek</a:t>
            </a:r>
            <a:r>
              <a:rPr lang="en-US" dirty="0"/>
              <a:t>) = 0,23</a:t>
            </a:r>
          </a:p>
          <a:p>
            <a:pPr marL="90488" indent="0" algn="ctr">
              <a:spcBef>
                <a:spcPts val="1800"/>
              </a:spcBef>
              <a:buNone/>
              <a:defRPr/>
            </a:pPr>
            <a:r>
              <a:rPr lang="en-US" sz="1600" i="1" dirty="0"/>
              <a:t>Kita </a:t>
            </a:r>
            <a:r>
              <a:rPr lang="en-US" sz="1600" i="1" dirty="0" err="1"/>
              <a:t>dapat</a:t>
            </a:r>
            <a:r>
              <a:rPr lang="en-US" sz="1600" i="1" dirty="0"/>
              <a:t> </a:t>
            </a:r>
            <a:r>
              <a:rPr lang="en-US" sz="1600" i="1" dirty="0" err="1"/>
              <a:t>mengulangi</a:t>
            </a:r>
            <a:r>
              <a:rPr lang="en-US" sz="1600" i="1" dirty="0"/>
              <a:t> proses </a:t>
            </a:r>
            <a:r>
              <a:rPr lang="en-US" sz="1600" i="1" dirty="0" err="1"/>
              <a:t>diatas</a:t>
            </a:r>
            <a:r>
              <a:rPr lang="en-US" sz="1600" i="1" dirty="0"/>
              <a:t> </a:t>
            </a:r>
            <a:r>
              <a:rPr lang="en-US" sz="1600" i="1" dirty="0" err="1"/>
              <a:t>berkali</a:t>
            </a:r>
            <a:r>
              <a:rPr lang="en-US" sz="1600" i="1" dirty="0"/>
              <a:t>-kali </a:t>
            </a:r>
            <a:r>
              <a:rPr lang="en-US" sz="1600" i="1" dirty="0" err="1"/>
              <a:t>untuk</a:t>
            </a:r>
            <a:r>
              <a:rPr lang="en-US" sz="1600" i="1" dirty="0"/>
              <a:t> </a:t>
            </a:r>
            <a:r>
              <a:rPr lang="en-US" sz="1600" i="1" dirty="0" err="1"/>
              <a:t>menghitung</a:t>
            </a:r>
            <a:r>
              <a:rPr lang="en-US" sz="1600" i="1" dirty="0"/>
              <a:t> </a:t>
            </a:r>
            <a:r>
              <a:rPr lang="en-US" sz="1600" i="1" dirty="0" err="1"/>
              <a:t>kemungkinan</a:t>
            </a:r>
            <a:r>
              <a:rPr lang="en-US" sz="1600" i="1" dirty="0"/>
              <a:t> flu </a:t>
            </a:r>
            <a:r>
              <a:rPr lang="en-US" sz="1600" i="1" dirty="0" err="1"/>
              <a:t>berdasarkan</a:t>
            </a:r>
            <a:r>
              <a:rPr lang="en-US" sz="1600" i="1" dirty="0"/>
              <a:t> </a:t>
            </a:r>
            <a:r>
              <a:rPr lang="en-US" sz="1600" i="1" dirty="0" err="1"/>
              <a:t>kombinasi</a:t>
            </a:r>
            <a:r>
              <a:rPr lang="en-US" sz="1600" i="1" dirty="0"/>
              <a:t> </a:t>
            </a:r>
            <a:r>
              <a:rPr lang="en-US" sz="1600" i="1" dirty="0" err="1"/>
              <a:t>gejala</a:t>
            </a:r>
            <a:r>
              <a:rPr lang="en-US" sz="1600" i="1" dirty="0"/>
              <a:t> </a:t>
            </a:r>
            <a:r>
              <a:rPr lang="en-US" sz="1600" i="1" dirty="0" err="1"/>
              <a:t>tertentu</a:t>
            </a:r>
            <a:r>
              <a:rPr lang="en-US" sz="1600" i="1" dirty="0"/>
              <a:t> yang </a:t>
            </a:r>
            <a:r>
              <a:rPr lang="en-US" sz="1600" i="1" dirty="0" err="1"/>
              <a:t>mungkin</a:t>
            </a:r>
            <a:r>
              <a:rPr lang="en-US" sz="1600" i="1" dirty="0"/>
              <a:t> </a:t>
            </a:r>
            <a:r>
              <a:rPr lang="en-US" sz="1600" i="1" dirty="0" err="1"/>
              <a:t>dialami</a:t>
            </a:r>
            <a:r>
              <a:rPr lang="en-US" sz="1600" i="1" dirty="0"/>
              <a:t> </a:t>
            </a:r>
            <a:r>
              <a:rPr lang="en-US" sz="1600" i="1" dirty="0" err="1"/>
              <a:t>pasien</a:t>
            </a:r>
            <a:endParaRPr lang="en-US" sz="1600" i="1" dirty="0"/>
          </a:p>
        </p:txBody>
      </p:sp>
      <p:pic>
        <p:nvPicPr>
          <p:cNvPr id="8" name="Picture 9">
            <a:extLst>
              <a:ext uri="{FF2B5EF4-FFF2-40B4-BE49-F238E27FC236}">
                <a16:creationId xmlns:a16="http://schemas.microsoft.com/office/drawing/2014/main" id="{1972D70F-5A84-4E1B-AB79-9430AA2CCE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6515" y="2892161"/>
            <a:ext cx="5207173" cy="64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a:extLst>
              <a:ext uri="{FF2B5EF4-FFF2-40B4-BE49-F238E27FC236}">
                <a16:creationId xmlns:a16="http://schemas.microsoft.com/office/drawing/2014/main" id="{1499D0E2-E302-45FC-B352-D836205F2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66515" y="4973782"/>
            <a:ext cx="5344572" cy="61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15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en-US" sz="2400" dirty="0"/>
              <a:t>DESKRIPSI “</a:t>
            </a:r>
            <a:r>
              <a:rPr lang="en-US" sz="2400" b="1" dirty="0"/>
              <a:t>KETIDAKPASTIAN”</a:t>
            </a:r>
            <a:endParaRPr lang="en-US" sz="2400" dirty="0"/>
          </a:p>
          <a:p>
            <a:pPr marL="363538" indent="-268288">
              <a:buFont typeface="Arial" panose="020B0604020202020204" pitchFamily="34" charset="0"/>
              <a:buChar char="•"/>
            </a:pPr>
            <a:r>
              <a:rPr lang="en-US" sz="2400" dirty="0"/>
              <a:t>TEORI “</a:t>
            </a:r>
            <a:r>
              <a:rPr lang="en-US" sz="2400" b="1" dirty="0"/>
              <a:t>CERTAINTY FACTORS</a:t>
            </a:r>
            <a:r>
              <a:rPr lang="en-US" sz="2400" dirty="0"/>
              <a:t>"</a:t>
            </a:r>
          </a:p>
          <a:p>
            <a:pPr marL="363538" indent="-268288">
              <a:buFont typeface="Arial" panose="020B0604020202020204" pitchFamily="34" charset="0"/>
              <a:buChar char="•"/>
            </a:pPr>
            <a:r>
              <a:rPr lang="en-US" sz="2400" dirty="0"/>
              <a:t>TEORI “</a:t>
            </a:r>
            <a:r>
              <a:rPr lang="en-US" sz="2400" b="1" dirty="0"/>
              <a:t>PROBABILITAS KLASIK</a:t>
            </a:r>
            <a:r>
              <a:rPr lang="en-US" sz="2400" dirty="0"/>
              <a:t>"</a:t>
            </a:r>
          </a:p>
          <a:p>
            <a:pPr marL="363538" indent="-268288">
              <a:buFont typeface="Arial" panose="020B0604020202020204" pitchFamily="34" charset="0"/>
              <a:buChar char="•"/>
            </a:pPr>
            <a:r>
              <a:rPr lang="en-US" sz="2400" dirty="0"/>
              <a:t>TEORI “</a:t>
            </a:r>
            <a:r>
              <a:rPr lang="en-US" sz="2400" b="1" dirty="0"/>
              <a:t>PROBABILITAS BAYES</a:t>
            </a:r>
            <a:r>
              <a:rPr lang="en-US" sz="2400" dirty="0"/>
              <a:t>“</a:t>
            </a:r>
          </a:p>
          <a:p>
            <a:pPr marL="363538" indent="-268288">
              <a:buFont typeface="Arial" panose="020B0604020202020204" pitchFamily="34" charset="0"/>
              <a:buChar char="•"/>
            </a:pPr>
            <a:r>
              <a:rPr lang="en-US" sz="2400" dirty="0"/>
              <a:t>TEORI “</a:t>
            </a:r>
            <a:r>
              <a:rPr lang="en-US" sz="2400" b="1" dirty="0"/>
              <a:t>LOGIKA FUZZY</a:t>
            </a:r>
            <a:r>
              <a:rPr lang="en-US" sz="2400" dirty="0"/>
              <a:t>”</a:t>
            </a:r>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en-US" sz="2700" i="1" dirty="0" err="1"/>
              <a:t>Representasi</a:t>
            </a:r>
            <a:r>
              <a:rPr lang="en-US" sz="2700" i="1" dirty="0"/>
              <a:t> </a:t>
            </a:r>
            <a:r>
              <a:rPr lang="en-US" sz="2700" i="1" dirty="0" err="1"/>
              <a:t>Pengetahuan</a:t>
            </a:r>
            <a:r>
              <a:rPr lang="en-US" sz="2700" i="1" dirty="0"/>
              <a:t> dan </a:t>
            </a:r>
            <a:r>
              <a:rPr lang="en-US" sz="2700" i="1" dirty="0" err="1"/>
              <a:t>Penalaran</a:t>
            </a:r>
            <a:endParaRPr lang="id-ID" sz="2700" i="1" dirty="0"/>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Kelebihan</a:t>
            </a:r>
            <a:endParaRPr lang="en-US" sz="2400" b="1" i="1" dirty="0"/>
          </a:p>
          <a:p>
            <a:pPr marL="354013" indent="-255588">
              <a:spcBef>
                <a:spcPts val="200"/>
              </a:spcBef>
              <a:spcAft>
                <a:spcPts val="600"/>
              </a:spcAft>
              <a:buFont typeface="Arial" panose="020B0604020202020204" pitchFamily="34" charset="0"/>
              <a:buChar char="•"/>
            </a:pPr>
            <a:r>
              <a:rPr lang="en-US" sz="2200" dirty="0" err="1"/>
              <a:t>Teorema</a:t>
            </a:r>
            <a:r>
              <a:rPr lang="en-US" sz="2200" dirty="0"/>
              <a:t> Bayes </a:t>
            </a:r>
            <a:r>
              <a:rPr lang="en-US" sz="2200" dirty="0" err="1"/>
              <a:t>secara</a:t>
            </a:r>
            <a:r>
              <a:rPr lang="en-US" sz="2200" dirty="0"/>
              <a:t> </a:t>
            </a:r>
            <a:r>
              <a:rPr lang="en-US" sz="2200" dirty="0" err="1"/>
              <a:t>matematis</a:t>
            </a:r>
            <a:r>
              <a:rPr lang="en-US" sz="2200" dirty="0"/>
              <a:t> </a:t>
            </a:r>
            <a:r>
              <a:rPr lang="en-US" sz="2200" dirty="0" err="1"/>
              <a:t>memberikan</a:t>
            </a:r>
            <a:r>
              <a:rPr lang="en-US" sz="2200" dirty="0"/>
              <a:t> </a:t>
            </a:r>
            <a:r>
              <a:rPr lang="en-US" sz="2200" dirty="0" err="1"/>
              <a:t>dasar</a:t>
            </a:r>
            <a:r>
              <a:rPr lang="en-US" sz="2200" dirty="0"/>
              <a:t> yang </a:t>
            </a:r>
            <a:r>
              <a:rPr lang="en-US" sz="2200" dirty="0" err="1"/>
              <a:t>baik</a:t>
            </a:r>
            <a:r>
              <a:rPr lang="en-US" sz="2200" dirty="0"/>
              <a:t> </a:t>
            </a:r>
            <a:r>
              <a:rPr lang="en-US" sz="2200" dirty="0" err="1"/>
              <a:t>untuk</a:t>
            </a:r>
            <a:r>
              <a:rPr lang="en-US" sz="2200" dirty="0"/>
              <a:t> </a:t>
            </a:r>
            <a:r>
              <a:rPr lang="en-US" sz="2200" dirty="0" err="1"/>
              <a:t>penyelidikan</a:t>
            </a:r>
            <a:r>
              <a:rPr lang="en-US" sz="2200" dirty="0"/>
              <a:t> </a:t>
            </a:r>
            <a:r>
              <a:rPr lang="en-US" sz="2200" dirty="0" err="1"/>
              <a:t>ketidakpastian</a:t>
            </a:r>
            <a:endParaRPr lang="en-US" sz="2200" dirty="0"/>
          </a:p>
          <a:p>
            <a:pPr marL="354013" indent="-255588">
              <a:spcBef>
                <a:spcPts val="200"/>
              </a:spcBef>
              <a:spcAft>
                <a:spcPts val="600"/>
              </a:spcAft>
              <a:buFont typeface="Arial" panose="020B0604020202020204" pitchFamily="34" charset="0"/>
              <a:buChar char="•"/>
            </a:pPr>
            <a:r>
              <a:rPr lang="en-US" sz="2200" dirty="0" err="1"/>
              <a:t>Metode</a:t>
            </a:r>
            <a:r>
              <a:rPr lang="en-US" sz="2200" dirty="0"/>
              <a:t> </a:t>
            </a:r>
            <a:r>
              <a:rPr lang="en-US" sz="2200" dirty="0" err="1"/>
              <a:t>ini</a:t>
            </a:r>
            <a:r>
              <a:rPr lang="en-US" sz="2200" dirty="0"/>
              <a:t> </a:t>
            </a:r>
            <a:r>
              <a:rPr lang="en-US" sz="2200" dirty="0" err="1"/>
              <a:t>memiliki</a:t>
            </a:r>
            <a:r>
              <a:rPr lang="en-US" sz="2200" dirty="0"/>
              <a:t> </a:t>
            </a:r>
            <a:r>
              <a:rPr lang="en-US" sz="2200" dirty="0" err="1"/>
              <a:t>justifikasi</a:t>
            </a:r>
            <a:r>
              <a:rPr lang="en-US" sz="2200" dirty="0"/>
              <a:t> yang </a:t>
            </a:r>
            <a:r>
              <a:rPr lang="en-US" sz="2200" dirty="0" err="1"/>
              <a:t>kuat</a:t>
            </a:r>
            <a:r>
              <a:rPr lang="en-US" sz="2200" dirty="0"/>
              <a:t>, </a:t>
            </a:r>
            <a:r>
              <a:rPr lang="en-US" sz="2200" dirty="0" err="1"/>
              <a:t>menambah</a:t>
            </a:r>
            <a:r>
              <a:rPr lang="en-US" sz="2200" dirty="0"/>
              <a:t> </a:t>
            </a:r>
            <a:r>
              <a:rPr lang="en-US" sz="2200" dirty="0" err="1"/>
              <a:t>nilai</a:t>
            </a:r>
            <a:r>
              <a:rPr lang="en-US" sz="2200" dirty="0"/>
              <a:t> dan </a:t>
            </a:r>
            <a:r>
              <a:rPr lang="en-US" sz="2200" dirty="0" err="1"/>
              <a:t>kredibilitas</a:t>
            </a:r>
            <a:r>
              <a:rPr lang="en-US" sz="2200" dirty="0"/>
              <a:t> </a:t>
            </a:r>
            <a:r>
              <a:rPr lang="en-US" sz="2200" dirty="0" err="1"/>
              <a:t>untuk</a:t>
            </a:r>
            <a:r>
              <a:rPr lang="en-US" sz="2200" dirty="0"/>
              <a:t> </a:t>
            </a:r>
            <a:r>
              <a:rPr lang="en-US" sz="2200" i="1" dirty="0"/>
              <a:t>output</a:t>
            </a:r>
            <a:r>
              <a:rPr lang="en-US" sz="2200" dirty="0"/>
              <a:t> </a:t>
            </a:r>
            <a:r>
              <a:rPr lang="en-US" sz="2200" dirty="0" err="1"/>
              <a:t>dari</a:t>
            </a:r>
            <a:r>
              <a:rPr lang="en-US" sz="2200" dirty="0"/>
              <a:t> </a:t>
            </a:r>
            <a:r>
              <a:rPr lang="en-US" sz="2200" dirty="0" err="1"/>
              <a:t>sistem</a:t>
            </a:r>
            <a:r>
              <a:rPr lang="en-US" sz="2200" dirty="0"/>
              <a:t> </a:t>
            </a:r>
            <a:r>
              <a:rPr lang="en-US" sz="2200" dirty="0" err="1"/>
              <a:t>pakar</a:t>
            </a:r>
            <a:endParaRPr lang="en-US" sz="2200" dirty="0"/>
          </a:p>
          <a:p>
            <a:pPr marL="354013" indent="-255588">
              <a:spcBef>
                <a:spcPts val="200"/>
              </a:spcBef>
              <a:spcAft>
                <a:spcPts val="600"/>
              </a:spcAft>
              <a:buFont typeface="Arial" panose="020B0604020202020204" pitchFamily="34" charset="0"/>
              <a:buChar char="•"/>
            </a:pPr>
            <a:r>
              <a:rPr lang="en-US" sz="2200" i="1" dirty="0"/>
              <a:t>Probabilistic reasoning </a:t>
            </a:r>
            <a:r>
              <a:rPr lang="en-US" sz="2200" dirty="0" err="1"/>
              <a:t>jika</a:t>
            </a:r>
            <a:r>
              <a:rPr lang="en-US" sz="2200" dirty="0"/>
              <a:t> </a:t>
            </a:r>
            <a:r>
              <a:rPr lang="en-US" sz="2200" dirty="0" err="1"/>
              <a:t>dibandingkan</a:t>
            </a:r>
            <a:r>
              <a:rPr lang="en-US" sz="2200" dirty="0"/>
              <a:t> </a:t>
            </a:r>
            <a:r>
              <a:rPr lang="en-US" sz="2200" dirty="0" err="1"/>
              <a:t>dengan</a:t>
            </a:r>
            <a:r>
              <a:rPr lang="en-US" sz="2200" dirty="0"/>
              <a:t> </a:t>
            </a:r>
            <a:r>
              <a:rPr lang="en-US" sz="2200" i="1" dirty="0"/>
              <a:t>confidence factors </a:t>
            </a:r>
            <a:r>
              <a:rPr lang="en-US" sz="2200" dirty="0"/>
              <a:t>(</a:t>
            </a:r>
            <a:r>
              <a:rPr lang="en-US" sz="2200" dirty="0" err="1"/>
              <a:t>hanya</a:t>
            </a:r>
            <a:r>
              <a:rPr lang="en-US" sz="2200" dirty="0"/>
              <a:t> </a:t>
            </a:r>
            <a:r>
              <a:rPr lang="en-US" sz="2200" dirty="0" err="1"/>
              <a:t>ekspresi</a:t>
            </a:r>
            <a:r>
              <a:rPr lang="en-US" sz="2200" dirty="0"/>
              <a:t> </a:t>
            </a:r>
            <a:r>
              <a:rPr lang="en-US" sz="2200" dirty="0" err="1"/>
              <a:t>pendapat</a:t>
            </a:r>
            <a:r>
              <a:rPr lang="en-US" sz="2200" dirty="0"/>
              <a:t>), </a:t>
            </a:r>
            <a:r>
              <a:rPr lang="en-US" sz="2200" dirty="0" err="1"/>
              <a:t>memiliki</a:t>
            </a:r>
            <a:r>
              <a:rPr lang="en-US" sz="2200" dirty="0"/>
              <a:t> </a:t>
            </a:r>
            <a:r>
              <a:rPr lang="en-US" sz="2200" dirty="0" err="1"/>
              <a:t>validitas</a:t>
            </a:r>
            <a:r>
              <a:rPr lang="en-US" sz="2200" dirty="0"/>
              <a:t> yang </a:t>
            </a:r>
            <a:r>
              <a:rPr lang="en-US" sz="2200" dirty="0" err="1"/>
              <a:t>lebih</a:t>
            </a:r>
            <a:r>
              <a:rPr lang="en-US" sz="2200" dirty="0"/>
              <a:t> </a:t>
            </a:r>
            <a:r>
              <a:rPr lang="en-US" sz="2200" dirty="0" err="1"/>
              <a:t>tinggi</a:t>
            </a:r>
            <a:r>
              <a:rPr lang="en-US" sz="2200" dirty="0"/>
              <a:t> </a:t>
            </a:r>
            <a:r>
              <a:rPr lang="en-US" sz="2200" dirty="0" err="1"/>
              <a:t>karena</a:t>
            </a:r>
            <a:r>
              <a:rPr lang="en-US" sz="2200" dirty="0"/>
              <a:t> </a:t>
            </a:r>
            <a:r>
              <a:rPr lang="en-US" sz="2200" dirty="0" err="1"/>
              <a:t>hasilnya</a:t>
            </a:r>
            <a:r>
              <a:rPr lang="en-US" sz="2200" dirty="0"/>
              <a:t> </a:t>
            </a:r>
            <a:r>
              <a:rPr lang="en-US" sz="2200" dirty="0" err="1"/>
              <a:t>didasarkan</a:t>
            </a:r>
            <a:r>
              <a:rPr lang="en-US" sz="2200" dirty="0"/>
              <a:t> pada </a:t>
            </a:r>
            <a:r>
              <a:rPr lang="en-US" sz="2200" dirty="0" err="1"/>
              <a:t>penalaran</a:t>
            </a:r>
            <a:r>
              <a:rPr lang="en-US" sz="2200" dirty="0"/>
              <a:t> dan data </a:t>
            </a:r>
            <a:r>
              <a:rPr lang="en-US" sz="2200" dirty="0" err="1"/>
              <a:t>statistik</a:t>
            </a:r>
            <a:r>
              <a:rPr lang="en-US" sz="2200" dirty="0"/>
              <a:t> yang </a:t>
            </a:r>
            <a:r>
              <a:rPr lang="en-US" sz="2200" dirty="0" err="1"/>
              <a:t>terbukti</a:t>
            </a:r>
            <a:r>
              <a:rPr lang="en-US" sz="2200" dirty="0"/>
              <a:t> </a:t>
            </a:r>
            <a:r>
              <a:rPr lang="en-US" sz="2200" dirty="0" err="1"/>
              <a:t>secara</a:t>
            </a:r>
            <a:r>
              <a:rPr lang="en-US" sz="2200" dirty="0"/>
              <a:t> </a:t>
            </a:r>
            <a:r>
              <a:rPr lang="en-US" sz="2200" dirty="0" err="1"/>
              <a:t>matematis</a:t>
            </a:r>
            <a:endParaRPr lang="en-US" sz="2200" dirty="0"/>
          </a:p>
        </p:txBody>
      </p:sp>
      <p:sp>
        <p:nvSpPr>
          <p:cNvPr id="5" name="Content Placeholder 11">
            <a:extLst>
              <a:ext uri="{FF2B5EF4-FFF2-40B4-BE49-F238E27FC236}">
                <a16:creationId xmlns:a16="http://schemas.microsoft.com/office/drawing/2014/main" id="{324D9C41-4F5E-46B0-B603-A11A1E86F30E}"/>
              </a:ext>
            </a:extLst>
          </p:cNvPr>
          <p:cNvSpPr txBox="1">
            <a:spLocks/>
          </p:cNvSpPr>
          <p:nvPr/>
        </p:nvSpPr>
        <p:spPr>
          <a:xfrm>
            <a:off x="6425183" y="1856507"/>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Kekurangan</a:t>
            </a:r>
            <a:endParaRPr lang="en-US" sz="2400" b="1" i="1" dirty="0"/>
          </a:p>
          <a:p>
            <a:pPr marL="354013" indent="-255588">
              <a:spcBef>
                <a:spcPts val="200"/>
              </a:spcBef>
              <a:spcAft>
                <a:spcPts val="600"/>
              </a:spcAft>
              <a:buFont typeface="Arial" panose="020B0604020202020204" pitchFamily="34" charset="0"/>
              <a:buChar char="•"/>
            </a:pPr>
            <a:r>
              <a:rPr lang="en-US" sz="2200" dirty="0" err="1"/>
              <a:t>Membutuhkan</a:t>
            </a:r>
            <a:r>
              <a:rPr lang="en-US" sz="2200" dirty="0"/>
              <a:t> data </a:t>
            </a:r>
            <a:r>
              <a:rPr lang="en-US" sz="2200" dirty="0" err="1"/>
              <a:t>statistik</a:t>
            </a:r>
            <a:r>
              <a:rPr lang="en-US" sz="2200" dirty="0"/>
              <a:t> </a:t>
            </a:r>
            <a:r>
              <a:rPr lang="en-US" sz="2200" dirty="0" err="1"/>
              <a:t>dari</a:t>
            </a:r>
            <a:r>
              <a:rPr lang="en-US" sz="2200" dirty="0"/>
              <a:t> </a:t>
            </a:r>
            <a:r>
              <a:rPr lang="en-US" sz="2200" dirty="0" err="1"/>
              <a:t>hasil</a:t>
            </a:r>
            <a:r>
              <a:rPr lang="en-US" sz="2200" dirty="0"/>
              <a:t> </a:t>
            </a:r>
            <a:r>
              <a:rPr lang="en-US" sz="2200" dirty="0" err="1"/>
              <a:t>sebelumnya</a:t>
            </a:r>
            <a:r>
              <a:rPr lang="en-US" sz="2200" dirty="0"/>
              <a:t>. Data </a:t>
            </a:r>
            <a:r>
              <a:rPr lang="en-US" sz="2200" dirty="0" err="1"/>
              <a:t>ini</a:t>
            </a:r>
            <a:r>
              <a:rPr lang="en-US" sz="2200" dirty="0"/>
              <a:t> </a:t>
            </a:r>
            <a:r>
              <a:rPr lang="en-US" sz="2200" dirty="0" err="1"/>
              <a:t>mungkin</a:t>
            </a:r>
            <a:r>
              <a:rPr lang="en-US" sz="2200" dirty="0"/>
              <a:t> </a:t>
            </a:r>
            <a:r>
              <a:rPr lang="en-US" sz="2200" dirty="0" err="1"/>
              <a:t>tidak</a:t>
            </a:r>
            <a:r>
              <a:rPr lang="en-US" sz="2200" dirty="0"/>
              <a:t> </a:t>
            </a:r>
            <a:r>
              <a:rPr lang="en-US" sz="2200" dirty="0" err="1"/>
              <a:t>akurat</a:t>
            </a:r>
            <a:r>
              <a:rPr lang="en-US" sz="2200" dirty="0"/>
              <a:t> dan </a:t>
            </a:r>
            <a:r>
              <a:rPr lang="en-US" sz="2200" dirty="0" err="1"/>
              <a:t>dapat</a:t>
            </a:r>
            <a:r>
              <a:rPr lang="en-US" sz="2200" dirty="0"/>
              <a:t> </a:t>
            </a:r>
            <a:r>
              <a:rPr lang="en-US" sz="2200" dirty="0" err="1"/>
              <a:t>membatalkan</a:t>
            </a:r>
            <a:r>
              <a:rPr lang="en-US" sz="2200" dirty="0"/>
              <a:t> </a:t>
            </a:r>
            <a:r>
              <a:rPr lang="en-US" sz="2200" dirty="0" err="1"/>
              <a:t>hasil</a:t>
            </a:r>
            <a:r>
              <a:rPr lang="en-US" sz="2200" dirty="0"/>
              <a:t> </a:t>
            </a:r>
            <a:r>
              <a:rPr lang="en-US" sz="2200" dirty="0" err="1"/>
              <a:t>hipotesis</a:t>
            </a:r>
            <a:r>
              <a:rPr lang="en-US" sz="2200" dirty="0"/>
              <a:t> yang </a:t>
            </a:r>
            <a:r>
              <a:rPr lang="en-US" sz="2200" dirty="0" err="1"/>
              <a:t>diuji</a:t>
            </a:r>
            <a:endParaRPr lang="en-US" sz="2200" dirty="0"/>
          </a:p>
          <a:p>
            <a:pPr marL="354013" indent="-255588">
              <a:spcBef>
                <a:spcPts val="200"/>
              </a:spcBef>
              <a:spcAft>
                <a:spcPts val="600"/>
              </a:spcAft>
              <a:buFont typeface="Arial" panose="020B0604020202020204" pitchFamily="34" charset="0"/>
              <a:buChar char="•"/>
            </a:pPr>
            <a:r>
              <a:rPr lang="en-US" sz="2200" dirty="0" err="1"/>
              <a:t>Seringkali</a:t>
            </a:r>
            <a:r>
              <a:rPr lang="en-US" sz="2200" dirty="0"/>
              <a:t> </a:t>
            </a:r>
            <a:r>
              <a:rPr lang="en-US" sz="2200" dirty="0" err="1"/>
              <a:t>seseorang</a:t>
            </a:r>
            <a:r>
              <a:rPr lang="en-US" sz="2200" dirty="0"/>
              <a:t> </a:t>
            </a:r>
            <a:r>
              <a:rPr lang="en-US" sz="2200" dirty="0" err="1"/>
              <a:t>mungkin</a:t>
            </a:r>
            <a:r>
              <a:rPr lang="en-US" sz="2200" dirty="0"/>
              <a:t> </a:t>
            </a:r>
            <a:r>
              <a:rPr lang="en-US" sz="2200" dirty="0" err="1"/>
              <a:t>harus</a:t>
            </a:r>
            <a:r>
              <a:rPr lang="en-US" sz="2200" dirty="0"/>
              <a:t> </a:t>
            </a:r>
            <a:r>
              <a:rPr lang="en-US" sz="2200" dirty="0" err="1"/>
              <a:t>bergantung</a:t>
            </a:r>
            <a:r>
              <a:rPr lang="en-US" sz="2200" dirty="0"/>
              <a:t> pada </a:t>
            </a:r>
            <a:r>
              <a:rPr lang="en-US" sz="2200" dirty="0" err="1"/>
              <a:t>estimasi</a:t>
            </a:r>
            <a:r>
              <a:rPr lang="en-US" sz="2200" dirty="0"/>
              <a:t> </a:t>
            </a:r>
            <a:r>
              <a:rPr lang="en-US" sz="2200" dirty="0" err="1"/>
              <a:t>manusia</a:t>
            </a:r>
            <a:r>
              <a:rPr lang="en-US" sz="2200" dirty="0"/>
              <a:t> </a:t>
            </a:r>
            <a:r>
              <a:rPr lang="en-US" sz="2200" dirty="0" err="1"/>
              <a:t>dari</a:t>
            </a:r>
            <a:r>
              <a:rPr lang="en-US" sz="2200" dirty="0"/>
              <a:t> </a:t>
            </a:r>
            <a:r>
              <a:rPr lang="en-US" sz="2200" dirty="0" err="1"/>
              <a:t>satu</a:t>
            </a:r>
            <a:r>
              <a:rPr lang="en-US" sz="2200" dirty="0"/>
              <a:t> </a:t>
            </a:r>
            <a:r>
              <a:rPr lang="en-US" sz="2200" dirty="0" err="1"/>
              <a:t>atau</a:t>
            </a:r>
            <a:r>
              <a:rPr lang="en-US" sz="2200" dirty="0"/>
              <a:t> </a:t>
            </a:r>
            <a:r>
              <a:rPr lang="en-US" sz="2200" dirty="0" err="1"/>
              <a:t>lebih</a:t>
            </a:r>
            <a:r>
              <a:rPr lang="en-US" sz="2200" dirty="0"/>
              <a:t> </a:t>
            </a:r>
            <a:r>
              <a:rPr lang="en-US" sz="2200" dirty="0" err="1"/>
              <a:t>faktor</a:t>
            </a:r>
            <a:r>
              <a:rPr lang="en-US" sz="2200" dirty="0"/>
              <a:t> </a:t>
            </a:r>
            <a:r>
              <a:rPr lang="en-US" sz="2200" dirty="0" err="1"/>
              <a:t>probabilitas</a:t>
            </a:r>
            <a:r>
              <a:rPr lang="en-US" sz="2200" dirty="0"/>
              <a:t> </a:t>
            </a:r>
            <a:r>
              <a:rPr lang="en-US" sz="2200" dirty="0" err="1"/>
              <a:t>ini</a:t>
            </a:r>
            <a:r>
              <a:rPr lang="en-US" sz="2200" dirty="0"/>
              <a:t>. Hal </a:t>
            </a:r>
            <a:r>
              <a:rPr lang="en-US" sz="2200" dirty="0" err="1"/>
              <a:t>ini</a:t>
            </a:r>
            <a:r>
              <a:rPr lang="en-US" sz="2200" dirty="0"/>
              <a:t> </a:t>
            </a:r>
            <a:r>
              <a:rPr lang="en-US" sz="2200" dirty="0" err="1"/>
              <a:t>lebih</a:t>
            </a:r>
            <a:r>
              <a:rPr lang="en-US" sz="2200" dirty="0"/>
              <a:t> </a:t>
            </a:r>
            <a:r>
              <a:rPr lang="en-US" sz="2200" dirty="0" err="1"/>
              <a:t>baik</a:t>
            </a:r>
            <a:r>
              <a:rPr lang="en-US" sz="2200" dirty="0"/>
              <a:t> </a:t>
            </a:r>
            <a:r>
              <a:rPr lang="en-US" sz="2200" dirty="0" err="1"/>
              <a:t>dilakukan</a:t>
            </a:r>
            <a:r>
              <a:rPr lang="en-US" sz="2200" dirty="0"/>
              <a:t> oleh para </a:t>
            </a:r>
            <a:r>
              <a:rPr lang="en-US" sz="2200" dirty="0" err="1"/>
              <a:t>pakar</a:t>
            </a:r>
            <a:r>
              <a:rPr lang="en-US" sz="2200" dirty="0"/>
              <a:t> yang </a:t>
            </a:r>
            <a:r>
              <a:rPr lang="en-US" sz="2200" dirty="0" err="1"/>
              <a:t>berpengalaman</a:t>
            </a:r>
            <a:r>
              <a:rPr lang="en-US" sz="2200" dirty="0"/>
              <a:t> </a:t>
            </a:r>
            <a:r>
              <a:rPr lang="en-US" sz="2200" dirty="0" err="1"/>
              <a:t>dalam</a:t>
            </a:r>
            <a:r>
              <a:rPr lang="en-US" sz="2200" dirty="0"/>
              <a:t> </a:t>
            </a:r>
            <a:r>
              <a:rPr lang="en-US" sz="2200" dirty="0" err="1"/>
              <a:t>memperkirakan</a:t>
            </a:r>
            <a:r>
              <a:rPr lang="en-US" sz="2200" dirty="0"/>
              <a:t> </a:t>
            </a:r>
            <a:r>
              <a:rPr lang="en-US" sz="2200" dirty="0" err="1"/>
              <a:t>probabilitas</a:t>
            </a:r>
            <a:r>
              <a:rPr lang="en-US" sz="2200" dirty="0"/>
              <a:t> yang </a:t>
            </a:r>
            <a:r>
              <a:rPr lang="en-US" sz="2200" dirty="0" err="1"/>
              <a:t>relevan</a:t>
            </a:r>
            <a:r>
              <a:rPr lang="en-US" sz="2200" dirty="0"/>
              <a:t> </a:t>
            </a:r>
            <a:r>
              <a:rPr lang="en-US" sz="2200" dirty="0" err="1"/>
              <a:t>dari</a:t>
            </a:r>
            <a:r>
              <a:rPr lang="en-US" sz="2200" dirty="0"/>
              <a:t> </a:t>
            </a:r>
            <a:r>
              <a:rPr lang="en-US" sz="2200" dirty="0" err="1"/>
              <a:t>awal</a:t>
            </a:r>
            <a:r>
              <a:rPr lang="en-US" sz="2200" dirty="0"/>
              <a:t> (</a:t>
            </a:r>
            <a:r>
              <a:rPr lang="en-US" sz="2200" dirty="0" err="1"/>
              <a:t>sudut</a:t>
            </a:r>
            <a:r>
              <a:rPr lang="en-US" sz="2200" dirty="0"/>
              <a:t> </a:t>
            </a:r>
            <a:r>
              <a:rPr lang="en-US" sz="2200" dirty="0" err="1"/>
              <a:t>pandang</a:t>
            </a:r>
            <a:r>
              <a:rPr lang="en-US" sz="2200" dirty="0"/>
              <a:t> para </a:t>
            </a:r>
            <a:r>
              <a:rPr lang="en-US" sz="2200" dirty="0" err="1"/>
              <a:t>advokat</a:t>
            </a:r>
            <a:r>
              <a:rPr lang="en-US" sz="2200" dirty="0"/>
              <a:t>/ </a:t>
            </a:r>
            <a:r>
              <a:rPr lang="en-US" sz="2200" dirty="0" err="1"/>
              <a:t>pendukung</a:t>
            </a:r>
            <a:r>
              <a:rPr lang="en-US" sz="2200" i="1" dirty="0"/>
              <a:t> confidence factors</a:t>
            </a:r>
            <a:r>
              <a:rPr lang="en-US" sz="2200" dirty="0"/>
              <a:t>)</a:t>
            </a:r>
            <a:endParaRPr lang="en-US" sz="2200" i="1" dirty="0"/>
          </a:p>
        </p:txBody>
      </p:sp>
      <p:sp>
        <p:nvSpPr>
          <p:cNvPr id="8" name="Title 1">
            <a:extLst>
              <a:ext uri="{FF2B5EF4-FFF2-40B4-BE49-F238E27FC236}">
                <a16:creationId xmlns:a16="http://schemas.microsoft.com/office/drawing/2014/main" id="{7FDD98F4-4FFD-4EA4-97EE-E5893489AA8D}"/>
              </a:ext>
            </a:extLst>
          </p:cNvPr>
          <p:cNvSpPr>
            <a:spLocks noGrp="1"/>
          </p:cNvSpPr>
          <p:nvPr>
            <p:ph type="title"/>
          </p:nvPr>
        </p:nvSpPr>
        <p:spPr>
          <a:xfrm>
            <a:off x="1097280" y="286603"/>
            <a:ext cx="10058400" cy="1450757"/>
          </a:xfrm>
        </p:spPr>
        <p:txBody>
          <a:bodyPr>
            <a:normAutofit/>
          </a:bodyPr>
          <a:lstStyle/>
          <a:p>
            <a:r>
              <a:rPr lang="en-US" sz="4000" b="1" dirty="0"/>
              <a:t>PROBABILITAS BAYES</a:t>
            </a:r>
            <a:br>
              <a:rPr lang="id-ID" sz="4000" b="1" dirty="0"/>
            </a:br>
            <a:r>
              <a:rPr lang="en-US" sz="2700" i="1" dirty="0" err="1"/>
              <a:t>Kelebihan</a:t>
            </a:r>
            <a:r>
              <a:rPr lang="en-US" sz="2700" i="1" dirty="0"/>
              <a:t> dan </a:t>
            </a:r>
            <a:r>
              <a:rPr lang="en-US" sz="2700" i="1" dirty="0" err="1"/>
              <a:t>Kekurangan</a:t>
            </a:r>
            <a:endParaRPr lang="id-ID" sz="2700" i="1" dirty="0"/>
          </a:p>
        </p:txBody>
      </p:sp>
      <p:pic>
        <p:nvPicPr>
          <p:cNvPr id="9" name="Picture 8" descr="Hasil gambar">
            <a:extLst>
              <a:ext uri="{FF2B5EF4-FFF2-40B4-BE49-F238E27FC236}">
                <a16:creationId xmlns:a16="http://schemas.microsoft.com/office/drawing/2014/main" id="{822B5AED-069E-4969-B409-6C820200A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59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45075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400" i="1" dirty="0"/>
              <a:t>“ Fuzzy logic (FL) </a:t>
            </a:r>
            <a:r>
              <a:rPr lang="en-US" sz="2400" i="1" dirty="0" err="1"/>
              <a:t>dapat</a:t>
            </a:r>
            <a:r>
              <a:rPr lang="en-US" sz="2400" i="1" dirty="0"/>
              <a:t> </a:t>
            </a:r>
            <a:r>
              <a:rPr lang="en-US" sz="2400" i="1" dirty="0" err="1"/>
              <a:t>digunakan</a:t>
            </a:r>
            <a:r>
              <a:rPr lang="en-US" sz="2400" i="1" dirty="0"/>
              <a:t> </a:t>
            </a:r>
            <a:r>
              <a:rPr lang="en-US" sz="2400" i="1" dirty="0" err="1"/>
              <a:t>sebagai</a:t>
            </a:r>
            <a:r>
              <a:rPr lang="en-US" sz="2400" i="1" dirty="0"/>
              <a:t> </a:t>
            </a:r>
            <a:r>
              <a:rPr lang="en-US" sz="2400" i="1" dirty="0" err="1"/>
              <a:t>pendekatan</a:t>
            </a:r>
            <a:r>
              <a:rPr lang="en-US" sz="2400" i="1" dirty="0"/>
              <a:t> </a:t>
            </a:r>
            <a:r>
              <a:rPr lang="en-US" sz="2400" i="1" dirty="0" err="1"/>
              <a:t>untuk</a:t>
            </a:r>
            <a:r>
              <a:rPr lang="en-US" sz="2400" i="1" dirty="0"/>
              <a:t> </a:t>
            </a:r>
            <a:r>
              <a:rPr lang="en-US" sz="2400" i="1" dirty="0" err="1"/>
              <a:t>menyimpan</a:t>
            </a:r>
            <a:r>
              <a:rPr lang="en-US" sz="2400" i="1" dirty="0"/>
              <a:t> </a:t>
            </a:r>
            <a:r>
              <a:rPr lang="en-US" sz="2400" i="1" dirty="0" err="1"/>
              <a:t>pengetahuan</a:t>
            </a:r>
            <a:r>
              <a:rPr lang="en-US" sz="2400" i="1" dirty="0"/>
              <a:t> </a:t>
            </a:r>
            <a:r>
              <a:rPr lang="en-US" sz="2400" i="1" dirty="0" err="1"/>
              <a:t>dimana</a:t>
            </a:r>
            <a:r>
              <a:rPr lang="en-US" sz="2400" i="1" dirty="0"/>
              <a:t> </a:t>
            </a:r>
            <a:r>
              <a:rPr lang="en-US" sz="2400" i="1" dirty="0" err="1"/>
              <a:t>terdapat</a:t>
            </a:r>
            <a:r>
              <a:rPr lang="en-US" sz="2400" i="1" dirty="0"/>
              <a:t> </a:t>
            </a:r>
            <a:r>
              <a:rPr lang="en-US" sz="2400" i="1" dirty="0" err="1"/>
              <a:t>faktor</a:t>
            </a:r>
            <a:r>
              <a:rPr lang="en-US" sz="2400" i="1" dirty="0"/>
              <a:t> </a:t>
            </a:r>
            <a:r>
              <a:rPr lang="en-US" sz="2400" i="1" dirty="0" err="1"/>
              <a:t>ketidakpastian</a:t>
            </a:r>
            <a:r>
              <a:rPr lang="en-US" sz="2400" i="1" dirty="0"/>
              <a:t>, </a:t>
            </a:r>
            <a:r>
              <a:rPr lang="en-US" sz="2400" i="1" dirty="0" err="1"/>
              <a:t>teknik</a:t>
            </a:r>
            <a:r>
              <a:rPr lang="en-US" sz="2400" i="1" dirty="0"/>
              <a:t> </a:t>
            </a:r>
            <a:r>
              <a:rPr lang="en-US" sz="2400" i="1" dirty="0" err="1"/>
              <a:t>ini</a:t>
            </a:r>
            <a:r>
              <a:rPr lang="en-US" sz="2400" i="1" dirty="0"/>
              <a:t> </a:t>
            </a:r>
            <a:r>
              <a:rPr lang="en-US" sz="2400" i="1" dirty="0" err="1"/>
              <a:t>menggunakan</a:t>
            </a:r>
            <a:r>
              <a:rPr lang="en-US" sz="2400" i="1" dirty="0"/>
              <a:t> </a:t>
            </a:r>
            <a:r>
              <a:rPr lang="en-US" sz="2400" i="1" dirty="0" err="1"/>
              <a:t>prinsip</a:t>
            </a:r>
            <a:r>
              <a:rPr lang="en-US" sz="2400" i="1" dirty="0"/>
              <a:t> </a:t>
            </a:r>
            <a:r>
              <a:rPr lang="en-US" sz="2400" i="1" dirty="0" err="1"/>
              <a:t>teori</a:t>
            </a:r>
            <a:r>
              <a:rPr lang="en-US" sz="2400" i="1" dirty="0"/>
              <a:t> </a:t>
            </a:r>
            <a:r>
              <a:rPr lang="en-US" sz="2400" i="1" dirty="0" err="1"/>
              <a:t>matematika</a:t>
            </a:r>
            <a:r>
              <a:rPr lang="en-US" sz="2400" i="1" dirty="0"/>
              <a:t> fuzzy set.</a:t>
            </a:r>
          </a:p>
          <a:p>
            <a:pPr marL="98425" indent="0" algn="ctr">
              <a:spcBef>
                <a:spcPts val="200"/>
              </a:spcBef>
              <a:buNone/>
            </a:pPr>
            <a:endParaRPr lang="en-US" sz="2400" i="1" dirty="0"/>
          </a:p>
          <a:p>
            <a:pPr marL="98425" indent="0" algn="ctr">
              <a:spcBef>
                <a:spcPts val="200"/>
              </a:spcBef>
              <a:buNone/>
            </a:pPr>
            <a:r>
              <a:rPr lang="en-US" sz="2400" i="1" dirty="0"/>
              <a:t> </a:t>
            </a:r>
            <a:r>
              <a:rPr lang="en-US" sz="24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429000"/>
            <a:ext cx="10058401" cy="26584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spcAft>
                <a:spcPts val="600"/>
              </a:spcAft>
              <a:buNone/>
            </a:pPr>
            <a:r>
              <a:rPr lang="en-US" sz="2400" b="1" dirty="0" err="1"/>
              <a:t>Deskripsi</a:t>
            </a:r>
            <a:endParaRPr lang="en-US" sz="2400" b="1" dirty="0"/>
          </a:p>
          <a:p>
            <a:pPr marL="354013" indent="-255588">
              <a:spcBef>
                <a:spcPts val="600"/>
              </a:spcBef>
              <a:spcAft>
                <a:spcPts val="600"/>
              </a:spcAft>
              <a:buFont typeface="Arial" panose="020B0604020202020204" pitchFamily="34" charset="0"/>
              <a:buChar char="•"/>
            </a:pPr>
            <a:r>
              <a:rPr lang="en-US" sz="2200" dirty="0" err="1"/>
              <a:t>Penalaran</a:t>
            </a:r>
            <a:r>
              <a:rPr lang="en-US" sz="2200" dirty="0"/>
              <a:t> </a:t>
            </a:r>
            <a:r>
              <a:rPr lang="en-US" sz="2200" i="1" dirty="0"/>
              <a:t>fuzzy logic</a:t>
            </a:r>
            <a:r>
              <a:rPr lang="en-US" sz="2200" dirty="0"/>
              <a:t> </a:t>
            </a:r>
            <a:r>
              <a:rPr lang="en-US" sz="2200" dirty="0" err="1"/>
              <a:t>terkait</a:t>
            </a:r>
            <a:r>
              <a:rPr lang="en-US" sz="2200" dirty="0"/>
              <a:t> </a:t>
            </a:r>
            <a:r>
              <a:rPr lang="en-US" sz="2200" dirty="0" err="1"/>
              <a:t>keputusan</a:t>
            </a:r>
            <a:r>
              <a:rPr lang="en-US" sz="2200" dirty="0"/>
              <a:t> yang </a:t>
            </a:r>
            <a:r>
              <a:rPr lang="en-US" sz="2200" dirty="0" err="1"/>
              <a:t>melibatkan</a:t>
            </a:r>
            <a:r>
              <a:rPr lang="en-US" sz="2200" dirty="0"/>
              <a:t> </a:t>
            </a:r>
            <a:r>
              <a:rPr lang="en-US" sz="2200" dirty="0" err="1"/>
              <a:t>ketidakpastian</a:t>
            </a:r>
            <a:r>
              <a:rPr lang="en-US" sz="2200" dirty="0"/>
              <a:t>, dan </a:t>
            </a:r>
            <a:r>
              <a:rPr lang="en-US" sz="2200" dirty="0" err="1"/>
              <a:t>istilah</a:t>
            </a:r>
            <a:r>
              <a:rPr lang="en-US" sz="2200" dirty="0"/>
              <a:t> </a:t>
            </a:r>
            <a:r>
              <a:rPr lang="en-US" sz="2200" dirty="0" err="1"/>
              <a:t>seperti</a:t>
            </a:r>
            <a:r>
              <a:rPr lang="en-US" sz="2200" dirty="0"/>
              <a:t> “</a:t>
            </a:r>
            <a:r>
              <a:rPr lang="en-US" sz="2200" dirty="0" err="1"/>
              <a:t>mungkin</a:t>
            </a:r>
            <a:r>
              <a:rPr lang="en-US" sz="2200" dirty="0"/>
              <a:t>”, </a:t>
            </a:r>
            <a:r>
              <a:rPr lang="en-US" sz="2200" dirty="0" err="1"/>
              <a:t>menunjukkan</a:t>
            </a:r>
            <a:r>
              <a:rPr lang="en-US" sz="2200" dirty="0"/>
              <a:t> </a:t>
            </a:r>
            <a:r>
              <a:rPr lang="en-US" sz="2200" dirty="0" err="1"/>
              <a:t>bahwa</a:t>
            </a:r>
            <a:r>
              <a:rPr lang="en-US" sz="2200" dirty="0"/>
              <a:t> </a:t>
            </a:r>
            <a:r>
              <a:rPr lang="en-US" sz="2200" dirty="0" err="1"/>
              <a:t>tindakan</a:t>
            </a:r>
            <a:r>
              <a:rPr lang="en-US" sz="2200" dirty="0"/>
              <a:t> </a:t>
            </a:r>
            <a:r>
              <a:rPr lang="en-US" sz="2200" dirty="0" err="1"/>
              <a:t>mungkin</a:t>
            </a:r>
            <a:r>
              <a:rPr lang="en-US" sz="2200" dirty="0"/>
              <a:t> </a:t>
            </a:r>
            <a:r>
              <a:rPr lang="en-US" sz="2200" dirty="0" err="1"/>
              <a:t>atau</a:t>
            </a:r>
            <a:r>
              <a:rPr lang="en-US" sz="2200" dirty="0"/>
              <a:t> </a:t>
            </a:r>
            <a:r>
              <a:rPr lang="en-US" sz="2200" dirty="0" err="1"/>
              <a:t>mungkin</a:t>
            </a:r>
            <a:r>
              <a:rPr lang="en-US" sz="2200" dirty="0"/>
              <a:t> </a:t>
            </a:r>
            <a:r>
              <a:rPr lang="en-US" sz="2200" dirty="0" err="1"/>
              <a:t>tidak</a:t>
            </a:r>
            <a:r>
              <a:rPr lang="en-US" sz="2200" dirty="0"/>
              <a:t> </a:t>
            </a:r>
            <a:r>
              <a:rPr lang="en-US" sz="2200" dirty="0" err="1"/>
              <a:t>terjadi</a:t>
            </a:r>
            <a:endParaRPr lang="en-US" sz="2200" dirty="0"/>
          </a:p>
          <a:p>
            <a:pPr marL="354013" indent="-255588">
              <a:spcBef>
                <a:spcPts val="600"/>
              </a:spcBef>
              <a:spcAft>
                <a:spcPts val="600"/>
              </a:spcAft>
              <a:buFont typeface="Arial" panose="020B0604020202020204" pitchFamily="34" charset="0"/>
              <a:buChar char="•"/>
            </a:pPr>
            <a:r>
              <a:rPr lang="en-US" sz="2200" dirty="0" err="1"/>
              <a:t>Penalaran</a:t>
            </a:r>
            <a:r>
              <a:rPr lang="en-US" sz="2200" dirty="0"/>
              <a:t> </a:t>
            </a:r>
            <a:r>
              <a:rPr lang="en-US" sz="2200" dirty="0" err="1"/>
              <a:t>probabilistik</a:t>
            </a:r>
            <a:r>
              <a:rPr lang="en-US" sz="2200" dirty="0"/>
              <a:t> </a:t>
            </a:r>
            <a:r>
              <a:rPr lang="en-US" sz="2200" dirty="0" err="1"/>
              <a:t>seperti</a:t>
            </a:r>
            <a:r>
              <a:rPr lang="en-US" sz="2200" dirty="0"/>
              <a:t> </a:t>
            </a:r>
            <a:r>
              <a:rPr lang="en-US" sz="2200" dirty="0" err="1"/>
              <a:t>Teorema</a:t>
            </a:r>
            <a:r>
              <a:rPr lang="en-US" sz="2200" dirty="0"/>
              <a:t> </a:t>
            </a:r>
            <a:r>
              <a:rPr lang="en-US" sz="2200" i="1" dirty="0"/>
              <a:t>Bayes</a:t>
            </a:r>
            <a:r>
              <a:rPr lang="en-US" sz="2200" dirty="0"/>
              <a:t> </a:t>
            </a:r>
            <a:r>
              <a:rPr lang="en-US" sz="2200" dirty="0" err="1"/>
              <a:t>berkaitan</a:t>
            </a:r>
            <a:r>
              <a:rPr lang="en-US" sz="2200" dirty="0"/>
              <a:t> </a:t>
            </a:r>
            <a:r>
              <a:rPr lang="en-US" sz="2200" dirty="0" err="1"/>
              <a:t>dengan</a:t>
            </a:r>
            <a:r>
              <a:rPr lang="en-US" sz="2200" dirty="0"/>
              <a:t> </a:t>
            </a:r>
            <a:r>
              <a:rPr lang="en-US" sz="2200" i="1" dirty="0"/>
              <a:t>uncertain reasoning about well-defined events</a:t>
            </a:r>
            <a:r>
              <a:rPr lang="en-US" sz="2200" dirty="0"/>
              <a:t> </a:t>
            </a:r>
            <a:r>
              <a:rPr lang="en-US" sz="2200" dirty="0" err="1"/>
              <a:t>seperti</a:t>
            </a:r>
            <a:r>
              <a:rPr lang="en-US" sz="2200" dirty="0"/>
              <a:t> </a:t>
            </a:r>
            <a:r>
              <a:rPr lang="en-US" sz="2200" dirty="0" err="1"/>
              <a:t>gejala</a:t>
            </a:r>
            <a:r>
              <a:rPr lang="en-US" sz="2200" dirty="0"/>
              <a:t> </a:t>
            </a:r>
            <a:r>
              <a:rPr lang="en-US" sz="2200" dirty="0" err="1"/>
              <a:t>atau</a:t>
            </a:r>
            <a:r>
              <a:rPr lang="en-US" sz="2200" dirty="0"/>
              <a:t> </a:t>
            </a:r>
            <a:r>
              <a:rPr lang="en-US" sz="2200" dirty="0" err="1"/>
              <a:t>penyakit</a:t>
            </a:r>
            <a:endParaRPr lang="en-US" sz="2200" dirty="0"/>
          </a:p>
          <a:p>
            <a:pPr marL="354013" indent="-255588">
              <a:spcBef>
                <a:spcPts val="600"/>
              </a:spcBef>
              <a:spcAft>
                <a:spcPts val="600"/>
              </a:spcAft>
              <a:buFont typeface="Arial" panose="020B0604020202020204" pitchFamily="34" charset="0"/>
              <a:buChar char="•"/>
            </a:pPr>
            <a:r>
              <a:rPr lang="en-US" sz="2200" dirty="0" err="1"/>
              <a:t>Disisi</a:t>
            </a:r>
            <a:r>
              <a:rPr lang="en-US" sz="2200" dirty="0"/>
              <a:t> lain, </a:t>
            </a:r>
            <a:r>
              <a:rPr lang="en-US" sz="2200" i="1" dirty="0"/>
              <a:t>fuzzy logic</a:t>
            </a:r>
            <a:r>
              <a:rPr lang="en-US" sz="2200" dirty="0"/>
              <a:t> </a:t>
            </a:r>
            <a:r>
              <a:rPr lang="en-US" sz="2200" dirty="0" err="1"/>
              <a:t>berkaitan</a:t>
            </a:r>
            <a:r>
              <a:rPr lang="en-US" sz="2200" dirty="0"/>
              <a:t> </a:t>
            </a:r>
            <a:r>
              <a:rPr lang="en-US" sz="2200" dirty="0" err="1"/>
              <a:t>dengan</a:t>
            </a:r>
            <a:r>
              <a:rPr lang="en-US" sz="2200" dirty="0"/>
              <a:t> </a:t>
            </a:r>
            <a:r>
              <a:rPr lang="en-US" sz="2200" i="1" dirty="0"/>
              <a:t>reasoning about ‘fuzzy’ events </a:t>
            </a:r>
            <a:r>
              <a:rPr lang="en-US" sz="2200" dirty="0" err="1"/>
              <a:t>atau</a:t>
            </a:r>
            <a:r>
              <a:rPr lang="en-US" sz="2200" dirty="0"/>
              <a:t> </a:t>
            </a:r>
            <a:r>
              <a:rPr lang="en-US" sz="2200" i="1" dirty="0"/>
              <a:t>concepts</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5342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8"/>
            <a:ext cx="10058401" cy="43694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dirty="0" err="1"/>
              <a:t>Deskripsi</a:t>
            </a:r>
            <a:endParaRPr lang="en-US" sz="2400" b="1" dirty="0"/>
          </a:p>
          <a:p>
            <a:pPr marL="98425" indent="0">
              <a:spcBef>
                <a:spcPts val="400"/>
              </a:spcBef>
              <a:spcAft>
                <a:spcPts val="400"/>
              </a:spcAft>
              <a:buNone/>
            </a:pPr>
            <a:r>
              <a:rPr lang="en-US" sz="2200" dirty="0" err="1"/>
              <a:t>Pernyataan</a:t>
            </a:r>
            <a:r>
              <a:rPr lang="en-US" sz="2200" dirty="0"/>
              <a:t> di </a:t>
            </a:r>
            <a:r>
              <a:rPr lang="en-US" sz="2200" dirty="0" err="1"/>
              <a:t>dalam</a:t>
            </a:r>
            <a:r>
              <a:rPr lang="en-US" sz="2200" dirty="0"/>
              <a:t> </a:t>
            </a:r>
            <a:r>
              <a:rPr lang="en-US" sz="2200" dirty="0" err="1"/>
              <a:t>logika</a:t>
            </a:r>
            <a:r>
              <a:rPr lang="en-US" sz="2200" dirty="0"/>
              <a:t> </a:t>
            </a:r>
            <a:r>
              <a:rPr lang="en-US" sz="2200" i="1" dirty="0"/>
              <a:t>fuzzy</a:t>
            </a:r>
            <a:r>
              <a:rPr lang="en-US" sz="2200" dirty="0"/>
              <a:t> </a:t>
            </a:r>
            <a:r>
              <a:rPr lang="en-US" sz="2200" dirty="0" err="1"/>
              <a:t>memungkinkan</a:t>
            </a:r>
            <a:r>
              <a:rPr lang="en-US" sz="2200" dirty="0"/>
              <a:t> </a:t>
            </a:r>
            <a:r>
              <a:rPr lang="en-US" sz="2200" dirty="0" err="1"/>
              <a:t>tingkat</a:t>
            </a:r>
            <a:r>
              <a:rPr lang="en-US" sz="2200" dirty="0"/>
              <a:t> </a:t>
            </a:r>
            <a:r>
              <a:rPr lang="en-US" sz="2200" dirty="0" err="1"/>
              <a:t>ketidaktepatan</a:t>
            </a:r>
            <a:r>
              <a:rPr lang="en-US" sz="2200" dirty="0"/>
              <a:t> yang </a:t>
            </a:r>
            <a:r>
              <a:rPr lang="en-US" sz="2200" dirty="0" err="1"/>
              <a:t>akan</a:t>
            </a:r>
            <a:r>
              <a:rPr lang="en-US" sz="2200" dirty="0"/>
              <a:t> </a:t>
            </a:r>
            <a:r>
              <a:rPr lang="en-US" sz="2200" dirty="0" err="1"/>
              <a:t>digunakan</a:t>
            </a:r>
            <a:r>
              <a:rPr lang="en-US" sz="2200" dirty="0"/>
              <a:t> </a:t>
            </a:r>
            <a:r>
              <a:rPr lang="en-US" sz="2200" dirty="0" err="1"/>
              <a:t>untuk</a:t>
            </a:r>
            <a:r>
              <a:rPr lang="en-US" sz="2200" dirty="0"/>
              <a:t> </a:t>
            </a:r>
            <a:r>
              <a:rPr lang="en-US" sz="2200" i="1" dirty="0"/>
              <a:t>input</a:t>
            </a:r>
            <a:r>
              <a:rPr lang="en-US" sz="2200" dirty="0"/>
              <a:t>, dan </a:t>
            </a:r>
            <a:r>
              <a:rPr lang="en-US" sz="2200" i="1" dirty="0"/>
              <a:t>output</a:t>
            </a:r>
            <a:r>
              <a:rPr lang="en-US" sz="2200" dirty="0"/>
              <a:t> </a:t>
            </a:r>
            <a:r>
              <a:rPr lang="en-US" sz="2200" dirty="0" err="1"/>
              <a:t>dari</a:t>
            </a:r>
            <a:r>
              <a:rPr lang="en-US" sz="2200" dirty="0"/>
              <a:t> KBS. </a:t>
            </a:r>
            <a:r>
              <a:rPr lang="en-US" sz="2200" dirty="0" err="1"/>
              <a:t>Sebagai</a:t>
            </a:r>
            <a:r>
              <a:rPr lang="en-US" sz="2200" dirty="0"/>
              <a:t> </a:t>
            </a:r>
            <a:r>
              <a:rPr lang="en-US" sz="2200" dirty="0" err="1"/>
              <a:t>contoh</a:t>
            </a:r>
            <a:r>
              <a:rPr lang="en-US" sz="2200" dirty="0"/>
              <a:t>, </a:t>
            </a:r>
            <a:r>
              <a:rPr lang="en-US" sz="2200" dirty="0" err="1"/>
              <a:t>pernyataan</a:t>
            </a:r>
            <a:r>
              <a:rPr lang="en-US" sz="2200" dirty="0"/>
              <a:t> </a:t>
            </a:r>
            <a:r>
              <a:rPr lang="en-US" sz="2200" dirty="0" err="1"/>
              <a:t>berikut</a:t>
            </a:r>
            <a:r>
              <a:rPr lang="en-US" sz="2200" dirty="0"/>
              <a:t> </a:t>
            </a:r>
            <a:r>
              <a:rPr lang="en-US" sz="2200" dirty="0" err="1"/>
              <a:t>ini</a:t>
            </a:r>
            <a:r>
              <a:rPr lang="en-US" sz="2200" dirty="0"/>
              <a:t> valid </a:t>
            </a:r>
            <a:r>
              <a:rPr lang="en-US" sz="2200" dirty="0" err="1"/>
              <a:t>dalam</a:t>
            </a:r>
            <a:r>
              <a:rPr lang="en-US" sz="2200" dirty="0"/>
              <a:t> </a:t>
            </a:r>
            <a:r>
              <a:rPr lang="en-US" sz="2200" dirty="0" err="1"/>
              <a:t>istilah</a:t>
            </a:r>
            <a:r>
              <a:rPr lang="en-US" sz="2200" dirty="0"/>
              <a:t> </a:t>
            </a:r>
            <a:r>
              <a:rPr lang="en-US" sz="2200" dirty="0" err="1"/>
              <a:t>logika</a:t>
            </a:r>
            <a:r>
              <a:rPr lang="en-US" sz="2200" dirty="0"/>
              <a:t> </a:t>
            </a:r>
            <a:r>
              <a:rPr lang="en-US" sz="2200" i="1" dirty="0"/>
              <a:t>fuzzy</a:t>
            </a:r>
          </a:p>
          <a:p>
            <a:pPr marL="98425" indent="0">
              <a:spcAft>
                <a:spcPts val="400"/>
              </a:spcAft>
              <a:buNone/>
            </a:pPr>
            <a:r>
              <a:rPr lang="en-US" sz="2200" dirty="0" err="1"/>
              <a:t>Persyaratan</a:t>
            </a:r>
            <a:r>
              <a:rPr lang="en-US" sz="2200" dirty="0"/>
              <a:t> </a:t>
            </a:r>
            <a:r>
              <a:rPr lang="en-US" sz="2200" i="1" dirty="0"/>
              <a:t>input</a:t>
            </a:r>
            <a:r>
              <a:rPr lang="en-US" sz="2200" dirty="0"/>
              <a:t> </a:t>
            </a:r>
            <a:r>
              <a:rPr lang="en-US" sz="2200" dirty="0" err="1"/>
              <a:t>diperbolehkan</a:t>
            </a:r>
            <a:r>
              <a:rPr lang="en-US" sz="2200" dirty="0"/>
              <a:t>:</a:t>
            </a:r>
          </a:p>
          <a:p>
            <a:pPr marL="354013" indent="-255588">
              <a:spcBef>
                <a:spcPts val="200"/>
              </a:spcBef>
              <a:buFont typeface="Arial" panose="020B0604020202020204" pitchFamily="34" charset="0"/>
              <a:buChar char="•"/>
            </a:pPr>
            <a:r>
              <a:rPr lang="en-US" sz="2200" dirty="0" err="1"/>
              <a:t>Temperaturnya</a:t>
            </a:r>
            <a:r>
              <a:rPr lang="en-US" sz="2200" dirty="0"/>
              <a:t> </a:t>
            </a:r>
            <a:r>
              <a:rPr lang="en-US" sz="2200" dirty="0" err="1"/>
              <a:t>adalah</a:t>
            </a:r>
            <a:r>
              <a:rPr lang="en-US" sz="2200" dirty="0"/>
              <a:t> “</a:t>
            </a:r>
            <a:r>
              <a:rPr lang="en-US" sz="2200" i="1" dirty="0"/>
              <a:t>high</a:t>
            </a:r>
            <a:r>
              <a:rPr lang="en-US" sz="2200" dirty="0"/>
              <a:t>”</a:t>
            </a:r>
          </a:p>
          <a:p>
            <a:pPr marL="354013" indent="-255588">
              <a:spcBef>
                <a:spcPts val="200"/>
              </a:spcBef>
              <a:buFont typeface="Arial" panose="020B0604020202020204" pitchFamily="34" charset="0"/>
              <a:buChar char="•"/>
            </a:pPr>
            <a:r>
              <a:rPr lang="en-US" sz="2200" dirty="0" err="1"/>
              <a:t>Getarannya</a:t>
            </a:r>
            <a:r>
              <a:rPr lang="en-US" sz="2200" dirty="0"/>
              <a:t> </a:t>
            </a:r>
            <a:r>
              <a:rPr lang="en-US" sz="2200" dirty="0" err="1"/>
              <a:t>adalah</a:t>
            </a:r>
            <a:r>
              <a:rPr lang="en-US" sz="2200" dirty="0"/>
              <a:t> “</a:t>
            </a:r>
            <a:r>
              <a:rPr lang="en-US" sz="2200" i="1" dirty="0"/>
              <a:t>low</a:t>
            </a:r>
            <a:r>
              <a:rPr lang="en-US" sz="2200" dirty="0"/>
              <a:t>”</a:t>
            </a:r>
          </a:p>
          <a:p>
            <a:pPr marL="354013" indent="-255588">
              <a:spcBef>
                <a:spcPts val="200"/>
              </a:spcBef>
              <a:buFont typeface="Arial" panose="020B0604020202020204" pitchFamily="34" charset="0"/>
              <a:buChar char="•"/>
            </a:pPr>
            <a:r>
              <a:rPr lang="en-US" sz="2200" dirty="0" err="1"/>
              <a:t>Muatannya</a:t>
            </a:r>
            <a:r>
              <a:rPr lang="en-US" sz="2200" dirty="0"/>
              <a:t> </a:t>
            </a:r>
            <a:r>
              <a:rPr lang="en-US" sz="2200" dirty="0" err="1"/>
              <a:t>adalah</a:t>
            </a:r>
            <a:r>
              <a:rPr lang="en-US" sz="2200" dirty="0"/>
              <a:t> “</a:t>
            </a:r>
            <a:r>
              <a:rPr lang="en-US" sz="2200" i="1" dirty="0"/>
              <a:t>medium</a:t>
            </a:r>
            <a:r>
              <a:rPr lang="en-US" sz="2200" dirty="0"/>
              <a:t>”</a:t>
            </a:r>
          </a:p>
          <a:p>
            <a:pPr marL="98425" indent="0">
              <a:spcAft>
                <a:spcPts val="400"/>
              </a:spcAft>
              <a:buNone/>
            </a:pPr>
            <a:r>
              <a:rPr lang="en-US" sz="2200" i="1" dirty="0"/>
              <a:t>Output</a:t>
            </a:r>
            <a:r>
              <a:rPr lang="en-US" sz="2200" dirty="0"/>
              <a:t> </a:t>
            </a:r>
            <a:r>
              <a:rPr lang="en-US" sz="2200" dirty="0" err="1"/>
              <a:t>dapat</a:t>
            </a:r>
            <a:r>
              <a:rPr lang="en-US" sz="2200" dirty="0"/>
              <a:t> </a:t>
            </a:r>
            <a:r>
              <a:rPr lang="en-US" sz="2200" dirty="0" err="1"/>
              <a:t>berupa</a:t>
            </a:r>
            <a:r>
              <a:rPr lang="en-US" sz="2200" dirty="0"/>
              <a:t>:</a:t>
            </a:r>
          </a:p>
          <a:p>
            <a:pPr marL="354013" indent="-255588">
              <a:spcBef>
                <a:spcPts val="200"/>
              </a:spcBef>
              <a:buFont typeface="Arial" panose="020B0604020202020204" pitchFamily="34" charset="0"/>
              <a:buChar char="•"/>
            </a:pPr>
            <a:r>
              <a:rPr lang="en-US" sz="2200" dirty="0" err="1"/>
              <a:t>Kerusakan</a:t>
            </a:r>
            <a:r>
              <a:rPr lang="en-US" sz="2200" dirty="0"/>
              <a:t> </a:t>
            </a:r>
            <a:r>
              <a:rPr lang="en-US" sz="2200" dirty="0" err="1"/>
              <a:t>bantalan</a:t>
            </a:r>
            <a:r>
              <a:rPr lang="en-US" sz="2200" dirty="0"/>
              <a:t> </a:t>
            </a:r>
            <a:r>
              <a:rPr lang="en-US" sz="2200" dirty="0" err="1"/>
              <a:t>adalah</a:t>
            </a:r>
            <a:r>
              <a:rPr lang="en-US" sz="2200" dirty="0"/>
              <a:t> “</a:t>
            </a:r>
            <a:r>
              <a:rPr lang="en-US" sz="2200" i="1" dirty="0"/>
              <a:t>moderate</a:t>
            </a:r>
            <a:r>
              <a:rPr lang="en-US" sz="2200" dirty="0"/>
              <a:t>”</a:t>
            </a:r>
          </a:p>
          <a:p>
            <a:pPr marL="354013" indent="-255588">
              <a:spcBef>
                <a:spcPts val="200"/>
              </a:spcBef>
              <a:buFont typeface="Arial" panose="020B0604020202020204" pitchFamily="34" charset="0"/>
              <a:buChar char="•"/>
            </a:pPr>
            <a:r>
              <a:rPr lang="en-US" sz="2200" dirty="0" err="1"/>
              <a:t>Ketidakseimbangan</a:t>
            </a:r>
            <a:r>
              <a:rPr lang="en-US" sz="2200" dirty="0"/>
              <a:t> </a:t>
            </a:r>
            <a:r>
              <a:rPr lang="en-US" sz="2200" dirty="0" err="1"/>
              <a:t>adalah</a:t>
            </a:r>
            <a:r>
              <a:rPr lang="en-US" sz="2200" dirty="0"/>
              <a:t> “</a:t>
            </a:r>
            <a:r>
              <a:rPr lang="en-US" sz="2200" i="1" dirty="0"/>
              <a:t>very high</a:t>
            </a:r>
            <a:r>
              <a:rPr lang="en-US" sz="2200" dirty="0"/>
              <a:t>"</a:t>
            </a:r>
            <a:endParaRPr lang="en-US" sz="2200" i="1" dirty="0"/>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8633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up)">
                                      <p:cBhvr>
                                        <p:cTn id="7" dur="500"/>
                                        <p:tgtEl>
                                          <p:spTgt spid="10">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ipe(up)">
                                      <p:cBhvr>
                                        <p:cTn id="10" dur="500"/>
                                        <p:tgtEl>
                                          <p:spTgt spid="10">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wipe(up)">
                                      <p:cBhvr>
                                        <p:cTn id="13" dur="500"/>
                                        <p:tgtEl>
                                          <p:spTgt spid="10">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wipe(up)">
                                      <p:cBhvr>
                                        <p:cTn id="16" dur="500"/>
                                        <p:tgtEl>
                                          <p:spTgt spid="10">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wipe(up)">
                                      <p:cBhvr>
                                        <p:cTn id="21" dur="500"/>
                                        <p:tgtEl>
                                          <p:spTgt spid="10">
                                            <p:txEl>
                                              <p:pRg st="6" end="6"/>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animEffect transition="in" filter="wipe(up)">
                                      <p:cBhvr>
                                        <p:cTn id="24" dur="500"/>
                                        <p:tgtEl>
                                          <p:spTgt spid="10">
                                            <p:txEl>
                                              <p:pRg st="7" end="7"/>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wipe(up)">
                                      <p:cBhvr>
                                        <p:cTn id="2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Deskripsi</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58298"/>
            <a:ext cx="5482814" cy="43694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dirty="0" err="1"/>
              <a:t>Deskripsi</a:t>
            </a:r>
            <a:endParaRPr lang="en-US" sz="2400" b="1" dirty="0"/>
          </a:p>
          <a:p>
            <a:pPr marL="98425" indent="0">
              <a:spcBef>
                <a:spcPts val="400"/>
              </a:spcBef>
              <a:spcAft>
                <a:spcPts val="400"/>
              </a:spcAft>
              <a:buNone/>
            </a:pPr>
            <a:r>
              <a:rPr lang="en-US" sz="2200" dirty="0" err="1"/>
              <a:t>Contoh</a:t>
            </a:r>
            <a:r>
              <a:rPr lang="en-US" sz="2200" dirty="0"/>
              <a:t> </a:t>
            </a:r>
            <a:r>
              <a:rPr lang="en-US" sz="2200" dirty="0" err="1"/>
              <a:t>lainnya</a:t>
            </a:r>
            <a:r>
              <a:rPr lang="en-US" sz="2200" dirty="0"/>
              <a:t>, </a:t>
            </a:r>
            <a:r>
              <a:rPr lang="en-US" sz="2200" dirty="0" err="1"/>
              <a:t>kapan</a:t>
            </a:r>
            <a:r>
              <a:rPr lang="en-US" sz="2200" dirty="0"/>
              <a:t> </a:t>
            </a:r>
            <a:r>
              <a:rPr lang="en-US" sz="2200" dirty="0" err="1"/>
              <a:t>seseorang</a:t>
            </a:r>
            <a:r>
              <a:rPr lang="en-US" sz="2200" dirty="0"/>
              <a:t> </a:t>
            </a:r>
            <a:r>
              <a:rPr lang="en-US" sz="2200" dirty="0" err="1"/>
              <a:t>memiliki</a:t>
            </a:r>
            <a:r>
              <a:rPr lang="en-US" sz="2200" dirty="0"/>
              <a:t> </a:t>
            </a:r>
            <a:r>
              <a:rPr lang="en-US" sz="2200" dirty="0" err="1"/>
              <a:t>tinggi</a:t>
            </a:r>
            <a:r>
              <a:rPr lang="en-US" sz="2200" dirty="0"/>
              <a:t> badan 170 cm, 180 cm </a:t>
            </a:r>
            <a:r>
              <a:rPr lang="en-US" sz="2200" dirty="0" err="1"/>
              <a:t>atau</a:t>
            </a:r>
            <a:r>
              <a:rPr lang="en-US" sz="2200" dirty="0"/>
              <a:t> 190 cm ? </a:t>
            </a:r>
          </a:p>
          <a:p>
            <a:pPr marL="441325" indent="-342900">
              <a:spcBef>
                <a:spcPts val="200"/>
              </a:spcBef>
              <a:buFont typeface="Arial" panose="020B0604020202020204" pitchFamily="34" charset="0"/>
              <a:buChar char="•"/>
              <a:tabLst>
                <a:tab pos="6096000" algn="l"/>
              </a:tabLst>
            </a:pPr>
            <a:r>
              <a:rPr lang="en-US" dirty="0"/>
              <a:t>Jika </a:t>
            </a:r>
            <a:r>
              <a:rPr lang="en-US" dirty="0" err="1"/>
              <a:t>kita</a:t>
            </a:r>
            <a:r>
              <a:rPr lang="en-US" dirty="0"/>
              <a:t> </a:t>
            </a:r>
            <a:r>
              <a:rPr lang="en-US" dirty="0" err="1"/>
              <a:t>mendefinisikan</a:t>
            </a:r>
            <a:r>
              <a:rPr lang="en-US" dirty="0"/>
              <a:t> </a:t>
            </a:r>
            <a:r>
              <a:rPr lang="en-US" i="1" dirty="0"/>
              <a:t>threshold </a:t>
            </a:r>
            <a:r>
              <a:rPr lang="en-US" dirty="0" err="1"/>
              <a:t>tinggi</a:t>
            </a:r>
            <a:r>
              <a:rPr lang="en-US" dirty="0"/>
              <a:t> pada 180 cm, </a:t>
            </a:r>
            <a:r>
              <a:rPr lang="en-US" dirty="0" err="1"/>
              <a:t>maka</a:t>
            </a:r>
            <a:r>
              <a:rPr lang="en-US" dirty="0"/>
              <a:t> </a:t>
            </a:r>
            <a:r>
              <a:rPr lang="en-US" dirty="0" err="1"/>
              <a:t>implikasinya</a:t>
            </a:r>
            <a:r>
              <a:rPr lang="en-US" dirty="0"/>
              <a:t> </a:t>
            </a:r>
            <a:r>
              <a:rPr lang="en-US" dirty="0" err="1"/>
              <a:t>adalah</a:t>
            </a:r>
            <a:r>
              <a:rPr lang="en-US" dirty="0"/>
              <a:t> </a:t>
            </a:r>
            <a:r>
              <a:rPr lang="en-US" dirty="0" err="1"/>
              <a:t>seseorang</a:t>
            </a:r>
            <a:r>
              <a:rPr lang="en-US" dirty="0"/>
              <a:t> </a:t>
            </a:r>
            <a:r>
              <a:rPr lang="en-US" dirty="0" err="1"/>
              <a:t>dengan</a:t>
            </a:r>
            <a:r>
              <a:rPr lang="en-US" dirty="0"/>
              <a:t> </a:t>
            </a:r>
            <a:r>
              <a:rPr lang="en-US" dirty="0" err="1"/>
              <a:t>tinggi</a:t>
            </a:r>
            <a:r>
              <a:rPr lang="en-US" dirty="0"/>
              <a:t> 179,9 cm </a:t>
            </a:r>
            <a:r>
              <a:rPr lang="en-US" dirty="0" err="1"/>
              <a:t>tidak</a:t>
            </a:r>
            <a:r>
              <a:rPr lang="en-US" dirty="0"/>
              <a:t> </a:t>
            </a:r>
            <a:r>
              <a:rPr lang="en-US" dirty="0" err="1"/>
              <a:t>tinggi</a:t>
            </a:r>
            <a:endParaRPr lang="en-US" dirty="0"/>
          </a:p>
          <a:p>
            <a:pPr marL="441325" indent="-342900">
              <a:spcBef>
                <a:spcPts val="200"/>
              </a:spcBef>
              <a:buFont typeface="Arial" panose="020B0604020202020204" pitchFamily="34" charset="0"/>
              <a:buChar char="•"/>
              <a:tabLst>
                <a:tab pos="6096000" algn="l"/>
              </a:tabLst>
            </a:pPr>
            <a:r>
              <a:rPr lang="en-US" dirty="0"/>
              <a:t>Ketika </a:t>
            </a:r>
            <a:r>
              <a:rPr lang="en-US" dirty="0" err="1"/>
              <a:t>manusia</a:t>
            </a:r>
            <a:r>
              <a:rPr lang="en-US" dirty="0"/>
              <a:t> </a:t>
            </a:r>
            <a:r>
              <a:rPr lang="en-US" dirty="0" err="1"/>
              <a:t>menalar</a:t>
            </a:r>
            <a:r>
              <a:rPr lang="en-US" dirty="0"/>
              <a:t> </a:t>
            </a:r>
            <a:r>
              <a:rPr lang="en-US" dirty="0" err="1"/>
              <a:t>istilah-istilah</a:t>
            </a:r>
            <a:r>
              <a:rPr lang="en-US" dirty="0"/>
              <a:t> </a:t>
            </a:r>
            <a:r>
              <a:rPr lang="en-US" dirty="0" err="1"/>
              <a:t>seperti</a:t>
            </a:r>
            <a:r>
              <a:rPr lang="en-US" dirty="0"/>
              <a:t> “</a:t>
            </a:r>
            <a:r>
              <a:rPr lang="en-US" dirty="0" err="1"/>
              <a:t>tinggi</a:t>
            </a:r>
            <a:r>
              <a:rPr lang="en-US" dirty="0"/>
              <a:t>”, </a:t>
            </a:r>
            <a:r>
              <a:rPr lang="en-US" dirty="0" err="1"/>
              <a:t>mereka</a:t>
            </a:r>
            <a:r>
              <a:rPr lang="en-US" dirty="0"/>
              <a:t> </a:t>
            </a:r>
            <a:r>
              <a:rPr lang="en-US" dirty="0" err="1"/>
              <a:t>biasanya</a:t>
            </a:r>
            <a:r>
              <a:rPr lang="en-US" dirty="0"/>
              <a:t> </a:t>
            </a:r>
            <a:r>
              <a:rPr lang="en-US" dirty="0" err="1"/>
              <a:t>tidak</a:t>
            </a:r>
            <a:r>
              <a:rPr lang="en-US" dirty="0"/>
              <a:t> </a:t>
            </a:r>
            <a:r>
              <a:rPr lang="en-US" dirty="0" err="1"/>
              <a:t>memiliki</a:t>
            </a:r>
            <a:r>
              <a:rPr lang="en-US" dirty="0"/>
              <a:t> </a:t>
            </a:r>
            <a:r>
              <a:rPr lang="en-US" i="1" dirty="0"/>
              <a:t>threshold</a:t>
            </a:r>
            <a:r>
              <a:rPr lang="en-US" dirty="0"/>
              <a:t> yang </a:t>
            </a:r>
            <a:r>
              <a:rPr lang="en-US" dirty="0" err="1"/>
              <a:t>pasti</a:t>
            </a:r>
            <a:r>
              <a:rPr lang="en-US" dirty="0"/>
              <a:t>, </a:t>
            </a:r>
            <a:r>
              <a:rPr lang="en-US" dirty="0" err="1"/>
              <a:t>tetapi</a:t>
            </a:r>
            <a:r>
              <a:rPr lang="en-US" dirty="0"/>
              <a:t> </a:t>
            </a:r>
            <a:r>
              <a:rPr lang="en-US" dirty="0" err="1"/>
              <a:t>suatu</a:t>
            </a:r>
            <a:r>
              <a:rPr lang="en-US" dirty="0"/>
              <a:t> </a:t>
            </a:r>
            <a:r>
              <a:rPr lang="en-US" dirty="0" err="1"/>
              <a:t>definisi</a:t>
            </a:r>
            <a:r>
              <a:rPr lang="en-US" dirty="0"/>
              <a:t> </a:t>
            </a:r>
            <a:r>
              <a:rPr lang="en-US" i="1" dirty="0"/>
              <a:t>smooth fuzzy </a:t>
            </a:r>
          </a:p>
          <a:p>
            <a:pPr marL="441325" indent="-342900">
              <a:spcBef>
                <a:spcPts val="200"/>
              </a:spcBef>
              <a:buFont typeface="Arial" panose="020B0604020202020204" pitchFamily="34" charset="0"/>
              <a:buChar char="•"/>
              <a:tabLst>
                <a:tab pos="6096000" algn="l"/>
              </a:tabLst>
            </a:pPr>
            <a:r>
              <a:rPr lang="en-US" dirty="0" err="1"/>
              <a:t>Manusia</a:t>
            </a:r>
            <a:r>
              <a:rPr lang="en-US" dirty="0"/>
              <a:t> </a:t>
            </a:r>
            <a:r>
              <a:rPr lang="en-US" dirty="0" err="1"/>
              <a:t>dapat</a:t>
            </a:r>
            <a:r>
              <a:rPr lang="en-US" dirty="0"/>
              <a:t> </a:t>
            </a:r>
            <a:r>
              <a:rPr lang="en-US" dirty="0" err="1"/>
              <a:t>menalar</a:t>
            </a:r>
            <a:r>
              <a:rPr lang="en-US" dirty="0"/>
              <a:t> </a:t>
            </a:r>
            <a:r>
              <a:rPr lang="en-US" dirty="0" err="1"/>
              <a:t>dengan</a:t>
            </a:r>
            <a:r>
              <a:rPr lang="en-US" dirty="0"/>
              <a:t> </a:t>
            </a:r>
            <a:r>
              <a:rPr lang="en-US" dirty="0" err="1"/>
              <a:t>sangat</a:t>
            </a:r>
            <a:r>
              <a:rPr lang="en-US" dirty="0"/>
              <a:t> </a:t>
            </a:r>
            <a:r>
              <a:rPr lang="en-US" dirty="0" err="1"/>
              <a:t>efektif</a:t>
            </a:r>
            <a:r>
              <a:rPr lang="en-US" dirty="0"/>
              <a:t> </a:t>
            </a:r>
            <a:r>
              <a:rPr lang="en-US" dirty="0" err="1"/>
              <a:t>dengan</a:t>
            </a:r>
            <a:r>
              <a:rPr lang="en-US" dirty="0"/>
              <a:t> </a:t>
            </a:r>
            <a:r>
              <a:rPr lang="en-US" dirty="0" err="1"/>
              <a:t>definisi</a:t>
            </a:r>
            <a:r>
              <a:rPr lang="en-US" dirty="0"/>
              <a:t> </a:t>
            </a:r>
            <a:r>
              <a:rPr lang="en-US" i="1" dirty="0"/>
              <a:t>fuzzy </a:t>
            </a:r>
            <a:r>
              <a:rPr lang="en-US" dirty="0" err="1"/>
              <a:t>seperti</a:t>
            </a:r>
            <a:r>
              <a:rPr lang="en-US" dirty="0"/>
              <a:t> </a:t>
            </a:r>
            <a:r>
              <a:rPr lang="en-US" dirty="0" err="1"/>
              <a:t>itu</a:t>
            </a:r>
            <a:r>
              <a:rPr lang="en-US" dirty="0"/>
              <a:t>, dan </a:t>
            </a:r>
            <a:r>
              <a:rPr lang="en-US" dirty="0" err="1"/>
              <a:t>untuk</a:t>
            </a:r>
            <a:r>
              <a:rPr lang="en-US" dirty="0"/>
              <a:t> </a:t>
            </a:r>
            <a:r>
              <a:rPr lang="en-US" dirty="0" err="1"/>
              <a:t>menangkap</a:t>
            </a:r>
            <a:r>
              <a:rPr lang="en-US" dirty="0"/>
              <a:t> </a:t>
            </a:r>
            <a:r>
              <a:rPr lang="en-US" dirty="0" err="1"/>
              <a:t>penalaran</a:t>
            </a:r>
            <a:r>
              <a:rPr lang="en-US" dirty="0"/>
              <a:t> </a:t>
            </a:r>
            <a:r>
              <a:rPr lang="en-US" i="1" dirty="0"/>
              <a:t>human fuzzy </a:t>
            </a:r>
            <a:r>
              <a:rPr lang="en-US" dirty="0" err="1"/>
              <a:t>kita</a:t>
            </a:r>
            <a:r>
              <a:rPr lang="en-US" dirty="0"/>
              <a:t> </a:t>
            </a:r>
            <a:r>
              <a:rPr lang="en-US" dirty="0" err="1"/>
              <a:t>membutuhkan</a:t>
            </a:r>
            <a:r>
              <a:rPr lang="en-US" dirty="0"/>
              <a:t> </a:t>
            </a:r>
            <a:r>
              <a:rPr lang="en-US" i="1" dirty="0"/>
              <a:t>fuzzy logic</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5" name="Content Placeholder 11">
            <a:extLst>
              <a:ext uri="{FF2B5EF4-FFF2-40B4-BE49-F238E27FC236}">
                <a16:creationId xmlns:a16="http://schemas.microsoft.com/office/drawing/2014/main" id="{2B1B95EE-BBB3-4C01-949E-207C53A7B84A}"/>
              </a:ext>
            </a:extLst>
          </p:cNvPr>
          <p:cNvSpPr txBox="1">
            <a:spLocks/>
          </p:cNvSpPr>
          <p:nvPr/>
        </p:nvSpPr>
        <p:spPr>
          <a:xfrm>
            <a:off x="6580094" y="1858298"/>
            <a:ext cx="4575586" cy="43694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dirty="0" err="1"/>
              <a:t>Penalaran</a:t>
            </a:r>
            <a:r>
              <a:rPr lang="en-US" sz="2400" b="1" dirty="0"/>
              <a:t> </a:t>
            </a:r>
            <a:r>
              <a:rPr lang="en-US" sz="2400" b="1" i="1" dirty="0"/>
              <a:t>Fuzzy</a:t>
            </a:r>
          </a:p>
          <a:p>
            <a:pPr marL="98425" indent="0">
              <a:spcBef>
                <a:spcPts val="200"/>
              </a:spcBef>
              <a:buNone/>
              <a:tabLst>
                <a:tab pos="6096000" algn="l"/>
              </a:tabLst>
            </a:pPr>
            <a:r>
              <a:rPr lang="en-US" sz="2200" dirty="0" err="1"/>
              <a:t>Penalaran</a:t>
            </a:r>
            <a:r>
              <a:rPr lang="en-US" sz="2200" dirty="0"/>
              <a:t> </a:t>
            </a:r>
            <a:r>
              <a:rPr lang="en-US" sz="2200" dirty="0" err="1"/>
              <a:t>dalam</a:t>
            </a:r>
            <a:r>
              <a:rPr lang="en-US" sz="2200" dirty="0"/>
              <a:t> </a:t>
            </a:r>
            <a:r>
              <a:rPr lang="en-US" sz="2200" i="1" dirty="0"/>
              <a:t>fuzzy</a:t>
            </a:r>
            <a:r>
              <a:rPr lang="en-US" sz="2200" dirty="0"/>
              <a:t> </a:t>
            </a:r>
            <a:r>
              <a:rPr lang="en-US" sz="2200" dirty="0" err="1"/>
              <a:t>melibatkan</a:t>
            </a:r>
            <a:r>
              <a:rPr lang="en-US" sz="2200" dirty="0"/>
              <a:t> </a:t>
            </a:r>
            <a:r>
              <a:rPr lang="en-US" sz="2200" dirty="0" err="1"/>
              <a:t>tiga</a:t>
            </a:r>
            <a:r>
              <a:rPr lang="en-US" sz="2200" dirty="0"/>
              <a:t> </a:t>
            </a:r>
            <a:r>
              <a:rPr lang="en-US" sz="2200" dirty="0" err="1"/>
              <a:t>langkah</a:t>
            </a:r>
            <a:r>
              <a:rPr lang="en-US" sz="2200" dirty="0"/>
              <a:t> </a:t>
            </a:r>
            <a:r>
              <a:rPr lang="en-US" sz="2200" dirty="0" err="1"/>
              <a:t>berikut</a:t>
            </a:r>
            <a:r>
              <a:rPr lang="en-US" sz="2200" dirty="0"/>
              <a:t>:</a:t>
            </a:r>
          </a:p>
          <a:p>
            <a:pPr marL="441325" indent="-342900">
              <a:spcBef>
                <a:spcPts val="1800"/>
              </a:spcBef>
              <a:spcAft>
                <a:spcPts val="1800"/>
              </a:spcAft>
              <a:buFont typeface="Arial" panose="020B0604020202020204" pitchFamily="34" charset="0"/>
              <a:buChar char="•"/>
              <a:tabLst>
                <a:tab pos="6096000" algn="l"/>
              </a:tabLst>
            </a:pPr>
            <a:r>
              <a:rPr lang="en-US" sz="2200" b="1" i="1" dirty="0"/>
              <a:t>Fuzzification</a:t>
            </a:r>
            <a:r>
              <a:rPr lang="en-US" sz="2200" dirty="0"/>
              <a:t> </a:t>
            </a:r>
            <a:r>
              <a:rPr lang="en-US" sz="2200" dirty="0" err="1"/>
              <a:t>istilah</a:t>
            </a:r>
            <a:r>
              <a:rPr lang="en-US" sz="2200" dirty="0"/>
              <a:t> </a:t>
            </a:r>
            <a:r>
              <a:rPr lang="en-US" sz="2200" i="1" dirty="0"/>
              <a:t>fuzzy</a:t>
            </a:r>
            <a:r>
              <a:rPr lang="en-US" sz="2200" dirty="0"/>
              <a:t> </a:t>
            </a:r>
            <a:r>
              <a:rPr lang="en-US" sz="2200" dirty="0" err="1"/>
              <a:t>dalam</a:t>
            </a:r>
            <a:r>
              <a:rPr lang="en-US" sz="2200" dirty="0"/>
              <a:t> </a:t>
            </a:r>
            <a:r>
              <a:rPr lang="en-US" sz="2200" i="1" dirty="0"/>
              <a:t>conditions</a:t>
            </a:r>
            <a:r>
              <a:rPr lang="en-US" sz="2200" dirty="0"/>
              <a:t> </a:t>
            </a:r>
            <a:r>
              <a:rPr lang="en-US" sz="2200" dirty="0" err="1"/>
              <a:t>dari</a:t>
            </a:r>
            <a:r>
              <a:rPr lang="en-US" sz="2200" dirty="0"/>
              <a:t> </a:t>
            </a:r>
            <a:r>
              <a:rPr lang="en-US" sz="2200" dirty="0" err="1"/>
              <a:t>aturan</a:t>
            </a:r>
            <a:r>
              <a:rPr lang="en-US" sz="2200" dirty="0"/>
              <a:t> (</a:t>
            </a:r>
            <a:r>
              <a:rPr lang="en-US" sz="2200" dirty="0" err="1"/>
              <a:t>yaitu</a:t>
            </a:r>
            <a:r>
              <a:rPr lang="en-US" sz="2200" dirty="0"/>
              <a:t>, </a:t>
            </a:r>
            <a:r>
              <a:rPr lang="en-US" sz="2200" i="1" dirty="0"/>
              <a:t>Input</a:t>
            </a:r>
            <a:r>
              <a:rPr lang="en-US" sz="2200" dirty="0"/>
              <a:t>)</a:t>
            </a:r>
          </a:p>
          <a:p>
            <a:pPr marL="441325" indent="-342900">
              <a:spcBef>
                <a:spcPts val="1800"/>
              </a:spcBef>
              <a:spcAft>
                <a:spcPts val="1800"/>
              </a:spcAft>
              <a:buFont typeface="Arial" panose="020B0604020202020204" pitchFamily="34" charset="0"/>
              <a:buChar char="•"/>
              <a:tabLst>
                <a:tab pos="6096000" algn="l"/>
              </a:tabLst>
            </a:pPr>
            <a:r>
              <a:rPr lang="en-US" sz="2200" b="1" i="1" dirty="0"/>
              <a:t>Inference</a:t>
            </a:r>
            <a:r>
              <a:rPr lang="en-US" sz="2200" dirty="0"/>
              <a:t> </a:t>
            </a:r>
            <a:r>
              <a:rPr lang="en-US" sz="2200" dirty="0" err="1"/>
              <a:t>dari</a:t>
            </a:r>
            <a:r>
              <a:rPr lang="en-US" sz="2200" dirty="0"/>
              <a:t> </a:t>
            </a:r>
            <a:r>
              <a:rPr lang="en-US" sz="2200" dirty="0" err="1"/>
              <a:t>aturan</a:t>
            </a:r>
            <a:r>
              <a:rPr lang="en-US" sz="2200" dirty="0"/>
              <a:t> </a:t>
            </a:r>
            <a:r>
              <a:rPr lang="en-US" sz="2200" i="1" dirty="0"/>
              <a:t>fuzzy</a:t>
            </a:r>
          </a:p>
          <a:p>
            <a:pPr marL="441325" indent="-342900">
              <a:spcBef>
                <a:spcPts val="1800"/>
              </a:spcBef>
              <a:spcAft>
                <a:spcPts val="1800"/>
              </a:spcAft>
              <a:buFont typeface="Arial" panose="020B0604020202020204" pitchFamily="34" charset="0"/>
              <a:buChar char="•"/>
              <a:tabLst>
                <a:tab pos="6096000" algn="l"/>
              </a:tabLst>
            </a:pPr>
            <a:r>
              <a:rPr lang="en-US" sz="2200" b="1" i="1" dirty="0"/>
              <a:t>Defuzzification</a:t>
            </a:r>
            <a:r>
              <a:rPr lang="en-US" sz="2200" dirty="0"/>
              <a:t> </a:t>
            </a:r>
            <a:r>
              <a:rPr lang="en-US" sz="2200" dirty="0" err="1"/>
              <a:t>istilah</a:t>
            </a:r>
            <a:r>
              <a:rPr lang="en-US" sz="2200" dirty="0"/>
              <a:t> </a:t>
            </a:r>
            <a:r>
              <a:rPr lang="en-US" sz="2200" i="1" dirty="0"/>
              <a:t>fuzzy</a:t>
            </a:r>
            <a:r>
              <a:rPr lang="en-US" sz="2200" dirty="0"/>
              <a:t> </a:t>
            </a:r>
            <a:r>
              <a:rPr lang="en-US" sz="2200" dirty="0" err="1"/>
              <a:t>dalam</a:t>
            </a:r>
            <a:r>
              <a:rPr lang="en-US" sz="2200" dirty="0"/>
              <a:t> </a:t>
            </a:r>
            <a:r>
              <a:rPr lang="en-US" sz="2200" i="1" dirty="0"/>
              <a:t>conclusions</a:t>
            </a:r>
            <a:r>
              <a:rPr lang="en-US" sz="2200" dirty="0"/>
              <a:t> </a:t>
            </a:r>
            <a:r>
              <a:rPr lang="en-US" sz="2200" dirty="0" err="1"/>
              <a:t>dari</a:t>
            </a:r>
            <a:r>
              <a:rPr lang="en-US" sz="2200" dirty="0"/>
              <a:t> </a:t>
            </a:r>
            <a:r>
              <a:rPr lang="en-US" sz="2200" dirty="0" err="1"/>
              <a:t>aturan</a:t>
            </a:r>
            <a:r>
              <a:rPr lang="en-US" sz="2200" dirty="0"/>
              <a:t> (</a:t>
            </a:r>
            <a:r>
              <a:rPr lang="en-US" sz="2200" dirty="0" err="1"/>
              <a:t>yaitu</a:t>
            </a:r>
            <a:r>
              <a:rPr lang="en-US" sz="2200" dirty="0"/>
              <a:t>, </a:t>
            </a:r>
            <a:r>
              <a:rPr lang="en-US" sz="2200" i="1" dirty="0"/>
              <a:t>output</a:t>
            </a:r>
            <a:r>
              <a:rPr lang="en-US" sz="2200" dirty="0"/>
              <a:t>)</a:t>
            </a:r>
            <a:endParaRPr lang="en-US" sz="2200" i="1" dirty="0"/>
          </a:p>
        </p:txBody>
      </p:sp>
    </p:spTree>
    <p:extLst>
      <p:ext uri="{BB962C8B-B14F-4D97-AF65-F5344CB8AC3E}">
        <p14:creationId xmlns:p14="http://schemas.microsoft.com/office/powerpoint/2010/main" val="36834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up)">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1727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dirty="0" err="1"/>
              <a:t>Contoh</a:t>
            </a:r>
            <a:r>
              <a:rPr lang="en-US" sz="2400" b="1" dirty="0"/>
              <a:t> </a:t>
            </a:r>
            <a:r>
              <a:rPr lang="en-US" sz="2400" b="1" dirty="0" err="1"/>
              <a:t>Penerapan</a:t>
            </a:r>
            <a:r>
              <a:rPr lang="en-US" sz="2400" b="1" dirty="0"/>
              <a:t> </a:t>
            </a:r>
            <a:r>
              <a:rPr lang="en-US" sz="2400" b="1" dirty="0" err="1"/>
              <a:t>Logika</a:t>
            </a:r>
            <a:r>
              <a:rPr lang="en-US" sz="2400" b="1" dirty="0"/>
              <a:t> Fuzzy</a:t>
            </a:r>
          </a:p>
          <a:p>
            <a:pPr marL="98425" indent="0">
              <a:spcBef>
                <a:spcPts val="400"/>
              </a:spcBef>
              <a:spcAft>
                <a:spcPts val="400"/>
              </a:spcAft>
              <a:buNone/>
            </a:pPr>
            <a:r>
              <a:rPr lang="en-US" sz="2200" dirty="0" err="1"/>
              <a:t>Suatu</a:t>
            </a:r>
            <a:r>
              <a:rPr lang="en-US" sz="2200" dirty="0"/>
              <a:t> </a:t>
            </a:r>
            <a:r>
              <a:rPr lang="en-US" sz="2200" dirty="0" err="1"/>
              <a:t>aturan</a:t>
            </a:r>
            <a:r>
              <a:rPr lang="en-US" sz="2200" dirty="0"/>
              <a:t> fuzzy </a:t>
            </a:r>
            <a:r>
              <a:rPr lang="en-US" sz="2200" dirty="0" err="1"/>
              <a:t>melibatkan</a:t>
            </a:r>
            <a:r>
              <a:rPr lang="en-US" sz="2200" dirty="0"/>
              <a:t> fuzzy condition dan fuzzy conclusion </a:t>
            </a:r>
            <a:r>
              <a:rPr lang="en-US" sz="2200" dirty="0" err="1"/>
              <a:t>adalah</a:t>
            </a:r>
            <a:r>
              <a:rPr lang="en-US" sz="2200" dirty="0"/>
              <a:t>:</a:t>
            </a:r>
          </a:p>
          <a:p>
            <a:pPr marL="98425" indent="0">
              <a:spcBef>
                <a:spcPts val="400"/>
              </a:spcBef>
              <a:spcAft>
                <a:spcPts val="400"/>
              </a:spcAft>
              <a:buNone/>
            </a:pPr>
            <a:r>
              <a:rPr lang="en-US" sz="2200" i="1" dirty="0"/>
              <a:t>“ IF holiday is long </a:t>
            </a:r>
          </a:p>
          <a:p>
            <a:pPr marL="98425" indent="0">
              <a:spcBef>
                <a:spcPts val="400"/>
              </a:spcBef>
              <a:spcAft>
                <a:spcPts val="400"/>
              </a:spcAft>
              <a:buNone/>
            </a:pPr>
            <a:r>
              <a:rPr lang="en-US" sz="2200" i="1" dirty="0"/>
              <a:t>THEN spending money is high “</a:t>
            </a:r>
          </a:p>
          <a:p>
            <a:pPr marL="98425" indent="0">
              <a:spcBef>
                <a:spcPts val="400"/>
              </a:spcBef>
              <a:spcAft>
                <a:spcPts val="400"/>
              </a:spcAft>
              <a:buNone/>
            </a:pPr>
            <a:endParaRPr lang="en-US" sz="2200" dirty="0"/>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344B057-31A3-4E0D-80F5-4324898491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5491" y="2822560"/>
            <a:ext cx="7318375"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11">
            <a:extLst>
              <a:ext uri="{FF2B5EF4-FFF2-40B4-BE49-F238E27FC236}">
                <a16:creationId xmlns:a16="http://schemas.microsoft.com/office/drawing/2014/main" id="{A334ADD6-A461-40D3-9B84-F8346BE03092}"/>
              </a:ext>
            </a:extLst>
          </p:cNvPr>
          <p:cNvSpPr txBox="1">
            <a:spLocks/>
          </p:cNvSpPr>
          <p:nvPr/>
        </p:nvSpPr>
        <p:spPr>
          <a:xfrm>
            <a:off x="1097280" y="3729317"/>
            <a:ext cx="4048462" cy="27316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i="1" dirty="0"/>
              <a:t>Fuzzification</a:t>
            </a:r>
          </a:p>
          <a:p>
            <a:pPr marL="98425" indent="0">
              <a:spcBef>
                <a:spcPts val="200"/>
              </a:spcBef>
              <a:buNone/>
            </a:pPr>
            <a:r>
              <a:rPr lang="en-US" sz="2200" dirty="0" err="1"/>
              <a:t>Menggunakan</a:t>
            </a:r>
            <a:r>
              <a:rPr lang="en-US" sz="2200" dirty="0"/>
              <a:t> </a:t>
            </a:r>
            <a:r>
              <a:rPr lang="en-US" sz="2200" dirty="0" err="1"/>
              <a:t>teknik</a:t>
            </a:r>
            <a:r>
              <a:rPr lang="en-US" sz="2200" dirty="0"/>
              <a:t> </a:t>
            </a:r>
            <a:r>
              <a:rPr lang="en-US" sz="2200" dirty="0" err="1"/>
              <a:t>fuzzifikasi</a:t>
            </a:r>
            <a:r>
              <a:rPr lang="en-US" sz="2200" dirty="0"/>
              <a:t>, </a:t>
            </a:r>
            <a:r>
              <a:rPr lang="en-US" sz="2200" dirty="0" err="1"/>
              <a:t>konsep</a:t>
            </a:r>
            <a:r>
              <a:rPr lang="en-US" sz="2200" dirty="0"/>
              <a:t> “</a:t>
            </a:r>
            <a:r>
              <a:rPr lang="en-US" sz="2200" i="1" dirty="0"/>
              <a:t>long</a:t>
            </a:r>
            <a:r>
              <a:rPr lang="en-US" sz="2200" dirty="0"/>
              <a:t>” </a:t>
            </a:r>
            <a:r>
              <a:rPr lang="en-US" sz="2200" dirty="0" err="1"/>
              <a:t>terkait</a:t>
            </a:r>
            <a:r>
              <a:rPr lang="en-US" sz="2200" dirty="0"/>
              <a:t> </a:t>
            </a:r>
            <a:r>
              <a:rPr lang="en-US" sz="2200" dirty="0" err="1"/>
              <a:t>dengan</a:t>
            </a:r>
            <a:r>
              <a:rPr lang="en-US" sz="2200" dirty="0"/>
              <a:t> </a:t>
            </a:r>
            <a:r>
              <a:rPr lang="en-US" sz="2200" dirty="0" err="1"/>
              <a:t>istilah</a:t>
            </a:r>
            <a:r>
              <a:rPr lang="en-US" sz="2200" dirty="0"/>
              <a:t> </a:t>
            </a:r>
            <a:r>
              <a:rPr lang="en-US" sz="2200" dirty="0" err="1"/>
              <a:t>tujuan</a:t>
            </a:r>
            <a:r>
              <a:rPr lang="en-US" sz="2200" dirty="0"/>
              <a:t> yang </a:t>
            </a:r>
            <a:r>
              <a:rPr lang="en-US" sz="2200" dirty="0" err="1"/>
              <a:t>mendasarinya</a:t>
            </a:r>
            <a:r>
              <a:rPr lang="en-US" sz="2200" dirty="0"/>
              <a:t> yang </a:t>
            </a:r>
            <a:r>
              <a:rPr lang="en-US" sz="2200" dirty="0" err="1"/>
              <a:t>berusaha</a:t>
            </a:r>
            <a:r>
              <a:rPr lang="en-US" sz="2200" dirty="0"/>
              <a:t> </a:t>
            </a:r>
            <a:r>
              <a:rPr lang="en-US" sz="2200" dirty="0" err="1"/>
              <a:t>dijelaskan</a:t>
            </a:r>
            <a:r>
              <a:rPr lang="en-US" sz="2200" dirty="0"/>
              <a:t>, </a:t>
            </a:r>
            <a:r>
              <a:rPr lang="en-US" sz="2200" dirty="0" err="1"/>
              <a:t>yaitu</a:t>
            </a:r>
            <a:r>
              <a:rPr lang="en-US" sz="2200" dirty="0"/>
              <a:t> “</a:t>
            </a:r>
            <a:r>
              <a:rPr lang="en-US" sz="2200" dirty="0" err="1"/>
              <a:t>waktu</a:t>
            </a:r>
            <a:r>
              <a:rPr lang="en-US" sz="2200" dirty="0"/>
              <a:t> </a:t>
            </a:r>
            <a:r>
              <a:rPr lang="en-US" sz="2200" dirty="0" err="1"/>
              <a:t>aktual</a:t>
            </a:r>
            <a:r>
              <a:rPr lang="en-US" sz="2200" dirty="0"/>
              <a:t> </a:t>
            </a:r>
            <a:r>
              <a:rPr lang="en-US" sz="2200" dirty="0" err="1"/>
              <a:t>dalam</a:t>
            </a:r>
            <a:r>
              <a:rPr lang="en-US" sz="2200" dirty="0"/>
              <a:t> </a:t>
            </a:r>
            <a:r>
              <a:rPr lang="en-US" sz="2200" dirty="0" err="1"/>
              <a:t>beberapa</a:t>
            </a:r>
            <a:r>
              <a:rPr lang="en-US" sz="2200" dirty="0"/>
              <a:t> </a:t>
            </a:r>
            <a:r>
              <a:rPr lang="en-US" sz="2200" dirty="0" err="1"/>
              <a:t>minggu</a:t>
            </a:r>
            <a:r>
              <a:rPr lang="en-US" sz="2200" dirty="0"/>
              <a:t>”, </a:t>
            </a:r>
            <a:r>
              <a:rPr lang="en-US" sz="2200" dirty="0" err="1"/>
              <a:t>sebagai</a:t>
            </a:r>
            <a:r>
              <a:rPr lang="en-US" sz="2200" dirty="0"/>
              <a:t> </a:t>
            </a:r>
            <a:r>
              <a:rPr lang="en-US" sz="2200" dirty="0" err="1"/>
              <a:t>contoh</a:t>
            </a:r>
            <a:r>
              <a:rPr lang="en-US" sz="2200" dirty="0"/>
              <a:t>, </a:t>
            </a:r>
            <a:r>
              <a:rPr lang="en-US" sz="2200" dirty="0" err="1"/>
              <a:t>istilah</a:t>
            </a:r>
            <a:r>
              <a:rPr lang="en-US" sz="2200" dirty="0"/>
              <a:t> “</a:t>
            </a:r>
            <a:r>
              <a:rPr lang="en-US" sz="2200" i="1" dirty="0"/>
              <a:t>long</a:t>
            </a:r>
            <a:r>
              <a:rPr lang="en-US" sz="2200" dirty="0"/>
              <a:t>” </a:t>
            </a:r>
            <a:r>
              <a:rPr lang="en-US" sz="2200" dirty="0" err="1"/>
              <a:t>dapat</a:t>
            </a:r>
            <a:r>
              <a:rPr lang="en-US" sz="2200" dirty="0"/>
              <a:t> </a:t>
            </a:r>
            <a:r>
              <a:rPr lang="en-US" sz="2200" dirty="0" err="1"/>
              <a:t>direpresentasikan</a:t>
            </a:r>
            <a:r>
              <a:rPr lang="en-US" sz="2200" dirty="0"/>
              <a:t>:</a:t>
            </a:r>
          </a:p>
        </p:txBody>
      </p:sp>
    </p:spTree>
    <p:extLst>
      <p:ext uri="{BB962C8B-B14F-4D97-AF65-F5344CB8AC3E}">
        <p14:creationId xmlns:p14="http://schemas.microsoft.com/office/powerpoint/2010/main" val="30179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Fuzzification</a:t>
            </a:r>
            <a:endParaRPr lang="en-US" sz="2400" b="1" dirty="0"/>
          </a:p>
          <a:p>
            <a:pPr marL="98425" indent="0">
              <a:spcBef>
                <a:spcPts val="400"/>
              </a:spcBef>
              <a:spcAft>
                <a:spcPts val="400"/>
              </a:spcAft>
              <a:buNone/>
            </a:pPr>
            <a:r>
              <a:rPr lang="en-US" dirty="0" err="1"/>
              <a:t>Grafik</a:t>
            </a:r>
            <a:r>
              <a:rPr lang="en-US" dirty="0"/>
              <a:t> </a:t>
            </a:r>
            <a:r>
              <a:rPr lang="en-US" dirty="0" err="1"/>
              <a:t>menunjukkan</a:t>
            </a:r>
            <a:r>
              <a:rPr lang="en-US" dirty="0"/>
              <a:t> </a:t>
            </a:r>
            <a:r>
              <a:rPr lang="en-US" dirty="0" err="1"/>
              <a:t>tingkat</a:t>
            </a:r>
            <a:r>
              <a:rPr lang="en-US" dirty="0"/>
              <a:t> </a:t>
            </a:r>
            <a:r>
              <a:rPr lang="en-US" dirty="0" err="1"/>
              <a:t>keanggotaan</a:t>
            </a:r>
            <a:r>
              <a:rPr lang="en-US" dirty="0"/>
              <a:t> </a:t>
            </a:r>
            <a:r>
              <a:rPr lang="en-US" dirty="0" err="1"/>
              <a:t>dimana</a:t>
            </a:r>
            <a:r>
              <a:rPr lang="en-US" dirty="0"/>
              <a:t> </a:t>
            </a:r>
            <a:r>
              <a:rPr lang="en-US" dirty="0" err="1"/>
              <a:t>liburan</a:t>
            </a:r>
            <a:r>
              <a:rPr lang="en-US" dirty="0"/>
              <a:t> </a:t>
            </a:r>
            <a:r>
              <a:rPr lang="en-US" dirty="0" err="1"/>
              <a:t>termasuk</a:t>
            </a:r>
            <a:r>
              <a:rPr lang="en-US" dirty="0"/>
              <a:t> </a:t>
            </a:r>
            <a:r>
              <a:rPr lang="en-US" dirty="0" err="1"/>
              <a:t>dalam</a:t>
            </a:r>
            <a:r>
              <a:rPr lang="en-US" dirty="0"/>
              <a:t> </a:t>
            </a:r>
            <a:r>
              <a:rPr lang="en-US" dirty="0" err="1"/>
              <a:t>kategori</a:t>
            </a:r>
            <a:r>
              <a:rPr lang="en-US" dirty="0"/>
              <a:t> (</a:t>
            </a:r>
            <a:r>
              <a:rPr lang="en-US" i="1" dirty="0"/>
              <a:t>set</a:t>
            </a:r>
            <a:r>
              <a:rPr lang="en-US" dirty="0"/>
              <a:t>) “</a:t>
            </a:r>
            <a:r>
              <a:rPr lang="en-US" i="1" dirty="0"/>
              <a:t>long</a:t>
            </a:r>
            <a:r>
              <a:rPr lang="en-US" dirty="0"/>
              <a:t>”, </a:t>
            </a:r>
            <a:r>
              <a:rPr lang="en-US" dirty="0" err="1"/>
              <a:t>keanggotaan</a:t>
            </a:r>
            <a:r>
              <a:rPr lang="en-US" dirty="0"/>
              <a:t> </a:t>
            </a:r>
            <a:r>
              <a:rPr lang="en-US" dirty="0" err="1"/>
              <a:t>penuh</a:t>
            </a:r>
            <a:r>
              <a:rPr lang="en-US" dirty="0"/>
              <a:t> </a:t>
            </a:r>
            <a:r>
              <a:rPr lang="en-US" dirty="0" err="1"/>
              <a:t>dari</a:t>
            </a:r>
            <a:r>
              <a:rPr lang="en-US" dirty="0"/>
              <a:t> </a:t>
            </a:r>
            <a:r>
              <a:rPr lang="en-US" dirty="0" err="1"/>
              <a:t>kelas</a:t>
            </a:r>
            <a:r>
              <a:rPr lang="en-US" dirty="0"/>
              <a:t> “</a:t>
            </a:r>
            <a:r>
              <a:rPr lang="en-US" i="1" dirty="0"/>
              <a:t>long</a:t>
            </a:r>
            <a:r>
              <a:rPr lang="en-US" dirty="0"/>
              <a:t>” </a:t>
            </a:r>
            <a:r>
              <a:rPr lang="en-US" dirty="0" err="1"/>
              <a:t>diwakili</a:t>
            </a:r>
            <a:r>
              <a:rPr lang="en-US" dirty="0"/>
              <a:t> oleh </a:t>
            </a:r>
            <a:r>
              <a:rPr lang="en-US" dirty="0" err="1"/>
              <a:t>nilai</a:t>
            </a:r>
            <a:r>
              <a:rPr lang="en-US" dirty="0"/>
              <a:t> 1, dan </a:t>
            </a:r>
            <a:r>
              <a:rPr lang="en-US" dirty="0" err="1"/>
              <a:t>tidak</a:t>
            </a:r>
            <a:r>
              <a:rPr lang="en-US" dirty="0"/>
              <a:t> </a:t>
            </a:r>
            <a:r>
              <a:rPr lang="en-US" dirty="0" err="1"/>
              <a:t>ada</a:t>
            </a:r>
            <a:r>
              <a:rPr lang="en-US" dirty="0"/>
              <a:t> </a:t>
            </a:r>
            <a:r>
              <a:rPr lang="en-US" dirty="0" err="1"/>
              <a:t>keanggotaan</a:t>
            </a:r>
            <a:r>
              <a:rPr lang="en-US" dirty="0"/>
              <a:t> </a:t>
            </a:r>
            <a:r>
              <a:rPr lang="en-US" dirty="0" err="1"/>
              <a:t>diwakili</a:t>
            </a:r>
            <a:r>
              <a:rPr lang="en-US" dirty="0"/>
              <a:t> oleh </a:t>
            </a:r>
            <a:r>
              <a:rPr lang="en-US" dirty="0" err="1"/>
              <a:t>nilai</a:t>
            </a:r>
            <a:r>
              <a:rPr lang="en-US" dirty="0"/>
              <a:t> 0</a:t>
            </a:r>
          </a:p>
          <a:p>
            <a:pPr marL="441325" indent="-342900">
              <a:spcBef>
                <a:spcPts val="600"/>
              </a:spcBef>
              <a:spcAft>
                <a:spcPts val="600"/>
              </a:spcAft>
              <a:buFont typeface="Arial" panose="020B0604020202020204" pitchFamily="34" charset="0"/>
              <a:buChar char="•"/>
            </a:pPr>
            <a:r>
              <a:rPr lang="en-US" sz="1800" dirty="0"/>
              <a:t>Pada 2 </a:t>
            </a:r>
            <a:r>
              <a:rPr lang="en-US" sz="1800" dirty="0" err="1"/>
              <a:t>minggu</a:t>
            </a:r>
            <a:r>
              <a:rPr lang="en-US" sz="1800" dirty="0"/>
              <a:t> </a:t>
            </a:r>
            <a:r>
              <a:rPr lang="en-US" sz="1800" dirty="0" err="1"/>
              <a:t>pertama</a:t>
            </a:r>
            <a:r>
              <a:rPr lang="en-US" sz="1800" dirty="0"/>
              <a:t> </a:t>
            </a:r>
            <a:r>
              <a:rPr lang="en-US" sz="1800" dirty="0" err="1"/>
              <a:t>tidak</a:t>
            </a:r>
            <a:r>
              <a:rPr lang="en-US" sz="1800" dirty="0"/>
              <a:t> </a:t>
            </a:r>
            <a:r>
              <a:rPr lang="en-US" sz="1800" dirty="0" err="1"/>
              <a:t>termasuk</a:t>
            </a:r>
            <a:r>
              <a:rPr lang="en-US" sz="1800" dirty="0"/>
              <a:t> </a:t>
            </a:r>
            <a:r>
              <a:rPr lang="en-US" sz="1800" dirty="0" err="1"/>
              <a:t>dalam</a:t>
            </a:r>
            <a:r>
              <a:rPr lang="en-US" sz="1800" dirty="0"/>
              <a:t> </a:t>
            </a:r>
            <a:r>
              <a:rPr lang="en-US" sz="1800" dirty="0" err="1"/>
              <a:t>kelas</a:t>
            </a:r>
            <a:r>
              <a:rPr lang="en-US" sz="1800" dirty="0"/>
              <a:t> “</a:t>
            </a:r>
            <a:r>
              <a:rPr lang="en-US" sz="1800" i="1" dirty="0"/>
              <a:t>long</a:t>
            </a:r>
            <a:r>
              <a:rPr lang="en-US" sz="1800" dirty="0"/>
              <a:t>”, pada 4 </a:t>
            </a:r>
            <a:r>
              <a:rPr lang="en-US" sz="1800" dirty="0" err="1"/>
              <a:t>minggu</a:t>
            </a:r>
            <a:r>
              <a:rPr lang="en-US" sz="1800" dirty="0"/>
              <a:t> </a:t>
            </a:r>
            <a:r>
              <a:rPr lang="en-US" sz="1800" dirty="0" err="1"/>
              <a:t>ke</a:t>
            </a:r>
            <a:r>
              <a:rPr lang="en-US" sz="1800" dirty="0"/>
              <a:t> </a:t>
            </a:r>
            <a:r>
              <a:rPr lang="en-US" sz="1800" dirty="0" err="1"/>
              <a:t>atas</a:t>
            </a:r>
            <a:r>
              <a:rPr lang="en-US" sz="1800" dirty="0"/>
              <a:t>, </a:t>
            </a:r>
            <a:r>
              <a:rPr lang="en-US" sz="1800" dirty="0" err="1"/>
              <a:t>liburan</a:t>
            </a:r>
            <a:r>
              <a:rPr lang="en-US" sz="1800" dirty="0"/>
              <a:t> </a:t>
            </a:r>
            <a:r>
              <a:rPr lang="en-US" sz="1800" dirty="0" err="1"/>
              <a:t>sepenuhnya</a:t>
            </a:r>
            <a:r>
              <a:rPr lang="en-US" sz="1800" dirty="0"/>
              <a:t> </a:t>
            </a:r>
            <a:r>
              <a:rPr lang="en-US" sz="1800" dirty="0" err="1"/>
              <a:t>menjadi</a:t>
            </a:r>
            <a:r>
              <a:rPr lang="en-US" sz="1800" dirty="0"/>
              <a:t> </a:t>
            </a:r>
            <a:r>
              <a:rPr lang="en-US" sz="1800" dirty="0" err="1"/>
              <a:t>milik</a:t>
            </a:r>
            <a:r>
              <a:rPr lang="en-US" sz="1800" dirty="0"/>
              <a:t> </a:t>
            </a:r>
            <a:r>
              <a:rPr lang="en-US" sz="1800" dirty="0" err="1"/>
              <a:t>kelas</a:t>
            </a:r>
            <a:r>
              <a:rPr lang="en-US" sz="1800" dirty="0"/>
              <a:t> “</a:t>
            </a:r>
            <a:r>
              <a:rPr lang="en-US" sz="1800" i="1" dirty="0"/>
              <a:t>long</a:t>
            </a:r>
            <a:r>
              <a:rPr lang="en-US" sz="1800" dirty="0"/>
              <a:t>”</a:t>
            </a:r>
          </a:p>
          <a:p>
            <a:pPr marL="441325" indent="-342900">
              <a:spcBef>
                <a:spcPts val="600"/>
              </a:spcBef>
              <a:spcAft>
                <a:spcPts val="600"/>
              </a:spcAft>
              <a:buFont typeface="Arial" panose="020B0604020202020204" pitchFamily="34" charset="0"/>
              <a:buChar char="•"/>
            </a:pPr>
            <a:r>
              <a:rPr lang="en-US" sz="1800" dirty="0"/>
              <a:t>Antara </a:t>
            </a:r>
            <a:r>
              <a:rPr lang="en-US" sz="1800" dirty="0" err="1"/>
              <a:t>minggu</a:t>
            </a:r>
            <a:r>
              <a:rPr lang="en-US" sz="1800" dirty="0"/>
              <a:t> ke-2 dan 4 </a:t>
            </a:r>
            <a:r>
              <a:rPr lang="en-US" sz="1800" dirty="0" err="1"/>
              <a:t>keanggotaan</a:t>
            </a:r>
            <a:r>
              <a:rPr lang="en-US" sz="1800" dirty="0"/>
              <a:t> </a:t>
            </a:r>
            <a:r>
              <a:rPr lang="en-US" sz="1800" dirty="0" err="1"/>
              <a:t>meningkat</a:t>
            </a:r>
            <a:r>
              <a:rPr lang="en-US" sz="1800" dirty="0"/>
              <a:t> </a:t>
            </a:r>
            <a:r>
              <a:rPr lang="en-US" sz="1800" dirty="0" err="1"/>
              <a:t>secara</a:t>
            </a:r>
            <a:r>
              <a:rPr lang="en-US" sz="1800" dirty="0"/>
              <a:t> linier </a:t>
            </a:r>
            <a:r>
              <a:rPr lang="en-US" sz="1800" dirty="0" err="1"/>
              <a:t>antara</a:t>
            </a:r>
            <a:r>
              <a:rPr lang="en-US" sz="1800" dirty="0"/>
              <a:t> 0 dan 1. Tingkat </a:t>
            </a:r>
            <a:r>
              <a:rPr lang="en-US" sz="1800" dirty="0" err="1"/>
              <a:t>kepemilikan</a:t>
            </a:r>
            <a:r>
              <a:rPr lang="en-US" sz="1800" dirty="0"/>
              <a:t> </a:t>
            </a:r>
            <a:r>
              <a:rPr lang="en-US" sz="1800" dirty="0" err="1"/>
              <a:t>dari</a:t>
            </a:r>
            <a:r>
              <a:rPr lang="en-US" sz="1800" dirty="0"/>
              <a:t> set “</a:t>
            </a:r>
            <a:r>
              <a:rPr lang="en-US" sz="1800" i="1" dirty="0"/>
              <a:t>long</a:t>
            </a:r>
            <a:r>
              <a:rPr lang="en-US" sz="1800" dirty="0"/>
              <a:t>” </a:t>
            </a:r>
            <a:r>
              <a:rPr lang="en-US" sz="1800" dirty="0" err="1"/>
              <a:t>disebut</a:t>
            </a:r>
            <a:r>
              <a:rPr lang="en-US" sz="1800" dirty="0"/>
              <a:t> </a:t>
            </a:r>
            <a:r>
              <a:rPr lang="en-US" sz="1800" i="1" dirty="0"/>
              <a:t>confidence factor </a:t>
            </a:r>
            <a:r>
              <a:rPr lang="en-US" sz="1800" dirty="0" err="1"/>
              <a:t>atau</a:t>
            </a:r>
            <a:r>
              <a:rPr lang="en-US" sz="1800" dirty="0"/>
              <a:t> </a:t>
            </a:r>
            <a:r>
              <a:rPr lang="en-US" sz="1800" i="1" dirty="0"/>
              <a:t>membership value,</a:t>
            </a:r>
            <a:r>
              <a:rPr lang="en-US" sz="1800" dirty="0"/>
              <a:t> </a:t>
            </a:r>
            <a:r>
              <a:rPr lang="en-US" sz="1800" dirty="0" err="1"/>
              <a:t>bentuk</a:t>
            </a:r>
            <a:r>
              <a:rPr lang="en-US" sz="1800" dirty="0"/>
              <a:t> </a:t>
            </a:r>
            <a:r>
              <a:rPr lang="en-US" sz="1800" dirty="0" err="1"/>
              <a:t>kurva</a:t>
            </a:r>
            <a:r>
              <a:rPr lang="en-US" sz="1800" dirty="0"/>
              <a:t> </a:t>
            </a:r>
            <a:r>
              <a:rPr lang="en-US" sz="1800" dirty="0" err="1"/>
              <a:t>fungsi</a:t>
            </a:r>
            <a:r>
              <a:rPr lang="en-US" sz="1800" dirty="0"/>
              <a:t> </a:t>
            </a:r>
            <a:r>
              <a:rPr lang="en-US" sz="1800" dirty="0" err="1"/>
              <a:t>keanggotaan</a:t>
            </a:r>
            <a:r>
              <a:rPr lang="en-US" sz="1800" dirty="0"/>
              <a:t> </a:t>
            </a:r>
            <a:r>
              <a:rPr lang="en-US" sz="1800" dirty="0" err="1"/>
              <a:t>dapat</a:t>
            </a:r>
            <a:r>
              <a:rPr lang="en-US" sz="1800" dirty="0"/>
              <a:t> non-linear</a:t>
            </a:r>
          </a:p>
          <a:p>
            <a:pPr marL="441325" indent="-342900">
              <a:spcBef>
                <a:spcPts val="600"/>
              </a:spcBef>
              <a:spcAft>
                <a:spcPts val="600"/>
              </a:spcAft>
              <a:buFont typeface="Arial" panose="020B0604020202020204" pitchFamily="34" charset="0"/>
              <a:buChar char="•"/>
            </a:pPr>
            <a:r>
              <a:rPr lang="en-US" sz="1800" dirty="0" err="1"/>
              <a:t>Tujuan</a:t>
            </a:r>
            <a:r>
              <a:rPr lang="en-US" sz="1800" dirty="0"/>
              <a:t> proses </a:t>
            </a:r>
            <a:r>
              <a:rPr lang="en-US" sz="1800" dirty="0" err="1"/>
              <a:t>fuzzifikasi</a:t>
            </a:r>
            <a:r>
              <a:rPr lang="en-US" sz="1800" dirty="0"/>
              <a:t> </a:t>
            </a:r>
            <a:r>
              <a:rPr lang="en-US" sz="1800" dirty="0" err="1"/>
              <a:t>adalah</a:t>
            </a:r>
            <a:r>
              <a:rPr lang="en-US" sz="1800" dirty="0"/>
              <a:t> </a:t>
            </a:r>
            <a:r>
              <a:rPr lang="en-US" sz="1800" dirty="0" err="1"/>
              <a:t>untuk</a:t>
            </a:r>
            <a:r>
              <a:rPr lang="en-US" sz="1800" dirty="0"/>
              <a:t> </a:t>
            </a:r>
            <a:r>
              <a:rPr lang="en-US" sz="1800" dirty="0" err="1"/>
              <a:t>memungkinkan</a:t>
            </a:r>
            <a:r>
              <a:rPr lang="en-US" sz="1800" dirty="0"/>
              <a:t> </a:t>
            </a:r>
            <a:r>
              <a:rPr lang="en-US" sz="1800" i="1" dirty="0"/>
              <a:t>fuzzy condition </a:t>
            </a:r>
            <a:r>
              <a:rPr lang="en-US" sz="1800" dirty="0" err="1"/>
              <a:t>dalam</a:t>
            </a:r>
            <a:r>
              <a:rPr lang="en-US" sz="1800" dirty="0"/>
              <a:t> </a:t>
            </a:r>
            <a:r>
              <a:rPr lang="en-US" sz="1800" dirty="0" err="1"/>
              <a:t>suatu</a:t>
            </a:r>
            <a:r>
              <a:rPr lang="en-US" sz="1800" dirty="0"/>
              <a:t> </a:t>
            </a:r>
            <a:r>
              <a:rPr lang="en-US" sz="1800" dirty="0" err="1"/>
              <a:t>aturan</a:t>
            </a:r>
            <a:r>
              <a:rPr lang="en-US" sz="1800" dirty="0"/>
              <a:t> </a:t>
            </a:r>
            <a:r>
              <a:rPr lang="en-US" sz="1800" dirty="0" err="1"/>
              <a:t>ditafsirkan</a:t>
            </a:r>
            <a:r>
              <a:rPr lang="en-US" sz="1800" dirty="0"/>
              <a:t>. </a:t>
            </a:r>
            <a:r>
              <a:rPr lang="en-US" sz="1800" dirty="0" err="1"/>
              <a:t>Misalnya</a:t>
            </a:r>
            <a:r>
              <a:rPr lang="en-US" sz="1800" dirty="0"/>
              <a:t>, </a:t>
            </a:r>
            <a:r>
              <a:rPr lang="en-US" sz="1800" dirty="0" err="1"/>
              <a:t>kondisi</a:t>
            </a:r>
            <a:r>
              <a:rPr lang="en-US" sz="1800" dirty="0"/>
              <a:t> “</a:t>
            </a:r>
            <a:r>
              <a:rPr lang="en-US" sz="1800" i="1" dirty="0"/>
              <a:t>holiday = long</a:t>
            </a:r>
            <a:r>
              <a:rPr lang="en-US" sz="1800" dirty="0"/>
              <a:t>” </a:t>
            </a:r>
            <a:r>
              <a:rPr lang="en-US" sz="1800" dirty="0" err="1"/>
              <a:t>dalam</a:t>
            </a:r>
            <a:r>
              <a:rPr lang="en-US" sz="1800" dirty="0"/>
              <a:t> </a:t>
            </a:r>
            <a:r>
              <a:rPr lang="en-US" sz="1800" dirty="0" err="1"/>
              <a:t>aturan</a:t>
            </a:r>
            <a:r>
              <a:rPr lang="en-US" sz="1800" dirty="0"/>
              <a:t> </a:t>
            </a:r>
            <a:r>
              <a:rPr lang="en-US" sz="1800" dirty="0" err="1"/>
              <a:t>dapat</a:t>
            </a:r>
            <a:r>
              <a:rPr lang="en-US" sz="1800" dirty="0"/>
              <a:t> </a:t>
            </a:r>
            <a:r>
              <a:rPr lang="en-US" sz="1800" dirty="0" err="1"/>
              <a:t>berlaku</a:t>
            </a:r>
            <a:r>
              <a:rPr lang="en-US" sz="1800" dirty="0"/>
              <a:t> </a:t>
            </a:r>
            <a:r>
              <a:rPr lang="en-US" sz="1800" dirty="0" err="1"/>
              <a:t>untuk</a:t>
            </a:r>
            <a:r>
              <a:rPr lang="en-US" sz="1800" dirty="0"/>
              <a:t> </a:t>
            </a:r>
            <a:r>
              <a:rPr lang="en-US" sz="1800" dirty="0" err="1"/>
              <a:t>semua</a:t>
            </a:r>
            <a:r>
              <a:rPr lang="en-US" sz="1800" dirty="0"/>
              <a:t> </a:t>
            </a:r>
            <a:r>
              <a:rPr lang="en-US" sz="1800" dirty="0" err="1"/>
              <a:t>nilai</a:t>
            </a:r>
            <a:r>
              <a:rPr lang="en-US" sz="1800" dirty="0"/>
              <a:t> “</a:t>
            </a:r>
            <a:r>
              <a:rPr lang="en-US" sz="1800" i="1" dirty="0"/>
              <a:t>length of holiday</a:t>
            </a:r>
            <a:r>
              <a:rPr lang="en-US" sz="1800" dirty="0"/>
              <a:t>”</a:t>
            </a:r>
          </a:p>
          <a:p>
            <a:pPr marL="441325" indent="-342900">
              <a:spcBef>
                <a:spcPts val="600"/>
              </a:spcBef>
              <a:spcAft>
                <a:spcPts val="600"/>
              </a:spcAft>
              <a:buFont typeface="Arial" panose="020B0604020202020204" pitchFamily="34" charset="0"/>
              <a:buChar char="•"/>
            </a:pPr>
            <a:r>
              <a:rPr lang="en-US" sz="1800" dirty="0" err="1"/>
              <a:t>Namun</a:t>
            </a:r>
            <a:r>
              <a:rPr lang="en-US" sz="1800" dirty="0"/>
              <a:t>, </a:t>
            </a:r>
            <a:r>
              <a:rPr lang="en-US" sz="1800" i="1" dirty="0"/>
              <a:t>confidence factor </a:t>
            </a:r>
            <a:r>
              <a:rPr lang="en-US" sz="1800" dirty="0" err="1"/>
              <a:t>atau</a:t>
            </a:r>
            <a:r>
              <a:rPr lang="en-US" sz="1800" dirty="0"/>
              <a:t> </a:t>
            </a:r>
            <a:r>
              <a:rPr lang="en-US" sz="1800" i="1" dirty="0"/>
              <a:t>membership value </a:t>
            </a:r>
            <a:r>
              <a:rPr lang="en-US" sz="1800" dirty="0"/>
              <a:t>(MV) </a:t>
            </a:r>
            <a:r>
              <a:rPr lang="en-US" sz="1800" dirty="0" err="1"/>
              <a:t>dari</a:t>
            </a:r>
            <a:r>
              <a:rPr lang="en-US" sz="1800" dirty="0"/>
              <a:t> </a:t>
            </a:r>
            <a:r>
              <a:rPr lang="en-US" sz="1800" dirty="0" err="1"/>
              <a:t>kondisi</a:t>
            </a:r>
            <a:r>
              <a:rPr lang="en-US" sz="1800" dirty="0"/>
              <a:t> </a:t>
            </a:r>
            <a:r>
              <a:rPr lang="en-US" sz="1800" dirty="0" err="1"/>
              <a:t>ini</a:t>
            </a:r>
            <a:r>
              <a:rPr lang="en-US" sz="1800" dirty="0"/>
              <a:t> </a:t>
            </a:r>
            <a:r>
              <a:rPr lang="en-US" sz="1800" dirty="0" err="1"/>
              <a:t>dapat</a:t>
            </a:r>
            <a:r>
              <a:rPr lang="en-US" sz="1800" dirty="0"/>
              <a:t> </a:t>
            </a:r>
            <a:r>
              <a:rPr lang="en-US" sz="1800" dirty="0" err="1"/>
              <a:t>diturunkan</a:t>
            </a:r>
            <a:r>
              <a:rPr lang="en-US" sz="1800" dirty="0"/>
              <a:t> </a:t>
            </a:r>
            <a:r>
              <a:rPr lang="en-US" sz="1800" dirty="0" err="1"/>
              <a:t>dari</a:t>
            </a:r>
            <a:r>
              <a:rPr lang="en-US" sz="1800" dirty="0"/>
              <a:t> </a:t>
            </a:r>
            <a:r>
              <a:rPr lang="en-US" sz="1800" dirty="0" err="1"/>
              <a:t>grafik</a:t>
            </a:r>
            <a:r>
              <a:rPr lang="en-US" sz="1800" dirty="0"/>
              <a:t> pada slide </a:t>
            </a:r>
            <a:r>
              <a:rPr lang="en-US" sz="1800" dirty="0" err="1"/>
              <a:t>sebelumnya</a:t>
            </a:r>
            <a:r>
              <a:rPr lang="en-US" sz="1800" dirty="0"/>
              <a:t>, </a:t>
            </a:r>
            <a:r>
              <a:rPr lang="en-US" sz="1800" dirty="0" err="1"/>
              <a:t>misalnya</a:t>
            </a:r>
            <a:r>
              <a:rPr lang="en-US" sz="1800" dirty="0"/>
              <a:t> </a:t>
            </a:r>
            <a:r>
              <a:rPr lang="en-US" sz="1800" dirty="0" err="1"/>
              <a:t>liburan</a:t>
            </a:r>
            <a:r>
              <a:rPr lang="en-US" sz="1800" dirty="0"/>
              <a:t> </a:t>
            </a:r>
            <a:r>
              <a:rPr lang="en-US" sz="1800" dirty="0" err="1"/>
              <a:t>selama</a:t>
            </a:r>
            <a:r>
              <a:rPr lang="en-US" sz="1800" dirty="0"/>
              <a:t> 3 </a:t>
            </a:r>
            <a:r>
              <a:rPr lang="en-US" sz="1800" dirty="0" err="1"/>
              <a:t>minggu</a:t>
            </a:r>
            <a:r>
              <a:rPr lang="en-US" sz="1800" dirty="0"/>
              <a:t> </a:t>
            </a:r>
            <a:r>
              <a:rPr lang="en-US" sz="1800" dirty="0" err="1"/>
              <a:t>adalah</a:t>
            </a:r>
            <a:r>
              <a:rPr lang="en-US" sz="1800" dirty="0"/>
              <a:t> “</a:t>
            </a:r>
            <a:r>
              <a:rPr lang="en-US" sz="1800" i="1" dirty="0"/>
              <a:t>long</a:t>
            </a:r>
            <a:r>
              <a:rPr lang="en-US" sz="1800" dirty="0"/>
              <a:t>” </a:t>
            </a:r>
            <a:r>
              <a:rPr lang="en-US" sz="1800" dirty="0" err="1"/>
              <a:t>dengan</a:t>
            </a:r>
            <a:r>
              <a:rPr lang="en-US" sz="1800" dirty="0"/>
              <a:t> </a:t>
            </a:r>
            <a:r>
              <a:rPr lang="en-US" sz="1800" i="1" dirty="0"/>
              <a:t>confidence factor </a:t>
            </a:r>
            <a:r>
              <a:rPr lang="en-US" sz="1800" dirty="0"/>
              <a:t>0,5, </a:t>
            </a:r>
            <a:r>
              <a:rPr lang="en-US" sz="1800" dirty="0" err="1"/>
              <a:t>ini</a:t>
            </a:r>
            <a:r>
              <a:rPr lang="en-US" sz="1800" dirty="0"/>
              <a:t> </a:t>
            </a:r>
            <a:r>
              <a:rPr lang="en-US" sz="1800" dirty="0" err="1"/>
              <a:t>adalah</a:t>
            </a:r>
            <a:r>
              <a:rPr lang="en-US" sz="1800" dirty="0"/>
              <a:t> </a:t>
            </a:r>
            <a:r>
              <a:rPr lang="en-US" sz="1800" dirty="0" err="1"/>
              <a:t>perubahan</a:t>
            </a:r>
            <a:r>
              <a:rPr lang="en-US" sz="1800" dirty="0"/>
              <a:t> </a:t>
            </a:r>
            <a:r>
              <a:rPr lang="en-US" sz="1800" dirty="0" err="1"/>
              <a:t>bertahap</a:t>
            </a:r>
            <a:r>
              <a:rPr lang="en-US" sz="1800" dirty="0"/>
              <a:t> </a:t>
            </a:r>
            <a:r>
              <a:rPr lang="en-US" sz="1800" dirty="0" err="1"/>
              <a:t>dari</a:t>
            </a:r>
            <a:r>
              <a:rPr lang="en-US" sz="1800" dirty="0"/>
              <a:t> MV </a:t>
            </a:r>
            <a:r>
              <a:rPr lang="en-US" sz="1800" dirty="0" err="1"/>
              <a:t>dari</a:t>
            </a:r>
            <a:r>
              <a:rPr lang="en-US" sz="1800" dirty="0"/>
              <a:t> </a:t>
            </a:r>
            <a:r>
              <a:rPr lang="en-US" sz="1800" dirty="0" err="1"/>
              <a:t>kondisi</a:t>
            </a:r>
            <a:r>
              <a:rPr lang="en-US" sz="1800" dirty="0"/>
              <a:t> “</a:t>
            </a:r>
            <a:r>
              <a:rPr lang="en-US" sz="1800" i="1" dirty="0"/>
              <a:t>long</a:t>
            </a:r>
            <a:r>
              <a:rPr lang="en-US" sz="1800" dirty="0"/>
              <a:t>” </a:t>
            </a:r>
            <a:r>
              <a:rPr lang="en-US" sz="1800" dirty="0" err="1"/>
              <a:t>dengan</a:t>
            </a:r>
            <a:r>
              <a:rPr lang="en-US" sz="1800" dirty="0"/>
              <a:t> </a:t>
            </a:r>
            <a:r>
              <a:rPr lang="en-US" sz="1800" dirty="0" err="1"/>
              <a:t>lamanya</a:t>
            </a:r>
            <a:r>
              <a:rPr lang="en-US" sz="1800" dirty="0"/>
              <a:t> </a:t>
            </a:r>
            <a:r>
              <a:rPr lang="en-US" sz="1800" dirty="0" err="1"/>
              <a:t>liburan</a:t>
            </a:r>
            <a:endParaRPr lang="en-US" sz="1800" dirty="0"/>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348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Fuzzification</a:t>
            </a:r>
            <a:endParaRPr lang="en-US" sz="2400" b="1" dirty="0"/>
          </a:p>
          <a:p>
            <a:pPr marL="98425" indent="0">
              <a:spcBef>
                <a:spcPts val="400"/>
              </a:spcBef>
              <a:spcAft>
                <a:spcPts val="400"/>
              </a:spcAft>
              <a:buNone/>
            </a:pPr>
            <a:r>
              <a:rPr lang="en-US" dirty="0" err="1"/>
              <a:t>Konsep</a:t>
            </a:r>
            <a:r>
              <a:rPr lang="en-US" dirty="0"/>
              <a:t> </a:t>
            </a:r>
            <a:r>
              <a:rPr lang="en-US" i="1" dirty="0"/>
              <a:t>fuzzy</a:t>
            </a:r>
            <a:r>
              <a:rPr lang="en-US" dirty="0"/>
              <a:t> </a:t>
            </a:r>
            <a:r>
              <a:rPr lang="en-US" dirty="0" err="1"/>
              <a:t>memiliki</a:t>
            </a:r>
            <a:r>
              <a:rPr lang="en-US" dirty="0"/>
              <a:t> </a:t>
            </a:r>
            <a:r>
              <a:rPr lang="en-US" dirty="0" err="1"/>
              <a:t>sejumlah</a:t>
            </a:r>
            <a:r>
              <a:rPr lang="en-US" dirty="0"/>
              <a:t> </a:t>
            </a:r>
            <a:r>
              <a:rPr lang="en-US" dirty="0" err="1"/>
              <a:t>nilai</a:t>
            </a:r>
            <a:r>
              <a:rPr lang="en-US" dirty="0"/>
              <a:t> </a:t>
            </a:r>
            <a:r>
              <a:rPr lang="en-US" dirty="0" err="1"/>
              <a:t>untuk</a:t>
            </a:r>
            <a:r>
              <a:rPr lang="en-US" dirty="0"/>
              <a:t> </a:t>
            </a:r>
            <a:r>
              <a:rPr lang="en-US" dirty="0" err="1"/>
              <a:t>mendeskripsikan</a:t>
            </a:r>
            <a:r>
              <a:rPr lang="en-US" dirty="0"/>
              <a:t> </a:t>
            </a:r>
            <a:r>
              <a:rPr lang="en-US" dirty="0" err="1"/>
              <a:t>berbagai</a:t>
            </a:r>
            <a:r>
              <a:rPr lang="en-US" dirty="0"/>
              <a:t> </a:t>
            </a:r>
            <a:r>
              <a:rPr lang="en-US" dirty="0" err="1"/>
              <a:t>rentang</a:t>
            </a:r>
            <a:r>
              <a:rPr lang="en-US" dirty="0"/>
              <a:t> </a:t>
            </a:r>
            <a:r>
              <a:rPr lang="en-US" dirty="0" err="1"/>
              <a:t>nilai</a:t>
            </a:r>
            <a:r>
              <a:rPr lang="en-US" dirty="0"/>
              <a:t> </a:t>
            </a:r>
            <a:r>
              <a:rPr lang="en-US" dirty="0" err="1"/>
              <a:t>dari</a:t>
            </a:r>
            <a:r>
              <a:rPr lang="en-US" dirty="0"/>
              <a:t> </a:t>
            </a:r>
            <a:r>
              <a:rPr lang="en-US" dirty="0" err="1"/>
              <a:t>istilah</a:t>
            </a:r>
            <a:r>
              <a:rPr lang="en-US" dirty="0"/>
              <a:t> </a:t>
            </a:r>
            <a:r>
              <a:rPr lang="en-US" dirty="0" err="1"/>
              <a:t>objektif</a:t>
            </a:r>
            <a:r>
              <a:rPr lang="en-US" dirty="0"/>
              <a:t> yang </a:t>
            </a:r>
            <a:r>
              <a:rPr lang="en-US" dirty="0" err="1"/>
              <a:t>digambarkan</a:t>
            </a:r>
            <a:r>
              <a:rPr lang="en-US" dirty="0"/>
              <a:t>, </a:t>
            </a:r>
            <a:r>
              <a:rPr lang="en-US" dirty="0" err="1"/>
              <a:t>misalnya</a:t>
            </a:r>
            <a:r>
              <a:rPr lang="en-US" dirty="0"/>
              <a:t>, </a:t>
            </a:r>
            <a:r>
              <a:rPr lang="en-US" dirty="0" err="1"/>
              <a:t>konsep</a:t>
            </a:r>
            <a:r>
              <a:rPr lang="en-US" dirty="0"/>
              <a:t> </a:t>
            </a:r>
            <a:r>
              <a:rPr lang="en-US" i="1" dirty="0"/>
              <a:t>fuzzy</a:t>
            </a:r>
            <a:r>
              <a:rPr lang="en-US" dirty="0"/>
              <a:t> “</a:t>
            </a:r>
            <a:r>
              <a:rPr lang="en-US" i="1" dirty="0"/>
              <a:t>hotness</a:t>
            </a:r>
            <a:r>
              <a:rPr lang="en-US" dirty="0"/>
              <a:t>” </a:t>
            </a:r>
            <a:r>
              <a:rPr lang="en-US" dirty="0" err="1"/>
              <a:t>mungkin</a:t>
            </a:r>
            <a:r>
              <a:rPr lang="en-US" dirty="0"/>
              <a:t> </a:t>
            </a:r>
            <a:r>
              <a:rPr lang="en-US" dirty="0" err="1"/>
              <a:t>memiliki</a:t>
            </a:r>
            <a:r>
              <a:rPr lang="en-US" dirty="0"/>
              <a:t> </a:t>
            </a:r>
            <a:r>
              <a:rPr lang="en-US" dirty="0" err="1"/>
              <a:t>nilai</a:t>
            </a:r>
            <a:r>
              <a:rPr lang="en-US" dirty="0"/>
              <a:t> "</a:t>
            </a:r>
            <a:r>
              <a:rPr lang="en-US" i="1" dirty="0"/>
              <a:t>very hot</a:t>
            </a:r>
            <a:r>
              <a:rPr lang="en-US" dirty="0"/>
              <a:t>", "</a:t>
            </a:r>
            <a:r>
              <a:rPr lang="en-US" i="1" dirty="0"/>
              <a:t>hot</a:t>
            </a:r>
            <a:r>
              <a:rPr lang="en-US" dirty="0"/>
              <a:t>" and "</a:t>
            </a:r>
            <a:r>
              <a:rPr lang="en-US" i="1" dirty="0"/>
              <a:t>warm</a:t>
            </a:r>
            <a:r>
              <a:rPr lang="en-US" dirty="0"/>
              <a:t>“, </a:t>
            </a:r>
            <a:r>
              <a:rPr lang="en-US" dirty="0" err="1"/>
              <a:t>fungsi</a:t>
            </a:r>
            <a:r>
              <a:rPr lang="en-US" dirty="0"/>
              <a:t> </a:t>
            </a:r>
            <a:r>
              <a:rPr lang="en-US" dirty="0" err="1"/>
              <a:t>keanggotaan</a:t>
            </a:r>
            <a:r>
              <a:rPr lang="en-US" dirty="0"/>
              <a:t> </a:t>
            </a:r>
            <a:r>
              <a:rPr lang="en-US" dirty="0" err="1"/>
              <a:t>dari</a:t>
            </a:r>
            <a:r>
              <a:rPr lang="en-US" dirty="0"/>
              <a:t> </a:t>
            </a:r>
            <a:r>
              <a:rPr lang="en-US" dirty="0" err="1"/>
              <a:t>nilai-nilai</a:t>
            </a:r>
            <a:r>
              <a:rPr lang="en-US" dirty="0"/>
              <a:t> </a:t>
            </a:r>
            <a:r>
              <a:rPr lang="en-US" dirty="0" err="1"/>
              <a:t>ini</a:t>
            </a:r>
            <a:r>
              <a:rPr lang="en-US" dirty="0"/>
              <a:t> </a:t>
            </a:r>
            <a:r>
              <a:rPr lang="en-US" dirty="0" err="1"/>
              <a:t>dapat</a:t>
            </a:r>
            <a:r>
              <a:rPr lang="en-US" dirty="0"/>
              <a:t> </a:t>
            </a:r>
            <a:r>
              <a:rPr lang="en-US" dirty="0" err="1"/>
              <a:t>direpresentasikan</a:t>
            </a:r>
            <a:r>
              <a:rPr lang="en-US" dirty="0"/>
              <a:t>:</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E5B85D9F-BC92-435A-AE80-F1A3A19435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9820" y="3209826"/>
            <a:ext cx="7032360" cy="3109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67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Fuzzy Inference</a:t>
            </a:r>
            <a:endParaRPr lang="en-US" sz="2400" b="1" dirty="0"/>
          </a:p>
          <a:p>
            <a:pPr marL="98425" indent="0">
              <a:spcBef>
                <a:spcPts val="400"/>
              </a:spcBef>
              <a:spcAft>
                <a:spcPts val="400"/>
              </a:spcAft>
              <a:buNone/>
            </a:pPr>
            <a:r>
              <a:rPr lang="en-US" dirty="0" err="1"/>
              <a:t>Inferensi</a:t>
            </a:r>
            <a:r>
              <a:rPr lang="en-US" dirty="0"/>
              <a:t> </a:t>
            </a:r>
            <a:r>
              <a:rPr lang="en-US" dirty="0" err="1"/>
              <a:t>dari</a:t>
            </a:r>
            <a:r>
              <a:rPr lang="en-US" dirty="0"/>
              <a:t> </a:t>
            </a:r>
            <a:r>
              <a:rPr lang="en-US" dirty="0" err="1"/>
              <a:t>seperangkat</a:t>
            </a:r>
            <a:r>
              <a:rPr lang="en-US" dirty="0"/>
              <a:t> </a:t>
            </a:r>
            <a:r>
              <a:rPr lang="en-US" dirty="0" err="1"/>
              <a:t>aturan</a:t>
            </a:r>
            <a:r>
              <a:rPr lang="en-US" dirty="0"/>
              <a:t> </a:t>
            </a:r>
            <a:r>
              <a:rPr lang="en-US" i="1" dirty="0"/>
              <a:t>fuzzy</a:t>
            </a:r>
            <a:r>
              <a:rPr lang="en-US" dirty="0"/>
              <a:t> </a:t>
            </a:r>
            <a:r>
              <a:rPr lang="en-US" dirty="0" err="1"/>
              <a:t>melibatkan</a:t>
            </a:r>
            <a:r>
              <a:rPr lang="en-US" dirty="0"/>
              <a:t> </a:t>
            </a:r>
            <a:r>
              <a:rPr lang="en-US" dirty="0" err="1"/>
              <a:t>fuzzifikasi</a:t>
            </a:r>
            <a:r>
              <a:rPr lang="en-US" dirty="0"/>
              <a:t> </a:t>
            </a:r>
            <a:r>
              <a:rPr lang="en-US" dirty="0" err="1"/>
              <a:t>dari</a:t>
            </a:r>
            <a:r>
              <a:rPr lang="en-US" dirty="0"/>
              <a:t> </a:t>
            </a:r>
            <a:r>
              <a:rPr lang="en-US" dirty="0" err="1"/>
              <a:t>kondisi</a:t>
            </a:r>
            <a:r>
              <a:rPr lang="en-US" dirty="0"/>
              <a:t> </a:t>
            </a:r>
            <a:r>
              <a:rPr lang="en-US" dirty="0" err="1"/>
              <a:t>aturan</a:t>
            </a:r>
            <a:r>
              <a:rPr lang="en-US" dirty="0"/>
              <a:t>, </a:t>
            </a:r>
            <a:r>
              <a:rPr lang="en-US" dirty="0" err="1"/>
              <a:t>kemudian</a:t>
            </a:r>
            <a:r>
              <a:rPr lang="en-US" dirty="0"/>
              <a:t> </a:t>
            </a:r>
            <a:r>
              <a:rPr lang="en-US" dirty="0" err="1"/>
              <a:t>menyebarkan</a:t>
            </a:r>
            <a:r>
              <a:rPr lang="en-US" dirty="0"/>
              <a:t> </a:t>
            </a:r>
            <a:r>
              <a:rPr lang="en-US" i="1" dirty="0"/>
              <a:t>confidence factors </a:t>
            </a:r>
            <a:r>
              <a:rPr lang="en-US" dirty="0"/>
              <a:t>(</a:t>
            </a:r>
            <a:r>
              <a:rPr lang="en-US" i="1" dirty="0"/>
              <a:t>membership values</a:t>
            </a:r>
            <a:r>
              <a:rPr lang="en-US" dirty="0"/>
              <a:t>) </a:t>
            </a:r>
            <a:r>
              <a:rPr lang="en-US" dirty="0" err="1"/>
              <a:t>dari</a:t>
            </a:r>
            <a:r>
              <a:rPr lang="en-US" dirty="0"/>
              <a:t> </a:t>
            </a:r>
            <a:r>
              <a:rPr lang="en-US" i="1" dirty="0"/>
              <a:t>conditions</a:t>
            </a:r>
            <a:r>
              <a:rPr lang="en-US" dirty="0"/>
              <a:t> </a:t>
            </a:r>
            <a:r>
              <a:rPr lang="en-US" dirty="0" err="1"/>
              <a:t>ke</a:t>
            </a:r>
            <a:r>
              <a:rPr lang="en-US" dirty="0"/>
              <a:t> </a:t>
            </a:r>
            <a:r>
              <a:rPr lang="en-US" i="1" dirty="0"/>
              <a:t>conclusions</a:t>
            </a:r>
            <a:r>
              <a:rPr lang="en-US" dirty="0"/>
              <a:t> (</a:t>
            </a:r>
            <a:r>
              <a:rPr lang="en-US" dirty="0" err="1"/>
              <a:t>hasil</a:t>
            </a:r>
            <a:r>
              <a:rPr lang="en-US" dirty="0"/>
              <a:t>) </a:t>
            </a:r>
            <a:r>
              <a:rPr lang="en-US" dirty="0" err="1"/>
              <a:t>dari</a:t>
            </a:r>
            <a:r>
              <a:rPr lang="en-US" dirty="0"/>
              <a:t> </a:t>
            </a:r>
            <a:r>
              <a:rPr lang="en-US" dirty="0" err="1"/>
              <a:t>aturan</a:t>
            </a:r>
            <a:r>
              <a:rPr lang="en-US" dirty="0"/>
              <a:t>, </a:t>
            </a:r>
            <a:r>
              <a:rPr lang="en-US" dirty="0" err="1"/>
              <a:t>misalnya</a:t>
            </a:r>
            <a:r>
              <a:rPr lang="en-US" dirty="0"/>
              <a:t> </a:t>
            </a:r>
            <a:r>
              <a:rPr lang="en-US" dirty="0" err="1"/>
              <a:t>pertimbangkan</a:t>
            </a:r>
            <a:r>
              <a:rPr lang="en-US" dirty="0"/>
              <a:t> </a:t>
            </a:r>
            <a:r>
              <a:rPr lang="en-US" dirty="0" err="1"/>
              <a:t>aturan</a:t>
            </a:r>
            <a:r>
              <a:rPr lang="en-US" dirty="0"/>
              <a:t> </a:t>
            </a:r>
            <a:r>
              <a:rPr lang="en-US" dirty="0" err="1"/>
              <a:t>berikut</a:t>
            </a:r>
            <a:r>
              <a:rPr lang="en-US" dirty="0"/>
              <a:t>:</a:t>
            </a:r>
          </a:p>
          <a:p>
            <a:pPr marL="98425" indent="0" algn="ctr">
              <a:spcAft>
                <a:spcPts val="400"/>
              </a:spcAft>
              <a:buNone/>
            </a:pPr>
            <a:r>
              <a:rPr lang="en-US" i="1" dirty="0"/>
              <a:t>IF (location is expensive) AND (holiday is long) </a:t>
            </a:r>
          </a:p>
          <a:p>
            <a:pPr marL="98425" indent="0" algn="ctr">
              <a:spcBef>
                <a:spcPts val="400"/>
              </a:spcBef>
              <a:spcAft>
                <a:spcPts val="400"/>
              </a:spcAft>
              <a:buNone/>
            </a:pPr>
            <a:r>
              <a:rPr lang="en-US" i="1" dirty="0"/>
              <a:t>THEN spending money is high</a:t>
            </a:r>
          </a:p>
          <a:p>
            <a:pPr marL="441325" indent="-342900">
              <a:spcAft>
                <a:spcPts val="400"/>
              </a:spcAft>
              <a:buFont typeface="Arial" panose="020B0604020202020204" pitchFamily="34" charset="0"/>
              <a:buChar char="•"/>
            </a:pPr>
            <a:r>
              <a:rPr lang="en-US" dirty="0" err="1"/>
              <a:t>Inferensi</a:t>
            </a:r>
            <a:r>
              <a:rPr lang="en-US" dirty="0"/>
              <a:t> </a:t>
            </a:r>
            <a:r>
              <a:rPr lang="en-US" dirty="0" err="1"/>
              <a:t>mencari</a:t>
            </a:r>
            <a:r>
              <a:rPr lang="en-US" dirty="0"/>
              <a:t> </a:t>
            </a:r>
            <a:r>
              <a:rPr lang="en-US" i="1" dirty="0"/>
              <a:t>membership value </a:t>
            </a:r>
            <a:r>
              <a:rPr lang="en-US" dirty="0"/>
              <a:t>(MV) </a:t>
            </a:r>
            <a:r>
              <a:rPr lang="en-US" dirty="0" err="1"/>
              <a:t>dari</a:t>
            </a:r>
            <a:r>
              <a:rPr lang="en-US" dirty="0"/>
              <a:t> </a:t>
            </a:r>
            <a:r>
              <a:rPr lang="en-US" dirty="0" err="1"/>
              <a:t>kondisi</a:t>
            </a:r>
            <a:r>
              <a:rPr lang="en-US" dirty="0"/>
              <a:t> “</a:t>
            </a:r>
            <a:r>
              <a:rPr lang="en-US" i="1" dirty="0"/>
              <a:t>location is expensive</a:t>
            </a:r>
            <a:r>
              <a:rPr lang="en-US" dirty="0"/>
              <a:t>” </a:t>
            </a:r>
            <a:r>
              <a:rPr lang="en-US" dirty="0" err="1"/>
              <a:t>diberi</a:t>
            </a:r>
            <a:r>
              <a:rPr lang="en-US" dirty="0"/>
              <a:t> </a:t>
            </a:r>
            <a:r>
              <a:rPr lang="en-US" dirty="0" err="1"/>
              <a:t>harga</a:t>
            </a:r>
            <a:r>
              <a:rPr lang="en-US" dirty="0"/>
              <a:t> </a:t>
            </a:r>
            <a:r>
              <a:rPr lang="en-US" dirty="0" err="1"/>
              <a:t>makanan</a:t>
            </a:r>
            <a:r>
              <a:rPr lang="en-US" dirty="0"/>
              <a:t>, </a:t>
            </a:r>
            <a:r>
              <a:rPr lang="en-US" dirty="0" err="1"/>
              <a:t>dll</a:t>
            </a:r>
            <a:r>
              <a:rPr lang="en-US" dirty="0"/>
              <a:t>., dan MV "</a:t>
            </a:r>
            <a:r>
              <a:rPr lang="en-US" i="1" dirty="0"/>
              <a:t>holiday is long</a:t>
            </a:r>
            <a:r>
              <a:rPr lang="en-US" dirty="0"/>
              <a:t>" </a:t>
            </a:r>
            <a:r>
              <a:rPr lang="en-US" dirty="0" err="1"/>
              <a:t>diberi</a:t>
            </a:r>
            <a:r>
              <a:rPr lang="en-US" dirty="0"/>
              <a:t> </a:t>
            </a:r>
            <a:r>
              <a:rPr lang="en-US" dirty="0" err="1"/>
              <a:t>lamanya</a:t>
            </a:r>
            <a:r>
              <a:rPr lang="en-US" dirty="0"/>
              <a:t> </a:t>
            </a:r>
            <a:r>
              <a:rPr lang="en-US" dirty="0" err="1"/>
              <a:t>liburan</a:t>
            </a:r>
            <a:endParaRPr lang="en-US" dirty="0"/>
          </a:p>
          <a:p>
            <a:pPr marL="441325" indent="-342900">
              <a:spcAft>
                <a:spcPts val="400"/>
              </a:spcAft>
              <a:buFont typeface="Arial" panose="020B0604020202020204" pitchFamily="34" charset="0"/>
              <a:buChar char="•"/>
            </a:pPr>
            <a:r>
              <a:rPr lang="en-US" dirty="0"/>
              <a:t>Jika </a:t>
            </a:r>
            <a:r>
              <a:rPr lang="en-US" dirty="0" err="1"/>
              <a:t>kita</a:t>
            </a:r>
            <a:r>
              <a:rPr lang="en-US" dirty="0"/>
              <a:t>, (</a:t>
            </a:r>
            <a:r>
              <a:rPr lang="en-US" dirty="0" err="1"/>
              <a:t>berdasarkan</a:t>
            </a:r>
            <a:r>
              <a:rPr lang="en-US" dirty="0"/>
              <a:t> </a:t>
            </a:r>
            <a:r>
              <a:rPr lang="en-US" dirty="0" err="1"/>
              <a:t>pendekatan</a:t>
            </a:r>
            <a:r>
              <a:rPr lang="en-US" dirty="0"/>
              <a:t> </a:t>
            </a:r>
            <a:r>
              <a:rPr lang="en-US" i="1" dirty="0"/>
              <a:t>Zadeh</a:t>
            </a:r>
            <a:r>
              <a:rPr lang="en-US" dirty="0"/>
              <a:t>) </a:t>
            </a:r>
            <a:r>
              <a:rPr lang="en-US" dirty="0" err="1"/>
              <a:t>mengambil</a:t>
            </a:r>
            <a:r>
              <a:rPr lang="en-US" dirty="0"/>
              <a:t> MV minimum </a:t>
            </a:r>
            <a:r>
              <a:rPr lang="en-US" dirty="0" err="1"/>
              <a:t>dari</a:t>
            </a:r>
            <a:r>
              <a:rPr lang="en-US" dirty="0"/>
              <a:t> </a:t>
            </a:r>
            <a:r>
              <a:rPr lang="en-US" dirty="0" err="1"/>
              <a:t>semua</a:t>
            </a:r>
            <a:r>
              <a:rPr lang="en-US" dirty="0"/>
              <a:t> </a:t>
            </a:r>
            <a:r>
              <a:rPr lang="en-US" dirty="0" err="1"/>
              <a:t>kondisi</a:t>
            </a:r>
            <a:r>
              <a:rPr lang="en-US" dirty="0"/>
              <a:t> dan </a:t>
            </a:r>
            <a:r>
              <a:rPr lang="en-US" dirty="0" err="1"/>
              <a:t>menetapkannya</a:t>
            </a:r>
            <a:r>
              <a:rPr lang="en-US" dirty="0"/>
              <a:t> </a:t>
            </a:r>
            <a:r>
              <a:rPr lang="en-US" dirty="0" err="1"/>
              <a:t>untuk</a:t>
            </a:r>
            <a:r>
              <a:rPr lang="en-US" dirty="0"/>
              <a:t> </a:t>
            </a:r>
            <a:r>
              <a:rPr lang="en-US" dirty="0" err="1"/>
              <a:t>hasil</a:t>
            </a:r>
            <a:r>
              <a:rPr lang="en-US" dirty="0"/>
              <a:t> “</a:t>
            </a:r>
            <a:r>
              <a:rPr lang="en-US" i="1" dirty="0"/>
              <a:t>spending money is high</a:t>
            </a:r>
            <a:r>
              <a:rPr lang="en-US" dirty="0"/>
              <a:t>” </a:t>
            </a:r>
            <a:r>
              <a:rPr lang="en-US" dirty="0" err="1"/>
              <a:t>maka</a:t>
            </a:r>
            <a:r>
              <a:rPr lang="en-US" dirty="0"/>
              <a:t> </a:t>
            </a:r>
            <a:r>
              <a:rPr lang="en-US" dirty="0" err="1"/>
              <a:t>dari</a:t>
            </a:r>
            <a:r>
              <a:rPr lang="en-US" dirty="0"/>
              <a:t> </a:t>
            </a:r>
            <a:r>
              <a:rPr lang="en-US" dirty="0" err="1"/>
              <a:t>contoh</a:t>
            </a:r>
            <a:r>
              <a:rPr lang="en-US" dirty="0"/>
              <a:t> </a:t>
            </a:r>
            <a:r>
              <a:rPr lang="en-US" dirty="0" err="1"/>
              <a:t>ini</a:t>
            </a:r>
            <a:r>
              <a:rPr lang="en-US" dirty="0"/>
              <a:t>, </a:t>
            </a:r>
            <a:r>
              <a:rPr lang="en-US" dirty="0" err="1"/>
              <a:t>jika</a:t>
            </a:r>
            <a:r>
              <a:rPr lang="en-US" dirty="0"/>
              <a:t> “</a:t>
            </a:r>
            <a:r>
              <a:rPr lang="en-US" i="1" dirty="0"/>
              <a:t>location is expensive</a:t>
            </a:r>
            <a:r>
              <a:rPr lang="en-US" dirty="0"/>
              <a:t>” </a:t>
            </a:r>
            <a:r>
              <a:rPr lang="en-US" dirty="0" err="1"/>
              <a:t>memiliki</a:t>
            </a:r>
            <a:r>
              <a:rPr lang="en-US" dirty="0"/>
              <a:t> MV 0,9 dan "</a:t>
            </a:r>
            <a:r>
              <a:rPr lang="en-US" i="1" dirty="0"/>
              <a:t>holiday is long</a:t>
            </a:r>
            <a:r>
              <a:rPr lang="en-US" dirty="0"/>
              <a:t>" </a:t>
            </a:r>
            <a:r>
              <a:rPr lang="en-US" dirty="0" err="1"/>
              <a:t>memiliki</a:t>
            </a:r>
            <a:r>
              <a:rPr lang="en-US" dirty="0"/>
              <a:t> MV 0,7 </a:t>
            </a:r>
            <a:r>
              <a:rPr lang="en-US" dirty="0" err="1"/>
              <a:t>dapat</a:t>
            </a:r>
            <a:r>
              <a:rPr lang="en-US" dirty="0"/>
              <a:t> </a:t>
            </a:r>
            <a:r>
              <a:rPr lang="en-US" dirty="0" err="1"/>
              <a:t>disimpulkan</a:t>
            </a:r>
            <a:r>
              <a:rPr lang="en-US" dirty="0"/>
              <a:t> </a:t>
            </a:r>
            <a:r>
              <a:rPr lang="en-US" dirty="0" err="1"/>
              <a:t>bahwa</a:t>
            </a:r>
            <a:r>
              <a:rPr lang="en-US" dirty="0"/>
              <a:t> “</a:t>
            </a:r>
            <a:r>
              <a:rPr lang="en-US" i="1" dirty="0"/>
              <a:t>spending money is high</a:t>
            </a:r>
            <a:r>
              <a:rPr lang="en-US" dirty="0"/>
              <a:t>” </a:t>
            </a:r>
            <a:r>
              <a:rPr lang="en-US" dirty="0" err="1"/>
              <a:t>dengan</a:t>
            </a:r>
            <a:r>
              <a:rPr lang="en-US" dirty="0"/>
              <a:t> MV 0,7</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fade">
                                      <p:cBhvr>
                                        <p:cTn id="1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Fuzzy Inference</a:t>
            </a:r>
            <a:endParaRPr lang="en-US" sz="2400" b="1" dirty="0"/>
          </a:p>
          <a:p>
            <a:pPr marL="98425" indent="0">
              <a:spcBef>
                <a:spcPts val="400"/>
              </a:spcBef>
              <a:spcAft>
                <a:spcPts val="400"/>
              </a:spcAft>
              <a:buNone/>
            </a:pPr>
            <a:r>
              <a:rPr lang="en-US" dirty="0" err="1"/>
              <a:t>Perbaikan</a:t>
            </a:r>
            <a:r>
              <a:rPr lang="en-US" dirty="0"/>
              <a:t> </a:t>
            </a:r>
            <a:r>
              <a:rPr lang="en-US" dirty="0" err="1"/>
              <a:t>atau</a:t>
            </a:r>
            <a:r>
              <a:rPr lang="en-US" dirty="0"/>
              <a:t> </a:t>
            </a:r>
            <a:r>
              <a:rPr lang="en-US" dirty="0" err="1"/>
              <a:t>peningkatan</a:t>
            </a:r>
            <a:r>
              <a:rPr lang="en-US" dirty="0"/>
              <a:t> </a:t>
            </a:r>
            <a:r>
              <a:rPr lang="en-US" dirty="0" err="1"/>
              <a:t>dari</a:t>
            </a:r>
            <a:r>
              <a:rPr lang="en-US" dirty="0"/>
              <a:t> </a:t>
            </a:r>
            <a:r>
              <a:rPr lang="en-US" dirty="0" err="1"/>
              <a:t>metode</a:t>
            </a:r>
            <a:r>
              <a:rPr lang="en-US" dirty="0"/>
              <a:t> </a:t>
            </a:r>
            <a:r>
              <a:rPr lang="en-US" dirty="0" err="1"/>
              <a:t>ini</a:t>
            </a:r>
            <a:r>
              <a:rPr lang="en-US" dirty="0"/>
              <a:t> </a:t>
            </a:r>
            <a:r>
              <a:rPr lang="en-US" dirty="0" err="1"/>
              <a:t>melibatkan</a:t>
            </a:r>
            <a:r>
              <a:rPr lang="en-US" dirty="0"/>
              <a:t> </a:t>
            </a:r>
            <a:r>
              <a:rPr lang="en-US" dirty="0" err="1"/>
              <a:t>bobot</a:t>
            </a:r>
            <a:r>
              <a:rPr lang="en-US" dirty="0"/>
              <a:t> </a:t>
            </a:r>
            <a:r>
              <a:rPr lang="en-US" dirty="0" err="1"/>
              <a:t>untuk</a:t>
            </a:r>
            <a:r>
              <a:rPr lang="en-US" dirty="0"/>
              <a:t> </a:t>
            </a:r>
            <a:r>
              <a:rPr lang="en-US" dirty="0" err="1"/>
              <a:t>setiap</a:t>
            </a:r>
            <a:r>
              <a:rPr lang="en-US" dirty="0"/>
              <a:t> </a:t>
            </a:r>
            <a:r>
              <a:rPr lang="en-US" dirty="0" err="1"/>
              <a:t>aturan</a:t>
            </a:r>
            <a:r>
              <a:rPr lang="en-US" dirty="0"/>
              <a:t> </a:t>
            </a:r>
            <a:r>
              <a:rPr lang="en-US" dirty="0" err="1"/>
              <a:t>antara</a:t>
            </a:r>
            <a:r>
              <a:rPr lang="en-US" dirty="0"/>
              <a:t> 0 dan 1 yang </a:t>
            </a:r>
            <a:r>
              <a:rPr lang="en-US" dirty="0" err="1"/>
              <a:t>mengalikan</a:t>
            </a:r>
            <a:r>
              <a:rPr lang="en-US" dirty="0"/>
              <a:t> MV yang </a:t>
            </a:r>
            <a:r>
              <a:rPr lang="en-US" dirty="0" err="1"/>
              <a:t>diberikan</a:t>
            </a:r>
            <a:r>
              <a:rPr lang="en-US" dirty="0"/>
              <a:t> </a:t>
            </a:r>
            <a:r>
              <a:rPr lang="en-US" dirty="0" err="1"/>
              <a:t>untuk</a:t>
            </a:r>
            <a:r>
              <a:rPr lang="en-US" dirty="0"/>
              <a:t> </a:t>
            </a:r>
            <a:r>
              <a:rPr lang="en-US" dirty="0" err="1"/>
              <a:t>hasil</a:t>
            </a:r>
            <a:r>
              <a:rPr lang="en-US" dirty="0"/>
              <a:t> </a:t>
            </a:r>
            <a:r>
              <a:rPr lang="en-US" dirty="0" err="1"/>
              <a:t>dari</a:t>
            </a:r>
            <a:r>
              <a:rPr lang="en-US" dirty="0"/>
              <a:t> </a:t>
            </a:r>
            <a:r>
              <a:rPr lang="en-US" dirty="0" err="1"/>
              <a:t>aturan</a:t>
            </a:r>
            <a:r>
              <a:rPr lang="en-US" dirty="0"/>
              <a:t>, </a:t>
            </a:r>
            <a:r>
              <a:rPr lang="en-US" dirty="0" err="1"/>
              <a:t>secara</a:t>
            </a:r>
            <a:r>
              <a:rPr lang="en-US" dirty="0"/>
              <a:t> default </a:t>
            </a:r>
            <a:r>
              <a:rPr lang="en-US" dirty="0" err="1"/>
              <a:t>setiap</a:t>
            </a:r>
            <a:r>
              <a:rPr lang="en-US" dirty="0"/>
              <a:t> </a:t>
            </a:r>
            <a:r>
              <a:rPr lang="en-US" dirty="0" err="1"/>
              <a:t>aturan</a:t>
            </a:r>
            <a:r>
              <a:rPr lang="en-US" dirty="0"/>
              <a:t> </a:t>
            </a:r>
            <a:r>
              <a:rPr lang="en-US" dirty="0" err="1"/>
              <a:t>bobot</a:t>
            </a:r>
            <a:r>
              <a:rPr lang="en-US" dirty="0"/>
              <a:t> </a:t>
            </a:r>
            <a:r>
              <a:rPr lang="en-US" dirty="0" err="1"/>
              <a:t>diatur</a:t>
            </a:r>
            <a:r>
              <a:rPr lang="en-US" dirty="0"/>
              <a:t> </a:t>
            </a:r>
            <a:r>
              <a:rPr lang="en-US" dirty="0" err="1"/>
              <a:t>ke</a:t>
            </a:r>
            <a:r>
              <a:rPr lang="en-US" dirty="0"/>
              <a:t> 1.0</a:t>
            </a:r>
          </a:p>
          <a:p>
            <a:pPr marL="98425" indent="0">
              <a:spcAft>
                <a:spcPts val="400"/>
              </a:spcAft>
              <a:buNone/>
            </a:pPr>
            <a:r>
              <a:rPr lang="en-US" dirty="0" err="1"/>
              <a:t>Dalam</a:t>
            </a:r>
            <a:r>
              <a:rPr lang="en-US" dirty="0"/>
              <a:t> </a:t>
            </a:r>
            <a:r>
              <a:rPr lang="en-US" dirty="0" err="1"/>
              <a:t>aturan</a:t>
            </a:r>
            <a:r>
              <a:rPr lang="en-US" dirty="0"/>
              <a:t> </a:t>
            </a:r>
            <a:r>
              <a:rPr lang="en-US" i="1" dirty="0"/>
              <a:t>fuzzy</a:t>
            </a:r>
            <a:r>
              <a:rPr lang="en-US" dirty="0"/>
              <a:t>, </a:t>
            </a:r>
            <a:r>
              <a:rPr lang="en-US" dirty="0" err="1"/>
              <a:t>sejumlah</a:t>
            </a:r>
            <a:r>
              <a:rPr lang="en-US" dirty="0"/>
              <a:t> </a:t>
            </a:r>
            <a:r>
              <a:rPr lang="en-US" dirty="0" err="1"/>
              <a:t>aturan</a:t>
            </a:r>
            <a:r>
              <a:rPr lang="en-US" dirty="0"/>
              <a:t> </a:t>
            </a:r>
            <a:r>
              <a:rPr lang="en-US" dirty="0" err="1"/>
              <a:t>dengan</a:t>
            </a:r>
            <a:r>
              <a:rPr lang="en-US" dirty="0"/>
              <a:t> </a:t>
            </a:r>
            <a:r>
              <a:rPr lang="en-US" dirty="0" err="1"/>
              <a:t>hasil</a:t>
            </a:r>
            <a:r>
              <a:rPr lang="en-US" dirty="0"/>
              <a:t> “</a:t>
            </a:r>
            <a:r>
              <a:rPr lang="en-US" i="1" dirty="0"/>
              <a:t>spending money is high</a:t>
            </a:r>
            <a:r>
              <a:rPr lang="en-US" dirty="0"/>
              <a:t>” </a:t>
            </a:r>
            <a:r>
              <a:rPr lang="en-US" dirty="0" err="1"/>
              <a:t>akan</a:t>
            </a:r>
            <a:r>
              <a:rPr lang="en-US" dirty="0"/>
              <a:t> </a:t>
            </a:r>
            <a:r>
              <a:rPr lang="en-US" dirty="0" err="1"/>
              <a:t>diaktifkan</a:t>
            </a:r>
            <a:r>
              <a:rPr lang="en-US" dirty="0"/>
              <a:t>, </a:t>
            </a:r>
            <a:r>
              <a:rPr lang="en-US" dirty="0" err="1"/>
              <a:t>mesin</a:t>
            </a:r>
            <a:r>
              <a:rPr lang="en-US" dirty="0"/>
              <a:t> </a:t>
            </a:r>
            <a:r>
              <a:rPr lang="en-US" dirty="0" err="1"/>
              <a:t>inferensi</a:t>
            </a:r>
            <a:r>
              <a:rPr lang="en-US" dirty="0"/>
              <a:t> </a:t>
            </a:r>
            <a:r>
              <a:rPr lang="en-US" dirty="0" err="1"/>
              <a:t>akan</a:t>
            </a:r>
            <a:r>
              <a:rPr lang="en-US" dirty="0"/>
              <a:t> </a:t>
            </a:r>
            <a:r>
              <a:rPr lang="en-US" dirty="0" err="1"/>
              <a:t>menetapkan</a:t>
            </a:r>
            <a:r>
              <a:rPr lang="en-US" dirty="0"/>
              <a:t> </a:t>
            </a:r>
            <a:r>
              <a:rPr lang="en-US" dirty="0" err="1"/>
              <a:t>hasil</a:t>
            </a:r>
            <a:r>
              <a:rPr lang="en-US" dirty="0"/>
              <a:t> </a:t>
            </a:r>
            <a:r>
              <a:rPr lang="en-US" dirty="0" err="1"/>
              <a:t>tersebut</a:t>
            </a:r>
            <a:r>
              <a:rPr lang="en-US" dirty="0"/>
              <a:t>, MV </a:t>
            </a:r>
            <a:r>
              <a:rPr lang="en-US" dirty="0" err="1"/>
              <a:t>maksimum</a:t>
            </a:r>
            <a:r>
              <a:rPr lang="en-US" dirty="0"/>
              <a:t> </a:t>
            </a:r>
            <a:r>
              <a:rPr lang="en-US" dirty="0" err="1"/>
              <a:t>dari</a:t>
            </a:r>
            <a:r>
              <a:rPr lang="en-US" dirty="0"/>
              <a:t> </a:t>
            </a:r>
            <a:r>
              <a:rPr lang="en-US" dirty="0" err="1"/>
              <a:t>semua</a:t>
            </a:r>
            <a:r>
              <a:rPr lang="en-US" dirty="0"/>
              <a:t> </a:t>
            </a:r>
            <a:r>
              <a:rPr lang="en-US" dirty="0" err="1"/>
              <a:t>aturan</a:t>
            </a:r>
            <a:r>
              <a:rPr lang="en-US" dirty="0"/>
              <a:t> </a:t>
            </a:r>
            <a:r>
              <a:rPr lang="en-US" dirty="0" err="1"/>
              <a:t>diaktifkan</a:t>
            </a:r>
            <a:r>
              <a:rPr lang="en-US" dirty="0"/>
              <a:t>. Jadi </a:t>
            </a:r>
            <a:r>
              <a:rPr lang="en-US" dirty="0" err="1"/>
              <a:t>dari</a:t>
            </a:r>
            <a:r>
              <a:rPr lang="en-US" dirty="0"/>
              <a:t> </a:t>
            </a:r>
            <a:r>
              <a:rPr lang="en-US" dirty="0" err="1"/>
              <a:t>aturan</a:t>
            </a:r>
            <a:r>
              <a:rPr lang="en-US" dirty="0"/>
              <a:t> </a:t>
            </a:r>
            <a:r>
              <a:rPr lang="en-US" dirty="0" err="1"/>
              <a:t>tersebut</a:t>
            </a:r>
            <a:r>
              <a:rPr lang="en-US" dirty="0"/>
              <a:t> </a:t>
            </a:r>
            <a:r>
              <a:rPr lang="en-US" dirty="0" err="1"/>
              <a:t>dapat</a:t>
            </a:r>
            <a:r>
              <a:rPr lang="en-US" dirty="0"/>
              <a:t> </a:t>
            </a:r>
            <a:r>
              <a:rPr lang="en-US" dirty="0" err="1"/>
              <a:t>disimpulkan</a:t>
            </a:r>
            <a:r>
              <a:rPr lang="en-US" dirty="0"/>
              <a:t> </a:t>
            </a:r>
            <a:r>
              <a:rPr lang="en-US" dirty="0" err="1"/>
              <a:t>bahwa</a:t>
            </a:r>
            <a:r>
              <a:rPr lang="en-US" dirty="0"/>
              <a:t> </a:t>
            </a:r>
            <a:r>
              <a:rPr lang="en-US" i="1" dirty="0"/>
              <a:t>spending money is high </a:t>
            </a:r>
            <a:r>
              <a:rPr lang="en-US" dirty="0" err="1"/>
              <a:t>dengan</a:t>
            </a:r>
            <a:r>
              <a:rPr lang="en-US" dirty="0"/>
              <a:t> MV 0,7. </a:t>
            </a:r>
            <a:r>
              <a:rPr lang="en-US" dirty="0" err="1"/>
              <a:t>Namun</a:t>
            </a:r>
            <a:r>
              <a:rPr lang="en-US" dirty="0"/>
              <a:t>, </a:t>
            </a:r>
            <a:r>
              <a:rPr lang="en-US" dirty="0" err="1"/>
              <a:t>mengingat</a:t>
            </a:r>
            <a:r>
              <a:rPr lang="en-US" dirty="0"/>
              <a:t> </a:t>
            </a:r>
            <a:r>
              <a:rPr lang="en-US" dirty="0" err="1"/>
              <a:t>aturan</a:t>
            </a:r>
            <a:r>
              <a:rPr lang="en-US" dirty="0"/>
              <a:t> </a:t>
            </a:r>
            <a:r>
              <a:rPr lang="en-US" dirty="0" err="1"/>
              <a:t>dibawah</a:t>
            </a:r>
            <a:r>
              <a:rPr lang="en-US" dirty="0"/>
              <a:t> </a:t>
            </a:r>
            <a:r>
              <a:rPr lang="en-US" dirty="0" err="1"/>
              <a:t>ini</a:t>
            </a:r>
            <a:r>
              <a:rPr lang="en-US" dirty="0"/>
              <a:t> </a:t>
            </a:r>
            <a:r>
              <a:rPr lang="en-US" dirty="0" err="1"/>
              <a:t>dapat</a:t>
            </a:r>
            <a:r>
              <a:rPr lang="en-US" dirty="0"/>
              <a:t> </a:t>
            </a:r>
            <a:r>
              <a:rPr lang="en-US" dirty="0" err="1"/>
              <a:t>disimpulkan</a:t>
            </a:r>
            <a:r>
              <a:rPr lang="en-US" dirty="0"/>
              <a:t> </a:t>
            </a:r>
            <a:r>
              <a:rPr lang="en-US" dirty="0" err="1"/>
              <a:t>bahwa</a:t>
            </a:r>
            <a:r>
              <a:rPr lang="en-US" dirty="0"/>
              <a:t> </a:t>
            </a:r>
            <a:r>
              <a:rPr lang="en-US" i="1" dirty="0"/>
              <a:t>spending money is high </a:t>
            </a:r>
            <a:r>
              <a:rPr lang="en-US" dirty="0" err="1"/>
              <a:t>dengan</a:t>
            </a:r>
            <a:r>
              <a:rPr lang="en-US" dirty="0"/>
              <a:t> MV 0,9.</a:t>
            </a:r>
          </a:p>
          <a:p>
            <a:pPr marL="98425" indent="0" algn="ctr">
              <a:spcAft>
                <a:spcPts val="400"/>
              </a:spcAft>
              <a:buNone/>
            </a:pPr>
            <a:r>
              <a:rPr lang="en-US" i="1" dirty="0"/>
              <a:t>IF (holiday is exotic) THEN the spending money is high</a:t>
            </a:r>
          </a:p>
          <a:p>
            <a:pPr marL="98425" indent="0">
              <a:spcAft>
                <a:spcPts val="400"/>
              </a:spcAft>
              <a:buNone/>
            </a:pPr>
            <a:r>
              <a:rPr lang="en-US" dirty="0"/>
              <a:t>Jadi, </a:t>
            </a:r>
            <a:r>
              <a:rPr lang="en-US" dirty="0" err="1"/>
              <a:t>dengan</a:t>
            </a:r>
            <a:r>
              <a:rPr lang="en-US" dirty="0"/>
              <a:t> </a:t>
            </a:r>
            <a:r>
              <a:rPr lang="en-US" dirty="0" err="1"/>
              <a:t>mengambil</a:t>
            </a:r>
            <a:r>
              <a:rPr lang="en-US" dirty="0"/>
              <a:t> </a:t>
            </a:r>
            <a:r>
              <a:rPr lang="en-US" dirty="0" err="1"/>
              <a:t>kesimpulan</a:t>
            </a:r>
            <a:r>
              <a:rPr lang="en-US" dirty="0"/>
              <a:t> </a:t>
            </a:r>
            <a:r>
              <a:rPr lang="en-US" dirty="0" err="1"/>
              <a:t>dari</a:t>
            </a:r>
            <a:r>
              <a:rPr lang="en-US" dirty="0"/>
              <a:t> </a:t>
            </a:r>
            <a:r>
              <a:rPr lang="en-US" dirty="0" err="1"/>
              <a:t>kedua</a:t>
            </a:r>
            <a:r>
              <a:rPr lang="en-US" dirty="0"/>
              <a:t> </a:t>
            </a:r>
            <a:r>
              <a:rPr lang="en-US" dirty="0" err="1"/>
              <a:t>aturan</a:t>
            </a:r>
            <a:r>
              <a:rPr lang="en-US" dirty="0"/>
              <a:t> </a:t>
            </a:r>
            <a:r>
              <a:rPr lang="en-US" dirty="0" err="1"/>
              <a:t>ini</a:t>
            </a:r>
            <a:r>
              <a:rPr lang="en-US" dirty="0"/>
              <a:t> </a:t>
            </a:r>
            <a:r>
              <a:rPr lang="en-US" dirty="0" err="1"/>
              <a:t>secara</a:t>
            </a:r>
            <a:r>
              <a:rPr lang="en-US" dirty="0"/>
              <a:t> </a:t>
            </a:r>
            <a:r>
              <a:rPr lang="en-US" dirty="0" err="1"/>
              <a:t>bersama</a:t>
            </a:r>
            <a:r>
              <a:rPr lang="en-US" dirty="0"/>
              <a:t>, </a:t>
            </a:r>
            <a:r>
              <a:rPr lang="en-US" dirty="0" err="1"/>
              <a:t>dapat</a:t>
            </a:r>
            <a:r>
              <a:rPr lang="en-US" dirty="0"/>
              <a:t> </a:t>
            </a:r>
            <a:r>
              <a:rPr lang="en-US" dirty="0" err="1"/>
              <a:t>disimpulkan</a:t>
            </a:r>
            <a:r>
              <a:rPr lang="en-US" dirty="0"/>
              <a:t> </a:t>
            </a:r>
            <a:r>
              <a:rPr lang="en-US" i="1" dirty="0"/>
              <a:t>spending money is high </a:t>
            </a:r>
            <a:r>
              <a:rPr lang="en-US" dirty="0" err="1"/>
              <a:t>dengan</a:t>
            </a:r>
            <a:r>
              <a:rPr lang="en-US" dirty="0"/>
              <a:t> MV 0,9</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6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fade">
                                      <p:cBhvr>
                                        <p:cTn id="1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Fuzzy Inference</a:t>
            </a:r>
            <a:endParaRPr lang="en-US" sz="2400" b="1" dirty="0"/>
          </a:p>
          <a:p>
            <a:pPr marL="98425" indent="0">
              <a:spcBef>
                <a:spcPts val="400"/>
              </a:spcBef>
              <a:spcAft>
                <a:spcPts val="400"/>
              </a:spcAft>
              <a:buNone/>
            </a:pPr>
            <a:r>
              <a:rPr lang="en-US" sz="2400" dirty="0" err="1"/>
              <a:t>Inferensi</a:t>
            </a:r>
            <a:r>
              <a:rPr lang="en-US" sz="2400" dirty="0"/>
              <a:t> </a:t>
            </a:r>
            <a:r>
              <a:rPr lang="en-US" sz="2400" i="1" dirty="0"/>
              <a:t>fuzzy</a:t>
            </a:r>
            <a:r>
              <a:rPr lang="en-US" sz="2400" dirty="0"/>
              <a:t> </a:t>
            </a:r>
            <a:r>
              <a:rPr lang="en-US" sz="2400" dirty="0" err="1"/>
              <a:t>melibatkan</a:t>
            </a:r>
            <a:r>
              <a:rPr lang="en-US" sz="2400" dirty="0"/>
              <a:t>:</a:t>
            </a:r>
          </a:p>
          <a:p>
            <a:pPr marL="441325" indent="-342900">
              <a:spcAft>
                <a:spcPts val="1200"/>
              </a:spcAft>
              <a:buFont typeface="Arial" panose="020B0604020202020204" pitchFamily="34" charset="0"/>
              <a:buChar char="•"/>
            </a:pPr>
            <a:r>
              <a:rPr lang="en-US" sz="2400" dirty="0" err="1"/>
              <a:t>Fuzzifikasi</a:t>
            </a:r>
            <a:r>
              <a:rPr lang="en-US" sz="2400" dirty="0"/>
              <a:t> </a:t>
            </a:r>
            <a:r>
              <a:rPr lang="en-US" sz="2400" dirty="0" err="1"/>
              <a:t>dari</a:t>
            </a:r>
            <a:r>
              <a:rPr lang="en-US" sz="2400" dirty="0"/>
              <a:t> </a:t>
            </a:r>
            <a:r>
              <a:rPr lang="en-US" sz="2400" dirty="0" err="1"/>
              <a:t>kondisi</a:t>
            </a:r>
            <a:r>
              <a:rPr lang="en-US" sz="2400" dirty="0"/>
              <a:t> </a:t>
            </a:r>
            <a:r>
              <a:rPr lang="en-US" sz="2400" dirty="0" err="1"/>
              <a:t>setiap</a:t>
            </a:r>
            <a:r>
              <a:rPr lang="en-US" sz="2400" dirty="0"/>
              <a:t> </a:t>
            </a:r>
            <a:r>
              <a:rPr lang="en-US" sz="2400" dirty="0" err="1"/>
              <a:t>aturan</a:t>
            </a:r>
            <a:r>
              <a:rPr lang="en-US" sz="2400" dirty="0"/>
              <a:t> dan </a:t>
            </a:r>
            <a:r>
              <a:rPr lang="en-US" sz="2400" dirty="0" err="1"/>
              <a:t>menetapkan</a:t>
            </a:r>
            <a:r>
              <a:rPr lang="en-US" sz="2400" dirty="0"/>
              <a:t> </a:t>
            </a:r>
            <a:r>
              <a:rPr lang="en-US" sz="2400" dirty="0" err="1"/>
              <a:t>hasil</a:t>
            </a:r>
            <a:r>
              <a:rPr lang="en-US" sz="2400" dirty="0"/>
              <a:t> </a:t>
            </a:r>
            <a:r>
              <a:rPr lang="en-US" sz="2400" dirty="0" err="1"/>
              <a:t>dari</a:t>
            </a:r>
            <a:r>
              <a:rPr lang="en-US" sz="2400" dirty="0"/>
              <a:t> </a:t>
            </a:r>
            <a:r>
              <a:rPr lang="en-US" sz="2400" dirty="0" err="1"/>
              <a:t>setiap</a:t>
            </a:r>
            <a:r>
              <a:rPr lang="en-US" sz="2400" dirty="0"/>
              <a:t> </a:t>
            </a:r>
            <a:r>
              <a:rPr lang="en-US" sz="2400" dirty="0" err="1"/>
              <a:t>aturan</a:t>
            </a:r>
            <a:r>
              <a:rPr lang="en-US" sz="2400" dirty="0"/>
              <a:t> </a:t>
            </a:r>
            <a:r>
              <a:rPr lang="en-US" sz="2400" i="1" dirty="0"/>
              <a:t>membership value</a:t>
            </a:r>
            <a:r>
              <a:rPr lang="en-US" sz="2400" dirty="0"/>
              <a:t> (MV) minimum </a:t>
            </a:r>
            <a:r>
              <a:rPr lang="en-US" sz="2400" dirty="0" err="1"/>
              <a:t>dari</a:t>
            </a:r>
            <a:r>
              <a:rPr lang="en-US" sz="2400" dirty="0"/>
              <a:t> </a:t>
            </a:r>
            <a:r>
              <a:rPr lang="en-US" sz="2400" dirty="0" err="1"/>
              <a:t>kondisinya</a:t>
            </a:r>
            <a:r>
              <a:rPr lang="en-US" sz="2400" dirty="0"/>
              <a:t> </a:t>
            </a:r>
            <a:r>
              <a:rPr lang="en-US" sz="2400" dirty="0" err="1"/>
              <a:t>dikalikan</a:t>
            </a:r>
            <a:r>
              <a:rPr lang="en-US" sz="2400" dirty="0"/>
              <a:t> </a:t>
            </a:r>
            <a:r>
              <a:rPr lang="en-US" sz="2400" dirty="0" err="1"/>
              <a:t>dengan</a:t>
            </a:r>
            <a:r>
              <a:rPr lang="en-US" sz="2400" dirty="0"/>
              <a:t> </a:t>
            </a:r>
            <a:r>
              <a:rPr lang="en-US" sz="2400" dirty="0" err="1"/>
              <a:t>bobot</a:t>
            </a:r>
            <a:r>
              <a:rPr lang="en-US" sz="2400" dirty="0"/>
              <a:t> </a:t>
            </a:r>
            <a:r>
              <a:rPr lang="en-US" sz="2400" dirty="0" err="1"/>
              <a:t>aturan</a:t>
            </a:r>
            <a:endParaRPr lang="en-US" sz="2400" dirty="0"/>
          </a:p>
          <a:p>
            <a:pPr marL="441325" indent="-342900">
              <a:spcAft>
                <a:spcPts val="1200"/>
              </a:spcAft>
              <a:buFont typeface="Arial" panose="020B0604020202020204" pitchFamily="34" charset="0"/>
              <a:buChar char="•"/>
            </a:pPr>
            <a:r>
              <a:rPr lang="en-US" sz="2400" dirty="0" err="1"/>
              <a:t>Menetapkan</a:t>
            </a:r>
            <a:r>
              <a:rPr lang="en-US" sz="2400" dirty="0"/>
              <a:t> </a:t>
            </a:r>
            <a:r>
              <a:rPr lang="en-US" sz="2400" dirty="0" err="1"/>
              <a:t>setiap</a:t>
            </a:r>
            <a:r>
              <a:rPr lang="en-US" sz="2400" dirty="0"/>
              <a:t> </a:t>
            </a:r>
            <a:r>
              <a:rPr lang="en-US" sz="2400" dirty="0" err="1"/>
              <a:t>hasil</a:t>
            </a:r>
            <a:r>
              <a:rPr lang="en-US" sz="2400" dirty="0"/>
              <a:t> MV </a:t>
            </a:r>
            <a:r>
              <a:rPr lang="en-US" sz="2400" dirty="0" err="1"/>
              <a:t>maksimum</a:t>
            </a:r>
            <a:r>
              <a:rPr lang="en-US" sz="2400" dirty="0"/>
              <a:t> </a:t>
            </a:r>
            <a:r>
              <a:rPr lang="en-US" sz="2400" dirty="0" err="1"/>
              <a:t>dari</a:t>
            </a:r>
            <a:r>
              <a:rPr lang="en-US" sz="2400" dirty="0"/>
              <a:t> </a:t>
            </a:r>
            <a:r>
              <a:rPr lang="en-US" sz="2400" dirty="0" err="1"/>
              <a:t>aturan</a:t>
            </a:r>
            <a:r>
              <a:rPr lang="en-US" sz="2400" dirty="0"/>
              <a:t> yang </a:t>
            </a:r>
            <a:r>
              <a:rPr lang="en-US" sz="2400" dirty="0" err="1"/>
              <a:t>diaktifkan</a:t>
            </a:r>
            <a:endParaRPr lang="en-US" sz="2400" dirty="0"/>
          </a:p>
          <a:p>
            <a:pPr marL="441325" indent="-342900">
              <a:spcAft>
                <a:spcPts val="1200"/>
              </a:spcAft>
              <a:buFont typeface="Arial" panose="020B0604020202020204" pitchFamily="34" charset="0"/>
              <a:buChar char="•"/>
            </a:pPr>
            <a:r>
              <a:rPr lang="en-US" sz="2400" dirty="0" err="1"/>
              <a:t>Inferensi</a:t>
            </a:r>
            <a:r>
              <a:rPr lang="en-US" sz="2400" dirty="0"/>
              <a:t> </a:t>
            </a:r>
            <a:r>
              <a:rPr lang="en-US" sz="2400" i="1" dirty="0"/>
              <a:t>fuzzy</a:t>
            </a:r>
            <a:r>
              <a:rPr lang="en-US" sz="2400" dirty="0"/>
              <a:t> </a:t>
            </a:r>
            <a:r>
              <a:rPr lang="en-US" sz="2400" dirty="0" err="1"/>
              <a:t>akan</a:t>
            </a:r>
            <a:r>
              <a:rPr lang="en-US" sz="2400" dirty="0"/>
              <a:t> </a:t>
            </a:r>
            <a:r>
              <a:rPr lang="en-US" sz="2400" dirty="0" err="1"/>
              <a:t>menghasilkan</a:t>
            </a:r>
            <a:r>
              <a:rPr lang="en-US" sz="2400" dirty="0"/>
              <a:t> </a:t>
            </a:r>
            <a:r>
              <a:rPr lang="en-US" sz="2400" i="1" dirty="0"/>
              <a:t>confidence factors </a:t>
            </a:r>
            <a:r>
              <a:rPr lang="en-US" sz="2400" dirty="0"/>
              <a:t>(MV) yang </a:t>
            </a:r>
            <a:r>
              <a:rPr lang="en-US" sz="2400" dirty="0" err="1"/>
              <a:t>ditetapkan</a:t>
            </a:r>
            <a:r>
              <a:rPr lang="en-US" sz="2400" dirty="0"/>
              <a:t> </a:t>
            </a:r>
            <a:r>
              <a:rPr lang="en-US" sz="2400" dirty="0" err="1"/>
              <a:t>untuk</a:t>
            </a:r>
            <a:r>
              <a:rPr lang="en-US" sz="2400" dirty="0"/>
              <a:t> </a:t>
            </a:r>
            <a:r>
              <a:rPr lang="en-US" sz="2400" dirty="0" err="1"/>
              <a:t>setiap</a:t>
            </a:r>
            <a:r>
              <a:rPr lang="en-US" sz="2400" dirty="0"/>
              <a:t> </a:t>
            </a:r>
            <a:r>
              <a:rPr lang="en-US" sz="2400" dirty="0" err="1"/>
              <a:t>hasil</a:t>
            </a:r>
            <a:r>
              <a:rPr lang="en-US" sz="2400" dirty="0"/>
              <a:t> </a:t>
            </a:r>
            <a:r>
              <a:rPr lang="en-US" sz="2400" dirty="0" err="1"/>
              <a:t>dalam</a:t>
            </a:r>
            <a:r>
              <a:rPr lang="en-US" sz="2400" dirty="0"/>
              <a:t> basis </a:t>
            </a:r>
            <a:r>
              <a:rPr lang="en-US" sz="2400" dirty="0" err="1"/>
              <a:t>aturan</a:t>
            </a:r>
            <a:endParaRPr lang="en-US" sz="2400" dirty="0"/>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Definisi</a:t>
            </a:r>
            <a:r>
              <a:rPr lang="en-US" sz="2700" i="1" dirty="0"/>
              <a:t> </a:t>
            </a:r>
            <a:r>
              <a:rPr lang="en-US" sz="2700" i="1" dirty="0" err="1"/>
              <a:t>Teori</a:t>
            </a:r>
            <a:r>
              <a:rPr lang="en-US" sz="2700" i="1" dirty="0"/>
              <a:t> </a:t>
            </a:r>
            <a:r>
              <a:rPr lang="en-US" sz="2700" i="1" dirty="0" err="1"/>
              <a:t>Ketidakpastian</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a:t>
            </a:r>
            <a:r>
              <a:rPr lang="en-US" sz="2500" i="1" dirty="0" err="1"/>
              <a:t>Teori</a:t>
            </a:r>
            <a:r>
              <a:rPr lang="en-US" sz="2500" i="1" dirty="0"/>
              <a:t> </a:t>
            </a:r>
            <a:r>
              <a:rPr lang="en-US" sz="2500" i="1" dirty="0" err="1"/>
              <a:t>ketidakpastian</a:t>
            </a:r>
            <a:r>
              <a:rPr lang="en-US" sz="2500" i="1" dirty="0"/>
              <a:t> pada AI </a:t>
            </a:r>
            <a:r>
              <a:rPr lang="en-US" sz="2500" i="1" dirty="0" err="1"/>
              <a:t>adalah</a:t>
            </a:r>
            <a:r>
              <a:rPr lang="en-US" sz="2500" i="1" dirty="0"/>
              <a:t> </a:t>
            </a:r>
            <a:r>
              <a:rPr lang="en-US" sz="2500" i="1" dirty="0" err="1"/>
              <a:t>untuk</a:t>
            </a:r>
            <a:r>
              <a:rPr lang="en-US" sz="2500" i="1" dirty="0"/>
              <a:t> </a:t>
            </a:r>
            <a:r>
              <a:rPr lang="en-US" sz="2500" i="1" dirty="0" err="1"/>
              <a:t>menyelesaikan</a:t>
            </a:r>
            <a:r>
              <a:rPr lang="en-US" sz="2500" i="1" dirty="0"/>
              <a:t> </a:t>
            </a:r>
            <a:r>
              <a:rPr lang="en-US" sz="2500" i="1" dirty="0" err="1"/>
              <a:t>permasalahan</a:t>
            </a:r>
            <a:r>
              <a:rPr lang="en-US" sz="2500" i="1" dirty="0"/>
              <a:t> yang </a:t>
            </a:r>
            <a:r>
              <a:rPr lang="en-US" sz="2500" i="1" dirty="0" err="1"/>
              <a:t>ada</a:t>
            </a:r>
            <a:r>
              <a:rPr lang="en-US" sz="2500" i="1" dirty="0"/>
              <a:t> </a:t>
            </a:r>
            <a:r>
              <a:rPr lang="en-US" sz="2500" i="1" dirty="0" err="1"/>
              <a:t>dengan</a:t>
            </a:r>
            <a:r>
              <a:rPr lang="en-US" sz="2500" i="1" dirty="0"/>
              <a:t> </a:t>
            </a:r>
            <a:r>
              <a:rPr lang="en-US" sz="2500" i="1" dirty="0" err="1"/>
              <a:t>pendekatan</a:t>
            </a:r>
            <a:r>
              <a:rPr lang="en-US" sz="2500" i="1" dirty="0"/>
              <a:t> </a:t>
            </a:r>
            <a:r>
              <a:rPr lang="en-US" sz="2500" i="1" dirty="0" err="1"/>
              <a:t>logika</a:t>
            </a:r>
            <a:r>
              <a:rPr lang="en-US" sz="2500" i="1" dirty="0"/>
              <a:t> (</a:t>
            </a:r>
            <a:r>
              <a:rPr lang="en-US" sz="2500" i="1" dirty="0" err="1"/>
              <a:t>mengadopsi</a:t>
            </a:r>
            <a:r>
              <a:rPr lang="en-US" sz="2500" i="1" dirty="0"/>
              <a:t> </a:t>
            </a:r>
            <a:r>
              <a:rPr lang="en-US" sz="2500" i="1" dirty="0" err="1"/>
              <a:t>logika</a:t>
            </a:r>
            <a:r>
              <a:rPr lang="en-US" sz="2500" i="1" dirty="0"/>
              <a:t> </a:t>
            </a:r>
            <a:r>
              <a:rPr lang="en-US" sz="2500" i="1" dirty="0" err="1"/>
              <a:t>manusia</a:t>
            </a:r>
            <a:r>
              <a:rPr lang="en-US" sz="2500" i="1" dirty="0"/>
              <a:t>) </a:t>
            </a:r>
            <a:r>
              <a:rPr lang="en-US" sz="2500" i="1" dirty="0" err="1"/>
              <a:t>dimana</a:t>
            </a:r>
            <a:r>
              <a:rPr lang="en-US" sz="2500" i="1" dirty="0"/>
              <a:t> </a:t>
            </a:r>
            <a:r>
              <a:rPr lang="en-US" sz="2500" i="1" dirty="0" err="1"/>
              <a:t>sistem</a:t>
            </a:r>
            <a:r>
              <a:rPr lang="en-US" sz="2500" i="1" dirty="0"/>
              <a:t> </a:t>
            </a:r>
            <a:r>
              <a:rPr lang="en-US" sz="2500" i="1" dirty="0" err="1"/>
              <a:t>tidak</a:t>
            </a:r>
            <a:r>
              <a:rPr lang="en-US" sz="2500" i="1" dirty="0"/>
              <a:t> </a:t>
            </a:r>
            <a:r>
              <a:rPr lang="en-US" sz="2500" i="1" dirty="0" err="1"/>
              <a:t>dapat</a:t>
            </a:r>
            <a:r>
              <a:rPr lang="en-US" sz="2500" i="1" dirty="0"/>
              <a:t> </a:t>
            </a:r>
            <a:r>
              <a:rPr lang="en-US" sz="2500" i="1" dirty="0" err="1"/>
              <a:t>mengakses</a:t>
            </a:r>
            <a:r>
              <a:rPr lang="en-US" sz="2500" i="1" dirty="0"/>
              <a:t> </a:t>
            </a:r>
            <a:r>
              <a:rPr lang="en-US" sz="2500" i="1" dirty="0" err="1"/>
              <a:t>seluruh</a:t>
            </a:r>
            <a:r>
              <a:rPr lang="en-US" sz="2500" i="1" dirty="0"/>
              <a:t> </a:t>
            </a:r>
            <a:r>
              <a:rPr lang="en-US" sz="2500" i="1" dirty="0" err="1"/>
              <a:t>fakta</a:t>
            </a:r>
            <a:r>
              <a:rPr lang="en-US" sz="2500" i="1" dirty="0"/>
              <a:t> yang </a:t>
            </a:r>
            <a:r>
              <a:rPr lang="en-US" sz="2500" i="1" dirty="0" err="1"/>
              <a:t>ada</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083859"/>
            <a:ext cx="10056433" cy="31342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Bef>
                <a:spcPts val="200"/>
              </a:spcBef>
              <a:buFont typeface="Arial" panose="020B0604020202020204" pitchFamily="34" charset="0"/>
              <a:buChar char="•"/>
            </a:pPr>
            <a:r>
              <a:rPr lang="en-US" i="1" dirty="0"/>
              <a:t>Knowledge based systems </a:t>
            </a:r>
            <a:r>
              <a:rPr lang="en-US" dirty="0"/>
              <a:t>(KBS) </a:t>
            </a:r>
            <a:r>
              <a:rPr lang="en-US" dirty="0" err="1"/>
              <a:t>dikembangkan</a:t>
            </a:r>
            <a:r>
              <a:rPr lang="en-US" dirty="0"/>
              <a:t> </a:t>
            </a:r>
            <a:r>
              <a:rPr lang="en-US" dirty="0" err="1"/>
              <a:t>dengan</a:t>
            </a:r>
            <a:r>
              <a:rPr lang="en-US" dirty="0"/>
              <a:t> </a:t>
            </a:r>
            <a:r>
              <a:rPr lang="en-US" dirty="0" err="1"/>
              <a:t>memiliki</a:t>
            </a:r>
            <a:r>
              <a:rPr lang="en-US" dirty="0"/>
              <a:t> </a:t>
            </a:r>
            <a:r>
              <a:rPr lang="en-US" dirty="0" err="1"/>
              <a:t>pengetahuan</a:t>
            </a:r>
            <a:r>
              <a:rPr lang="en-US" dirty="0"/>
              <a:t> yang </a:t>
            </a:r>
            <a:r>
              <a:rPr lang="en-US" dirty="0" err="1"/>
              <a:t>terbatas</a:t>
            </a:r>
            <a:r>
              <a:rPr lang="en-US" dirty="0"/>
              <a:t> </a:t>
            </a:r>
            <a:r>
              <a:rPr lang="en-US" dirty="0" err="1"/>
              <a:t>tentang</a:t>
            </a:r>
            <a:r>
              <a:rPr lang="en-US" dirty="0"/>
              <a:t> </a:t>
            </a:r>
            <a:r>
              <a:rPr lang="en-US" dirty="0" err="1"/>
              <a:t>permasalahan</a:t>
            </a:r>
            <a:r>
              <a:rPr lang="en-US" dirty="0"/>
              <a:t> yang </a:t>
            </a:r>
            <a:r>
              <a:rPr lang="en-US" dirty="0" err="1"/>
              <a:t>ditanganinya</a:t>
            </a:r>
            <a:r>
              <a:rPr lang="en-US" dirty="0"/>
              <a:t>, </a:t>
            </a:r>
            <a:r>
              <a:rPr lang="en-US" dirty="0" err="1"/>
              <a:t>sehingga</a:t>
            </a:r>
            <a:r>
              <a:rPr lang="en-US" dirty="0"/>
              <a:t> </a:t>
            </a:r>
            <a:r>
              <a:rPr lang="en-US" dirty="0" err="1"/>
              <a:t>sistem</a:t>
            </a:r>
            <a:r>
              <a:rPr lang="en-US" dirty="0"/>
              <a:t> </a:t>
            </a:r>
            <a:r>
              <a:rPr lang="en-US" dirty="0" err="1"/>
              <a:t>dapat</a:t>
            </a:r>
            <a:r>
              <a:rPr lang="en-US" dirty="0"/>
              <a:t> </a:t>
            </a:r>
            <a:r>
              <a:rPr lang="en-US" dirty="0" err="1"/>
              <a:t>memiliki</a:t>
            </a:r>
            <a:r>
              <a:rPr lang="en-US" dirty="0"/>
              <a:t> </a:t>
            </a:r>
            <a:r>
              <a:rPr lang="en-US" dirty="0" err="1"/>
              <a:t>kesalahan</a:t>
            </a:r>
            <a:r>
              <a:rPr lang="en-US" dirty="0"/>
              <a:t> </a:t>
            </a:r>
            <a:r>
              <a:rPr lang="en-US" dirty="0" err="1"/>
              <a:t>dalam</a:t>
            </a:r>
            <a:r>
              <a:rPr lang="en-US" dirty="0"/>
              <a:t> </a:t>
            </a:r>
            <a:r>
              <a:rPr lang="en-US" dirty="0" err="1"/>
              <a:t>memberikan</a:t>
            </a:r>
            <a:r>
              <a:rPr lang="en-US" dirty="0"/>
              <a:t> </a:t>
            </a:r>
            <a:r>
              <a:rPr lang="en-US" dirty="0" err="1"/>
              <a:t>solusi</a:t>
            </a:r>
            <a:endParaRPr lang="en-US" dirty="0"/>
          </a:p>
          <a:p>
            <a:pPr marL="354013" indent="-255588">
              <a:spcBef>
                <a:spcPts val="200"/>
              </a:spcBef>
              <a:buFont typeface="Arial" panose="020B0604020202020204" pitchFamily="34" charset="0"/>
              <a:buChar char="•"/>
            </a:pPr>
            <a:r>
              <a:rPr lang="en-US" dirty="0" err="1"/>
              <a:t>Sistem</a:t>
            </a:r>
            <a:r>
              <a:rPr lang="en-US" dirty="0"/>
              <a:t> </a:t>
            </a:r>
            <a:r>
              <a:rPr lang="en-US" dirty="0" err="1"/>
              <a:t>tidak</a:t>
            </a:r>
            <a:r>
              <a:rPr lang="en-US" dirty="0"/>
              <a:t> </a:t>
            </a:r>
            <a:r>
              <a:rPr lang="en-US" dirty="0" err="1"/>
              <a:t>akan</a:t>
            </a:r>
            <a:r>
              <a:rPr lang="en-US" dirty="0"/>
              <a:t> </a:t>
            </a:r>
            <a:r>
              <a:rPr lang="en-US" dirty="0" err="1"/>
              <a:t>pernah</a:t>
            </a:r>
            <a:r>
              <a:rPr lang="en-US" dirty="0"/>
              <a:t> </a:t>
            </a:r>
            <a:r>
              <a:rPr lang="en-US" dirty="0" err="1"/>
              <a:t>mempunyai</a:t>
            </a:r>
            <a:r>
              <a:rPr lang="en-US" dirty="0"/>
              <a:t> </a:t>
            </a:r>
            <a:r>
              <a:rPr lang="en-US" dirty="0" err="1"/>
              <a:t>pengetahuan</a:t>
            </a:r>
            <a:r>
              <a:rPr lang="en-US" dirty="0"/>
              <a:t> </a:t>
            </a:r>
            <a:r>
              <a:rPr lang="en-US" dirty="0" err="1"/>
              <a:t>atau</a:t>
            </a:r>
            <a:r>
              <a:rPr lang="en-US" dirty="0"/>
              <a:t> </a:t>
            </a:r>
            <a:r>
              <a:rPr lang="en-US" dirty="0" err="1"/>
              <a:t>fakta</a:t>
            </a:r>
            <a:r>
              <a:rPr lang="en-US" dirty="0"/>
              <a:t> </a:t>
            </a:r>
            <a:r>
              <a:rPr lang="en-US" dirty="0" err="1"/>
              <a:t>secara</a:t>
            </a:r>
            <a:r>
              <a:rPr lang="en-US" dirty="0"/>
              <a:t> </a:t>
            </a:r>
            <a:r>
              <a:rPr lang="en-US" dirty="0" err="1"/>
              <a:t>lengkap</a:t>
            </a:r>
            <a:r>
              <a:rPr lang="en-US" dirty="0"/>
              <a:t> </a:t>
            </a:r>
            <a:r>
              <a:rPr lang="en-US" dirty="0" err="1"/>
              <a:t>untuk</a:t>
            </a:r>
            <a:r>
              <a:rPr lang="en-US" dirty="0"/>
              <a:t> </a:t>
            </a:r>
            <a:r>
              <a:rPr lang="en-US" dirty="0" err="1"/>
              <a:t>permasalahan</a:t>
            </a:r>
            <a:r>
              <a:rPr lang="en-US" dirty="0"/>
              <a:t> yang </a:t>
            </a:r>
            <a:r>
              <a:rPr lang="en-US" dirty="0" err="1"/>
              <a:t>ditanganinya</a:t>
            </a:r>
            <a:r>
              <a:rPr lang="en-US" dirty="0"/>
              <a:t>, </a:t>
            </a:r>
            <a:r>
              <a:rPr lang="en-US" dirty="0" err="1"/>
              <a:t>sehingga</a:t>
            </a:r>
            <a:r>
              <a:rPr lang="en-US" dirty="0"/>
              <a:t> </a:t>
            </a:r>
            <a:r>
              <a:rPr lang="en-US" dirty="0" err="1"/>
              <a:t>sistem</a:t>
            </a:r>
            <a:r>
              <a:rPr lang="en-US" dirty="0"/>
              <a:t> </a:t>
            </a:r>
            <a:r>
              <a:rPr lang="en-US" dirty="0" err="1"/>
              <a:t>harus</a:t>
            </a:r>
            <a:r>
              <a:rPr lang="en-US" dirty="0"/>
              <a:t> </a:t>
            </a:r>
            <a:r>
              <a:rPr lang="en-US" dirty="0" err="1"/>
              <a:t>bekerja</a:t>
            </a:r>
            <a:r>
              <a:rPr lang="en-US" dirty="0"/>
              <a:t> </a:t>
            </a:r>
            <a:r>
              <a:rPr lang="en-US" dirty="0" err="1"/>
              <a:t>dalam</a:t>
            </a:r>
            <a:r>
              <a:rPr lang="en-US" dirty="0"/>
              <a:t> </a:t>
            </a:r>
            <a:r>
              <a:rPr lang="en-US" dirty="0" err="1"/>
              <a:t>ketidakpastian</a:t>
            </a:r>
            <a:endParaRPr lang="en-US" dirty="0"/>
          </a:p>
          <a:p>
            <a:pPr marL="354013" indent="-255588">
              <a:spcBef>
                <a:spcPts val="200"/>
              </a:spcBef>
              <a:buFont typeface="Arial" panose="020B0604020202020204" pitchFamily="34" charset="0"/>
              <a:buChar char="•"/>
            </a:pPr>
            <a:r>
              <a:rPr lang="en-US" dirty="0"/>
              <a:t>Oleh </a:t>
            </a:r>
            <a:r>
              <a:rPr lang="en-US" dirty="0" err="1"/>
              <a:t>karena</a:t>
            </a:r>
            <a:r>
              <a:rPr lang="en-US" dirty="0"/>
              <a:t> </a:t>
            </a:r>
            <a:r>
              <a:rPr lang="en-US" dirty="0" err="1"/>
              <a:t>itu</a:t>
            </a:r>
            <a:r>
              <a:rPr lang="en-US" dirty="0"/>
              <a:t>, </a:t>
            </a:r>
            <a:r>
              <a:rPr lang="en-US" dirty="0" err="1"/>
              <a:t>sistem</a:t>
            </a:r>
            <a:r>
              <a:rPr lang="en-US" dirty="0"/>
              <a:t> </a:t>
            </a:r>
            <a:r>
              <a:rPr lang="en-US" dirty="0" err="1"/>
              <a:t>harus</a:t>
            </a:r>
            <a:r>
              <a:rPr lang="en-US" dirty="0"/>
              <a:t> </a:t>
            </a:r>
            <a:r>
              <a:rPr lang="en-US" dirty="0" err="1"/>
              <a:t>menggunakan</a:t>
            </a:r>
            <a:r>
              <a:rPr lang="en-US" dirty="0"/>
              <a:t> </a:t>
            </a:r>
            <a:r>
              <a:rPr lang="en-US" dirty="0" err="1"/>
              <a:t>teknik-teknik</a:t>
            </a:r>
            <a:r>
              <a:rPr lang="en-US" dirty="0"/>
              <a:t> </a:t>
            </a:r>
            <a:r>
              <a:rPr lang="en-US" dirty="0" err="1"/>
              <a:t>khusus</a:t>
            </a:r>
            <a:r>
              <a:rPr lang="en-US" dirty="0"/>
              <a:t> yang </a:t>
            </a:r>
            <a:r>
              <a:rPr lang="en-US" dirty="0" err="1"/>
              <a:t>dapat</a:t>
            </a:r>
            <a:r>
              <a:rPr lang="en-US" dirty="0"/>
              <a:t> </a:t>
            </a:r>
            <a:r>
              <a:rPr lang="en-US" dirty="0" err="1"/>
              <a:t>menangani</a:t>
            </a:r>
            <a:r>
              <a:rPr lang="en-US" dirty="0"/>
              <a:t> </a:t>
            </a:r>
            <a:r>
              <a:rPr lang="en-US" dirty="0" err="1"/>
              <a:t>ketidakpastian</a:t>
            </a:r>
            <a:r>
              <a:rPr lang="en-US" dirty="0"/>
              <a:t> </a:t>
            </a:r>
            <a:r>
              <a:rPr lang="en-US" dirty="0" err="1"/>
              <a:t>dalam</a:t>
            </a:r>
            <a:r>
              <a:rPr lang="en-US" dirty="0"/>
              <a:t> </a:t>
            </a:r>
            <a:r>
              <a:rPr lang="en-US" dirty="0" err="1"/>
              <a:t>menyelesaikan</a:t>
            </a:r>
            <a:r>
              <a:rPr lang="en-US" dirty="0"/>
              <a:t> </a:t>
            </a:r>
            <a:r>
              <a:rPr lang="en-US" dirty="0" err="1"/>
              <a:t>permasalahan</a:t>
            </a:r>
            <a:r>
              <a:rPr lang="en-US" dirty="0"/>
              <a:t> yang </a:t>
            </a:r>
            <a:r>
              <a:rPr lang="en-US" dirty="0" err="1"/>
              <a:t>ditanganinya</a:t>
            </a:r>
            <a:r>
              <a:rPr lang="en-US" dirty="0"/>
              <a:t> </a:t>
            </a:r>
          </a:p>
          <a:p>
            <a:pPr marL="354013" indent="-255588">
              <a:spcBef>
                <a:spcPts val="200"/>
              </a:spcBef>
              <a:buFont typeface="Arial" panose="020B0604020202020204" pitchFamily="34" charset="0"/>
              <a:buChar char="•"/>
            </a:pPr>
            <a:r>
              <a:rPr lang="en-US" dirty="0" err="1"/>
              <a:t>Terdapat</a:t>
            </a:r>
            <a:r>
              <a:rPr lang="en-US" dirty="0"/>
              <a:t> </a:t>
            </a:r>
            <a:r>
              <a:rPr lang="en-US" dirty="0" err="1"/>
              <a:t>beberapa</a:t>
            </a:r>
            <a:r>
              <a:rPr lang="en-US" dirty="0"/>
              <a:t> </a:t>
            </a:r>
            <a:r>
              <a:rPr lang="en-US" dirty="0" err="1"/>
              <a:t>cara</a:t>
            </a:r>
            <a:r>
              <a:rPr lang="en-US" dirty="0"/>
              <a:t> </a:t>
            </a:r>
            <a:r>
              <a:rPr lang="en-US" dirty="0" err="1"/>
              <a:t>membangun</a:t>
            </a:r>
            <a:r>
              <a:rPr lang="en-US" dirty="0"/>
              <a:t> </a:t>
            </a:r>
            <a:r>
              <a:rPr lang="en-US" dirty="0" err="1"/>
              <a:t>fasilitas</a:t>
            </a:r>
            <a:r>
              <a:rPr lang="en-US" dirty="0"/>
              <a:t> </a:t>
            </a:r>
            <a:r>
              <a:rPr lang="en-US" dirty="0" err="1"/>
              <a:t>untuk</a:t>
            </a:r>
            <a:r>
              <a:rPr lang="en-US" dirty="0"/>
              <a:t> </a:t>
            </a:r>
            <a:r>
              <a:rPr lang="en-US" dirty="0" err="1"/>
              <a:t>menangani</a:t>
            </a:r>
            <a:r>
              <a:rPr lang="en-US" dirty="0"/>
              <a:t> </a:t>
            </a:r>
            <a:r>
              <a:rPr lang="en-US" dirty="0" err="1"/>
              <a:t>ketidakpastian</a:t>
            </a:r>
            <a:r>
              <a:rPr lang="en-US" dirty="0"/>
              <a:t> </a:t>
            </a:r>
            <a:r>
              <a:rPr lang="en-US" dirty="0" err="1"/>
              <a:t>dalam</a:t>
            </a:r>
            <a:r>
              <a:rPr lang="en-US" dirty="0"/>
              <a:t> KBS, </a:t>
            </a:r>
            <a:r>
              <a:rPr lang="en-US" dirty="0" err="1"/>
              <a:t>diantaranya</a:t>
            </a:r>
            <a:r>
              <a:rPr lang="en-US" dirty="0"/>
              <a:t> </a:t>
            </a:r>
            <a:r>
              <a:rPr lang="en-US" dirty="0" err="1"/>
              <a:t>metode</a:t>
            </a:r>
            <a:r>
              <a:rPr lang="en-US" dirty="0"/>
              <a:t> </a:t>
            </a:r>
            <a:r>
              <a:rPr lang="en-US" i="1" dirty="0"/>
              <a:t>confidence factors, probabilistic reasoning, fuzzy logic</a:t>
            </a:r>
            <a:r>
              <a:rPr lang="en-US" dirty="0"/>
              <a:t>, </a:t>
            </a:r>
            <a:r>
              <a:rPr lang="en-US" dirty="0" err="1"/>
              <a:t>dll</a:t>
            </a:r>
            <a:endParaRPr lang="en-US" i="1"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43990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Defuzzification</a:t>
            </a:r>
            <a:endParaRPr lang="en-US" sz="2400" b="1" dirty="0"/>
          </a:p>
          <a:p>
            <a:pPr marL="98425" indent="0">
              <a:spcBef>
                <a:spcPts val="400"/>
              </a:spcBef>
              <a:spcAft>
                <a:spcPts val="400"/>
              </a:spcAft>
              <a:buNone/>
            </a:pPr>
            <a:r>
              <a:rPr lang="en-US" sz="2200" dirty="0"/>
              <a:t>Jika </a:t>
            </a:r>
            <a:r>
              <a:rPr lang="en-US" sz="2200" dirty="0" err="1"/>
              <a:t>kesimpulan</a:t>
            </a:r>
            <a:r>
              <a:rPr lang="en-US" sz="2200" dirty="0"/>
              <a:t> </a:t>
            </a:r>
            <a:r>
              <a:rPr lang="en-US" sz="2200" dirty="0" err="1"/>
              <a:t>dari</a:t>
            </a:r>
            <a:r>
              <a:rPr lang="en-US" sz="2200" dirty="0"/>
              <a:t> </a:t>
            </a:r>
            <a:r>
              <a:rPr lang="en-US" sz="2200" dirty="0" err="1"/>
              <a:t>himpunan</a:t>
            </a:r>
            <a:r>
              <a:rPr lang="en-US" sz="2200" dirty="0"/>
              <a:t> </a:t>
            </a:r>
            <a:r>
              <a:rPr lang="en-US" sz="2200" dirty="0" err="1"/>
              <a:t>aturan</a:t>
            </a:r>
            <a:r>
              <a:rPr lang="en-US" sz="2200" dirty="0"/>
              <a:t> </a:t>
            </a:r>
            <a:r>
              <a:rPr lang="en-US" sz="2200" i="1" dirty="0"/>
              <a:t>fuzzy</a:t>
            </a:r>
            <a:r>
              <a:rPr lang="en-US" sz="2200" dirty="0"/>
              <a:t> </a:t>
            </a:r>
            <a:r>
              <a:rPr lang="en-US" sz="2200" dirty="0" err="1"/>
              <a:t>melibatkan</a:t>
            </a:r>
            <a:r>
              <a:rPr lang="en-US" sz="2200" dirty="0"/>
              <a:t> </a:t>
            </a:r>
            <a:r>
              <a:rPr lang="en-US" sz="2200" dirty="0" err="1"/>
              <a:t>konsep</a:t>
            </a:r>
            <a:r>
              <a:rPr lang="en-US" sz="2200" dirty="0"/>
              <a:t> </a:t>
            </a:r>
            <a:r>
              <a:rPr lang="en-US" sz="2200" i="1" dirty="0"/>
              <a:t>fuzzy</a:t>
            </a:r>
            <a:r>
              <a:rPr lang="en-US" sz="2200" dirty="0"/>
              <a:t>, </a:t>
            </a:r>
            <a:r>
              <a:rPr lang="en-US" sz="2200" dirty="0" err="1"/>
              <a:t>maka</a:t>
            </a:r>
            <a:r>
              <a:rPr lang="en-US" sz="2200" dirty="0"/>
              <a:t> </a:t>
            </a:r>
            <a:r>
              <a:rPr lang="en-US" sz="2200" dirty="0" err="1"/>
              <a:t>konsep</a:t>
            </a:r>
            <a:r>
              <a:rPr lang="en-US" sz="2200" dirty="0"/>
              <a:t> </a:t>
            </a:r>
            <a:r>
              <a:rPr lang="en-US" sz="2200" dirty="0" err="1"/>
              <a:t>ini</a:t>
            </a:r>
            <a:r>
              <a:rPr lang="en-US" sz="2200" dirty="0"/>
              <a:t> </a:t>
            </a:r>
            <a:r>
              <a:rPr lang="en-US" sz="2200" dirty="0" err="1"/>
              <a:t>harus</a:t>
            </a:r>
            <a:r>
              <a:rPr lang="en-US" sz="2200" dirty="0"/>
              <a:t> </a:t>
            </a:r>
            <a:r>
              <a:rPr lang="en-US" sz="2200" dirty="0" err="1"/>
              <a:t>diterjemahkan</a:t>
            </a:r>
            <a:r>
              <a:rPr lang="en-US" sz="2200" dirty="0"/>
              <a:t> </a:t>
            </a:r>
            <a:r>
              <a:rPr lang="en-US" sz="2200" dirty="0" err="1"/>
              <a:t>kembali</a:t>
            </a:r>
            <a:r>
              <a:rPr lang="en-US" sz="2200" dirty="0"/>
              <a:t> </a:t>
            </a:r>
            <a:r>
              <a:rPr lang="en-US" sz="2200" dirty="0" err="1"/>
              <a:t>ke</a:t>
            </a:r>
            <a:r>
              <a:rPr lang="en-US" sz="2200" dirty="0"/>
              <a:t> </a:t>
            </a:r>
            <a:r>
              <a:rPr lang="en-US" sz="2200" dirty="0" err="1"/>
              <a:t>dalam</a:t>
            </a:r>
            <a:r>
              <a:rPr lang="en-US" sz="2200" dirty="0"/>
              <a:t> </a:t>
            </a:r>
            <a:r>
              <a:rPr lang="en-US" sz="2200" dirty="0" err="1"/>
              <a:t>istilah-istilah</a:t>
            </a:r>
            <a:r>
              <a:rPr lang="en-US" sz="2200" dirty="0"/>
              <a:t> </a:t>
            </a:r>
            <a:r>
              <a:rPr lang="en-US" sz="2200" dirty="0" err="1"/>
              <a:t>obyektif</a:t>
            </a:r>
            <a:r>
              <a:rPr lang="en-US" sz="2200" dirty="0"/>
              <a:t> </a:t>
            </a:r>
            <a:r>
              <a:rPr lang="en-US" sz="2200" dirty="0" err="1"/>
              <a:t>sebelum</a:t>
            </a:r>
            <a:r>
              <a:rPr lang="en-US" sz="2200" dirty="0"/>
              <a:t> </a:t>
            </a:r>
            <a:r>
              <a:rPr lang="en-US" sz="2200" dirty="0" err="1"/>
              <a:t>dapat</a:t>
            </a:r>
            <a:r>
              <a:rPr lang="en-US" sz="2200" dirty="0"/>
              <a:t> </a:t>
            </a:r>
            <a:r>
              <a:rPr lang="en-US" sz="2200" dirty="0" err="1"/>
              <a:t>digunakan</a:t>
            </a:r>
            <a:endParaRPr lang="en-US" sz="2200" dirty="0"/>
          </a:p>
          <a:p>
            <a:pPr marL="441325" indent="-342900">
              <a:spcAft>
                <a:spcPts val="400"/>
              </a:spcAft>
              <a:buFont typeface="Arial" panose="020B0604020202020204" pitchFamily="34" charset="0"/>
              <a:buChar char="•"/>
            </a:pPr>
            <a:r>
              <a:rPr lang="en-US" sz="2200" dirty="0" err="1"/>
              <a:t>Untuk</a:t>
            </a:r>
            <a:r>
              <a:rPr lang="en-US" sz="2200" dirty="0"/>
              <a:t> </a:t>
            </a:r>
            <a:r>
              <a:rPr lang="en-US" sz="2200" dirty="0" err="1"/>
              <a:t>aturan</a:t>
            </a:r>
            <a:r>
              <a:rPr lang="en-US" sz="2200" dirty="0"/>
              <a:t> yang </a:t>
            </a:r>
            <a:r>
              <a:rPr lang="en-US" sz="2200" dirty="0" err="1"/>
              <a:t>ditetapkan</a:t>
            </a:r>
            <a:r>
              <a:rPr lang="en-US" sz="2200" dirty="0"/>
              <a:t> </a:t>
            </a:r>
            <a:r>
              <a:rPr lang="en-US" sz="2200" dirty="0" err="1"/>
              <a:t>misalnya</a:t>
            </a:r>
            <a:r>
              <a:rPr lang="en-US" sz="2200" dirty="0"/>
              <a:t> </a:t>
            </a:r>
            <a:r>
              <a:rPr lang="en-US" sz="2200" dirty="0" err="1"/>
              <a:t>aturan</a:t>
            </a:r>
            <a:r>
              <a:rPr lang="en-US" sz="2200" dirty="0"/>
              <a:t> “</a:t>
            </a:r>
            <a:r>
              <a:rPr lang="en-US" sz="2200" i="1" dirty="0"/>
              <a:t>spending money is high</a:t>
            </a:r>
            <a:r>
              <a:rPr lang="en-US" sz="2200" dirty="0"/>
              <a:t>”, </a:t>
            </a:r>
            <a:r>
              <a:rPr lang="en-US" sz="2200" i="1" dirty="0"/>
              <a:t>fuzzy inference</a:t>
            </a:r>
            <a:r>
              <a:rPr lang="en-US" sz="2200" dirty="0"/>
              <a:t> </a:t>
            </a:r>
            <a:r>
              <a:rPr lang="en-US" sz="2200" dirty="0" err="1"/>
              <a:t>akan</a:t>
            </a:r>
            <a:r>
              <a:rPr lang="en-US" sz="2200" dirty="0"/>
              <a:t> </a:t>
            </a:r>
            <a:r>
              <a:rPr lang="en-US" sz="2200" dirty="0" err="1"/>
              <a:t>menghasilkan</a:t>
            </a:r>
            <a:r>
              <a:rPr lang="en-US" sz="2200" dirty="0"/>
              <a:t> </a:t>
            </a:r>
            <a:r>
              <a:rPr lang="en-US" sz="2200" dirty="0" err="1"/>
              <a:t>istilah</a:t>
            </a:r>
            <a:r>
              <a:rPr lang="en-US" sz="2200" dirty="0"/>
              <a:t> "</a:t>
            </a:r>
            <a:r>
              <a:rPr lang="en-US" sz="2200" i="1" dirty="0"/>
              <a:t>spending money is low</a:t>
            </a:r>
            <a:r>
              <a:rPr lang="en-US" sz="2200" dirty="0"/>
              <a:t>", "</a:t>
            </a:r>
            <a:r>
              <a:rPr lang="en-US" sz="2200" i="1" dirty="0"/>
              <a:t>spending money is medium</a:t>
            </a:r>
            <a:r>
              <a:rPr lang="en-US" sz="2200" dirty="0"/>
              <a:t>" dan "</a:t>
            </a:r>
            <a:r>
              <a:rPr lang="en-US" sz="2200" i="1" dirty="0"/>
              <a:t>spending money is high</a:t>
            </a:r>
            <a:r>
              <a:rPr lang="en-US" sz="2200" dirty="0"/>
              <a:t>" </a:t>
            </a:r>
            <a:r>
              <a:rPr lang="en-US" sz="2200" dirty="0" err="1"/>
              <a:t>diberi</a:t>
            </a:r>
            <a:r>
              <a:rPr lang="en-US" sz="2200" dirty="0"/>
              <a:t> </a:t>
            </a:r>
            <a:r>
              <a:rPr lang="en-US" sz="2200" dirty="0" err="1"/>
              <a:t>nilai</a:t>
            </a:r>
            <a:r>
              <a:rPr lang="en-US" sz="2200" dirty="0"/>
              <a:t> </a:t>
            </a:r>
            <a:r>
              <a:rPr lang="en-US" sz="2200" dirty="0" err="1"/>
              <a:t>keanggotaan</a:t>
            </a:r>
            <a:endParaRPr lang="en-US" sz="2200" dirty="0"/>
          </a:p>
          <a:p>
            <a:pPr marL="441325" indent="-342900">
              <a:spcAft>
                <a:spcPts val="400"/>
              </a:spcAft>
              <a:buFont typeface="Arial" panose="020B0604020202020204" pitchFamily="34" charset="0"/>
              <a:buChar char="•"/>
            </a:pPr>
            <a:r>
              <a:rPr lang="en-US" sz="2200" dirty="0" err="1"/>
              <a:t>Namun</a:t>
            </a:r>
            <a:r>
              <a:rPr lang="en-US" sz="2200" dirty="0"/>
              <a:t>, </a:t>
            </a:r>
            <a:r>
              <a:rPr lang="en-US" sz="2200" dirty="0" err="1"/>
              <a:t>dalam</a:t>
            </a:r>
            <a:r>
              <a:rPr lang="en-US" sz="2200" dirty="0"/>
              <a:t> </a:t>
            </a:r>
            <a:r>
              <a:rPr lang="en-US" sz="2200" dirty="0" err="1"/>
              <a:t>prakteknya</a:t>
            </a:r>
            <a:r>
              <a:rPr lang="en-US" sz="2200" dirty="0"/>
              <a:t> </a:t>
            </a:r>
            <a:r>
              <a:rPr lang="en-US" sz="2200" dirty="0" err="1"/>
              <a:t>perlu</a:t>
            </a:r>
            <a:r>
              <a:rPr lang="en-US" sz="2200" dirty="0"/>
              <a:t> </a:t>
            </a:r>
            <a:r>
              <a:rPr lang="en-US" sz="2200" dirty="0" err="1"/>
              <a:t>meramu</a:t>
            </a:r>
            <a:r>
              <a:rPr lang="en-US" sz="2200" dirty="0"/>
              <a:t> (</a:t>
            </a:r>
            <a:r>
              <a:rPr lang="en-US" sz="2200" i="1" dirty="0" err="1"/>
              <a:t>defuzzify</a:t>
            </a:r>
            <a:r>
              <a:rPr lang="en-US" sz="2200" dirty="0"/>
              <a:t>) </a:t>
            </a:r>
            <a:r>
              <a:rPr lang="en-US" sz="2200" dirty="0" err="1"/>
              <a:t>kesimpulan</a:t>
            </a:r>
            <a:r>
              <a:rPr lang="en-US" sz="2200" dirty="0"/>
              <a:t> </a:t>
            </a:r>
            <a:r>
              <a:rPr lang="en-US" sz="2200" dirty="0" err="1"/>
              <a:t>menjadi</a:t>
            </a:r>
            <a:r>
              <a:rPr lang="en-US" sz="2200" dirty="0"/>
              <a:t> </a:t>
            </a:r>
            <a:r>
              <a:rPr lang="en-US" sz="2200" i="1" dirty="0"/>
              <a:t>threshold</a:t>
            </a:r>
            <a:r>
              <a:rPr lang="en-US" sz="2200" dirty="0"/>
              <a:t> </a:t>
            </a:r>
            <a:r>
              <a:rPr lang="en-US" sz="2200" i="1" dirty="0"/>
              <a:t>figures </a:t>
            </a:r>
            <a:r>
              <a:rPr lang="en-US" sz="2200" dirty="0" err="1"/>
              <a:t>untuk</a:t>
            </a:r>
            <a:r>
              <a:rPr lang="en-US" sz="2200" dirty="0"/>
              <a:t> </a:t>
            </a:r>
            <a:r>
              <a:rPr lang="en-US" sz="2200" dirty="0" err="1"/>
              <a:t>jumlah</a:t>
            </a:r>
            <a:r>
              <a:rPr lang="en-US" sz="2200" dirty="0"/>
              <a:t> </a:t>
            </a:r>
            <a:r>
              <a:rPr lang="en-US" sz="2200" dirty="0" err="1"/>
              <a:t>aktual</a:t>
            </a:r>
            <a:r>
              <a:rPr lang="en-US" sz="2200" dirty="0"/>
              <a:t> uang </a:t>
            </a:r>
            <a:r>
              <a:rPr lang="en-US" sz="2200" dirty="0" err="1"/>
              <a:t>pengeluaran</a:t>
            </a:r>
            <a:r>
              <a:rPr lang="en-US" sz="2200" dirty="0"/>
              <a:t> yang </a:t>
            </a:r>
            <a:r>
              <a:rPr lang="en-US" sz="2200" dirty="0" err="1"/>
              <a:t>kita</a:t>
            </a:r>
            <a:r>
              <a:rPr lang="en-US" sz="2200" dirty="0"/>
              <a:t> </a:t>
            </a:r>
            <a:r>
              <a:rPr lang="en-US" sz="2200" dirty="0" err="1"/>
              <a:t>sarankan</a:t>
            </a:r>
            <a:r>
              <a:rPr lang="en-US" sz="2200" dirty="0"/>
              <a:t> </a:t>
            </a:r>
            <a:r>
              <a:rPr lang="en-US" sz="2200" dirty="0" err="1"/>
              <a:t>untuk</a:t>
            </a:r>
            <a:r>
              <a:rPr lang="en-US" sz="2200" dirty="0"/>
              <a:t> </a:t>
            </a:r>
            <a:r>
              <a:rPr lang="en-US" sz="2200" dirty="0" err="1"/>
              <a:t>dibawa</a:t>
            </a:r>
            <a:r>
              <a:rPr lang="en-US" sz="2200" dirty="0"/>
              <a:t> oleh </a:t>
            </a:r>
            <a:r>
              <a:rPr lang="en-US" sz="2200" dirty="0" err="1"/>
              <a:t>seseorang</a:t>
            </a:r>
            <a:r>
              <a:rPr lang="en-US" sz="2200" dirty="0"/>
              <a:t> </a:t>
            </a:r>
            <a:r>
              <a:rPr lang="en-US" sz="2200" dirty="0" err="1"/>
              <a:t>saat</a:t>
            </a:r>
            <a:r>
              <a:rPr lang="en-US" sz="2200" dirty="0"/>
              <a:t> </a:t>
            </a:r>
            <a:r>
              <a:rPr lang="en-US" sz="2200" dirty="0" err="1"/>
              <a:t>berlibur</a:t>
            </a:r>
            <a:endParaRPr lang="en-US" sz="2200" dirty="0"/>
          </a:p>
          <a:p>
            <a:pPr marL="98425" indent="0">
              <a:spcAft>
                <a:spcPts val="400"/>
              </a:spcAft>
              <a:buNone/>
            </a:pPr>
            <a:r>
              <a:rPr lang="en-US" sz="2200" dirty="0" err="1"/>
              <a:t>Untuk</a:t>
            </a:r>
            <a:r>
              <a:rPr lang="en-US" sz="2200" dirty="0"/>
              <a:t> </a:t>
            </a:r>
            <a:r>
              <a:rPr lang="en-US" sz="2200" dirty="0" err="1"/>
              <a:t>melakukan</a:t>
            </a:r>
            <a:r>
              <a:rPr lang="en-US" sz="2200" dirty="0"/>
              <a:t> </a:t>
            </a:r>
            <a:r>
              <a:rPr lang="en-US" sz="2200" dirty="0" err="1"/>
              <a:t>ini</a:t>
            </a:r>
            <a:r>
              <a:rPr lang="en-US" sz="2200" dirty="0"/>
              <a:t> </a:t>
            </a:r>
            <a:r>
              <a:rPr lang="en-US" sz="2200" dirty="0" err="1"/>
              <a:t>kita</a:t>
            </a:r>
            <a:r>
              <a:rPr lang="en-US" sz="2200" dirty="0"/>
              <a:t> </a:t>
            </a:r>
            <a:r>
              <a:rPr lang="en-US" sz="2200" dirty="0" err="1"/>
              <a:t>perlu</a:t>
            </a:r>
            <a:r>
              <a:rPr lang="en-US" sz="2200" dirty="0"/>
              <a:t> </a:t>
            </a:r>
            <a:r>
              <a:rPr lang="en-US" sz="2200" dirty="0" err="1"/>
              <a:t>mendefinisikan</a:t>
            </a:r>
            <a:r>
              <a:rPr lang="en-US" sz="2200" dirty="0"/>
              <a:t> </a:t>
            </a:r>
            <a:r>
              <a:rPr lang="en-US" sz="2200" dirty="0" err="1"/>
              <a:t>fungsi</a:t>
            </a:r>
            <a:r>
              <a:rPr lang="en-US" sz="2200" dirty="0"/>
              <a:t> </a:t>
            </a:r>
            <a:r>
              <a:rPr lang="en-US" sz="2200" dirty="0" err="1"/>
              <a:t>keanggotaan</a:t>
            </a:r>
            <a:r>
              <a:rPr lang="en-US" sz="2200" dirty="0"/>
              <a:t> </a:t>
            </a:r>
            <a:r>
              <a:rPr lang="en-US" sz="2200" dirty="0" err="1"/>
              <a:t>untuk</a:t>
            </a:r>
            <a:r>
              <a:rPr lang="en-US" sz="2200" dirty="0"/>
              <a:t> </a:t>
            </a:r>
            <a:r>
              <a:rPr lang="en-US" sz="2200" i="1" dirty="0"/>
              <a:t>spending money</a:t>
            </a:r>
            <a:r>
              <a:rPr lang="en-US" sz="2200" dirty="0"/>
              <a:t> </a:t>
            </a:r>
            <a:r>
              <a:rPr lang="en-US" sz="2200" dirty="0" err="1"/>
              <a:t>seperti</a:t>
            </a:r>
            <a:r>
              <a:rPr lang="en-US" sz="2200" dirty="0"/>
              <a:t> </a:t>
            </a:r>
            <a:r>
              <a:rPr lang="en-US" sz="2200" dirty="0" err="1"/>
              <a:t>dalam</a:t>
            </a:r>
            <a:r>
              <a:rPr lang="en-US" sz="2200" dirty="0"/>
              <a:t> </a:t>
            </a:r>
            <a:r>
              <a:rPr lang="en-US" sz="2200" dirty="0" err="1"/>
              <a:t>grafik</a:t>
            </a:r>
            <a:r>
              <a:rPr lang="en-US" sz="2200" dirty="0"/>
              <a:t> </a:t>
            </a:r>
            <a:r>
              <a:rPr lang="en-US" sz="2200" dirty="0" err="1"/>
              <a:t>berikut</a:t>
            </a:r>
            <a:r>
              <a:rPr lang="en-US" sz="2200" dirty="0"/>
              <a:t>:</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6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10058401" cy="18351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Defuzzification</a:t>
            </a:r>
            <a:endParaRPr lang="en-US" sz="2400" b="1" dirty="0"/>
          </a:p>
          <a:p>
            <a:pPr marL="98425" indent="0">
              <a:spcBef>
                <a:spcPts val="400"/>
              </a:spcBef>
              <a:spcAft>
                <a:spcPts val="400"/>
              </a:spcAft>
              <a:buNone/>
            </a:pPr>
            <a:r>
              <a:rPr lang="en-US" sz="2200" dirty="0"/>
              <a:t>Salah </a:t>
            </a:r>
            <a:r>
              <a:rPr lang="en-US" sz="2200" dirty="0" err="1"/>
              <a:t>satu</a:t>
            </a:r>
            <a:r>
              <a:rPr lang="en-US" sz="2200" dirty="0"/>
              <a:t> </a:t>
            </a:r>
            <a:r>
              <a:rPr lang="en-US" sz="2200" dirty="0" err="1"/>
              <a:t>metode</a:t>
            </a:r>
            <a:r>
              <a:rPr lang="en-US" sz="2200" dirty="0"/>
              <a:t> </a:t>
            </a:r>
            <a:r>
              <a:rPr lang="en-US" sz="2200" dirty="0" err="1"/>
              <a:t>defuzzifikasi</a:t>
            </a:r>
            <a:r>
              <a:rPr lang="en-US" sz="2200" dirty="0"/>
              <a:t> </a:t>
            </a:r>
            <a:r>
              <a:rPr lang="en-US" sz="2200" dirty="0" err="1"/>
              <a:t>adalah</a:t>
            </a:r>
            <a:r>
              <a:rPr lang="en-US" sz="2200" dirty="0"/>
              <a:t> </a:t>
            </a:r>
            <a:r>
              <a:rPr lang="en-US" sz="2200" dirty="0" err="1"/>
              <a:t>menempatkan</a:t>
            </a:r>
            <a:r>
              <a:rPr lang="en-US" sz="2200" dirty="0"/>
              <a:t> MV yang </a:t>
            </a:r>
            <a:r>
              <a:rPr lang="en-US" sz="2200" dirty="0" err="1"/>
              <a:t>dihasilkan</a:t>
            </a:r>
            <a:r>
              <a:rPr lang="en-US" sz="2200" dirty="0"/>
              <a:t> oleh </a:t>
            </a:r>
            <a:r>
              <a:rPr lang="en-US" sz="2200" dirty="0" err="1"/>
              <a:t>inferensi</a:t>
            </a:r>
            <a:r>
              <a:rPr lang="en-US" sz="2200" dirty="0"/>
              <a:t> </a:t>
            </a:r>
            <a:r>
              <a:rPr lang="en-US" sz="2200" dirty="0" err="1"/>
              <a:t>untuk</a:t>
            </a:r>
            <a:r>
              <a:rPr lang="en-US" sz="2200" dirty="0"/>
              <a:t> </a:t>
            </a:r>
            <a:r>
              <a:rPr lang="en-US" sz="2200" dirty="0" err="1"/>
              <a:t>setiap</a:t>
            </a:r>
            <a:r>
              <a:rPr lang="en-US" sz="2200" dirty="0"/>
              <a:t> </a:t>
            </a:r>
            <a:r>
              <a:rPr lang="en-US" sz="2200" dirty="0" err="1"/>
              <a:t>hasil</a:t>
            </a:r>
            <a:r>
              <a:rPr lang="en-US" sz="2200" dirty="0"/>
              <a:t> </a:t>
            </a:r>
            <a:r>
              <a:rPr lang="en-US" sz="2200" i="1" dirty="0"/>
              <a:t>fuzzy</a:t>
            </a:r>
            <a:r>
              <a:rPr lang="en-US" sz="2200" dirty="0"/>
              <a:t> pada </a:t>
            </a:r>
            <a:r>
              <a:rPr lang="en-US" sz="2200" dirty="0" err="1"/>
              <a:t>titik</a:t>
            </a:r>
            <a:r>
              <a:rPr lang="en-US" sz="2200" dirty="0"/>
              <a:t> </a:t>
            </a:r>
            <a:r>
              <a:rPr lang="en-US" sz="2200" dirty="0" err="1"/>
              <a:t>dimana</a:t>
            </a:r>
            <a:r>
              <a:rPr lang="en-US" sz="2200" dirty="0"/>
              <a:t> </a:t>
            </a:r>
            <a:r>
              <a:rPr lang="en-US" sz="2200" dirty="0" err="1"/>
              <a:t>fungsi</a:t>
            </a:r>
            <a:r>
              <a:rPr lang="en-US" sz="2200" dirty="0"/>
              <a:t> </a:t>
            </a:r>
            <a:r>
              <a:rPr lang="en-US" sz="2200" dirty="0" err="1"/>
              <a:t>keanggotaan</a:t>
            </a:r>
            <a:r>
              <a:rPr lang="en-US" sz="2200" dirty="0"/>
              <a:t> </a:t>
            </a:r>
            <a:r>
              <a:rPr lang="en-US" sz="2200" dirty="0" err="1"/>
              <a:t>memiliki</a:t>
            </a:r>
            <a:r>
              <a:rPr lang="en-US" sz="2200" dirty="0"/>
              <a:t> </a:t>
            </a:r>
            <a:r>
              <a:rPr lang="en-US" sz="2200" dirty="0" err="1"/>
              <a:t>nilai</a:t>
            </a:r>
            <a:r>
              <a:rPr lang="en-US" sz="2200" dirty="0"/>
              <a:t> </a:t>
            </a:r>
            <a:r>
              <a:rPr lang="en-US" sz="2200" dirty="0" err="1"/>
              <a:t>tertinggi</a:t>
            </a:r>
            <a:r>
              <a:rPr lang="en-US" sz="2200" dirty="0"/>
              <a:t>, </a:t>
            </a:r>
            <a:r>
              <a:rPr lang="en-US" sz="2200" dirty="0" err="1"/>
              <a:t>nilai</a:t>
            </a:r>
            <a:r>
              <a:rPr lang="en-US" sz="2200" dirty="0"/>
              <a:t> </a:t>
            </a:r>
            <a:r>
              <a:rPr lang="en-US" sz="2200" dirty="0" err="1"/>
              <a:t>defuzzifikasi</a:t>
            </a:r>
            <a:r>
              <a:rPr lang="en-US" sz="2200" dirty="0"/>
              <a:t> yang </a:t>
            </a:r>
            <a:r>
              <a:rPr lang="en-US" sz="2200" dirty="0" err="1"/>
              <a:t>dibutuhkan</a:t>
            </a:r>
            <a:r>
              <a:rPr lang="en-US" sz="2200" dirty="0"/>
              <a:t> </a:t>
            </a:r>
            <a:r>
              <a:rPr lang="en-US" sz="2200" dirty="0" err="1"/>
              <a:t>kemudian</a:t>
            </a:r>
            <a:r>
              <a:rPr lang="en-US" sz="2200" dirty="0"/>
              <a:t> </a:t>
            </a:r>
            <a:r>
              <a:rPr lang="en-US" sz="2200" dirty="0" err="1"/>
              <a:t>dapat</a:t>
            </a:r>
            <a:r>
              <a:rPr lang="en-US" sz="2200" dirty="0"/>
              <a:t> </a:t>
            </a:r>
            <a:r>
              <a:rPr lang="en-US" sz="2200" dirty="0" err="1"/>
              <a:t>dihitung</a:t>
            </a:r>
            <a:r>
              <a:rPr lang="en-US" sz="2200" dirty="0"/>
              <a:t> </a:t>
            </a:r>
            <a:r>
              <a:rPr lang="en-US" sz="2200" dirty="0" err="1"/>
              <a:t>sebagai</a:t>
            </a:r>
            <a:r>
              <a:rPr lang="en-US" sz="2200" dirty="0"/>
              <a:t> </a:t>
            </a:r>
            <a:r>
              <a:rPr lang="en-US" sz="2200" dirty="0" err="1"/>
              <a:t>pusat</a:t>
            </a:r>
            <a:r>
              <a:rPr lang="en-US" sz="2200" dirty="0"/>
              <a:t> </a:t>
            </a:r>
            <a:r>
              <a:rPr lang="en-US" sz="2200" dirty="0" err="1"/>
              <a:t>gravitasi</a:t>
            </a:r>
            <a:r>
              <a:rPr lang="en-US" sz="2200" dirty="0"/>
              <a:t> </a:t>
            </a:r>
            <a:r>
              <a:rPr lang="en-US" sz="2200" dirty="0" err="1"/>
              <a:t>dari</a:t>
            </a:r>
            <a:r>
              <a:rPr lang="en-US" sz="2200" dirty="0"/>
              <a:t> </a:t>
            </a:r>
            <a:r>
              <a:rPr lang="en-US" sz="2200" dirty="0" err="1"/>
              <a:t>tiga</a:t>
            </a:r>
            <a:r>
              <a:rPr lang="en-US" sz="2200" dirty="0"/>
              <a:t> MV </a:t>
            </a:r>
            <a:r>
              <a:rPr lang="en-US" sz="2200" dirty="0" err="1"/>
              <a:t>berikut</a:t>
            </a:r>
            <a:r>
              <a:rPr lang="en-US" sz="2200" dirty="0"/>
              <a:t>:</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5AA967E-46FD-46FC-A085-F8002D648E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6902" y="3384756"/>
            <a:ext cx="6829425"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1">
            <a:extLst>
              <a:ext uri="{FF2B5EF4-FFF2-40B4-BE49-F238E27FC236}">
                <a16:creationId xmlns:a16="http://schemas.microsoft.com/office/drawing/2014/main" id="{835197E0-682A-4FC8-AD49-F798D096F6C8}"/>
              </a:ext>
            </a:extLst>
          </p:cNvPr>
          <p:cNvSpPr txBox="1">
            <a:spLocks/>
          </p:cNvSpPr>
          <p:nvPr/>
        </p:nvSpPr>
        <p:spPr>
          <a:xfrm>
            <a:off x="1097279" y="4217211"/>
            <a:ext cx="2958527" cy="15771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dirty="0" err="1"/>
              <a:t>Dengan</a:t>
            </a:r>
            <a:r>
              <a:rPr lang="en-US" dirty="0"/>
              <a:t> </a:t>
            </a:r>
            <a:r>
              <a:rPr lang="en-US" dirty="0" err="1"/>
              <a:t>asumsi</a:t>
            </a:r>
            <a:r>
              <a:rPr lang="en-US" dirty="0"/>
              <a:t> </a:t>
            </a:r>
            <a:r>
              <a:rPr lang="en-US" dirty="0" err="1"/>
              <a:t>inferensi</a:t>
            </a:r>
            <a:r>
              <a:rPr lang="en-US" dirty="0"/>
              <a:t> </a:t>
            </a:r>
            <a:r>
              <a:rPr lang="en-US" i="1" dirty="0"/>
              <a:t>fuzzy</a:t>
            </a:r>
            <a:r>
              <a:rPr lang="en-US" dirty="0"/>
              <a:t> </a:t>
            </a:r>
            <a:r>
              <a:rPr lang="en-US" dirty="0" err="1"/>
              <a:t>menghasilkan</a:t>
            </a:r>
            <a:r>
              <a:rPr lang="en-US" dirty="0"/>
              <a:t> MV 0.3, 0.5 dan 0.7 </a:t>
            </a:r>
            <a:r>
              <a:rPr lang="en-US" dirty="0" err="1"/>
              <a:t>untuk</a:t>
            </a:r>
            <a:r>
              <a:rPr lang="en-US" dirty="0"/>
              <a:t> </a:t>
            </a:r>
            <a:r>
              <a:rPr lang="en-US" i="1" dirty="0"/>
              <a:t>low, medium, </a:t>
            </a:r>
            <a:r>
              <a:rPr lang="en-US" dirty="0"/>
              <a:t>dan </a:t>
            </a:r>
            <a:r>
              <a:rPr lang="en-US" i="1" dirty="0"/>
              <a:t>high spending money</a:t>
            </a:r>
            <a:r>
              <a:rPr lang="en-US" dirty="0"/>
              <a:t> masing-masing</a:t>
            </a:r>
          </a:p>
        </p:txBody>
      </p:sp>
    </p:spTree>
    <p:extLst>
      <p:ext uri="{BB962C8B-B14F-4D97-AF65-F5344CB8AC3E}">
        <p14:creationId xmlns:p14="http://schemas.microsoft.com/office/powerpoint/2010/main" val="37625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08504B49-C65A-48DF-8F17-3338B6643B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2405" y="1828803"/>
            <a:ext cx="5883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9"/>
            <a:ext cx="3582297" cy="231925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Defuzzification</a:t>
            </a:r>
            <a:endParaRPr lang="en-US" sz="2400" b="1" dirty="0"/>
          </a:p>
          <a:p>
            <a:pPr marL="98425" indent="0">
              <a:spcBef>
                <a:spcPts val="400"/>
              </a:spcBef>
              <a:spcAft>
                <a:spcPts val="400"/>
              </a:spcAft>
              <a:buNone/>
            </a:pPr>
            <a:r>
              <a:rPr lang="en-US" sz="2200" dirty="0"/>
              <a:t>Nilai yang di </a:t>
            </a:r>
            <a:r>
              <a:rPr lang="en-US" sz="2200" dirty="0" err="1"/>
              <a:t>defuzzifikasi</a:t>
            </a:r>
            <a:r>
              <a:rPr lang="en-US" sz="2200" dirty="0"/>
              <a:t> </a:t>
            </a:r>
            <a:r>
              <a:rPr lang="en-US" sz="2200" dirty="0" err="1"/>
              <a:t>dari</a:t>
            </a:r>
            <a:r>
              <a:rPr lang="en-US" sz="2200" dirty="0"/>
              <a:t> “</a:t>
            </a:r>
            <a:r>
              <a:rPr lang="en-US" sz="2200" i="1" dirty="0"/>
              <a:t>spending money</a:t>
            </a:r>
            <a:r>
              <a:rPr lang="en-US" sz="2200" dirty="0"/>
              <a:t>” </a:t>
            </a:r>
            <a:r>
              <a:rPr lang="en-US" sz="2200" dirty="0" err="1"/>
              <a:t>dihitung</a:t>
            </a:r>
            <a:r>
              <a:rPr lang="en-US" sz="2200" dirty="0"/>
              <a:t> </a:t>
            </a:r>
            <a:r>
              <a:rPr lang="en-US" sz="2200" dirty="0" err="1"/>
              <a:t>sebagai</a:t>
            </a:r>
            <a:r>
              <a:rPr lang="en-US" sz="2200" dirty="0"/>
              <a:t> </a:t>
            </a:r>
            <a:r>
              <a:rPr lang="en-US" sz="2200" dirty="0" err="1"/>
              <a:t>pusat</a:t>
            </a:r>
            <a:r>
              <a:rPr lang="en-US" sz="2200" dirty="0"/>
              <a:t> </a:t>
            </a:r>
            <a:r>
              <a:rPr lang="en-US" sz="2200" dirty="0" err="1"/>
              <a:t>gravitasi</a:t>
            </a:r>
            <a:r>
              <a:rPr lang="en-US" sz="2200" dirty="0"/>
              <a:t> </a:t>
            </a:r>
            <a:r>
              <a:rPr lang="en-US" sz="2200" dirty="0" err="1"/>
              <a:t>dari</a:t>
            </a:r>
            <a:r>
              <a:rPr lang="en-US" sz="2200" dirty="0"/>
              <a:t> </a:t>
            </a:r>
            <a:r>
              <a:rPr lang="en-US" sz="2200" dirty="0" err="1"/>
              <a:t>tiga</a:t>
            </a:r>
            <a:r>
              <a:rPr lang="en-US" sz="2200" dirty="0"/>
              <a:t> MV (</a:t>
            </a:r>
            <a:r>
              <a:rPr lang="en-US" sz="2200" dirty="0" err="1"/>
              <a:t>dilihat</a:t>
            </a:r>
            <a:r>
              <a:rPr lang="en-US" sz="2200" dirty="0"/>
              <a:t>) </a:t>
            </a:r>
            <a:r>
              <a:rPr lang="en-US" sz="2200" dirty="0" err="1"/>
              <a:t>sebagai</a:t>
            </a:r>
            <a:r>
              <a:rPr lang="en-US" sz="2200" dirty="0"/>
              <a:t> </a:t>
            </a:r>
            <a:r>
              <a:rPr lang="en-US" sz="2200" dirty="0" err="1"/>
              <a:t>bobot</a:t>
            </a:r>
            <a:r>
              <a:rPr lang="en-US" sz="2200" dirty="0"/>
              <a:t> </a:t>
            </a:r>
            <a:r>
              <a:rPr lang="en-US" sz="2200" dirty="0" err="1"/>
              <a:t>ditempatkan</a:t>
            </a:r>
            <a:r>
              <a:rPr lang="en-US" sz="2200" dirty="0"/>
              <a:t> pada £100, £300 dan £ 500 </a:t>
            </a:r>
            <a:r>
              <a:rPr lang="en-US" sz="2200" dirty="0" err="1"/>
              <a:t>sebagai</a:t>
            </a:r>
            <a:r>
              <a:rPr lang="en-US" sz="2200" dirty="0"/>
              <a:t> </a:t>
            </a:r>
            <a:r>
              <a:rPr lang="en-US" sz="2200" dirty="0" err="1"/>
              <a:t>berikut</a:t>
            </a:r>
            <a:r>
              <a:rPr lang="en-US" sz="2200" dirty="0"/>
              <a:t>:</a:t>
            </a:r>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835197E0-682A-4FC8-AD49-F798D096F6C8}"/>
              </a:ext>
            </a:extLst>
          </p:cNvPr>
          <p:cNvSpPr txBox="1">
            <a:spLocks/>
          </p:cNvSpPr>
          <p:nvPr/>
        </p:nvSpPr>
        <p:spPr>
          <a:xfrm>
            <a:off x="1097279" y="4966447"/>
            <a:ext cx="4711850" cy="5351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200" dirty="0" err="1"/>
              <a:t>Ekspresi</a:t>
            </a:r>
            <a:r>
              <a:rPr lang="en-US" sz="2200" dirty="0"/>
              <a:t> </a:t>
            </a:r>
            <a:r>
              <a:rPr lang="en-US" sz="2200" dirty="0" err="1"/>
              <a:t>untuk</a:t>
            </a:r>
            <a:r>
              <a:rPr lang="en-US" sz="2200" dirty="0"/>
              <a:t> </a:t>
            </a:r>
            <a:r>
              <a:rPr lang="en-US" sz="2200" dirty="0" err="1"/>
              <a:t>nilai</a:t>
            </a:r>
            <a:r>
              <a:rPr lang="en-US" sz="2200" dirty="0"/>
              <a:t> </a:t>
            </a:r>
            <a:r>
              <a:rPr lang="en-US" sz="2200" dirty="0" err="1"/>
              <a:t>defuzzifikasi</a:t>
            </a:r>
            <a:r>
              <a:rPr lang="en-US" sz="2200" dirty="0"/>
              <a:t> </a:t>
            </a:r>
            <a:r>
              <a:rPr lang="en-US" sz="2200" dirty="0" err="1"/>
              <a:t>adalah</a:t>
            </a:r>
            <a:r>
              <a:rPr lang="en-US" sz="2200" dirty="0"/>
              <a:t>:</a:t>
            </a:r>
          </a:p>
        </p:txBody>
      </p:sp>
      <p:pic>
        <p:nvPicPr>
          <p:cNvPr id="11" name="Picture 5">
            <a:extLst>
              <a:ext uri="{FF2B5EF4-FFF2-40B4-BE49-F238E27FC236}">
                <a16:creationId xmlns:a16="http://schemas.microsoft.com/office/drawing/2014/main" id="{1E805641-D1A8-4208-8869-033E816AE9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4711" y="5528187"/>
            <a:ext cx="7727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60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Studi</a:t>
            </a:r>
            <a:r>
              <a:rPr lang="en-US" sz="2700" i="1" dirty="0"/>
              <a:t> </a:t>
            </a:r>
            <a:r>
              <a:rPr lang="en-US" sz="2700" i="1" dirty="0" err="1"/>
              <a:t>Kasus</a:t>
            </a:r>
            <a:r>
              <a:rPr lang="en-US" sz="2700" i="1" dirty="0"/>
              <a:t> </a:t>
            </a:r>
            <a:r>
              <a:rPr lang="en-US" sz="2700" i="1" dirty="0" err="1"/>
              <a:t>Teori</a:t>
            </a:r>
            <a:r>
              <a:rPr lang="en-US" sz="2700" i="1" dirty="0"/>
              <a:t> </a:t>
            </a:r>
            <a:r>
              <a:rPr lang="en-US" sz="2700" i="1" dirty="0" err="1"/>
              <a:t>Logika</a:t>
            </a:r>
            <a:r>
              <a:rPr lang="en-US" sz="2700" i="1" dirty="0"/>
              <a:t> Fuzzy</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8298"/>
            <a:ext cx="10058400" cy="224753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400" b="1" i="1" dirty="0"/>
              <a:t>Defuzzification</a:t>
            </a:r>
            <a:endParaRPr lang="en-US" sz="2400" b="1" dirty="0"/>
          </a:p>
          <a:p>
            <a:pPr marL="441325" indent="-342900">
              <a:spcBef>
                <a:spcPts val="400"/>
              </a:spcBef>
              <a:spcAft>
                <a:spcPts val="400"/>
              </a:spcAft>
              <a:buFont typeface="Arial" panose="020B0604020202020204" pitchFamily="34" charset="0"/>
              <a:buChar char="•"/>
            </a:pPr>
            <a:r>
              <a:rPr lang="en-US" sz="2200" dirty="0" err="1"/>
              <a:t>HV_low</a:t>
            </a:r>
            <a:r>
              <a:rPr lang="en-US" sz="2200" dirty="0"/>
              <a:t>, </a:t>
            </a:r>
            <a:r>
              <a:rPr lang="en-US" sz="2200" dirty="0" err="1"/>
              <a:t>HV_med</a:t>
            </a:r>
            <a:r>
              <a:rPr lang="en-US" sz="2200" dirty="0"/>
              <a:t>, dan </a:t>
            </a:r>
            <a:r>
              <a:rPr lang="en-US" sz="2200" dirty="0" err="1"/>
              <a:t>HV_high</a:t>
            </a:r>
            <a:r>
              <a:rPr lang="en-US" sz="2200" dirty="0"/>
              <a:t> </a:t>
            </a:r>
            <a:r>
              <a:rPr lang="en-US" sz="2200" dirty="0" err="1"/>
              <a:t>adalah</a:t>
            </a:r>
            <a:r>
              <a:rPr lang="en-US" sz="2200" dirty="0"/>
              <a:t> </a:t>
            </a:r>
            <a:r>
              <a:rPr lang="en-US" sz="2200" dirty="0" err="1"/>
              <a:t>nilai</a:t>
            </a:r>
            <a:r>
              <a:rPr lang="en-US" sz="2200" dirty="0"/>
              <a:t> </a:t>
            </a:r>
            <a:r>
              <a:rPr lang="en-US" sz="2200" i="1" dirty="0"/>
              <a:t>spending money </a:t>
            </a:r>
            <a:r>
              <a:rPr lang="en-US" sz="2200" dirty="0"/>
              <a:t>yang </a:t>
            </a:r>
            <a:r>
              <a:rPr lang="en-US" sz="2200" dirty="0" err="1"/>
              <a:t>direkomendasikan</a:t>
            </a:r>
            <a:r>
              <a:rPr lang="en-US" sz="2200" dirty="0"/>
              <a:t> pada </a:t>
            </a:r>
            <a:r>
              <a:rPr lang="en-US" sz="2200" dirty="0" err="1"/>
              <a:t>nilai</a:t>
            </a:r>
            <a:r>
              <a:rPr lang="en-US" sz="2200" dirty="0"/>
              <a:t> </a:t>
            </a:r>
            <a:r>
              <a:rPr lang="en-US" sz="2200" dirty="0" err="1"/>
              <a:t>keanggotaan</a:t>
            </a:r>
            <a:r>
              <a:rPr lang="en-US" sz="2200" dirty="0"/>
              <a:t> </a:t>
            </a:r>
            <a:r>
              <a:rPr lang="en-US" sz="2200" dirty="0" err="1"/>
              <a:t>tertinggi</a:t>
            </a:r>
            <a:r>
              <a:rPr lang="en-US" sz="2200" dirty="0"/>
              <a:t> </a:t>
            </a:r>
            <a:r>
              <a:rPr lang="en-US" sz="2200" dirty="0" err="1"/>
              <a:t>untuk</a:t>
            </a:r>
            <a:r>
              <a:rPr lang="en-US" sz="2200" dirty="0"/>
              <a:t> </a:t>
            </a:r>
            <a:r>
              <a:rPr lang="en-US" sz="2200" i="1" dirty="0"/>
              <a:t>low, medium, </a:t>
            </a:r>
            <a:r>
              <a:rPr lang="en-US" sz="2200" dirty="0"/>
              <a:t>dan </a:t>
            </a:r>
            <a:r>
              <a:rPr lang="en-US" sz="2200" i="1" dirty="0"/>
              <a:t>high spending money holidays</a:t>
            </a:r>
          </a:p>
          <a:p>
            <a:pPr marL="441325" indent="-342900">
              <a:spcBef>
                <a:spcPts val="400"/>
              </a:spcBef>
              <a:spcAft>
                <a:spcPts val="400"/>
              </a:spcAft>
              <a:buFont typeface="Arial" panose="020B0604020202020204" pitchFamily="34" charset="0"/>
              <a:buChar char="•"/>
            </a:pPr>
            <a:r>
              <a:rPr lang="en-US" sz="2200" dirty="0" err="1"/>
              <a:t>MV_low</a:t>
            </a:r>
            <a:r>
              <a:rPr lang="en-US" sz="2200" dirty="0"/>
              <a:t>, </a:t>
            </a:r>
            <a:r>
              <a:rPr lang="en-US" sz="2200" dirty="0" err="1"/>
              <a:t>MV_med</a:t>
            </a:r>
            <a:r>
              <a:rPr lang="en-US" sz="2200" dirty="0"/>
              <a:t>, dan </a:t>
            </a:r>
            <a:r>
              <a:rPr lang="en-US" sz="2200" dirty="0" err="1"/>
              <a:t>MV_high</a:t>
            </a:r>
            <a:r>
              <a:rPr lang="en-US" sz="2200" dirty="0"/>
              <a:t> </a:t>
            </a:r>
            <a:r>
              <a:rPr lang="en-US" sz="2200" dirty="0" err="1"/>
              <a:t>adalah</a:t>
            </a:r>
            <a:r>
              <a:rPr lang="en-US" sz="2200" dirty="0"/>
              <a:t> </a:t>
            </a:r>
            <a:r>
              <a:rPr lang="en-US" sz="2200" dirty="0" err="1"/>
              <a:t>nilai-nilai</a:t>
            </a:r>
            <a:r>
              <a:rPr lang="en-US" sz="2200" dirty="0"/>
              <a:t> MV yang </a:t>
            </a:r>
            <a:r>
              <a:rPr lang="en-US" sz="2200" dirty="0" err="1"/>
              <a:t>dihasilkan</a:t>
            </a:r>
            <a:r>
              <a:rPr lang="en-US" sz="2200" dirty="0"/>
              <a:t> oleh </a:t>
            </a:r>
            <a:r>
              <a:rPr lang="en-US" sz="2200" dirty="0" err="1"/>
              <a:t>inferensi</a:t>
            </a:r>
            <a:r>
              <a:rPr lang="en-US" sz="2200" dirty="0"/>
              <a:t> </a:t>
            </a:r>
            <a:r>
              <a:rPr lang="en-US" sz="2200" i="1" dirty="0"/>
              <a:t>fuzzy</a:t>
            </a:r>
            <a:r>
              <a:rPr lang="en-US" sz="2200" dirty="0"/>
              <a:t> </a:t>
            </a:r>
            <a:r>
              <a:rPr lang="en-US" sz="2200" dirty="0" err="1"/>
              <a:t>untuk</a:t>
            </a:r>
            <a:r>
              <a:rPr lang="en-US" sz="2200" dirty="0"/>
              <a:t> </a:t>
            </a:r>
            <a:r>
              <a:rPr lang="en-US" sz="2200" i="1" dirty="0"/>
              <a:t>low, medium, </a:t>
            </a:r>
            <a:r>
              <a:rPr lang="en-US" sz="2200" dirty="0"/>
              <a:t>dan </a:t>
            </a:r>
            <a:r>
              <a:rPr lang="en-US" sz="2200" i="1" dirty="0"/>
              <a:t>risk </a:t>
            </a:r>
            <a:r>
              <a:rPr lang="en-US" sz="2200" dirty="0" err="1"/>
              <a:t>dari</a:t>
            </a:r>
            <a:r>
              <a:rPr lang="en-US" sz="2200" dirty="0"/>
              <a:t> </a:t>
            </a:r>
            <a:r>
              <a:rPr lang="en-US" sz="2200" dirty="0" err="1"/>
              <a:t>hasil</a:t>
            </a:r>
            <a:r>
              <a:rPr lang="en-US" sz="2200" dirty="0"/>
              <a:t> </a:t>
            </a:r>
            <a:r>
              <a:rPr lang="en-US" sz="2200" dirty="0" err="1"/>
              <a:t>penuh</a:t>
            </a:r>
            <a:endParaRPr lang="en-US" sz="2200" dirty="0"/>
          </a:p>
        </p:txBody>
      </p:sp>
      <p:pic>
        <p:nvPicPr>
          <p:cNvPr id="5" name="Picture 4" descr="Hasil gambar">
            <a:extLst>
              <a:ext uri="{FF2B5EF4-FFF2-40B4-BE49-F238E27FC236}">
                <a16:creationId xmlns:a16="http://schemas.microsoft.com/office/drawing/2014/main" id="{6E275B94-9122-4778-9BA6-D5A01EF4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1">
            <a:extLst>
              <a:ext uri="{FF2B5EF4-FFF2-40B4-BE49-F238E27FC236}">
                <a16:creationId xmlns:a16="http://schemas.microsoft.com/office/drawing/2014/main" id="{835197E0-682A-4FC8-AD49-F798D096F6C8}"/>
              </a:ext>
            </a:extLst>
          </p:cNvPr>
          <p:cNvSpPr txBox="1">
            <a:spLocks/>
          </p:cNvSpPr>
          <p:nvPr/>
        </p:nvSpPr>
        <p:spPr>
          <a:xfrm>
            <a:off x="1097278" y="4226773"/>
            <a:ext cx="10058399" cy="19409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200" dirty="0" err="1"/>
              <a:t>Dengan</a:t>
            </a:r>
            <a:r>
              <a:rPr lang="en-US" sz="2200" dirty="0"/>
              <a:t> </a:t>
            </a:r>
            <a:r>
              <a:rPr lang="en-US" sz="2200" dirty="0" err="1"/>
              <a:t>menerapkan</a:t>
            </a:r>
            <a:r>
              <a:rPr lang="en-US" sz="2200" dirty="0"/>
              <a:t> formula </a:t>
            </a:r>
            <a:r>
              <a:rPr lang="en-US" sz="2200" dirty="0" err="1"/>
              <a:t>tersebut</a:t>
            </a:r>
            <a:r>
              <a:rPr lang="en-US" sz="2200" dirty="0"/>
              <a:t> :</a:t>
            </a:r>
          </a:p>
          <a:p>
            <a:pPr marL="98425" indent="0">
              <a:spcBef>
                <a:spcPts val="400"/>
              </a:spcBef>
              <a:spcAft>
                <a:spcPts val="400"/>
              </a:spcAft>
              <a:buNone/>
            </a:pPr>
            <a:endParaRPr lang="en-US" sz="2200" dirty="0"/>
          </a:p>
          <a:p>
            <a:pPr marL="98425" indent="0">
              <a:spcBef>
                <a:spcPts val="400"/>
              </a:spcBef>
              <a:spcAft>
                <a:spcPts val="400"/>
              </a:spcAft>
              <a:buNone/>
            </a:pPr>
            <a:endParaRPr lang="en-US" sz="2200" dirty="0"/>
          </a:p>
          <a:p>
            <a:pPr marL="98425" indent="0" algn="ctr">
              <a:spcBef>
                <a:spcPts val="400"/>
              </a:spcBef>
              <a:spcAft>
                <a:spcPts val="400"/>
              </a:spcAft>
              <a:buNone/>
            </a:pPr>
            <a:r>
              <a:rPr lang="en-US" sz="2200" dirty="0" err="1"/>
              <a:t>Sehingga</a:t>
            </a:r>
            <a:r>
              <a:rPr lang="en-US" sz="2200" dirty="0"/>
              <a:t>, </a:t>
            </a:r>
            <a:r>
              <a:rPr lang="en-US" sz="2200" dirty="0" err="1"/>
              <a:t>nilai</a:t>
            </a:r>
            <a:r>
              <a:rPr lang="en-US" sz="2200" dirty="0"/>
              <a:t> “</a:t>
            </a:r>
            <a:r>
              <a:rPr lang="en-US" sz="2200" i="1" dirty="0"/>
              <a:t>spending money</a:t>
            </a:r>
            <a:r>
              <a:rPr lang="en-US" sz="2200" dirty="0"/>
              <a:t>” yang </a:t>
            </a:r>
            <a:r>
              <a:rPr lang="en-US" sz="2200" dirty="0" err="1"/>
              <a:t>direkomendasikan</a:t>
            </a:r>
            <a:r>
              <a:rPr lang="en-US" sz="2200" dirty="0"/>
              <a:t> </a:t>
            </a:r>
            <a:r>
              <a:rPr lang="en-US" sz="2200" dirty="0" err="1"/>
              <a:t>berdasarkan</a:t>
            </a:r>
            <a:r>
              <a:rPr lang="en-US" sz="2200" dirty="0"/>
              <a:t> proses </a:t>
            </a:r>
            <a:r>
              <a:rPr lang="en-US" sz="2200" dirty="0" err="1"/>
              <a:t>defuzzifikasi</a:t>
            </a:r>
            <a:r>
              <a:rPr lang="en-US" sz="2200" dirty="0"/>
              <a:t> </a:t>
            </a:r>
            <a:r>
              <a:rPr lang="en-US" sz="2200" dirty="0" err="1"/>
              <a:t>sebesar</a:t>
            </a:r>
            <a:r>
              <a:rPr lang="en-US" sz="2200" dirty="0"/>
              <a:t> £ 353</a:t>
            </a:r>
          </a:p>
        </p:txBody>
      </p:sp>
      <p:pic>
        <p:nvPicPr>
          <p:cNvPr id="12" name="Picture 4">
            <a:extLst>
              <a:ext uri="{FF2B5EF4-FFF2-40B4-BE49-F238E27FC236}">
                <a16:creationId xmlns:a16="http://schemas.microsoft.com/office/drawing/2014/main" id="{7BA287B3-5CEC-41AB-8F0C-C46DC9CD13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3777" y="4683719"/>
            <a:ext cx="51054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5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669539"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Kelebihan</a:t>
            </a:r>
            <a:endParaRPr lang="en-US" sz="2400" b="1" i="1" dirty="0"/>
          </a:p>
          <a:p>
            <a:pPr marL="354013" indent="-255588">
              <a:spcBef>
                <a:spcPts val="200"/>
              </a:spcBef>
              <a:spcAft>
                <a:spcPts val="600"/>
              </a:spcAft>
              <a:buFont typeface="Arial" panose="020B0604020202020204" pitchFamily="34" charset="0"/>
              <a:buChar char="•"/>
            </a:pPr>
            <a:r>
              <a:rPr lang="en-US" dirty="0" err="1"/>
              <a:t>Lebih</a:t>
            </a:r>
            <a:r>
              <a:rPr lang="en-US" dirty="0"/>
              <a:t> </a:t>
            </a:r>
            <a:r>
              <a:rPr lang="en-US" dirty="0" err="1"/>
              <a:t>sedikit</a:t>
            </a:r>
            <a:r>
              <a:rPr lang="en-US" dirty="0"/>
              <a:t> </a:t>
            </a:r>
            <a:r>
              <a:rPr lang="en-US" dirty="0" err="1"/>
              <a:t>aturan</a:t>
            </a:r>
            <a:r>
              <a:rPr lang="en-US" dirty="0"/>
              <a:t> yang </a:t>
            </a:r>
            <a:r>
              <a:rPr lang="en-US" dirty="0" err="1"/>
              <a:t>dibutuhkan</a:t>
            </a:r>
            <a:r>
              <a:rPr lang="en-US" dirty="0"/>
              <a:t> </a:t>
            </a:r>
            <a:r>
              <a:rPr lang="en-US" dirty="0" err="1"/>
              <a:t>dalam</a:t>
            </a:r>
            <a:r>
              <a:rPr lang="en-US" dirty="0"/>
              <a:t> basis </a:t>
            </a:r>
            <a:r>
              <a:rPr lang="en-US" dirty="0" err="1"/>
              <a:t>pengetahuan</a:t>
            </a:r>
            <a:endParaRPr lang="en-US" dirty="0"/>
          </a:p>
          <a:p>
            <a:pPr marL="354013" indent="-255588">
              <a:spcBef>
                <a:spcPts val="200"/>
              </a:spcBef>
              <a:spcAft>
                <a:spcPts val="600"/>
              </a:spcAft>
              <a:buFont typeface="Arial" panose="020B0604020202020204" pitchFamily="34" charset="0"/>
              <a:buChar char="•"/>
            </a:pPr>
            <a:r>
              <a:rPr lang="en-US" dirty="0" err="1"/>
              <a:t>Fungsi</a:t>
            </a:r>
            <a:r>
              <a:rPr lang="en-US" dirty="0"/>
              <a:t> </a:t>
            </a:r>
            <a:r>
              <a:rPr lang="en-US" dirty="0" err="1"/>
              <a:t>keanggotaan</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mewakili</a:t>
            </a:r>
            <a:r>
              <a:rPr lang="en-US" dirty="0"/>
              <a:t> </a:t>
            </a:r>
            <a:r>
              <a:rPr lang="en-US" dirty="0" err="1"/>
              <a:t>pengetahuan</a:t>
            </a:r>
            <a:r>
              <a:rPr lang="en-US" dirty="0"/>
              <a:t> </a:t>
            </a:r>
            <a:r>
              <a:rPr lang="en-US" dirty="0" err="1"/>
              <a:t>intuitif</a:t>
            </a:r>
            <a:r>
              <a:rPr lang="en-US" dirty="0"/>
              <a:t> </a:t>
            </a:r>
            <a:r>
              <a:rPr lang="en-US" dirty="0" err="1"/>
              <a:t>dari</a:t>
            </a:r>
            <a:r>
              <a:rPr lang="en-US" dirty="0"/>
              <a:t> para </a:t>
            </a:r>
            <a:r>
              <a:rPr lang="en-US" dirty="0" err="1"/>
              <a:t>pakar</a:t>
            </a:r>
            <a:r>
              <a:rPr lang="en-US" dirty="0"/>
              <a:t>, </a:t>
            </a:r>
            <a:r>
              <a:rPr lang="en-US" dirty="0" err="1"/>
              <a:t>tidak</a:t>
            </a:r>
            <a:r>
              <a:rPr lang="en-US" dirty="0"/>
              <a:t> </a:t>
            </a:r>
            <a:r>
              <a:rPr lang="en-US" dirty="0" err="1"/>
              <a:t>mungkin</a:t>
            </a:r>
            <a:r>
              <a:rPr lang="en-US" dirty="0"/>
              <a:t> </a:t>
            </a:r>
            <a:r>
              <a:rPr lang="en-US" dirty="0" err="1"/>
              <a:t>bahwa</a:t>
            </a:r>
            <a:r>
              <a:rPr lang="en-US" dirty="0"/>
              <a:t> </a:t>
            </a:r>
            <a:r>
              <a:rPr lang="en-US" dirty="0" err="1"/>
              <a:t>pengetahuan</a:t>
            </a:r>
            <a:r>
              <a:rPr lang="en-US" dirty="0"/>
              <a:t> </a:t>
            </a:r>
            <a:r>
              <a:rPr lang="en-US" dirty="0" err="1"/>
              <a:t>dapat</a:t>
            </a:r>
            <a:r>
              <a:rPr lang="en-US" dirty="0"/>
              <a:t> </a:t>
            </a:r>
            <a:r>
              <a:rPr lang="en-US" dirty="0" err="1"/>
              <a:t>diekspresikan</a:t>
            </a:r>
            <a:r>
              <a:rPr lang="en-US" dirty="0"/>
              <a:t> </a:t>
            </a:r>
            <a:r>
              <a:rPr lang="en-US" dirty="0" err="1"/>
              <a:t>dalam</a:t>
            </a:r>
            <a:r>
              <a:rPr lang="en-US" dirty="0"/>
              <a:t> </a:t>
            </a:r>
            <a:r>
              <a:rPr lang="en-US" dirty="0" err="1"/>
              <a:t>nilai</a:t>
            </a:r>
            <a:r>
              <a:rPr lang="en-US" dirty="0"/>
              <a:t> </a:t>
            </a:r>
            <a:r>
              <a:rPr lang="en-US" dirty="0" err="1"/>
              <a:t>atau</a:t>
            </a:r>
            <a:r>
              <a:rPr lang="en-US" dirty="0"/>
              <a:t> </a:t>
            </a:r>
            <a:r>
              <a:rPr lang="en-US" dirty="0" err="1"/>
              <a:t>pernyataan</a:t>
            </a:r>
            <a:r>
              <a:rPr lang="en-US" dirty="0"/>
              <a:t> </a:t>
            </a:r>
            <a:r>
              <a:rPr lang="en-US" dirty="0" err="1"/>
              <a:t>absolut</a:t>
            </a:r>
            <a:endParaRPr lang="en-US" dirty="0"/>
          </a:p>
          <a:p>
            <a:pPr marL="354013" indent="-255588">
              <a:spcBef>
                <a:spcPts val="200"/>
              </a:spcBef>
              <a:spcAft>
                <a:spcPts val="600"/>
              </a:spcAft>
              <a:buFont typeface="Arial" panose="020B0604020202020204" pitchFamily="34" charset="0"/>
              <a:buChar char="•"/>
            </a:pPr>
            <a:r>
              <a:rPr lang="en-US" dirty="0" err="1"/>
              <a:t>Luaran</a:t>
            </a:r>
            <a:r>
              <a:rPr lang="en-US" dirty="0"/>
              <a:t> </a:t>
            </a:r>
            <a:r>
              <a:rPr lang="en-US" dirty="0" err="1"/>
              <a:t>lebih</a:t>
            </a:r>
            <a:r>
              <a:rPr lang="en-US" dirty="0"/>
              <a:t> </a:t>
            </a:r>
            <a:r>
              <a:rPr lang="en-US" dirty="0" err="1"/>
              <a:t>dapat</a:t>
            </a:r>
            <a:r>
              <a:rPr lang="en-US" dirty="0"/>
              <a:t> </a:t>
            </a:r>
            <a:r>
              <a:rPr lang="en-US" dirty="0" err="1"/>
              <a:t>dipahami</a:t>
            </a:r>
            <a:r>
              <a:rPr lang="en-US" dirty="0"/>
              <a:t>, </a:t>
            </a:r>
            <a:r>
              <a:rPr lang="en-US" dirty="0" err="1"/>
              <a:t>misal</a:t>
            </a:r>
            <a:r>
              <a:rPr lang="en-US" dirty="0"/>
              <a:t> </a:t>
            </a:r>
            <a:r>
              <a:rPr lang="en-US" dirty="0" err="1"/>
              <a:t>seperti</a:t>
            </a:r>
            <a:r>
              <a:rPr lang="en-US" dirty="0"/>
              <a:t> </a:t>
            </a:r>
            <a:r>
              <a:rPr lang="en-US" dirty="0" err="1"/>
              <a:t>pernyataan</a:t>
            </a:r>
            <a:r>
              <a:rPr lang="en-US" dirty="0"/>
              <a:t> "</a:t>
            </a:r>
            <a:r>
              <a:rPr lang="en-US" i="1" dirty="0"/>
              <a:t>Saya </a:t>
            </a:r>
            <a:r>
              <a:rPr lang="en-US" i="1" dirty="0" err="1"/>
              <a:t>pikir</a:t>
            </a:r>
            <a:r>
              <a:rPr lang="en-US" i="1" dirty="0"/>
              <a:t> </a:t>
            </a:r>
            <a:r>
              <a:rPr lang="en-US" i="1" dirty="0" err="1"/>
              <a:t>ada</a:t>
            </a:r>
            <a:r>
              <a:rPr lang="en-US" i="1" dirty="0"/>
              <a:t> </a:t>
            </a:r>
            <a:r>
              <a:rPr lang="en-US" i="1" dirty="0" err="1"/>
              <a:t>peluang</a:t>
            </a:r>
            <a:r>
              <a:rPr lang="en-US" i="1" dirty="0"/>
              <a:t> </a:t>
            </a:r>
            <a:r>
              <a:rPr lang="en-US" i="1" dirty="0" err="1"/>
              <a:t>bagus</a:t>
            </a:r>
            <a:r>
              <a:rPr lang="en-US" i="1" dirty="0"/>
              <a:t> </a:t>
            </a:r>
            <a:r>
              <a:rPr lang="en-US" i="1" dirty="0" err="1"/>
              <a:t>hujan</a:t>
            </a:r>
            <a:r>
              <a:rPr lang="en-US" i="1" dirty="0"/>
              <a:t> </a:t>
            </a:r>
            <a:r>
              <a:rPr lang="en-US" i="1" dirty="0" err="1"/>
              <a:t>akan</a:t>
            </a:r>
            <a:r>
              <a:rPr lang="en-US" i="1" dirty="0"/>
              <a:t> </a:t>
            </a:r>
            <a:r>
              <a:rPr lang="en-US" i="1" dirty="0" err="1"/>
              <a:t>turun</a:t>
            </a:r>
            <a:r>
              <a:rPr lang="en-US" i="1" dirty="0"/>
              <a:t> </a:t>
            </a:r>
            <a:r>
              <a:rPr lang="en-US" i="1" dirty="0" err="1"/>
              <a:t>hari</a:t>
            </a:r>
            <a:r>
              <a:rPr lang="en-US" i="1" dirty="0"/>
              <a:t> </a:t>
            </a:r>
            <a:r>
              <a:rPr lang="en-US" i="1" dirty="0" err="1"/>
              <a:t>ini</a:t>
            </a:r>
            <a:r>
              <a:rPr lang="en-US" dirty="0"/>
              <a:t>" </a:t>
            </a:r>
            <a:r>
              <a:rPr lang="en-US" dirty="0" err="1"/>
              <a:t>dari</a:t>
            </a:r>
            <a:r>
              <a:rPr lang="en-US" dirty="0"/>
              <a:t> pada </a:t>
            </a:r>
            <a:r>
              <a:rPr lang="en-US" dirty="0" err="1"/>
              <a:t>kepastian</a:t>
            </a:r>
            <a:r>
              <a:rPr lang="en-US" dirty="0"/>
              <a:t> (</a:t>
            </a:r>
            <a:r>
              <a:rPr lang="en-US" dirty="0" err="1"/>
              <a:t>hujan</a:t>
            </a:r>
            <a:r>
              <a:rPr lang="en-US" dirty="0"/>
              <a:t> </a:t>
            </a:r>
            <a:r>
              <a:rPr lang="en-US" dirty="0" err="1"/>
              <a:t>akan</a:t>
            </a:r>
            <a:r>
              <a:rPr lang="en-US" dirty="0"/>
              <a:t> </a:t>
            </a:r>
            <a:r>
              <a:rPr lang="en-US" dirty="0" err="1"/>
              <a:t>atau</a:t>
            </a:r>
            <a:r>
              <a:rPr lang="en-US" dirty="0"/>
              <a:t> </a:t>
            </a:r>
            <a:r>
              <a:rPr lang="en-US" dirty="0" err="1"/>
              <a:t>tidak</a:t>
            </a:r>
            <a:r>
              <a:rPr lang="en-US" dirty="0"/>
              <a:t> </a:t>
            </a:r>
            <a:r>
              <a:rPr lang="en-US" dirty="0" err="1"/>
              <a:t>akan</a:t>
            </a:r>
            <a:r>
              <a:rPr lang="en-US" dirty="0"/>
              <a:t> </a:t>
            </a:r>
            <a:r>
              <a:rPr lang="en-US" dirty="0" err="1"/>
              <a:t>hujan</a:t>
            </a:r>
            <a:r>
              <a:rPr lang="en-US" dirty="0"/>
              <a:t>)</a:t>
            </a:r>
          </a:p>
        </p:txBody>
      </p:sp>
      <p:sp>
        <p:nvSpPr>
          <p:cNvPr id="5" name="Content Placeholder 11">
            <a:extLst>
              <a:ext uri="{FF2B5EF4-FFF2-40B4-BE49-F238E27FC236}">
                <a16:creationId xmlns:a16="http://schemas.microsoft.com/office/drawing/2014/main" id="{324D9C41-4F5E-46B0-B603-A11A1E86F30E}"/>
              </a:ext>
            </a:extLst>
          </p:cNvPr>
          <p:cNvSpPr txBox="1">
            <a:spLocks/>
          </p:cNvSpPr>
          <p:nvPr/>
        </p:nvSpPr>
        <p:spPr>
          <a:xfrm>
            <a:off x="6096001" y="1856507"/>
            <a:ext cx="5059679"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400" b="1" dirty="0" err="1"/>
              <a:t>Kekurangan</a:t>
            </a:r>
            <a:endParaRPr lang="en-US" sz="2400" b="1" i="1" dirty="0"/>
          </a:p>
          <a:p>
            <a:pPr marL="354013" indent="-255588">
              <a:spcBef>
                <a:spcPts val="200"/>
              </a:spcBef>
              <a:spcAft>
                <a:spcPts val="600"/>
              </a:spcAft>
              <a:buFont typeface="Arial" panose="020B0604020202020204" pitchFamily="34" charset="0"/>
              <a:buChar char="•"/>
            </a:pPr>
            <a:r>
              <a:rPr lang="en-US" dirty="0" err="1"/>
              <a:t>Sejumlah</a:t>
            </a:r>
            <a:r>
              <a:rPr lang="en-US" dirty="0"/>
              <a:t> </a:t>
            </a:r>
            <a:r>
              <a:rPr lang="en-US" dirty="0" err="1"/>
              <a:t>besar</a:t>
            </a:r>
            <a:r>
              <a:rPr lang="en-US" dirty="0"/>
              <a:t> </a:t>
            </a:r>
            <a:r>
              <a:rPr lang="en-US" dirty="0" err="1"/>
              <a:t>aturan</a:t>
            </a:r>
            <a:r>
              <a:rPr lang="en-US" dirty="0"/>
              <a:t> </a:t>
            </a:r>
            <a:r>
              <a:rPr lang="en-US" dirty="0" err="1"/>
              <a:t>sulit</a:t>
            </a:r>
            <a:r>
              <a:rPr lang="en-US" dirty="0"/>
              <a:t> </a:t>
            </a:r>
            <a:r>
              <a:rPr lang="en-US" dirty="0" err="1"/>
              <a:t>untuk</a:t>
            </a:r>
            <a:r>
              <a:rPr lang="en-US" dirty="0"/>
              <a:t> </a:t>
            </a:r>
            <a:r>
              <a:rPr lang="en-US" dirty="0" err="1"/>
              <a:t>ditulis</a:t>
            </a:r>
            <a:r>
              <a:rPr lang="en-US" dirty="0"/>
              <a:t> dan </a:t>
            </a:r>
            <a:r>
              <a:rPr lang="en-US" dirty="0" err="1"/>
              <a:t>diperiksa</a:t>
            </a:r>
            <a:r>
              <a:rPr lang="en-US" dirty="0"/>
              <a:t> </a:t>
            </a:r>
            <a:r>
              <a:rPr lang="en-US" dirty="0" err="1"/>
              <a:t>karena</a:t>
            </a:r>
            <a:r>
              <a:rPr lang="en-US" dirty="0"/>
              <a:t> </a:t>
            </a:r>
            <a:r>
              <a:rPr lang="en-US" dirty="0" err="1"/>
              <a:t>sifat</a:t>
            </a:r>
            <a:r>
              <a:rPr lang="en-US" dirty="0"/>
              <a:t> </a:t>
            </a:r>
            <a:r>
              <a:rPr lang="en-US" dirty="0" err="1"/>
              <a:t>logika</a:t>
            </a:r>
            <a:r>
              <a:rPr lang="en-US" dirty="0"/>
              <a:t> yang </a:t>
            </a:r>
            <a:r>
              <a:rPr lang="en-US" dirty="0" err="1"/>
              <a:t>tidak</a:t>
            </a:r>
            <a:r>
              <a:rPr lang="en-US" dirty="0"/>
              <a:t> </a:t>
            </a:r>
            <a:r>
              <a:rPr lang="en-US" dirty="0" err="1"/>
              <a:t>tepat</a:t>
            </a:r>
            <a:endParaRPr lang="en-US" dirty="0"/>
          </a:p>
          <a:p>
            <a:pPr marL="354013" indent="-255588">
              <a:spcBef>
                <a:spcPts val="200"/>
              </a:spcBef>
              <a:spcAft>
                <a:spcPts val="600"/>
              </a:spcAft>
              <a:buFont typeface="Arial" panose="020B0604020202020204" pitchFamily="34" charset="0"/>
              <a:buChar char="•"/>
            </a:pPr>
            <a:r>
              <a:rPr lang="en-US" dirty="0" err="1"/>
              <a:t>Akuisisi</a:t>
            </a:r>
            <a:r>
              <a:rPr lang="en-US" dirty="0"/>
              <a:t> dan </a:t>
            </a:r>
            <a:r>
              <a:rPr lang="en-US" dirty="0" err="1"/>
              <a:t>representasi</a:t>
            </a:r>
            <a:r>
              <a:rPr lang="en-US" dirty="0"/>
              <a:t> </a:t>
            </a:r>
            <a:r>
              <a:rPr lang="en-US" dirty="0" err="1"/>
              <a:t>pengetahuan</a:t>
            </a:r>
            <a:r>
              <a:rPr lang="en-US" dirty="0"/>
              <a:t> </a:t>
            </a:r>
            <a:r>
              <a:rPr lang="en-US" dirty="0" err="1"/>
              <a:t>lebih</a:t>
            </a:r>
            <a:r>
              <a:rPr lang="en-US" dirty="0"/>
              <a:t> </a:t>
            </a:r>
            <a:r>
              <a:rPr lang="en-US" dirty="0" err="1"/>
              <a:t>sulit</a:t>
            </a:r>
            <a:r>
              <a:rPr lang="en-US" dirty="0"/>
              <a:t> </a:t>
            </a:r>
            <a:r>
              <a:rPr lang="en-US" dirty="0" err="1"/>
              <a:t>diperoleh</a:t>
            </a:r>
            <a:r>
              <a:rPr lang="en-US" dirty="0"/>
              <a:t> </a:t>
            </a:r>
            <a:r>
              <a:rPr lang="en-US" dirty="0" err="1"/>
              <a:t>atau</a:t>
            </a:r>
            <a:r>
              <a:rPr lang="en-US" dirty="0"/>
              <a:t> </a:t>
            </a:r>
            <a:r>
              <a:rPr lang="en-US" dirty="0" err="1"/>
              <a:t>ditulis</a:t>
            </a:r>
            <a:r>
              <a:rPr lang="en-US" dirty="0"/>
              <a:t> </a:t>
            </a:r>
            <a:r>
              <a:rPr lang="en-US" dirty="0" err="1"/>
              <a:t>dalam</a:t>
            </a:r>
            <a:r>
              <a:rPr lang="en-US" dirty="0"/>
              <a:t> format </a:t>
            </a:r>
            <a:r>
              <a:rPr lang="en-US" dirty="0" err="1"/>
              <a:t>sistem</a:t>
            </a:r>
            <a:r>
              <a:rPr lang="en-US" dirty="0"/>
              <a:t> </a:t>
            </a:r>
            <a:r>
              <a:rPr lang="en-US" dirty="0" err="1"/>
              <a:t>pakar</a:t>
            </a:r>
            <a:endParaRPr lang="en-US" dirty="0"/>
          </a:p>
          <a:p>
            <a:pPr marL="354013" indent="-255588">
              <a:spcBef>
                <a:spcPts val="200"/>
              </a:spcBef>
              <a:spcAft>
                <a:spcPts val="600"/>
              </a:spcAft>
              <a:buFont typeface="Arial" panose="020B0604020202020204" pitchFamily="34" charset="0"/>
              <a:buChar char="•"/>
            </a:pPr>
            <a:r>
              <a:rPr lang="en-US" dirty="0" err="1"/>
              <a:t>Sistem</a:t>
            </a:r>
            <a:r>
              <a:rPr lang="en-US" dirty="0"/>
              <a:t> </a:t>
            </a:r>
            <a:r>
              <a:rPr lang="en-US" dirty="0" err="1"/>
              <a:t>bisa</a:t>
            </a:r>
            <a:r>
              <a:rPr lang="en-US" dirty="0"/>
              <a:t> </a:t>
            </a:r>
            <a:r>
              <a:rPr lang="en-US" dirty="0" err="1"/>
              <a:t>sulit</a:t>
            </a:r>
            <a:r>
              <a:rPr lang="en-US" dirty="0"/>
              <a:t> </a:t>
            </a:r>
            <a:r>
              <a:rPr lang="en-US" dirty="0" err="1"/>
              <a:t>untuk</a:t>
            </a:r>
            <a:r>
              <a:rPr lang="en-US" dirty="0"/>
              <a:t> </a:t>
            </a:r>
            <a:r>
              <a:rPr lang="en-US" dirty="0" err="1"/>
              <a:t>dipertahankan</a:t>
            </a:r>
            <a:r>
              <a:rPr lang="en-US" dirty="0"/>
              <a:t> dan </a:t>
            </a:r>
            <a:r>
              <a:rPr lang="en-US" dirty="0" err="1"/>
              <a:t>ditingkatkan</a:t>
            </a:r>
            <a:r>
              <a:rPr lang="en-US" dirty="0"/>
              <a:t>, </a:t>
            </a:r>
            <a:r>
              <a:rPr lang="en-US" dirty="0" err="1"/>
              <a:t>karena</a:t>
            </a:r>
            <a:r>
              <a:rPr lang="en-US" dirty="0"/>
              <a:t> </a:t>
            </a:r>
            <a:r>
              <a:rPr lang="en-US" dirty="0" err="1"/>
              <a:t>keanggotaan</a:t>
            </a:r>
            <a:r>
              <a:rPr lang="en-US" dirty="0"/>
              <a:t> </a:t>
            </a:r>
            <a:r>
              <a:rPr lang="en-US" dirty="0" err="1"/>
              <a:t>dari</a:t>
            </a:r>
            <a:r>
              <a:rPr lang="en-US" dirty="0"/>
              <a:t> </a:t>
            </a:r>
            <a:r>
              <a:rPr lang="en-US" dirty="0" err="1"/>
              <a:t>kelas</a:t>
            </a:r>
            <a:r>
              <a:rPr lang="en-US" dirty="0"/>
              <a:t> </a:t>
            </a:r>
            <a:r>
              <a:rPr lang="en-US" dirty="0" err="1"/>
              <a:t>mungkin</a:t>
            </a:r>
            <a:r>
              <a:rPr lang="en-US" dirty="0"/>
              <a:t> </a:t>
            </a:r>
            <a:r>
              <a:rPr lang="en-US" dirty="0" err="1"/>
              <a:t>perlu</a:t>
            </a:r>
            <a:r>
              <a:rPr lang="en-US" dirty="0"/>
              <a:t> </a:t>
            </a:r>
            <a:r>
              <a:rPr lang="en-US" dirty="0" err="1"/>
              <a:t>diubah</a:t>
            </a:r>
            <a:endParaRPr lang="en-US" dirty="0"/>
          </a:p>
          <a:p>
            <a:pPr marL="354013" indent="-255588">
              <a:spcBef>
                <a:spcPts val="200"/>
              </a:spcBef>
              <a:spcAft>
                <a:spcPts val="600"/>
              </a:spcAft>
              <a:buFont typeface="Arial" panose="020B0604020202020204" pitchFamily="34" charset="0"/>
              <a:buChar char="•"/>
            </a:pPr>
            <a:r>
              <a:rPr lang="en-US" dirty="0" err="1"/>
              <a:t>Seperti</a:t>
            </a:r>
            <a:r>
              <a:rPr lang="en-US" dirty="0"/>
              <a:t> </a:t>
            </a:r>
            <a:r>
              <a:rPr lang="en-US" i="1" dirty="0"/>
              <a:t>rule-based system</a:t>
            </a:r>
            <a:r>
              <a:rPr lang="en-US" dirty="0"/>
              <a:t>, </a:t>
            </a:r>
            <a:r>
              <a:rPr lang="en-US" dirty="0" err="1"/>
              <a:t>sistem</a:t>
            </a:r>
            <a:r>
              <a:rPr lang="en-US" dirty="0"/>
              <a:t> </a:t>
            </a:r>
            <a:r>
              <a:rPr lang="en-US" dirty="0" err="1"/>
              <a:t>berdasarkan</a:t>
            </a:r>
            <a:r>
              <a:rPr lang="en-US" dirty="0"/>
              <a:t> pada </a:t>
            </a:r>
            <a:r>
              <a:rPr lang="en-US" dirty="0" err="1"/>
              <a:t>logika</a:t>
            </a:r>
            <a:r>
              <a:rPr lang="en-US" dirty="0"/>
              <a:t> </a:t>
            </a:r>
            <a:r>
              <a:rPr lang="en-US" i="1" dirty="0"/>
              <a:t>fuzzy</a:t>
            </a:r>
            <a:r>
              <a:rPr lang="en-US" dirty="0"/>
              <a:t> </a:t>
            </a:r>
            <a:r>
              <a:rPr lang="en-US" dirty="0" err="1"/>
              <a:t>tidak</a:t>
            </a:r>
            <a:r>
              <a:rPr lang="en-US" dirty="0"/>
              <a:t> </a:t>
            </a:r>
            <a:r>
              <a:rPr lang="en-US" dirty="0" err="1"/>
              <a:t>adaptif</a:t>
            </a:r>
            <a:r>
              <a:rPr lang="en-US" dirty="0"/>
              <a:t>, </a:t>
            </a:r>
            <a:r>
              <a:rPr lang="en-US" dirty="0" err="1"/>
              <a:t>pemrograman</a:t>
            </a:r>
            <a:r>
              <a:rPr lang="en-US" dirty="0"/>
              <a:t> </a:t>
            </a:r>
            <a:r>
              <a:rPr lang="en-US" dirty="0" err="1"/>
              <a:t>tambahan</a:t>
            </a:r>
            <a:r>
              <a:rPr lang="en-US" dirty="0"/>
              <a:t> </a:t>
            </a:r>
            <a:r>
              <a:rPr lang="en-US" dirty="0" err="1"/>
              <a:t>untuk</a:t>
            </a:r>
            <a:r>
              <a:rPr lang="en-US" dirty="0"/>
              <a:t> </a:t>
            </a:r>
            <a:r>
              <a:rPr lang="en-US" dirty="0" err="1"/>
              <a:t>umpan</a:t>
            </a:r>
            <a:r>
              <a:rPr lang="en-US" dirty="0"/>
              <a:t> </a:t>
            </a:r>
            <a:r>
              <a:rPr lang="en-US" dirty="0" err="1"/>
              <a:t>balik</a:t>
            </a:r>
            <a:r>
              <a:rPr lang="en-US" dirty="0"/>
              <a:t> </a:t>
            </a:r>
            <a:r>
              <a:rPr lang="en-US" dirty="0" err="1"/>
              <a:t>dari</a:t>
            </a:r>
            <a:r>
              <a:rPr lang="en-US" dirty="0"/>
              <a:t> </a:t>
            </a:r>
            <a:r>
              <a:rPr lang="en-US" i="1" dirty="0"/>
              <a:t>input</a:t>
            </a:r>
            <a:r>
              <a:rPr lang="en-US" dirty="0"/>
              <a:t> </a:t>
            </a:r>
            <a:r>
              <a:rPr lang="en-US" dirty="0" err="1"/>
              <a:t>akan</a:t>
            </a:r>
            <a:r>
              <a:rPr lang="en-US" dirty="0"/>
              <a:t> </a:t>
            </a:r>
            <a:r>
              <a:rPr lang="en-US" dirty="0" err="1"/>
              <a:t>diperlukan</a:t>
            </a:r>
            <a:r>
              <a:rPr lang="en-US" dirty="0"/>
              <a:t> </a:t>
            </a:r>
            <a:r>
              <a:rPr lang="en-US" dirty="0" err="1"/>
              <a:t>jika</a:t>
            </a:r>
            <a:r>
              <a:rPr lang="en-US" dirty="0"/>
              <a:t> </a:t>
            </a:r>
            <a:r>
              <a:rPr lang="en-US" dirty="0" err="1"/>
              <a:t>sistem</a:t>
            </a:r>
            <a:r>
              <a:rPr lang="en-US" dirty="0"/>
              <a:t> </a:t>
            </a:r>
            <a:r>
              <a:rPr lang="en-US" dirty="0" err="1"/>
              <a:t>ingin</a:t>
            </a:r>
            <a:r>
              <a:rPr lang="en-US" dirty="0"/>
              <a:t> </a:t>
            </a:r>
            <a:r>
              <a:rPr lang="en-US" dirty="0" err="1"/>
              <a:t>memperbarui</a:t>
            </a:r>
            <a:r>
              <a:rPr lang="en-US" dirty="0"/>
              <a:t> </a:t>
            </a:r>
            <a:r>
              <a:rPr lang="en-US" dirty="0" err="1"/>
              <a:t>aturan</a:t>
            </a:r>
            <a:r>
              <a:rPr lang="en-US" dirty="0"/>
              <a:t> </a:t>
            </a:r>
            <a:r>
              <a:rPr lang="en-US" dirty="0" err="1"/>
              <a:t>secara</a:t>
            </a:r>
            <a:r>
              <a:rPr lang="en-US" dirty="0"/>
              <a:t> </a:t>
            </a:r>
            <a:r>
              <a:rPr lang="en-US" dirty="0" err="1"/>
              <a:t>otomatis</a:t>
            </a:r>
            <a:endParaRPr lang="en-US" i="1" dirty="0"/>
          </a:p>
        </p:txBody>
      </p:sp>
      <p:sp>
        <p:nvSpPr>
          <p:cNvPr id="8" name="Title 1">
            <a:extLst>
              <a:ext uri="{FF2B5EF4-FFF2-40B4-BE49-F238E27FC236}">
                <a16:creationId xmlns:a16="http://schemas.microsoft.com/office/drawing/2014/main" id="{7FDD98F4-4FFD-4EA4-97EE-E5893489AA8D}"/>
              </a:ext>
            </a:extLst>
          </p:cNvPr>
          <p:cNvSpPr>
            <a:spLocks noGrp="1"/>
          </p:cNvSpPr>
          <p:nvPr>
            <p:ph type="title"/>
          </p:nvPr>
        </p:nvSpPr>
        <p:spPr>
          <a:xfrm>
            <a:off x="1097280" y="286603"/>
            <a:ext cx="10058400" cy="1450757"/>
          </a:xfrm>
        </p:spPr>
        <p:txBody>
          <a:bodyPr>
            <a:normAutofit/>
          </a:bodyPr>
          <a:lstStyle/>
          <a:p>
            <a:r>
              <a:rPr lang="en-US" sz="4000" b="1" dirty="0"/>
              <a:t>LOGIKA FUZZY</a:t>
            </a:r>
            <a:br>
              <a:rPr lang="id-ID" sz="4000" b="1" dirty="0"/>
            </a:br>
            <a:r>
              <a:rPr lang="en-US" sz="2700" i="1" dirty="0" err="1"/>
              <a:t>Kelebihan</a:t>
            </a:r>
            <a:r>
              <a:rPr lang="en-US" sz="2700" i="1" dirty="0"/>
              <a:t> dan </a:t>
            </a:r>
            <a:r>
              <a:rPr lang="en-US" sz="2700" i="1" dirty="0" err="1"/>
              <a:t>Kekurangan</a:t>
            </a:r>
            <a:endParaRPr lang="id-ID" sz="2700" i="1" dirty="0"/>
          </a:p>
        </p:txBody>
      </p:sp>
      <p:pic>
        <p:nvPicPr>
          <p:cNvPr id="9" name="Picture 8" descr="Hasil gambar">
            <a:extLst>
              <a:ext uri="{FF2B5EF4-FFF2-40B4-BE49-F238E27FC236}">
                <a16:creationId xmlns:a16="http://schemas.microsoft.com/office/drawing/2014/main" id="{822B5AED-069E-4969-B409-6C820200A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3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dirty="0"/>
              <a:t>Permasalahan dengan jumlah aturan yang sangat banyak, seperti permainan catur, teknik penalaran lebih sesuai dibandingkan teknik pencarian</a:t>
            </a:r>
          </a:p>
          <a:p>
            <a:pPr marL="360363" indent="-261938">
              <a:spcBef>
                <a:spcPts val="200"/>
              </a:spcBef>
              <a:spcAft>
                <a:spcPts val="1200"/>
              </a:spcAft>
              <a:buFont typeface="Arial" panose="020B0604020202020204" pitchFamily="34" charset="0"/>
              <a:buChar char="•"/>
            </a:pPr>
            <a:r>
              <a:rPr lang="sv-SE" sz="2400" dirty="0"/>
              <a:t>Keuntungan dari teknik penalaran adalah kemudahan dalam melakukan pengelolaan pengetahuan</a:t>
            </a:r>
          </a:p>
          <a:p>
            <a:pPr marL="360363" indent="-261938">
              <a:spcBef>
                <a:spcPts val="200"/>
              </a:spcBef>
              <a:spcAft>
                <a:spcPts val="1200"/>
              </a:spcAft>
              <a:buFont typeface="Arial" panose="020B0604020202020204" pitchFamily="34" charset="0"/>
              <a:buChar char="•"/>
            </a:pPr>
            <a:r>
              <a:rPr lang="sv-SE" sz="2400" i="1" dirty="0"/>
              <a:t>Propositional logic</a:t>
            </a:r>
            <a:r>
              <a:rPr lang="sv-SE" sz="2400" dirty="0"/>
              <a:t> adalah logika paling sederhana yang terlalu lemah untuk digunakan dalam merepresentasikan pengetahuan, sehingga hampir tidak pernah  digunakan untuk penyelesaian masalah di dunia nyata</a:t>
            </a:r>
          </a:p>
          <a:p>
            <a:pPr marL="360363" indent="-261938">
              <a:spcBef>
                <a:spcPts val="200"/>
              </a:spcBef>
              <a:spcAft>
                <a:spcPts val="1200"/>
              </a:spcAft>
              <a:buFont typeface="Arial" panose="020B0604020202020204" pitchFamily="34" charset="0"/>
              <a:buChar char="•"/>
            </a:pPr>
            <a:r>
              <a:rPr lang="sv-SE" sz="2400" i="1" dirty="0"/>
              <a:t>First-order logic</a:t>
            </a:r>
            <a:r>
              <a:rPr lang="sv-SE" sz="2400" dirty="0"/>
              <a:t> adalah logika yang cukup memadai untuk merepresentasikan pengetahuan, sehingga banyak digunakan untuk penyelesaian masalah dunia nyata</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2771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dirty="0"/>
              <a:t>Dalam membangun </a:t>
            </a:r>
            <a:r>
              <a:rPr lang="sv-SE" sz="2400" i="1" dirty="0"/>
              <a:t>knowledge-based agent</a:t>
            </a:r>
            <a:r>
              <a:rPr lang="sv-SE" sz="2400" dirty="0"/>
              <a:t>, pekerjaan paling berat adalah bagaimana membangun basis pengetahuan yang benar dan lengkap </a:t>
            </a:r>
          </a:p>
          <a:p>
            <a:pPr marL="360363" indent="-261938">
              <a:spcBef>
                <a:spcPts val="200"/>
              </a:spcBef>
              <a:spcAft>
                <a:spcPts val="1200"/>
              </a:spcAft>
              <a:buFont typeface="Arial" panose="020B0604020202020204" pitchFamily="34" charset="0"/>
              <a:buChar char="•"/>
            </a:pPr>
            <a:r>
              <a:rPr lang="sv-SE" sz="2400" i="1" dirty="0"/>
              <a:t>Knowledge engineer </a:t>
            </a:r>
            <a:r>
              <a:rPr lang="sv-SE" sz="2400" dirty="0"/>
              <a:t>harus memiliki domain pertanyaan, bahasa representasi, dan implementasi prosedur inferensi</a:t>
            </a:r>
          </a:p>
          <a:p>
            <a:pPr marL="360363" indent="-261938">
              <a:spcBef>
                <a:spcPts val="200"/>
              </a:spcBef>
              <a:spcAft>
                <a:spcPts val="1200"/>
              </a:spcAft>
              <a:buFont typeface="Arial" panose="020B0604020202020204" pitchFamily="34" charset="0"/>
              <a:buChar char="•"/>
            </a:pPr>
            <a:r>
              <a:rPr lang="sv-SE" sz="2400" dirty="0"/>
              <a:t>Tipe penalaran probabilitas dan konsep </a:t>
            </a:r>
            <a:r>
              <a:rPr lang="sv-SE" sz="2400" i="1" dirty="0"/>
              <a:t>fuzzy</a:t>
            </a:r>
            <a:r>
              <a:rPr lang="sv-SE" sz="2400" dirty="0"/>
              <a:t> dapat digunakan untuk menangani permasalahan yang mengandung ketidakpastian, dan terdapat beberapa teori dengan kelebihan dan kekurangannya masing-masing, diantaranya </a:t>
            </a:r>
            <a:r>
              <a:rPr lang="en-US" sz="2400" i="1" dirty="0"/>
              <a:t>certainty factors </a:t>
            </a:r>
            <a:r>
              <a:rPr lang="en-US" sz="2400" dirty="0" err="1"/>
              <a:t>atau</a:t>
            </a:r>
            <a:r>
              <a:rPr lang="en-US" sz="2400" dirty="0"/>
              <a:t> </a:t>
            </a:r>
            <a:r>
              <a:rPr lang="en-US" sz="2400" i="1" dirty="0"/>
              <a:t>confidence factors</a:t>
            </a:r>
            <a:r>
              <a:rPr lang="en-US" sz="2400" dirty="0"/>
              <a:t>, </a:t>
            </a:r>
            <a:r>
              <a:rPr lang="en-US" sz="2400" i="1" dirty="0"/>
              <a:t>probabilistic reasoning </a:t>
            </a:r>
            <a:r>
              <a:rPr lang="en-US" sz="2400" dirty="0"/>
              <a:t>(</a:t>
            </a:r>
            <a:r>
              <a:rPr lang="en-US" sz="2400" dirty="0" err="1"/>
              <a:t>teorema</a:t>
            </a:r>
            <a:r>
              <a:rPr lang="en-US" sz="2400" dirty="0"/>
              <a:t> </a:t>
            </a:r>
            <a:r>
              <a:rPr lang="en-US" sz="2400" i="1" dirty="0"/>
              <a:t>bayes</a:t>
            </a:r>
            <a:r>
              <a:rPr lang="en-US" sz="2400" dirty="0"/>
              <a:t>), </a:t>
            </a:r>
            <a:r>
              <a:rPr lang="sv-SE" sz="2400" i="1" dirty="0"/>
              <a:t>fuzzy logic</a:t>
            </a:r>
            <a:r>
              <a:rPr lang="sv-SE" sz="2400" dirty="0"/>
              <a:t>, dll </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5187346"/>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a:t>dan</a:t>
            </a:r>
            <a:r>
              <a:rPr lang="en-US" sz="2200" i="1"/>
              <a:t> </a:t>
            </a:r>
            <a:r>
              <a:rPr lang="en-US" sz="2200" i="1" dirty="0" err="1"/>
              <a:t>menyelesaikan</a:t>
            </a:r>
            <a:r>
              <a:rPr lang="en-US" sz="2200" i="1" dirty="0"/>
              <a:t> </a:t>
            </a:r>
            <a:r>
              <a:rPr lang="en-US" sz="2200" i="1" dirty="0" err="1"/>
              <a:t>masalah</a:t>
            </a:r>
            <a:r>
              <a:rPr lang="en-US" sz="2200" i="1" dirty="0"/>
              <a:t> ”</a:t>
            </a:r>
          </a:p>
        </p:txBody>
      </p:sp>
    </p:spTree>
    <p:extLst>
      <p:ext uri="{BB962C8B-B14F-4D97-AF65-F5344CB8AC3E}">
        <p14:creationId xmlns:p14="http://schemas.microsoft.com/office/powerpoint/2010/main" val="10613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1200"/>
              </a:spcAft>
              <a:buNone/>
            </a:pPr>
            <a:r>
              <a:rPr lang="fi-FI" sz="2400" i="1" dirty="0"/>
              <a:t>Link</a:t>
            </a:r>
            <a:r>
              <a:rPr lang="fi-FI" sz="2400" dirty="0"/>
              <a:t> terkait penalaran ketidapastian</a:t>
            </a:r>
          </a:p>
          <a:p>
            <a:pPr marL="360363" indent="-261938">
              <a:spcBef>
                <a:spcPts val="200"/>
              </a:spcBef>
              <a:spcAft>
                <a:spcPts val="1200"/>
              </a:spcAft>
              <a:buFont typeface="Arial" panose="020B0604020202020204" pitchFamily="34" charset="0"/>
              <a:buChar char="•"/>
            </a:pPr>
            <a:r>
              <a:rPr lang="fi-FI" sz="2400" dirty="0">
                <a:hlinkClick r:id="rId2"/>
              </a:rPr>
              <a:t>http://www.auai.org/</a:t>
            </a:r>
            <a:r>
              <a:rPr lang="fi-FI" sz="2400" dirty="0"/>
              <a:t> </a:t>
            </a:r>
          </a:p>
          <a:p>
            <a:pPr marL="360363" indent="-261938">
              <a:spcBef>
                <a:spcPts val="200"/>
              </a:spcBef>
              <a:spcAft>
                <a:spcPts val="1200"/>
              </a:spcAft>
              <a:buFont typeface="Arial" panose="020B0604020202020204" pitchFamily="34" charset="0"/>
              <a:buChar char="•"/>
            </a:pPr>
            <a:r>
              <a:rPr lang="fi-FI" sz="2400" dirty="0">
                <a:hlinkClick r:id="rId3"/>
              </a:rPr>
              <a:t>https://personales.unican.es/gutierjm/main/ai.html</a:t>
            </a:r>
            <a:r>
              <a:rPr lang="fi-FI" sz="2400" dirty="0"/>
              <a:t> </a:t>
            </a:r>
          </a:p>
          <a:p>
            <a:pPr marL="360363" indent="-261938">
              <a:spcBef>
                <a:spcPts val="200"/>
              </a:spcBef>
              <a:spcAft>
                <a:spcPts val="1200"/>
              </a:spcAft>
              <a:buFont typeface="Arial" panose="020B0604020202020204" pitchFamily="34" charset="0"/>
              <a:buChar char="•"/>
            </a:pPr>
            <a:r>
              <a:rPr lang="fi-FI" sz="2400" dirty="0">
                <a:hlinkClick r:id="rId4"/>
              </a:rPr>
              <a:t>http://www.lpa.co.uk/fln.htm</a:t>
            </a:r>
            <a:r>
              <a:rPr lang="fi-FI" sz="2400" dirty="0"/>
              <a:t> </a:t>
            </a:r>
          </a:p>
          <a:p>
            <a:pPr marL="360363" indent="-261938">
              <a:spcBef>
                <a:spcPts val="200"/>
              </a:spcBef>
              <a:spcAft>
                <a:spcPts val="1200"/>
              </a:spcAft>
              <a:buFont typeface="Arial" panose="020B0604020202020204" pitchFamily="34" charset="0"/>
              <a:buChar char="•"/>
            </a:pPr>
            <a:r>
              <a:rPr lang="fi-FI" sz="2400" dirty="0">
                <a:hlinkClick r:id="rId5"/>
              </a:rPr>
              <a:t>http://www.cs.cmu.edu/Groups/AI/html/faqs/ai/fuzzy/part1/faq.html</a:t>
            </a:r>
            <a:r>
              <a:rPr lang="fi-FI" sz="2400" dirty="0"/>
              <a:t> </a:t>
            </a:r>
          </a:p>
          <a:p>
            <a:pPr marL="360363" indent="-261938">
              <a:spcBef>
                <a:spcPts val="200"/>
              </a:spcBef>
              <a:spcAft>
                <a:spcPts val="1200"/>
              </a:spcAft>
              <a:buFont typeface="Arial" panose="020B0604020202020204" pitchFamily="34" charset="0"/>
              <a:buChar char="•"/>
            </a:pPr>
            <a:r>
              <a:rPr lang="fi-FI" sz="2400" dirty="0">
                <a:hlinkClick r:id="rId6"/>
              </a:rPr>
              <a:t>http://www.cs.utexas.edu/~ml/publications/area/122/uncertain_and_probabilistic_reasoning/abstracts</a:t>
            </a:r>
            <a:r>
              <a:rPr lang="fi-FI" sz="2400" dirty="0"/>
              <a:t> </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3510871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Definisi</a:t>
            </a:r>
            <a:r>
              <a:rPr lang="en-US" sz="2700" i="1" dirty="0"/>
              <a:t> </a:t>
            </a:r>
            <a:r>
              <a:rPr lang="en-US" sz="2700" i="1" dirty="0" err="1"/>
              <a:t>Teori</a:t>
            </a:r>
            <a:r>
              <a:rPr lang="en-US" sz="2700" i="1" dirty="0"/>
              <a:t> </a:t>
            </a:r>
            <a:r>
              <a:rPr lang="en-US" sz="2700" i="1" dirty="0" err="1"/>
              <a:t>Ketidakpastian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5376"/>
            <a:ext cx="10056433" cy="44661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Bef>
                <a:spcPts val="200"/>
              </a:spcBef>
              <a:spcAft>
                <a:spcPts val="400"/>
              </a:spcAft>
              <a:buFont typeface="Arial" panose="020B0604020202020204" pitchFamily="34" charset="0"/>
              <a:buChar char="•"/>
            </a:pPr>
            <a:r>
              <a:rPr lang="en-US" dirty="0"/>
              <a:t>Di </a:t>
            </a:r>
            <a:r>
              <a:rPr lang="en-US" dirty="0" err="1"/>
              <a:t>dalam</a:t>
            </a:r>
            <a:r>
              <a:rPr lang="en-US" dirty="0"/>
              <a:t> </a:t>
            </a:r>
            <a:r>
              <a:rPr lang="en-US" dirty="0" err="1"/>
              <a:t>materi</a:t>
            </a:r>
            <a:r>
              <a:rPr lang="en-US" dirty="0"/>
              <a:t> </a:t>
            </a:r>
            <a:r>
              <a:rPr lang="en-US" dirty="0" err="1"/>
              <a:t>sebelumnya</a:t>
            </a:r>
            <a:r>
              <a:rPr lang="en-US" dirty="0"/>
              <a:t> </a:t>
            </a:r>
            <a:r>
              <a:rPr lang="en-US" dirty="0" err="1"/>
              <a:t>kita</a:t>
            </a:r>
            <a:r>
              <a:rPr lang="en-US" dirty="0"/>
              <a:t> </a:t>
            </a:r>
            <a:r>
              <a:rPr lang="en-US" dirty="0" err="1"/>
              <a:t>mengasumsikan</a:t>
            </a:r>
            <a:r>
              <a:rPr lang="en-US" dirty="0"/>
              <a:t> </a:t>
            </a:r>
            <a:r>
              <a:rPr lang="en-US" dirty="0" err="1"/>
              <a:t>bahwa</a:t>
            </a:r>
            <a:r>
              <a:rPr lang="en-US" dirty="0"/>
              <a:t> </a:t>
            </a:r>
            <a:r>
              <a:rPr lang="en-US" dirty="0" err="1"/>
              <a:t>suatu</a:t>
            </a:r>
            <a:r>
              <a:rPr lang="en-US" dirty="0"/>
              <a:t> </a:t>
            </a:r>
            <a:r>
              <a:rPr lang="en-US" dirty="0" err="1"/>
              <a:t>peristiwa</a:t>
            </a:r>
            <a:r>
              <a:rPr lang="en-US" dirty="0"/>
              <a:t> </a:t>
            </a:r>
            <a:r>
              <a:rPr lang="en-US" dirty="0" err="1"/>
              <a:t>terjadi</a:t>
            </a:r>
            <a:r>
              <a:rPr lang="en-US" dirty="0"/>
              <a:t> </a:t>
            </a:r>
            <a:r>
              <a:rPr lang="en-US" dirty="0" err="1"/>
              <a:t>atau</a:t>
            </a:r>
            <a:r>
              <a:rPr lang="en-US" dirty="0"/>
              <a:t> </a:t>
            </a:r>
            <a:r>
              <a:rPr lang="en-US" dirty="0" err="1"/>
              <a:t>tidak</a:t>
            </a:r>
            <a:r>
              <a:rPr lang="en-US" dirty="0"/>
              <a:t> </a:t>
            </a:r>
            <a:r>
              <a:rPr lang="en-US" dirty="0" err="1"/>
              <a:t>terjadi</a:t>
            </a:r>
            <a:r>
              <a:rPr lang="en-US" dirty="0"/>
              <a:t>, </a:t>
            </a:r>
            <a:r>
              <a:rPr lang="en-US" dirty="0" err="1"/>
              <a:t>atau</a:t>
            </a:r>
            <a:r>
              <a:rPr lang="en-US" dirty="0"/>
              <a:t> </a:t>
            </a:r>
            <a:r>
              <a:rPr lang="en-US" dirty="0" err="1"/>
              <a:t>suatu</a:t>
            </a:r>
            <a:r>
              <a:rPr lang="en-US" dirty="0"/>
              <a:t> </a:t>
            </a:r>
            <a:r>
              <a:rPr lang="en-US" dirty="0" err="1"/>
              <a:t>pernyataan</a:t>
            </a:r>
            <a:r>
              <a:rPr lang="en-US" dirty="0"/>
              <a:t> </a:t>
            </a:r>
            <a:r>
              <a:rPr lang="en-US" dirty="0" err="1"/>
              <a:t>deklaratif</a:t>
            </a:r>
            <a:r>
              <a:rPr lang="en-US" dirty="0"/>
              <a:t> </a:t>
            </a:r>
            <a:r>
              <a:rPr lang="en-US" dirty="0" err="1"/>
              <a:t>benar</a:t>
            </a:r>
            <a:r>
              <a:rPr lang="en-US" dirty="0"/>
              <a:t> </a:t>
            </a:r>
            <a:r>
              <a:rPr lang="en-US" dirty="0" err="1"/>
              <a:t>atau</a:t>
            </a:r>
            <a:r>
              <a:rPr lang="en-US" dirty="0"/>
              <a:t> salah, </a:t>
            </a:r>
            <a:r>
              <a:rPr lang="en-US" dirty="0" err="1"/>
              <a:t>asumsi</a:t>
            </a:r>
            <a:r>
              <a:rPr lang="en-US" dirty="0"/>
              <a:t> </a:t>
            </a:r>
            <a:r>
              <a:rPr lang="en-US" dirty="0" err="1"/>
              <a:t>ini</a:t>
            </a:r>
            <a:r>
              <a:rPr lang="en-US" dirty="0"/>
              <a:t> </a:t>
            </a:r>
            <a:r>
              <a:rPr lang="en-US" dirty="0" err="1"/>
              <a:t>telah</a:t>
            </a:r>
            <a:r>
              <a:rPr lang="en-US" dirty="0"/>
              <a:t> </a:t>
            </a:r>
            <a:r>
              <a:rPr lang="en-US" dirty="0" err="1"/>
              <a:t>membantu</a:t>
            </a:r>
            <a:r>
              <a:rPr lang="en-US" dirty="0"/>
              <a:t> </a:t>
            </a:r>
            <a:r>
              <a:rPr lang="en-US" dirty="0" err="1"/>
              <a:t>dalam</a:t>
            </a:r>
            <a:r>
              <a:rPr lang="en-US" dirty="0"/>
              <a:t> </a:t>
            </a:r>
            <a:r>
              <a:rPr lang="en-US" dirty="0" err="1"/>
              <a:t>memahami</a:t>
            </a:r>
            <a:r>
              <a:rPr lang="en-US" dirty="0"/>
              <a:t> </a:t>
            </a:r>
            <a:r>
              <a:rPr lang="en-US" dirty="0" err="1"/>
              <a:t>bagaimana</a:t>
            </a:r>
            <a:r>
              <a:rPr lang="en-US" dirty="0"/>
              <a:t> KBS </a:t>
            </a:r>
            <a:r>
              <a:rPr lang="en-US" dirty="0" err="1"/>
              <a:t>bekerja</a:t>
            </a:r>
            <a:r>
              <a:rPr lang="en-US" dirty="0"/>
              <a:t>, </a:t>
            </a:r>
            <a:r>
              <a:rPr lang="en-US" dirty="0" err="1"/>
              <a:t>namun</a:t>
            </a:r>
            <a:r>
              <a:rPr lang="en-US" dirty="0"/>
              <a:t> </a:t>
            </a:r>
            <a:r>
              <a:rPr lang="en-US" dirty="0" err="1"/>
              <a:t>hal</a:t>
            </a:r>
            <a:r>
              <a:rPr lang="en-US" dirty="0"/>
              <a:t> </a:t>
            </a:r>
            <a:r>
              <a:rPr lang="en-US" dirty="0" err="1"/>
              <a:t>ini</a:t>
            </a:r>
            <a:r>
              <a:rPr lang="en-US" dirty="0"/>
              <a:t> </a:t>
            </a:r>
            <a:r>
              <a:rPr lang="en-US" dirty="0" err="1"/>
              <a:t>tidak</a:t>
            </a:r>
            <a:r>
              <a:rPr lang="en-US" dirty="0"/>
              <a:t> </a:t>
            </a:r>
            <a:r>
              <a:rPr lang="en-US" dirty="0" err="1"/>
              <a:t>selalu</a:t>
            </a:r>
            <a:r>
              <a:rPr lang="en-US" dirty="0"/>
              <a:t> </a:t>
            </a:r>
            <a:r>
              <a:rPr lang="en-US" dirty="0" err="1"/>
              <a:t>sesuai</a:t>
            </a:r>
            <a:r>
              <a:rPr lang="en-US" dirty="0"/>
              <a:t> di dunia </a:t>
            </a:r>
            <a:r>
              <a:rPr lang="en-US" dirty="0" err="1"/>
              <a:t>nyata</a:t>
            </a:r>
            <a:r>
              <a:rPr lang="en-US" dirty="0"/>
              <a:t> </a:t>
            </a:r>
          </a:p>
          <a:p>
            <a:pPr marL="354013" indent="-255588">
              <a:spcBef>
                <a:spcPts val="200"/>
              </a:spcBef>
              <a:spcAft>
                <a:spcPts val="400"/>
              </a:spcAft>
              <a:buFont typeface="Arial" panose="020B0604020202020204" pitchFamily="34" charset="0"/>
              <a:buChar char="•"/>
            </a:pPr>
            <a:r>
              <a:rPr lang="en-US" dirty="0"/>
              <a:t>Banyak </a:t>
            </a:r>
            <a:r>
              <a:rPr lang="en-US" dirty="0" err="1"/>
              <a:t>situasi</a:t>
            </a:r>
            <a:r>
              <a:rPr lang="en-US" dirty="0"/>
              <a:t> </a:t>
            </a:r>
            <a:r>
              <a:rPr lang="en-US" dirty="0" err="1"/>
              <a:t>atau</a:t>
            </a:r>
            <a:r>
              <a:rPr lang="en-US" dirty="0"/>
              <a:t> </a:t>
            </a:r>
            <a:r>
              <a:rPr lang="en-US" dirty="0" err="1"/>
              <a:t>peristiwa</a:t>
            </a:r>
            <a:r>
              <a:rPr lang="en-US" dirty="0"/>
              <a:t> </a:t>
            </a:r>
            <a:r>
              <a:rPr lang="en-US" dirty="0" err="1"/>
              <a:t>tidak</a:t>
            </a:r>
            <a:r>
              <a:rPr lang="en-US" dirty="0"/>
              <a:t> </a:t>
            </a:r>
            <a:r>
              <a:rPr lang="en-US" dirty="0" err="1"/>
              <a:t>dapat</a:t>
            </a:r>
            <a:r>
              <a:rPr lang="en-US" dirty="0"/>
              <a:t> </a:t>
            </a:r>
            <a:r>
              <a:rPr lang="en-US" dirty="0" err="1"/>
              <a:t>diprediksi</a:t>
            </a:r>
            <a:r>
              <a:rPr lang="en-US" dirty="0"/>
              <a:t> </a:t>
            </a:r>
            <a:r>
              <a:rPr lang="en-US" dirty="0" err="1"/>
              <a:t>dengan</a:t>
            </a:r>
            <a:r>
              <a:rPr lang="en-US" dirty="0"/>
              <a:t> </a:t>
            </a:r>
            <a:r>
              <a:rPr lang="en-US" dirty="0" err="1"/>
              <a:t>kepastian</a:t>
            </a:r>
            <a:r>
              <a:rPr lang="en-US" dirty="0"/>
              <a:t> (</a:t>
            </a:r>
            <a:r>
              <a:rPr lang="en-US" dirty="0" err="1"/>
              <a:t>keyakinan</a:t>
            </a:r>
            <a:r>
              <a:rPr lang="en-US" dirty="0"/>
              <a:t>) </a:t>
            </a:r>
            <a:r>
              <a:rPr lang="en-US" dirty="0" err="1"/>
              <a:t>absolut</a:t>
            </a:r>
            <a:r>
              <a:rPr lang="en-US" dirty="0"/>
              <a:t>, </a:t>
            </a:r>
            <a:r>
              <a:rPr lang="en-US" dirty="0" err="1"/>
              <a:t>misalnya</a:t>
            </a:r>
            <a:r>
              <a:rPr lang="en-US" dirty="0"/>
              <a:t>, </a:t>
            </a:r>
            <a:r>
              <a:rPr lang="en-US" dirty="0" err="1"/>
              <a:t>terdapat</a:t>
            </a:r>
            <a:r>
              <a:rPr lang="en-US" dirty="0"/>
              <a:t> </a:t>
            </a:r>
            <a:r>
              <a:rPr lang="en-US" dirty="0" err="1"/>
              <a:t>kemungkinan</a:t>
            </a:r>
            <a:r>
              <a:rPr lang="en-US" dirty="0"/>
              <a:t> yang </a:t>
            </a:r>
            <a:r>
              <a:rPr lang="en-US" dirty="0" err="1"/>
              <a:t>terjadi</a:t>
            </a:r>
            <a:r>
              <a:rPr lang="en-US" dirty="0"/>
              <a:t>, </a:t>
            </a:r>
            <a:r>
              <a:rPr lang="en-US" dirty="0" err="1"/>
              <a:t>bukan</a:t>
            </a:r>
            <a:r>
              <a:rPr lang="en-US" dirty="0"/>
              <a:t> </a:t>
            </a:r>
            <a:r>
              <a:rPr lang="en-US" dirty="0" err="1"/>
              <a:t>kepastian</a:t>
            </a:r>
            <a:r>
              <a:rPr lang="en-US" dirty="0"/>
              <a:t> </a:t>
            </a:r>
            <a:r>
              <a:rPr lang="en-US" dirty="0" err="1"/>
              <a:t>atau</a:t>
            </a:r>
            <a:r>
              <a:rPr lang="en-US" dirty="0"/>
              <a:t> </a:t>
            </a:r>
            <a:r>
              <a:rPr lang="en-US" dirty="0" err="1"/>
              <a:t>ketidakpastian</a:t>
            </a:r>
            <a:r>
              <a:rPr lang="en-US" dirty="0"/>
              <a:t> </a:t>
            </a:r>
            <a:r>
              <a:rPr lang="en-US" dirty="0" err="1"/>
              <a:t>absolut</a:t>
            </a:r>
            <a:r>
              <a:rPr lang="en-US" dirty="0"/>
              <a:t> </a:t>
            </a:r>
          </a:p>
          <a:p>
            <a:pPr marL="354013" indent="-255588">
              <a:spcBef>
                <a:spcPts val="200"/>
              </a:spcBef>
              <a:spcAft>
                <a:spcPts val="400"/>
              </a:spcAft>
              <a:buFont typeface="Arial" panose="020B0604020202020204" pitchFamily="34" charset="0"/>
              <a:buChar char="•"/>
            </a:pPr>
            <a:r>
              <a:rPr lang="en-US" dirty="0" err="1"/>
              <a:t>Dalam</a:t>
            </a:r>
            <a:r>
              <a:rPr lang="en-US" dirty="0"/>
              <a:t> </a:t>
            </a:r>
            <a:r>
              <a:rPr lang="en-US" dirty="0" err="1"/>
              <a:t>suatu</a:t>
            </a:r>
            <a:r>
              <a:rPr lang="en-US" dirty="0"/>
              <a:t> </a:t>
            </a:r>
            <a:r>
              <a:rPr lang="en-US" dirty="0" err="1"/>
              <a:t>disain</a:t>
            </a:r>
            <a:r>
              <a:rPr lang="en-US" dirty="0"/>
              <a:t> </a:t>
            </a:r>
            <a:r>
              <a:rPr lang="en-US" dirty="0" err="1"/>
              <a:t>sistem</a:t>
            </a:r>
            <a:r>
              <a:rPr lang="en-US" dirty="0"/>
              <a:t>, </a:t>
            </a:r>
            <a:r>
              <a:rPr lang="en-US" dirty="0" err="1"/>
              <a:t>beberapa</a:t>
            </a:r>
            <a:r>
              <a:rPr lang="en-US" dirty="0"/>
              <a:t> </a:t>
            </a:r>
            <a:r>
              <a:rPr lang="en-US" dirty="0" err="1"/>
              <a:t>aturan</a:t>
            </a:r>
            <a:r>
              <a:rPr lang="en-US" dirty="0"/>
              <a:t> </a:t>
            </a:r>
            <a:r>
              <a:rPr lang="en-US" dirty="0" err="1"/>
              <a:t>atau</a:t>
            </a:r>
            <a:r>
              <a:rPr lang="en-US" dirty="0"/>
              <a:t> </a:t>
            </a:r>
            <a:r>
              <a:rPr lang="en-US" dirty="0" err="1"/>
              <a:t>asumsi</a:t>
            </a:r>
            <a:r>
              <a:rPr lang="en-US" dirty="0"/>
              <a:t> </a:t>
            </a:r>
            <a:r>
              <a:rPr lang="en-US" dirty="0" err="1"/>
              <a:t>sebelumnya</a:t>
            </a:r>
            <a:r>
              <a:rPr lang="en-US" dirty="0"/>
              <a:t> dan </a:t>
            </a:r>
            <a:r>
              <a:rPr lang="en-US" dirty="0" err="1"/>
              <a:t>kesimpulan</a:t>
            </a:r>
            <a:r>
              <a:rPr lang="en-US" dirty="0"/>
              <a:t> </a:t>
            </a:r>
            <a:r>
              <a:rPr lang="en-US" dirty="0" err="1"/>
              <a:t>awal</a:t>
            </a:r>
            <a:r>
              <a:rPr lang="en-US" dirty="0"/>
              <a:t> </a:t>
            </a:r>
            <a:r>
              <a:rPr lang="en-US" dirty="0" err="1"/>
              <a:t>dapat</a:t>
            </a:r>
            <a:r>
              <a:rPr lang="en-US" dirty="0"/>
              <a:t> </a:t>
            </a:r>
            <a:r>
              <a:rPr lang="en-US" dirty="0" err="1"/>
              <a:t>tebukti</a:t>
            </a:r>
            <a:r>
              <a:rPr lang="en-US" dirty="0"/>
              <a:t> salah </a:t>
            </a:r>
            <a:r>
              <a:rPr lang="en-US" dirty="0" err="1"/>
              <a:t>selama</a:t>
            </a:r>
            <a:r>
              <a:rPr lang="en-US" dirty="0"/>
              <a:t> proses </a:t>
            </a:r>
            <a:r>
              <a:rPr lang="en-US" dirty="0" err="1"/>
              <a:t>disain</a:t>
            </a:r>
            <a:r>
              <a:rPr lang="en-US" dirty="0"/>
              <a:t>, </a:t>
            </a:r>
            <a:r>
              <a:rPr lang="en-US" dirty="0" err="1"/>
              <a:t>bahkan</a:t>
            </a:r>
            <a:r>
              <a:rPr lang="en-US" dirty="0"/>
              <a:t> </a:t>
            </a:r>
            <a:r>
              <a:rPr lang="en-US" dirty="0" err="1"/>
              <a:t>tidak</a:t>
            </a:r>
            <a:r>
              <a:rPr lang="en-US" dirty="0"/>
              <a:t> </a:t>
            </a:r>
            <a:r>
              <a:rPr lang="en-US" dirty="0" err="1"/>
              <a:t>berlaku</a:t>
            </a:r>
            <a:r>
              <a:rPr lang="en-US" dirty="0"/>
              <a:t> </a:t>
            </a:r>
            <a:r>
              <a:rPr lang="en-US" dirty="0" err="1"/>
              <a:t>lagi</a:t>
            </a:r>
            <a:r>
              <a:rPr lang="en-US" dirty="0"/>
              <a:t> </a:t>
            </a:r>
            <a:r>
              <a:rPr lang="en-US" dirty="0" err="1"/>
              <a:t>saat</a:t>
            </a:r>
            <a:r>
              <a:rPr lang="en-US" dirty="0"/>
              <a:t> </a:t>
            </a:r>
            <a:r>
              <a:rPr lang="en-US" dirty="0" err="1"/>
              <a:t>sistem</a:t>
            </a:r>
            <a:r>
              <a:rPr lang="en-US" dirty="0"/>
              <a:t> </a:t>
            </a:r>
            <a:r>
              <a:rPr lang="en-US" dirty="0" err="1"/>
              <a:t>berjalan</a:t>
            </a:r>
            <a:endParaRPr lang="en-US" dirty="0"/>
          </a:p>
          <a:p>
            <a:pPr marL="354013" indent="-255588">
              <a:spcBef>
                <a:spcPts val="200"/>
              </a:spcBef>
              <a:spcAft>
                <a:spcPts val="400"/>
              </a:spcAft>
              <a:buFont typeface="Arial" panose="020B0604020202020204" pitchFamily="34" charset="0"/>
              <a:buChar char="•"/>
            </a:pPr>
            <a:r>
              <a:rPr lang="en-US" dirty="0"/>
              <a:t>Pada </a:t>
            </a:r>
            <a:r>
              <a:rPr lang="en-US" dirty="0" err="1"/>
              <a:t>kasus</a:t>
            </a:r>
            <a:r>
              <a:rPr lang="en-US" dirty="0"/>
              <a:t> </a:t>
            </a:r>
            <a:r>
              <a:rPr lang="en-US" dirty="0" err="1"/>
              <a:t>ini</a:t>
            </a:r>
            <a:r>
              <a:rPr lang="en-US" dirty="0"/>
              <a:t>, </a:t>
            </a:r>
            <a:r>
              <a:rPr lang="en-US" dirty="0" err="1"/>
              <a:t>bagian</a:t>
            </a:r>
            <a:r>
              <a:rPr lang="en-US" dirty="0"/>
              <a:t> </a:t>
            </a:r>
            <a:r>
              <a:rPr lang="en-US" dirty="0" err="1"/>
              <a:t>dari</a:t>
            </a:r>
            <a:r>
              <a:rPr lang="en-US" dirty="0"/>
              <a:t> proses </a:t>
            </a:r>
            <a:r>
              <a:rPr lang="en-US" dirty="0" err="1"/>
              <a:t>penalaran</a:t>
            </a:r>
            <a:r>
              <a:rPr lang="en-US" dirty="0"/>
              <a:t> </a:t>
            </a:r>
            <a:r>
              <a:rPr lang="en-US" dirty="0" err="1"/>
              <a:t>harus</a:t>
            </a:r>
            <a:r>
              <a:rPr lang="en-US" dirty="0"/>
              <a:t> </a:t>
            </a:r>
            <a:r>
              <a:rPr lang="en-US" dirty="0" err="1"/>
              <a:t>diperbaiki</a:t>
            </a:r>
            <a:r>
              <a:rPr lang="en-US" dirty="0"/>
              <a:t>, dan </a:t>
            </a:r>
            <a:r>
              <a:rPr lang="en-US" dirty="0" err="1"/>
              <a:t>solusi</a:t>
            </a:r>
            <a:r>
              <a:rPr lang="en-US" dirty="0"/>
              <a:t> original </a:t>
            </a:r>
            <a:r>
              <a:rPr lang="en-US" dirty="0" err="1"/>
              <a:t>seperti</a:t>
            </a:r>
            <a:r>
              <a:rPr lang="en-US" dirty="0"/>
              <a:t> </a:t>
            </a:r>
            <a:r>
              <a:rPr lang="en-US" dirty="0" err="1"/>
              <a:t>fitur</a:t>
            </a:r>
            <a:r>
              <a:rPr lang="en-US" dirty="0"/>
              <a:t> </a:t>
            </a:r>
            <a:r>
              <a:rPr lang="en-US" dirty="0" err="1"/>
              <a:t>desain</a:t>
            </a:r>
            <a:r>
              <a:rPr lang="en-US" dirty="0"/>
              <a:t> internal </a:t>
            </a:r>
            <a:r>
              <a:rPr lang="en-US" dirty="0" err="1"/>
              <a:t>harus</a:t>
            </a:r>
            <a:r>
              <a:rPr lang="en-US" dirty="0"/>
              <a:t> </a:t>
            </a:r>
            <a:r>
              <a:rPr lang="en-US" dirty="0" err="1"/>
              <a:t>disesuakan</a:t>
            </a:r>
            <a:r>
              <a:rPr lang="en-US" dirty="0"/>
              <a:t> </a:t>
            </a:r>
            <a:r>
              <a:rPr lang="en-US" dirty="0" err="1"/>
              <a:t>serta</a:t>
            </a:r>
            <a:r>
              <a:rPr lang="en-US" dirty="0"/>
              <a:t> </a:t>
            </a:r>
            <a:r>
              <a:rPr lang="en-US" dirty="0" err="1"/>
              <a:t>dirancang</a:t>
            </a:r>
            <a:r>
              <a:rPr lang="en-US" dirty="0"/>
              <a:t> </a:t>
            </a:r>
            <a:r>
              <a:rPr lang="en-US" dirty="0" err="1"/>
              <a:t>ulang</a:t>
            </a:r>
            <a:r>
              <a:rPr lang="en-US" dirty="0"/>
              <a:t>, </a:t>
            </a:r>
            <a:r>
              <a:rPr lang="en-US" dirty="0" err="1"/>
              <a:t>dalam</a:t>
            </a:r>
            <a:r>
              <a:rPr lang="en-US" dirty="0"/>
              <a:t> </a:t>
            </a:r>
            <a:r>
              <a:rPr lang="en-US" dirty="0" err="1"/>
              <a:t>sistem</a:t>
            </a:r>
            <a:r>
              <a:rPr lang="en-US" dirty="0"/>
              <a:t> </a:t>
            </a:r>
            <a:r>
              <a:rPr lang="en-US" dirty="0" err="1"/>
              <a:t>berbasis</a:t>
            </a:r>
            <a:r>
              <a:rPr lang="en-US" dirty="0"/>
              <a:t> </a:t>
            </a:r>
            <a:r>
              <a:rPr lang="en-US" dirty="0" err="1"/>
              <a:t>pengetahuan</a:t>
            </a:r>
            <a:r>
              <a:rPr lang="en-US" dirty="0"/>
              <a:t> </a:t>
            </a:r>
            <a:r>
              <a:rPr lang="en-US" dirty="0" err="1"/>
              <a:t>dikenal</a:t>
            </a:r>
            <a:r>
              <a:rPr lang="en-US" dirty="0"/>
              <a:t> </a:t>
            </a:r>
            <a:r>
              <a:rPr lang="en-US" dirty="0" err="1"/>
              <a:t>sebagai</a:t>
            </a:r>
            <a:r>
              <a:rPr lang="en-US" dirty="0"/>
              <a:t> </a:t>
            </a:r>
            <a:r>
              <a:rPr lang="en-US" i="1" dirty="0"/>
              <a:t>non-monotonic reasoning</a:t>
            </a:r>
          </a:p>
          <a:p>
            <a:pPr marL="354013" indent="-255588">
              <a:spcBef>
                <a:spcPts val="200"/>
              </a:spcBef>
              <a:spcAft>
                <a:spcPts val="400"/>
              </a:spcAft>
              <a:buFont typeface="Arial" panose="020B0604020202020204" pitchFamily="34" charset="0"/>
              <a:buChar char="•"/>
            </a:pPr>
            <a:r>
              <a:rPr lang="en-US" dirty="0" err="1"/>
              <a:t>Keadaan</a:t>
            </a:r>
            <a:r>
              <a:rPr lang="en-US" dirty="0"/>
              <a:t> </a:t>
            </a:r>
            <a:r>
              <a:rPr lang="en-US" dirty="0" err="1"/>
              <a:t>tersebut</a:t>
            </a:r>
            <a:r>
              <a:rPr lang="en-US" dirty="0"/>
              <a:t> </a:t>
            </a:r>
            <a:r>
              <a:rPr lang="en-US" dirty="0" err="1"/>
              <a:t>artinya</a:t>
            </a:r>
            <a:r>
              <a:rPr lang="en-US" dirty="0"/>
              <a:t> </a:t>
            </a:r>
            <a:r>
              <a:rPr lang="en-US" dirty="0" err="1"/>
              <a:t>disain</a:t>
            </a:r>
            <a:r>
              <a:rPr lang="en-US" dirty="0"/>
              <a:t> </a:t>
            </a:r>
            <a:r>
              <a:rPr lang="en-US" dirty="0" err="1"/>
              <a:t>sistem</a:t>
            </a:r>
            <a:r>
              <a:rPr lang="en-US" dirty="0"/>
              <a:t> </a:t>
            </a:r>
            <a:r>
              <a:rPr lang="en-US" dirty="0" err="1"/>
              <a:t>membutuhkan</a:t>
            </a:r>
            <a:r>
              <a:rPr lang="en-US" dirty="0"/>
              <a:t> data yang </a:t>
            </a:r>
            <a:r>
              <a:rPr lang="en-US" dirty="0" err="1"/>
              <a:t>hilang</a:t>
            </a:r>
            <a:r>
              <a:rPr lang="en-US" dirty="0"/>
              <a:t>, </a:t>
            </a:r>
            <a:r>
              <a:rPr lang="en-US" dirty="0" err="1"/>
              <a:t>semakin</a:t>
            </a:r>
            <a:r>
              <a:rPr lang="en-US" dirty="0"/>
              <a:t> </a:t>
            </a:r>
            <a:r>
              <a:rPr lang="en-US" dirty="0" err="1"/>
              <a:t>banyak</a:t>
            </a:r>
            <a:r>
              <a:rPr lang="en-US" dirty="0"/>
              <a:t> data yang </a:t>
            </a:r>
            <a:r>
              <a:rPr lang="en-US" dirty="0" err="1"/>
              <a:t>hilang</a:t>
            </a:r>
            <a:r>
              <a:rPr lang="en-US" dirty="0"/>
              <a:t>, </a:t>
            </a:r>
            <a:r>
              <a:rPr lang="en-US" dirty="0" err="1"/>
              <a:t>semakin</a:t>
            </a:r>
            <a:r>
              <a:rPr lang="en-US" dirty="0"/>
              <a:t> </a:t>
            </a:r>
            <a:r>
              <a:rPr lang="en-US" dirty="0" err="1"/>
              <a:t>banyak</a:t>
            </a:r>
            <a:r>
              <a:rPr lang="en-US" dirty="0"/>
              <a:t> </a:t>
            </a:r>
            <a:r>
              <a:rPr lang="en-US" dirty="0" err="1"/>
              <a:t>dugaan</a:t>
            </a:r>
            <a:r>
              <a:rPr lang="en-US" dirty="0"/>
              <a:t> yang </a:t>
            </a:r>
            <a:r>
              <a:rPr lang="en-US" dirty="0" err="1"/>
              <a:t>harus</a:t>
            </a:r>
            <a:r>
              <a:rPr lang="en-US" dirty="0"/>
              <a:t> </a:t>
            </a:r>
            <a:r>
              <a:rPr lang="en-US" dirty="0" err="1"/>
              <a:t>dibuat</a:t>
            </a:r>
            <a:r>
              <a:rPr lang="en-US" dirty="0"/>
              <a:t> oleh </a:t>
            </a:r>
            <a:r>
              <a:rPr lang="en-US" dirty="0" err="1"/>
              <a:t>perancang</a:t>
            </a:r>
            <a:r>
              <a:rPr lang="en-US" dirty="0"/>
              <a:t>, </a:t>
            </a:r>
            <a:r>
              <a:rPr lang="en-US" dirty="0" err="1"/>
              <a:t>sehingga</a:t>
            </a:r>
            <a:r>
              <a:rPr lang="en-US" dirty="0"/>
              <a:t> </a:t>
            </a:r>
            <a:r>
              <a:rPr lang="en-US" dirty="0" err="1"/>
              <a:t>semakin</a:t>
            </a:r>
            <a:r>
              <a:rPr lang="en-US" dirty="0"/>
              <a:t> </a:t>
            </a:r>
            <a:r>
              <a:rPr lang="en-US" dirty="0" err="1"/>
              <a:t>rendah</a:t>
            </a:r>
            <a:r>
              <a:rPr lang="en-US" dirty="0"/>
              <a:t> </a:t>
            </a:r>
            <a:r>
              <a:rPr lang="en-US" dirty="0" err="1"/>
              <a:t>kualitas</a:t>
            </a:r>
            <a:r>
              <a:rPr lang="en-US" dirty="0"/>
              <a:t> </a:t>
            </a:r>
            <a:r>
              <a:rPr lang="en-US" dirty="0" err="1"/>
              <a:t>desain</a:t>
            </a:r>
            <a:r>
              <a:rPr lang="en-US" dirty="0"/>
              <a:t> </a:t>
            </a:r>
            <a:r>
              <a:rPr lang="en-US" dirty="0" err="1"/>
              <a:t>akhir</a:t>
            </a:r>
            <a:endParaRPr lang="en-US"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5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fade">
                                      <p:cBhvr>
                                        <p:cTn id="23"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Definisi</a:t>
            </a:r>
            <a:r>
              <a:rPr lang="en-US" sz="2700" i="1" dirty="0"/>
              <a:t> </a:t>
            </a:r>
            <a:r>
              <a:rPr lang="en-US" sz="2700" i="1" dirty="0" err="1"/>
              <a:t>Teori</a:t>
            </a:r>
            <a:r>
              <a:rPr lang="en-US" sz="2700" i="1" dirty="0"/>
              <a:t> </a:t>
            </a:r>
            <a:r>
              <a:rPr lang="en-US" sz="2700" i="1" dirty="0" err="1"/>
              <a:t>Ketidakpastian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5376"/>
            <a:ext cx="10056433" cy="44661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400"/>
              </a:spcAft>
              <a:buFont typeface="Arial" panose="020B0604020202020204" pitchFamily="34" charset="0"/>
              <a:buChar char="•"/>
            </a:pPr>
            <a:r>
              <a:rPr lang="en-US" dirty="0" err="1"/>
              <a:t>Perancang</a:t>
            </a:r>
            <a:r>
              <a:rPr lang="en-US" dirty="0"/>
              <a:t> </a:t>
            </a:r>
            <a:r>
              <a:rPr lang="en-US" dirty="0" err="1"/>
              <a:t>dapat</a:t>
            </a:r>
            <a:r>
              <a:rPr lang="en-US" dirty="0"/>
              <a:t> </a:t>
            </a:r>
            <a:r>
              <a:rPr lang="en-US" dirty="0" err="1"/>
              <a:t>mengatasi</a:t>
            </a:r>
            <a:r>
              <a:rPr lang="en-US" dirty="0"/>
              <a:t> </a:t>
            </a:r>
            <a:r>
              <a:rPr lang="en-US" dirty="0" err="1"/>
              <a:t>beberapa</a:t>
            </a:r>
            <a:r>
              <a:rPr lang="en-US" dirty="0"/>
              <a:t> data yang </a:t>
            </a:r>
            <a:r>
              <a:rPr lang="en-US" dirty="0" err="1"/>
              <a:t>hilang</a:t>
            </a:r>
            <a:r>
              <a:rPr lang="en-US" dirty="0"/>
              <a:t> </a:t>
            </a:r>
            <a:r>
              <a:rPr lang="en-US" dirty="0" err="1"/>
              <a:t>atau</a:t>
            </a:r>
            <a:r>
              <a:rPr lang="en-US" dirty="0"/>
              <a:t> </a:t>
            </a:r>
            <a:r>
              <a:rPr lang="en-US" dirty="0" err="1"/>
              <a:t>informasi</a:t>
            </a:r>
            <a:r>
              <a:rPr lang="en-US" dirty="0"/>
              <a:t> yang </a:t>
            </a:r>
            <a:r>
              <a:rPr lang="en-US" dirty="0" err="1"/>
              <a:t>tidak</a:t>
            </a:r>
            <a:r>
              <a:rPr lang="en-US" dirty="0"/>
              <a:t> </a:t>
            </a:r>
            <a:r>
              <a:rPr lang="en-US" dirty="0" err="1"/>
              <a:t>pasti</a:t>
            </a:r>
            <a:r>
              <a:rPr lang="en-US" dirty="0"/>
              <a:t> dan </a:t>
            </a:r>
            <a:r>
              <a:rPr lang="en-US" dirty="0" err="1"/>
              <a:t>dapat</a:t>
            </a:r>
            <a:r>
              <a:rPr lang="en-US" dirty="0"/>
              <a:t> </a:t>
            </a:r>
            <a:r>
              <a:rPr lang="en-US" dirty="0" err="1"/>
              <a:t>berusaha</a:t>
            </a:r>
            <a:r>
              <a:rPr lang="en-US" dirty="0"/>
              <a:t> </a:t>
            </a:r>
            <a:r>
              <a:rPr lang="en-US" dirty="0" err="1"/>
              <a:t>menemukan</a:t>
            </a:r>
            <a:r>
              <a:rPr lang="en-US" dirty="0"/>
              <a:t> </a:t>
            </a:r>
            <a:r>
              <a:rPr lang="en-US" dirty="0" err="1"/>
              <a:t>solusi</a:t>
            </a:r>
            <a:r>
              <a:rPr lang="en-US" dirty="0"/>
              <a:t> </a:t>
            </a:r>
            <a:r>
              <a:rPr lang="en-US" dirty="0" err="1"/>
              <a:t>ketika</a:t>
            </a:r>
            <a:r>
              <a:rPr lang="en-US" dirty="0"/>
              <a:t> </a:t>
            </a:r>
            <a:r>
              <a:rPr lang="en-US" dirty="0" err="1"/>
              <a:t>tidak</a:t>
            </a:r>
            <a:r>
              <a:rPr lang="en-US" dirty="0"/>
              <a:t> </a:t>
            </a:r>
            <a:r>
              <a:rPr lang="en-US" dirty="0" err="1"/>
              <a:t>yakin</a:t>
            </a:r>
            <a:r>
              <a:rPr lang="en-US" dirty="0"/>
              <a:t> </a:t>
            </a:r>
            <a:r>
              <a:rPr lang="en-US" dirty="0" err="1"/>
              <a:t>dengan</a:t>
            </a:r>
            <a:r>
              <a:rPr lang="en-US" dirty="0"/>
              <a:t> </a:t>
            </a:r>
            <a:r>
              <a:rPr lang="en-US" dirty="0" err="1"/>
              <a:t>beberapa</a:t>
            </a:r>
            <a:r>
              <a:rPr lang="en-US" dirty="0"/>
              <a:t> proses </a:t>
            </a:r>
            <a:r>
              <a:rPr lang="en-US" dirty="0" err="1"/>
              <a:t>penalaran</a:t>
            </a:r>
            <a:endParaRPr lang="en-US" dirty="0"/>
          </a:p>
          <a:p>
            <a:pPr marL="354013" indent="-255588">
              <a:spcBef>
                <a:spcPts val="200"/>
              </a:spcBef>
              <a:spcAft>
                <a:spcPts val="400"/>
              </a:spcAft>
              <a:buFont typeface="Arial" panose="020B0604020202020204" pitchFamily="34" charset="0"/>
              <a:buChar char="•"/>
            </a:pPr>
            <a:r>
              <a:rPr lang="en-US" dirty="0" err="1"/>
              <a:t>Kenyataannya</a:t>
            </a:r>
            <a:r>
              <a:rPr lang="en-US" dirty="0"/>
              <a:t> </a:t>
            </a:r>
            <a:r>
              <a:rPr lang="en-US" dirty="0" err="1"/>
              <a:t>jarang</a:t>
            </a:r>
            <a:r>
              <a:rPr lang="en-US" dirty="0"/>
              <a:t> </a:t>
            </a:r>
            <a:r>
              <a:rPr lang="en-US" dirty="0" err="1"/>
              <a:t>terdapat</a:t>
            </a:r>
            <a:r>
              <a:rPr lang="en-US" dirty="0"/>
              <a:t> </a:t>
            </a:r>
            <a:r>
              <a:rPr lang="en-US" dirty="0" err="1"/>
              <a:t>solusi</a:t>
            </a:r>
            <a:r>
              <a:rPr lang="en-US" dirty="0"/>
              <a:t> yang </a:t>
            </a:r>
            <a:r>
              <a:rPr lang="en-US" dirty="0" err="1"/>
              <a:t>tepat</a:t>
            </a:r>
            <a:r>
              <a:rPr lang="en-US" dirty="0"/>
              <a:t>, </a:t>
            </a:r>
            <a:r>
              <a:rPr lang="en-US" dirty="0" err="1"/>
              <a:t>karena</a:t>
            </a:r>
            <a:r>
              <a:rPr lang="en-US" dirty="0"/>
              <a:t> </a:t>
            </a:r>
            <a:r>
              <a:rPr lang="en-US" dirty="0" err="1"/>
              <a:t>seringkali</a:t>
            </a:r>
            <a:r>
              <a:rPr lang="en-US" dirty="0"/>
              <a:t> </a:t>
            </a:r>
            <a:r>
              <a:rPr lang="en-US" dirty="0" err="1"/>
              <a:t>terdapat</a:t>
            </a:r>
            <a:r>
              <a:rPr lang="en-US" dirty="0"/>
              <a:t> </a:t>
            </a:r>
            <a:r>
              <a:rPr lang="en-US" dirty="0" err="1"/>
              <a:t>serangkaian</a:t>
            </a:r>
            <a:r>
              <a:rPr lang="en-US" dirty="0"/>
              <a:t> </a:t>
            </a:r>
            <a:r>
              <a:rPr lang="en-US" dirty="0" err="1"/>
              <a:t>solusi</a:t>
            </a:r>
            <a:r>
              <a:rPr lang="en-US" dirty="0"/>
              <a:t> yang </a:t>
            </a:r>
            <a:r>
              <a:rPr lang="en-US" dirty="0" err="1"/>
              <a:t>memungkinkan</a:t>
            </a:r>
            <a:r>
              <a:rPr lang="en-US" dirty="0"/>
              <a:t>, </a:t>
            </a:r>
            <a:r>
              <a:rPr lang="en-US" dirty="0" err="1"/>
              <a:t>sehingga</a:t>
            </a:r>
            <a:r>
              <a:rPr lang="en-US" dirty="0"/>
              <a:t>, </a:t>
            </a:r>
            <a:r>
              <a:rPr lang="en-US" dirty="0" err="1"/>
              <a:t>diperlukan</a:t>
            </a:r>
            <a:r>
              <a:rPr lang="en-US" dirty="0"/>
              <a:t> </a:t>
            </a:r>
            <a:r>
              <a:rPr lang="en-US" dirty="0" err="1"/>
              <a:t>sistem</a:t>
            </a:r>
            <a:r>
              <a:rPr lang="en-US" dirty="0"/>
              <a:t> yang </a:t>
            </a:r>
            <a:r>
              <a:rPr lang="en-US" dirty="0" err="1"/>
              <a:t>dapat</a:t>
            </a:r>
            <a:r>
              <a:rPr lang="en-US" dirty="0"/>
              <a:t> </a:t>
            </a:r>
            <a:r>
              <a:rPr lang="en-US" dirty="0" err="1"/>
              <a:t>meniru</a:t>
            </a:r>
            <a:r>
              <a:rPr lang="en-US" dirty="0"/>
              <a:t> proses </a:t>
            </a:r>
            <a:r>
              <a:rPr lang="en-US" dirty="0" err="1"/>
              <a:t>penalaran</a:t>
            </a:r>
            <a:r>
              <a:rPr lang="en-US" dirty="0"/>
              <a:t> </a:t>
            </a:r>
            <a:r>
              <a:rPr lang="en-US" dirty="0" err="1"/>
              <a:t>manusia</a:t>
            </a:r>
            <a:r>
              <a:rPr lang="en-US" dirty="0"/>
              <a:t> dan </a:t>
            </a:r>
            <a:r>
              <a:rPr lang="en-US" dirty="0" err="1"/>
              <a:t>dapat</a:t>
            </a:r>
            <a:r>
              <a:rPr lang="en-US" dirty="0"/>
              <a:t> </a:t>
            </a:r>
            <a:r>
              <a:rPr lang="en-US" dirty="0" err="1"/>
              <a:t>menghasilkan</a:t>
            </a:r>
            <a:r>
              <a:rPr lang="en-US" dirty="0"/>
              <a:t> </a:t>
            </a:r>
            <a:r>
              <a:rPr lang="en-US" dirty="0" err="1"/>
              <a:t>solusi</a:t>
            </a:r>
            <a:r>
              <a:rPr lang="en-US" dirty="0"/>
              <a:t> </a:t>
            </a:r>
            <a:r>
              <a:rPr lang="en-US" dirty="0" err="1"/>
              <a:t>potensial</a:t>
            </a:r>
            <a:r>
              <a:rPr lang="en-US" dirty="0"/>
              <a:t> </a:t>
            </a:r>
            <a:r>
              <a:rPr lang="en-US" dirty="0" err="1"/>
              <a:t>serta</a:t>
            </a:r>
            <a:r>
              <a:rPr lang="en-US" dirty="0"/>
              <a:t> </a:t>
            </a:r>
            <a:r>
              <a:rPr lang="en-US" dirty="0" err="1"/>
              <a:t>memberi</a:t>
            </a:r>
            <a:r>
              <a:rPr lang="en-US" dirty="0"/>
              <a:t> </a:t>
            </a:r>
            <a:r>
              <a:rPr lang="en-US" dirty="0" err="1"/>
              <a:t>peringkat</a:t>
            </a:r>
            <a:r>
              <a:rPr lang="en-US" dirty="0"/>
              <a:t> </a:t>
            </a:r>
            <a:r>
              <a:rPr lang="en-US" dirty="0" err="1"/>
              <a:t>preferensi</a:t>
            </a:r>
            <a:endParaRPr lang="en-US" dirty="0"/>
          </a:p>
          <a:p>
            <a:pPr marL="354013" indent="-255588">
              <a:spcBef>
                <a:spcPts val="200"/>
              </a:spcBef>
              <a:spcAft>
                <a:spcPts val="400"/>
              </a:spcAft>
              <a:buFont typeface="Arial" panose="020B0604020202020204" pitchFamily="34" charset="0"/>
              <a:buChar char="•"/>
            </a:pPr>
            <a:r>
              <a:rPr lang="en-US" dirty="0" err="1"/>
              <a:t>Misalnya</a:t>
            </a:r>
            <a:r>
              <a:rPr lang="en-US" dirty="0"/>
              <a:t>, </a:t>
            </a:r>
            <a:r>
              <a:rPr lang="en-US" dirty="0" err="1"/>
              <a:t>memungkinkan</a:t>
            </a:r>
            <a:r>
              <a:rPr lang="en-US" dirty="0"/>
              <a:t> </a:t>
            </a:r>
            <a:r>
              <a:rPr lang="en-US" dirty="0" err="1"/>
              <a:t>pengguna</a:t>
            </a:r>
            <a:r>
              <a:rPr lang="en-US" dirty="0"/>
              <a:t> </a:t>
            </a:r>
            <a:r>
              <a:rPr lang="en-US" dirty="0" err="1"/>
              <a:t>untuk</a:t>
            </a:r>
            <a:r>
              <a:rPr lang="en-US" dirty="0"/>
              <a:t> </a:t>
            </a:r>
            <a:r>
              <a:rPr lang="en-US" dirty="0" err="1"/>
              <a:t>menentukan</a:t>
            </a:r>
            <a:r>
              <a:rPr lang="en-US" dirty="0"/>
              <a:t> “</a:t>
            </a:r>
            <a:r>
              <a:rPr lang="en-US" i="1" dirty="0"/>
              <a:t>yes</a:t>
            </a:r>
            <a:r>
              <a:rPr lang="en-US" dirty="0"/>
              <a:t>, </a:t>
            </a:r>
            <a:r>
              <a:rPr lang="en-US" i="1" dirty="0"/>
              <a:t>no</a:t>
            </a:r>
            <a:r>
              <a:rPr lang="en-US" dirty="0"/>
              <a:t> </a:t>
            </a:r>
            <a:r>
              <a:rPr lang="en-US" dirty="0" err="1"/>
              <a:t>atau</a:t>
            </a:r>
            <a:r>
              <a:rPr lang="en-US" dirty="0"/>
              <a:t> </a:t>
            </a:r>
            <a:r>
              <a:rPr lang="en-US" i="1" dirty="0"/>
              <a:t>unknown</a:t>
            </a:r>
            <a:r>
              <a:rPr lang="en-US" dirty="0"/>
              <a:t>” </a:t>
            </a:r>
            <a:r>
              <a:rPr lang="en-US" dirty="0" err="1"/>
              <a:t>saat</a:t>
            </a:r>
            <a:r>
              <a:rPr lang="en-US" dirty="0"/>
              <a:t> </a:t>
            </a:r>
            <a:r>
              <a:rPr lang="en-US" dirty="0" err="1"/>
              <a:t>menjawab</a:t>
            </a:r>
            <a:r>
              <a:rPr lang="en-US" dirty="0"/>
              <a:t> </a:t>
            </a:r>
            <a:r>
              <a:rPr lang="en-US" dirty="0" err="1"/>
              <a:t>pertanyaan</a:t>
            </a:r>
            <a:r>
              <a:rPr lang="en-US" dirty="0"/>
              <a:t>, </a:t>
            </a:r>
            <a:r>
              <a:rPr lang="en-US" dirty="0" err="1"/>
              <a:t>jika</a:t>
            </a:r>
            <a:r>
              <a:rPr lang="en-US" dirty="0"/>
              <a:t> </a:t>
            </a:r>
            <a:r>
              <a:rPr lang="en-US" dirty="0" err="1"/>
              <a:t>jawabannya</a:t>
            </a:r>
            <a:r>
              <a:rPr lang="en-US" dirty="0"/>
              <a:t> “</a:t>
            </a:r>
            <a:r>
              <a:rPr lang="en-US" i="1" dirty="0"/>
              <a:t>unknown</a:t>
            </a:r>
            <a:r>
              <a:rPr lang="en-US" dirty="0"/>
              <a:t>” </a:t>
            </a:r>
            <a:r>
              <a:rPr lang="en-US" dirty="0" err="1"/>
              <a:t>maka</a:t>
            </a:r>
            <a:r>
              <a:rPr lang="en-US" dirty="0"/>
              <a:t> </a:t>
            </a:r>
            <a:r>
              <a:rPr lang="en-US" dirty="0" err="1"/>
              <a:t>pemrosesan</a:t>
            </a:r>
            <a:r>
              <a:rPr lang="en-US" dirty="0"/>
              <a:t> </a:t>
            </a:r>
            <a:r>
              <a:rPr lang="en-US" dirty="0" err="1"/>
              <a:t>tambahan</a:t>
            </a:r>
            <a:r>
              <a:rPr lang="en-US" dirty="0"/>
              <a:t> </a:t>
            </a:r>
            <a:r>
              <a:rPr lang="en-US" dirty="0" err="1"/>
              <a:t>dapat</a:t>
            </a:r>
            <a:r>
              <a:rPr lang="en-US" dirty="0"/>
              <a:t> </a:t>
            </a:r>
            <a:r>
              <a:rPr lang="en-US" dirty="0" err="1"/>
              <a:t>dipicu</a:t>
            </a:r>
            <a:r>
              <a:rPr lang="en-US" dirty="0"/>
              <a:t> oleh </a:t>
            </a:r>
            <a:r>
              <a:rPr lang="en-US" dirty="0" err="1"/>
              <a:t>mesin</a:t>
            </a:r>
            <a:r>
              <a:rPr lang="en-US" dirty="0"/>
              <a:t> </a:t>
            </a:r>
            <a:r>
              <a:rPr lang="en-US" dirty="0" err="1"/>
              <a:t>inferensi</a:t>
            </a:r>
            <a:r>
              <a:rPr lang="en-US" dirty="0"/>
              <a:t> </a:t>
            </a:r>
            <a:r>
              <a:rPr lang="en-US" dirty="0" err="1"/>
              <a:t>untuk</a:t>
            </a:r>
            <a:r>
              <a:rPr lang="en-US" dirty="0"/>
              <a:t> </a:t>
            </a:r>
            <a:r>
              <a:rPr lang="en-US" dirty="0" err="1"/>
              <a:t>menentukan</a:t>
            </a:r>
            <a:r>
              <a:rPr lang="en-US" dirty="0"/>
              <a:t> </a:t>
            </a:r>
            <a:r>
              <a:rPr lang="en-US" dirty="0" err="1"/>
              <a:t>jawaban</a:t>
            </a:r>
            <a:endParaRPr lang="en-US" dirty="0"/>
          </a:p>
          <a:p>
            <a:pPr marL="354013" indent="-255588">
              <a:spcBef>
                <a:spcPts val="200"/>
              </a:spcBef>
              <a:spcAft>
                <a:spcPts val="400"/>
              </a:spcAft>
              <a:buFont typeface="Arial" panose="020B0604020202020204" pitchFamily="34" charset="0"/>
              <a:buChar char="•"/>
            </a:pPr>
            <a:r>
              <a:rPr lang="en-US" dirty="0" err="1"/>
              <a:t>Metode</a:t>
            </a:r>
            <a:r>
              <a:rPr lang="en-US" dirty="0"/>
              <a:t> </a:t>
            </a:r>
            <a:r>
              <a:rPr lang="en-US" dirty="0" err="1"/>
              <a:t>lainnya</a:t>
            </a:r>
            <a:r>
              <a:rPr lang="en-US" dirty="0"/>
              <a:t> </a:t>
            </a:r>
            <a:r>
              <a:rPr lang="en-US" dirty="0" err="1"/>
              <a:t>adalah</a:t>
            </a:r>
            <a:r>
              <a:rPr lang="en-US" dirty="0"/>
              <a:t> </a:t>
            </a:r>
            <a:r>
              <a:rPr lang="en-US" dirty="0" err="1"/>
              <a:t>menggunakan</a:t>
            </a:r>
            <a:r>
              <a:rPr lang="en-US" dirty="0"/>
              <a:t> “</a:t>
            </a:r>
            <a:r>
              <a:rPr lang="en-US" i="1" dirty="0"/>
              <a:t>confidence factors</a:t>
            </a:r>
            <a:r>
              <a:rPr lang="en-US" dirty="0"/>
              <a:t>” (</a:t>
            </a:r>
            <a:r>
              <a:rPr lang="en-US" dirty="0" err="1"/>
              <a:t>faktor</a:t>
            </a:r>
            <a:r>
              <a:rPr lang="en-US" dirty="0"/>
              <a:t> </a:t>
            </a:r>
            <a:r>
              <a:rPr lang="en-US" dirty="0" err="1"/>
              <a:t>keyakinan</a:t>
            </a:r>
            <a:r>
              <a:rPr lang="en-US" dirty="0"/>
              <a:t>) </a:t>
            </a:r>
            <a:r>
              <a:rPr lang="en-US" dirty="0" err="1"/>
              <a:t>atau</a:t>
            </a:r>
            <a:r>
              <a:rPr lang="en-US" dirty="0"/>
              <a:t> </a:t>
            </a:r>
            <a:r>
              <a:rPr lang="en-US" dirty="0" err="1"/>
              <a:t>disebut</a:t>
            </a:r>
            <a:r>
              <a:rPr lang="en-US" dirty="0"/>
              <a:t> juga “</a:t>
            </a:r>
            <a:r>
              <a:rPr lang="en-US" i="1" dirty="0"/>
              <a:t>certainty factors</a:t>
            </a:r>
            <a:r>
              <a:rPr lang="en-US" dirty="0"/>
              <a:t>” (</a:t>
            </a:r>
            <a:r>
              <a:rPr lang="en-US" dirty="0" err="1"/>
              <a:t>faktor</a:t>
            </a:r>
            <a:r>
              <a:rPr lang="en-US" dirty="0"/>
              <a:t> </a:t>
            </a:r>
            <a:r>
              <a:rPr lang="en-US" dirty="0" err="1"/>
              <a:t>kepastian</a:t>
            </a:r>
            <a:r>
              <a:rPr lang="en-US" dirty="0"/>
              <a:t>), </a:t>
            </a:r>
            <a:r>
              <a:rPr lang="en-US" dirty="0" err="1"/>
              <a:t>metode</a:t>
            </a:r>
            <a:r>
              <a:rPr lang="en-US" dirty="0"/>
              <a:t> </a:t>
            </a:r>
            <a:r>
              <a:rPr lang="en-US" dirty="0" err="1"/>
              <a:t>ini</a:t>
            </a:r>
            <a:r>
              <a:rPr lang="en-US" dirty="0"/>
              <a:t> </a:t>
            </a:r>
            <a:r>
              <a:rPr lang="en-US" dirty="0" err="1"/>
              <a:t>memungkinkan</a:t>
            </a:r>
            <a:r>
              <a:rPr lang="en-US" dirty="0"/>
              <a:t> </a:t>
            </a:r>
            <a:r>
              <a:rPr lang="en-US" dirty="0" err="1"/>
              <a:t>pengguna</a:t>
            </a:r>
            <a:r>
              <a:rPr lang="en-US" dirty="0"/>
              <a:t> </a:t>
            </a:r>
            <a:r>
              <a:rPr lang="en-US" dirty="0" err="1"/>
              <a:t>untuk</a:t>
            </a:r>
            <a:r>
              <a:rPr lang="en-US" dirty="0"/>
              <a:t> </a:t>
            </a:r>
            <a:r>
              <a:rPr lang="en-US" dirty="0" err="1"/>
              <a:t>mengekspresikan</a:t>
            </a:r>
            <a:r>
              <a:rPr lang="en-US" dirty="0"/>
              <a:t> </a:t>
            </a:r>
            <a:r>
              <a:rPr lang="en-US" i="1" dirty="0"/>
              <a:t>range</a:t>
            </a:r>
            <a:r>
              <a:rPr lang="en-US" dirty="0"/>
              <a:t> </a:t>
            </a:r>
            <a:r>
              <a:rPr lang="en-US" dirty="0" err="1"/>
              <a:t>dari</a:t>
            </a:r>
            <a:r>
              <a:rPr lang="en-US" dirty="0"/>
              <a:t> </a:t>
            </a:r>
            <a:r>
              <a:rPr lang="en-US" dirty="0" err="1"/>
              <a:t>kepercayaan</a:t>
            </a:r>
            <a:r>
              <a:rPr lang="en-US" dirty="0"/>
              <a:t> </a:t>
            </a:r>
            <a:r>
              <a:rPr lang="en-US" dirty="0" err="1"/>
              <a:t>saat</a:t>
            </a:r>
            <a:r>
              <a:rPr lang="en-US" dirty="0"/>
              <a:t> </a:t>
            </a:r>
            <a:r>
              <a:rPr lang="en-US" dirty="0" err="1"/>
              <a:t>menjawab</a:t>
            </a:r>
            <a:r>
              <a:rPr lang="en-US" dirty="0"/>
              <a:t> </a:t>
            </a:r>
            <a:r>
              <a:rPr lang="en-US" dirty="0" err="1"/>
              <a:t>pertanyaan</a:t>
            </a:r>
            <a:r>
              <a:rPr lang="en-US" dirty="0"/>
              <a:t>, </a:t>
            </a:r>
            <a:r>
              <a:rPr lang="en-US" dirty="0" err="1"/>
              <a:t>misalnya</a:t>
            </a:r>
            <a:r>
              <a:rPr lang="en-US" dirty="0"/>
              <a:t> </a:t>
            </a:r>
            <a:r>
              <a:rPr lang="en-US" dirty="0" err="1"/>
              <a:t>jawaban</a:t>
            </a:r>
            <a:r>
              <a:rPr lang="en-US" dirty="0"/>
              <a:t> </a:t>
            </a:r>
            <a:r>
              <a:rPr lang="en-US" dirty="0" err="1"/>
              <a:t>dapat</a:t>
            </a:r>
            <a:r>
              <a:rPr lang="en-US" dirty="0"/>
              <a:t> </a:t>
            </a:r>
            <a:r>
              <a:rPr lang="en-US" dirty="0" err="1"/>
              <a:t>dinyatakan</a:t>
            </a:r>
            <a:r>
              <a:rPr lang="en-US" dirty="0"/>
              <a:t> </a:t>
            </a:r>
            <a:r>
              <a:rPr lang="en-US" dirty="0" err="1"/>
              <a:t>sebagai</a:t>
            </a:r>
            <a:r>
              <a:rPr lang="en-US" dirty="0"/>
              <a:t> </a:t>
            </a:r>
            <a:r>
              <a:rPr lang="en-US" dirty="0" err="1"/>
              <a:t>angka</a:t>
            </a:r>
            <a:r>
              <a:rPr lang="en-US" dirty="0"/>
              <a:t> </a:t>
            </a:r>
            <a:r>
              <a:rPr lang="en-US" dirty="0" err="1"/>
              <a:t>antara</a:t>
            </a:r>
            <a:r>
              <a:rPr lang="en-US" dirty="0"/>
              <a:t> 0 dan 1, </a:t>
            </a:r>
            <a:r>
              <a:rPr lang="en-US" dirty="0" err="1"/>
              <a:t>dimana</a:t>
            </a:r>
            <a:r>
              <a:rPr lang="en-US" dirty="0"/>
              <a:t> 1 (“</a:t>
            </a:r>
            <a:r>
              <a:rPr lang="en-US" i="1" dirty="0"/>
              <a:t>yes</a:t>
            </a:r>
            <a:r>
              <a:rPr lang="en-US" dirty="0"/>
              <a:t>”), 0 (“</a:t>
            </a:r>
            <a:r>
              <a:rPr lang="en-US" i="1" dirty="0"/>
              <a:t>no</a:t>
            </a:r>
            <a:r>
              <a:rPr lang="en-US" dirty="0"/>
              <a:t>”), dan </a:t>
            </a:r>
            <a:r>
              <a:rPr lang="en-US" dirty="0" err="1"/>
              <a:t>angka</a:t>
            </a:r>
            <a:r>
              <a:rPr lang="en-US" dirty="0"/>
              <a:t> </a:t>
            </a:r>
            <a:r>
              <a:rPr lang="en-US" dirty="0" err="1"/>
              <a:t>diantaranya</a:t>
            </a:r>
            <a:r>
              <a:rPr lang="en-US" dirty="0"/>
              <a:t> </a:t>
            </a:r>
            <a:r>
              <a:rPr lang="en-US" dirty="0" err="1"/>
              <a:t>mewakili</a:t>
            </a:r>
            <a:r>
              <a:rPr lang="en-US" dirty="0"/>
              <a:t> </a:t>
            </a:r>
            <a:r>
              <a:rPr lang="en-US" dirty="0" err="1"/>
              <a:t>beberapa</a:t>
            </a:r>
            <a:r>
              <a:rPr lang="en-US" dirty="0"/>
              <a:t> </a:t>
            </a:r>
            <a:r>
              <a:rPr lang="en-US" dirty="0" err="1"/>
              <a:t>ekspresi</a:t>
            </a:r>
            <a:r>
              <a:rPr lang="en-US" dirty="0"/>
              <a:t> </a:t>
            </a:r>
            <a:r>
              <a:rPr lang="en-US" dirty="0" err="1"/>
              <a:t>dari</a:t>
            </a:r>
            <a:r>
              <a:rPr lang="en-US" dirty="0"/>
              <a:t> </a:t>
            </a:r>
            <a:r>
              <a:rPr lang="en-US" dirty="0" err="1"/>
              <a:t>keyakinan</a:t>
            </a:r>
            <a:endParaRPr lang="en-US" dirty="0"/>
          </a:p>
          <a:p>
            <a:pPr marL="98425" indent="0" algn="ctr">
              <a:spcAft>
                <a:spcPts val="400"/>
              </a:spcAft>
              <a:buNone/>
            </a:pPr>
            <a:r>
              <a:rPr lang="en-US" sz="1600" i="1" dirty="0"/>
              <a:t>“ Hal </a:t>
            </a:r>
            <a:r>
              <a:rPr lang="en-US" sz="1600" i="1" dirty="0" err="1"/>
              <a:t>ini</a:t>
            </a:r>
            <a:r>
              <a:rPr lang="en-US" sz="1600" i="1" dirty="0"/>
              <a:t> </a:t>
            </a:r>
            <a:r>
              <a:rPr lang="en-US" sz="1600" i="1" dirty="0" err="1"/>
              <a:t>memungkinkan</a:t>
            </a:r>
            <a:r>
              <a:rPr lang="en-US" sz="1600" i="1" dirty="0"/>
              <a:t> </a:t>
            </a:r>
            <a:r>
              <a:rPr lang="en-US" sz="1600" i="1" dirty="0" err="1"/>
              <a:t>ketidakpastian</a:t>
            </a:r>
            <a:r>
              <a:rPr lang="en-US" sz="1600" i="1" dirty="0"/>
              <a:t> </a:t>
            </a:r>
            <a:r>
              <a:rPr lang="en-US" sz="1600" i="1" dirty="0" err="1"/>
              <a:t>dapat</a:t>
            </a:r>
            <a:r>
              <a:rPr lang="en-US" sz="1600" i="1" dirty="0"/>
              <a:t> </a:t>
            </a:r>
            <a:r>
              <a:rPr lang="en-US" sz="1600" i="1" dirty="0" err="1"/>
              <a:t>diekspresikan</a:t>
            </a:r>
            <a:r>
              <a:rPr lang="en-US" sz="1600" i="1" dirty="0"/>
              <a:t>, </a:t>
            </a:r>
            <a:r>
              <a:rPr lang="en-US" sz="1600" i="1" dirty="0" err="1"/>
              <a:t>baik</a:t>
            </a:r>
            <a:r>
              <a:rPr lang="en-US" sz="1600" i="1" dirty="0"/>
              <a:t> </a:t>
            </a:r>
            <a:r>
              <a:rPr lang="en-US" sz="1600" i="1" dirty="0" err="1"/>
              <a:t>dalam</a:t>
            </a:r>
            <a:r>
              <a:rPr lang="en-US" sz="1600" i="1" dirty="0"/>
              <a:t> </a:t>
            </a:r>
            <a:r>
              <a:rPr lang="en-US" sz="1600" i="1" dirty="0" err="1"/>
              <a:t>informasi</a:t>
            </a:r>
            <a:r>
              <a:rPr lang="en-US" sz="1600" i="1" dirty="0"/>
              <a:t>, </a:t>
            </a:r>
            <a:r>
              <a:rPr lang="en-US" sz="1600" i="1" dirty="0" err="1"/>
              <a:t>maupun</a:t>
            </a:r>
            <a:r>
              <a:rPr lang="en-US" sz="1600" i="1" dirty="0"/>
              <a:t> </a:t>
            </a:r>
            <a:r>
              <a:rPr lang="en-US" sz="1600" i="1" dirty="0" err="1"/>
              <a:t>dalam</a:t>
            </a:r>
            <a:r>
              <a:rPr lang="en-US" sz="1600" i="1" dirty="0"/>
              <a:t> proses </a:t>
            </a:r>
            <a:r>
              <a:rPr lang="en-US" sz="1600" i="1" dirty="0" err="1"/>
              <a:t>penalaran</a:t>
            </a:r>
            <a:r>
              <a:rPr lang="en-US" sz="1600" i="1" dirty="0"/>
              <a:t> “</a:t>
            </a:r>
          </a:p>
          <a:p>
            <a:pPr marL="354013" indent="-255588">
              <a:spcBef>
                <a:spcPts val="200"/>
              </a:spcBef>
              <a:spcAft>
                <a:spcPts val="400"/>
              </a:spcAft>
              <a:buFont typeface="Arial" panose="020B0604020202020204" pitchFamily="34" charset="0"/>
              <a:buChar char="•"/>
            </a:pPr>
            <a:endParaRPr lang="en-US"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3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Penyebab</a:t>
            </a:r>
            <a:r>
              <a:rPr lang="en-US" sz="2700" i="1" dirty="0"/>
              <a:t> </a:t>
            </a:r>
            <a:r>
              <a:rPr lang="en-US" sz="2700" i="1" dirty="0" err="1"/>
              <a:t>Ketidakpastian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46715"/>
            <a:ext cx="4998721" cy="44661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400"/>
              </a:spcAft>
              <a:buNone/>
            </a:pPr>
            <a:r>
              <a:rPr lang="en-US" sz="2200" dirty="0" err="1"/>
              <a:t>Terdapat</a:t>
            </a:r>
            <a:r>
              <a:rPr lang="en-US" sz="2200" dirty="0"/>
              <a:t> </a:t>
            </a:r>
            <a:r>
              <a:rPr lang="en-US" sz="2200" dirty="0" err="1"/>
              <a:t>dua</a:t>
            </a:r>
            <a:r>
              <a:rPr lang="en-US" sz="2200" dirty="0"/>
              <a:t> </a:t>
            </a:r>
            <a:r>
              <a:rPr lang="en-US" sz="2200" dirty="0" err="1"/>
              <a:t>penyebab</a:t>
            </a:r>
            <a:r>
              <a:rPr lang="en-US" sz="2200" dirty="0"/>
              <a:t> </a:t>
            </a:r>
            <a:r>
              <a:rPr lang="en-US" sz="2200" dirty="0" err="1"/>
              <a:t>utama</a:t>
            </a:r>
            <a:r>
              <a:rPr lang="en-US" sz="2200" dirty="0"/>
              <a:t> </a:t>
            </a:r>
            <a:r>
              <a:rPr lang="en-US" sz="2200" dirty="0" err="1"/>
              <a:t>ketidakpastian</a:t>
            </a:r>
            <a:r>
              <a:rPr lang="en-US" sz="2200" dirty="0"/>
              <a:t> </a:t>
            </a:r>
            <a:r>
              <a:rPr lang="en-US" sz="2200" dirty="0" err="1"/>
              <a:t>dalam</a:t>
            </a:r>
            <a:r>
              <a:rPr lang="en-US" sz="2200" dirty="0"/>
              <a:t> </a:t>
            </a:r>
            <a:r>
              <a:rPr lang="en-US" sz="2200" dirty="0" err="1"/>
              <a:t>disain</a:t>
            </a:r>
            <a:r>
              <a:rPr lang="en-US" sz="2200" dirty="0"/>
              <a:t> </a:t>
            </a:r>
            <a:r>
              <a:rPr lang="en-US" sz="2200" dirty="0" err="1"/>
              <a:t>sistem</a:t>
            </a:r>
            <a:r>
              <a:rPr lang="en-US" sz="2200" dirty="0"/>
              <a:t>:</a:t>
            </a:r>
          </a:p>
          <a:p>
            <a:pPr marL="354013" indent="-255588">
              <a:spcBef>
                <a:spcPts val="200"/>
              </a:spcBef>
              <a:spcAft>
                <a:spcPts val="400"/>
              </a:spcAft>
              <a:buFont typeface="Arial" panose="020B0604020202020204" pitchFamily="34" charset="0"/>
              <a:buChar char="•"/>
            </a:pPr>
            <a:r>
              <a:rPr lang="en-US" sz="2200" i="1" dirty="0"/>
              <a:t>Uncertain Information</a:t>
            </a:r>
          </a:p>
          <a:p>
            <a:pPr marL="391033" lvl="1" indent="0">
              <a:buNone/>
            </a:pPr>
            <a:r>
              <a:rPr lang="en-US" sz="2000" dirty="0"/>
              <a:t>(</a:t>
            </a:r>
            <a:r>
              <a:rPr lang="en-US" sz="2000" dirty="0" err="1"/>
              <a:t>Ketidakpastian</a:t>
            </a:r>
            <a:r>
              <a:rPr lang="en-US" sz="2000" dirty="0"/>
              <a:t> </a:t>
            </a:r>
            <a:r>
              <a:rPr lang="en-US" sz="2000" dirty="0" err="1"/>
              <a:t>Informasi</a:t>
            </a:r>
            <a:r>
              <a:rPr lang="en-US" sz="2000" dirty="0"/>
              <a:t>) </a:t>
            </a:r>
          </a:p>
          <a:p>
            <a:pPr marL="354013" indent="-255588">
              <a:spcBef>
                <a:spcPts val="200"/>
              </a:spcBef>
              <a:spcAft>
                <a:spcPts val="400"/>
              </a:spcAft>
              <a:buFont typeface="Arial" panose="020B0604020202020204" pitchFamily="34" charset="0"/>
              <a:buChar char="•"/>
            </a:pPr>
            <a:r>
              <a:rPr lang="en-US" sz="2200" i="1" dirty="0"/>
              <a:t>Uncertain Reasoning</a:t>
            </a:r>
          </a:p>
          <a:p>
            <a:pPr marL="391033" lvl="1" indent="0">
              <a:buNone/>
            </a:pPr>
            <a:r>
              <a:rPr lang="en-US" sz="2000" dirty="0"/>
              <a:t>(</a:t>
            </a:r>
            <a:r>
              <a:rPr lang="en-US" sz="2000" dirty="0" err="1"/>
              <a:t>Ketidakpastian</a:t>
            </a:r>
            <a:r>
              <a:rPr lang="en-US" sz="2000" dirty="0"/>
              <a:t> </a:t>
            </a:r>
            <a:r>
              <a:rPr lang="en-US" sz="2000" dirty="0" err="1"/>
              <a:t>Penalaran</a:t>
            </a:r>
            <a:r>
              <a:rPr lang="en-US" sz="2000" dirty="0"/>
              <a:t>)</a:t>
            </a:r>
          </a:p>
          <a:p>
            <a:pPr marL="98425" indent="0">
              <a:spcAft>
                <a:spcPts val="400"/>
              </a:spcAft>
              <a:buNone/>
            </a:pPr>
            <a:r>
              <a:rPr lang="en-US" sz="2200" i="1" dirty="0"/>
              <a:t>Uncertain Information</a:t>
            </a:r>
            <a:r>
              <a:rPr lang="en-US" sz="2200" dirty="0"/>
              <a:t>: </a:t>
            </a:r>
            <a:r>
              <a:rPr lang="en-US" sz="2200" dirty="0" err="1"/>
              <a:t>ketika</a:t>
            </a:r>
            <a:r>
              <a:rPr lang="en-US" sz="2200" dirty="0"/>
              <a:t> </a:t>
            </a:r>
            <a:r>
              <a:rPr lang="en-US" sz="2200" dirty="0" err="1"/>
              <a:t>menjawab</a:t>
            </a:r>
            <a:r>
              <a:rPr lang="en-US" sz="2200" dirty="0"/>
              <a:t> </a:t>
            </a:r>
            <a:r>
              <a:rPr lang="en-US" sz="2200" dirty="0" err="1"/>
              <a:t>pertanyaan</a:t>
            </a:r>
            <a:r>
              <a:rPr lang="en-US" sz="2200" dirty="0"/>
              <a:t> yang </a:t>
            </a:r>
            <a:r>
              <a:rPr lang="en-US" sz="2200" dirty="0" err="1"/>
              <a:t>diajukan</a:t>
            </a:r>
            <a:r>
              <a:rPr lang="en-US" sz="2200" dirty="0"/>
              <a:t> oleh </a:t>
            </a:r>
            <a:r>
              <a:rPr lang="en-US" sz="2200" dirty="0" err="1"/>
              <a:t>sistem</a:t>
            </a:r>
            <a:r>
              <a:rPr lang="en-US" sz="2200" dirty="0"/>
              <a:t> </a:t>
            </a:r>
            <a:r>
              <a:rPr lang="en-US" sz="2200" dirty="0" err="1"/>
              <a:t>untuk</a:t>
            </a:r>
            <a:r>
              <a:rPr lang="en-US" sz="2200" dirty="0"/>
              <a:t> </a:t>
            </a:r>
            <a:r>
              <a:rPr lang="en-US" sz="2200" dirty="0" err="1"/>
              <a:t>memecahkan</a:t>
            </a:r>
            <a:r>
              <a:rPr lang="en-US" sz="2200" dirty="0"/>
              <a:t> </a:t>
            </a:r>
            <a:r>
              <a:rPr lang="en-US" sz="2200" dirty="0" err="1"/>
              <a:t>masalah</a:t>
            </a:r>
            <a:endParaRPr lang="en-US" sz="2200" dirty="0"/>
          </a:p>
          <a:p>
            <a:pPr marL="354013" indent="-255588">
              <a:spcBef>
                <a:spcPts val="200"/>
              </a:spcBef>
              <a:spcAft>
                <a:spcPts val="400"/>
              </a:spcAft>
              <a:buFont typeface="Arial" panose="020B0604020202020204" pitchFamily="34" charset="0"/>
              <a:buChar char="•"/>
            </a:pPr>
            <a:r>
              <a:rPr lang="en-US" i="1" dirty="0" err="1"/>
              <a:t>Misalnya</a:t>
            </a:r>
            <a:r>
              <a:rPr lang="en-US" i="1" dirty="0"/>
              <a:t>, </a:t>
            </a:r>
            <a:r>
              <a:rPr lang="en-US" i="1" dirty="0" err="1"/>
              <a:t>pengguna</a:t>
            </a:r>
            <a:r>
              <a:rPr lang="en-US" i="1" dirty="0"/>
              <a:t> (</a:t>
            </a:r>
            <a:r>
              <a:rPr lang="en-US" i="1" dirty="0" err="1"/>
              <a:t>dalam</a:t>
            </a:r>
            <a:r>
              <a:rPr lang="en-US" i="1" dirty="0"/>
              <a:t> </a:t>
            </a:r>
            <a:r>
              <a:rPr lang="en-US" i="1" dirty="0" err="1"/>
              <a:t>kasus</a:t>
            </a:r>
            <a:r>
              <a:rPr lang="en-US" i="1" dirty="0"/>
              <a:t> </a:t>
            </a:r>
            <a:r>
              <a:rPr lang="en-US" i="1" dirty="0" err="1"/>
              <a:t>ini</a:t>
            </a:r>
            <a:r>
              <a:rPr lang="en-US" i="1" dirty="0"/>
              <a:t> </a:t>
            </a:r>
            <a:r>
              <a:rPr lang="en-US" i="1" dirty="0" err="1"/>
              <a:t>pasien</a:t>
            </a:r>
            <a:r>
              <a:rPr lang="en-US" i="1" dirty="0"/>
              <a:t>) </a:t>
            </a:r>
            <a:r>
              <a:rPr lang="en-US" i="1" dirty="0" err="1"/>
              <a:t>mungkin</a:t>
            </a:r>
            <a:r>
              <a:rPr lang="en-US" i="1" dirty="0"/>
              <a:t> </a:t>
            </a:r>
            <a:r>
              <a:rPr lang="en-US" i="1" dirty="0" err="1"/>
              <a:t>tidak</a:t>
            </a:r>
            <a:r>
              <a:rPr lang="en-US" i="1" dirty="0"/>
              <a:t> </a:t>
            </a:r>
            <a:r>
              <a:rPr lang="en-US" i="1" dirty="0" err="1"/>
              <a:t>mengingat</a:t>
            </a:r>
            <a:r>
              <a:rPr lang="en-US" i="1" dirty="0"/>
              <a:t> </a:t>
            </a:r>
            <a:r>
              <a:rPr lang="en-US" i="1" dirty="0" err="1"/>
              <a:t>beberapa</a:t>
            </a:r>
            <a:r>
              <a:rPr lang="en-US" i="1" dirty="0"/>
              <a:t> </a:t>
            </a:r>
            <a:r>
              <a:rPr lang="en-US" i="1" dirty="0" err="1"/>
              <a:t>informasi</a:t>
            </a:r>
            <a:r>
              <a:rPr lang="en-US" i="1" dirty="0"/>
              <a:t> </a:t>
            </a:r>
            <a:r>
              <a:rPr lang="en-US" i="1" dirty="0" err="1"/>
              <a:t>spesifik</a:t>
            </a:r>
            <a:r>
              <a:rPr lang="en-US" i="1" dirty="0"/>
              <a:t> </a:t>
            </a:r>
            <a:r>
              <a:rPr lang="en-US" i="1" dirty="0" err="1"/>
              <a:t>seperti</a:t>
            </a:r>
            <a:r>
              <a:rPr lang="en-US" i="1" dirty="0"/>
              <a:t> </a:t>
            </a:r>
            <a:r>
              <a:rPr lang="en-US" i="1" dirty="0" err="1"/>
              <a:t>kapan</a:t>
            </a:r>
            <a:r>
              <a:rPr lang="en-US" i="1" dirty="0"/>
              <a:t> </a:t>
            </a:r>
            <a:r>
              <a:rPr lang="en-US" i="1" dirty="0" err="1"/>
              <a:t>atau</a:t>
            </a:r>
            <a:r>
              <a:rPr lang="en-US" i="1" dirty="0"/>
              <a:t> </a:t>
            </a:r>
            <a:r>
              <a:rPr lang="en-US" i="1" dirty="0" err="1"/>
              <a:t>apakah</a:t>
            </a:r>
            <a:r>
              <a:rPr lang="en-US" i="1" dirty="0"/>
              <a:t> </a:t>
            </a:r>
            <a:r>
              <a:rPr lang="en-US" i="1" dirty="0" err="1"/>
              <a:t>mereka</a:t>
            </a:r>
            <a:r>
              <a:rPr lang="en-US" i="1" dirty="0"/>
              <a:t> </a:t>
            </a:r>
            <a:r>
              <a:rPr lang="en-US" i="1" dirty="0" err="1"/>
              <a:t>memiliki</a:t>
            </a:r>
            <a:r>
              <a:rPr lang="en-US" i="1" dirty="0"/>
              <a:t> </a:t>
            </a:r>
            <a:r>
              <a:rPr lang="en-US" i="1" dirty="0" err="1"/>
              <a:t>penyakit</a:t>
            </a:r>
            <a:r>
              <a:rPr lang="en-US" i="1" dirty="0"/>
              <a:t> </a:t>
            </a:r>
            <a:r>
              <a:rPr lang="en-US" i="1" dirty="0" err="1"/>
              <a:t>tertentu</a:t>
            </a:r>
            <a:endParaRPr lang="en-US" i="1" dirty="0"/>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1">
            <a:extLst>
              <a:ext uri="{FF2B5EF4-FFF2-40B4-BE49-F238E27FC236}">
                <a16:creationId xmlns:a16="http://schemas.microsoft.com/office/drawing/2014/main" id="{0E31C5F7-3F56-4DFD-A867-9C25E6EA0C4E}"/>
              </a:ext>
            </a:extLst>
          </p:cNvPr>
          <p:cNvSpPr txBox="1">
            <a:spLocks/>
          </p:cNvSpPr>
          <p:nvPr/>
        </p:nvSpPr>
        <p:spPr>
          <a:xfrm>
            <a:off x="6512145" y="2142437"/>
            <a:ext cx="4641568" cy="41890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400"/>
              </a:spcAft>
              <a:buNone/>
            </a:pPr>
            <a:r>
              <a:rPr lang="en-US" sz="2200" i="1" dirty="0"/>
              <a:t>Uncertain Reasoning</a:t>
            </a:r>
            <a:r>
              <a:rPr lang="en-US" sz="2200" dirty="0"/>
              <a:t>: </a:t>
            </a:r>
            <a:r>
              <a:rPr lang="en-US" sz="2200" dirty="0" err="1"/>
              <a:t>kesimpulan</a:t>
            </a:r>
            <a:r>
              <a:rPr lang="en-US" sz="2200" dirty="0"/>
              <a:t> </a:t>
            </a:r>
            <a:r>
              <a:rPr lang="en-US" sz="2200" dirty="0" err="1"/>
              <a:t>untuk</a:t>
            </a:r>
            <a:r>
              <a:rPr lang="en-US" sz="2200" dirty="0"/>
              <a:t> </a:t>
            </a:r>
            <a:r>
              <a:rPr lang="en-US" sz="2200" i="1" dirty="0"/>
              <a:t>rule</a:t>
            </a:r>
            <a:r>
              <a:rPr lang="en-US" sz="2200" dirty="0"/>
              <a:t> </a:t>
            </a:r>
            <a:r>
              <a:rPr lang="en-US" sz="2200" dirty="0" err="1"/>
              <a:t>tertentu</a:t>
            </a:r>
            <a:r>
              <a:rPr lang="en-US" sz="2200" dirty="0"/>
              <a:t> </a:t>
            </a:r>
            <a:r>
              <a:rPr lang="en-US" sz="2200" dirty="0" err="1"/>
              <a:t>mungkin</a:t>
            </a:r>
            <a:r>
              <a:rPr lang="en-US" sz="2200" dirty="0"/>
              <a:t> </a:t>
            </a:r>
            <a:r>
              <a:rPr lang="en-US" sz="2200" dirty="0" err="1"/>
              <a:t>tidak</a:t>
            </a:r>
            <a:r>
              <a:rPr lang="en-US" sz="2200" dirty="0"/>
              <a:t> </a:t>
            </a:r>
            <a:r>
              <a:rPr lang="en-US" sz="2200" dirty="0" err="1"/>
              <a:t>selalu</a:t>
            </a:r>
            <a:r>
              <a:rPr lang="en-US" sz="2200" dirty="0"/>
              <a:t> </a:t>
            </a:r>
            <a:r>
              <a:rPr lang="en-US" sz="2200" dirty="0" err="1"/>
              <a:t>dijamin</a:t>
            </a:r>
            <a:r>
              <a:rPr lang="en-US" sz="2200" dirty="0"/>
              <a:t> </a:t>
            </a:r>
            <a:r>
              <a:rPr lang="en-US" sz="2200" dirty="0" err="1"/>
              <a:t>benar</a:t>
            </a:r>
            <a:r>
              <a:rPr lang="en-US" sz="2200" dirty="0"/>
              <a:t>, </a:t>
            </a:r>
            <a:r>
              <a:rPr lang="en-US" sz="2200" dirty="0" err="1"/>
              <a:t>biasanya</a:t>
            </a:r>
            <a:r>
              <a:rPr lang="en-US" sz="2200" dirty="0"/>
              <a:t> </a:t>
            </a:r>
            <a:r>
              <a:rPr lang="en-US" sz="2200" dirty="0" err="1"/>
              <a:t>terjadi</a:t>
            </a:r>
            <a:r>
              <a:rPr lang="en-US" sz="2200" dirty="0"/>
              <a:t> </a:t>
            </a:r>
            <a:r>
              <a:rPr lang="en-US" sz="2200" dirty="0" err="1"/>
              <a:t>karena</a:t>
            </a:r>
            <a:r>
              <a:rPr lang="en-US" sz="2200" dirty="0"/>
              <a:t> basis </a:t>
            </a:r>
            <a:r>
              <a:rPr lang="en-US" sz="2200" dirty="0" err="1"/>
              <a:t>pengetahuan</a:t>
            </a:r>
            <a:r>
              <a:rPr lang="en-US" sz="2200" dirty="0"/>
              <a:t> </a:t>
            </a:r>
            <a:r>
              <a:rPr lang="en-US" sz="2200" dirty="0" err="1"/>
              <a:t>berisi</a:t>
            </a:r>
            <a:r>
              <a:rPr lang="en-US" sz="2200" dirty="0"/>
              <a:t> </a:t>
            </a:r>
            <a:r>
              <a:rPr lang="en-US" sz="2200" dirty="0" err="1"/>
              <a:t>relasi</a:t>
            </a:r>
            <a:r>
              <a:rPr lang="en-US" sz="2200" dirty="0"/>
              <a:t> yang </a:t>
            </a:r>
            <a:r>
              <a:rPr lang="en-US" sz="2200" dirty="0" err="1"/>
              <a:t>diketahui</a:t>
            </a:r>
            <a:r>
              <a:rPr lang="en-US" sz="2200" dirty="0"/>
              <a:t> </a:t>
            </a:r>
            <a:r>
              <a:rPr lang="en-US" sz="2200" dirty="0" err="1"/>
              <a:t>tidak</a:t>
            </a:r>
            <a:r>
              <a:rPr lang="en-US" sz="2200" dirty="0"/>
              <a:t> </a:t>
            </a:r>
            <a:r>
              <a:rPr lang="en-US" sz="2200" dirty="0" err="1"/>
              <a:t>selalu</a:t>
            </a:r>
            <a:r>
              <a:rPr lang="en-US" sz="2200" dirty="0"/>
              <a:t> </a:t>
            </a:r>
            <a:r>
              <a:rPr lang="en-US" sz="2200" dirty="0" err="1"/>
              <a:t>benar</a:t>
            </a:r>
            <a:r>
              <a:rPr lang="en-US" sz="2200" dirty="0"/>
              <a:t> </a:t>
            </a:r>
          </a:p>
          <a:p>
            <a:pPr marL="354013" indent="-255588">
              <a:spcBef>
                <a:spcPts val="200"/>
              </a:spcBef>
              <a:spcAft>
                <a:spcPts val="400"/>
              </a:spcAft>
              <a:buFont typeface="Arial" panose="020B0604020202020204" pitchFamily="34" charset="0"/>
              <a:buChar char="•"/>
            </a:pPr>
            <a:r>
              <a:rPr lang="en-US" i="1" dirty="0" err="1"/>
              <a:t>Misalnya</a:t>
            </a:r>
            <a:r>
              <a:rPr lang="en-US" i="1" dirty="0"/>
              <a:t>, </a:t>
            </a:r>
            <a:r>
              <a:rPr lang="en-US" i="1" dirty="0" err="1"/>
              <a:t>jelas</a:t>
            </a:r>
            <a:r>
              <a:rPr lang="en-US" i="1" dirty="0"/>
              <a:t> </a:t>
            </a:r>
            <a:r>
              <a:rPr lang="en-US" i="1" dirty="0" err="1"/>
              <a:t>dari</a:t>
            </a:r>
            <a:r>
              <a:rPr lang="en-US" i="1" dirty="0"/>
              <a:t> </a:t>
            </a:r>
            <a:r>
              <a:rPr lang="en-US" i="1" dirty="0" err="1"/>
              <a:t>bukti</a:t>
            </a:r>
            <a:r>
              <a:rPr lang="en-US" i="1" dirty="0"/>
              <a:t> </a:t>
            </a:r>
            <a:r>
              <a:rPr lang="en-US" i="1" dirty="0" err="1"/>
              <a:t>medis</a:t>
            </a:r>
            <a:r>
              <a:rPr lang="en-US" i="1" dirty="0"/>
              <a:t> </a:t>
            </a:r>
            <a:r>
              <a:rPr lang="en-US" i="1" dirty="0" err="1"/>
              <a:t>bahwa</a:t>
            </a:r>
            <a:r>
              <a:rPr lang="en-US" i="1" dirty="0"/>
              <a:t> orang </a:t>
            </a:r>
            <a:r>
              <a:rPr lang="en-US" i="1" dirty="0" err="1"/>
              <a:t>dengan</a:t>
            </a:r>
            <a:r>
              <a:rPr lang="en-US" i="1" dirty="0"/>
              <a:t> </a:t>
            </a:r>
            <a:r>
              <a:rPr lang="en-US" i="1" dirty="0" err="1"/>
              <a:t>tekanan</a:t>
            </a:r>
            <a:r>
              <a:rPr lang="en-US" i="1" dirty="0"/>
              <a:t> </a:t>
            </a:r>
            <a:r>
              <a:rPr lang="en-US" i="1" dirty="0" err="1"/>
              <a:t>darah</a:t>
            </a:r>
            <a:r>
              <a:rPr lang="en-US" i="1" dirty="0"/>
              <a:t> </a:t>
            </a:r>
            <a:r>
              <a:rPr lang="en-US" i="1" dirty="0" err="1"/>
              <a:t>tinggi</a:t>
            </a:r>
            <a:r>
              <a:rPr lang="en-US" i="1" dirty="0"/>
              <a:t> </a:t>
            </a:r>
            <a:r>
              <a:rPr lang="en-US" i="1" dirty="0" err="1"/>
              <a:t>memiliki</a:t>
            </a:r>
            <a:r>
              <a:rPr lang="en-US" i="1" dirty="0"/>
              <a:t> </a:t>
            </a:r>
            <a:r>
              <a:rPr lang="en-US" i="1" dirty="0" err="1"/>
              <a:t>kemungkinan</a:t>
            </a:r>
            <a:r>
              <a:rPr lang="en-US" i="1" dirty="0"/>
              <a:t> </a:t>
            </a:r>
            <a:r>
              <a:rPr lang="en-US" i="1" dirty="0" err="1"/>
              <a:t>lebih</a:t>
            </a:r>
            <a:r>
              <a:rPr lang="en-US" i="1" dirty="0"/>
              <a:t> </a:t>
            </a:r>
            <a:r>
              <a:rPr lang="en-US" i="1" dirty="0" err="1"/>
              <a:t>tinggi</a:t>
            </a:r>
            <a:r>
              <a:rPr lang="en-US" i="1" dirty="0"/>
              <a:t> </a:t>
            </a:r>
            <a:r>
              <a:rPr lang="en-US" i="1" dirty="0" err="1"/>
              <a:t>untuk</a:t>
            </a:r>
            <a:r>
              <a:rPr lang="en-US" i="1" dirty="0"/>
              <a:t> </a:t>
            </a:r>
            <a:r>
              <a:rPr lang="en-US" i="1" dirty="0" err="1"/>
              <a:t>serangan</a:t>
            </a:r>
            <a:r>
              <a:rPr lang="en-US" i="1" dirty="0"/>
              <a:t> </a:t>
            </a:r>
            <a:r>
              <a:rPr lang="en-US" i="1" dirty="0" err="1"/>
              <a:t>jantung</a:t>
            </a:r>
            <a:r>
              <a:rPr lang="en-US" i="1" dirty="0"/>
              <a:t>, </a:t>
            </a:r>
            <a:r>
              <a:rPr lang="en-US" i="1" dirty="0" err="1"/>
              <a:t>namun</a:t>
            </a:r>
            <a:r>
              <a:rPr lang="en-US" i="1" dirty="0"/>
              <a:t>, juga </a:t>
            </a:r>
            <a:r>
              <a:rPr lang="en-US" i="1" dirty="0" err="1"/>
              <a:t>jelas</a:t>
            </a:r>
            <a:r>
              <a:rPr lang="en-US" i="1" dirty="0"/>
              <a:t> </a:t>
            </a:r>
            <a:r>
              <a:rPr lang="en-US" i="1" dirty="0" err="1"/>
              <a:t>bahwa</a:t>
            </a:r>
            <a:r>
              <a:rPr lang="en-US" i="1" dirty="0"/>
              <a:t> </a:t>
            </a:r>
            <a:r>
              <a:rPr lang="en-US" i="1" dirty="0" err="1"/>
              <a:t>tidak</a:t>
            </a:r>
            <a:r>
              <a:rPr lang="en-US" i="1" dirty="0"/>
              <a:t> </a:t>
            </a:r>
            <a:r>
              <a:rPr lang="en-US" i="1" dirty="0" err="1"/>
              <a:t>semua</a:t>
            </a:r>
            <a:r>
              <a:rPr lang="en-US" i="1" dirty="0"/>
              <a:t> orang </a:t>
            </a:r>
            <a:r>
              <a:rPr lang="en-US" i="1" dirty="0" err="1"/>
              <a:t>dengan</a:t>
            </a:r>
            <a:r>
              <a:rPr lang="en-US" i="1" dirty="0"/>
              <a:t> </a:t>
            </a:r>
            <a:r>
              <a:rPr lang="en-US" i="1" dirty="0" err="1"/>
              <a:t>tekanan</a:t>
            </a:r>
            <a:r>
              <a:rPr lang="en-US" i="1" dirty="0"/>
              <a:t> </a:t>
            </a:r>
            <a:r>
              <a:rPr lang="en-US" i="1" dirty="0" err="1"/>
              <a:t>darah</a:t>
            </a:r>
            <a:r>
              <a:rPr lang="en-US" i="1" dirty="0"/>
              <a:t> </a:t>
            </a:r>
            <a:r>
              <a:rPr lang="en-US" i="1" dirty="0" err="1"/>
              <a:t>tinggi</a:t>
            </a:r>
            <a:r>
              <a:rPr lang="en-US" i="1" dirty="0"/>
              <a:t> </a:t>
            </a:r>
            <a:r>
              <a:rPr lang="en-US" i="1" dirty="0" err="1"/>
              <a:t>benar-benar</a:t>
            </a:r>
            <a:r>
              <a:rPr lang="en-US" i="1" dirty="0"/>
              <a:t> </a:t>
            </a:r>
            <a:r>
              <a:rPr lang="en-US" i="1" dirty="0" err="1"/>
              <a:t>mengalami</a:t>
            </a:r>
            <a:r>
              <a:rPr lang="en-US" i="1" dirty="0"/>
              <a:t> </a:t>
            </a:r>
            <a:r>
              <a:rPr lang="en-US" i="1" dirty="0" err="1"/>
              <a:t>serangan</a:t>
            </a:r>
            <a:r>
              <a:rPr lang="en-US" i="1" dirty="0"/>
              <a:t> </a:t>
            </a:r>
            <a:r>
              <a:rPr lang="en-US" i="1" dirty="0" err="1"/>
              <a:t>jantung</a:t>
            </a:r>
            <a:r>
              <a:rPr lang="en-US" i="1" dirty="0"/>
              <a:t>, </a:t>
            </a:r>
            <a:r>
              <a:rPr lang="en-US" i="1" dirty="0" err="1"/>
              <a:t>sehingga</a:t>
            </a:r>
            <a:r>
              <a:rPr lang="en-US" i="1" dirty="0"/>
              <a:t> </a:t>
            </a:r>
            <a:r>
              <a:rPr lang="en-US" i="1" dirty="0" err="1"/>
              <a:t>tidak</a:t>
            </a:r>
            <a:r>
              <a:rPr lang="en-US" i="1" dirty="0"/>
              <a:t> </a:t>
            </a:r>
            <a:r>
              <a:rPr lang="en-US" i="1" dirty="0" err="1"/>
              <a:t>dapat</a:t>
            </a:r>
            <a:r>
              <a:rPr lang="en-US" i="1" dirty="0"/>
              <a:t> </a:t>
            </a:r>
            <a:r>
              <a:rPr lang="en-US" i="1" dirty="0" err="1"/>
              <a:t>dipastikan</a:t>
            </a:r>
            <a:r>
              <a:rPr lang="en-US" i="1" dirty="0"/>
              <a:t> </a:t>
            </a:r>
            <a:r>
              <a:rPr lang="en-US" i="1" dirty="0" err="1"/>
              <a:t>akan</a:t>
            </a:r>
            <a:r>
              <a:rPr lang="en-US" i="1" dirty="0"/>
              <a:t> </a:t>
            </a:r>
            <a:r>
              <a:rPr lang="en-US" i="1" dirty="0" err="1"/>
              <a:t>mengalami</a:t>
            </a:r>
            <a:r>
              <a:rPr lang="en-US" i="1" dirty="0"/>
              <a:t> </a:t>
            </a:r>
            <a:r>
              <a:rPr lang="en-US" i="1" dirty="0" err="1"/>
              <a:t>serangan</a:t>
            </a:r>
            <a:r>
              <a:rPr lang="en-US" i="1" dirty="0"/>
              <a:t> </a:t>
            </a:r>
            <a:r>
              <a:rPr lang="en-US" i="1" dirty="0" err="1"/>
              <a:t>jantung</a:t>
            </a:r>
            <a:endParaRPr lang="en-US" i="1" dirty="0"/>
          </a:p>
        </p:txBody>
      </p:sp>
    </p:spTree>
    <p:extLst>
      <p:ext uri="{BB962C8B-B14F-4D97-AF65-F5344CB8AC3E}">
        <p14:creationId xmlns:p14="http://schemas.microsoft.com/office/powerpoint/2010/main" val="33012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wipe(up)">
                                      <p:cBhvr>
                                        <p:cTn id="7" dur="500"/>
                                        <p:tgtEl>
                                          <p:spTgt spid="10">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wipe(up)">
                                      <p:cBhvr>
                                        <p:cTn id="10" dur="500"/>
                                        <p:tgtEl>
                                          <p:spTgt spid="10">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DESKRIPSI KETIDAKPASTIAN</a:t>
            </a:r>
            <a:br>
              <a:rPr lang="id-ID" sz="4000" b="1" dirty="0"/>
            </a:br>
            <a:r>
              <a:rPr lang="en-US" sz="2700" i="1" dirty="0" err="1"/>
              <a:t>Penyebab</a:t>
            </a:r>
            <a:r>
              <a:rPr lang="en-US" sz="2700" i="1" dirty="0"/>
              <a:t> </a:t>
            </a:r>
            <a:r>
              <a:rPr lang="en-US" sz="2700" i="1" dirty="0" err="1"/>
              <a:t>Ketidakpastian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3811"/>
            <a:ext cx="10056433" cy="44661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400"/>
              </a:spcAft>
              <a:buNone/>
            </a:pPr>
            <a:r>
              <a:rPr lang="en-US" sz="2200" dirty="0" err="1"/>
              <a:t>Contoh</a:t>
            </a:r>
            <a:r>
              <a:rPr lang="en-US" sz="2200" dirty="0"/>
              <a:t> </a:t>
            </a:r>
            <a:r>
              <a:rPr lang="en-US" sz="2200" dirty="0" err="1"/>
              <a:t>permasalahan</a:t>
            </a:r>
            <a:r>
              <a:rPr lang="en-US" sz="2200" dirty="0"/>
              <a:t> </a:t>
            </a:r>
            <a:r>
              <a:rPr lang="en-US" sz="2200" dirty="0" err="1"/>
              <a:t>ketidakpastian</a:t>
            </a:r>
            <a:r>
              <a:rPr lang="en-US" sz="2200" dirty="0"/>
              <a:t> </a:t>
            </a:r>
            <a:r>
              <a:rPr lang="en-US" sz="2200" dirty="0" err="1"/>
              <a:t>dalam</a:t>
            </a:r>
            <a:r>
              <a:rPr lang="en-US" sz="2200" dirty="0"/>
              <a:t> </a:t>
            </a:r>
            <a:r>
              <a:rPr lang="en-US" sz="2200" dirty="0" err="1"/>
              <a:t>kasus</a:t>
            </a:r>
            <a:r>
              <a:rPr lang="en-US" sz="2200" dirty="0"/>
              <a:t> </a:t>
            </a:r>
            <a:r>
              <a:rPr lang="en-US" sz="2200" dirty="0" err="1"/>
              <a:t>diagnosa</a:t>
            </a:r>
            <a:r>
              <a:rPr lang="en-US" sz="2200" dirty="0"/>
              <a:t> </a:t>
            </a:r>
            <a:r>
              <a:rPr lang="en-US" sz="2200" dirty="0" err="1"/>
              <a:t>pasien</a:t>
            </a:r>
            <a:r>
              <a:rPr lang="en-US" sz="2200" dirty="0"/>
              <a:t> </a:t>
            </a:r>
            <a:r>
              <a:rPr lang="en-US" sz="2200" dirty="0" err="1"/>
              <a:t>terhadap</a:t>
            </a:r>
            <a:r>
              <a:rPr lang="en-US" sz="2200" dirty="0"/>
              <a:t> </a:t>
            </a:r>
            <a:r>
              <a:rPr lang="en-US" sz="2200" dirty="0" err="1"/>
              <a:t>suatu</a:t>
            </a:r>
            <a:r>
              <a:rPr lang="en-US" sz="2200" dirty="0"/>
              <a:t> </a:t>
            </a:r>
            <a:r>
              <a:rPr lang="en-US" sz="2200" dirty="0" err="1"/>
              <a:t>penyakit</a:t>
            </a:r>
            <a:r>
              <a:rPr lang="en-US" sz="2200" dirty="0"/>
              <a:t>, </a:t>
            </a:r>
            <a:r>
              <a:rPr lang="en-US" sz="2200" dirty="0" err="1"/>
              <a:t>misal</a:t>
            </a:r>
            <a:r>
              <a:rPr lang="en-US" sz="2200" dirty="0"/>
              <a:t> </a:t>
            </a:r>
            <a:r>
              <a:rPr lang="en-US" sz="2200" dirty="0" err="1"/>
              <a:t>terdapat</a:t>
            </a:r>
            <a:r>
              <a:rPr lang="en-US" sz="2200" dirty="0"/>
              <a:t> </a:t>
            </a:r>
            <a:r>
              <a:rPr lang="en-US" sz="2200" dirty="0" err="1"/>
              <a:t>aturan</a:t>
            </a:r>
            <a:r>
              <a:rPr lang="en-US" sz="2200" dirty="0"/>
              <a:t>: </a:t>
            </a:r>
          </a:p>
          <a:p>
            <a:pPr marL="354013" indent="-255588">
              <a:spcBef>
                <a:spcPts val="200"/>
              </a:spcBef>
              <a:spcAft>
                <a:spcPts val="400"/>
              </a:spcAft>
              <a:buFont typeface="Arial" panose="020B0604020202020204" pitchFamily="34" charset="0"/>
              <a:buChar char="•"/>
            </a:pPr>
            <a:r>
              <a:rPr lang="en-US" sz="2200" i="1" dirty="0"/>
              <a:t>IF </a:t>
            </a:r>
            <a:r>
              <a:rPr lang="en-US" sz="2200" i="1" dirty="0" err="1"/>
              <a:t>badan_demam</a:t>
            </a:r>
            <a:r>
              <a:rPr lang="en-US" sz="2200" i="1" dirty="0"/>
              <a:t>(</a:t>
            </a:r>
            <a:r>
              <a:rPr lang="en-US" sz="2200" i="1" dirty="0" err="1"/>
              <a:t>pasien</a:t>
            </a:r>
            <a:r>
              <a:rPr lang="en-US" sz="2200" i="1" dirty="0"/>
              <a:t>) AND </a:t>
            </a:r>
          </a:p>
          <a:p>
            <a:pPr marL="354013" indent="-255588">
              <a:spcBef>
                <a:spcPts val="200"/>
              </a:spcBef>
              <a:spcAft>
                <a:spcPts val="400"/>
              </a:spcAft>
              <a:buFont typeface="Arial" panose="020B0604020202020204" pitchFamily="34" charset="0"/>
              <a:buChar char="•"/>
            </a:pPr>
            <a:r>
              <a:rPr lang="en-US" sz="2200" i="1" dirty="0"/>
              <a:t>IF </a:t>
            </a:r>
            <a:r>
              <a:rPr lang="en-US" sz="2200" i="1" dirty="0" err="1"/>
              <a:t>badan_ruam</a:t>
            </a:r>
            <a:r>
              <a:rPr lang="en-US" sz="2200" i="1" dirty="0"/>
              <a:t>(</a:t>
            </a:r>
            <a:r>
              <a:rPr lang="en-US" sz="2200" i="1" dirty="0" err="1"/>
              <a:t>pasien</a:t>
            </a:r>
            <a:r>
              <a:rPr lang="en-US" sz="2200" i="1" dirty="0"/>
              <a:t>) AND </a:t>
            </a:r>
          </a:p>
          <a:p>
            <a:pPr marL="354013" indent="-255588">
              <a:spcBef>
                <a:spcPts val="200"/>
              </a:spcBef>
              <a:spcAft>
                <a:spcPts val="400"/>
              </a:spcAft>
              <a:buFont typeface="Arial" panose="020B0604020202020204" pitchFamily="34" charset="0"/>
              <a:buChar char="•"/>
            </a:pPr>
            <a:r>
              <a:rPr lang="en-US" sz="2200" i="1" dirty="0"/>
              <a:t>IF </a:t>
            </a:r>
            <a:r>
              <a:rPr lang="en-US" sz="2200" i="1" dirty="0" err="1"/>
              <a:t>badan_pegal</a:t>
            </a:r>
            <a:r>
              <a:rPr lang="en-US" sz="2200" i="1" dirty="0"/>
              <a:t>(</a:t>
            </a:r>
            <a:r>
              <a:rPr lang="en-US" sz="2200" i="1" dirty="0" err="1"/>
              <a:t>pasien</a:t>
            </a:r>
            <a:r>
              <a:rPr lang="en-US" sz="2200" i="1" dirty="0"/>
              <a:t>) THEN </a:t>
            </a:r>
            <a:r>
              <a:rPr lang="en-US" sz="2200" i="1" dirty="0" err="1"/>
              <a:t>mengalami_tifus</a:t>
            </a:r>
            <a:r>
              <a:rPr lang="en-US" sz="2200" i="1" dirty="0"/>
              <a:t>(</a:t>
            </a:r>
            <a:r>
              <a:rPr lang="en-US" sz="2200" i="1" dirty="0" err="1"/>
              <a:t>pasien</a:t>
            </a:r>
            <a:r>
              <a:rPr lang="en-US" sz="2200" i="1" dirty="0"/>
              <a:t>) </a:t>
            </a:r>
          </a:p>
          <a:p>
            <a:pPr marL="98425" indent="0">
              <a:spcBef>
                <a:spcPts val="600"/>
              </a:spcBef>
              <a:spcAft>
                <a:spcPts val="400"/>
              </a:spcAft>
              <a:buNone/>
            </a:pPr>
            <a:r>
              <a:rPr lang="en-US" sz="2200" dirty="0"/>
              <a:t>Jika </a:t>
            </a:r>
            <a:r>
              <a:rPr lang="en-US" sz="2200" dirty="0" err="1"/>
              <a:t>terdapat</a:t>
            </a:r>
            <a:r>
              <a:rPr lang="en-US" sz="2200" dirty="0"/>
              <a:t> </a:t>
            </a:r>
            <a:r>
              <a:rPr lang="en-US" sz="2200" dirty="0" err="1"/>
              <a:t>pasien</a:t>
            </a:r>
            <a:r>
              <a:rPr lang="en-US" sz="2200" dirty="0"/>
              <a:t> </a:t>
            </a:r>
            <a:r>
              <a:rPr lang="en-US" sz="2200" dirty="0" err="1"/>
              <a:t>dengan</a:t>
            </a:r>
            <a:r>
              <a:rPr lang="en-US" sz="2200" dirty="0"/>
              <a:t> </a:t>
            </a:r>
            <a:r>
              <a:rPr lang="en-US" sz="2200" dirty="0" err="1"/>
              <a:t>ketiga</a:t>
            </a:r>
            <a:r>
              <a:rPr lang="en-US" sz="2200" dirty="0"/>
              <a:t> </a:t>
            </a:r>
            <a:r>
              <a:rPr lang="en-US" sz="2200" dirty="0" err="1"/>
              <a:t>gejala</a:t>
            </a:r>
            <a:r>
              <a:rPr lang="en-US" sz="2200" dirty="0"/>
              <a:t> </a:t>
            </a:r>
            <a:r>
              <a:rPr lang="en-US" sz="2200" dirty="0" err="1"/>
              <a:t>tersebut</a:t>
            </a:r>
            <a:r>
              <a:rPr lang="en-US" sz="2200" dirty="0"/>
              <a:t> </a:t>
            </a:r>
            <a:r>
              <a:rPr lang="en-US" sz="2200" dirty="0" err="1"/>
              <a:t>maka</a:t>
            </a:r>
            <a:r>
              <a:rPr lang="en-US" sz="2200" dirty="0"/>
              <a:t> </a:t>
            </a:r>
            <a:r>
              <a:rPr lang="en-US" sz="2200" dirty="0" err="1"/>
              <a:t>dia</a:t>
            </a:r>
            <a:r>
              <a:rPr lang="en-US" sz="2200" dirty="0"/>
              <a:t> </a:t>
            </a:r>
            <a:r>
              <a:rPr lang="en-US" sz="2200" dirty="0" err="1"/>
              <a:t>menderita</a:t>
            </a:r>
            <a:r>
              <a:rPr lang="en-US" sz="2200" dirty="0"/>
              <a:t> </a:t>
            </a:r>
            <a:r>
              <a:rPr lang="en-US" sz="2200" dirty="0" err="1"/>
              <a:t>penyakit</a:t>
            </a:r>
            <a:r>
              <a:rPr lang="en-US" sz="2200" dirty="0"/>
              <a:t> </a:t>
            </a:r>
            <a:r>
              <a:rPr lang="en-US" sz="2200" dirty="0" err="1"/>
              <a:t>tifus</a:t>
            </a:r>
            <a:r>
              <a:rPr lang="en-US" sz="2200" dirty="0"/>
              <a:t>, </a:t>
            </a:r>
            <a:r>
              <a:rPr lang="en-US" sz="2200" dirty="0" err="1"/>
              <a:t>tetapi</a:t>
            </a:r>
            <a:r>
              <a:rPr lang="en-US" sz="2200" dirty="0"/>
              <a:t> di dunia </a:t>
            </a:r>
            <a:r>
              <a:rPr lang="en-US" sz="2200" dirty="0" err="1"/>
              <a:t>nyata</a:t>
            </a:r>
            <a:r>
              <a:rPr lang="en-US" sz="2200" dirty="0"/>
              <a:t> </a:t>
            </a:r>
            <a:r>
              <a:rPr lang="en-US" sz="2200" dirty="0" err="1"/>
              <a:t>belum</a:t>
            </a:r>
            <a:r>
              <a:rPr lang="en-US" sz="2200" dirty="0"/>
              <a:t> </a:t>
            </a:r>
            <a:r>
              <a:rPr lang="en-US" sz="2200" dirty="0" err="1"/>
              <a:t>tentu</a:t>
            </a:r>
            <a:r>
              <a:rPr lang="en-US" sz="2200" dirty="0"/>
              <a:t> </a:t>
            </a:r>
            <a:r>
              <a:rPr lang="en-US" sz="2200" dirty="0" err="1"/>
              <a:t>penyakit</a:t>
            </a:r>
            <a:r>
              <a:rPr lang="en-US" sz="2200" dirty="0"/>
              <a:t> yang </a:t>
            </a:r>
            <a:r>
              <a:rPr lang="en-US" sz="2200" dirty="0" err="1"/>
              <a:t>diderita</a:t>
            </a:r>
            <a:r>
              <a:rPr lang="en-US" sz="2200" dirty="0"/>
              <a:t> </a:t>
            </a:r>
            <a:r>
              <a:rPr lang="en-US" sz="2200" dirty="0" err="1"/>
              <a:t>adalah</a:t>
            </a:r>
            <a:r>
              <a:rPr lang="en-US" sz="2200" dirty="0"/>
              <a:t> </a:t>
            </a:r>
            <a:r>
              <a:rPr lang="en-US" sz="2200" dirty="0" err="1"/>
              <a:t>tifus</a:t>
            </a:r>
            <a:r>
              <a:rPr lang="en-US" sz="2200" dirty="0"/>
              <a:t> </a:t>
            </a:r>
            <a:r>
              <a:rPr lang="en-US" sz="2200" dirty="0" err="1"/>
              <a:t>sehingga</a:t>
            </a:r>
            <a:r>
              <a:rPr lang="en-US" sz="2200" dirty="0"/>
              <a:t> </a:t>
            </a:r>
            <a:r>
              <a:rPr lang="en-US" sz="2200" dirty="0" err="1"/>
              <a:t>bisa</a:t>
            </a:r>
            <a:r>
              <a:rPr lang="en-US" sz="2200" dirty="0"/>
              <a:t> </a:t>
            </a:r>
            <a:r>
              <a:rPr lang="en-US" sz="2200" dirty="0" err="1"/>
              <a:t>terjadi</a:t>
            </a:r>
            <a:r>
              <a:rPr lang="en-US" sz="2200" dirty="0"/>
              <a:t> </a:t>
            </a:r>
            <a:r>
              <a:rPr lang="en-US" sz="2200" dirty="0" err="1"/>
              <a:t>kesalahan</a:t>
            </a:r>
            <a:r>
              <a:rPr lang="en-US" sz="2200" dirty="0"/>
              <a:t> </a:t>
            </a:r>
            <a:r>
              <a:rPr lang="en-US" sz="2200" dirty="0" err="1"/>
              <a:t>diagnosa</a:t>
            </a:r>
            <a:endParaRPr lang="en-US" sz="2200" dirty="0"/>
          </a:p>
          <a:p>
            <a:pPr marL="98425" indent="0">
              <a:spcBef>
                <a:spcPts val="600"/>
              </a:spcBef>
              <a:spcAft>
                <a:spcPts val="400"/>
              </a:spcAft>
              <a:buNone/>
            </a:pPr>
            <a:r>
              <a:rPr lang="en-US" sz="2200" dirty="0" err="1"/>
              <a:t>Bagaimana</a:t>
            </a:r>
            <a:r>
              <a:rPr lang="en-US" sz="2200" dirty="0"/>
              <a:t> </a:t>
            </a:r>
            <a:r>
              <a:rPr lang="en-US" sz="2200" dirty="0" err="1"/>
              <a:t>jika</a:t>
            </a:r>
            <a:r>
              <a:rPr lang="en-US" sz="2200" dirty="0"/>
              <a:t> </a:t>
            </a:r>
            <a:r>
              <a:rPr lang="en-US" sz="2200" dirty="0" err="1"/>
              <a:t>derajat</a:t>
            </a:r>
            <a:r>
              <a:rPr lang="en-US" sz="2200" dirty="0"/>
              <a:t> </a:t>
            </a:r>
            <a:r>
              <a:rPr lang="en-US" sz="2200" dirty="0" err="1"/>
              <a:t>gejala</a:t>
            </a:r>
            <a:r>
              <a:rPr lang="en-US" sz="2200" dirty="0"/>
              <a:t> yang </a:t>
            </a:r>
            <a:r>
              <a:rPr lang="en-US" sz="2200" dirty="0" err="1"/>
              <a:t>dialami</a:t>
            </a:r>
            <a:r>
              <a:rPr lang="en-US" sz="2200" dirty="0"/>
              <a:t> </a:t>
            </a:r>
            <a:r>
              <a:rPr lang="en-US" sz="2200" dirty="0" err="1"/>
              <a:t>pasien</a:t>
            </a:r>
            <a:r>
              <a:rPr lang="en-US" sz="2200" dirty="0"/>
              <a:t> </a:t>
            </a:r>
            <a:r>
              <a:rPr lang="en-US" sz="2200" dirty="0" err="1"/>
              <a:t>dengan</a:t>
            </a:r>
            <a:r>
              <a:rPr lang="en-US" sz="2200" dirty="0"/>
              <a:t> </a:t>
            </a:r>
            <a:r>
              <a:rPr lang="en-US" sz="2200" dirty="0" err="1"/>
              <a:t>pasien</a:t>
            </a:r>
            <a:r>
              <a:rPr lang="en-US" sz="2200" dirty="0"/>
              <a:t> </a:t>
            </a:r>
            <a:r>
              <a:rPr lang="en-US" sz="2200" dirty="0" err="1"/>
              <a:t>lainnya</a:t>
            </a:r>
            <a:r>
              <a:rPr lang="en-US" sz="2200" dirty="0"/>
              <a:t> </a:t>
            </a:r>
            <a:r>
              <a:rPr lang="en-US" sz="2200" dirty="0" err="1"/>
              <a:t>bisa</a:t>
            </a:r>
            <a:r>
              <a:rPr lang="en-US" sz="2200" dirty="0"/>
              <a:t> </a:t>
            </a:r>
            <a:r>
              <a:rPr lang="en-US" sz="2200" dirty="0" err="1"/>
              <a:t>jadi</a:t>
            </a:r>
            <a:r>
              <a:rPr lang="en-US" sz="2200" dirty="0"/>
              <a:t> </a:t>
            </a:r>
            <a:r>
              <a:rPr lang="en-US" sz="2200" dirty="0" err="1"/>
              <a:t>berbeda</a:t>
            </a:r>
            <a:r>
              <a:rPr lang="en-US" sz="2200" dirty="0"/>
              <a:t>, </a:t>
            </a:r>
            <a:r>
              <a:rPr lang="en-US" sz="2200" dirty="0" err="1"/>
              <a:t>kemungkinan</a:t>
            </a:r>
            <a:r>
              <a:rPr lang="en-US" sz="2200" dirty="0"/>
              <a:t> </a:t>
            </a:r>
            <a:r>
              <a:rPr lang="en-US" sz="2200" dirty="0" err="1"/>
              <a:t>kesalahan</a:t>
            </a:r>
            <a:r>
              <a:rPr lang="en-US" sz="2200" dirty="0"/>
              <a:t> yang </a:t>
            </a:r>
            <a:r>
              <a:rPr lang="en-US" sz="2200" dirty="0" err="1"/>
              <a:t>ada</a:t>
            </a:r>
            <a:r>
              <a:rPr lang="en-US" sz="2200" dirty="0"/>
              <a:t> </a:t>
            </a:r>
            <a:r>
              <a:rPr lang="en-US" sz="2200" dirty="0" err="1"/>
              <a:t>tersebut</a:t>
            </a:r>
            <a:r>
              <a:rPr lang="en-US" sz="2200" dirty="0"/>
              <a:t> </a:t>
            </a:r>
            <a:r>
              <a:rPr lang="en-US" sz="2200" dirty="0" err="1"/>
              <a:t>bisa</a:t>
            </a:r>
            <a:r>
              <a:rPr lang="en-US" sz="2200" dirty="0"/>
              <a:t> </a:t>
            </a:r>
            <a:r>
              <a:rPr lang="en-US" sz="2200" dirty="0" err="1"/>
              <a:t>terjadi</a:t>
            </a:r>
            <a:r>
              <a:rPr lang="en-US" sz="2200" dirty="0"/>
              <a:t> dan </a:t>
            </a:r>
            <a:r>
              <a:rPr lang="en-US" sz="2200" dirty="0" err="1"/>
              <a:t>merupakan</a:t>
            </a:r>
            <a:r>
              <a:rPr lang="en-US" sz="2200" dirty="0"/>
              <a:t> </a:t>
            </a:r>
            <a:r>
              <a:rPr lang="en-US" sz="2200" dirty="0" err="1"/>
              <a:t>suatu</a:t>
            </a:r>
            <a:r>
              <a:rPr lang="en-US" sz="2200" dirty="0"/>
              <a:t> </a:t>
            </a:r>
            <a:r>
              <a:rPr lang="en-US" sz="2200" dirty="0" err="1"/>
              <a:t>ketidakpastian</a:t>
            </a:r>
            <a:r>
              <a:rPr lang="en-US" sz="2200" dirty="0"/>
              <a:t> </a:t>
            </a:r>
            <a:r>
              <a:rPr lang="en-US" sz="2200" dirty="0" err="1"/>
              <a:t>pengetahuan</a:t>
            </a:r>
            <a:endParaRPr lang="en-US" sz="2200" dirty="0"/>
          </a:p>
          <a:p>
            <a:pPr marL="98425" indent="0" algn="ctr">
              <a:spcBef>
                <a:spcPts val="600"/>
              </a:spcBef>
              <a:spcAft>
                <a:spcPts val="400"/>
              </a:spcAft>
              <a:buNone/>
            </a:pPr>
            <a:r>
              <a:rPr lang="en-US" sz="1800" i="1" dirty="0"/>
              <a:t>“ </a:t>
            </a:r>
            <a:r>
              <a:rPr lang="en-US" sz="1800" i="1" dirty="0" err="1"/>
              <a:t>Contoh</a:t>
            </a:r>
            <a:r>
              <a:rPr lang="en-US" sz="1800" i="1" dirty="0"/>
              <a:t> </a:t>
            </a:r>
            <a:r>
              <a:rPr lang="en-US" sz="1800" i="1" dirty="0" err="1"/>
              <a:t>sistem</a:t>
            </a:r>
            <a:r>
              <a:rPr lang="en-US" sz="1800" i="1" dirty="0"/>
              <a:t> </a:t>
            </a:r>
            <a:r>
              <a:rPr lang="en-US" sz="1800" i="1" dirty="0" err="1"/>
              <a:t>pakar</a:t>
            </a:r>
            <a:r>
              <a:rPr lang="en-US" sz="1800" i="1" dirty="0"/>
              <a:t> yang </a:t>
            </a:r>
            <a:r>
              <a:rPr lang="en-US" sz="1800" i="1" dirty="0" err="1"/>
              <a:t>menggunakan</a:t>
            </a:r>
            <a:r>
              <a:rPr lang="en-US" sz="1800" i="1" dirty="0"/>
              <a:t> </a:t>
            </a:r>
            <a:r>
              <a:rPr lang="en-US" sz="1800" i="1" dirty="0" err="1"/>
              <a:t>penanganan</a:t>
            </a:r>
            <a:r>
              <a:rPr lang="en-US" sz="1800" i="1" dirty="0"/>
              <a:t> </a:t>
            </a:r>
            <a:r>
              <a:rPr lang="en-US" sz="1800" i="1" dirty="0" err="1"/>
              <a:t>ketidakpastian</a:t>
            </a:r>
            <a:r>
              <a:rPr lang="en-US" sz="1800" i="1" dirty="0"/>
              <a:t>, </a:t>
            </a:r>
            <a:r>
              <a:rPr lang="en-US" sz="1800" i="1" dirty="0" err="1"/>
              <a:t>misalnya</a:t>
            </a:r>
            <a:r>
              <a:rPr lang="en-US" sz="1800" i="1" dirty="0"/>
              <a:t> MYCIN </a:t>
            </a:r>
            <a:r>
              <a:rPr lang="en-US" sz="1800" i="1" dirty="0" err="1"/>
              <a:t>untuk</a:t>
            </a:r>
            <a:r>
              <a:rPr lang="en-US" sz="1800" i="1" dirty="0"/>
              <a:t> </a:t>
            </a:r>
            <a:r>
              <a:rPr lang="en-US" sz="1800" i="1" dirty="0" err="1"/>
              <a:t>diagnosa</a:t>
            </a:r>
            <a:r>
              <a:rPr lang="en-US" sz="1800" i="1" dirty="0"/>
              <a:t> </a:t>
            </a:r>
            <a:r>
              <a:rPr lang="en-US" sz="1800" i="1" dirty="0" err="1"/>
              <a:t>medis</a:t>
            </a:r>
            <a:r>
              <a:rPr lang="en-US" sz="1800" i="1" dirty="0"/>
              <a:t> dan PROPECTOR </a:t>
            </a:r>
            <a:r>
              <a:rPr lang="en-US" sz="1800" i="1" dirty="0" err="1"/>
              <a:t>untuk</a:t>
            </a:r>
            <a:r>
              <a:rPr lang="en-US" sz="1800" i="1" dirty="0"/>
              <a:t> </a:t>
            </a:r>
            <a:r>
              <a:rPr lang="en-US" sz="1800" i="1" dirty="0" err="1"/>
              <a:t>ekplorasi</a:t>
            </a:r>
            <a:r>
              <a:rPr lang="en-US" sz="1800" i="1" dirty="0"/>
              <a:t> mineral “</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3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fade">
                                      <p:cBhvr>
                                        <p:cTn id="12" dur="500"/>
                                        <p:tgtEl>
                                          <p:spTgt spid="10">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animEffect transition="in" filter="fade">
                                      <p:cBhvr>
                                        <p:cTn id="15"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10169</TotalTime>
  <Words>6769</Words>
  <Application>Microsoft Office PowerPoint</Application>
  <PresentationFormat>Widescreen</PresentationFormat>
  <Paragraphs>488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Retrospect</vt:lpstr>
      <vt:lpstr>ARTIFICIAL INTELLIGENCE Intelligent Informatics Knowledge    PENALARAN: UNDER UNCERTAINTY “ REPRESENTASI PENGETAHUAN DAN PENALARAN ” </vt:lpstr>
      <vt:lpstr>Dr. Aradea, S.T., M.T. Lecturer/ Researcher Artificial Intelligence Siliwangi Research Group</vt:lpstr>
      <vt:lpstr>REFERENSI Kecerdasan Buatan</vt:lpstr>
      <vt:lpstr>IKHTISAR Representasi Pengetahuan dan Penalaran</vt:lpstr>
      <vt:lpstr>DESKRIPSI KETIDAKPASTIAN Definisi Teori Ketidakpastian</vt:lpstr>
      <vt:lpstr>DESKRIPSI KETIDAKPASTIAN Definisi Teori Ketidakpastian</vt:lpstr>
      <vt:lpstr>DESKRIPSI KETIDAKPASTIAN Definisi Teori Ketidakpastian</vt:lpstr>
      <vt:lpstr>DESKRIPSI KETIDAKPASTIAN Penyebab Ketidakpastian</vt:lpstr>
      <vt:lpstr>DESKRIPSI KETIDAKPASTIAN Penyebab Ketidakpastian</vt:lpstr>
      <vt:lpstr>DESKRIPSI KETIDAKPASTIAN Teori Penanganan Ketidakpastian</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Deskripsi Teori Certainty Factors</vt:lpstr>
      <vt:lpstr>CERTAINTY FACTORS Studi Kasus Certainty Factors</vt:lpstr>
      <vt:lpstr>CERTAINTY FACTORS Studi Kasus Certainty Factors</vt:lpstr>
      <vt:lpstr>CERTAINTY FACTORS Studi Kasus Certainty Factors</vt:lpstr>
      <vt:lpstr>CERTAINTY FACTORS Studi Kasus Certainty Factors</vt:lpstr>
      <vt:lpstr>CERTAINTY FACTORS Kelebihan dan Kekurangan</vt:lpstr>
      <vt:lpstr>PROBABILITAS KLASIK Deskripsi Teori Probabilitas Klasik</vt:lpstr>
      <vt:lpstr>PROBABILITAS KLASIK Deskripsi Teori Probabilitas Klasik</vt:lpstr>
      <vt:lpstr>PROBABILITAS BAYES Deskripsi Teori Probabilitas Bayes</vt:lpstr>
      <vt:lpstr>PROBABILITAS BAYES Deskripsi Teori Probabilitas Bayes</vt:lpstr>
      <vt:lpstr>PROBABILITAS BAYES Inferensi Bayesian</vt:lpstr>
      <vt:lpstr>PROBABILITAS BAYES Inferensi Bayesian</vt:lpstr>
      <vt:lpstr>PROBABILITAS BAYES Inferensi Bayesian</vt:lpstr>
      <vt:lpstr>PROBABILITAS BAYES Inferensi Bayesian</vt:lpstr>
      <vt:lpstr>PROBABILITAS BAYES Studi Kasus Teorema Bayes</vt:lpstr>
      <vt:lpstr>PROBABILITAS BAYES Studi Kasus Teorema Bayes</vt:lpstr>
      <vt:lpstr>PROBABILITAS BAYES Studi Kasus Teorema Bayes</vt:lpstr>
      <vt:lpstr>PROBABILITAS BAYES Studi Kasus Teorema Bayes</vt:lpstr>
      <vt:lpstr>PROBABILITAS BAYES Studi Kasus Teorema Bayes</vt:lpstr>
      <vt:lpstr>PROBABILITAS BAYES Kelebihan dan Kekurangan</vt:lpstr>
      <vt:lpstr>LOGIKA FUZZY Deskripsi Teori Logika Fuzzy</vt:lpstr>
      <vt:lpstr>LOGIKA FUZZY Deskripsi Teori Logika Fuzzy</vt:lpstr>
      <vt:lpstr>LOGIKA FUZZY Deskripsi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Studi Kasus Teori Logika Fuzzy</vt:lpstr>
      <vt:lpstr>LOGIKA FUZZY Kelebihan dan Kekurangan</vt:lpstr>
      <vt:lpstr>KESIMPULAN Sistem Berbasis Pengetahuan</vt:lpstr>
      <vt:lpstr>KESIMPULAN Sistem Berbasis Pengetahuan</vt:lpstr>
      <vt:lpstr>KESIMPULAN Sistem Berbasis Pengetahuan</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Dr. Aradea</cp:lastModifiedBy>
  <cp:revision>3423</cp:revision>
  <dcterms:created xsi:type="dcterms:W3CDTF">2020-07-24T08:40:20Z</dcterms:created>
  <dcterms:modified xsi:type="dcterms:W3CDTF">2021-10-21T04:01:28Z</dcterms:modified>
</cp:coreProperties>
</file>