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724" r:id="rId3"/>
    <p:sldId id="258" r:id="rId4"/>
    <p:sldId id="303" r:id="rId5"/>
    <p:sldId id="520" r:id="rId6"/>
    <p:sldId id="694" r:id="rId7"/>
    <p:sldId id="695" r:id="rId8"/>
    <p:sldId id="696" r:id="rId9"/>
    <p:sldId id="697" r:id="rId10"/>
    <p:sldId id="698" r:id="rId11"/>
    <p:sldId id="699" r:id="rId12"/>
    <p:sldId id="700" r:id="rId13"/>
    <p:sldId id="701" r:id="rId14"/>
    <p:sldId id="650" r:id="rId15"/>
    <p:sldId id="703" r:id="rId16"/>
    <p:sldId id="702" r:id="rId17"/>
    <p:sldId id="704" r:id="rId18"/>
    <p:sldId id="705" r:id="rId19"/>
    <p:sldId id="706" r:id="rId20"/>
    <p:sldId id="707" r:id="rId21"/>
    <p:sldId id="708" r:id="rId22"/>
    <p:sldId id="709" r:id="rId23"/>
    <p:sldId id="641" r:id="rId24"/>
    <p:sldId id="665" r:id="rId25"/>
    <p:sldId id="710" r:id="rId26"/>
    <p:sldId id="711" r:id="rId27"/>
    <p:sldId id="712" r:id="rId28"/>
    <p:sldId id="713" r:id="rId29"/>
    <p:sldId id="714" r:id="rId30"/>
    <p:sldId id="723" r:id="rId31"/>
    <p:sldId id="678" r:id="rId32"/>
    <p:sldId id="715" r:id="rId33"/>
    <p:sldId id="716" r:id="rId34"/>
    <p:sldId id="717" r:id="rId35"/>
    <p:sldId id="718" r:id="rId36"/>
    <p:sldId id="719" r:id="rId37"/>
    <p:sldId id="720" r:id="rId38"/>
    <p:sldId id="721" r:id="rId39"/>
    <p:sldId id="722" r:id="rId40"/>
    <p:sldId id="577" r:id="rId41"/>
    <p:sldId id="623" r:id="rId42"/>
    <p:sldId id="31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4" autoAdjust="0"/>
    <p:restoredTop sz="93861" autoAdjust="0"/>
  </p:normalViewPr>
  <p:slideViewPr>
    <p:cSldViewPr snapToGrid="0">
      <p:cViewPr varScale="1">
        <p:scale>
          <a:sx n="69" d="100"/>
          <a:sy n="69" d="100"/>
        </p:scale>
        <p:origin x="9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10/21/2021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a:t>
            </a:r>
            <a:r>
              <a:rPr lang="id-ID" sz="3200" b="1" dirty="0"/>
              <a:t>RENCANAAN</a:t>
            </a:r>
            <a:r>
              <a:rPr lang="en-US" sz="3200" b="1" dirty="0"/>
              <a:t>: </a:t>
            </a:r>
            <a:r>
              <a:rPr lang="id-ID" sz="3200" b="1" dirty="0"/>
              <a:t>PLANNING MODEL</a:t>
            </a:r>
            <a:br>
              <a:rPr lang="id-ID" sz="2200" b="1" dirty="0"/>
            </a:br>
            <a:r>
              <a:rPr lang="id-ID" sz="2400" b="1" dirty="0"/>
              <a:t>“ PERENCANAAN </a:t>
            </a:r>
            <a:r>
              <a:rPr lang="en-US" sz="2400" b="1" dirty="0"/>
              <a:t>PENYELESAIAN MASALAH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B807CE30-C471-43B6-9465-1E20C4EA0276}"/>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10056432" cy="189476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Pendefinisian Lengan Robot</a:t>
            </a:r>
            <a:endParaRPr lang="en-US" sz="2400" b="1" dirty="0"/>
          </a:p>
          <a:p>
            <a:pPr marL="354013" indent="-255588">
              <a:spcBef>
                <a:spcPts val="400"/>
              </a:spcBef>
              <a:spcAft>
                <a:spcPts val="400"/>
              </a:spcAft>
              <a:buFont typeface="Arial" panose="020B0604020202020204" pitchFamily="34" charset="0"/>
              <a:buChar char="•"/>
            </a:pPr>
            <a:r>
              <a:rPr lang="en-US" sz="2200" dirty="0"/>
              <a:t>HOLDING(A): </a:t>
            </a:r>
            <a:r>
              <a:rPr lang="en-US" sz="2200" dirty="0" err="1"/>
              <a:t>Lengan</a:t>
            </a:r>
            <a:r>
              <a:rPr lang="en-US" sz="2200" dirty="0"/>
              <a:t> robot </a:t>
            </a:r>
            <a:r>
              <a:rPr lang="en-US" sz="2200" dirty="0" err="1"/>
              <a:t>sedang</a:t>
            </a:r>
            <a:r>
              <a:rPr lang="en-US" sz="2200" dirty="0"/>
              <a:t> </a:t>
            </a:r>
            <a:r>
              <a:rPr lang="en-US" sz="2200" dirty="0" err="1"/>
              <a:t>memegang</a:t>
            </a:r>
            <a:r>
              <a:rPr lang="en-US" sz="2200" dirty="0"/>
              <a:t> </a:t>
            </a:r>
            <a:r>
              <a:rPr lang="en-US" sz="2200" dirty="0" err="1"/>
              <a:t>balok</a:t>
            </a:r>
            <a:r>
              <a:rPr lang="en-US" sz="2200" dirty="0"/>
              <a:t> A</a:t>
            </a:r>
          </a:p>
          <a:p>
            <a:pPr marL="354013" indent="-255588">
              <a:spcBef>
                <a:spcPts val="400"/>
              </a:spcBef>
              <a:spcAft>
                <a:spcPts val="400"/>
              </a:spcAft>
              <a:buFont typeface="Arial" panose="020B0604020202020204" pitchFamily="34" charset="0"/>
              <a:buChar char="•"/>
            </a:pPr>
            <a:r>
              <a:rPr lang="en-US" sz="2200" dirty="0"/>
              <a:t>ARMEMPTY: </a:t>
            </a:r>
            <a:r>
              <a:rPr lang="en-US" sz="2200" dirty="0" err="1"/>
              <a:t>Lengan</a:t>
            </a:r>
            <a:r>
              <a:rPr lang="en-US" sz="2200" dirty="0"/>
              <a:t> robot </a:t>
            </a:r>
            <a:r>
              <a:rPr lang="en-US" sz="2200" dirty="0" err="1"/>
              <a:t>tidak</a:t>
            </a:r>
            <a:r>
              <a:rPr lang="en-US" sz="2200" dirty="0"/>
              <a:t> </a:t>
            </a:r>
            <a:r>
              <a:rPr lang="en-US" sz="2200" dirty="0" err="1"/>
              <a:t>sedang</a:t>
            </a:r>
            <a:r>
              <a:rPr lang="en-US" sz="2200" dirty="0"/>
              <a:t> </a:t>
            </a:r>
            <a:r>
              <a:rPr lang="en-US" sz="2200" dirty="0" err="1"/>
              <a:t>memegang</a:t>
            </a:r>
            <a:r>
              <a:rPr lang="en-US" sz="2200" dirty="0"/>
              <a:t> </a:t>
            </a:r>
            <a:r>
              <a:rPr lang="en-US" sz="2200" dirty="0" err="1"/>
              <a:t>balok</a:t>
            </a:r>
            <a:endParaRPr lang="id-ID" sz="2200" dirty="0"/>
          </a:p>
          <a:p>
            <a:pPr marL="98425" indent="0">
              <a:spcBef>
                <a:spcPts val="400"/>
              </a:spcBef>
              <a:spcAft>
                <a:spcPts val="400"/>
              </a:spcAft>
              <a:buNone/>
            </a:pPr>
            <a:r>
              <a:rPr lang="id-ID" sz="2200" dirty="0"/>
              <a:t>Kondisi-kondisi tersebut dapat direpresentasikan dalam </a:t>
            </a:r>
            <a:r>
              <a:rPr lang="id-ID" sz="2200" i="1" dirty="0"/>
              <a:t>First-Order Logic</a:t>
            </a:r>
            <a:r>
              <a:rPr lang="id-ID" sz="2200" dirty="0"/>
              <a:t> (FOL)</a:t>
            </a:r>
            <a:endParaRPr lang="en-US" sz="22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
            <a:extLst>
              <a:ext uri="{FF2B5EF4-FFF2-40B4-BE49-F238E27FC236}">
                <a16:creationId xmlns:a16="http://schemas.microsoft.com/office/drawing/2014/main" id="{AAF94047-39A7-451D-BE34-3D188E9A6B40}"/>
              </a:ext>
            </a:extLst>
          </p:cNvPr>
          <p:cNvSpPr txBox="1">
            <a:spLocks noChangeArrowheads="1"/>
          </p:cNvSpPr>
          <p:nvPr/>
        </p:nvSpPr>
        <p:spPr bwMode="auto">
          <a:xfrm>
            <a:off x="1905000" y="4069932"/>
            <a:ext cx="8382000" cy="1600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HOLDING(</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ARMEMPTY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ONTABLE(</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 </a:t>
            </a:r>
            <a:r>
              <a:rPr kumimoji="0" lang="en-US" sz="36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rPr>
              <a:t>y</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 </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36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800" b="0" i="0" u="none" strike="noStrike" cap="none" normalizeH="0" baseline="0">
              <a:ln>
                <a:noFill/>
              </a:ln>
              <a:solidFill>
                <a:schemeClr val="tx1"/>
              </a:solidFill>
              <a:effectLst/>
              <a:latin typeface="Arial Narrow"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ARMEMPTY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  </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  HOLDING(</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p>
        </p:txBody>
      </p:sp>
    </p:spTree>
    <p:extLst>
      <p:ext uri="{BB962C8B-B14F-4D97-AF65-F5344CB8AC3E}">
        <p14:creationId xmlns:p14="http://schemas.microsoft.com/office/powerpoint/2010/main" val="12511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4536217" cy="44062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Representasi Keadaan Dengan FOL</a:t>
            </a:r>
            <a:endParaRPr lang="en-US" sz="2400" b="1" dirty="0"/>
          </a:p>
          <a:p>
            <a:pPr marL="354013" indent="-255588">
              <a:spcBef>
                <a:spcPts val="400"/>
              </a:spcBef>
              <a:spcAft>
                <a:spcPts val="400"/>
              </a:spcAft>
              <a:buFont typeface="Arial" panose="020B0604020202020204" pitchFamily="34" charset="0"/>
              <a:buChar char="•"/>
            </a:pPr>
            <a:r>
              <a:rPr lang="id-ID" sz="2200" dirty="0"/>
              <a:t>Keadaan-1</a:t>
            </a:r>
            <a:r>
              <a:rPr lang="en-US" sz="2200" dirty="0"/>
              <a:t>: </a:t>
            </a:r>
            <a:r>
              <a:rPr lang="id-ID" sz="2200" dirty="0"/>
              <a:t>Dengan mudah dapat menuliskan kondisi yang ada dengan notasi FOL</a:t>
            </a:r>
            <a:endParaRPr lang="en-US" sz="2200" dirty="0"/>
          </a:p>
          <a:p>
            <a:pPr marL="354013" indent="-255588">
              <a:spcBef>
                <a:spcPts val="400"/>
              </a:spcBef>
              <a:spcAft>
                <a:spcPts val="400"/>
              </a:spcAft>
              <a:buFont typeface="Arial" panose="020B0604020202020204" pitchFamily="34" charset="0"/>
              <a:buChar char="•"/>
            </a:pPr>
            <a:r>
              <a:rPr lang="id-ID" sz="2200" dirty="0"/>
              <a:t>Keadaan-2</a:t>
            </a:r>
            <a:r>
              <a:rPr lang="en-US" sz="2200" dirty="0"/>
              <a:t>: </a:t>
            </a:r>
            <a:r>
              <a:rPr lang="id-ID" sz="2200" dirty="0"/>
              <a:t>Mungkin masih merasa mudah menuiskan kondisi yang ada dengan notasi FOL</a:t>
            </a:r>
          </a:p>
          <a:p>
            <a:pPr marL="98425" indent="0">
              <a:spcBef>
                <a:spcPts val="400"/>
              </a:spcBef>
              <a:spcAft>
                <a:spcPts val="400"/>
              </a:spcAft>
              <a:buNone/>
            </a:pPr>
            <a:endParaRPr lang="id-ID" sz="2200" dirty="0"/>
          </a:p>
          <a:p>
            <a:pPr marL="98425" indent="0">
              <a:spcBef>
                <a:spcPts val="400"/>
              </a:spcBef>
              <a:spcAft>
                <a:spcPts val="400"/>
              </a:spcAft>
              <a:buNone/>
            </a:pPr>
            <a:r>
              <a:rPr lang="id-ID" sz="2200" i="1" dirty="0"/>
              <a:t>Bagaimana jika terdapat ribuan balok? Rasanya tidak sulit, tetapi sangat membutuhkan ketelitian dan waktu</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
            <a:extLst>
              <a:ext uri="{FF2B5EF4-FFF2-40B4-BE49-F238E27FC236}">
                <a16:creationId xmlns:a16="http://schemas.microsoft.com/office/drawing/2014/main" id="{B1E1C365-0DEC-45F4-917F-4EA11A91D7FE}"/>
              </a:ext>
            </a:extLst>
          </p:cNvPr>
          <p:cNvGrpSpPr>
            <a:grpSpLocks/>
          </p:cNvGrpSpPr>
          <p:nvPr/>
        </p:nvGrpSpPr>
        <p:grpSpPr bwMode="auto">
          <a:xfrm>
            <a:off x="5862918" y="2731937"/>
            <a:ext cx="5902362" cy="2608729"/>
            <a:chOff x="3141" y="1804"/>
            <a:chExt cx="6840" cy="3240"/>
          </a:xfrm>
        </p:grpSpPr>
        <p:sp>
          <p:nvSpPr>
            <p:cNvPr id="7" name="Rectangle 24">
              <a:extLst>
                <a:ext uri="{FF2B5EF4-FFF2-40B4-BE49-F238E27FC236}">
                  <a16:creationId xmlns:a16="http://schemas.microsoft.com/office/drawing/2014/main" id="{B425B11F-0579-4160-A49A-F4BBD4B6507E}"/>
                </a:ext>
              </a:extLst>
            </p:cNvPr>
            <p:cNvSpPr>
              <a:spLocks noChangeArrowheads="1"/>
            </p:cNvSpPr>
            <p:nvPr/>
          </p:nvSpPr>
          <p:spPr bwMode="auto">
            <a:xfrm>
              <a:off x="3141" y="1804"/>
              <a:ext cx="6840" cy="324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grpSp>
          <p:nvGrpSpPr>
            <p:cNvPr id="11" name="Group 14">
              <a:extLst>
                <a:ext uri="{FF2B5EF4-FFF2-40B4-BE49-F238E27FC236}">
                  <a16:creationId xmlns:a16="http://schemas.microsoft.com/office/drawing/2014/main" id="{E1C8905D-48CF-4711-8650-06EE7A3EF3F8}"/>
                </a:ext>
              </a:extLst>
            </p:cNvPr>
            <p:cNvGrpSpPr>
              <a:grpSpLocks/>
            </p:cNvGrpSpPr>
            <p:nvPr/>
          </p:nvGrpSpPr>
          <p:grpSpPr bwMode="auto">
            <a:xfrm>
              <a:off x="7087" y="2164"/>
              <a:ext cx="864" cy="2067"/>
              <a:chOff x="3396" y="2109"/>
              <a:chExt cx="864" cy="2067"/>
            </a:xfrm>
          </p:grpSpPr>
          <p:sp>
            <p:nvSpPr>
              <p:cNvPr id="24" name="Text Box 23">
                <a:extLst>
                  <a:ext uri="{FF2B5EF4-FFF2-40B4-BE49-F238E27FC236}">
                    <a16:creationId xmlns:a16="http://schemas.microsoft.com/office/drawing/2014/main" id="{A05B53BF-9071-42D8-8921-5F7D099BCCE0}"/>
                  </a:ext>
                </a:extLst>
              </p:cNvPr>
              <p:cNvSpPr txBox="1">
                <a:spLocks noChangeArrowheads="1"/>
              </p:cNvSpPr>
              <p:nvPr/>
            </p:nvSpPr>
            <p:spPr bwMode="auto">
              <a:xfrm>
                <a:off x="3600" y="2592"/>
                <a:ext cx="432" cy="43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C</a:t>
                </a:r>
                <a:endParaRPr kumimoji="0" lang="en-US" sz="4000" b="0" i="0" u="none" strike="noStrike" cap="none" normalizeH="0" baseline="0" dirty="0">
                  <a:ln>
                    <a:noFill/>
                  </a:ln>
                  <a:solidFill>
                    <a:schemeClr val="tx1"/>
                  </a:solidFill>
                  <a:effectLst/>
                  <a:latin typeface="Arial Narrow" pitchFamily="34" charset="0"/>
                  <a:cs typeface="Arial" pitchFamily="34" charset="0"/>
                </a:endParaRPr>
              </a:p>
            </p:txBody>
          </p:sp>
          <p:sp>
            <p:nvSpPr>
              <p:cNvPr id="25" name="Text Box 22">
                <a:extLst>
                  <a:ext uri="{FF2B5EF4-FFF2-40B4-BE49-F238E27FC236}">
                    <a16:creationId xmlns:a16="http://schemas.microsoft.com/office/drawing/2014/main" id="{2C22D8F6-A0A2-4C5A-A17E-D7D1A9AEBB8C}"/>
                  </a:ext>
                </a:extLst>
              </p:cNvPr>
              <p:cNvSpPr txBox="1">
                <a:spLocks noChangeArrowheads="1"/>
              </p:cNvSpPr>
              <p:nvPr/>
            </p:nvSpPr>
            <p:spPr bwMode="auto">
              <a:xfrm>
                <a:off x="3600" y="3312"/>
                <a:ext cx="432" cy="43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B</a:t>
                </a:r>
                <a:endParaRPr kumimoji="0" lang="en-US" sz="4000" b="0" i="0" u="none" strike="noStrike" cap="none" normalizeH="0" baseline="0" dirty="0">
                  <a:ln>
                    <a:noFill/>
                  </a:ln>
                  <a:solidFill>
                    <a:schemeClr val="tx1"/>
                  </a:solidFill>
                  <a:effectLst/>
                  <a:latin typeface="Arial Narrow" pitchFamily="34" charset="0"/>
                  <a:cs typeface="Arial" pitchFamily="34" charset="0"/>
                </a:endParaRPr>
              </a:p>
            </p:txBody>
          </p:sp>
          <p:sp>
            <p:nvSpPr>
              <p:cNvPr id="26" name="Text Box 21">
                <a:extLst>
                  <a:ext uri="{FF2B5EF4-FFF2-40B4-BE49-F238E27FC236}">
                    <a16:creationId xmlns:a16="http://schemas.microsoft.com/office/drawing/2014/main" id="{58000F43-E134-4C91-9F00-6ECF6FDF35C9}"/>
                  </a:ext>
                </a:extLst>
              </p:cNvPr>
              <p:cNvSpPr txBox="1">
                <a:spLocks noChangeArrowheads="1"/>
              </p:cNvSpPr>
              <p:nvPr/>
            </p:nvSpPr>
            <p:spPr bwMode="auto">
              <a:xfrm>
                <a:off x="3600" y="3744"/>
                <a:ext cx="432" cy="43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a:t>
                </a:r>
                <a:endParaRPr kumimoji="0" lang="en-US" sz="4000" b="0" i="0" u="none" strike="noStrike" cap="none" normalizeH="0" baseline="0" dirty="0">
                  <a:ln>
                    <a:noFill/>
                  </a:ln>
                  <a:solidFill>
                    <a:schemeClr val="tx1"/>
                  </a:solidFill>
                  <a:effectLst/>
                  <a:latin typeface="Arial Narrow" pitchFamily="34" charset="0"/>
                  <a:cs typeface="Arial" pitchFamily="34" charset="0"/>
                </a:endParaRPr>
              </a:p>
            </p:txBody>
          </p:sp>
          <p:sp>
            <p:nvSpPr>
              <p:cNvPr id="27" name="Line 20">
                <a:extLst>
                  <a:ext uri="{FF2B5EF4-FFF2-40B4-BE49-F238E27FC236}">
                    <a16:creationId xmlns:a16="http://schemas.microsoft.com/office/drawing/2014/main" id="{E67262EB-FA70-466C-8D80-1DF1601CECAD}"/>
                  </a:ext>
                </a:extLst>
              </p:cNvPr>
              <p:cNvSpPr>
                <a:spLocks noChangeShapeType="1"/>
              </p:cNvSpPr>
              <p:nvPr/>
            </p:nvSpPr>
            <p:spPr bwMode="auto">
              <a:xfrm>
                <a:off x="3396" y="4176"/>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grpSp>
            <p:nvGrpSpPr>
              <p:cNvPr id="28" name="Group 15">
                <a:extLst>
                  <a:ext uri="{FF2B5EF4-FFF2-40B4-BE49-F238E27FC236}">
                    <a16:creationId xmlns:a16="http://schemas.microsoft.com/office/drawing/2014/main" id="{9F6BC614-DF5C-4775-AF3B-BD3E4C04B922}"/>
                  </a:ext>
                </a:extLst>
              </p:cNvPr>
              <p:cNvGrpSpPr>
                <a:grpSpLocks/>
              </p:cNvGrpSpPr>
              <p:nvPr/>
            </p:nvGrpSpPr>
            <p:grpSpPr bwMode="auto">
              <a:xfrm>
                <a:off x="3536" y="2109"/>
                <a:ext cx="576" cy="720"/>
                <a:chOff x="7920" y="2592"/>
                <a:chExt cx="576" cy="720"/>
              </a:xfrm>
            </p:grpSpPr>
            <p:sp>
              <p:nvSpPr>
                <p:cNvPr id="29" name="Line 19">
                  <a:extLst>
                    <a:ext uri="{FF2B5EF4-FFF2-40B4-BE49-F238E27FC236}">
                      <a16:creationId xmlns:a16="http://schemas.microsoft.com/office/drawing/2014/main" id="{A2BB5477-3988-4722-9F9D-3B9E713872DA}"/>
                    </a:ext>
                  </a:extLst>
                </p:cNvPr>
                <p:cNvSpPr>
                  <a:spLocks noChangeShapeType="1"/>
                </p:cNvSpPr>
                <p:nvPr/>
              </p:nvSpPr>
              <p:spPr bwMode="auto">
                <a:xfrm>
                  <a:off x="8208" y="2592"/>
                  <a:ext cx="0" cy="43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30" name="Line 18">
                  <a:extLst>
                    <a:ext uri="{FF2B5EF4-FFF2-40B4-BE49-F238E27FC236}">
                      <a16:creationId xmlns:a16="http://schemas.microsoft.com/office/drawing/2014/main" id="{FC4AE0B7-AD45-4175-9BC5-96DC0EEC65EF}"/>
                    </a:ext>
                  </a:extLst>
                </p:cNvPr>
                <p:cNvSpPr>
                  <a:spLocks noChangeShapeType="1"/>
                </p:cNvSpPr>
                <p:nvPr/>
              </p:nvSpPr>
              <p:spPr bwMode="auto">
                <a:xfrm>
                  <a:off x="7920" y="3024"/>
                  <a:ext cx="57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31" name="Line 17">
                  <a:extLst>
                    <a:ext uri="{FF2B5EF4-FFF2-40B4-BE49-F238E27FC236}">
                      <a16:creationId xmlns:a16="http://schemas.microsoft.com/office/drawing/2014/main" id="{6AEF2733-EDE2-4940-AD0F-39B9A37040C1}"/>
                    </a:ext>
                  </a:extLst>
                </p:cNvPr>
                <p:cNvSpPr>
                  <a:spLocks noChangeShapeType="1"/>
                </p:cNvSpPr>
                <p:nvPr/>
              </p:nvSpPr>
              <p:spPr bwMode="auto">
                <a:xfrm>
                  <a:off x="8496" y="3024"/>
                  <a:ext cx="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32" name="Line 16">
                  <a:extLst>
                    <a:ext uri="{FF2B5EF4-FFF2-40B4-BE49-F238E27FC236}">
                      <a16:creationId xmlns:a16="http://schemas.microsoft.com/office/drawing/2014/main" id="{DBEA0A3F-826A-4D6E-BD8E-9292A21C51AF}"/>
                    </a:ext>
                  </a:extLst>
                </p:cNvPr>
                <p:cNvSpPr>
                  <a:spLocks noChangeShapeType="1"/>
                </p:cNvSpPr>
                <p:nvPr/>
              </p:nvSpPr>
              <p:spPr bwMode="auto">
                <a:xfrm>
                  <a:off x="7920" y="3024"/>
                  <a:ext cx="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grpSp>
        </p:grpSp>
        <p:grpSp>
          <p:nvGrpSpPr>
            <p:cNvPr id="12" name="Group 6">
              <a:extLst>
                <a:ext uri="{FF2B5EF4-FFF2-40B4-BE49-F238E27FC236}">
                  <a16:creationId xmlns:a16="http://schemas.microsoft.com/office/drawing/2014/main" id="{BB8D25F5-CFDC-4794-95F9-EBBD7063E36E}"/>
                </a:ext>
              </a:extLst>
            </p:cNvPr>
            <p:cNvGrpSpPr>
              <a:grpSpLocks/>
            </p:cNvGrpSpPr>
            <p:nvPr/>
          </p:nvGrpSpPr>
          <p:grpSpPr bwMode="auto">
            <a:xfrm>
              <a:off x="5121" y="2164"/>
              <a:ext cx="864" cy="2085"/>
              <a:chOff x="4980" y="2091"/>
              <a:chExt cx="864" cy="2085"/>
            </a:xfrm>
          </p:grpSpPr>
          <p:sp>
            <p:nvSpPr>
              <p:cNvPr id="17" name="Text Box 13">
                <a:extLst>
                  <a:ext uri="{FF2B5EF4-FFF2-40B4-BE49-F238E27FC236}">
                    <a16:creationId xmlns:a16="http://schemas.microsoft.com/office/drawing/2014/main" id="{589B5F78-4B3A-45D3-8B3A-5EACFFBBE00C}"/>
                  </a:ext>
                </a:extLst>
              </p:cNvPr>
              <p:cNvSpPr txBox="1">
                <a:spLocks noChangeArrowheads="1"/>
              </p:cNvSpPr>
              <p:nvPr/>
            </p:nvSpPr>
            <p:spPr bwMode="auto">
              <a:xfrm>
                <a:off x="5184" y="3744"/>
                <a:ext cx="432" cy="43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a:t>
                </a:r>
                <a:endParaRPr kumimoji="0" lang="en-US" sz="4000" b="0" i="0" u="none" strike="noStrike" cap="none" normalizeH="0" baseline="0" dirty="0">
                  <a:ln>
                    <a:noFill/>
                  </a:ln>
                  <a:solidFill>
                    <a:schemeClr val="tx1"/>
                  </a:solidFill>
                  <a:effectLst/>
                  <a:latin typeface="Arial Narrow" pitchFamily="34" charset="0"/>
                  <a:cs typeface="Arial" pitchFamily="34" charset="0"/>
                </a:endParaRPr>
              </a:p>
            </p:txBody>
          </p:sp>
          <p:sp>
            <p:nvSpPr>
              <p:cNvPr id="18" name="Line 12">
                <a:extLst>
                  <a:ext uri="{FF2B5EF4-FFF2-40B4-BE49-F238E27FC236}">
                    <a16:creationId xmlns:a16="http://schemas.microsoft.com/office/drawing/2014/main" id="{7BEC1258-3FBD-468F-88A9-491A014C0AA0}"/>
                  </a:ext>
                </a:extLst>
              </p:cNvPr>
              <p:cNvSpPr>
                <a:spLocks noChangeShapeType="1"/>
              </p:cNvSpPr>
              <p:nvPr/>
            </p:nvSpPr>
            <p:spPr bwMode="auto">
              <a:xfrm>
                <a:off x="4980" y="4176"/>
                <a:ext cx="8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grpSp>
            <p:nvGrpSpPr>
              <p:cNvPr id="19" name="Group 7">
                <a:extLst>
                  <a:ext uri="{FF2B5EF4-FFF2-40B4-BE49-F238E27FC236}">
                    <a16:creationId xmlns:a16="http://schemas.microsoft.com/office/drawing/2014/main" id="{C65DC4B5-6799-47AE-B20E-72B291D75768}"/>
                  </a:ext>
                </a:extLst>
              </p:cNvPr>
              <p:cNvGrpSpPr>
                <a:grpSpLocks/>
              </p:cNvGrpSpPr>
              <p:nvPr/>
            </p:nvGrpSpPr>
            <p:grpSpPr bwMode="auto">
              <a:xfrm>
                <a:off x="5085" y="2091"/>
                <a:ext cx="576" cy="1440"/>
                <a:chOff x="5184" y="2016"/>
                <a:chExt cx="576" cy="1440"/>
              </a:xfrm>
            </p:grpSpPr>
            <p:sp>
              <p:nvSpPr>
                <p:cNvPr id="20" name="Line 11">
                  <a:extLst>
                    <a:ext uri="{FF2B5EF4-FFF2-40B4-BE49-F238E27FC236}">
                      <a16:creationId xmlns:a16="http://schemas.microsoft.com/office/drawing/2014/main" id="{786F5A6B-C2B3-41D2-AEF0-8D3D9DDB37D1}"/>
                    </a:ext>
                  </a:extLst>
                </p:cNvPr>
                <p:cNvSpPr>
                  <a:spLocks noChangeShapeType="1"/>
                </p:cNvSpPr>
                <p:nvPr/>
              </p:nvSpPr>
              <p:spPr bwMode="auto">
                <a:xfrm>
                  <a:off x="5472" y="2016"/>
                  <a:ext cx="0" cy="11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21" name="Line 10">
                  <a:extLst>
                    <a:ext uri="{FF2B5EF4-FFF2-40B4-BE49-F238E27FC236}">
                      <a16:creationId xmlns:a16="http://schemas.microsoft.com/office/drawing/2014/main" id="{19865E48-778F-4AF7-AF41-D2B69E4B8DC0}"/>
                    </a:ext>
                  </a:extLst>
                </p:cNvPr>
                <p:cNvSpPr>
                  <a:spLocks noChangeShapeType="1"/>
                </p:cNvSpPr>
                <p:nvPr/>
              </p:nvSpPr>
              <p:spPr bwMode="auto">
                <a:xfrm>
                  <a:off x="5184" y="3168"/>
                  <a:ext cx="57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22" name="Line 9">
                  <a:extLst>
                    <a:ext uri="{FF2B5EF4-FFF2-40B4-BE49-F238E27FC236}">
                      <a16:creationId xmlns:a16="http://schemas.microsoft.com/office/drawing/2014/main" id="{081F074B-C27E-420B-8EDA-376CB1C016F9}"/>
                    </a:ext>
                  </a:extLst>
                </p:cNvPr>
                <p:cNvSpPr>
                  <a:spLocks noChangeShapeType="1"/>
                </p:cNvSpPr>
                <p:nvPr/>
              </p:nvSpPr>
              <p:spPr bwMode="auto">
                <a:xfrm>
                  <a:off x="5760" y="3168"/>
                  <a:ext cx="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sp>
              <p:nvSpPr>
                <p:cNvPr id="23" name="Line 8">
                  <a:extLst>
                    <a:ext uri="{FF2B5EF4-FFF2-40B4-BE49-F238E27FC236}">
                      <a16:creationId xmlns:a16="http://schemas.microsoft.com/office/drawing/2014/main" id="{194D995B-C96C-49A8-937F-5B2463245F2B}"/>
                    </a:ext>
                  </a:extLst>
                </p:cNvPr>
                <p:cNvSpPr>
                  <a:spLocks noChangeShapeType="1"/>
                </p:cNvSpPr>
                <p:nvPr/>
              </p:nvSpPr>
              <p:spPr bwMode="auto">
                <a:xfrm>
                  <a:off x="5184" y="3168"/>
                  <a:ext cx="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4000">
                    <a:latin typeface="Arial Narrow" pitchFamily="34" charset="0"/>
                  </a:endParaRPr>
                </a:p>
              </p:txBody>
            </p:sp>
          </p:grpSp>
        </p:grpSp>
        <p:sp>
          <p:nvSpPr>
            <p:cNvPr id="13" name="Text Box 5">
              <a:extLst>
                <a:ext uri="{FF2B5EF4-FFF2-40B4-BE49-F238E27FC236}">
                  <a16:creationId xmlns:a16="http://schemas.microsoft.com/office/drawing/2014/main" id="{C8C20AC1-3492-4CF2-B28B-660FA5A54AEB}"/>
                </a:ext>
              </a:extLst>
            </p:cNvPr>
            <p:cNvSpPr txBox="1">
              <a:spLocks noChangeArrowheads="1"/>
            </p:cNvSpPr>
            <p:nvPr/>
          </p:nvSpPr>
          <p:spPr bwMode="auto">
            <a:xfrm>
              <a:off x="3501" y="1984"/>
              <a:ext cx="1728" cy="1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Narrow" pitchFamily="34" charset="0"/>
                  <a:ea typeface="Times New Roman" pitchFamily="18" charset="0"/>
                  <a:cs typeface="Arial" pitchFamily="34" charset="0"/>
                </a:rPr>
                <a:t>ONTABLE(A) </a:t>
              </a:r>
              <a:r>
                <a:rPr kumimoji="0" lang="en-US"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400" b="0" i="0" u="none" strike="noStrike" cap="none" normalizeH="0" baseline="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CLEAR(A) </a:t>
              </a:r>
              <a:endParaRPr kumimoji="0" lang="en-US" sz="2400" b="0" i="0" u="none" strike="noStrike" cap="none" normalizeH="0" baseline="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Narrow" pitchFamily="34" charset="0"/>
                  <a:ea typeface="Times New Roman" pitchFamily="18" charset="0"/>
                  <a:cs typeface="Arial" pitchFamily="34" charset="0"/>
                  <a:sym typeface="Symbol" pitchFamily="18" charset="2"/>
                </a:rPr>
                <a:t>ARMEMPTY</a:t>
              </a:r>
            </a:p>
          </p:txBody>
        </p:sp>
        <p:sp>
          <p:nvSpPr>
            <p:cNvPr id="14" name="Text Box 4">
              <a:extLst>
                <a:ext uri="{FF2B5EF4-FFF2-40B4-BE49-F238E27FC236}">
                  <a16:creationId xmlns:a16="http://schemas.microsoft.com/office/drawing/2014/main" id="{E14A40A7-6565-4917-BA6F-E5193412DF13}"/>
                </a:ext>
              </a:extLst>
            </p:cNvPr>
            <p:cNvSpPr txBox="1">
              <a:spLocks noChangeArrowheads="1"/>
            </p:cNvSpPr>
            <p:nvPr/>
          </p:nvSpPr>
          <p:spPr bwMode="auto">
            <a:xfrm>
              <a:off x="8073" y="1984"/>
              <a:ext cx="1728" cy="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ONTABLE(A)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400" b="0" i="0" u="none" strike="noStrike" cap="none" normalizeH="0" baseline="0" dirty="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(B,A) </a:t>
              </a:r>
              <a:endParaRPr kumimoji="0" lang="en-US" sz="2400" b="0" i="0" u="none" strike="noStrike" cap="none" normalizeH="0" baseline="0" dirty="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CLEAR(B) </a:t>
              </a:r>
              <a:endParaRPr kumimoji="0" lang="en-US" sz="2400" b="0" i="0" u="none" strike="noStrike" cap="none" normalizeH="0" baseline="0" dirty="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HOLDING(C) </a:t>
              </a:r>
              <a:endParaRPr kumimoji="0" lang="en-US" sz="2400" b="0" i="0" u="none" strike="noStrike" cap="none" normalizeH="0" baseline="0" dirty="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CLEAR(C)</a:t>
              </a:r>
              <a:endParaRPr kumimoji="0" lang="en-US" sz="2400" b="0" i="0" u="none" strike="noStrike" cap="none" normalizeH="0" baseline="0" dirty="0">
                <a:ln>
                  <a:noFill/>
                </a:ln>
                <a:solidFill>
                  <a:schemeClr val="tx1"/>
                </a:solidFill>
                <a:effectLst/>
                <a:latin typeface="Arial Narrow"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p>
          </p:txBody>
        </p:sp>
        <p:sp>
          <p:nvSpPr>
            <p:cNvPr id="15" name="Text Box 3">
              <a:extLst>
                <a:ext uri="{FF2B5EF4-FFF2-40B4-BE49-F238E27FC236}">
                  <a16:creationId xmlns:a16="http://schemas.microsoft.com/office/drawing/2014/main" id="{0A6E90CA-CAB2-46B6-AE20-11F97276B5C0}"/>
                </a:ext>
              </a:extLst>
            </p:cNvPr>
            <p:cNvSpPr txBox="1">
              <a:spLocks noChangeArrowheads="1"/>
            </p:cNvSpPr>
            <p:nvPr/>
          </p:nvSpPr>
          <p:spPr bwMode="auto">
            <a:xfrm>
              <a:off x="5102" y="4468"/>
              <a:ext cx="720" cy="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a:ln>
                    <a:noFill/>
                  </a:ln>
                  <a:solidFill>
                    <a:schemeClr val="tx1"/>
                  </a:solidFill>
                  <a:effectLst/>
                  <a:latin typeface="Arial Narrow" pitchFamily="34" charset="0"/>
                  <a:ea typeface="Times New Roman" pitchFamily="18" charset="0"/>
                  <a:cs typeface="Arial" pitchFamily="34" charset="0"/>
                </a:rPr>
                <a:t>  [1]</a:t>
              </a:r>
              <a:endParaRPr kumimoji="0" lang="en-US" sz="4000" b="0" i="0" u="none" strike="noStrike" cap="none" normalizeH="0" baseline="0">
                <a:ln>
                  <a:noFill/>
                </a:ln>
                <a:solidFill>
                  <a:schemeClr val="tx1"/>
                </a:solidFill>
                <a:effectLst/>
                <a:latin typeface="Arial Narrow" pitchFamily="34" charset="0"/>
                <a:cs typeface="Arial" pitchFamily="34" charset="0"/>
              </a:endParaRPr>
            </a:p>
          </p:txBody>
        </p:sp>
        <p:sp>
          <p:nvSpPr>
            <p:cNvPr id="16" name="Text Box 2">
              <a:extLst>
                <a:ext uri="{FF2B5EF4-FFF2-40B4-BE49-F238E27FC236}">
                  <a16:creationId xmlns:a16="http://schemas.microsoft.com/office/drawing/2014/main" id="{5F7CECCA-52D1-455B-8D6F-AC8D7010B785}"/>
                </a:ext>
              </a:extLst>
            </p:cNvPr>
            <p:cNvSpPr txBox="1">
              <a:spLocks noChangeArrowheads="1"/>
            </p:cNvSpPr>
            <p:nvPr/>
          </p:nvSpPr>
          <p:spPr bwMode="auto">
            <a:xfrm>
              <a:off x="7145" y="4468"/>
              <a:ext cx="720" cy="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a:ln>
                    <a:noFill/>
                  </a:ln>
                  <a:solidFill>
                    <a:schemeClr val="tx1"/>
                  </a:solidFill>
                  <a:effectLst/>
                  <a:latin typeface="Arial Narrow" pitchFamily="34" charset="0"/>
                  <a:ea typeface="Times New Roman" pitchFamily="18" charset="0"/>
                  <a:cs typeface="Arial" pitchFamily="34" charset="0"/>
                </a:rPr>
                <a:t> [2]</a:t>
              </a:r>
              <a:endParaRPr kumimoji="0" lang="en-US" sz="4000" b="0" i="0" u="none" strike="noStrike" cap="none" normalizeH="0" baseline="0">
                <a:ln>
                  <a:noFill/>
                </a:ln>
                <a:solidFill>
                  <a:schemeClr val="tx1"/>
                </a:solidFill>
                <a:effectLst/>
                <a:latin typeface="Arial Narrow" pitchFamily="34" charset="0"/>
                <a:cs typeface="Arial" pitchFamily="34" charset="0"/>
              </a:endParaRPr>
            </a:p>
          </p:txBody>
        </p:sp>
      </p:grpSp>
    </p:spTree>
    <p:extLst>
      <p:ext uri="{BB962C8B-B14F-4D97-AF65-F5344CB8AC3E}">
        <p14:creationId xmlns:p14="http://schemas.microsoft.com/office/powerpoint/2010/main" val="11964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4536217" cy="44062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Opertaror Lengan Robot</a:t>
            </a:r>
            <a:endParaRPr lang="en-US" sz="2400" b="1" dirty="0"/>
          </a:p>
          <a:p>
            <a:pPr marL="354013" indent="-255588">
              <a:spcBef>
                <a:spcPts val="400"/>
              </a:spcBef>
              <a:spcAft>
                <a:spcPts val="400"/>
              </a:spcAft>
              <a:buFont typeface="Arial" panose="020B0604020202020204" pitchFamily="34" charset="0"/>
              <a:buChar char="•"/>
            </a:pPr>
            <a:r>
              <a:rPr lang="id-ID" sz="2200" dirty="0"/>
              <a:t>Operator digunakan untuk mengubah suatu keadaan</a:t>
            </a:r>
            <a:endParaRPr lang="en-US" sz="2200" dirty="0"/>
          </a:p>
          <a:p>
            <a:pPr marL="354013" indent="-255588">
              <a:spcBef>
                <a:spcPts val="400"/>
              </a:spcBef>
              <a:spcAft>
                <a:spcPts val="400"/>
              </a:spcAft>
              <a:buFont typeface="Arial" panose="020B0604020202020204" pitchFamily="34" charset="0"/>
              <a:buChar char="•"/>
            </a:pPr>
            <a:r>
              <a:rPr lang="id-ID" sz="2200" dirty="0"/>
              <a:t>Dalam dunia balok, dapat didefinisikan empat opertor</a:t>
            </a:r>
          </a:p>
          <a:p>
            <a:pPr marL="98425" indent="0">
              <a:spcBef>
                <a:spcPts val="400"/>
              </a:spcBef>
              <a:spcAft>
                <a:spcPts val="400"/>
              </a:spcAft>
              <a:buNone/>
            </a:pPr>
            <a:endParaRPr lang="id-ID" sz="2200" dirty="0"/>
          </a:p>
          <a:p>
            <a:pPr marL="98425" indent="0">
              <a:spcBef>
                <a:spcPts val="400"/>
              </a:spcBef>
              <a:spcAft>
                <a:spcPts val="400"/>
              </a:spcAft>
              <a:buNone/>
            </a:pPr>
            <a:r>
              <a:rPr lang="id-ID" sz="2200" i="1" dirty="0"/>
              <a:t>Bagaimana operator-operator tersebut dapat diaplikasikan? dan persyaratan- persyaratan apa saya yang harus dipenuhi?</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 name="Table 32">
            <a:extLst>
              <a:ext uri="{FF2B5EF4-FFF2-40B4-BE49-F238E27FC236}">
                <a16:creationId xmlns:a16="http://schemas.microsoft.com/office/drawing/2014/main" id="{F0643F42-C354-4E05-902E-86A376EA6A0C}"/>
              </a:ext>
            </a:extLst>
          </p:cNvPr>
          <p:cNvGraphicFramePr>
            <a:graphicFrameLocks noGrp="1"/>
          </p:cNvGraphicFramePr>
          <p:nvPr>
            <p:extLst>
              <p:ext uri="{D42A27DB-BD31-4B8C-83A1-F6EECF244321}">
                <p14:modId xmlns:p14="http://schemas.microsoft.com/office/powerpoint/2010/main" val="2836360149"/>
              </p:ext>
            </p:extLst>
          </p:nvPr>
        </p:nvGraphicFramePr>
        <p:xfrm>
          <a:off x="5844987" y="2507674"/>
          <a:ext cx="5966011" cy="3091398"/>
        </p:xfrm>
        <a:graphic>
          <a:graphicData uri="http://schemas.openxmlformats.org/drawingml/2006/table">
            <a:tbl>
              <a:tblPr/>
              <a:tblGrid>
                <a:gridCol w="1642021">
                  <a:extLst>
                    <a:ext uri="{9D8B030D-6E8A-4147-A177-3AD203B41FA5}">
                      <a16:colId xmlns:a16="http://schemas.microsoft.com/office/drawing/2014/main" val="20000"/>
                    </a:ext>
                  </a:extLst>
                </a:gridCol>
                <a:gridCol w="4323990">
                  <a:extLst>
                    <a:ext uri="{9D8B030D-6E8A-4147-A177-3AD203B41FA5}">
                      <a16:colId xmlns:a16="http://schemas.microsoft.com/office/drawing/2014/main" val="20001"/>
                    </a:ext>
                  </a:extLst>
                </a:gridCol>
              </a:tblGrid>
              <a:tr h="476565">
                <a:tc>
                  <a:txBody>
                    <a:bodyPr/>
                    <a:lstStyle/>
                    <a:p>
                      <a:pPr indent="342900" algn="ctr">
                        <a:lnSpc>
                          <a:spcPct val="150000"/>
                        </a:lnSpc>
                        <a:spcAft>
                          <a:spcPts val="0"/>
                        </a:spcAft>
                      </a:pPr>
                      <a:r>
                        <a:rPr lang="en-US" sz="2000" b="1" dirty="0">
                          <a:solidFill>
                            <a:srgbClr val="000000"/>
                          </a:solidFill>
                          <a:latin typeface="Arial Narrow" pitchFamily="34" charset="0"/>
                          <a:ea typeface="Times New Roman"/>
                        </a:rPr>
                        <a:t>Operator</a:t>
                      </a:r>
                      <a:endParaRPr lang="id-ID" sz="3200" b="1"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342900" algn="ctr">
                        <a:lnSpc>
                          <a:spcPct val="150000"/>
                        </a:lnSpc>
                        <a:spcAft>
                          <a:spcPts val="0"/>
                        </a:spcAft>
                      </a:pPr>
                      <a:r>
                        <a:rPr lang="en-US" sz="2000" b="1" dirty="0">
                          <a:solidFill>
                            <a:srgbClr val="000000"/>
                          </a:solidFill>
                          <a:latin typeface="Arial Narrow" pitchFamily="34" charset="0"/>
                          <a:ea typeface="Times New Roman"/>
                        </a:rPr>
                        <a:t>Hal yang </a:t>
                      </a:r>
                      <a:r>
                        <a:rPr lang="en-US" sz="2000" b="1" dirty="0" err="1">
                          <a:solidFill>
                            <a:srgbClr val="000000"/>
                          </a:solidFill>
                          <a:latin typeface="Arial Narrow" pitchFamily="34" charset="0"/>
                          <a:ea typeface="Times New Roman"/>
                        </a:rPr>
                        <a:t>dilakukan</a:t>
                      </a:r>
                      <a:endParaRPr lang="id-ID" sz="3200" b="1"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620720">
                <a:tc>
                  <a:txBody>
                    <a:bodyPr/>
                    <a:lstStyle/>
                    <a:p>
                      <a:pPr marL="0" indent="0" algn="just">
                        <a:lnSpc>
                          <a:spcPct val="150000"/>
                        </a:lnSpc>
                        <a:spcAft>
                          <a:spcPts val="0"/>
                        </a:spcAft>
                      </a:pPr>
                      <a:r>
                        <a:rPr lang="en-US" sz="2000" i="1" dirty="0">
                          <a:solidFill>
                            <a:srgbClr val="000000"/>
                          </a:solidFill>
                          <a:latin typeface="Arial Narrow" pitchFamily="34" charset="0"/>
                          <a:ea typeface="Times New Roman"/>
                        </a:rPr>
                        <a:t>STACK</a:t>
                      </a:r>
                      <a:r>
                        <a:rPr lang="en-US" sz="2000" dirty="0">
                          <a:solidFill>
                            <a:srgbClr val="000000"/>
                          </a:solidFill>
                          <a:latin typeface="Arial Narrow" pitchFamily="34" charset="0"/>
                          <a:ea typeface="Times New Roman"/>
                        </a:rPr>
                        <a:t>(A,B)</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it-IT" sz="2000" dirty="0">
                          <a:solidFill>
                            <a:srgbClr val="000000"/>
                          </a:solidFill>
                          <a:latin typeface="Arial Narrow" pitchFamily="34" charset="0"/>
                          <a:ea typeface="Times New Roman"/>
                        </a:rPr>
                        <a:t>Meletakkan balok A di atas balok B</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3343">
                <a:tc>
                  <a:txBody>
                    <a:bodyPr/>
                    <a:lstStyle/>
                    <a:p>
                      <a:pPr marL="0" indent="0" algn="just">
                        <a:lnSpc>
                          <a:spcPct val="150000"/>
                        </a:lnSpc>
                        <a:spcAft>
                          <a:spcPts val="0"/>
                        </a:spcAft>
                      </a:pPr>
                      <a:r>
                        <a:rPr lang="en-US" sz="2000" i="1" dirty="0">
                          <a:solidFill>
                            <a:srgbClr val="000000"/>
                          </a:solidFill>
                          <a:latin typeface="Arial Narrow" pitchFamily="34" charset="0"/>
                          <a:ea typeface="Times New Roman"/>
                        </a:rPr>
                        <a:t>UNSTACK</a:t>
                      </a:r>
                      <a:r>
                        <a:rPr lang="en-US" sz="2000" dirty="0">
                          <a:solidFill>
                            <a:srgbClr val="000000"/>
                          </a:solidFill>
                          <a:latin typeface="Arial Narrow" pitchFamily="34" charset="0"/>
                          <a:ea typeface="Times New Roman"/>
                        </a:rPr>
                        <a:t>(A,B)</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id-ID" sz="2000" dirty="0">
                          <a:solidFill>
                            <a:srgbClr val="000000"/>
                          </a:solidFill>
                          <a:latin typeface="Arial Narrow" pitchFamily="34" charset="0"/>
                          <a:ea typeface="Times New Roman"/>
                        </a:rPr>
                        <a:t>Mengangkat balok A yang menempel di atas balok B</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2602">
                <a:tc>
                  <a:txBody>
                    <a:bodyPr/>
                    <a:lstStyle/>
                    <a:p>
                      <a:pPr marL="0" indent="0" algn="just">
                        <a:lnSpc>
                          <a:spcPct val="150000"/>
                        </a:lnSpc>
                        <a:spcAft>
                          <a:spcPts val="0"/>
                        </a:spcAft>
                      </a:pPr>
                      <a:r>
                        <a:rPr lang="en-US" sz="2000" i="1" dirty="0">
                          <a:solidFill>
                            <a:srgbClr val="000000"/>
                          </a:solidFill>
                          <a:latin typeface="Arial Narrow" pitchFamily="34" charset="0"/>
                          <a:ea typeface="Times New Roman"/>
                        </a:rPr>
                        <a:t>PICKUP</a:t>
                      </a:r>
                      <a:r>
                        <a:rPr lang="en-US" sz="2000" dirty="0">
                          <a:solidFill>
                            <a:srgbClr val="000000"/>
                          </a:solidFill>
                          <a:latin typeface="Arial Narrow" pitchFamily="34" charset="0"/>
                          <a:ea typeface="Times New Roman"/>
                        </a:rPr>
                        <a:t>(A)</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id-ID" sz="2000" dirty="0">
                          <a:solidFill>
                            <a:srgbClr val="000000"/>
                          </a:solidFill>
                          <a:latin typeface="Arial Narrow" pitchFamily="34" charset="0"/>
                          <a:ea typeface="Times New Roman"/>
                        </a:rPr>
                        <a:t>Mengangkat balok A dari permukaan meja</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4769">
                <a:tc>
                  <a:txBody>
                    <a:bodyPr/>
                    <a:lstStyle/>
                    <a:p>
                      <a:pPr marL="0" indent="0" algn="just">
                        <a:lnSpc>
                          <a:spcPct val="150000"/>
                        </a:lnSpc>
                        <a:spcAft>
                          <a:spcPts val="0"/>
                        </a:spcAft>
                      </a:pPr>
                      <a:r>
                        <a:rPr lang="en-US" sz="2000" i="1" dirty="0">
                          <a:solidFill>
                            <a:srgbClr val="000000"/>
                          </a:solidFill>
                          <a:latin typeface="Arial Narrow" pitchFamily="34" charset="0"/>
                          <a:ea typeface="Times New Roman"/>
                        </a:rPr>
                        <a:t>PUTDOWN</a:t>
                      </a:r>
                      <a:r>
                        <a:rPr lang="en-US" sz="2000" dirty="0">
                          <a:solidFill>
                            <a:srgbClr val="000000"/>
                          </a:solidFill>
                          <a:latin typeface="Arial Narrow" pitchFamily="34" charset="0"/>
                          <a:ea typeface="Times New Roman"/>
                        </a:rPr>
                        <a:t>(A)</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nl-NL" sz="2000" dirty="0">
                          <a:solidFill>
                            <a:srgbClr val="000000"/>
                          </a:solidFill>
                          <a:latin typeface="Arial Narrow" pitchFamily="34" charset="0"/>
                          <a:ea typeface="Times New Roman"/>
                        </a:rPr>
                        <a:t>Meletakkan balok A di permukaan meja</a:t>
                      </a:r>
                      <a:endParaRPr lang="id-ID" sz="3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705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4536217" cy="44062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Pengaplikasian Opertaror</a:t>
            </a:r>
            <a:endParaRPr lang="en-US" sz="2400" b="1" dirty="0"/>
          </a:p>
          <a:p>
            <a:pPr marL="354013" indent="-255588">
              <a:spcBef>
                <a:spcPts val="400"/>
              </a:spcBef>
              <a:spcAft>
                <a:spcPts val="400"/>
              </a:spcAft>
              <a:buFont typeface="Arial" panose="020B0604020202020204" pitchFamily="34" charset="0"/>
              <a:buChar char="•"/>
            </a:pPr>
            <a:r>
              <a:rPr lang="id-ID" sz="2200" i="1" dirty="0"/>
              <a:t>Precondidition</a:t>
            </a:r>
            <a:r>
              <a:rPr lang="id-ID" sz="2200" dirty="0"/>
              <a:t> (P): persyaratan yang harus dipenuhi supaya operator dapat diaplikasikan</a:t>
            </a:r>
          </a:p>
          <a:p>
            <a:pPr marL="354013" indent="-255588">
              <a:spcBef>
                <a:spcPts val="400"/>
              </a:spcBef>
              <a:spcAft>
                <a:spcPts val="400"/>
              </a:spcAft>
              <a:buFont typeface="Arial" panose="020B0604020202020204" pitchFamily="34" charset="0"/>
              <a:buChar char="•"/>
            </a:pPr>
            <a:r>
              <a:rPr lang="id-ID" sz="2200" i="1" dirty="0"/>
              <a:t>Add</a:t>
            </a:r>
            <a:r>
              <a:rPr lang="id-ID" sz="2200" dirty="0"/>
              <a:t> (A): keadaan yang benar setelah operator diaplikasikan</a:t>
            </a:r>
          </a:p>
          <a:p>
            <a:pPr marL="354013" indent="-255588">
              <a:spcBef>
                <a:spcPts val="400"/>
              </a:spcBef>
              <a:spcAft>
                <a:spcPts val="400"/>
              </a:spcAft>
              <a:buFont typeface="Arial" panose="020B0604020202020204" pitchFamily="34" charset="0"/>
              <a:buChar char="•"/>
            </a:pPr>
            <a:r>
              <a:rPr lang="id-ID" sz="2200" i="1" dirty="0"/>
              <a:t>Delete</a:t>
            </a:r>
            <a:r>
              <a:rPr lang="id-ID" sz="2200" dirty="0"/>
              <a:t> (D): keadaan yang salah setelah operator diaplikasikan</a:t>
            </a:r>
          </a:p>
          <a:p>
            <a:pPr marL="98425" indent="0">
              <a:spcAft>
                <a:spcPts val="400"/>
              </a:spcAft>
              <a:buNone/>
            </a:pPr>
            <a:r>
              <a:rPr lang="id-ID" sz="1800" i="1" dirty="0"/>
              <a:t>Permasalahan (plan) yang sesuai adalah dengan spesifikasi jumlah balok yang sama, balok pada initial-state juga berada pada goal-state, kondisi terdefinisi dengan benar, lengan robot tidak sedang memegang balok</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a:extLst>
              <a:ext uri="{FF2B5EF4-FFF2-40B4-BE49-F238E27FC236}">
                <a16:creationId xmlns:a16="http://schemas.microsoft.com/office/drawing/2014/main" id="{C8B08CFC-12AD-4D97-8006-6CBB3C92F0FD}"/>
              </a:ext>
            </a:extLst>
          </p:cNvPr>
          <p:cNvSpPr txBox="1">
            <a:spLocks noChangeArrowheads="1"/>
          </p:cNvSpPr>
          <p:nvPr/>
        </p:nvSpPr>
        <p:spPr bwMode="auto">
          <a:xfrm>
            <a:off x="5713444" y="710341"/>
            <a:ext cx="6267061" cy="54746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342900" algn="l" defTabSz="914400" rtl="0" eaLnBrk="1" fontAlgn="base" latinLnBrk="0" hangingPunct="1">
              <a:lnSpc>
                <a:spcPct val="100000"/>
              </a:lnSpc>
              <a:spcBef>
                <a:spcPct val="0"/>
              </a:spcBef>
              <a:spcAft>
                <a:spcPct val="0"/>
              </a:spcAft>
              <a:buClrTx/>
              <a:buSzTx/>
              <a:buFontTx/>
              <a:buNone/>
              <a:tabLst>
                <a:tab pos="180975" algn="l"/>
                <a:tab pos="269875" algn="l"/>
              </a:tabLst>
            </a:pPr>
            <a:endParaRPr kumimoji="0" lang="id-ID" b="1" i="1" u="none" strike="noStrike" cap="none" normalizeH="0" baseline="0" dirty="0">
              <a:ln>
                <a:noFill/>
              </a:ln>
              <a:solidFill>
                <a:srgbClr val="C00000"/>
              </a:solidFill>
              <a:effectLst/>
              <a:latin typeface="Arial" pitchFamily="34" charset="0"/>
              <a:ea typeface="Times New Roman" pitchFamily="18" charset="0"/>
              <a:cs typeface="Arial" pitchFamily="34" charset="0"/>
            </a:endParaRPr>
          </a:p>
          <a:p>
            <a:pPr marL="0" marR="0" lvl="0" indent="342900" algn="l" defTabSz="914400" rtl="0" eaLnBrk="1" fontAlgn="base" latinLnBrk="0" hangingPunct="1">
              <a:lnSpc>
                <a:spcPct val="100000"/>
              </a:lnSpc>
              <a:spcBef>
                <a:spcPct val="0"/>
              </a:spcBef>
              <a:spcAft>
                <a:spcPct val="0"/>
              </a:spcAft>
              <a:buClrTx/>
              <a:buSzTx/>
              <a:buFontTx/>
              <a:buNone/>
              <a:tabLst>
                <a:tab pos="180975" algn="l"/>
                <a:tab pos="269875" algn="l"/>
              </a:tabLst>
            </a:pPr>
            <a:r>
              <a:rPr kumimoji="0" lang="en-US" b="1" i="1" u="none" strike="noStrike" cap="none" normalizeH="0" baseline="0" dirty="0">
                <a:ln>
                  <a:noFill/>
                </a:ln>
                <a:solidFill>
                  <a:srgbClr val="C00000"/>
                </a:solidFill>
                <a:effectLst/>
                <a:latin typeface="Arial" pitchFamily="34" charset="0"/>
                <a:ea typeface="Times New Roman" pitchFamily="18" charset="0"/>
                <a:cs typeface="Arial" pitchFamily="34" charset="0"/>
              </a:rPr>
              <a:t>STACK</a:t>
            </a:r>
            <a:r>
              <a:rPr kumimoji="0" lang="en-US" b="1" i="0" u="none" strike="noStrike" cap="none" normalizeH="0" baseline="0" dirty="0">
                <a:ln>
                  <a:noFill/>
                </a:ln>
                <a:solidFill>
                  <a:srgbClr val="C00000"/>
                </a:solidFill>
                <a:effectLst/>
                <a:latin typeface="Arial" pitchFamily="34" charset="0"/>
                <a:ea typeface="Times New Roman" pitchFamily="18" charset="0"/>
                <a:cs typeface="Arial" pitchFamily="34" charset="0"/>
              </a:rPr>
              <a:t>(A,B)</a:t>
            </a:r>
            <a:endParaRPr kumimoji="0" lang="en-US" sz="2400" b="1" i="0" u="none" strike="noStrike" cap="none" normalizeH="0" baseline="0" dirty="0">
              <a:ln>
                <a:noFill/>
              </a:ln>
              <a:solidFill>
                <a:srgbClr val="C00000"/>
              </a:solidFill>
              <a:effectLst/>
              <a:latin typeface="Arial" pitchFamily="34" charset="0"/>
              <a:cs typeface="Arial" pitchFamily="34" charset="0"/>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P	:  HOLDING(A)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a:t>
            </a:r>
            <a:r>
              <a:rPr kumimoji="0" lang="en-US"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HOLDING(A)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UN</a:t>
            </a:r>
            <a:r>
              <a:rPr kumimoji="0" lang="en-US" b="1" i="1"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STACK</a:t>
            </a:r>
            <a:r>
              <a:rPr kumimoji="0" lang="en-US"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(A,B)</a:t>
            </a:r>
            <a:endParaRPr kumimoji="0" lang="en-US" sz="24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a:t>
            </a:r>
            <a:r>
              <a:rPr kumimoji="0" lang="en-US"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HOLDING(A)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a:t>
            </a:r>
            <a:r>
              <a:rPr kumimoji="0" lang="en-US"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 </a:t>
            </a: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PICKUP(A)</a:t>
            </a:r>
            <a:endParaRPr kumimoji="0" lang="en-US" sz="24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ONTABLE(A)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HOLDING(A)</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ONTABLE(A)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PUTDOWN(A)</a:t>
            </a:r>
            <a:endParaRPr kumimoji="0" lang="en-US" sz="24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HOLDING(A)</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ONTABLE(A) </a:t>
            </a: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 </a:t>
            </a:r>
            <a:endParaRPr kumimoji="0" lang="en-US" sz="24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0" marR="0" lvl="0" indent="342900" algn="l" defTabSz="914400" rtl="0" eaLnBrk="0" fontAlgn="base" latinLnBrk="0" hangingPunct="0">
              <a:lnSpc>
                <a:spcPct val="100000"/>
              </a:lnSpc>
              <a:spcBef>
                <a:spcPct val="0"/>
              </a:spcBef>
              <a:spcAft>
                <a:spcPct val="0"/>
              </a:spcAft>
              <a:buClrTx/>
              <a:buSzTx/>
              <a:buFontTx/>
              <a:buNone/>
              <a:tabLst>
                <a:tab pos="180975" algn="l"/>
                <a:tab pos="269875" algn="l"/>
              </a:tabLs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HOLDING(A)</a:t>
            </a:r>
          </a:p>
        </p:txBody>
      </p:sp>
    </p:spTree>
    <p:extLst>
      <p:ext uri="{BB962C8B-B14F-4D97-AF65-F5344CB8AC3E}">
        <p14:creationId xmlns:p14="http://schemas.microsoft.com/office/powerpoint/2010/main" val="17277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a:t>
            </a:r>
            <a:r>
              <a:rPr lang="id-ID" sz="2500" i="1" dirty="0"/>
              <a:t>GSP menyelesakan masalah menggunakan sebuah stack (tumpukan) untuk menampung keadaan-keadaan (goal state)</a:t>
            </a:r>
            <a:r>
              <a:rPr lang="en-US" sz="2500" i="1" dirty="0"/>
              <a:t> </a:t>
            </a:r>
            <a:r>
              <a:rPr lang="id-ID" sz="2500" i="1" dirty="0"/>
              <a:t>dan keadaan lain yang mungkin terjadi, serta operator-operator yang diajukan untuk memenuhi keadaan-keadaan tersebut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373018"/>
            <a:ext cx="10056433" cy="29904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200"/>
              </a:spcBef>
              <a:buFont typeface="Arial" panose="020B0604020202020204" pitchFamily="34" charset="0"/>
              <a:buChar char="•"/>
            </a:pPr>
            <a:r>
              <a:rPr lang="en-US" sz="2200" i="1" dirty="0"/>
              <a:t>Stack</a:t>
            </a:r>
            <a:r>
              <a:rPr lang="en-US" sz="2200" dirty="0"/>
              <a:t>: </a:t>
            </a:r>
            <a:r>
              <a:rPr lang="en-US" sz="2200" dirty="0" err="1"/>
              <a:t>tumpukan</a:t>
            </a:r>
            <a:r>
              <a:rPr lang="en-US" sz="2200" dirty="0"/>
              <a:t> </a:t>
            </a:r>
            <a:r>
              <a:rPr lang="en-US" sz="2200" dirty="0" err="1"/>
              <a:t>untuk</a:t>
            </a:r>
            <a:r>
              <a:rPr lang="en-US" sz="2200" dirty="0"/>
              <a:t> </a:t>
            </a:r>
            <a:r>
              <a:rPr lang="en-US" sz="2200" dirty="0" err="1"/>
              <a:t>menampung</a:t>
            </a:r>
            <a:r>
              <a:rPr lang="en-US" sz="2200" dirty="0"/>
              <a:t> states</a:t>
            </a:r>
          </a:p>
          <a:p>
            <a:pPr marL="354013" indent="-255588">
              <a:spcBef>
                <a:spcPts val="200"/>
              </a:spcBef>
              <a:buFont typeface="Arial" panose="020B0604020202020204" pitchFamily="34" charset="0"/>
              <a:buChar char="•"/>
            </a:pPr>
            <a:r>
              <a:rPr lang="en-US" sz="2200" i="1" dirty="0"/>
              <a:t>Current-state</a:t>
            </a:r>
            <a:r>
              <a:rPr lang="en-US" sz="2200" dirty="0"/>
              <a:t>: </a:t>
            </a:r>
            <a:r>
              <a:rPr lang="en-US" sz="2200" dirty="0" err="1"/>
              <a:t>kondisi</a:t>
            </a:r>
            <a:r>
              <a:rPr lang="en-US" sz="2200" dirty="0"/>
              <a:t> </a:t>
            </a:r>
            <a:r>
              <a:rPr lang="en-US" sz="2200" dirty="0" err="1"/>
              <a:t>saat</a:t>
            </a:r>
            <a:r>
              <a:rPr lang="en-US" sz="2200" dirty="0"/>
              <a:t> </a:t>
            </a:r>
            <a:r>
              <a:rPr lang="en-US" sz="2200" dirty="0" err="1"/>
              <a:t>ini</a:t>
            </a:r>
            <a:endParaRPr lang="en-US" sz="2200" dirty="0"/>
          </a:p>
          <a:p>
            <a:pPr marL="354013" indent="-255588">
              <a:spcBef>
                <a:spcPts val="200"/>
              </a:spcBef>
              <a:buFont typeface="Arial" panose="020B0604020202020204" pitchFamily="34" charset="0"/>
              <a:buChar char="•"/>
            </a:pPr>
            <a:r>
              <a:rPr lang="en-US" sz="2200" dirty="0"/>
              <a:t>Daftar-PAD: </a:t>
            </a:r>
            <a:r>
              <a:rPr lang="en-US" sz="2200" dirty="0" err="1"/>
              <a:t>satu</a:t>
            </a:r>
            <a:r>
              <a:rPr lang="en-US" sz="2200" dirty="0"/>
              <a:t> set operator</a:t>
            </a:r>
            <a:r>
              <a:rPr lang="id-ID" sz="2200" dirty="0"/>
              <a:t>, yaitu:</a:t>
            </a:r>
            <a:endParaRPr lang="en-US" sz="2200" dirty="0"/>
          </a:p>
          <a:p>
            <a:pPr marL="635000" indent="-255588">
              <a:spcBef>
                <a:spcPts val="200"/>
              </a:spcBef>
              <a:buFont typeface="Arial" panose="020B0604020202020204" pitchFamily="34" charset="0"/>
              <a:buChar char="•"/>
            </a:pPr>
            <a:r>
              <a:rPr lang="en-US" sz="2200" i="1" dirty="0"/>
              <a:t>Precondition</a:t>
            </a:r>
            <a:r>
              <a:rPr lang="en-US" sz="2200" dirty="0"/>
              <a:t> (</a:t>
            </a:r>
            <a:r>
              <a:rPr lang="en-US" sz="2200" dirty="0" err="1"/>
              <a:t>prasyarat</a:t>
            </a:r>
            <a:r>
              <a:rPr lang="en-US" sz="2200" dirty="0"/>
              <a:t> yang </a:t>
            </a:r>
            <a:r>
              <a:rPr lang="en-US" sz="2200" dirty="0" err="1"/>
              <a:t>harus</a:t>
            </a:r>
            <a:r>
              <a:rPr lang="en-US" sz="2200" dirty="0"/>
              <a:t> </a:t>
            </a:r>
            <a:r>
              <a:rPr lang="en-US" sz="2200" dirty="0" err="1"/>
              <a:t>dipenuhi</a:t>
            </a:r>
            <a:r>
              <a:rPr lang="en-US" sz="2200" dirty="0"/>
              <a:t> oleh </a:t>
            </a:r>
            <a:r>
              <a:rPr lang="en-US" sz="2200" dirty="0" err="1"/>
              <a:t>setiap</a:t>
            </a:r>
            <a:r>
              <a:rPr lang="en-US" sz="2200" dirty="0"/>
              <a:t> operator),</a:t>
            </a:r>
          </a:p>
          <a:p>
            <a:pPr marL="635000" indent="-255588">
              <a:spcBef>
                <a:spcPts val="200"/>
              </a:spcBef>
              <a:buFont typeface="Arial" panose="020B0604020202020204" pitchFamily="34" charset="0"/>
              <a:buChar char="•"/>
            </a:pPr>
            <a:r>
              <a:rPr lang="en-US" sz="2200" i="1" dirty="0"/>
              <a:t>Add</a:t>
            </a:r>
            <a:r>
              <a:rPr lang="en-US" sz="2200" dirty="0"/>
              <a:t> (</a:t>
            </a:r>
            <a:r>
              <a:rPr lang="en-US" sz="2200" dirty="0" err="1"/>
              <a:t>kondisi</a:t>
            </a:r>
            <a:r>
              <a:rPr lang="en-US" sz="2200" dirty="0"/>
              <a:t> yang </a:t>
            </a:r>
            <a:r>
              <a:rPr lang="en-US" sz="2200" dirty="0" err="1"/>
              <a:t>benar</a:t>
            </a:r>
            <a:r>
              <a:rPr lang="en-US" sz="2200" dirty="0"/>
              <a:t> </a:t>
            </a:r>
            <a:r>
              <a:rPr lang="en-US" sz="2200" dirty="0" err="1"/>
              <a:t>setelah</a:t>
            </a:r>
            <a:r>
              <a:rPr lang="en-US" sz="2200" dirty="0"/>
              <a:t> operator </a:t>
            </a:r>
            <a:r>
              <a:rPr lang="en-US" sz="2200" dirty="0" err="1"/>
              <a:t>dilaksanakan</a:t>
            </a:r>
            <a:r>
              <a:rPr lang="en-US" sz="2200" dirty="0"/>
              <a:t>), dan</a:t>
            </a:r>
          </a:p>
          <a:p>
            <a:pPr marL="635000" indent="-255588">
              <a:spcBef>
                <a:spcPts val="200"/>
              </a:spcBef>
              <a:buFont typeface="Arial" panose="020B0604020202020204" pitchFamily="34" charset="0"/>
              <a:buChar char="•"/>
            </a:pPr>
            <a:r>
              <a:rPr lang="en-US" sz="2200" i="1" dirty="0"/>
              <a:t>Delete</a:t>
            </a:r>
            <a:r>
              <a:rPr lang="en-US" sz="2200" dirty="0"/>
              <a:t> (</a:t>
            </a:r>
            <a:r>
              <a:rPr lang="en-US" sz="2200" dirty="0" err="1"/>
              <a:t>kondisi</a:t>
            </a:r>
            <a:r>
              <a:rPr lang="en-US" sz="2200" dirty="0"/>
              <a:t> yang salah </a:t>
            </a:r>
            <a:r>
              <a:rPr lang="en-US" sz="2200" dirty="0" err="1"/>
              <a:t>setelah</a:t>
            </a:r>
            <a:r>
              <a:rPr lang="en-US" sz="2200" dirty="0"/>
              <a:t> operator </a:t>
            </a:r>
            <a:r>
              <a:rPr lang="en-US" sz="2200" dirty="0" err="1"/>
              <a:t>dilaksanakan</a:t>
            </a:r>
            <a:r>
              <a:rPr lang="en-US" sz="2200" dirty="0"/>
              <a:t>).</a:t>
            </a:r>
          </a:p>
          <a:p>
            <a:pPr marL="354013" indent="-255588">
              <a:spcBef>
                <a:spcPts val="200"/>
              </a:spcBef>
              <a:buFont typeface="Arial" panose="020B0604020202020204" pitchFamily="34" charset="0"/>
              <a:buChar char="•"/>
            </a:pPr>
            <a:r>
              <a:rPr lang="en-US" sz="2200" i="1" dirty="0"/>
              <a:t>Queue</a:t>
            </a:r>
            <a:r>
              <a:rPr lang="en-US" sz="2200" dirty="0"/>
              <a:t>: </a:t>
            </a:r>
            <a:r>
              <a:rPr lang="en-US" sz="2200" dirty="0" err="1"/>
              <a:t>antrian</a:t>
            </a:r>
            <a:r>
              <a:rPr lang="en-US" sz="2200" dirty="0"/>
              <a:t> </a:t>
            </a:r>
            <a:r>
              <a:rPr lang="en-US" sz="2200" dirty="0" err="1"/>
              <a:t>untuk</a:t>
            </a:r>
            <a:r>
              <a:rPr lang="en-US" sz="2200" dirty="0"/>
              <a:t> </a:t>
            </a:r>
            <a:r>
              <a:rPr lang="en-US" sz="2200" dirty="0" err="1"/>
              <a:t>menampung</a:t>
            </a:r>
            <a:r>
              <a:rPr lang="en-US" sz="2200" dirty="0"/>
              <a:t> </a:t>
            </a:r>
            <a:r>
              <a:rPr lang="en-US" sz="2200" dirty="0" err="1"/>
              <a:t>solusi</a:t>
            </a:r>
            <a:endParaRPr lang="en-US" sz="2200"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16920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3"/>
            <a:ext cx="10056433" cy="44654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Kondisi Pengecekan Slot Paling Atas</a:t>
            </a:r>
            <a:endParaRPr lang="en-US" sz="2400" b="1" dirty="0"/>
          </a:p>
          <a:p>
            <a:pPr marL="354013" indent="-255588">
              <a:spcBef>
                <a:spcPts val="600"/>
              </a:spcBef>
              <a:spcAft>
                <a:spcPts val="1200"/>
              </a:spcAft>
              <a:buFont typeface="Arial" panose="020B0604020202020204" pitchFamily="34" charset="0"/>
              <a:buChar char="•"/>
            </a:pPr>
            <a:r>
              <a:rPr lang="en-US" sz="2400" dirty="0" err="1"/>
              <a:t>Jika</a:t>
            </a:r>
            <a:r>
              <a:rPr lang="en-US" sz="2400" dirty="0"/>
              <a:t> mem-</a:t>
            </a:r>
            <a:r>
              <a:rPr lang="en-US" sz="2400" i="1" dirty="0"/>
              <a:t>push</a:t>
            </a:r>
            <a:r>
              <a:rPr lang="en-US" sz="2400" dirty="0"/>
              <a:t> operator</a:t>
            </a:r>
            <a:r>
              <a:rPr lang="id-ID" sz="2400" dirty="0"/>
              <a:t>,</a:t>
            </a:r>
            <a:r>
              <a:rPr lang="en-US" sz="2400" dirty="0"/>
              <a:t> </a:t>
            </a:r>
            <a:r>
              <a:rPr lang="en-US" sz="2400" dirty="0" err="1"/>
              <a:t>maka</a:t>
            </a:r>
            <a:r>
              <a:rPr lang="en-US" sz="2400" dirty="0"/>
              <a:t> </a:t>
            </a:r>
            <a:r>
              <a:rPr lang="en-US" sz="2400" i="1" dirty="0"/>
              <a:t>push</a:t>
            </a:r>
            <a:r>
              <a:rPr lang="en-US" sz="2400" dirty="0"/>
              <a:t> juga </a:t>
            </a:r>
            <a:r>
              <a:rPr lang="en-US" sz="2400" dirty="0" err="1"/>
              <a:t>semua</a:t>
            </a:r>
            <a:r>
              <a:rPr lang="en-US" sz="2400" dirty="0"/>
              <a:t> </a:t>
            </a:r>
            <a:r>
              <a:rPr lang="en-US" sz="2400" i="1" dirty="0"/>
              <a:t>precondition</a:t>
            </a:r>
            <a:r>
              <a:rPr lang="en-US" sz="2400" dirty="0"/>
              <a:t> dan </a:t>
            </a:r>
            <a:r>
              <a:rPr lang="en-US" sz="2400" i="1" dirty="0"/>
              <a:t>precondition</a:t>
            </a:r>
            <a:r>
              <a:rPr lang="en-US" sz="2400" dirty="0"/>
              <a:t> </a:t>
            </a:r>
            <a:r>
              <a:rPr lang="en-US" sz="2400" dirty="0" err="1"/>
              <a:t>secara</a:t>
            </a:r>
            <a:r>
              <a:rPr lang="en-US" sz="2400" dirty="0"/>
              <a:t> </a:t>
            </a:r>
            <a:r>
              <a:rPr lang="en-US" sz="2400" dirty="0" err="1"/>
              <a:t>atomik</a:t>
            </a:r>
            <a:r>
              <a:rPr lang="en-US" sz="2400" dirty="0"/>
              <a:t> </a:t>
            </a:r>
            <a:r>
              <a:rPr lang="en-US" sz="2400" dirty="0" err="1"/>
              <a:t>dari</a:t>
            </a:r>
            <a:r>
              <a:rPr lang="en-US" sz="2400" dirty="0"/>
              <a:t> yang </a:t>
            </a:r>
            <a:r>
              <a:rPr lang="en-US" sz="2400" dirty="0" err="1"/>
              <a:t>akhir</a:t>
            </a:r>
            <a:r>
              <a:rPr lang="en-US" sz="2400" dirty="0"/>
              <a:t> (</a:t>
            </a:r>
            <a:r>
              <a:rPr lang="en-US" sz="2400" dirty="0" err="1"/>
              <a:t>contoh</a:t>
            </a:r>
            <a:r>
              <a:rPr lang="en-US" sz="2400" dirty="0"/>
              <a:t> Holding (A))</a:t>
            </a:r>
          </a:p>
          <a:p>
            <a:pPr marL="354013" indent="-255588">
              <a:spcBef>
                <a:spcPts val="600"/>
              </a:spcBef>
              <a:spcAft>
                <a:spcPts val="1200"/>
              </a:spcAft>
              <a:buFont typeface="Arial" panose="020B0604020202020204" pitchFamily="34" charset="0"/>
              <a:buChar char="•"/>
            </a:pPr>
            <a:r>
              <a:rPr lang="en-US" sz="2400" dirty="0" err="1"/>
              <a:t>Jika</a:t>
            </a:r>
            <a:r>
              <a:rPr lang="en-US" sz="2400" dirty="0"/>
              <a:t> </a:t>
            </a:r>
            <a:r>
              <a:rPr lang="en-US" sz="2400" dirty="0" err="1"/>
              <a:t>kondisi</a:t>
            </a:r>
            <a:r>
              <a:rPr lang="en-US" sz="2400" dirty="0"/>
              <a:t> di </a:t>
            </a:r>
            <a:r>
              <a:rPr lang="en-US" sz="2400" i="1" dirty="0"/>
              <a:t>stack</a:t>
            </a:r>
            <a:r>
              <a:rPr lang="en-US" sz="2400" dirty="0"/>
              <a:t> </a:t>
            </a:r>
            <a:r>
              <a:rPr lang="en-US" sz="2400" dirty="0" err="1"/>
              <a:t>sudah</a:t>
            </a:r>
            <a:r>
              <a:rPr lang="en-US" sz="2400" dirty="0"/>
              <a:t> </a:t>
            </a:r>
            <a:r>
              <a:rPr lang="en-US" sz="2400" dirty="0" err="1"/>
              <a:t>terpenuhi</a:t>
            </a:r>
            <a:r>
              <a:rPr lang="en-US" sz="2400" dirty="0"/>
              <a:t> di CS</a:t>
            </a:r>
            <a:r>
              <a:rPr lang="id-ID" sz="2400" dirty="0"/>
              <a:t>,</a:t>
            </a:r>
            <a:r>
              <a:rPr lang="en-US" sz="2400" dirty="0"/>
              <a:t> </a:t>
            </a:r>
            <a:r>
              <a:rPr lang="en-US" sz="2400" dirty="0" err="1"/>
              <a:t>maka</a:t>
            </a:r>
            <a:r>
              <a:rPr lang="en-US" sz="2400" dirty="0"/>
              <a:t> </a:t>
            </a:r>
            <a:r>
              <a:rPr lang="en-US" sz="2400" i="1" dirty="0"/>
              <a:t>pop</a:t>
            </a:r>
            <a:r>
              <a:rPr lang="en-US" sz="2400" dirty="0"/>
              <a:t> </a:t>
            </a:r>
            <a:r>
              <a:rPr lang="en-US" sz="2400" dirty="0" err="1"/>
              <a:t>kondisi</a:t>
            </a:r>
            <a:r>
              <a:rPr lang="en-US" sz="2400" dirty="0"/>
              <a:t> </a:t>
            </a:r>
            <a:r>
              <a:rPr lang="en-US" sz="2400" dirty="0" err="1"/>
              <a:t>tersebut</a:t>
            </a:r>
            <a:r>
              <a:rPr lang="en-US" sz="2400" dirty="0"/>
              <a:t> </a:t>
            </a:r>
            <a:r>
              <a:rPr lang="en-US" sz="2400" dirty="0" err="1"/>
              <a:t>tanpa</a:t>
            </a:r>
            <a:r>
              <a:rPr lang="en-US" sz="2400" dirty="0"/>
              <a:t> </a:t>
            </a:r>
            <a:r>
              <a:rPr lang="en-US" sz="2400" dirty="0" err="1"/>
              <a:t>melakukan</a:t>
            </a:r>
            <a:r>
              <a:rPr lang="en-US" sz="2400" dirty="0"/>
              <a:t> </a:t>
            </a:r>
            <a:r>
              <a:rPr lang="en-US" sz="2400" dirty="0" err="1"/>
              <a:t>apapun</a:t>
            </a:r>
            <a:endParaRPr lang="en-US" sz="2400" dirty="0"/>
          </a:p>
          <a:p>
            <a:pPr marL="354013" indent="-255588">
              <a:spcBef>
                <a:spcPts val="600"/>
              </a:spcBef>
              <a:spcAft>
                <a:spcPts val="1200"/>
              </a:spcAft>
              <a:buFont typeface="Arial" panose="020B0604020202020204" pitchFamily="34" charset="0"/>
              <a:buChar char="•"/>
            </a:pPr>
            <a:r>
              <a:rPr lang="en-US" sz="2400" dirty="0" err="1"/>
              <a:t>Jika</a:t>
            </a:r>
            <a:r>
              <a:rPr lang="en-US" sz="2400" dirty="0"/>
              <a:t> </a:t>
            </a:r>
            <a:r>
              <a:rPr lang="en-US" sz="2400" dirty="0" err="1"/>
              <a:t>kondisi</a:t>
            </a:r>
            <a:r>
              <a:rPr lang="en-US" sz="2400" dirty="0"/>
              <a:t> di </a:t>
            </a:r>
            <a:r>
              <a:rPr lang="en-US" sz="2400" i="1" dirty="0"/>
              <a:t>stack </a:t>
            </a:r>
            <a:r>
              <a:rPr lang="en-US" sz="2400" dirty="0" err="1"/>
              <a:t>belum</a:t>
            </a:r>
            <a:r>
              <a:rPr lang="en-US" sz="2400" dirty="0"/>
              <a:t> </a:t>
            </a:r>
            <a:r>
              <a:rPr lang="en-US" sz="2400" dirty="0" err="1"/>
              <a:t>terpenuhi</a:t>
            </a:r>
            <a:r>
              <a:rPr lang="en-US" sz="2400" dirty="0"/>
              <a:t> di CS</a:t>
            </a:r>
            <a:r>
              <a:rPr lang="id-ID" sz="2400" dirty="0"/>
              <a:t>,</a:t>
            </a:r>
            <a:r>
              <a:rPr lang="en-US" sz="2400" dirty="0"/>
              <a:t> </a:t>
            </a:r>
            <a:r>
              <a:rPr lang="en-US" sz="2400" dirty="0" err="1"/>
              <a:t>maka</a:t>
            </a:r>
            <a:r>
              <a:rPr lang="en-US" sz="2400" dirty="0"/>
              <a:t> </a:t>
            </a:r>
            <a:r>
              <a:rPr lang="en-US" sz="2400" i="1" dirty="0"/>
              <a:t>pop</a:t>
            </a:r>
            <a:r>
              <a:rPr lang="en-US" sz="2400" dirty="0"/>
              <a:t> </a:t>
            </a:r>
            <a:r>
              <a:rPr lang="en-US" sz="2400" dirty="0" err="1"/>
              <a:t>kondisi</a:t>
            </a:r>
            <a:r>
              <a:rPr lang="en-US" sz="2400" dirty="0"/>
              <a:t> </a:t>
            </a:r>
            <a:r>
              <a:rPr lang="en-US" sz="2400" dirty="0" err="1"/>
              <a:t>tersebut</a:t>
            </a:r>
            <a:r>
              <a:rPr lang="en-US" sz="2400" dirty="0"/>
              <a:t> dan </a:t>
            </a:r>
            <a:r>
              <a:rPr lang="en-US" sz="2400" dirty="0" err="1"/>
              <a:t>ganti</a:t>
            </a:r>
            <a:r>
              <a:rPr lang="en-US" sz="2400" dirty="0"/>
              <a:t> </a:t>
            </a:r>
            <a:r>
              <a:rPr lang="en-US" sz="2400" dirty="0" err="1"/>
              <a:t>dengan</a:t>
            </a:r>
            <a:r>
              <a:rPr lang="en-US" sz="2400" dirty="0"/>
              <a:t> operator</a:t>
            </a:r>
          </a:p>
          <a:p>
            <a:pPr marL="354013" indent="-255588">
              <a:spcBef>
                <a:spcPts val="600"/>
              </a:spcBef>
              <a:spcAft>
                <a:spcPts val="1200"/>
              </a:spcAft>
              <a:buFont typeface="Arial" panose="020B0604020202020204" pitchFamily="34" charset="0"/>
              <a:buChar char="•"/>
            </a:pPr>
            <a:r>
              <a:rPr lang="en-US" sz="2400" dirty="0" err="1"/>
              <a:t>Jika</a:t>
            </a:r>
            <a:r>
              <a:rPr lang="en-US" sz="2400" dirty="0"/>
              <a:t> </a:t>
            </a:r>
            <a:r>
              <a:rPr lang="en-US" sz="2400" dirty="0" err="1"/>
              <a:t>isi</a:t>
            </a:r>
            <a:r>
              <a:rPr lang="en-US" sz="2400" dirty="0"/>
              <a:t> </a:t>
            </a:r>
            <a:r>
              <a:rPr lang="en-US" sz="2400" i="1" dirty="0"/>
              <a:t>stack </a:t>
            </a:r>
            <a:r>
              <a:rPr lang="en-US" sz="2400" dirty="0" err="1"/>
              <a:t>palingg</a:t>
            </a:r>
            <a:r>
              <a:rPr lang="en-US" sz="2400" dirty="0"/>
              <a:t> </a:t>
            </a:r>
            <a:r>
              <a:rPr lang="en-US" sz="2400" dirty="0" err="1"/>
              <a:t>atas</a:t>
            </a:r>
            <a:r>
              <a:rPr lang="en-US" sz="2400" dirty="0"/>
              <a:t> </a:t>
            </a:r>
            <a:r>
              <a:rPr lang="en-US" sz="2400" dirty="0" err="1"/>
              <a:t>adalah</a:t>
            </a:r>
            <a:r>
              <a:rPr lang="en-US" sz="2400" dirty="0"/>
              <a:t> OPERATOR</a:t>
            </a:r>
            <a:r>
              <a:rPr lang="id-ID" sz="2400" dirty="0"/>
              <a:t>,</a:t>
            </a:r>
            <a:r>
              <a:rPr lang="en-US" sz="2400" dirty="0"/>
              <a:t> </a:t>
            </a:r>
            <a:r>
              <a:rPr lang="en-US" sz="2400" dirty="0" err="1"/>
              <a:t>maka</a:t>
            </a:r>
            <a:r>
              <a:rPr lang="en-US" sz="2400" dirty="0"/>
              <a:t> </a:t>
            </a:r>
            <a:r>
              <a:rPr lang="en-US" sz="2400" i="1" dirty="0"/>
              <a:t>POP</a:t>
            </a:r>
            <a:r>
              <a:rPr lang="en-US" sz="2400" dirty="0"/>
              <a:t> -&gt; </a:t>
            </a:r>
            <a:r>
              <a:rPr lang="en-US" sz="2400" dirty="0" err="1"/>
              <a:t>taruh</a:t>
            </a:r>
            <a:r>
              <a:rPr lang="en-US" sz="2400" dirty="0"/>
              <a:t> operator di </a:t>
            </a:r>
            <a:r>
              <a:rPr lang="en-US" sz="2400" i="1" dirty="0"/>
              <a:t>Queue</a:t>
            </a:r>
            <a:r>
              <a:rPr lang="en-US" sz="2400" dirty="0"/>
              <a:t> -&gt; </a:t>
            </a:r>
            <a:r>
              <a:rPr lang="en-US" sz="2400" i="1" dirty="0"/>
              <a:t>Update Current State </a:t>
            </a:r>
            <a:r>
              <a:rPr lang="en-US" sz="2400" dirty="0"/>
              <a:t>(</a:t>
            </a:r>
            <a:r>
              <a:rPr lang="en-US" sz="2400" dirty="0" err="1"/>
              <a:t>lihat</a:t>
            </a:r>
            <a:r>
              <a:rPr lang="en-US" sz="2400" dirty="0"/>
              <a:t> PAD)</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55175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3"/>
            <a:ext cx="10056433" cy="44654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a:t>
            </a:r>
            <a:endParaRPr lang="en-US" sz="2400" b="1"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600"/>
              </a:spcAft>
              <a:buFont typeface="Arial" panose="020B0604020202020204" pitchFamily="34" charset="0"/>
              <a:buChar char="•"/>
            </a:pPr>
            <a:endParaRPr lang="id-ID" sz="2400" dirty="0"/>
          </a:p>
          <a:p>
            <a:pPr marL="354013" indent="-255588">
              <a:spcBef>
                <a:spcPts val="600"/>
              </a:spcBef>
              <a:spcAft>
                <a:spcPts val="6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r>
              <a:rPr lang="en-US" sz="2400" dirty="0" err="1"/>
              <a:t>Bagaimana</a:t>
            </a:r>
            <a:r>
              <a:rPr lang="en-US" sz="2400" dirty="0"/>
              <a:t> </a:t>
            </a:r>
            <a:r>
              <a:rPr lang="en-US" sz="2400" dirty="0" err="1"/>
              <a:t>dengan</a:t>
            </a:r>
            <a:r>
              <a:rPr lang="en-US" sz="2400" dirty="0"/>
              <a:t> Teknik </a:t>
            </a:r>
            <a:r>
              <a:rPr lang="en-US" sz="2400" i="1" dirty="0"/>
              <a:t>Blind Search</a:t>
            </a:r>
            <a:r>
              <a:rPr lang="en-US" sz="2400" dirty="0"/>
              <a:t>? BFS </a:t>
            </a:r>
            <a:r>
              <a:rPr lang="en-US" sz="2400" dirty="0" err="1"/>
              <a:t>atau</a:t>
            </a:r>
            <a:r>
              <a:rPr lang="en-US" sz="2400" dirty="0"/>
              <a:t> DFS </a:t>
            </a:r>
            <a:r>
              <a:rPr lang="en-US" sz="2400" dirty="0" err="1"/>
              <a:t>atau</a:t>
            </a:r>
            <a:r>
              <a:rPr lang="en-US" sz="2400" dirty="0"/>
              <a:t> yang </a:t>
            </a:r>
            <a:r>
              <a:rPr lang="en-US" sz="2400" dirty="0" err="1"/>
              <a:t>lainnya</a:t>
            </a:r>
            <a:r>
              <a:rPr lang="id-ID" sz="2400" dirty="0"/>
              <a:t> ?</a:t>
            </a:r>
          </a:p>
          <a:p>
            <a:pPr marL="354013" indent="-255588">
              <a:spcBef>
                <a:spcPts val="600"/>
              </a:spcBef>
              <a:spcAft>
                <a:spcPts val="1200"/>
              </a:spcAft>
              <a:buFont typeface="Arial" panose="020B0604020202020204" pitchFamily="34" charset="0"/>
              <a:buChar char="•"/>
            </a:pPr>
            <a:r>
              <a:rPr lang="id-ID" sz="2400" dirty="0"/>
              <a:t>Bagaimana dengan Teknik </a:t>
            </a:r>
            <a:r>
              <a:rPr lang="en-US" sz="2400" i="1" dirty="0"/>
              <a:t>Heuristic Search</a:t>
            </a:r>
            <a:r>
              <a:rPr lang="en-US" sz="2400" dirty="0"/>
              <a:t>? Hill Climbing</a:t>
            </a:r>
            <a:r>
              <a:rPr lang="id-ID" sz="2400" dirty="0"/>
              <a:t> atau</a:t>
            </a:r>
            <a:r>
              <a:rPr lang="en-US" sz="2400" dirty="0"/>
              <a:t> A*</a:t>
            </a:r>
            <a:r>
              <a:rPr lang="id-ID" sz="2400" dirty="0"/>
              <a:t> atau yang lainnya ?</a:t>
            </a:r>
            <a:r>
              <a:rPr lang="en-US" sz="2400" dirty="0"/>
              <a:t> </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grpSp>
        <p:nvGrpSpPr>
          <p:cNvPr id="8" name="Group 7">
            <a:extLst>
              <a:ext uri="{FF2B5EF4-FFF2-40B4-BE49-F238E27FC236}">
                <a16:creationId xmlns:a16="http://schemas.microsoft.com/office/drawing/2014/main" id="{28A96CDF-2C09-4872-A11E-34661BEFD0B7}"/>
              </a:ext>
            </a:extLst>
          </p:cNvPr>
          <p:cNvGrpSpPr/>
          <p:nvPr/>
        </p:nvGrpSpPr>
        <p:grpSpPr>
          <a:xfrm>
            <a:off x="4065194" y="2176548"/>
            <a:ext cx="7896649" cy="2617379"/>
            <a:chOff x="457200" y="1981200"/>
            <a:chExt cx="9287681" cy="3200400"/>
          </a:xfrm>
        </p:grpSpPr>
        <p:pic>
          <p:nvPicPr>
            <p:cNvPr id="11" name="Picture 34">
              <a:extLst>
                <a:ext uri="{FF2B5EF4-FFF2-40B4-BE49-F238E27FC236}">
                  <a16:creationId xmlns:a16="http://schemas.microsoft.com/office/drawing/2014/main" id="{C8099CC1-20D7-4E72-865B-7A574F48AB7C}"/>
                </a:ext>
              </a:extLst>
            </p:cNvPr>
            <p:cNvPicPr>
              <a:picLocks noChangeAspect="1" noChangeArrowheads="1"/>
            </p:cNvPicPr>
            <p:nvPr/>
          </p:nvPicPr>
          <p:blipFill>
            <a:blip r:embed="rId3"/>
            <a:srcRect/>
            <a:stretch>
              <a:fillRect/>
            </a:stretch>
          </p:blipFill>
          <p:spPr bwMode="auto">
            <a:xfrm>
              <a:off x="457200" y="1981200"/>
              <a:ext cx="9287681" cy="3200400"/>
            </a:xfrm>
            <a:prstGeom prst="rect">
              <a:avLst/>
            </a:prstGeom>
            <a:noFill/>
            <a:ln w="9525">
              <a:noFill/>
              <a:miter lim="800000"/>
              <a:headEnd/>
              <a:tailEnd/>
            </a:ln>
            <a:effectLst/>
          </p:spPr>
        </p:pic>
        <p:grpSp>
          <p:nvGrpSpPr>
            <p:cNvPr id="12" name="Group 13">
              <a:extLst>
                <a:ext uri="{FF2B5EF4-FFF2-40B4-BE49-F238E27FC236}">
                  <a16:creationId xmlns:a16="http://schemas.microsoft.com/office/drawing/2014/main" id="{30AEF202-492A-439F-819F-9E75DBA97C84}"/>
                </a:ext>
              </a:extLst>
            </p:cNvPr>
            <p:cNvGrpSpPr/>
            <p:nvPr/>
          </p:nvGrpSpPr>
          <p:grpSpPr>
            <a:xfrm>
              <a:off x="3505200" y="2286000"/>
              <a:ext cx="531324" cy="976879"/>
              <a:chOff x="4038600" y="5395686"/>
              <a:chExt cx="531324" cy="976879"/>
            </a:xfrm>
          </p:grpSpPr>
          <p:cxnSp>
            <p:nvCxnSpPr>
              <p:cNvPr id="18" name="Straight Connector 17">
                <a:extLst>
                  <a:ext uri="{FF2B5EF4-FFF2-40B4-BE49-F238E27FC236}">
                    <a16:creationId xmlns:a16="http://schemas.microsoft.com/office/drawing/2014/main" id="{A01DA2E9-8490-484B-995D-EEB3299EAC41}"/>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8B5A01-11E7-4079-A983-41254F432001}"/>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512E2A-96B4-4F26-A75C-F3D8B35F4A81}"/>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9569A4-3B0F-4192-98D7-CD24B23DCF0F}"/>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 name="Group 14">
              <a:extLst>
                <a:ext uri="{FF2B5EF4-FFF2-40B4-BE49-F238E27FC236}">
                  <a16:creationId xmlns:a16="http://schemas.microsoft.com/office/drawing/2014/main" id="{AEEFA0E1-1B57-45AB-9246-6ADB9F7EC70A}"/>
                </a:ext>
              </a:extLst>
            </p:cNvPr>
            <p:cNvGrpSpPr/>
            <p:nvPr/>
          </p:nvGrpSpPr>
          <p:grpSpPr>
            <a:xfrm>
              <a:off x="5410200" y="2209800"/>
              <a:ext cx="531324" cy="976879"/>
              <a:chOff x="4038600" y="5395686"/>
              <a:chExt cx="531324" cy="976879"/>
            </a:xfrm>
          </p:grpSpPr>
          <p:cxnSp>
            <p:nvCxnSpPr>
              <p:cNvPr id="14" name="Straight Connector 13">
                <a:extLst>
                  <a:ext uri="{FF2B5EF4-FFF2-40B4-BE49-F238E27FC236}">
                    <a16:creationId xmlns:a16="http://schemas.microsoft.com/office/drawing/2014/main" id="{540B044C-28A9-4AC8-AD8C-2FF8CFCB59DB}"/>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DD2CCD-9596-46BB-BF1A-600A7AB2EE6E}"/>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46E7C4-D0CF-408C-A57E-6E61645EA388}"/>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2DAD3F-E43D-4DEB-90C3-BB79760EE994}"/>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2342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42653"/>
            <a:ext cx="4056611" cy="44654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a:t>
            </a:r>
            <a:endParaRPr lang="en-US" sz="2400" b="1" dirty="0"/>
          </a:p>
          <a:p>
            <a:pPr marL="354013" indent="-255588">
              <a:spcBef>
                <a:spcPts val="600"/>
              </a:spcBef>
              <a:spcAft>
                <a:spcPts val="1200"/>
              </a:spcAft>
              <a:buFont typeface="Arial" panose="020B0604020202020204" pitchFamily="34" charset="0"/>
              <a:buChar char="•"/>
            </a:pPr>
            <a:r>
              <a:rPr lang="id-ID" sz="2400" dirty="0"/>
              <a:t>Misalnya BFS ...</a:t>
            </a:r>
          </a:p>
          <a:p>
            <a:pPr marL="354013" indent="-255588">
              <a:spcBef>
                <a:spcPts val="600"/>
              </a:spcBef>
              <a:spcAft>
                <a:spcPts val="1200"/>
              </a:spcAft>
              <a:buFont typeface="Arial" panose="020B0604020202020204" pitchFamily="34" charset="0"/>
              <a:buChar char="•"/>
            </a:pPr>
            <a:r>
              <a:rPr lang="id-ID" sz="2400" dirty="0"/>
              <a:t>Bagaimana dengan dengan faktor kecepatan dan memori atau yang lainnya ?</a:t>
            </a:r>
            <a:r>
              <a:rPr lang="en-US" sz="2400" dirty="0"/>
              <a:t> </a:t>
            </a:r>
            <a:endParaRPr lang="id-ID" sz="2400" dirty="0"/>
          </a:p>
          <a:p>
            <a:pPr marL="354013" indent="-255588">
              <a:spcBef>
                <a:spcPts val="600"/>
              </a:spcBef>
              <a:spcAft>
                <a:spcPts val="1200"/>
              </a:spcAft>
              <a:buFont typeface="Arial" panose="020B0604020202020204" pitchFamily="34" charset="0"/>
              <a:buChar char="•"/>
            </a:pPr>
            <a:r>
              <a:rPr lang="id-ID" sz="2400" dirty="0"/>
              <a:t>Bagaimana dengan Teknik </a:t>
            </a:r>
            <a:r>
              <a:rPr lang="id-ID" sz="2400" i="1" dirty="0"/>
              <a:t>Heuristic Search </a:t>
            </a:r>
            <a:r>
              <a:rPr lang="id-ID" sz="2400" dirty="0"/>
              <a:t>?</a:t>
            </a:r>
          </a:p>
          <a:p>
            <a:pPr marL="354013" indent="-255588">
              <a:spcBef>
                <a:spcPts val="600"/>
              </a:spcBef>
              <a:spcAft>
                <a:spcPts val="1200"/>
              </a:spcAft>
              <a:buFont typeface="Arial" panose="020B0604020202020204" pitchFamily="34" charset="0"/>
              <a:buChar char="•"/>
            </a:pPr>
            <a:r>
              <a:rPr lang="id-ID" sz="2400" dirty="0"/>
              <a:t>Bagaimana dengan </a:t>
            </a:r>
            <a:r>
              <a:rPr lang="id-ID" sz="2400" i="1" dirty="0"/>
              <a:t>Goal-Stack-Planning</a:t>
            </a:r>
            <a:r>
              <a:rPr lang="id-ID" sz="2400" dirty="0"/>
              <a:t> (GSP) itu sendiri ?</a:t>
            </a:r>
            <a:endParaRPr lang="en-US" sz="2400"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22" name="Picture 1">
            <a:extLst>
              <a:ext uri="{FF2B5EF4-FFF2-40B4-BE49-F238E27FC236}">
                <a16:creationId xmlns:a16="http://schemas.microsoft.com/office/drawing/2014/main" id="{F5CC55B7-0275-4CBA-ADEE-E1CF6CA319D0}"/>
              </a:ext>
            </a:extLst>
          </p:cNvPr>
          <p:cNvPicPr>
            <a:picLocks noChangeAspect="1" noChangeArrowheads="1"/>
          </p:cNvPicPr>
          <p:nvPr/>
        </p:nvPicPr>
        <p:blipFill>
          <a:blip r:embed="rId3"/>
          <a:srcRect/>
          <a:stretch>
            <a:fillRect/>
          </a:stretch>
        </p:blipFill>
        <p:spPr bwMode="auto">
          <a:xfrm>
            <a:off x="5304453" y="1842653"/>
            <a:ext cx="6248400" cy="4434628"/>
          </a:xfrm>
          <a:prstGeom prst="rect">
            <a:avLst/>
          </a:prstGeom>
          <a:noFill/>
          <a:ln w="9525">
            <a:noFill/>
            <a:miter lim="800000"/>
            <a:headEnd/>
            <a:tailEnd/>
          </a:ln>
          <a:effectLst/>
        </p:spPr>
      </p:pic>
    </p:spTree>
    <p:extLst>
      <p:ext uri="{BB962C8B-B14F-4D97-AF65-F5344CB8AC3E}">
        <p14:creationId xmlns:p14="http://schemas.microsoft.com/office/powerpoint/2010/main" val="265189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3"/>
            <a:ext cx="10056433" cy="6579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Algoritma </a:t>
            </a:r>
            <a:r>
              <a:rPr lang="id-ID" sz="2400" b="1" i="1" dirty="0"/>
              <a:t>Goal-Stack-Planning</a:t>
            </a:r>
            <a:r>
              <a:rPr lang="id-ID" sz="2400" b="1" dirty="0"/>
              <a:t> (GSP)</a:t>
            </a:r>
            <a:endParaRPr lang="en-US" sz="2400" b="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5" name="Picture 2">
            <a:extLst>
              <a:ext uri="{FF2B5EF4-FFF2-40B4-BE49-F238E27FC236}">
                <a16:creationId xmlns:a16="http://schemas.microsoft.com/office/drawing/2014/main" id="{ADB8FECF-B21E-44EF-A2EC-B1489191452D}"/>
              </a:ext>
            </a:extLst>
          </p:cNvPr>
          <p:cNvPicPr>
            <a:picLocks noChangeAspect="1" noChangeArrowheads="1"/>
          </p:cNvPicPr>
          <p:nvPr/>
        </p:nvPicPr>
        <p:blipFill>
          <a:blip r:embed="rId3"/>
          <a:srcRect/>
          <a:stretch>
            <a:fillRect/>
          </a:stretch>
        </p:blipFill>
        <p:spPr bwMode="auto">
          <a:xfrm>
            <a:off x="1680539" y="2299997"/>
            <a:ext cx="8830921" cy="3927751"/>
          </a:xfrm>
          <a:prstGeom prst="rect">
            <a:avLst/>
          </a:prstGeom>
          <a:noFill/>
          <a:ln w="9525">
            <a:noFill/>
            <a:miter lim="800000"/>
            <a:headEnd/>
            <a:tailEnd/>
          </a:ln>
          <a:effectLst/>
        </p:spPr>
      </p:pic>
    </p:spTree>
    <p:extLst>
      <p:ext uri="{BB962C8B-B14F-4D97-AF65-F5344CB8AC3E}">
        <p14:creationId xmlns:p14="http://schemas.microsoft.com/office/powerpoint/2010/main" val="297418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D447355E-F6FE-446F-AF05-7F350CC800B8}"/>
              </a:ext>
            </a:extLst>
          </p:cNvPr>
          <p:cNvSpPr>
            <a:spLocks noGrp="1"/>
          </p:cNvSpPr>
          <p:nvPr>
            <p:ph type="title"/>
          </p:nvPr>
        </p:nvSpPr>
        <p:spPr>
          <a:xfrm>
            <a:off x="1097280" y="286603"/>
            <a:ext cx="10058400" cy="1450757"/>
          </a:xfrm>
        </p:spPr>
        <p:txBody>
          <a:bodyPr>
            <a:normAutofit/>
          </a:bodyPr>
          <a:lstStyle/>
          <a:p>
            <a:r>
              <a:rPr lang="en-US" sz="4000" b="1" dirty="0"/>
              <a:t>G</a:t>
            </a:r>
            <a:r>
              <a:rPr lang="id-ID" sz="4000" b="1" dirty="0"/>
              <a:t>SP</a:t>
            </a:r>
            <a:br>
              <a:rPr lang="id-ID" sz="4000" b="1" dirty="0"/>
            </a:br>
            <a:r>
              <a:rPr lang="en-US" sz="2700" i="1" dirty="0" err="1"/>
              <a:t>Deskripsi</a:t>
            </a:r>
            <a:endParaRPr lang="id-ID" sz="2700" i="1" dirty="0"/>
          </a:p>
        </p:txBody>
      </p:sp>
      <p:sp>
        <p:nvSpPr>
          <p:cNvPr id="59" name="Content Placeholder 11">
            <a:extLst>
              <a:ext uri="{FF2B5EF4-FFF2-40B4-BE49-F238E27FC236}">
                <a16:creationId xmlns:a16="http://schemas.microsoft.com/office/drawing/2014/main" id="{5AF92C34-20D2-4CDD-AD6D-15EE179630A7}"/>
              </a:ext>
            </a:extLst>
          </p:cNvPr>
          <p:cNvSpPr txBox="1">
            <a:spLocks/>
          </p:cNvSpPr>
          <p:nvPr/>
        </p:nvSpPr>
        <p:spPr>
          <a:xfrm>
            <a:off x="1097280" y="1842653"/>
            <a:ext cx="2089524" cy="205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Algoritma </a:t>
            </a:r>
            <a:r>
              <a:rPr lang="id-ID" sz="2400" b="1" i="1" dirty="0"/>
              <a:t>Goal-Stack-Planning</a:t>
            </a:r>
            <a:endParaRPr lang="en-US" sz="2400" b="1" dirty="0"/>
          </a:p>
        </p:txBody>
      </p:sp>
      <p:sp>
        <p:nvSpPr>
          <p:cNvPr id="60" name="Text Box 1">
            <a:extLst>
              <a:ext uri="{FF2B5EF4-FFF2-40B4-BE49-F238E27FC236}">
                <a16:creationId xmlns:a16="http://schemas.microsoft.com/office/drawing/2014/main" id="{7FA421BD-D131-40CF-9E5B-FEA7875D948B}"/>
              </a:ext>
            </a:extLst>
          </p:cNvPr>
          <p:cNvSpPr txBox="1">
            <a:spLocks noChangeArrowheads="1"/>
          </p:cNvSpPr>
          <p:nvPr/>
        </p:nvSpPr>
        <p:spPr bwMode="auto">
          <a:xfrm>
            <a:off x="3401008" y="3335695"/>
            <a:ext cx="3962400" cy="3352800"/>
          </a:xfrm>
          <a:prstGeom prst="rect">
            <a:avLst/>
          </a:prstGeom>
          <a:solidFill>
            <a:srgbClr val="FFFFFF"/>
          </a:solidFill>
          <a:ln w="9525">
            <a:solidFill>
              <a:srgbClr val="000000"/>
            </a:solidFill>
            <a:miter lim="800000"/>
            <a:headEnd/>
            <a:tailEnd/>
          </a:ln>
        </p:spPr>
        <p:txBody>
          <a:bodyPr vert="horz" wrap="square" lIns="36000" tIns="45720" rIns="91440" bIns="45720" numCol="1" anchor="t" anchorCtr="0" compatLnSpc="1">
            <a:prstTxWarp prst="textNoShape">
              <a:avLst/>
            </a:prstTxWarp>
          </a:bodyPr>
          <a:lstStyle/>
          <a:p>
            <a:pPr indent="174625">
              <a:tabLst>
                <a:tab pos="536575" algn="l"/>
              </a:tabLst>
            </a:pPr>
            <a:r>
              <a:rPr kumimoji="0" lang="en-US" sz="1200" b="1" i="1" u="none" strike="noStrike" cap="none" normalizeH="0" baseline="0" dirty="0">
                <a:ln>
                  <a:noFill/>
                </a:ln>
                <a:solidFill>
                  <a:srgbClr val="C00000"/>
                </a:solidFill>
                <a:effectLst/>
                <a:latin typeface="Arial" pitchFamily="34" charset="0"/>
                <a:ea typeface="Times New Roman" pitchFamily="18" charset="0"/>
                <a:cs typeface="Arial" pitchFamily="34" charset="0"/>
              </a:rPr>
              <a:t>STACK</a:t>
            </a:r>
            <a:r>
              <a:rPr kumimoji="0" lang="en-US" sz="1200" b="1" i="0" u="none" strike="noStrike" cap="none" normalizeH="0" baseline="0" dirty="0">
                <a:ln>
                  <a:noFill/>
                </a:ln>
                <a:solidFill>
                  <a:srgbClr val="C00000"/>
                </a:solidFill>
                <a:effectLst/>
                <a:latin typeface="Arial" pitchFamily="34" charset="0"/>
                <a:ea typeface="Times New Roman" pitchFamily="18" charset="0"/>
                <a:cs typeface="Arial" pitchFamily="34" charset="0"/>
              </a:rPr>
              <a:t>(A,B)</a:t>
            </a:r>
            <a:endParaRPr kumimoji="0" lang="en-US" sz="1200" b="1" i="0" u="none" strike="noStrike" cap="none" normalizeH="0" baseline="0" dirty="0">
              <a:ln>
                <a:noFill/>
              </a:ln>
              <a:solidFill>
                <a:srgbClr val="C00000"/>
              </a:solidFill>
              <a:effectLst/>
              <a:latin typeface="Arial" pitchFamily="34" charset="0"/>
              <a:cs typeface="Arial" pitchFamily="34" charset="0"/>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P	:  HOLDING(A)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a:t>
            </a:r>
            <a:r>
              <a:rPr kumimoji="0" lang="en-US" sz="1200"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HOLDING(A)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p>
          <a:p>
            <a:pPr indent="174625" eaLnBrk="0" hangingPunct="0">
              <a:tabLst>
                <a:tab pos="536575" algn="l"/>
              </a:tabLst>
            </a:pPr>
            <a:endParaRPr kumimoji="0" lang="en-US" sz="7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UN</a:t>
            </a:r>
            <a:r>
              <a:rPr kumimoji="0" lang="en-US" sz="1200" b="1" i="1"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STACK</a:t>
            </a:r>
            <a:r>
              <a:rPr kumimoji="0" lang="en-US" sz="1200"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(A,B)</a:t>
            </a:r>
            <a:endParaRPr kumimoji="0" lang="en-US" sz="12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a:t>
            </a:r>
            <a:r>
              <a:rPr kumimoji="0" lang="en-US" sz="1200"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HOLDING(A)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CLEAR(B)</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a:t>
            </a:r>
            <a:r>
              <a:rPr kumimoji="0" lang="en-US" sz="1200" b="1" i="1"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ON</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(A,B)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 </a:t>
            </a:r>
          </a:p>
          <a:p>
            <a:pPr indent="174625" eaLnBrk="0" hangingPunct="0">
              <a:tabLst>
                <a:tab pos="536575" algn="l"/>
              </a:tabLst>
            </a:pPr>
            <a:endParaRPr kumimoji="0" lang="en-US" sz="7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PICKUP(A)</a:t>
            </a:r>
            <a:endParaRPr kumimoji="0" lang="en-US" sz="12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ONTABLE(A)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CLEAR(A)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HOLDING(A)</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ONTABLE(A)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a:t>
            </a:r>
          </a:p>
          <a:p>
            <a:pPr indent="174625" eaLnBrk="0" hangingPunct="0">
              <a:tabLst>
                <a:tab pos="536575" algn="l"/>
              </a:tabLst>
            </a:pPr>
            <a:endParaRPr kumimoji="0" lang="en-US" sz="7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rgbClr val="C00000"/>
                </a:solidFill>
                <a:effectLst/>
                <a:latin typeface="Arial" pitchFamily="34" charset="0"/>
                <a:ea typeface="Times New Roman" pitchFamily="18" charset="0"/>
                <a:cs typeface="Arial" pitchFamily="34" charset="0"/>
                <a:sym typeface="Symbol" pitchFamily="18" charset="2"/>
              </a:rPr>
              <a:t>PUTDOWN(A)</a:t>
            </a:r>
            <a:endParaRPr kumimoji="0" lang="en-US" sz="1200" b="1" i="0" u="none" strike="noStrike" cap="none" normalizeH="0" baseline="0" dirty="0">
              <a:ln>
                <a:noFill/>
              </a:ln>
              <a:solidFill>
                <a:srgbClr val="C00000"/>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P	:  HOLDING(A)</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	:  ONTABLE(A) </a:t>
            </a: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ARMEMPTY </a:t>
            </a:r>
            <a:endParaRPr kumimoji="0" lang="en-US" sz="1200" b="1"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indent="174625" eaLnBrk="0" hangingPunct="0">
              <a:tabLst>
                <a:tab pos="536575" algn="l"/>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D	:  HOLDING(A)</a:t>
            </a:r>
          </a:p>
        </p:txBody>
      </p:sp>
      <p:grpSp>
        <p:nvGrpSpPr>
          <p:cNvPr id="61" name="Group 29">
            <a:extLst>
              <a:ext uri="{FF2B5EF4-FFF2-40B4-BE49-F238E27FC236}">
                <a16:creationId xmlns:a16="http://schemas.microsoft.com/office/drawing/2014/main" id="{E7E98807-49C1-47AA-BF55-F51566E5AB1D}"/>
              </a:ext>
            </a:extLst>
          </p:cNvPr>
          <p:cNvGrpSpPr/>
          <p:nvPr/>
        </p:nvGrpSpPr>
        <p:grpSpPr>
          <a:xfrm>
            <a:off x="7973008" y="304800"/>
            <a:ext cx="3934264" cy="990600"/>
            <a:chOff x="4800600" y="304800"/>
            <a:chExt cx="3934264" cy="990600"/>
          </a:xfrm>
        </p:grpSpPr>
        <p:sp>
          <p:nvSpPr>
            <p:cNvPr id="62" name="Text Box 2">
              <a:extLst>
                <a:ext uri="{FF2B5EF4-FFF2-40B4-BE49-F238E27FC236}">
                  <a16:creationId xmlns:a16="http://schemas.microsoft.com/office/drawing/2014/main" id="{26DD0953-F3DD-452C-8471-20B0212C5317}"/>
                </a:ext>
              </a:extLst>
            </p:cNvPr>
            <p:cNvSpPr txBox="1">
              <a:spLocks noChangeArrowheads="1"/>
            </p:cNvSpPr>
            <p:nvPr/>
          </p:nvSpPr>
          <p:spPr bwMode="auto">
            <a:xfrm>
              <a:off x="4800600" y="304800"/>
              <a:ext cx="3934264" cy="609600"/>
            </a:xfrm>
            <a:prstGeom prst="rect">
              <a:avLst/>
            </a:prstGeom>
            <a:solidFill>
              <a:schemeClr val="accent3">
                <a:lumMod val="40000"/>
                <a:lumOff val="60000"/>
              </a:schemeClr>
            </a:solidFill>
            <a:ln w="38100">
              <a:solidFill>
                <a:srgbClr val="00B050"/>
              </a:solidFill>
              <a:miter lim="800000"/>
              <a:headEnd/>
              <a:tailEnd/>
            </a:ln>
          </p:spPr>
          <p:txBody>
            <a:bodyPr vert="horz" wrap="square" lIns="91440" tIns="82800" rIns="91440" bIns="72000" numCol="1" anchor="t" anchorCtr="0" compatLnSpc="1">
              <a:prstTxWarp prst="textNoShape">
                <a:avLst/>
              </a:prstTxWarp>
            </a:bodyPr>
            <a:lstStyle/>
            <a:p>
              <a:r>
                <a:rPr lang="en-US" sz="1100" b="1" i="1" dirty="0"/>
                <a:t>ON</a:t>
              </a:r>
              <a:r>
                <a:rPr lang="en-US" sz="1100" b="1" dirty="0"/>
                <a:t>(B,A) </a:t>
              </a:r>
              <a:r>
                <a:rPr lang="en-US" sz="1100" b="1" dirty="0">
                  <a:sym typeface="Symbol"/>
                </a:rPr>
                <a:t> </a:t>
              </a:r>
              <a:r>
                <a:rPr lang="en-US" sz="1100" b="1" dirty="0"/>
                <a:t>ONTABLE(A) </a:t>
              </a:r>
              <a:r>
                <a:rPr lang="en-US" sz="1100" b="1" dirty="0">
                  <a:sym typeface="Symbol"/>
                </a:rPr>
                <a:t> </a:t>
              </a:r>
              <a:r>
                <a:rPr lang="en-US" sz="1100" b="1" dirty="0"/>
                <a:t>ONTABLE(C) </a:t>
              </a:r>
              <a:r>
                <a:rPr lang="en-US" sz="1100" b="1" dirty="0">
                  <a:sym typeface="Symbol"/>
                </a:rPr>
                <a:t> </a:t>
              </a:r>
              <a:r>
                <a:rPr lang="en-US" sz="1100" b="1" dirty="0"/>
                <a:t>ONTABLE(D) </a:t>
              </a:r>
              <a:r>
                <a:rPr lang="en-US" sz="1100" b="1" dirty="0">
                  <a:sym typeface="Symbol"/>
                </a:rPr>
                <a:t> </a:t>
              </a:r>
              <a:r>
                <a:rPr lang="en-US" sz="1100" b="1" dirty="0"/>
                <a:t>ARMEMPTY</a:t>
              </a:r>
              <a:endParaRPr lang="id-ID" sz="1100" b="1" dirty="0">
                <a:latin typeface="Arial" pitchFamily="34" charset="0"/>
                <a:ea typeface="Times New Roman" pitchFamily="18" charset="0"/>
                <a:cs typeface="Arial" pitchFamily="34" charset="0"/>
                <a:sym typeface="Symbol" pitchFamily="18" charset="2"/>
              </a:endParaRPr>
            </a:p>
          </p:txBody>
        </p:sp>
        <p:sp>
          <p:nvSpPr>
            <p:cNvPr id="63" name="Text Box 2">
              <a:extLst>
                <a:ext uri="{FF2B5EF4-FFF2-40B4-BE49-F238E27FC236}">
                  <a16:creationId xmlns:a16="http://schemas.microsoft.com/office/drawing/2014/main" id="{CAD37AEF-E0CF-4BBC-8904-AA06684EA63C}"/>
                </a:ext>
              </a:extLst>
            </p:cNvPr>
            <p:cNvSpPr txBox="1">
              <a:spLocks noChangeArrowheads="1"/>
            </p:cNvSpPr>
            <p:nvPr/>
          </p:nvSpPr>
          <p:spPr bwMode="auto">
            <a:xfrm>
              <a:off x="4800600" y="914400"/>
              <a:ext cx="3934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Current State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grpSp>
        <p:nvGrpSpPr>
          <p:cNvPr id="64" name="Group 30">
            <a:extLst>
              <a:ext uri="{FF2B5EF4-FFF2-40B4-BE49-F238E27FC236}">
                <a16:creationId xmlns:a16="http://schemas.microsoft.com/office/drawing/2014/main" id="{C1EA15D9-BC25-415B-888A-673E5B31B112}"/>
              </a:ext>
            </a:extLst>
          </p:cNvPr>
          <p:cNvGrpSpPr/>
          <p:nvPr/>
        </p:nvGrpSpPr>
        <p:grpSpPr>
          <a:xfrm>
            <a:off x="7973008" y="3428999"/>
            <a:ext cx="3990536" cy="3276600"/>
            <a:chOff x="4800600" y="3428999"/>
            <a:chExt cx="3990536" cy="3276600"/>
          </a:xfrm>
        </p:grpSpPr>
        <p:sp>
          <p:nvSpPr>
            <p:cNvPr id="65" name="Text Box 2">
              <a:extLst>
                <a:ext uri="{FF2B5EF4-FFF2-40B4-BE49-F238E27FC236}">
                  <a16:creationId xmlns:a16="http://schemas.microsoft.com/office/drawing/2014/main" id="{7E4EC600-9F2B-4812-A15A-C9A5DF995B82}"/>
                </a:ext>
              </a:extLst>
            </p:cNvPr>
            <p:cNvSpPr txBox="1">
              <a:spLocks noChangeArrowheads="1"/>
            </p:cNvSpPr>
            <p:nvPr/>
          </p:nvSpPr>
          <p:spPr bwMode="auto">
            <a:xfrm>
              <a:off x="4800600" y="3428999"/>
              <a:ext cx="3962400" cy="3260339"/>
            </a:xfrm>
            <a:prstGeom prst="rect">
              <a:avLst/>
            </a:prstGeom>
            <a:solidFill>
              <a:srgbClr val="FFFFFF"/>
            </a:solidFill>
            <a:ln w="9525">
              <a:noFill/>
              <a:miter lim="800000"/>
              <a:headEnd/>
              <a:tailEnd/>
            </a:ln>
          </p:spPr>
          <p:txBody>
            <a:bodyPr vert="horz" wrap="square" lIns="91440" tIns="82800" rIns="91440" bIns="45720" numCol="1" anchor="t" anchorCtr="0" compatLnSpc="1">
              <a:prstTxWarp prst="textNoShape">
                <a:avLst/>
              </a:prstTxWarp>
            </a:bodyPr>
            <a:lstStyle/>
            <a:p>
              <a:pPr indent="342900" eaLnBrk="0" hangingPunct="0">
                <a:lnSpc>
                  <a:spcPct val="150000"/>
                </a:lnSpc>
                <a:tabLst>
                  <a:tab pos="180975" algn="l"/>
                  <a:tab pos="269875" algn="l"/>
                </a:tabLst>
              </a:pPr>
              <a:endParaRPr lang="id-ID" sz="1100" dirty="0">
                <a:latin typeface="Arial" pitchFamily="34" charset="0"/>
                <a:ea typeface="Times New Roman" pitchFamily="18" charset="0"/>
                <a:cs typeface="Arial" pitchFamily="34" charset="0"/>
                <a:sym typeface="Symbol" pitchFamily="18" charset="2"/>
              </a:endParaRPr>
            </a:p>
          </p:txBody>
        </p:sp>
        <p:cxnSp>
          <p:nvCxnSpPr>
            <p:cNvPr id="66" name="Straight Connector 65">
              <a:extLst>
                <a:ext uri="{FF2B5EF4-FFF2-40B4-BE49-F238E27FC236}">
                  <a16:creationId xmlns:a16="http://schemas.microsoft.com/office/drawing/2014/main" id="{614211D9-5768-4AFF-828D-10DCFE58A2F4}"/>
                </a:ext>
              </a:extLst>
            </p:cNvPr>
            <p:cNvCxnSpPr/>
            <p:nvPr/>
          </p:nvCxnSpPr>
          <p:spPr>
            <a:xfrm rot="5400000">
              <a:off x="7160172" y="5073742"/>
              <a:ext cx="3260339"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7" name="Text Box 2">
              <a:extLst>
                <a:ext uri="{FF2B5EF4-FFF2-40B4-BE49-F238E27FC236}">
                  <a16:creationId xmlns:a16="http://schemas.microsoft.com/office/drawing/2014/main" id="{1CF2325A-1CB8-4ABF-BEA4-212E032EF073}"/>
                </a:ext>
              </a:extLst>
            </p:cNvPr>
            <p:cNvSpPr txBox="1">
              <a:spLocks noChangeArrowheads="1"/>
            </p:cNvSpPr>
            <p:nvPr/>
          </p:nvSpPr>
          <p:spPr bwMode="auto">
            <a:xfrm>
              <a:off x="4828736" y="3539195"/>
              <a:ext cx="3934264" cy="3124200"/>
            </a:xfrm>
            <a:prstGeom prst="rect">
              <a:avLst/>
            </a:prstGeom>
            <a:solidFill>
              <a:schemeClr val="tx2">
                <a:lumMod val="20000"/>
                <a:lumOff val="80000"/>
              </a:schemeClr>
            </a:solidFill>
            <a:ln w="9525">
              <a:noFill/>
              <a:miter lim="800000"/>
              <a:headEnd/>
              <a:tailEnd/>
            </a:ln>
          </p:spPr>
          <p:txBody>
            <a:bodyPr vert="horz" wrap="square" lIns="91440" tIns="82800" rIns="91440" bIns="72000" numCol="1" anchor="t" anchorCtr="0" compatLnSpc="1">
              <a:prstTxWarp prst="textNoShape">
                <a:avLst/>
              </a:prstTxWarp>
            </a:bodyPr>
            <a:lstStyle/>
            <a:p>
              <a:pPr indent="342900" eaLnBrk="0" hangingPunct="0">
                <a:lnSpc>
                  <a:spcPct val="150000"/>
                </a:lnSpc>
                <a:tabLst>
                  <a:tab pos="180975" algn="l"/>
                  <a:tab pos="269875" algn="l"/>
                </a:tabLst>
              </a:pPr>
              <a:endParaRPr lang="id-ID" sz="1100" dirty="0">
                <a:latin typeface="Arial" pitchFamily="34" charset="0"/>
                <a:ea typeface="Times New Roman" pitchFamily="18" charset="0"/>
                <a:cs typeface="Arial" pitchFamily="34" charset="0"/>
                <a:sym typeface="Symbol" pitchFamily="18" charset="2"/>
              </a:endParaRPr>
            </a:p>
          </p:txBody>
        </p:sp>
        <p:cxnSp>
          <p:nvCxnSpPr>
            <p:cNvPr id="68" name="Straight Connector 67">
              <a:extLst>
                <a:ext uri="{FF2B5EF4-FFF2-40B4-BE49-F238E27FC236}">
                  <a16:creationId xmlns:a16="http://schemas.microsoft.com/office/drawing/2014/main" id="{1BD6E6DC-EA1C-4744-A40C-3566461D3721}"/>
                </a:ext>
              </a:extLst>
            </p:cNvPr>
            <p:cNvCxnSpPr/>
            <p:nvPr/>
          </p:nvCxnSpPr>
          <p:spPr>
            <a:xfrm rot="5400000">
              <a:off x="3184873" y="5074636"/>
              <a:ext cx="3260339"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9" name="Text Box 2">
              <a:extLst>
                <a:ext uri="{FF2B5EF4-FFF2-40B4-BE49-F238E27FC236}">
                  <a16:creationId xmlns:a16="http://schemas.microsoft.com/office/drawing/2014/main" id="{02061053-942B-4379-89C6-4B262D0DC237}"/>
                </a:ext>
              </a:extLst>
            </p:cNvPr>
            <p:cNvSpPr txBox="1">
              <a:spLocks noChangeArrowheads="1"/>
            </p:cNvSpPr>
            <p:nvPr/>
          </p:nvSpPr>
          <p:spPr bwMode="auto">
            <a:xfrm>
              <a:off x="7895772" y="3505200"/>
              <a:ext cx="886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Queue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grpSp>
        <p:nvGrpSpPr>
          <p:cNvPr id="70" name="Group 28">
            <a:extLst>
              <a:ext uri="{FF2B5EF4-FFF2-40B4-BE49-F238E27FC236}">
                <a16:creationId xmlns:a16="http://schemas.microsoft.com/office/drawing/2014/main" id="{C1472931-A2B9-43AD-B455-0725C6FAF636}"/>
              </a:ext>
            </a:extLst>
          </p:cNvPr>
          <p:cNvGrpSpPr/>
          <p:nvPr/>
        </p:nvGrpSpPr>
        <p:grpSpPr>
          <a:xfrm>
            <a:off x="3401008" y="228600"/>
            <a:ext cx="3962400" cy="2910042"/>
            <a:chOff x="228600" y="228600"/>
            <a:chExt cx="3962400" cy="2910042"/>
          </a:xfrm>
        </p:grpSpPr>
        <p:sp>
          <p:nvSpPr>
            <p:cNvPr id="71" name="Text Box 2">
              <a:extLst>
                <a:ext uri="{FF2B5EF4-FFF2-40B4-BE49-F238E27FC236}">
                  <a16:creationId xmlns:a16="http://schemas.microsoft.com/office/drawing/2014/main" id="{6942B0B6-5A8C-473C-8A7B-A06CC9FC1E31}"/>
                </a:ext>
              </a:extLst>
            </p:cNvPr>
            <p:cNvSpPr txBox="1">
              <a:spLocks noChangeArrowheads="1"/>
            </p:cNvSpPr>
            <p:nvPr/>
          </p:nvSpPr>
          <p:spPr bwMode="auto">
            <a:xfrm>
              <a:off x="256736" y="284872"/>
              <a:ext cx="3886200" cy="2805332"/>
            </a:xfrm>
            <a:prstGeom prst="rect">
              <a:avLst/>
            </a:prstGeom>
            <a:solidFill>
              <a:schemeClr val="accent2">
                <a:lumMod val="20000"/>
                <a:lumOff val="80000"/>
              </a:schemeClr>
            </a:solidFill>
            <a:ln w="9525">
              <a:noFill/>
              <a:miter lim="800000"/>
              <a:headEnd/>
              <a:tailEnd/>
            </a:ln>
          </p:spPr>
          <p:txBody>
            <a:bodyPr vert="horz" wrap="square" lIns="91440" tIns="82800" rIns="91440" bIns="72000" numCol="1" anchor="b" anchorCtr="0" compatLnSpc="1">
              <a:prstTxWarp prst="textNoShape">
                <a:avLst/>
              </a:prstTxWarp>
            </a:bodyPr>
            <a:lstStyle/>
            <a:p>
              <a:pPr marL="87313"/>
              <a:r>
                <a:rPr lang="en-US" sz="1200" b="1" i="1" dirty="0"/>
                <a:t>ON</a:t>
              </a:r>
              <a:r>
                <a:rPr lang="en-US" sz="1200" b="1" dirty="0"/>
                <a:t>(C,A) </a:t>
              </a:r>
              <a:r>
                <a:rPr lang="en-US" sz="1200" b="1" dirty="0">
                  <a:sym typeface="Symbol"/>
                </a:rPr>
                <a:t></a:t>
              </a:r>
              <a:r>
                <a:rPr lang="en-US" sz="1200" b="1" dirty="0"/>
                <a:t> </a:t>
              </a:r>
              <a:r>
                <a:rPr lang="en-US" sz="1200" b="1" i="1" dirty="0"/>
                <a:t>ON</a:t>
              </a:r>
              <a:r>
                <a:rPr lang="en-US" sz="1200" b="1" dirty="0"/>
                <a:t>(B,D) </a:t>
              </a:r>
              <a:r>
                <a:rPr lang="en-US" sz="1200" b="1" dirty="0">
                  <a:sym typeface="Symbol"/>
                </a:rPr>
                <a:t></a:t>
              </a:r>
              <a:r>
                <a:rPr lang="en-US" sz="1200" b="1" dirty="0"/>
                <a:t> ONTABLE(A) </a:t>
              </a:r>
              <a:r>
                <a:rPr lang="en-US" sz="1200" b="1" dirty="0">
                  <a:sym typeface="Symbol"/>
                </a:rPr>
                <a:t></a:t>
              </a:r>
              <a:r>
                <a:rPr lang="en-US" sz="1200" b="1" dirty="0"/>
                <a:t> ONTABLE(D)</a:t>
              </a:r>
              <a:endParaRPr lang="id-ID" sz="1200" b="1" dirty="0">
                <a:latin typeface="Arial" pitchFamily="34" charset="0"/>
                <a:ea typeface="Times New Roman" pitchFamily="18" charset="0"/>
                <a:cs typeface="Arial" pitchFamily="34" charset="0"/>
                <a:sym typeface="Symbol" pitchFamily="18" charset="2"/>
              </a:endParaRPr>
            </a:p>
          </p:txBody>
        </p:sp>
        <p:cxnSp>
          <p:nvCxnSpPr>
            <p:cNvPr id="72" name="Straight Connector 71">
              <a:extLst>
                <a:ext uri="{FF2B5EF4-FFF2-40B4-BE49-F238E27FC236}">
                  <a16:creationId xmlns:a16="http://schemas.microsoft.com/office/drawing/2014/main" id="{D15B2F4D-6064-4BD6-8BC0-FB421AC19C89}"/>
                </a:ext>
              </a:extLst>
            </p:cNvPr>
            <p:cNvCxnSpPr/>
            <p:nvPr/>
          </p:nvCxnSpPr>
          <p:spPr>
            <a:xfrm rot="5400000">
              <a:off x="-1204758" y="1690048"/>
              <a:ext cx="2895600"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BC72A6C-54C9-4975-934E-FCDDCF3A0EAA}"/>
                </a:ext>
              </a:extLst>
            </p:cNvPr>
            <p:cNvCxnSpPr/>
            <p:nvPr/>
          </p:nvCxnSpPr>
          <p:spPr>
            <a:xfrm rot="5400000">
              <a:off x="2716698" y="1689254"/>
              <a:ext cx="2895600"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E84FB02-133A-4175-A937-2BBBBEABFCB4}"/>
                </a:ext>
              </a:extLst>
            </p:cNvPr>
            <p:cNvCxnSpPr/>
            <p:nvPr/>
          </p:nvCxnSpPr>
          <p:spPr>
            <a:xfrm rot="10800000">
              <a:off x="228600" y="3124200"/>
              <a:ext cx="3962400"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Text Box 2">
              <a:extLst>
                <a:ext uri="{FF2B5EF4-FFF2-40B4-BE49-F238E27FC236}">
                  <a16:creationId xmlns:a16="http://schemas.microsoft.com/office/drawing/2014/main" id="{BA979B30-95B5-4DB1-B49C-BC57931A3C8E}"/>
                </a:ext>
              </a:extLst>
            </p:cNvPr>
            <p:cNvSpPr txBox="1">
              <a:spLocks noChangeArrowheads="1"/>
            </p:cNvSpPr>
            <p:nvPr/>
          </p:nvSpPr>
          <p:spPr bwMode="auto">
            <a:xfrm>
              <a:off x="3200400" y="228600"/>
              <a:ext cx="990600"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Stack</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sp>
        <p:nvSpPr>
          <p:cNvPr id="76" name="Rectangle 75">
            <a:extLst>
              <a:ext uri="{FF2B5EF4-FFF2-40B4-BE49-F238E27FC236}">
                <a16:creationId xmlns:a16="http://schemas.microsoft.com/office/drawing/2014/main" id="{926945AB-C947-407C-86C3-4E4190D0F17B}"/>
              </a:ext>
            </a:extLst>
          </p:cNvPr>
          <p:cNvSpPr/>
          <p:nvPr/>
        </p:nvSpPr>
        <p:spPr>
          <a:xfrm>
            <a:off x="3437111" y="2542401"/>
            <a:ext cx="863057" cy="276999"/>
          </a:xfrm>
          <a:prstGeom prst="rect">
            <a:avLst/>
          </a:prstGeom>
        </p:spPr>
        <p:txBody>
          <a:bodyPr wrap="none">
            <a:spAutoFit/>
          </a:bodyPr>
          <a:lstStyle/>
          <a:p>
            <a:pPr marL="87313"/>
            <a:r>
              <a:rPr lang="en-US" sz="1200" b="1" i="1" dirty="0"/>
              <a:t>ON</a:t>
            </a:r>
            <a:r>
              <a:rPr lang="en-US" sz="1200" b="1" dirty="0"/>
              <a:t>(B,D)</a:t>
            </a:r>
            <a:endParaRPr lang="en-US" sz="1200" b="1" i="1" dirty="0"/>
          </a:p>
        </p:txBody>
      </p:sp>
      <p:sp>
        <p:nvSpPr>
          <p:cNvPr id="77" name="Rectangle 76">
            <a:extLst>
              <a:ext uri="{FF2B5EF4-FFF2-40B4-BE49-F238E27FC236}">
                <a16:creationId xmlns:a16="http://schemas.microsoft.com/office/drawing/2014/main" id="{0DB2DE46-AFE3-4553-9A85-BCC86BB4E946}"/>
              </a:ext>
            </a:extLst>
          </p:cNvPr>
          <p:cNvSpPr/>
          <p:nvPr/>
        </p:nvSpPr>
        <p:spPr>
          <a:xfrm>
            <a:off x="3431488" y="2313801"/>
            <a:ext cx="863057" cy="276999"/>
          </a:xfrm>
          <a:prstGeom prst="rect">
            <a:avLst/>
          </a:prstGeom>
        </p:spPr>
        <p:txBody>
          <a:bodyPr wrap="none">
            <a:spAutoFit/>
          </a:bodyPr>
          <a:lstStyle/>
          <a:p>
            <a:pPr marL="87313"/>
            <a:r>
              <a:rPr lang="en-US" sz="1200" b="1" i="1" dirty="0"/>
              <a:t>ON</a:t>
            </a:r>
            <a:r>
              <a:rPr lang="en-US" sz="1200" b="1" dirty="0"/>
              <a:t>(C,A)</a:t>
            </a:r>
            <a:endParaRPr lang="en-US" sz="1200" b="1" i="1" dirty="0"/>
          </a:p>
        </p:txBody>
      </p:sp>
      <p:sp>
        <p:nvSpPr>
          <p:cNvPr id="78" name="Rectangle 77">
            <a:extLst>
              <a:ext uri="{FF2B5EF4-FFF2-40B4-BE49-F238E27FC236}">
                <a16:creationId xmlns:a16="http://schemas.microsoft.com/office/drawing/2014/main" id="{D23655F1-6E0E-44B9-B1D3-6245BF0371A9}"/>
              </a:ext>
            </a:extLst>
          </p:cNvPr>
          <p:cNvSpPr/>
          <p:nvPr/>
        </p:nvSpPr>
        <p:spPr>
          <a:xfrm>
            <a:off x="3538168" y="2313801"/>
            <a:ext cx="1069332" cy="276999"/>
          </a:xfrm>
          <a:prstGeom prst="rect">
            <a:avLst/>
          </a:prstGeom>
        </p:spPr>
        <p:txBody>
          <a:bodyPr wrap="none">
            <a:spAutoFit/>
          </a:bodyPr>
          <a:lstStyle/>
          <a:p>
            <a:pPr lvl="0" algn="just" eaLnBrk="0" hangingPunct="0">
              <a:tabLst>
                <a:tab pos="1981200" algn="l"/>
              </a:tabLst>
            </a:pPr>
            <a:r>
              <a:rPr lang="en-US" sz="1200" b="1" i="1" dirty="0">
                <a:solidFill>
                  <a:srgbClr val="C00000"/>
                </a:solidFill>
                <a:latin typeface="Arial" pitchFamily="34" charset="0"/>
                <a:ea typeface="Times New Roman" pitchFamily="18" charset="0"/>
                <a:cs typeface="Arial" pitchFamily="34" charset="0"/>
                <a:sym typeface="Symbol" pitchFamily="18" charset="2"/>
              </a:rPr>
              <a:t>STACK</a:t>
            </a:r>
            <a:r>
              <a:rPr lang="en-US" sz="1200" b="1" dirty="0">
                <a:solidFill>
                  <a:srgbClr val="C00000"/>
                </a:solidFill>
                <a:latin typeface="Arial" pitchFamily="34" charset="0"/>
                <a:ea typeface="Times New Roman" pitchFamily="18" charset="0"/>
                <a:cs typeface="Arial" pitchFamily="34" charset="0"/>
                <a:sym typeface="Symbol" pitchFamily="18" charset="2"/>
              </a:rPr>
              <a:t>(C,A)</a:t>
            </a:r>
          </a:p>
        </p:txBody>
      </p:sp>
      <p:sp>
        <p:nvSpPr>
          <p:cNvPr id="79" name="Rectangle 78">
            <a:extLst>
              <a:ext uri="{FF2B5EF4-FFF2-40B4-BE49-F238E27FC236}">
                <a16:creationId xmlns:a16="http://schemas.microsoft.com/office/drawing/2014/main" id="{B12A7DAF-A81F-477B-933D-83AC0AEA4F8A}"/>
              </a:ext>
            </a:extLst>
          </p:cNvPr>
          <p:cNvSpPr/>
          <p:nvPr/>
        </p:nvSpPr>
        <p:spPr>
          <a:xfrm>
            <a:off x="3540151" y="2085201"/>
            <a:ext cx="2029723" cy="276999"/>
          </a:xfrm>
          <a:prstGeom prst="rect">
            <a:avLst/>
          </a:prstGeom>
        </p:spPr>
        <p:txBody>
          <a:bodyPr wrap="none">
            <a:spAutoFit/>
          </a:bodyPr>
          <a:lstStyle/>
          <a:p>
            <a:r>
              <a:rPr lang="en-US" sz="1200" b="1" dirty="0">
                <a:latin typeface="Arial" pitchFamily="34" charset="0"/>
                <a:ea typeface="Times New Roman" pitchFamily="18" charset="0"/>
                <a:cs typeface="Arial" pitchFamily="34" charset="0"/>
              </a:rPr>
              <a:t>CLEAR(A) </a:t>
            </a:r>
            <a:r>
              <a:rPr lang="en-US" sz="1200" b="1" dirty="0">
                <a:latin typeface="Arial" pitchFamily="34" charset="0"/>
                <a:ea typeface="Times New Roman" pitchFamily="18" charset="0"/>
                <a:cs typeface="Arial" pitchFamily="34" charset="0"/>
                <a:sym typeface="Symbol" pitchFamily="18" charset="2"/>
              </a:rPr>
              <a:t></a:t>
            </a:r>
            <a:r>
              <a:rPr lang="en-US" sz="1200" b="1" dirty="0">
                <a:latin typeface="Arial" pitchFamily="34" charset="0"/>
                <a:ea typeface="Times New Roman" pitchFamily="18" charset="0"/>
                <a:cs typeface="Arial" pitchFamily="34" charset="0"/>
              </a:rPr>
              <a:t> HOLDING(C)</a:t>
            </a:r>
            <a:endParaRPr lang="id-ID" sz="1200" b="1" dirty="0"/>
          </a:p>
        </p:txBody>
      </p:sp>
      <p:sp>
        <p:nvSpPr>
          <p:cNvPr id="80" name="Rectangle 79">
            <a:extLst>
              <a:ext uri="{FF2B5EF4-FFF2-40B4-BE49-F238E27FC236}">
                <a16:creationId xmlns:a16="http://schemas.microsoft.com/office/drawing/2014/main" id="{09EC20CE-22DD-4B37-9E65-79E6D1616259}"/>
              </a:ext>
            </a:extLst>
          </p:cNvPr>
          <p:cNvSpPr/>
          <p:nvPr/>
        </p:nvSpPr>
        <p:spPr>
          <a:xfrm>
            <a:off x="3538168" y="1873794"/>
            <a:ext cx="1098378" cy="276999"/>
          </a:xfrm>
          <a:prstGeom prst="rect">
            <a:avLst/>
          </a:prstGeom>
        </p:spPr>
        <p:txBody>
          <a:bodyPr wrap="none">
            <a:spAutoFit/>
          </a:bodyPr>
          <a:lstStyle/>
          <a:p>
            <a:r>
              <a:rPr lang="en-US" sz="1200" b="1" dirty="0">
                <a:latin typeface="Arial" pitchFamily="34" charset="0"/>
                <a:ea typeface="Times New Roman" pitchFamily="18" charset="0"/>
                <a:cs typeface="Arial" pitchFamily="34" charset="0"/>
              </a:rPr>
              <a:t>HOLDING(C)</a:t>
            </a:r>
            <a:endParaRPr lang="id-ID" sz="1200" b="1" dirty="0"/>
          </a:p>
        </p:txBody>
      </p:sp>
      <p:sp>
        <p:nvSpPr>
          <p:cNvPr id="81" name="Rectangle 80">
            <a:extLst>
              <a:ext uri="{FF2B5EF4-FFF2-40B4-BE49-F238E27FC236}">
                <a16:creationId xmlns:a16="http://schemas.microsoft.com/office/drawing/2014/main" id="{D67FA818-4536-4804-B2E2-8738DF4E6237}"/>
              </a:ext>
            </a:extLst>
          </p:cNvPr>
          <p:cNvSpPr/>
          <p:nvPr/>
        </p:nvSpPr>
        <p:spPr>
          <a:xfrm>
            <a:off x="3537442" y="1626549"/>
            <a:ext cx="926857" cy="276999"/>
          </a:xfrm>
          <a:prstGeom prst="rect">
            <a:avLst/>
          </a:prstGeom>
        </p:spPr>
        <p:txBody>
          <a:bodyPr wrap="none">
            <a:spAutoFit/>
          </a:bodyPr>
          <a:lstStyle/>
          <a:p>
            <a:r>
              <a:rPr lang="en-US" sz="1200" b="1" dirty="0">
                <a:latin typeface="Arial" pitchFamily="34" charset="0"/>
                <a:ea typeface="Times New Roman" pitchFamily="18" charset="0"/>
                <a:cs typeface="Arial" pitchFamily="34" charset="0"/>
              </a:rPr>
              <a:t>CLEAR(A)</a:t>
            </a:r>
            <a:endParaRPr lang="id-ID" sz="1200" b="1" dirty="0"/>
          </a:p>
        </p:txBody>
      </p:sp>
      <p:sp>
        <p:nvSpPr>
          <p:cNvPr id="82" name="Rectangle 81">
            <a:extLst>
              <a:ext uri="{FF2B5EF4-FFF2-40B4-BE49-F238E27FC236}">
                <a16:creationId xmlns:a16="http://schemas.microsoft.com/office/drawing/2014/main" id="{C9F5F142-C4B0-41FE-A04E-E43A793A58FE}"/>
              </a:ext>
            </a:extLst>
          </p:cNvPr>
          <p:cNvSpPr/>
          <p:nvPr/>
        </p:nvSpPr>
        <p:spPr>
          <a:xfrm>
            <a:off x="3524380" y="1629228"/>
            <a:ext cx="1290546" cy="276999"/>
          </a:xfrm>
          <a:prstGeom prst="rect">
            <a:avLst/>
          </a:prstGeom>
        </p:spPr>
        <p:txBody>
          <a:bodyPr wrap="none">
            <a:spAutoFit/>
          </a:bodyPr>
          <a:lstStyle/>
          <a:p>
            <a:r>
              <a:rPr lang="en-US" sz="1200" b="1" dirty="0">
                <a:solidFill>
                  <a:srgbClr val="C00000"/>
                </a:solidFill>
                <a:latin typeface="Arial" pitchFamily="34" charset="0"/>
                <a:ea typeface="Times New Roman" pitchFamily="18" charset="0"/>
                <a:cs typeface="Arial" pitchFamily="34" charset="0"/>
              </a:rPr>
              <a:t>UNSTACK(B,A)</a:t>
            </a:r>
            <a:endParaRPr lang="id-ID" sz="1200" b="1" dirty="0">
              <a:solidFill>
                <a:srgbClr val="C00000"/>
              </a:solidFill>
            </a:endParaRPr>
          </a:p>
        </p:txBody>
      </p:sp>
      <p:sp>
        <p:nvSpPr>
          <p:cNvPr id="83" name="Rectangle 82">
            <a:extLst>
              <a:ext uri="{FF2B5EF4-FFF2-40B4-BE49-F238E27FC236}">
                <a16:creationId xmlns:a16="http://schemas.microsoft.com/office/drawing/2014/main" id="{EF54436E-EDAC-4A3A-84A7-0787274CF871}"/>
              </a:ext>
            </a:extLst>
          </p:cNvPr>
          <p:cNvSpPr/>
          <p:nvPr/>
        </p:nvSpPr>
        <p:spPr>
          <a:xfrm>
            <a:off x="3509866" y="1399401"/>
            <a:ext cx="2801473" cy="276999"/>
          </a:xfrm>
          <a:prstGeom prst="rect">
            <a:avLst/>
          </a:prstGeom>
        </p:spPr>
        <p:txBody>
          <a:bodyPr wrap="none">
            <a:spAutoFit/>
          </a:bodyPr>
          <a:lstStyle/>
          <a:p>
            <a:r>
              <a:rPr lang="en-US" sz="1200" b="1" i="1" dirty="0"/>
              <a:t>ON</a:t>
            </a:r>
            <a:r>
              <a:rPr lang="en-US" sz="1200" b="1" dirty="0"/>
              <a:t>(B,A)  </a:t>
            </a:r>
            <a:r>
              <a:rPr lang="en-US" sz="1200" b="1" dirty="0">
                <a:sym typeface="Symbol"/>
              </a:rPr>
              <a:t></a:t>
            </a:r>
            <a:r>
              <a:rPr lang="en-US" sz="1200" b="1" dirty="0"/>
              <a:t> CLEAR(B) </a:t>
            </a:r>
            <a:r>
              <a:rPr lang="en-US" sz="1200" b="1" dirty="0">
                <a:sym typeface="Symbol"/>
              </a:rPr>
              <a:t></a:t>
            </a:r>
            <a:r>
              <a:rPr lang="en-US" sz="1200" b="1" dirty="0"/>
              <a:t> ARMEMPTY</a:t>
            </a:r>
            <a:endParaRPr lang="id-ID" sz="1200" b="1" dirty="0"/>
          </a:p>
        </p:txBody>
      </p:sp>
      <p:sp>
        <p:nvSpPr>
          <p:cNvPr id="84" name="Rectangle 83">
            <a:extLst>
              <a:ext uri="{FF2B5EF4-FFF2-40B4-BE49-F238E27FC236}">
                <a16:creationId xmlns:a16="http://schemas.microsoft.com/office/drawing/2014/main" id="{7E3898C4-0DA5-4DD8-910B-003C65E2B3D1}"/>
              </a:ext>
            </a:extLst>
          </p:cNvPr>
          <p:cNvSpPr/>
          <p:nvPr/>
        </p:nvSpPr>
        <p:spPr>
          <a:xfrm>
            <a:off x="3509866" y="1172028"/>
            <a:ext cx="1056700" cy="276999"/>
          </a:xfrm>
          <a:prstGeom prst="rect">
            <a:avLst/>
          </a:prstGeom>
        </p:spPr>
        <p:txBody>
          <a:bodyPr wrap="none">
            <a:spAutoFit/>
          </a:bodyPr>
          <a:lstStyle/>
          <a:p>
            <a:r>
              <a:rPr lang="en-US" sz="1200" b="1" dirty="0"/>
              <a:t>ARMEMPTY</a:t>
            </a:r>
            <a:endParaRPr lang="id-ID" sz="1200" b="1" dirty="0"/>
          </a:p>
        </p:txBody>
      </p:sp>
      <p:sp>
        <p:nvSpPr>
          <p:cNvPr id="85" name="Rectangle 84">
            <a:extLst>
              <a:ext uri="{FF2B5EF4-FFF2-40B4-BE49-F238E27FC236}">
                <a16:creationId xmlns:a16="http://schemas.microsoft.com/office/drawing/2014/main" id="{3D38004A-B68C-4083-A887-175540DD65F0}"/>
              </a:ext>
            </a:extLst>
          </p:cNvPr>
          <p:cNvSpPr/>
          <p:nvPr/>
        </p:nvSpPr>
        <p:spPr>
          <a:xfrm>
            <a:off x="3524380" y="942201"/>
            <a:ext cx="926857" cy="276999"/>
          </a:xfrm>
          <a:prstGeom prst="rect">
            <a:avLst/>
          </a:prstGeom>
        </p:spPr>
        <p:txBody>
          <a:bodyPr wrap="none">
            <a:spAutoFit/>
          </a:bodyPr>
          <a:lstStyle/>
          <a:p>
            <a:r>
              <a:rPr lang="en-US" sz="1200" b="1" dirty="0"/>
              <a:t>CLEAR(B)</a:t>
            </a:r>
            <a:endParaRPr lang="id-ID" sz="1200" b="1" dirty="0"/>
          </a:p>
        </p:txBody>
      </p:sp>
      <p:sp>
        <p:nvSpPr>
          <p:cNvPr id="86" name="Rectangle 85">
            <a:extLst>
              <a:ext uri="{FF2B5EF4-FFF2-40B4-BE49-F238E27FC236}">
                <a16:creationId xmlns:a16="http://schemas.microsoft.com/office/drawing/2014/main" id="{3E1B4ECE-D008-4963-AE44-836805E0FABC}"/>
              </a:ext>
            </a:extLst>
          </p:cNvPr>
          <p:cNvSpPr/>
          <p:nvPr/>
        </p:nvSpPr>
        <p:spPr>
          <a:xfrm>
            <a:off x="3509866" y="714828"/>
            <a:ext cx="782587" cy="276999"/>
          </a:xfrm>
          <a:prstGeom prst="rect">
            <a:avLst/>
          </a:prstGeom>
        </p:spPr>
        <p:txBody>
          <a:bodyPr wrap="none">
            <a:spAutoFit/>
          </a:bodyPr>
          <a:lstStyle/>
          <a:p>
            <a:r>
              <a:rPr lang="en-US" sz="1200" b="1" i="1" dirty="0"/>
              <a:t>ON</a:t>
            </a:r>
            <a:r>
              <a:rPr lang="en-US" sz="1200" b="1" dirty="0"/>
              <a:t>(B,A)</a:t>
            </a:r>
            <a:endParaRPr lang="id-ID" sz="1200" b="1" dirty="0"/>
          </a:p>
        </p:txBody>
      </p:sp>
      <p:sp>
        <p:nvSpPr>
          <p:cNvPr id="87" name="Rectangle 86">
            <a:extLst>
              <a:ext uri="{FF2B5EF4-FFF2-40B4-BE49-F238E27FC236}">
                <a16:creationId xmlns:a16="http://schemas.microsoft.com/office/drawing/2014/main" id="{589BB0EF-D97B-4914-9876-40EC0407E366}"/>
              </a:ext>
            </a:extLst>
          </p:cNvPr>
          <p:cNvSpPr/>
          <p:nvPr/>
        </p:nvSpPr>
        <p:spPr>
          <a:xfrm>
            <a:off x="8125408" y="3609201"/>
            <a:ext cx="1600200" cy="276999"/>
          </a:xfrm>
          <a:prstGeom prst="rect">
            <a:avLst/>
          </a:prstGeom>
        </p:spPr>
        <p:txBody>
          <a:bodyPr wrap="square">
            <a:spAutoFit/>
          </a:bodyPr>
          <a:lstStyle/>
          <a:p>
            <a:r>
              <a:rPr lang="en-US" sz="1200" b="1" dirty="0">
                <a:solidFill>
                  <a:srgbClr val="C00000"/>
                </a:solidFill>
                <a:latin typeface="Arial" pitchFamily="34" charset="0"/>
                <a:ea typeface="Times New Roman" pitchFamily="18" charset="0"/>
                <a:cs typeface="Arial" pitchFamily="34" charset="0"/>
              </a:rPr>
              <a:t>1.  UNSTACK(B,A)</a:t>
            </a:r>
            <a:endParaRPr lang="id-ID" sz="1200" b="1" dirty="0">
              <a:solidFill>
                <a:srgbClr val="C00000"/>
              </a:solidFill>
            </a:endParaRPr>
          </a:p>
        </p:txBody>
      </p:sp>
      <p:grpSp>
        <p:nvGrpSpPr>
          <p:cNvPr id="88" name="Group 29">
            <a:extLst>
              <a:ext uri="{FF2B5EF4-FFF2-40B4-BE49-F238E27FC236}">
                <a16:creationId xmlns:a16="http://schemas.microsoft.com/office/drawing/2014/main" id="{3A11C23D-A488-46E2-8701-C657129240AA}"/>
              </a:ext>
            </a:extLst>
          </p:cNvPr>
          <p:cNvGrpSpPr/>
          <p:nvPr/>
        </p:nvGrpSpPr>
        <p:grpSpPr>
          <a:xfrm>
            <a:off x="7973008" y="304800"/>
            <a:ext cx="3934264" cy="990600"/>
            <a:chOff x="4800600" y="304800"/>
            <a:chExt cx="3934264" cy="990600"/>
          </a:xfrm>
        </p:grpSpPr>
        <p:sp>
          <p:nvSpPr>
            <p:cNvPr id="89" name="Text Box 2">
              <a:extLst>
                <a:ext uri="{FF2B5EF4-FFF2-40B4-BE49-F238E27FC236}">
                  <a16:creationId xmlns:a16="http://schemas.microsoft.com/office/drawing/2014/main" id="{E26930FF-EDD1-4A32-8468-52B39ABBFC60}"/>
                </a:ext>
              </a:extLst>
            </p:cNvPr>
            <p:cNvSpPr txBox="1">
              <a:spLocks noChangeArrowheads="1"/>
            </p:cNvSpPr>
            <p:nvPr/>
          </p:nvSpPr>
          <p:spPr bwMode="auto">
            <a:xfrm>
              <a:off x="4800600" y="304800"/>
              <a:ext cx="3934264" cy="609600"/>
            </a:xfrm>
            <a:prstGeom prst="rect">
              <a:avLst/>
            </a:prstGeom>
            <a:solidFill>
              <a:schemeClr val="accent3">
                <a:lumMod val="40000"/>
                <a:lumOff val="60000"/>
              </a:schemeClr>
            </a:solidFill>
            <a:ln w="38100">
              <a:solidFill>
                <a:srgbClr val="00B050"/>
              </a:solidFill>
              <a:miter lim="800000"/>
              <a:headEnd/>
              <a:tailEnd/>
            </a:ln>
          </p:spPr>
          <p:txBody>
            <a:bodyPr vert="horz" wrap="square" lIns="91440" tIns="82800" rIns="91440" bIns="72000" numCol="1" anchor="t" anchorCtr="0" compatLnSpc="1">
              <a:prstTxWarp prst="textNoShape">
                <a:avLst/>
              </a:prstTxWarp>
            </a:bodyPr>
            <a:lstStyle/>
            <a:p>
              <a:r>
                <a:rPr lang="en-US" sz="1100" b="1" dirty="0"/>
                <a:t>ONTABLE(A) </a:t>
              </a:r>
              <a:r>
                <a:rPr lang="en-US" sz="1100" b="1" dirty="0">
                  <a:sym typeface="Symbol"/>
                </a:rPr>
                <a:t></a:t>
              </a:r>
              <a:r>
                <a:rPr lang="en-US" sz="1100" b="1" dirty="0"/>
                <a:t> ONTABLE(C) </a:t>
              </a:r>
              <a:r>
                <a:rPr lang="en-US" sz="1100" b="1" dirty="0">
                  <a:sym typeface="Symbol"/>
                </a:rPr>
                <a:t></a:t>
              </a:r>
              <a:r>
                <a:rPr lang="en-US" sz="1100" b="1" dirty="0"/>
                <a:t> ONTABLE(D) </a:t>
              </a:r>
              <a:r>
                <a:rPr lang="en-US" sz="1100" b="1" dirty="0">
                  <a:sym typeface="Symbol"/>
                </a:rPr>
                <a:t></a:t>
              </a:r>
              <a:r>
                <a:rPr lang="en-US" sz="1100" b="1" dirty="0"/>
                <a:t> HOLDING(B)</a:t>
              </a:r>
              <a:endParaRPr lang="id-ID" sz="1100" b="1" dirty="0">
                <a:latin typeface="Arial" pitchFamily="34" charset="0"/>
                <a:ea typeface="Times New Roman" pitchFamily="18" charset="0"/>
                <a:cs typeface="Arial" pitchFamily="34" charset="0"/>
                <a:sym typeface="Symbol" pitchFamily="18" charset="2"/>
              </a:endParaRPr>
            </a:p>
          </p:txBody>
        </p:sp>
        <p:sp>
          <p:nvSpPr>
            <p:cNvPr id="90" name="Text Box 2">
              <a:extLst>
                <a:ext uri="{FF2B5EF4-FFF2-40B4-BE49-F238E27FC236}">
                  <a16:creationId xmlns:a16="http://schemas.microsoft.com/office/drawing/2014/main" id="{482D6B54-66F9-4A0D-AB04-4A3271694E54}"/>
                </a:ext>
              </a:extLst>
            </p:cNvPr>
            <p:cNvSpPr txBox="1">
              <a:spLocks noChangeArrowheads="1"/>
            </p:cNvSpPr>
            <p:nvPr/>
          </p:nvSpPr>
          <p:spPr bwMode="auto">
            <a:xfrm>
              <a:off x="4800600" y="914400"/>
              <a:ext cx="3934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Current State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sp>
        <p:nvSpPr>
          <p:cNvPr id="91" name="Rectangle 90">
            <a:extLst>
              <a:ext uri="{FF2B5EF4-FFF2-40B4-BE49-F238E27FC236}">
                <a16:creationId xmlns:a16="http://schemas.microsoft.com/office/drawing/2014/main" id="{0F08F322-1A1A-462F-91D5-C9A2148AE914}"/>
              </a:ext>
            </a:extLst>
          </p:cNvPr>
          <p:cNvSpPr/>
          <p:nvPr/>
        </p:nvSpPr>
        <p:spPr>
          <a:xfrm>
            <a:off x="3551341" y="1871115"/>
            <a:ext cx="978153" cy="276999"/>
          </a:xfrm>
          <a:prstGeom prst="rect">
            <a:avLst/>
          </a:prstGeom>
        </p:spPr>
        <p:txBody>
          <a:bodyPr wrap="none">
            <a:spAutoFit/>
          </a:bodyPr>
          <a:lstStyle/>
          <a:p>
            <a:r>
              <a:rPr lang="en-US" sz="1200" b="1" dirty="0">
                <a:solidFill>
                  <a:srgbClr val="C00000"/>
                </a:solidFill>
              </a:rPr>
              <a:t>PICKUP(C)</a:t>
            </a:r>
            <a:endParaRPr lang="id-ID" sz="1200" b="1" dirty="0">
              <a:solidFill>
                <a:srgbClr val="C00000"/>
              </a:solidFill>
            </a:endParaRPr>
          </a:p>
        </p:txBody>
      </p:sp>
      <p:sp>
        <p:nvSpPr>
          <p:cNvPr id="92" name="Rectangle 91">
            <a:extLst>
              <a:ext uri="{FF2B5EF4-FFF2-40B4-BE49-F238E27FC236}">
                <a16:creationId xmlns:a16="http://schemas.microsoft.com/office/drawing/2014/main" id="{DC1C23DA-DA35-4C56-A33B-CA12C3506263}"/>
              </a:ext>
            </a:extLst>
          </p:cNvPr>
          <p:cNvSpPr/>
          <p:nvPr/>
        </p:nvSpPr>
        <p:spPr>
          <a:xfrm>
            <a:off x="3524380" y="1629228"/>
            <a:ext cx="3105850" cy="276999"/>
          </a:xfrm>
          <a:prstGeom prst="rect">
            <a:avLst/>
          </a:prstGeom>
        </p:spPr>
        <p:txBody>
          <a:bodyPr wrap="none">
            <a:spAutoFit/>
          </a:bodyPr>
          <a:lstStyle/>
          <a:p>
            <a:r>
              <a:rPr lang="en-US" sz="1200" b="1" dirty="0"/>
              <a:t>ONTABLE(C) </a:t>
            </a:r>
            <a:r>
              <a:rPr lang="en-US" sz="1200" b="1" dirty="0">
                <a:sym typeface="Symbol"/>
              </a:rPr>
              <a:t></a:t>
            </a:r>
            <a:r>
              <a:rPr lang="en-US" sz="1200" b="1" dirty="0"/>
              <a:t> CLEAR(C) </a:t>
            </a:r>
            <a:r>
              <a:rPr lang="en-US" sz="1200" b="1" dirty="0">
                <a:sym typeface="Symbol"/>
              </a:rPr>
              <a:t></a:t>
            </a:r>
            <a:r>
              <a:rPr lang="en-US" sz="1200" b="1" dirty="0"/>
              <a:t> ARMEMPTY</a:t>
            </a:r>
            <a:endParaRPr lang="id-ID" sz="1200" b="1" dirty="0"/>
          </a:p>
        </p:txBody>
      </p:sp>
      <p:sp>
        <p:nvSpPr>
          <p:cNvPr id="93" name="Rectangle 92">
            <a:extLst>
              <a:ext uri="{FF2B5EF4-FFF2-40B4-BE49-F238E27FC236}">
                <a16:creationId xmlns:a16="http://schemas.microsoft.com/office/drawing/2014/main" id="{7AF29EDB-4714-4D46-B219-FCFB82E3B13F}"/>
              </a:ext>
            </a:extLst>
          </p:cNvPr>
          <p:cNvSpPr/>
          <p:nvPr/>
        </p:nvSpPr>
        <p:spPr>
          <a:xfrm>
            <a:off x="3524380" y="1400628"/>
            <a:ext cx="1091517" cy="276999"/>
          </a:xfrm>
          <a:prstGeom prst="rect">
            <a:avLst/>
          </a:prstGeom>
        </p:spPr>
        <p:txBody>
          <a:bodyPr wrap="none">
            <a:spAutoFit/>
          </a:bodyPr>
          <a:lstStyle/>
          <a:p>
            <a:r>
              <a:rPr lang="en-US" sz="1200" b="1" dirty="0"/>
              <a:t>ARMEMPTY</a:t>
            </a:r>
            <a:endParaRPr lang="id-ID" sz="1200" b="1" dirty="0"/>
          </a:p>
        </p:txBody>
      </p:sp>
      <p:sp>
        <p:nvSpPr>
          <p:cNvPr id="94" name="Rectangle 93">
            <a:extLst>
              <a:ext uri="{FF2B5EF4-FFF2-40B4-BE49-F238E27FC236}">
                <a16:creationId xmlns:a16="http://schemas.microsoft.com/office/drawing/2014/main" id="{7BC99CC4-B2DC-4BB7-ADB6-5DD107D47069}"/>
              </a:ext>
            </a:extLst>
          </p:cNvPr>
          <p:cNvSpPr/>
          <p:nvPr/>
        </p:nvSpPr>
        <p:spPr>
          <a:xfrm>
            <a:off x="3506236" y="1172028"/>
            <a:ext cx="926857" cy="276999"/>
          </a:xfrm>
          <a:prstGeom prst="rect">
            <a:avLst/>
          </a:prstGeom>
        </p:spPr>
        <p:txBody>
          <a:bodyPr wrap="none">
            <a:spAutoFit/>
          </a:bodyPr>
          <a:lstStyle/>
          <a:p>
            <a:r>
              <a:rPr lang="en-US" sz="1200" b="1" dirty="0"/>
              <a:t>CLEAR(C)</a:t>
            </a:r>
            <a:endParaRPr lang="id-ID" sz="1200" b="1" dirty="0"/>
          </a:p>
        </p:txBody>
      </p:sp>
      <p:sp>
        <p:nvSpPr>
          <p:cNvPr id="95" name="Rectangle 94">
            <a:extLst>
              <a:ext uri="{FF2B5EF4-FFF2-40B4-BE49-F238E27FC236}">
                <a16:creationId xmlns:a16="http://schemas.microsoft.com/office/drawing/2014/main" id="{DFD57A96-0267-4A98-9AF5-B285D9244C76}"/>
              </a:ext>
            </a:extLst>
          </p:cNvPr>
          <p:cNvSpPr/>
          <p:nvPr/>
        </p:nvSpPr>
        <p:spPr>
          <a:xfrm>
            <a:off x="3520583" y="943428"/>
            <a:ext cx="1130246" cy="276999"/>
          </a:xfrm>
          <a:prstGeom prst="rect">
            <a:avLst/>
          </a:prstGeom>
        </p:spPr>
        <p:txBody>
          <a:bodyPr wrap="none">
            <a:spAutoFit/>
          </a:bodyPr>
          <a:lstStyle/>
          <a:p>
            <a:r>
              <a:rPr lang="en-US" sz="1200" b="1" dirty="0"/>
              <a:t>ONTABLE(C)</a:t>
            </a:r>
            <a:endParaRPr lang="id-ID" sz="1200" b="1" dirty="0"/>
          </a:p>
        </p:txBody>
      </p:sp>
      <p:sp>
        <p:nvSpPr>
          <p:cNvPr id="96" name="Rectangle 95">
            <a:extLst>
              <a:ext uri="{FF2B5EF4-FFF2-40B4-BE49-F238E27FC236}">
                <a16:creationId xmlns:a16="http://schemas.microsoft.com/office/drawing/2014/main" id="{76DF4B90-F479-42C3-AFD2-4BEBF4C060D0}"/>
              </a:ext>
            </a:extLst>
          </p:cNvPr>
          <p:cNvSpPr/>
          <p:nvPr/>
        </p:nvSpPr>
        <p:spPr>
          <a:xfrm>
            <a:off x="3528010" y="1400628"/>
            <a:ext cx="1069332" cy="276999"/>
          </a:xfrm>
          <a:prstGeom prst="rect">
            <a:avLst/>
          </a:prstGeom>
        </p:spPr>
        <p:txBody>
          <a:bodyPr wrap="none">
            <a:spAutoFit/>
          </a:bodyPr>
          <a:lstStyle/>
          <a:p>
            <a:r>
              <a:rPr lang="en-US" sz="1200" b="1" i="1" dirty="0">
                <a:solidFill>
                  <a:srgbClr val="C00000"/>
                </a:solidFill>
              </a:rPr>
              <a:t>STACK</a:t>
            </a:r>
            <a:r>
              <a:rPr lang="en-US" sz="1200" b="1" dirty="0">
                <a:solidFill>
                  <a:srgbClr val="C00000"/>
                </a:solidFill>
              </a:rPr>
              <a:t>(B,D</a:t>
            </a:r>
            <a:r>
              <a:rPr lang="en-US" sz="1200" b="1" dirty="0"/>
              <a:t>)</a:t>
            </a:r>
            <a:endParaRPr lang="id-ID" sz="1200" b="1" dirty="0"/>
          </a:p>
        </p:txBody>
      </p:sp>
      <p:sp>
        <p:nvSpPr>
          <p:cNvPr id="97" name="Rectangle 96">
            <a:extLst>
              <a:ext uri="{FF2B5EF4-FFF2-40B4-BE49-F238E27FC236}">
                <a16:creationId xmlns:a16="http://schemas.microsoft.com/office/drawing/2014/main" id="{570EAD3E-4BB1-4704-8698-E6E0C9D487CE}"/>
              </a:ext>
            </a:extLst>
          </p:cNvPr>
          <p:cNvSpPr/>
          <p:nvPr/>
        </p:nvSpPr>
        <p:spPr>
          <a:xfrm>
            <a:off x="3509866" y="1175658"/>
            <a:ext cx="2029723" cy="276999"/>
          </a:xfrm>
          <a:prstGeom prst="rect">
            <a:avLst/>
          </a:prstGeom>
        </p:spPr>
        <p:txBody>
          <a:bodyPr wrap="none">
            <a:spAutoFit/>
          </a:bodyPr>
          <a:lstStyle/>
          <a:p>
            <a:r>
              <a:rPr lang="en-US" sz="1200" b="1" dirty="0"/>
              <a:t>CLEAR(D) </a:t>
            </a:r>
            <a:r>
              <a:rPr lang="en-US" sz="1200" b="1" dirty="0">
                <a:sym typeface="Symbol"/>
              </a:rPr>
              <a:t></a:t>
            </a:r>
            <a:r>
              <a:rPr lang="en-US" sz="1200" b="1" dirty="0"/>
              <a:t> HOLDING(B)</a:t>
            </a:r>
            <a:endParaRPr lang="id-ID" sz="1200" b="1" dirty="0"/>
          </a:p>
        </p:txBody>
      </p:sp>
      <p:sp>
        <p:nvSpPr>
          <p:cNvPr id="98" name="Rectangle 97">
            <a:extLst>
              <a:ext uri="{FF2B5EF4-FFF2-40B4-BE49-F238E27FC236}">
                <a16:creationId xmlns:a16="http://schemas.microsoft.com/office/drawing/2014/main" id="{E7B4B4FF-66A2-4459-8FFD-D731AC7122E1}"/>
              </a:ext>
            </a:extLst>
          </p:cNvPr>
          <p:cNvSpPr/>
          <p:nvPr/>
        </p:nvSpPr>
        <p:spPr>
          <a:xfrm>
            <a:off x="3520750" y="943428"/>
            <a:ext cx="1107996" cy="276999"/>
          </a:xfrm>
          <a:prstGeom prst="rect">
            <a:avLst/>
          </a:prstGeom>
        </p:spPr>
        <p:txBody>
          <a:bodyPr wrap="none">
            <a:spAutoFit/>
          </a:bodyPr>
          <a:lstStyle/>
          <a:p>
            <a:r>
              <a:rPr lang="en-US" sz="1200" b="1" dirty="0"/>
              <a:t>HOLDING(B)</a:t>
            </a:r>
            <a:endParaRPr lang="id-ID" sz="1200" b="1" dirty="0"/>
          </a:p>
        </p:txBody>
      </p:sp>
      <p:sp>
        <p:nvSpPr>
          <p:cNvPr id="99" name="Rectangle 98">
            <a:extLst>
              <a:ext uri="{FF2B5EF4-FFF2-40B4-BE49-F238E27FC236}">
                <a16:creationId xmlns:a16="http://schemas.microsoft.com/office/drawing/2014/main" id="{6FD8A0C5-D60F-4E10-A062-2C91337E97E4}"/>
              </a:ext>
            </a:extLst>
          </p:cNvPr>
          <p:cNvSpPr/>
          <p:nvPr/>
        </p:nvSpPr>
        <p:spPr>
          <a:xfrm>
            <a:off x="3511123" y="714828"/>
            <a:ext cx="926857" cy="276999"/>
          </a:xfrm>
          <a:prstGeom prst="rect">
            <a:avLst/>
          </a:prstGeom>
        </p:spPr>
        <p:txBody>
          <a:bodyPr wrap="none">
            <a:spAutoFit/>
          </a:bodyPr>
          <a:lstStyle/>
          <a:p>
            <a:r>
              <a:rPr lang="en-US" sz="1200" b="1" dirty="0"/>
              <a:t>CLEAR(D)</a:t>
            </a:r>
            <a:endParaRPr lang="id-ID" sz="1200" b="1" dirty="0"/>
          </a:p>
        </p:txBody>
      </p:sp>
      <p:sp>
        <p:nvSpPr>
          <p:cNvPr id="100" name="Rectangle 99">
            <a:extLst>
              <a:ext uri="{FF2B5EF4-FFF2-40B4-BE49-F238E27FC236}">
                <a16:creationId xmlns:a16="http://schemas.microsoft.com/office/drawing/2014/main" id="{86E5EAA5-FE53-48A1-9002-8DA0ECE6B7F2}"/>
              </a:ext>
            </a:extLst>
          </p:cNvPr>
          <p:cNvSpPr/>
          <p:nvPr/>
        </p:nvSpPr>
        <p:spPr>
          <a:xfrm>
            <a:off x="8125408" y="3886200"/>
            <a:ext cx="1600200" cy="276999"/>
          </a:xfrm>
          <a:prstGeom prst="rect">
            <a:avLst/>
          </a:prstGeom>
        </p:spPr>
        <p:txBody>
          <a:bodyPr wrap="square">
            <a:spAutoFit/>
          </a:bodyPr>
          <a:lstStyle/>
          <a:p>
            <a:r>
              <a:rPr lang="en-US" sz="1200" b="1" dirty="0">
                <a:solidFill>
                  <a:srgbClr val="C00000"/>
                </a:solidFill>
                <a:latin typeface="Arial" pitchFamily="34" charset="0"/>
                <a:ea typeface="Times New Roman" pitchFamily="18" charset="0"/>
                <a:cs typeface="Arial" pitchFamily="34" charset="0"/>
              </a:rPr>
              <a:t>2.  STACK(B,D)</a:t>
            </a:r>
            <a:endParaRPr lang="id-ID" sz="1200" b="1" dirty="0">
              <a:solidFill>
                <a:srgbClr val="C00000"/>
              </a:solidFill>
            </a:endParaRPr>
          </a:p>
        </p:txBody>
      </p:sp>
      <p:grpSp>
        <p:nvGrpSpPr>
          <p:cNvPr id="101" name="Group 29">
            <a:extLst>
              <a:ext uri="{FF2B5EF4-FFF2-40B4-BE49-F238E27FC236}">
                <a16:creationId xmlns:a16="http://schemas.microsoft.com/office/drawing/2014/main" id="{C2D8404D-123A-49DA-9557-DCE3F5017DB0}"/>
              </a:ext>
            </a:extLst>
          </p:cNvPr>
          <p:cNvGrpSpPr/>
          <p:nvPr/>
        </p:nvGrpSpPr>
        <p:grpSpPr>
          <a:xfrm>
            <a:off x="7973008" y="304800"/>
            <a:ext cx="3934264" cy="990600"/>
            <a:chOff x="4800600" y="304800"/>
            <a:chExt cx="3934264" cy="990600"/>
          </a:xfrm>
        </p:grpSpPr>
        <p:sp>
          <p:nvSpPr>
            <p:cNvPr id="102" name="Text Box 2">
              <a:extLst>
                <a:ext uri="{FF2B5EF4-FFF2-40B4-BE49-F238E27FC236}">
                  <a16:creationId xmlns:a16="http://schemas.microsoft.com/office/drawing/2014/main" id="{ED469150-0640-47C5-A047-6049EAE7212D}"/>
                </a:ext>
              </a:extLst>
            </p:cNvPr>
            <p:cNvSpPr txBox="1">
              <a:spLocks noChangeArrowheads="1"/>
            </p:cNvSpPr>
            <p:nvPr/>
          </p:nvSpPr>
          <p:spPr bwMode="auto">
            <a:xfrm>
              <a:off x="4800600" y="304800"/>
              <a:ext cx="3934264" cy="609600"/>
            </a:xfrm>
            <a:prstGeom prst="rect">
              <a:avLst/>
            </a:prstGeom>
            <a:solidFill>
              <a:schemeClr val="accent3">
                <a:lumMod val="40000"/>
                <a:lumOff val="60000"/>
              </a:schemeClr>
            </a:solidFill>
            <a:ln w="38100">
              <a:solidFill>
                <a:srgbClr val="00B050"/>
              </a:solidFill>
              <a:miter lim="800000"/>
              <a:headEnd/>
              <a:tailEnd/>
            </a:ln>
          </p:spPr>
          <p:txBody>
            <a:bodyPr vert="horz" wrap="square" lIns="91440" tIns="82800" rIns="91440" bIns="72000" numCol="1" anchor="t" anchorCtr="0" compatLnSpc="1">
              <a:prstTxWarp prst="textNoShape">
                <a:avLst/>
              </a:prstTxWarp>
            </a:bodyPr>
            <a:lstStyle/>
            <a:p>
              <a:r>
                <a:rPr lang="en-US" sz="1100" b="1" dirty="0"/>
                <a:t>ONTABLE(A) </a:t>
              </a:r>
              <a:r>
                <a:rPr lang="en-US" sz="1100" b="1" dirty="0">
                  <a:sym typeface="Symbol"/>
                </a:rPr>
                <a:t></a:t>
              </a:r>
              <a:r>
                <a:rPr lang="en-US" sz="1100" b="1" dirty="0"/>
                <a:t> ONTABLE(C) </a:t>
              </a:r>
              <a:r>
                <a:rPr lang="en-US" sz="1100" b="1" dirty="0">
                  <a:sym typeface="Symbol"/>
                </a:rPr>
                <a:t></a:t>
              </a:r>
              <a:r>
                <a:rPr lang="en-US" sz="1100" b="1" dirty="0"/>
                <a:t> ONTABLE(D) </a:t>
              </a:r>
              <a:r>
                <a:rPr lang="en-US" sz="1100" b="1" dirty="0">
                  <a:sym typeface="Symbol"/>
                </a:rPr>
                <a:t></a:t>
              </a:r>
              <a:r>
                <a:rPr lang="en-US" sz="1100" b="1" dirty="0"/>
                <a:t> ON(B,D) </a:t>
              </a:r>
              <a:r>
                <a:rPr lang="en-US" sz="1100" b="1" dirty="0">
                  <a:sym typeface="Symbol"/>
                </a:rPr>
                <a:t> </a:t>
              </a:r>
              <a:r>
                <a:rPr lang="en-US" sz="1100" b="1" dirty="0"/>
                <a:t>ARMEMPTY</a:t>
              </a:r>
              <a:endParaRPr lang="id-ID" sz="1100" b="1" dirty="0">
                <a:latin typeface="Arial" pitchFamily="34" charset="0"/>
                <a:ea typeface="Times New Roman" pitchFamily="18" charset="0"/>
                <a:cs typeface="Arial" pitchFamily="34" charset="0"/>
                <a:sym typeface="Symbol" pitchFamily="18" charset="2"/>
              </a:endParaRPr>
            </a:p>
          </p:txBody>
        </p:sp>
        <p:sp>
          <p:nvSpPr>
            <p:cNvPr id="103" name="Text Box 2">
              <a:extLst>
                <a:ext uri="{FF2B5EF4-FFF2-40B4-BE49-F238E27FC236}">
                  <a16:creationId xmlns:a16="http://schemas.microsoft.com/office/drawing/2014/main" id="{6C1210E7-D266-438B-9A9F-C3A7B0B6B772}"/>
                </a:ext>
              </a:extLst>
            </p:cNvPr>
            <p:cNvSpPr txBox="1">
              <a:spLocks noChangeArrowheads="1"/>
            </p:cNvSpPr>
            <p:nvPr/>
          </p:nvSpPr>
          <p:spPr bwMode="auto">
            <a:xfrm>
              <a:off x="4800600" y="914400"/>
              <a:ext cx="3934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Current State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sp>
        <p:nvSpPr>
          <p:cNvPr id="104" name="Rectangle 103">
            <a:extLst>
              <a:ext uri="{FF2B5EF4-FFF2-40B4-BE49-F238E27FC236}">
                <a16:creationId xmlns:a16="http://schemas.microsoft.com/office/drawing/2014/main" id="{54EACEFA-F212-44EB-9679-2B421CF00711}"/>
              </a:ext>
            </a:extLst>
          </p:cNvPr>
          <p:cNvSpPr/>
          <p:nvPr/>
        </p:nvSpPr>
        <p:spPr>
          <a:xfrm>
            <a:off x="8125408" y="4191000"/>
            <a:ext cx="1600200" cy="276999"/>
          </a:xfrm>
          <a:prstGeom prst="rect">
            <a:avLst/>
          </a:prstGeom>
        </p:spPr>
        <p:txBody>
          <a:bodyPr wrap="square">
            <a:spAutoFit/>
          </a:bodyPr>
          <a:lstStyle/>
          <a:p>
            <a:r>
              <a:rPr lang="en-US" sz="1200" b="1" dirty="0">
                <a:solidFill>
                  <a:srgbClr val="C00000"/>
                </a:solidFill>
                <a:latin typeface="Arial" pitchFamily="34" charset="0"/>
                <a:ea typeface="Times New Roman" pitchFamily="18" charset="0"/>
                <a:cs typeface="Arial" pitchFamily="34" charset="0"/>
              </a:rPr>
              <a:t>3.  PICKUP(C)</a:t>
            </a:r>
            <a:endParaRPr lang="id-ID" sz="1200" b="1" dirty="0">
              <a:solidFill>
                <a:srgbClr val="C00000"/>
              </a:solidFill>
            </a:endParaRPr>
          </a:p>
        </p:txBody>
      </p:sp>
      <p:grpSp>
        <p:nvGrpSpPr>
          <p:cNvPr id="105" name="Group 29">
            <a:extLst>
              <a:ext uri="{FF2B5EF4-FFF2-40B4-BE49-F238E27FC236}">
                <a16:creationId xmlns:a16="http://schemas.microsoft.com/office/drawing/2014/main" id="{C0DF6D9B-F732-48A9-958C-1ACB4212DD57}"/>
              </a:ext>
            </a:extLst>
          </p:cNvPr>
          <p:cNvGrpSpPr/>
          <p:nvPr/>
        </p:nvGrpSpPr>
        <p:grpSpPr>
          <a:xfrm>
            <a:off x="7973008" y="304800"/>
            <a:ext cx="3934264" cy="990600"/>
            <a:chOff x="4800600" y="304800"/>
            <a:chExt cx="3934264" cy="990600"/>
          </a:xfrm>
        </p:grpSpPr>
        <p:sp>
          <p:nvSpPr>
            <p:cNvPr id="106" name="Text Box 2">
              <a:extLst>
                <a:ext uri="{FF2B5EF4-FFF2-40B4-BE49-F238E27FC236}">
                  <a16:creationId xmlns:a16="http://schemas.microsoft.com/office/drawing/2014/main" id="{56800560-0CDB-47BF-B444-539CEC08DD21}"/>
                </a:ext>
              </a:extLst>
            </p:cNvPr>
            <p:cNvSpPr txBox="1">
              <a:spLocks noChangeArrowheads="1"/>
            </p:cNvSpPr>
            <p:nvPr/>
          </p:nvSpPr>
          <p:spPr bwMode="auto">
            <a:xfrm>
              <a:off x="4800600" y="304800"/>
              <a:ext cx="3934264" cy="609600"/>
            </a:xfrm>
            <a:prstGeom prst="rect">
              <a:avLst/>
            </a:prstGeom>
            <a:solidFill>
              <a:schemeClr val="accent3">
                <a:lumMod val="40000"/>
                <a:lumOff val="60000"/>
              </a:schemeClr>
            </a:solidFill>
            <a:ln w="38100">
              <a:solidFill>
                <a:srgbClr val="00B050"/>
              </a:solidFill>
              <a:miter lim="800000"/>
              <a:headEnd/>
              <a:tailEnd/>
            </a:ln>
          </p:spPr>
          <p:txBody>
            <a:bodyPr vert="horz" wrap="square" lIns="91440" tIns="82800" rIns="91440" bIns="72000" numCol="1" anchor="t" anchorCtr="0" compatLnSpc="1">
              <a:prstTxWarp prst="textNoShape">
                <a:avLst/>
              </a:prstTxWarp>
            </a:bodyPr>
            <a:lstStyle/>
            <a:p>
              <a:r>
                <a:rPr lang="en-US" sz="1100" b="1" dirty="0"/>
                <a:t>ONTABLE(A) </a:t>
              </a:r>
              <a:r>
                <a:rPr lang="en-US" sz="1100" b="1" dirty="0">
                  <a:sym typeface="Symbol"/>
                </a:rPr>
                <a:t></a:t>
              </a:r>
              <a:r>
                <a:rPr lang="en-US" sz="1100" b="1" dirty="0"/>
                <a:t> ONTABLE(D) </a:t>
              </a:r>
              <a:r>
                <a:rPr lang="en-US" sz="1100" b="1" dirty="0">
                  <a:sym typeface="Symbol"/>
                </a:rPr>
                <a:t></a:t>
              </a:r>
              <a:r>
                <a:rPr lang="en-US" sz="1100" b="1" dirty="0"/>
                <a:t> ON(B,D) </a:t>
              </a:r>
              <a:r>
                <a:rPr lang="en-US" sz="1100" b="1" dirty="0">
                  <a:sym typeface="Symbol"/>
                </a:rPr>
                <a:t> </a:t>
              </a:r>
              <a:r>
                <a:rPr lang="en-US" sz="1100" b="1" dirty="0"/>
                <a:t>HOLDING(C)</a:t>
              </a:r>
              <a:endParaRPr lang="id-ID" sz="1100" b="1" dirty="0">
                <a:latin typeface="Arial" pitchFamily="34" charset="0"/>
                <a:ea typeface="Times New Roman" pitchFamily="18" charset="0"/>
                <a:cs typeface="Arial" pitchFamily="34" charset="0"/>
                <a:sym typeface="Symbol" pitchFamily="18" charset="2"/>
              </a:endParaRPr>
            </a:p>
          </p:txBody>
        </p:sp>
        <p:sp>
          <p:nvSpPr>
            <p:cNvPr id="107" name="Text Box 2">
              <a:extLst>
                <a:ext uri="{FF2B5EF4-FFF2-40B4-BE49-F238E27FC236}">
                  <a16:creationId xmlns:a16="http://schemas.microsoft.com/office/drawing/2014/main" id="{C034CFE4-A528-4E1B-8FD1-9778937256C1}"/>
                </a:ext>
              </a:extLst>
            </p:cNvPr>
            <p:cNvSpPr txBox="1">
              <a:spLocks noChangeArrowheads="1"/>
            </p:cNvSpPr>
            <p:nvPr/>
          </p:nvSpPr>
          <p:spPr bwMode="auto">
            <a:xfrm>
              <a:off x="4800600" y="914400"/>
              <a:ext cx="3934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Current State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sp>
        <p:nvSpPr>
          <p:cNvPr id="108" name="Rectangle 107">
            <a:extLst>
              <a:ext uri="{FF2B5EF4-FFF2-40B4-BE49-F238E27FC236}">
                <a16:creationId xmlns:a16="http://schemas.microsoft.com/office/drawing/2014/main" id="{5C592DCC-1912-4781-A7A9-F751E0ACDF5E}"/>
              </a:ext>
            </a:extLst>
          </p:cNvPr>
          <p:cNvSpPr/>
          <p:nvPr/>
        </p:nvSpPr>
        <p:spPr>
          <a:xfrm>
            <a:off x="8125408" y="4495800"/>
            <a:ext cx="1600200" cy="276999"/>
          </a:xfrm>
          <a:prstGeom prst="rect">
            <a:avLst/>
          </a:prstGeom>
        </p:spPr>
        <p:txBody>
          <a:bodyPr wrap="square">
            <a:spAutoFit/>
          </a:bodyPr>
          <a:lstStyle/>
          <a:p>
            <a:r>
              <a:rPr lang="en-US" sz="1200" b="1" dirty="0">
                <a:solidFill>
                  <a:srgbClr val="C00000"/>
                </a:solidFill>
                <a:latin typeface="Arial" pitchFamily="34" charset="0"/>
                <a:ea typeface="Times New Roman" pitchFamily="18" charset="0"/>
                <a:cs typeface="Arial" pitchFamily="34" charset="0"/>
              </a:rPr>
              <a:t>4.  STACK(C,A)</a:t>
            </a:r>
            <a:endParaRPr lang="id-ID" sz="1200" b="1" dirty="0">
              <a:solidFill>
                <a:srgbClr val="C00000"/>
              </a:solidFill>
            </a:endParaRPr>
          </a:p>
        </p:txBody>
      </p:sp>
      <p:grpSp>
        <p:nvGrpSpPr>
          <p:cNvPr id="109" name="Group 29">
            <a:extLst>
              <a:ext uri="{FF2B5EF4-FFF2-40B4-BE49-F238E27FC236}">
                <a16:creationId xmlns:a16="http://schemas.microsoft.com/office/drawing/2014/main" id="{533D1DE8-90E1-41D3-AA91-C2EF9A8B6678}"/>
              </a:ext>
            </a:extLst>
          </p:cNvPr>
          <p:cNvGrpSpPr/>
          <p:nvPr/>
        </p:nvGrpSpPr>
        <p:grpSpPr>
          <a:xfrm>
            <a:off x="7973008" y="304800"/>
            <a:ext cx="3934264" cy="990600"/>
            <a:chOff x="4800600" y="304800"/>
            <a:chExt cx="3934264" cy="990600"/>
          </a:xfrm>
        </p:grpSpPr>
        <p:sp>
          <p:nvSpPr>
            <p:cNvPr id="110" name="Text Box 2">
              <a:extLst>
                <a:ext uri="{FF2B5EF4-FFF2-40B4-BE49-F238E27FC236}">
                  <a16:creationId xmlns:a16="http://schemas.microsoft.com/office/drawing/2014/main" id="{CD0E5B5D-0FD8-446A-A66A-0219D69C2308}"/>
                </a:ext>
              </a:extLst>
            </p:cNvPr>
            <p:cNvSpPr txBox="1">
              <a:spLocks noChangeArrowheads="1"/>
            </p:cNvSpPr>
            <p:nvPr/>
          </p:nvSpPr>
          <p:spPr bwMode="auto">
            <a:xfrm>
              <a:off x="4800600" y="304800"/>
              <a:ext cx="3934264" cy="609600"/>
            </a:xfrm>
            <a:prstGeom prst="rect">
              <a:avLst/>
            </a:prstGeom>
            <a:solidFill>
              <a:schemeClr val="accent3">
                <a:lumMod val="40000"/>
                <a:lumOff val="60000"/>
              </a:schemeClr>
            </a:solidFill>
            <a:ln w="38100">
              <a:solidFill>
                <a:srgbClr val="00B050"/>
              </a:solidFill>
              <a:miter lim="800000"/>
              <a:headEnd/>
              <a:tailEnd/>
            </a:ln>
          </p:spPr>
          <p:txBody>
            <a:bodyPr vert="horz" wrap="square" lIns="91440" tIns="82800" rIns="91440" bIns="72000" numCol="1" anchor="t" anchorCtr="0" compatLnSpc="1">
              <a:prstTxWarp prst="textNoShape">
                <a:avLst/>
              </a:prstTxWarp>
            </a:bodyPr>
            <a:lstStyle/>
            <a:p>
              <a:r>
                <a:rPr lang="en-US" sz="1100" b="1" dirty="0"/>
                <a:t>ONTABLE(A) </a:t>
              </a:r>
              <a:r>
                <a:rPr lang="en-US" sz="1100" b="1" dirty="0">
                  <a:sym typeface="Symbol"/>
                </a:rPr>
                <a:t></a:t>
              </a:r>
              <a:r>
                <a:rPr lang="en-US" sz="1100" b="1" dirty="0"/>
                <a:t> ONTABLE(D) </a:t>
              </a:r>
              <a:r>
                <a:rPr lang="en-US" sz="1100" b="1" dirty="0">
                  <a:sym typeface="Symbol"/>
                </a:rPr>
                <a:t></a:t>
              </a:r>
              <a:r>
                <a:rPr lang="en-US" sz="1100" b="1" dirty="0"/>
                <a:t> ON(B,D) </a:t>
              </a:r>
              <a:r>
                <a:rPr lang="en-US" sz="1100" b="1" dirty="0">
                  <a:sym typeface="Symbol"/>
                </a:rPr>
                <a:t> </a:t>
              </a:r>
              <a:r>
                <a:rPr lang="en-US" sz="1100" b="1" dirty="0"/>
                <a:t>ON(C,A)</a:t>
              </a:r>
              <a:endParaRPr lang="id-ID" sz="1100" b="1" dirty="0">
                <a:latin typeface="Arial" pitchFamily="34" charset="0"/>
                <a:ea typeface="Times New Roman" pitchFamily="18" charset="0"/>
                <a:cs typeface="Arial" pitchFamily="34" charset="0"/>
                <a:sym typeface="Symbol" pitchFamily="18" charset="2"/>
              </a:endParaRPr>
            </a:p>
          </p:txBody>
        </p:sp>
        <p:sp>
          <p:nvSpPr>
            <p:cNvPr id="111" name="Text Box 2">
              <a:extLst>
                <a:ext uri="{FF2B5EF4-FFF2-40B4-BE49-F238E27FC236}">
                  <a16:creationId xmlns:a16="http://schemas.microsoft.com/office/drawing/2014/main" id="{27CA8B07-4EA6-41A9-AC3E-B8121FD573F4}"/>
                </a:ext>
              </a:extLst>
            </p:cNvPr>
            <p:cNvSpPr txBox="1">
              <a:spLocks noChangeArrowheads="1"/>
            </p:cNvSpPr>
            <p:nvPr/>
          </p:nvSpPr>
          <p:spPr bwMode="auto">
            <a:xfrm>
              <a:off x="4800600" y="914400"/>
              <a:ext cx="3934264"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sz="1600" b="1" i="1" dirty="0">
                  <a:solidFill>
                    <a:srgbClr val="7030A0"/>
                  </a:solidFill>
                  <a:latin typeface="Arial" pitchFamily="34" charset="0"/>
                  <a:ea typeface="Times New Roman" pitchFamily="18" charset="0"/>
                  <a:cs typeface="Arial" pitchFamily="34" charset="0"/>
                  <a:sym typeface="Symbol" pitchFamily="18" charset="2"/>
                </a:rPr>
                <a:t>Current State</a:t>
              </a:r>
              <a:endParaRPr lang="id-ID" sz="1600" b="1" i="1" dirty="0">
                <a:solidFill>
                  <a:srgbClr val="7030A0"/>
                </a:solidFill>
                <a:latin typeface="Arial" pitchFamily="34" charset="0"/>
                <a:ea typeface="Times New Roman" pitchFamily="18" charset="0"/>
                <a:cs typeface="Arial" pitchFamily="34" charset="0"/>
                <a:sym typeface="Symbol" pitchFamily="18" charset="2"/>
              </a:endParaRPr>
            </a:p>
          </p:txBody>
        </p:sp>
      </p:grpSp>
      <p:sp>
        <p:nvSpPr>
          <p:cNvPr id="112" name="Left-Right Arrow 61">
            <a:extLst>
              <a:ext uri="{FF2B5EF4-FFF2-40B4-BE49-F238E27FC236}">
                <a16:creationId xmlns:a16="http://schemas.microsoft.com/office/drawing/2014/main" id="{9C7DA4F1-29E1-435E-BC66-3C85373B00D8}"/>
              </a:ext>
            </a:extLst>
          </p:cNvPr>
          <p:cNvSpPr/>
          <p:nvPr/>
        </p:nvSpPr>
        <p:spPr>
          <a:xfrm rot="18411384">
            <a:off x="6286067" y="1616603"/>
            <a:ext cx="2449966" cy="246665"/>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Text Box 2">
            <a:extLst>
              <a:ext uri="{FF2B5EF4-FFF2-40B4-BE49-F238E27FC236}">
                <a16:creationId xmlns:a16="http://schemas.microsoft.com/office/drawing/2014/main" id="{7D3F5F74-3ED8-4645-8A0F-C850CB803B4D}"/>
              </a:ext>
            </a:extLst>
          </p:cNvPr>
          <p:cNvSpPr txBox="1">
            <a:spLocks noChangeArrowheads="1"/>
          </p:cNvSpPr>
          <p:nvPr/>
        </p:nvSpPr>
        <p:spPr bwMode="auto">
          <a:xfrm>
            <a:off x="7515808" y="1600200"/>
            <a:ext cx="2286000" cy="381000"/>
          </a:xfrm>
          <a:prstGeom prst="rect">
            <a:avLst/>
          </a:prstGeom>
          <a:noFill/>
          <a:ln w="38100">
            <a:noFill/>
            <a:miter lim="800000"/>
            <a:headEnd/>
            <a:tailEnd/>
          </a:ln>
        </p:spPr>
        <p:txBody>
          <a:bodyPr vert="horz" wrap="square" lIns="91440" tIns="0" rIns="91440" bIns="0" numCol="1" anchor="t" anchorCtr="0" compatLnSpc="1">
            <a:prstTxWarp prst="textNoShape">
              <a:avLst/>
            </a:prstTxWarp>
          </a:bodyPr>
          <a:lstStyle/>
          <a:p>
            <a:pPr algn="ctr" eaLnBrk="0" hangingPunct="0">
              <a:lnSpc>
                <a:spcPct val="150000"/>
              </a:lnSpc>
            </a:pPr>
            <a:r>
              <a:rPr lang="en-US" b="1" dirty="0" err="1">
                <a:solidFill>
                  <a:srgbClr val="FF0000"/>
                </a:solidFill>
                <a:latin typeface="Arial" pitchFamily="34" charset="0"/>
                <a:ea typeface="Times New Roman" pitchFamily="18" charset="0"/>
                <a:cs typeface="Arial" pitchFamily="34" charset="0"/>
                <a:sym typeface="Symbol" pitchFamily="18" charset="2"/>
              </a:rPr>
              <a:t>Sama</a:t>
            </a:r>
            <a:r>
              <a:rPr lang="en-US" b="1" dirty="0">
                <a:solidFill>
                  <a:srgbClr val="FF0000"/>
                </a:solidFill>
                <a:latin typeface="Arial" pitchFamily="34" charset="0"/>
                <a:ea typeface="Times New Roman" pitchFamily="18" charset="0"/>
                <a:cs typeface="Arial" pitchFamily="34" charset="0"/>
                <a:sym typeface="Symbol" pitchFamily="18" charset="2"/>
              </a:rPr>
              <a:t> </a:t>
            </a:r>
            <a:r>
              <a:rPr lang="en-US" b="1" dirty="0">
                <a:solidFill>
                  <a:srgbClr val="FF0000"/>
                </a:solidFill>
                <a:latin typeface="Arial" pitchFamily="34" charset="0"/>
                <a:ea typeface="Times New Roman" pitchFamily="18" charset="0"/>
                <a:cs typeface="Arial" pitchFamily="34" charset="0"/>
                <a:sym typeface="Wingdings" pitchFamily="2" charset="2"/>
              </a:rPr>
              <a:t> </a:t>
            </a:r>
            <a:r>
              <a:rPr lang="en-US" b="1" dirty="0" err="1">
                <a:solidFill>
                  <a:srgbClr val="FF0000"/>
                </a:solidFill>
                <a:latin typeface="Arial" pitchFamily="34" charset="0"/>
                <a:ea typeface="Times New Roman" pitchFamily="18" charset="0"/>
                <a:cs typeface="Arial" pitchFamily="34" charset="0"/>
                <a:sym typeface="Wingdings" pitchFamily="2" charset="2"/>
              </a:rPr>
              <a:t>Selesai</a:t>
            </a:r>
            <a:endParaRPr lang="id-ID" sz="1600" b="1" dirty="0">
              <a:solidFill>
                <a:srgbClr val="FF0000"/>
              </a:solidFill>
              <a:latin typeface="Arial" pitchFamily="34" charset="0"/>
              <a:ea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237892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linds(horizont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80">
                                          <p:stCondLst>
                                            <p:cond delay="0"/>
                                          </p:stCondLst>
                                        </p:cTn>
                                        <p:tgtEl>
                                          <p:spTgt spid="76"/>
                                        </p:tgtEl>
                                      </p:cBhvr>
                                    </p:animEffect>
                                    <p:anim calcmode="lin" valueType="num">
                                      <p:cBhvr>
                                        <p:cTn id="28" dur="1822" tmFilter="0,0; 0.14,0.36; 0.43,0.73; 0.71,0.91; 1.0,1.0">
                                          <p:stCondLst>
                                            <p:cond delay="0"/>
                                          </p:stCondLst>
                                        </p:cTn>
                                        <p:tgtEl>
                                          <p:spTgt spid="7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7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7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7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76"/>
                                        </p:tgtEl>
                                        <p:attrNameLst>
                                          <p:attrName>ppt_y</p:attrName>
                                        </p:attrNameLst>
                                      </p:cBhvr>
                                      <p:tavLst>
                                        <p:tav tm="0" fmla="#ppt_y-sin(pi*$)/81">
                                          <p:val>
                                            <p:fltVal val="0"/>
                                          </p:val>
                                        </p:tav>
                                        <p:tav tm="100000">
                                          <p:val>
                                            <p:fltVal val="1"/>
                                          </p:val>
                                        </p:tav>
                                      </p:tavLst>
                                    </p:anim>
                                    <p:animScale>
                                      <p:cBhvr>
                                        <p:cTn id="33" dur="26">
                                          <p:stCondLst>
                                            <p:cond delay="650"/>
                                          </p:stCondLst>
                                        </p:cTn>
                                        <p:tgtEl>
                                          <p:spTgt spid="76"/>
                                        </p:tgtEl>
                                      </p:cBhvr>
                                      <p:to x="100000" y="60000"/>
                                    </p:animScale>
                                    <p:animScale>
                                      <p:cBhvr>
                                        <p:cTn id="34" dur="166" decel="50000">
                                          <p:stCondLst>
                                            <p:cond delay="676"/>
                                          </p:stCondLst>
                                        </p:cTn>
                                        <p:tgtEl>
                                          <p:spTgt spid="76"/>
                                        </p:tgtEl>
                                      </p:cBhvr>
                                      <p:to x="100000" y="100000"/>
                                    </p:animScale>
                                    <p:animScale>
                                      <p:cBhvr>
                                        <p:cTn id="35" dur="26">
                                          <p:stCondLst>
                                            <p:cond delay="1312"/>
                                          </p:stCondLst>
                                        </p:cTn>
                                        <p:tgtEl>
                                          <p:spTgt spid="76"/>
                                        </p:tgtEl>
                                      </p:cBhvr>
                                      <p:to x="100000" y="80000"/>
                                    </p:animScale>
                                    <p:animScale>
                                      <p:cBhvr>
                                        <p:cTn id="36" dur="166" decel="50000">
                                          <p:stCondLst>
                                            <p:cond delay="1338"/>
                                          </p:stCondLst>
                                        </p:cTn>
                                        <p:tgtEl>
                                          <p:spTgt spid="76"/>
                                        </p:tgtEl>
                                      </p:cBhvr>
                                      <p:to x="100000" y="100000"/>
                                    </p:animScale>
                                    <p:animScale>
                                      <p:cBhvr>
                                        <p:cTn id="37" dur="26">
                                          <p:stCondLst>
                                            <p:cond delay="1642"/>
                                          </p:stCondLst>
                                        </p:cTn>
                                        <p:tgtEl>
                                          <p:spTgt spid="76"/>
                                        </p:tgtEl>
                                      </p:cBhvr>
                                      <p:to x="100000" y="90000"/>
                                    </p:animScale>
                                    <p:animScale>
                                      <p:cBhvr>
                                        <p:cTn id="38" dur="166" decel="50000">
                                          <p:stCondLst>
                                            <p:cond delay="1668"/>
                                          </p:stCondLst>
                                        </p:cTn>
                                        <p:tgtEl>
                                          <p:spTgt spid="76"/>
                                        </p:tgtEl>
                                      </p:cBhvr>
                                      <p:to x="100000" y="100000"/>
                                    </p:animScale>
                                    <p:animScale>
                                      <p:cBhvr>
                                        <p:cTn id="39" dur="26">
                                          <p:stCondLst>
                                            <p:cond delay="1808"/>
                                          </p:stCondLst>
                                        </p:cTn>
                                        <p:tgtEl>
                                          <p:spTgt spid="76"/>
                                        </p:tgtEl>
                                      </p:cBhvr>
                                      <p:to x="100000" y="95000"/>
                                    </p:animScale>
                                    <p:animScale>
                                      <p:cBhvr>
                                        <p:cTn id="40" dur="166" decel="50000">
                                          <p:stCondLst>
                                            <p:cond delay="1834"/>
                                          </p:stCondLst>
                                        </p:cTn>
                                        <p:tgtEl>
                                          <p:spTgt spid="7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down)">
                                      <p:cBhvr>
                                        <p:cTn id="45" dur="580">
                                          <p:stCondLst>
                                            <p:cond delay="0"/>
                                          </p:stCondLst>
                                        </p:cTn>
                                        <p:tgtEl>
                                          <p:spTgt spid="77"/>
                                        </p:tgtEl>
                                      </p:cBhvr>
                                    </p:animEffect>
                                    <p:anim calcmode="lin" valueType="num">
                                      <p:cBhvr>
                                        <p:cTn id="46"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51" dur="26">
                                          <p:stCondLst>
                                            <p:cond delay="650"/>
                                          </p:stCondLst>
                                        </p:cTn>
                                        <p:tgtEl>
                                          <p:spTgt spid="77"/>
                                        </p:tgtEl>
                                      </p:cBhvr>
                                      <p:to x="100000" y="60000"/>
                                    </p:animScale>
                                    <p:animScale>
                                      <p:cBhvr>
                                        <p:cTn id="52" dur="166" decel="50000">
                                          <p:stCondLst>
                                            <p:cond delay="676"/>
                                          </p:stCondLst>
                                        </p:cTn>
                                        <p:tgtEl>
                                          <p:spTgt spid="77"/>
                                        </p:tgtEl>
                                      </p:cBhvr>
                                      <p:to x="100000" y="100000"/>
                                    </p:animScale>
                                    <p:animScale>
                                      <p:cBhvr>
                                        <p:cTn id="53" dur="26">
                                          <p:stCondLst>
                                            <p:cond delay="1312"/>
                                          </p:stCondLst>
                                        </p:cTn>
                                        <p:tgtEl>
                                          <p:spTgt spid="77"/>
                                        </p:tgtEl>
                                      </p:cBhvr>
                                      <p:to x="100000" y="80000"/>
                                    </p:animScale>
                                    <p:animScale>
                                      <p:cBhvr>
                                        <p:cTn id="54" dur="166" decel="50000">
                                          <p:stCondLst>
                                            <p:cond delay="1338"/>
                                          </p:stCondLst>
                                        </p:cTn>
                                        <p:tgtEl>
                                          <p:spTgt spid="77"/>
                                        </p:tgtEl>
                                      </p:cBhvr>
                                      <p:to x="100000" y="100000"/>
                                    </p:animScale>
                                    <p:animScale>
                                      <p:cBhvr>
                                        <p:cTn id="55" dur="26">
                                          <p:stCondLst>
                                            <p:cond delay="1642"/>
                                          </p:stCondLst>
                                        </p:cTn>
                                        <p:tgtEl>
                                          <p:spTgt spid="77"/>
                                        </p:tgtEl>
                                      </p:cBhvr>
                                      <p:to x="100000" y="90000"/>
                                    </p:animScale>
                                    <p:animScale>
                                      <p:cBhvr>
                                        <p:cTn id="56" dur="166" decel="50000">
                                          <p:stCondLst>
                                            <p:cond delay="1668"/>
                                          </p:stCondLst>
                                        </p:cTn>
                                        <p:tgtEl>
                                          <p:spTgt spid="77"/>
                                        </p:tgtEl>
                                      </p:cBhvr>
                                      <p:to x="100000" y="100000"/>
                                    </p:animScale>
                                    <p:animScale>
                                      <p:cBhvr>
                                        <p:cTn id="57" dur="26">
                                          <p:stCondLst>
                                            <p:cond delay="1808"/>
                                          </p:stCondLst>
                                        </p:cTn>
                                        <p:tgtEl>
                                          <p:spTgt spid="77"/>
                                        </p:tgtEl>
                                      </p:cBhvr>
                                      <p:to x="100000" y="95000"/>
                                    </p:animScale>
                                    <p:animScale>
                                      <p:cBhvr>
                                        <p:cTn id="58" dur="166" decel="50000">
                                          <p:stCondLst>
                                            <p:cond delay="1834"/>
                                          </p:stCondLst>
                                        </p:cTn>
                                        <p:tgtEl>
                                          <p:spTgt spid="77"/>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52" presetClass="exit" presetSubtype="0" fill="hold" grpId="1" nodeType="clickEffect">
                                  <p:stCondLst>
                                    <p:cond delay="0"/>
                                  </p:stCondLst>
                                  <p:childTnLst>
                                    <p:animScale>
                                      <p:cBhvr>
                                        <p:cTn id="62" dur="1000" accel="50000">
                                          <p:stCondLst>
                                            <p:cond delay="0"/>
                                          </p:stCondLst>
                                        </p:cTn>
                                        <p:tgtEl>
                                          <p:spTgt spid="7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63" dur="1000" accel="50000">
                                          <p:stCondLst>
                                            <p:cond delay="0"/>
                                          </p:stCondLst>
                                        </p:cTn>
                                        <p:tgtEl>
                                          <p:spTgt spid="77"/>
                                        </p:tgtEl>
                                        <p:attrNameLst>
                                          <p:attrName>ppt_x</p:attrName>
                                          <p:attrName>ppt_y</p:attrName>
                                        </p:attrNameLst>
                                      </p:cBhvr>
                                    </p:animMotion>
                                    <p:animEffect transition="out" filter="fade">
                                      <p:cBhvr>
                                        <p:cTn id="64" dur="1000"/>
                                        <p:tgtEl>
                                          <p:spTgt spid="77"/>
                                        </p:tgtEl>
                                      </p:cBhvr>
                                    </p:animEffect>
                                    <p:set>
                                      <p:cBhvr>
                                        <p:cTn id="65" dur="1" fill="hold">
                                          <p:stCondLst>
                                            <p:cond delay="999"/>
                                          </p:stCondLst>
                                        </p:cTn>
                                        <p:tgtEl>
                                          <p:spTgt spid="7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down)">
                                      <p:cBhvr>
                                        <p:cTn id="70" dur="580">
                                          <p:stCondLst>
                                            <p:cond delay="0"/>
                                          </p:stCondLst>
                                        </p:cTn>
                                        <p:tgtEl>
                                          <p:spTgt spid="78"/>
                                        </p:tgtEl>
                                      </p:cBhvr>
                                    </p:animEffect>
                                    <p:anim calcmode="lin" valueType="num">
                                      <p:cBhvr>
                                        <p:cTn id="71"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76" dur="26">
                                          <p:stCondLst>
                                            <p:cond delay="650"/>
                                          </p:stCondLst>
                                        </p:cTn>
                                        <p:tgtEl>
                                          <p:spTgt spid="78"/>
                                        </p:tgtEl>
                                      </p:cBhvr>
                                      <p:to x="100000" y="60000"/>
                                    </p:animScale>
                                    <p:animScale>
                                      <p:cBhvr>
                                        <p:cTn id="77" dur="166" decel="50000">
                                          <p:stCondLst>
                                            <p:cond delay="676"/>
                                          </p:stCondLst>
                                        </p:cTn>
                                        <p:tgtEl>
                                          <p:spTgt spid="78"/>
                                        </p:tgtEl>
                                      </p:cBhvr>
                                      <p:to x="100000" y="100000"/>
                                    </p:animScale>
                                    <p:animScale>
                                      <p:cBhvr>
                                        <p:cTn id="78" dur="26">
                                          <p:stCondLst>
                                            <p:cond delay="1312"/>
                                          </p:stCondLst>
                                        </p:cTn>
                                        <p:tgtEl>
                                          <p:spTgt spid="78"/>
                                        </p:tgtEl>
                                      </p:cBhvr>
                                      <p:to x="100000" y="80000"/>
                                    </p:animScale>
                                    <p:animScale>
                                      <p:cBhvr>
                                        <p:cTn id="79" dur="166" decel="50000">
                                          <p:stCondLst>
                                            <p:cond delay="1338"/>
                                          </p:stCondLst>
                                        </p:cTn>
                                        <p:tgtEl>
                                          <p:spTgt spid="78"/>
                                        </p:tgtEl>
                                      </p:cBhvr>
                                      <p:to x="100000" y="100000"/>
                                    </p:animScale>
                                    <p:animScale>
                                      <p:cBhvr>
                                        <p:cTn id="80" dur="26">
                                          <p:stCondLst>
                                            <p:cond delay="1642"/>
                                          </p:stCondLst>
                                        </p:cTn>
                                        <p:tgtEl>
                                          <p:spTgt spid="78"/>
                                        </p:tgtEl>
                                      </p:cBhvr>
                                      <p:to x="100000" y="90000"/>
                                    </p:animScale>
                                    <p:animScale>
                                      <p:cBhvr>
                                        <p:cTn id="81" dur="166" decel="50000">
                                          <p:stCondLst>
                                            <p:cond delay="1668"/>
                                          </p:stCondLst>
                                        </p:cTn>
                                        <p:tgtEl>
                                          <p:spTgt spid="78"/>
                                        </p:tgtEl>
                                      </p:cBhvr>
                                      <p:to x="100000" y="100000"/>
                                    </p:animScale>
                                    <p:animScale>
                                      <p:cBhvr>
                                        <p:cTn id="82" dur="26">
                                          <p:stCondLst>
                                            <p:cond delay="1808"/>
                                          </p:stCondLst>
                                        </p:cTn>
                                        <p:tgtEl>
                                          <p:spTgt spid="78"/>
                                        </p:tgtEl>
                                      </p:cBhvr>
                                      <p:to x="100000" y="95000"/>
                                    </p:animScale>
                                    <p:animScale>
                                      <p:cBhvr>
                                        <p:cTn id="83" dur="166" decel="50000">
                                          <p:stCondLst>
                                            <p:cond delay="1834"/>
                                          </p:stCondLst>
                                        </p:cTn>
                                        <p:tgtEl>
                                          <p:spTgt spid="78"/>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580">
                                          <p:stCondLst>
                                            <p:cond delay="0"/>
                                          </p:stCondLst>
                                        </p:cTn>
                                        <p:tgtEl>
                                          <p:spTgt spid="79"/>
                                        </p:tgtEl>
                                      </p:cBhvr>
                                    </p:animEffect>
                                    <p:anim calcmode="lin" valueType="num">
                                      <p:cBhvr>
                                        <p:cTn id="89"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94" dur="26">
                                          <p:stCondLst>
                                            <p:cond delay="650"/>
                                          </p:stCondLst>
                                        </p:cTn>
                                        <p:tgtEl>
                                          <p:spTgt spid="79"/>
                                        </p:tgtEl>
                                      </p:cBhvr>
                                      <p:to x="100000" y="60000"/>
                                    </p:animScale>
                                    <p:animScale>
                                      <p:cBhvr>
                                        <p:cTn id="95" dur="166" decel="50000">
                                          <p:stCondLst>
                                            <p:cond delay="676"/>
                                          </p:stCondLst>
                                        </p:cTn>
                                        <p:tgtEl>
                                          <p:spTgt spid="79"/>
                                        </p:tgtEl>
                                      </p:cBhvr>
                                      <p:to x="100000" y="100000"/>
                                    </p:animScale>
                                    <p:animScale>
                                      <p:cBhvr>
                                        <p:cTn id="96" dur="26">
                                          <p:stCondLst>
                                            <p:cond delay="1312"/>
                                          </p:stCondLst>
                                        </p:cTn>
                                        <p:tgtEl>
                                          <p:spTgt spid="79"/>
                                        </p:tgtEl>
                                      </p:cBhvr>
                                      <p:to x="100000" y="80000"/>
                                    </p:animScale>
                                    <p:animScale>
                                      <p:cBhvr>
                                        <p:cTn id="97" dur="166" decel="50000">
                                          <p:stCondLst>
                                            <p:cond delay="1338"/>
                                          </p:stCondLst>
                                        </p:cTn>
                                        <p:tgtEl>
                                          <p:spTgt spid="79"/>
                                        </p:tgtEl>
                                      </p:cBhvr>
                                      <p:to x="100000" y="100000"/>
                                    </p:animScale>
                                    <p:animScale>
                                      <p:cBhvr>
                                        <p:cTn id="98" dur="26">
                                          <p:stCondLst>
                                            <p:cond delay="1642"/>
                                          </p:stCondLst>
                                        </p:cTn>
                                        <p:tgtEl>
                                          <p:spTgt spid="79"/>
                                        </p:tgtEl>
                                      </p:cBhvr>
                                      <p:to x="100000" y="90000"/>
                                    </p:animScale>
                                    <p:animScale>
                                      <p:cBhvr>
                                        <p:cTn id="99" dur="166" decel="50000">
                                          <p:stCondLst>
                                            <p:cond delay="1668"/>
                                          </p:stCondLst>
                                        </p:cTn>
                                        <p:tgtEl>
                                          <p:spTgt spid="79"/>
                                        </p:tgtEl>
                                      </p:cBhvr>
                                      <p:to x="100000" y="100000"/>
                                    </p:animScale>
                                    <p:animScale>
                                      <p:cBhvr>
                                        <p:cTn id="100" dur="26">
                                          <p:stCondLst>
                                            <p:cond delay="1808"/>
                                          </p:stCondLst>
                                        </p:cTn>
                                        <p:tgtEl>
                                          <p:spTgt spid="79"/>
                                        </p:tgtEl>
                                      </p:cBhvr>
                                      <p:to x="100000" y="95000"/>
                                    </p:animScale>
                                    <p:animScale>
                                      <p:cBhvr>
                                        <p:cTn id="101" dur="166" decel="50000">
                                          <p:stCondLst>
                                            <p:cond delay="1834"/>
                                          </p:stCondLst>
                                        </p:cTn>
                                        <p:tgtEl>
                                          <p:spTgt spid="79"/>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80"/>
                                        </p:tgtEl>
                                        <p:attrNameLst>
                                          <p:attrName>style.visibility</p:attrName>
                                        </p:attrNameLst>
                                      </p:cBhvr>
                                      <p:to>
                                        <p:strVal val="visible"/>
                                      </p:to>
                                    </p:set>
                                    <p:animEffect transition="in" filter="wipe(down)">
                                      <p:cBhvr>
                                        <p:cTn id="106" dur="580">
                                          <p:stCondLst>
                                            <p:cond delay="0"/>
                                          </p:stCondLst>
                                        </p:cTn>
                                        <p:tgtEl>
                                          <p:spTgt spid="80"/>
                                        </p:tgtEl>
                                      </p:cBhvr>
                                    </p:animEffect>
                                    <p:anim calcmode="lin" valueType="num">
                                      <p:cBhvr>
                                        <p:cTn id="107"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112" dur="26">
                                          <p:stCondLst>
                                            <p:cond delay="650"/>
                                          </p:stCondLst>
                                        </p:cTn>
                                        <p:tgtEl>
                                          <p:spTgt spid="80"/>
                                        </p:tgtEl>
                                      </p:cBhvr>
                                      <p:to x="100000" y="60000"/>
                                    </p:animScale>
                                    <p:animScale>
                                      <p:cBhvr>
                                        <p:cTn id="113" dur="166" decel="50000">
                                          <p:stCondLst>
                                            <p:cond delay="676"/>
                                          </p:stCondLst>
                                        </p:cTn>
                                        <p:tgtEl>
                                          <p:spTgt spid="80"/>
                                        </p:tgtEl>
                                      </p:cBhvr>
                                      <p:to x="100000" y="100000"/>
                                    </p:animScale>
                                    <p:animScale>
                                      <p:cBhvr>
                                        <p:cTn id="114" dur="26">
                                          <p:stCondLst>
                                            <p:cond delay="1312"/>
                                          </p:stCondLst>
                                        </p:cTn>
                                        <p:tgtEl>
                                          <p:spTgt spid="80"/>
                                        </p:tgtEl>
                                      </p:cBhvr>
                                      <p:to x="100000" y="80000"/>
                                    </p:animScale>
                                    <p:animScale>
                                      <p:cBhvr>
                                        <p:cTn id="115" dur="166" decel="50000">
                                          <p:stCondLst>
                                            <p:cond delay="1338"/>
                                          </p:stCondLst>
                                        </p:cTn>
                                        <p:tgtEl>
                                          <p:spTgt spid="80"/>
                                        </p:tgtEl>
                                      </p:cBhvr>
                                      <p:to x="100000" y="100000"/>
                                    </p:animScale>
                                    <p:animScale>
                                      <p:cBhvr>
                                        <p:cTn id="116" dur="26">
                                          <p:stCondLst>
                                            <p:cond delay="1642"/>
                                          </p:stCondLst>
                                        </p:cTn>
                                        <p:tgtEl>
                                          <p:spTgt spid="80"/>
                                        </p:tgtEl>
                                      </p:cBhvr>
                                      <p:to x="100000" y="90000"/>
                                    </p:animScale>
                                    <p:animScale>
                                      <p:cBhvr>
                                        <p:cTn id="117" dur="166" decel="50000">
                                          <p:stCondLst>
                                            <p:cond delay="1668"/>
                                          </p:stCondLst>
                                        </p:cTn>
                                        <p:tgtEl>
                                          <p:spTgt spid="80"/>
                                        </p:tgtEl>
                                      </p:cBhvr>
                                      <p:to x="100000" y="100000"/>
                                    </p:animScale>
                                    <p:animScale>
                                      <p:cBhvr>
                                        <p:cTn id="118" dur="26">
                                          <p:stCondLst>
                                            <p:cond delay="1808"/>
                                          </p:stCondLst>
                                        </p:cTn>
                                        <p:tgtEl>
                                          <p:spTgt spid="80"/>
                                        </p:tgtEl>
                                      </p:cBhvr>
                                      <p:to x="100000" y="95000"/>
                                    </p:animScale>
                                    <p:animScale>
                                      <p:cBhvr>
                                        <p:cTn id="119" dur="166" decel="50000">
                                          <p:stCondLst>
                                            <p:cond delay="1834"/>
                                          </p:stCondLst>
                                        </p:cTn>
                                        <p:tgtEl>
                                          <p:spTgt spid="80"/>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26" presetClass="entr" presetSubtype="0" fill="hold" grpId="0" nodeType="click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wipe(down)">
                                      <p:cBhvr>
                                        <p:cTn id="124" dur="580">
                                          <p:stCondLst>
                                            <p:cond delay="0"/>
                                          </p:stCondLst>
                                        </p:cTn>
                                        <p:tgtEl>
                                          <p:spTgt spid="81"/>
                                        </p:tgtEl>
                                      </p:cBhvr>
                                    </p:animEffect>
                                    <p:anim calcmode="lin" valueType="num">
                                      <p:cBhvr>
                                        <p:cTn id="125"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130" dur="26">
                                          <p:stCondLst>
                                            <p:cond delay="650"/>
                                          </p:stCondLst>
                                        </p:cTn>
                                        <p:tgtEl>
                                          <p:spTgt spid="81"/>
                                        </p:tgtEl>
                                      </p:cBhvr>
                                      <p:to x="100000" y="60000"/>
                                    </p:animScale>
                                    <p:animScale>
                                      <p:cBhvr>
                                        <p:cTn id="131" dur="166" decel="50000">
                                          <p:stCondLst>
                                            <p:cond delay="676"/>
                                          </p:stCondLst>
                                        </p:cTn>
                                        <p:tgtEl>
                                          <p:spTgt spid="81"/>
                                        </p:tgtEl>
                                      </p:cBhvr>
                                      <p:to x="100000" y="100000"/>
                                    </p:animScale>
                                    <p:animScale>
                                      <p:cBhvr>
                                        <p:cTn id="132" dur="26">
                                          <p:stCondLst>
                                            <p:cond delay="1312"/>
                                          </p:stCondLst>
                                        </p:cTn>
                                        <p:tgtEl>
                                          <p:spTgt spid="81"/>
                                        </p:tgtEl>
                                      </p:cBhvr>
                                      <p:to x="100000" y="80000"/>
                                    </p:animScale>
                                    <p:animScale>
                                      <p:cBhvr>
                                        <p:cTn id="133" dur="166" decel="50000">
                                          <p:stCondLst>
                                            <p:cond delay="1338"/>
                                          </p:stCondLst>
                                        </p:cTn>
                                        <p:tgtEl>
                                          <p:spTgt spid="81"/>
                                        </p:tgtEl>
                                      </p:cBhvr>
                                      <p:to x="100000" y="100000"/>
                                    </p:animScale>
                                    <p:animScale>
                                      <p:cBhvr>
                                        <p:cTn id="134" dur="26">
                                          <p:stCondLst>
                                            <p:cond delay="1642"/>
                                          </p:stCondLst>
                                        </p:cTn>
                                        <p:tgtEl>
                                          <p:spTgt spid="81"/>
                                        </p:tgtEl>
                                      </p:cBhvr>
                                      <p:to x="100000" y="90000"/>
                                    </p:animScale>
                                    <p:animScale>
                                      <p:cBhvr>
                                        <p:cTn id="135" dur="166" decel="50000">
                                          <p:stCondLst>
                                            <p:cond delay="1668"/>
                                          </p:stCondLst>
                                        </p:cTn>
                                        <p:tgtEl>
                                          <p:spTgt spid="81"/>
                                        </p:tgtEl>
                                      </p:cBhvr>
                                      <p:to x="100000" y="100000"/>
                                    </p:animScale>
                                    <p:animScale>
                                      <p:cBhvr>
                                        <p:cTn id="136" dur="26">
                                          <p:stCondLst>
                                            <p:cond delay="1808"/>
                                          </p:stCondLst>
                                        </p:cTn>
                                        <p:tgtEl>
                                          <p:spTgt spid="81"/>
                                        </p:tgtEl>
                                      </p:cBhvr>
                                      <p:to x="100000" y="95000"/>
                                    </p:animScale>
                                    <p:animScale>
                                      <p:cBhvr>
                                        <p:cTn id="137" dur="166" decel="50000">
                                          <p:stCondLst>
                                            <p:cond delay="1834"/>
                                          </p:stCondLst>
                                        </p:cTn>
                                        <p:tgtEl>
                                          <p:spTgt spid="81"/>
                                        </p:tgtEl>
                                      </p:cBhvr>
                                      <p:to x="100000" y="100000"/>
                                    </p:animScale>
                                  </p:childTnLst>
                                </p:cTn>
                              </p:par>
                            </p:childTnLst>
                          </p:cTn>
                        </p:par>
                      </p:childTnLst>
                    </p:cTn>
                  </p:par>
                  <p:par>
                    <p:cTn id="138" fill="hold">
                      <p:stCondLst>
                        <p:cond delay="indefinite"/>
                      </p:stCondLst>
                      <p:childTnLst>
                        <p:par>
                          <p:cTn id="139" fill="hold">
                            <p:stCondLst>
                              <p:cond delay="0"/>
                            </p:stCondLst>
                            <p:childTnLst>
                              <p:par>
                                <p:cTn id="140" presetID="52" presetClass="exit" presetSubtype="0" fill="hold" grpId="1" nodeType="clickEffect">
                                  <p:stCondLst>
                                    <p:cond delay="0"/>
                                  </p:stCondLst>
                                  <p:childTnLst>
                                    <p:animScale>
                                      <p:cBhvr>
                                        <p:cTn id="141" dur="1000" accel="50000">
                                          <p:stCondLst>
                                            <p:cond delay="0"/>
                                          </p:stCondLst>
                                        </p:cTn>
                                        <p:tgtEl>
                                          <p:spTgt spid="8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42" dur="1000" accel="50000">
                                          <p:stCondLst>
                                            <p:cond delay="0"/>
                                          </p:stCondLst>
                                        </p:cTn>
                                        <p:tgtEl>
                                          <p:spTgt spid="81"/>
                                        </p:tgtEl>
                                        <p:attrNameLst>
                                          <p:attrName>ppt_x</p:attrName>
                                          <p:attrName>ppt_y</p:attrName>
                                        </p:attrNameLst>
                                      </p:cBhvr>
                                    </p:animMotion>
                                    <p:animEffect transition="out" filter="fade">
                                      <p:cBhvr>
                                        <p:cTn id="143" dur="1000"/>
                                        <p:tgtEl>
                                          <p:spTgt spid="81"/>
                                        </p:tgtEl>
                                      </p:cBhvr>
                                    </p:animEffect>
                                    <p:set>
                                      <p:cBhvr>
                                        <p:cTn id="144" dur="1" fill="hold">
                                          <p:stCondLst>
                                            <p:cond delay="999"/>
                                          </p:stCondLst>
                                        </p:cTn>
                                        <p:tgtEl>
                                          <p:spTgt spid="8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nodeType="clickEffect">
                                  <p:stCondLst>
                                    <p:cond delay="0"/>
                                  </p:stCondLst>
                                  <p:childTnLst>
                                    <p:set>
                                      <p:cBhvr>
                                        <p:cTn id="148" dur="1" fill="hold">
                                          <p:stCondLst>
                                            <p:cond delay="0"/>
                                          </p:stCondLst>
                                        </p:cTn>
                                        <p:tgtEl>
                                          <p:spTgt spid="82">
                                            <p:txEl>
                                              <p:pRg st="0" end="0"/>
                                            </p:txEl>
                                          </p:spTgt>
                                        </p:tgtEl>
                                        <p:attrNameLst>
                                          <p:attrName>style.visibility</p:attrName>
                                        </p:attrNameLst>
                                      </p:cBhvr>
                                      <p:to>
                                        <p:strVal val="visible"/>
                                      </p:to>
                                    </p:set>
                                    <p:animEffect transition="in" filter="wipe(down)">
                                      <p:cBhvr>
                                        <p:cTn id="149" dur="580">
                                          <p:stCondLst>
                                            <p:cond delay="0"/>
                                          </p:stCondLst>
                                        </p:cTn>
                                        <p:tgtEl>
                                          <p:spTgt spid="82">
                                            <p:txEl>
                                              <p:pRg st="0" end="0"/>
                                            </p:txEl>
                                          </p:spTgt>
                                        </p:tgtEl>
                                      </p:cBhvr>
                                    </p:animEffect>
                                    <p:anim calcmode="lin" valueType="num">
                                      <p:cBhvr>
                                        <p:cTn id="150" dur="1822" tmFilter="0,0; 0.14,0.36; 0.43,0.73; 0.71,0.91; 1.0,1.0">
                                          <p:stCondLst>
                                            <p:cond delay="0"/>
                                          </p:stCondLst>
                                        </p:cTn>
                                        <p:tgtEl>
                                          <p:spTgt spid="82">
                                            <p:txEl>
                                              <p:pRg st="0" end="0"/>
                                            </p:txEl>
                                          </p:spTgt>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82">
                                            <p:txEl>
                                              <p:pRg st="0" end="0"/>
                                            </p:txEl>
                                          </p:spTgt>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82">
                                            <p:txEl>
                                              <p:pRg st="0" end="0"/>
                                            </p:txEl>
                                          </p:spTgt>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82">
                                            <p:txEl>
                                              <p:pRg st="0" end="0"/>
                                            </p:txEl>
                                          </p:spTgt>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82">
                                            <p:txEl>
                                              <p:pRg st="0" end="0"/>
                                            </p:txEl>
                                          </p:spTgt>
                                        </p:tgtEl>
                                        <p:attrNameLst>
                                          <p:attrName>ppt_y</p:attrName>
                                        </p:attrNameLst>
                                      </p:cBhvr>
                                      <p:tavLst>
                                        <p:tav tm="0" fmla="#ppt_y-sin(pi*$)/81">
                                          <p:val>
                                            <p:fltVal val="0"/>
                                          </p:val>
                                        </p:tav>
                                        <p:tav tm="100000">
                                          <p:val>
                                            <p:fltVal val="1"/>
                                          </p:val>
                                        </p:tav>
                                      </p:tavLst>
                                    </p:anim>
                                    <p:animScale>
                                      <p:cBhvr>
                                        <p:cTn id="155" dur="26">
                                          <p:stCondLst>
                                            <p:cond delay="650"/>
                                          </p:stCondLst>
                                        </p:cTn>
                                        <p:tgtEl>
                                          <p:spTgt spid="82">
                                            <p:txEl>
                                              <p:pRg st="0" end="0"/>
                                            </p:txEl>
                                          </p:spTgt>
                                        </p:tgtEl>
                                      </p:cBhvr>
                                      <p:to x="100000" y="60000"/>
                                    </p:animScale>
                                    <p:animScale>
                                      <p:cBhvr>
                                        <p:cTn id="156" dur="166" decel="50000">
                                          <p:stCondLst>
                                            <p:cond delay="676"/>
                                          </p:stCondLst>
                                        </p:cTn>
                                        <p:tgtEl>
                                          <p:spTgt spid="82">
                                            <p:txEl>
                                              <p:pRg st="0" end="0"/>
                                            </p:txEl>
                                          </p:spTgt>
                                        </p:tgtEl>
                                      </p:cBhvr>
                                      <p:to x="100000" y="100000"/>
                                    </p:animScale>
                                    <p:animScale>
                                      <p:cBhvr>
                                        <p:cTn id="157" dur="26">
                                          <p:stCondLst>
                                            <p:cond delay="1312"/>
                                          </p:stCondLst>
                                        </p:cTn>
                                        <p:tgtEl>
                                          <p:spTgt spid="82">
                                            <p:txEl>
                                              <p:pRg st="0" end="0"/>
                                            </p:txEl>
                                          </p:spTgt>
                                        </p:tgtEl>
                                      </p:cBhvr>
                                      <p:to x="100000" y="80000"/>
                                    </p:animScale>
                                    <p:animScale>
                                      <p:cBhvr>
                                        <p:cTn id="158" dur="166" decel="50000">
                                          <p:stCondLst>
                                            <p:cond delay="1338"/>
                                          </p:stCondLst>
                                        </p:cTn>
                                        <p:tgtEl>
                                          <p:spTgt spid="82">
                                            <p:txEl>
                                              <p:pRg st="0" end="0"/>
                                            </p:txEl>
                                          </p:spTgt>
                                        </p:tgtEl>
                                      </p:cBhvr>
                                      <p:to x="100000" y="100000"/>
                                    </p:animScale>
                                    <p:animScale>
                                      <p:cBhvr>
                                        <p:cTn id="159" dur="26">
                                          <p:stCondLst>
                                            <p:cond delay="1642"/>
                                          </p:stCondLst>
                                        </p:cTn>
                                        <p:tgtEl>
                                          <p:spTgt spid="82">
                                            <p:txEl>
                                              <p:pRg st="0" end="0"/>
                                            </p:txEl>
                                          </p:spTgt>
                                        </p:tgtEl>
                                      </p:cBhvr>
                                      <p:to x="100000" y="90000"/>
                                    </p:animScale>
                                    <p:animScale>
                                      <p:cBhvr>
                                        <p:cTn id="160" dur="166" decel="50000">
                                          <p:stCondLst>
                                            <p:cond delay="1668"/>
                                          </p:stCondLst>
                                        </p:cTn>
                                        <p:tgtEl>
                                          <p:spTgt spid="82">
                                            <p:txEl>
                                              <p:pRg st="0" end="0"/>
                                            </p:txEl>
                                          </p:spTgt>
                                        </p:tgtEl>
                                      </p:cBhvr>
                                      <p:to x="100000" y="100000"/>
                                    </p:animScale>
                                    <p:animScale>
                                      <p:cBhvr>
                                        <p:cTn id="161" dur="26">
                                          <p:stCondLst>
                                            <p:cond delay="1808"/>
                                          </p:stCondLst>
                                        </p:cTn>
                                        <p:tgtEl>
                                          <p:spTgt spid="82">
                                            <p:txEl>
                                              <p:pRg st="0" end="0"/>
                                            </p:txEl>
                                          </p:spTgt>
                                        </p:tgtEl>
                                      </p:cBhvr>
                                      <p:to x="100000" y="95000"/>
                                    </p:animScale>
                                    <p:animScale>
                                      <p:cBhvr>
                                        <p:cTn id="162" dur="166" decel="50000">
                                          <p:stCondLst>
                                            <p:cond delay="1834"/>
                                          </p:stCondLst>
                                        </p:cTn>
                                        <p:tgtEl>
                                          <p:spTgt spid="82">
                                            <p:txEl>
                                              <p:pRg st="0" end="0"/>
                                            </p:txEl>
                                          </p:spTgt>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83"/>
                                        </p:tgtEl>
                                        <p:attrNameLst>
                                          <p:attrName>style.visibility</p:attrName>
                                        </p:attrNameLst>
                                      </p:cBhvr>
                                      <p:to>
                                        <p:strVal val="visible"/>
                                      </p:to>
                                    </p:set>
                                    <p:animEffect transition="in" filter="wipe(down)">
                                      <p:cBhvr>
                                        <p:cTn id="167" dur="580">
                                          <p:stCondLst>
                                            <p:cond delay="0"/>
                                          </p:stCondLst>
                                        </p:cTn>
                                        <p:tgtEl>
                                          <p:spTgt spid="83"/>
                                        </p:tgtEl>
                                      </p:cBhvr>
                                    </p:animEffect>
                                    <p:anim calcmode="lin" valueType="num">
                                      <p:cBhvr>
                                        <p:cTn id="168"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173" dur="26">
                                          <p:stCondLst>
                                            <p:cond delay="650"/>
                                          </p:stCondLst>
                                        </p:cTn>
                                        <p:tgtEl>
                                          <p:spTgt spid="83"/>
                                        </p:tgtEl>
                                      </p:cBhvr>
                                      <p:to x="100000" y="60000"/>
                                    </p:animScale>
                                    <p:animScale>
                                      <p:cBhvr>
                                        <p:cTn id="174" dur="166" decel="50000">
                                          <p:stCondLst>
                                            <p:cond delay="676"/>
                                          </p:stCondLst>
                                        </p:cTn>
                                        <p:tgtEl>
                                          <p:spTgt spid="83"/>
                                        </p:tgtEl>
                                      </p:cBhvr>
                                      <p:to x="100000" y="100000"/>
                                    </p:animScale>
                                    <p:animScale>
                                      <p:cBhvr>
                                        <p:cTn id="175" dur="26">
                                          <p:stCondLst>
                                            <p:cond delay="1312"/>
                                          </p:stCondLst>
                                        </p:cTn>
                                        <p:tgtEl>
                                          <p:spTgt spid="83"/>
                                        </p:tgtEl>
                                      </p:cBhvr>
                                      <p:to x="100000" y="80000"/>
                                    </p:animScale>
                                    <p:animScale>
                                      <p:cBhvr>
                                        <p:cTn id="176" dur="166" decel="50000">
                                          <p:stCondLst>
                                            <p:cond delay="1338"/>
                                          </p:stCondLst>
                                        </p:cTn>
                                        <p:tgtEl>
                                          <p:spTgt spid="83"/>
                                        </p:tgtEl>
                                      </p:cBhvr>
                                      <p:to x="100000" y="100000"/>
                                    </p:animScale>
                                    <p:animScale>
                                      <p:cBhvr>
                                        <p:cTn id="177" dur="26">
                                          <p:stCondLst>
                                            <p:cond delay="1642"/>
                                          </p:stCondLst>
                                        </p:cTn>
                                        <p:tgtEl>
                                          <p:spTgt spid="83"/>
                                        </p:tgtEl>
                                      </p:cBhvr>
                                      <p:to x="100000" y="90000"/>
                                    </p:animScale>
                                    <p:animScale>
                                      <p:cBhvr>
                                        <p:cTn id="178" dur="166" decel="50000">
                                          <p:stCondLst>
                                            <p:cond delay="1668"/>
                                          </p:stCondLst>
                                        </p:cTn>
                                        <p:tgtEl>
                                          <p:spTgt spid="83"/>
                                        </p:tgtEl>
                                      </p:cBhvr>
                                      <p:to x="100000" y="100000"/>
                                    </p:animScale>
                                    <p:animScale>
                                      <p:cBhvr>
                                        <p:cTn id="179" dur="26">
                                          <p:stCondLst>
                                            <p:cond delay="1808"/>
                                          </p:stCondLst>
                                        </p:cTn>
                                        <p:tgtEl>
                                          <p:spTgt spid="83"/>
                                        </p:tgtEl>
                                      </p:cBhvr>
                                      <p:to x="100000" y="95000"/>
                                    </p:animScale>
                                    <p:animScale>
                                      <p:cBhvr>
                                        <p:cTn id="180" dur="166" decel="50000">
                                          <p:stCondLst>
                                            <p:cond delay="1834"/>
                                          </p:stCondLst>
                                        </p:cTn>
                                        <p:tgtEl>
                                          <p:spTgt spid="83"/>
                                        </p:tgtEl>
                                      </p:cBhvr>
                                      <p:to x="100000" y="100000"/>
                                    </p:animScale>
                                  </p:childTnLst>
                                </p:cTn>
                              </p:par>
                            </p:childTnLst>
                          </p:cTn>
                        </p:par>
                      </p:childTnLst>
                    </p:cTn>
                  </p:par>
                  <p:par>
                    <p:cTn id="181" fill="hold">
                      <p:stCondLst>
                        <p:cond delay="indefinite"/>
                      </p:stCondLst>
                      <p:childTnLst>
                        <p:par>
                          <p:cTn id="182" fill="hold">
                            <p:stCondLst>
                              <p:cond delay="0"/>
                            </p:stCondLst>
                            <p:childTnLst>
                              <p:par>
                                <p:cTn id="183" presetID="26" presetClass="entr" presetSubtype="0" fill="hold" grpId="0" nodeType="click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wipe(down)">
                                      <p:cBhvr>
                                        <p:cTn id="185" dur="580">
                                          <p:stCondLst>
                                            <p:cond delay="0"/>
                                          </p:stCondLst>
                                        </p:cTn>
                                        <p:tgtEl>
                                          <p:spTgt spid="84"/>
                                        </p:tgtEl>
                                      </p:cBhvr>
                                    </p:animEffect>
                                    <p:anim calcmode="lin" valueType="num">
                                      <p:cBhvr>
                                        <p:cTn id="186"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191" dur="26">
                                          <p:stCondLst>
                                            <p:cond delay="650"/>
                                          </p:stCondLst>
                                        </p:cTn>
                                        <p:tgtEl>
                                          <p:spTgt spid="84"/>
                                        </p:tgtEl>
                                      </p:cBhvr>
                                      <p:to x="100000" y="60000"/>
                                    </p:animScale>
                                    <p:animScale>
                                      <p:cBhvr>
                                        <p:cTn id="192" dur="166" decel="50000">
                                          <p:stCondLst>
                                            <p:cond delay="676"/>
                                          </p:stCondLst>
                                        </p:cTn>
                                        <p:tgtEl>
                                          <p:spTgt spid="84"/>
                                        </p:tgtEl>
                                      </p:cBhvr>
                                      <p:to x="100000" y="100000"/>
                                    </p:animScale>
                                    <p:animScale>
                                      <p:cBhvr>
                                        <p:cTn id="193" dur="26">
                                          <p:stCondLst>
                                            <p:cond delay="1312"/>
                                          </p:stCondLst>
                                        </p:cTn>
                                        <p:tgtEl>
                                          <p:spTgt spid="84"/>
                                        </p:tgtEl>
                                      </p:cBhvr>
                                      <p:to x="100000" y="80000"/>
                                    </p:animScale>
                                    <p:animScale>
                                      <p:cBhvr>
                                        <p:cTn id="194" dur="166" decel="50000">
                                          <p:stCondLst>
                                            <p:cond delay="1338"/>
                                          </p:stCondLst>
                                        </p:cTn>
                                        <p:tgtEl>
                                          <p:spTgt spid="84"/>
                                        </p:tgtEl>
                                      </p:cBhvr>
                                      <p:to x="100000" y="100000"/>
                                    </p:animScale>
                                    <p:animScale>
                                      <p:cBhvr>
                                        <p:cTn id="195" dur="26">
                                          <p:stCondLst>
                                            <p:cond delay="1642"/>
                                          </p:stCondLst>
                                        </p:cTn>
                                        <p:tgtEl>
                                          <p:spTgt spid="84"/>
                                        </p:tgtEl>
                                      </p:cBhvr>
                                      <p:to x="100000" y="90000"/>
                                    </p:animScale>
                                    <p:animScale>
                                      <p:cBhvr>
                                        <p:cTn id="196" dur="166" decel="50000">
                                          <p:stCondLst>
                                            <p:cond delay="1668"/>
                                          </p:stCondLst>
                                        </p:cTn>
                                        <p:tgtEl>
                                          <p:spTgt spid="84"/>
                                        </p:tgtEl>
                                      </p:cBhvr>
                                      <p:to x="100000" y="100000"/>
                                    </p:animScale>
                                    <p:animScale>
                                      <p:cBhvr>
                                        <p:cTn id="197" dur="26">
                                          <p:stCondLst>
                                            <p:cond delay="1808"/>
                                          </p:stCondLst>
                                        </p:cTn>
                                        <p:tgtEl>
                                          <p:spTgt spid="84"/>
                                        </p:tgtEl>
                                      </p:cBhvr>
                                      <p:to x="100000" y="95000"/>
                                    </p:animScale>
                                    <p:animScale>
                                      <p:cBhvr>
                                        <p:cTn id="198" dur="166" decel="50000">
                                          <p:stCondLst>
                                            <p:cond delay="1834"/>
                                          </p:stCondLst>
                                        </p:cTn>
                                        <p:tgtEl>
                                          <p:spTgt spid="84"/>
                                        </p:tgtEl>
                                      </p:cBhvr>
                                      <p:to x="100000" y="100000"/>
                                    </p:animScale>
                                  </p:childTnLst>
                                </p:cTn>
                              </p:par>
                            </p:childTnLst>
                          </p:cTn>
                        </p:par>
                      </p:childTnLst>
                    </p:cTn>
                  </p:par>
                  <p:par>
                    <p:cTn id="199" fill="hold">
                      <p:stCondLst>
                        <p:cond delay="indefinite"/>
                      </p:stCondLst>
                      <p:childTnLst>
                        <p:par>
                          <p:cTn id="200" fill="hold">
                            <p:stCondLst>
                              <p:cond delay="0"/>
                            </p:stCondLst>
                            <p:childTnLst>
                              <p:par>
                                <p:cTn id="201" presetID="26" presetClass="entr" presetSubtype="0" fill="hold" grpId="0" nodeType="clickEffect">
                                  <p:stCondLst>
                                    <p:cond delay="0"/>
                                  </p:stCondLst>
                                  <p:childTnLst>
                                    <p:set>
                                      <p:cBhvr>
                                        <p:cTn id="202" dur="1" fill="hold">
                                          <p:stCondLst>
                                            <p:cond delay="0"/>
                                          </p:stCondLst>
                                        </p:cTn>
                                        <p:tgtEl>
                                          <p:spTgt spid="85"/>
                                        </p:tgtEl>
                                        <p:attrNameLst>
                                          <p:attrName>style.visibility</p:attrName>
                                        </p:attrNameLst>
                                      </p:cBhvr>
                                      <p:to>
                                        <p:strVal val="visible"/>
                                      </p:to>
                                    </p:set>
                                    <p:animEffect transition="in" filter="wipe(down)">
                                      <p:cBhvr>
                                        <p:cTn id="203" dur="580">
                                          <p:stCondLst>
                                            <p:cond delay="0"/>
                                          </p:stCondLst>
                                        </p:cTn>
                                        <p:tgtEl>
                                          <p:spTgt spid="85"/>
                                        </p:tgtEl>
                                      </p:cBhvr>
                                    </p:animEffect>
                                    <p:anim calcmode="lin" valueType="num">
                                      <p:cBhvr>
                                        <p:cTn id="204"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209" dur="26">
                                          <p:stCondLst>
                                            <p:cond delay="650"/>
                                          </p:stCondLst>
                                        </p:cTn>
                                        <p:tgtEl>
                                          <p:spTgt spid="85"/>
                                        </p:tgtEl>
                                      </p:cBhvr>
                                      <p:to x="100000" y="60000"/>
                                    </p:animScale>
                                    <p:animScale>
                                      <p:cBhvr>
                                        <p:cTn id="210" dur="166" decel="50000">
                                          <p:stCondLst>
                                            <p:cond delay="676"/>
                                          </p:stCondLst>
                                        </p:cTn>
                                        <p:tgtEl>
                                          <p:spTgt spid="85"/>
                                        </p:tgtEl>
                                      </p:cBhvr>
                                      <p:to x="100000" y="100000"/>
                                    </p:animScale>
                                    <p:animScale>
                                      <p:cBhvr>
                                        <p:cTn id="211" dur="26">
                                          <p:stCondLst>
                                            <p:cond delay="1312"/>
                                          </p:stCondLst>
                                        </p:cTn>
                                        <p:tgtEl>
                                          <p:spTgt spid="85"/>
                                        </p:tgtEl>
                                      </p:cBhvr>
                                      <p:to x="100000" y="80000"/>
                                    </p:animScale>
                                    <p:animScale>
                                      <p:cBhvr>
                                        <p:cTn id="212" dur="166" decel="50000">
                                          <p:stCondLst>
                                            <p:cond delay="1338"/>
                                          </p:stCondLst>
                                        </p:cTn>
                                        <p:tgtEl>
                                          <p:spTgt spid="85"/>
                                        </p:tgtEl>
                                      </p:cBhvr>
                                      <p:to x="100000" y="100000"/>
                                    </p:animScale>
                                    <p:animScale>
                                      <p:cBhvr>
                                        <p:cTn id="213" dur="26">
                                          <p:stCondLst>
                                            <p:cond delay="1642"/>
                                          </p:stCondLst>
                                        </p:cTn>
                                        <p:tgtEl>
                                          <p:spTgt spid="85"/>
                                        </p:tgtEl>
                                      </p:cBhvr>
                                      <p:to x="100000" y="90000"/>
                                    </p:animScale>
                                    <p:animScale>
                                      <p:cBhvr>
                                        <p:cTn id="214" dur="166" decel="50000">
                                          <p:stCondLst>
                                            <p:cond delay="1668"/>
                                          </p:stCondLst>
                                        </p:cTn>
                                        <p:tgtEl>
                                          <p:spTgt spid="85"/>
                                        </p:tgtEl>
                                      </p:cBhvr>
                                      <p:to x="100000" y="100000"/>
                                    </p:animScale>
                                    <p:animScale>
                                      <p:cBhvr>
                                        <p:cTn id="215" dur="26">
                                          <p:stCondLst>
                                            <p:cond delay="1808"/>
                                          </p:stCondLst>
                                        </p:cTn>
                                        <p:tgtEl>
                                          <p:spTgt spid="85"/>
                                        </p:tgtEl>
                                      </p:cBhvr>
                                      <p:to x="100000" y="95000"/>
                                    </p:animScale>
                                    <p:animScale>
                                      <p:cBhvr>
                                        <p:cTn id="216" dur="166" decel="50000">
                                          <p:stCondLst>
                                            <p:cond delay="1834"/>
                                          </p:stCondLst>
                                        </p:cTn>
                                        <p:tgtEl>
                                          <p:spTgt spid="85"/>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26" presetClass="entr" presetSubtype="0" fill="hold" grpId="0" nodeType="click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wipe(down)">
                                      <p:cBhvr>
                                        <p:cTn id="221" dur="580">
                                          <p:stCondLst>
                                            <p:cond delay="0"/>
                                          </p:stCondLst>
                                        </p:cTn>
                                        <p:tgtEl>
                                          <p:spTgt spid="86"/>
                                        </p:tgtEl>
                                      </p:cBhvr>
                                    </p:animEffect>
                                    <p:anim calcmode="lin" valueType="num">
                                      <p:cBhvr>
                                        <p:cTn id="222"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227" dur="26">
                                          <p:stCondLst>
                                            <p:cond delay="650"/>
                                          </p:stCondLst>
                                        </p:cTn>
                                        <p:tgtEl>
                                          <p:spTgt spid="86"/>
                                        </p:tgtEl>
                                      </p:cBhvr>
                                      <p:to x="100000" y="60000"/>
                                    </p:animScale>
                                    <p:animScale>
                                      <p:cBhvr>
                                        <p:cTn id="228" dur="166" decel="50000">
                                          <p:stCondLst>
                                            <p:cond delay="676"/>
                                          </p:stCondLst>
                                        </p:cTn>
                                        <p:tgtEl>
                                          <p:spTgt spid="86"/>
                                        </p:tgtEl>
                                      </p:cBhvr>
                                      <p:to x="100000" y="100000"/>
                                    </p:animScale>
                                    <p:animScale>
                                      <p:cBhvr>
                                        <p:cTn id="229" dur="26">
                                          <p:stCondLst>
                                            <p:cond delay="1312"/>
                                          </p:stCondLst>
                                        </p:cTn>
                                        <p:tgtEl>
                                          <p:spTgt spid="86"/>
                                        </p:tgtEl>
                                      </p:cBhvr>
                                      <p:to x="100000" y="80000"/>
                                    </p:animScale>
                                    <p:animScale>
                                      <p:cBhvr>
                                        <p:cTn id="230" dur="166" decel="50000">
                                          <p:stCondLst>
                                            <p:cond delay="1338"/>
                                          </p:stCondLst>
                                        </p:cTn>
                                        <p:tgtEl>
                                          <p:spTgt spid="86"/>
                                        </p:tgtEl>
                                      </p:cBhvr>
                                      <p:to x="100000" y="100000"/>
                                    </p:animScale>
                                    <p:animScale>
                                      <p:cBhvr>
                                        <p:cTn id="231" dur="26">
                                          <p:stCondLst>
                                            <p:cond delay="1642"/>
                                          </p:stCondLst>
                                        </p:cTn>
                                        <p:tgtEl>
                                          <p:spTgt spid="86"/>
                                        </p:tgtEl>
                                      </p:cBhvr>
                                      <p:to x="100000" y="90000"/>
                                    </p:animScale>
                                    <p:animScale>
                                      <p:cBhvr>
                                        <p:cTn id="232" dur="166" decel="50000">
                                          <p:stCondLst>
                                            <p:cond delay="1668"/>
                                          </p:stCondLst>
                                        </p:cTn>
                                        <p:tgtEl>
                                          <p:spTgt spid="86"/>
                                        </p:tgtEl>
                                      </p:cBhvr>
                                      <p:to x="100000" y="100000"/>
                                    </p:animScale>
                                    <p:animScale>
                                      <p:cBhvr>
                                        <p:cTn id="233" dur="26">
                                          <p:stCondLst>
                                            <p:cond delay="1808"/>
                                          </p:stCondLst>
                                        </p:cTn>
                                        <p:tgtEl>
                                          <p:spTgt spid="86"/>
                                        </p:tgtEl>
                                      </p:cBhvr>
                                      <p:to x="100000" y="95000"/>
                                    </p:animScale>
                                    <p:animScale>
                                      <p:cBhvr>
                                        <p:cTn id="234" dur="166" decel="50000">
                                          <p:stCondLst>
                                            <p:cond delay="1834"/>
                                          </p:stCondLst>
                                        </p:cTn>
                                        <p:tgtEl>
                                          <p:spTgt spid="86"/>
                                        </p:tgtEl>
                                      </p:cBhvr>
                                      <p:to x="100000" y="100000"/>
                                    </p:animScale>
                                  </p:childTnLst>
                                </p:cTn>
                              </p:par>
                            </p:childTnLst>
                          </p:cTn>
                        </p:par>
                      </p:childTnLst>
                    </p:cTn>
                  </p:par>
                  <p:par>
                    <p:cTn id="235" fill="hold">
                      <p:stCondLst>
                        <p:cond delay="indefinite"/>
                      </p:stCondLst>
                      <p:childTnLst>
                        <p:par>
                          <p:cTn id="236" fill="hold">
                            <p:stCondLst>
                              <p:cond delay="0"/>
                            </p:stCondLst>
                            <p:childTnLst>
                              <p:par>
                                <p:cTn id="237" presetID="52" presetClass="exit" presetSubtype="0" fill="hold" grpId="1" nodeType="clickEffect">
                                  <p:stCondLst>
                                    <p:cond delay="0"/>
                                  </p:stCondLst>
                                  <p:childTnLst>
                                    <p:animScale>
                                      <p:cBhvr>
                                        <p:cTn id="238" dur="1000" accel="50000">
                                          <p:stCondLst>
                                            <p:cond delay="0"/>
                                          </p:stCondLst>
                                        </p:cTn>
                                        <p:tgtEl>
                                          <p:spTgt spid="86"/>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9" dur="1000" accel="50000">
                                          <p:stCondLst>
                                            <p:cond delay="0"/>
                                          </p:stCondLst>
                                        </p:cTn>
                                        <p:tgtEl>
                                          <p:spTgt spid="86"/>
                                        </p:tgtEl>
                                        <p:attrNameLst>
                                          <p:attrName>ppt_x</p:attrName>
                                          <p:attrName>ppt_y</p:attrName>
                                        </p:attrNameLst>
                                      </p:cBhvr>
                                    </p:animMotion>
                                    <p:animEffect transition="out" filter="fade">
                                      <p:cBhvr>
                                        <p:cTn id="240" dur="1000"/>
                                        <p:tgtEl>
                                          <p:spTgt spid="86"/>
                                        </p:tgtEl>
                                      </p:cBhvr>
                                    </p:animEffect>
                                    <p:set>
                                      <p:cBhvr>
                                        <p:cTn id="241" dur="1" fill="hold">
                                          <p:stCondLst>
                                            <p:cond delay="999"/>
                                          </p:stCondLst>
                                        </p:cTn>
                                        <p:tgtEl>
                                          <p:spTgt spid="86"/>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52" presetClass="exit" presetSubtype="0" fill="hold" grpId="1" nodeType="clickEffect">
                                  <p:stCondLst>
                                    <p:cond delay="0"/>
                                  </p:stCondLst>
                                  <p:childTnLst>
                                    <p:animScale>
                                      <p:cBhvr>
                                        <p:cTn id="245" dur="1000" accel="50000">
                                          <p:stCondLst>
                                            <p:cond delay="0"/>
                                          </p:stCondLst>
                                        </p:cTn>
                                        <p:tgtEl>
                                          <p:spTgt spid="8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46" dur="1000" accel="50000">
                                          <p:stCondLst>
                                            <p:cond delay="0"/>
                                          </p:stCondLst>
                                        </p:cTn>
                                        <p:tgtEl>
                                          <p:spTgt spid="85"/>
                                        </p:tgtEl>
                                        <p:attrNameLst>
                                          <p:attrName>ppt_x</p:attrName>
                                          <p:attrName>ppt_y</p:attrName>
                                        </p:attrNameLst>
                                      </p:cBhvr>
                                    </p:animMotion>
                                    <p:animEffect transition="out" filter="fade">
                                      <p:cBhvr>
                                        <p:cTn id="247" dur="1000"/>
                                        <p:tgtEl>
                                          <p:spTgt spid="85"/>
                                        </p:tgtEl>
                                      </p:cBhvr>
                                    </p:animEffect>
                                    <p:set>
                                      <p:cBhvr>
                                        <p:cTn id="248" dur="1" fill="hold">
                                          <p:stCondLst>
                                            <p:cond delay="999"/>
                                          </p:stCondLst>
                                        </p:cTn>
                                        <p:tgtEl>
                                          <p:spTgt spid="8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52" presetClass="exit" presetSubtype="0" fill="hold" grpId="1" nodeType="clickEffect">
                                  <p:stCondLst>
                                    <p:cond delay="0"/>
                                  </p:stCondLst>
                                  <p:childTnLst>
                                    <p:animScale>
                                      <p:cBhvr>
                                        <p:cTn id="252" dur="1000" accel="50000">
                                          <p:stCondLst>
                                            <p:cond delay="0"/>
                                          </p:stCondLst>
                                        </p:cTn>
                                        <p:tgtEl>
                                          <p:spTgt spid="8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53" dur="1000" accel="50000">
                                          <p:stCondLst>
                                            <p:cond delay="0"/>
                                          </p:stCondLst>
                                        </p:cTn>
                                        <p:tgtEl>
                                          <p:spTgt spid="84"/>
                                        </p:tgtEl>
                                        <p:attrNameLst>
                                          <p:attrName>ppt_x</p:attrName>
                                          <p:attrName>ppt_y</p:attrName>
                                        </p:attrNameLst>
                                      </p:cBhvr>
                                    </p:animMotion>
                                    <p:animEffect transition="out" filter="fade">
                                      <p:cBhvr>
                                        <p:cTn id="254" dur="1000"/>
                                        <p:tgtEl>
                                          <p:spTgt spid="84"/>
                                        </p:tgtEl>
                                      </p:cBhvr>
                                    </p:animEffect>
                                    <p:set>
                                      <p:cBhvr>
                                        <p:cTn id="255" dur="1" fill="hold">
                                          <p:stCondLst>
                                            <p:cond delay="999"/>
                                          </p:stCondLst>
                                        </p:cTn>
                                        <p:tgtEl>
                                          <p:spTgt spid="84"/>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52" presetClass="exit" presetSubtype="0" fill="hold" grpId="1" nodeType="clickEffect">
                                  <p:stCondLst>
                                    <p:cond delay="0"/>
                                  </p:stCondLst>
                                  <p:childTnLst>
                                    <p:animScale>
                                      <p:cBhvr>
                                        <p:cTn id="259" dur="1000" accel="50000">
                                          <p:stCondLst>
                                            <p:cond delay="0"/>
                                          </p:stCondLst>
                                        </p:cTn>
                                        <p:tgtEl>
                                          <p:spTgt spid="8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60" dur="1000" accel="50000">
                                          <p:stCondLst>
                                            <p:cond delay="0"/>
                                          </p:stCondLst>
                                        </p:cTn>
                                        <p:tgtEl>
                                          <p:spTgt spid="83"/>
                                        </p:tgtEl>
                                        <p:attrNameLst>
                                          <p:attrName>ppt_x</p:attrName>
                                          <p:attrName>ppt_y</p:attrName>
                                        </p:attrNameLst>
                                      </p:cBhvr>
                                    </p:animMotion>
                                    <p:animEffect transition="out" filter="fade">
                                      <p:cBhvr>
                                        <p:cTn id="261" dur="1000"/>
                                        <p:tgtEl>
                                          <p:spTgt spid="83"/>
                                        </p:tgtEl>
                                      </p:cBhvr>
                                    </p:animEffect>
                                    <p:set>
                                      <p:cBhvr>
                                        <p:cTn id="262" dur="1" fill="hold">
                                          <p:stCondLst>
                                            <p:cond delay="999"/>
                                          </p:stCondLst>
                                        </p:cTn>
                                        <p:tgtEl>
                                          <p:spTgt spid="83"/>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grpId="0" nodeType="clickEffect">
                                  <p:stCondLst>
                                    <p:cond delay="0"/>
                                  </p:stCondLst>
                                  <p:childTnLst>
                                    <p:animEffect transition="out" filter="blinds(horizontal)">
                                      <p:cBhvr>
                                        <p:cTn id="266" dur="500"/>
                                        <p:tgtEl>
                                          <p:spTgt spid="82">
                                            <p:txEl>
                                              <p:pRg st="0" end="0"/>
                                            </p:txEl>
                                          </p:spTgt>
                                        </p:tgtEl>
                                      </p:cBhvr>
                                    </p:animEffect>
                                    <p:set>
                                      <p:cBhvr>
                                        <p:cTn id="267" dur="1" fill="hold">
                                          <p:stCondLst>
                                            <p:cond delay="499"/>
                                          </p:stCondLst>
                                        </p:cTn>
                                        <p:tgtEl>
                                          <p:spTgt spid="82">
                                            <p:txEl>
                                              <p:pRg st="0" end="0"/>
                                            </p:txEl>
                                          </p:spTgt>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52" presetClass="entr" presetSubtype="0" fill="hold" grpId="0" nodeType="clickEffect">
                                  <p:stCondLst>
                                    <p:cond delay="0"/>
                                  </p:stCondLst>
                                  <p:childTnLst>
                                    <p:set>
                                      <p:cBhvr>
                                        <p:cTn id="271" dur="1" fill="hold">
                                          <p:stCondLst>
                                            <p:cond delay="0"/>
                                          </p:stCondLst>
                                        </p:cTn>
                                        <p:tgtEl>
                                          <p:spTgt spid="87"/>
                                        </p:tgtEl>
                                        <p:attrNameLst>
                                          <p:attrName>style.visibility</p:attrName>
                                        </p:attrNameLst>
                                      </p:cBhvr>
                                      <p:to>
                                        <p:strVal val="visible"/>
                                      </p:to>
                                    </p:set>
                                    <p:animScale>
                                      <p:cBhvr>
                                        <p:cTn id="272" dur="1000" decel="50000" fill="hold">
                                          <p:stCondLst>
                                            <p:cond delay="0"/>
                                          </p:stCondLst>
                                        </p:cTn>
                                        <p:tgtEl>
                                          <p:spTgt spid="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3" dur="1000" decel="50000" fill="hold">
                                          <p:stCondLst>
                                            <p:cond delay="0"/>
                                          </p:stCondLst>
                                        </p:cTn>
                                        <p:tgtEl>
                                          <p:spTgt spid="87"/>
                                        </p:tgtEl>
                                        <p:attrNameLst>
                                          <p:attrName>ppt_x</p:attrName>
                                          <p:attrName>ppt_y</p:attrName>
                                        </p:attrNameLst>
                                      </p:cBhvr>
                                    </p:animMotion>
                                    <p:animEffect transition="in" filter="fade">
                                      <p:cBhvr>
                                        <p:cTn id="274" dur="1000"/>
                                        <p:tgtEl>
                                          <p:spTgt spid="87"/>
                                        </p:tgtEl>
                                      </p:cBhvr>
                                    </p:animEffect>
                                  </p:childTnLst>
                                </p:cTn>
                              </p:par>
                            </p:childTnLst>
                          </p:cTn>
                        </p:par>
                      </p:childTnLst>
                    </p:cTn>
                  </p:par>
                  <p:par>
                    <p:cTn id="275" fill="hold">
                      <p:stCondLst>
                        <p:cond delay="indefinite"/>
                      </p:stCondLst>
                      <p:childTnLst>
                        <p:par>
                          <p:cTn id="276" fill="hold">
                            <p:stCondLst>
                              <p:cond delay="0"/>
                            </p:stCondLst>
                            <p:childTnLst>
                              <p:par>
                                <p:cTn id="277" presetID="3" presetClass="exit" presetSubtype="10" fill="hold" nodeType="clickEffect">
                                  <p:stCondLst>
                                    <p:cond delay="0"/>
                                  </p:stCondLst>
                                  <p:childTnLst>
                                    <p:animEffect transition="out" filter="blinds(horizontal)">
                                      <p:cBhvr>
                                        <p:cTn id="278" dur="500"/>
                                        <p:tgtEl>
                                          <p:spTgt spid="61"/>
                                        </p:tgtEl>
                                      </p:cBhvr>
                                    </p:animEffect>
                                    <p:set>
                                      <p:cBhvr>
                                        <p:cTn id="279" dur="1" fill="hold">
                                          <p:stCondLst>
                                            <p:cond delay="499"/>
                                          </p:stCondLst>
                                        </p:cTn>
                                        <p:tgtEl>
                                          <p:spTgt spid="61"/>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3" presetClass="entr" presetSubtype="10" fill="hold" nodeType="clickEffect">
                                  <p:stCondLst>
                                    <p:cond delay="0"/>
                                  </p:stCondLst>
                                  <p:childTnLst>
                                    <p:set>
                                      <p:cBhvr>
                                        <p:cTn id="283" dur="1" fill="hold">
                                          <p:stCondLst>
                                            <p:cond delay="0"/>
                                          </p:stCondLst>
                                        </p:cTn>
                                        <p:tgtEl>
                                          <p:spTgt spid="88"/>
                                        </p:tgtEl>
                                        <p:attrNameLst>
                                          <p:attrName>style.visibility</p:attrName>
                                        </p:attrNameLst>
                                      </p:cBhvr>
                                      <p:to>
                                        <p:strVal val="visible"/>
                                      </p:to>
                                    </p:set>
                                    <p:animEffect transition="in" filter="blinds(horizontal)">
                                      <p:cBhvr>
                                        <p:cTn id="284" dur="500"/>
                                        <p:tgtEl>
                                          <p:spTgt spid="88"/>
                                        </p:tgtEl>
                                      </p:cBhvr>
                                    </p:animEffect>
                                  </p:childTnLst>
                                </p:cTn>
                              </p:par>
                            </p:childTnLst>
                          </p:cTn>
                        </p:par>
                      </p:childTnLst>
                    </p:cTn>
                  </p:par>
                  <p:par>
                    <p:cTn id="285" fill="hold">
                      <p:stCondLst>
                        <p:cond delay="indefinite"/>
                      </p:stCondLst>
                      <p:childTnLst>
                        <p:par>
                          <p:cTn id="286" fill="hold">
                            <p:stCondLst>
                              <p:cond delay="0"/>
                            </p:stCondLst>
                            <p:childTnLst>
                              <p:par>
                                <p:cTn id="287" presetID="52" presetClass="exit" presetSubtype="0" fill="hold" grpId="1" nodeType="clickEffect">
                                  <p:stCondLst>
                                    <p:cond delay="0"/>
                                  </p:stCondLst>
                                  <p:childTnLst>
                                    <p:animScale>
                                      <p:cBhvr>
                                        <p:cTn id="288" dur="1000" accel="50000">
                                          <p:stCondLst>
                                            <p:cond delay="0"/>
                                          </p:stCondLst>
                                        </p:cTn>
                                        <p:tgtEl>
                                          <p:spTgt spid="8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9" dur="1000" accel="50000">
                                          <p:stCondLst>
                                            <p:cond delay="0"/>
                                          </p:stCondLst>
                                        </p:cTn>
                                        <p:tgtEl>
                                          <p:spTgt spid="80"/>
                                        </p:tgtEl>
                                        <p:attrNameLst>
                                          <p:attrName>ppt_x</p:attrName>
                                          <p:attrName>ppt_y</p:attrName>
                                        </p:attrNameLst>
                                      </p:cBhvr>
                                    </p:animMotion>
                                    <p:animEffect transition="out" filter="fade">
                                      <p:cBhvr>
                                        <p:cTn id="290" dur="1000"/>
                                        <p:tgtEl>
                                          <p:spTgt spid="80"/>
                                        </p:tgtEl>
                                      </p:cBhvr>
                                    </p:animEffect>
                                    <p:set>
                                      <p:cBhvr>
                                        <p:cTn id="291" dur="1" fill="hold">
                                          <p:stCondLst>
                                            <p:cond delay="999"/>
                                          </p:stCondLst>
                                        </p:cTn>
                                        <p:tgtEl>
                                          <p:spTgt spid="8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6" presetClass="entr" presetSubtype="0" fill="hold" grpId="0" nodeType="clickEffect">
                                  <p:stCondLst>
                                    <p:cond delay="0"/>
                                  </p:stCondLst>
                                  <p:childTnLst>
                                    <p:set>
                                      <p:cBhvr>
                                        <p:cTn id="295" dur="1" fill="hold">
                                          <p:stCondLst>
                                            <p:cond delay="0"/>
                                          </p:stCondLst>
                                        </p:cTn>
                                        <p:tgtEl>
                                          <p:spTgt spid="91"/>
                                        </p:tgtEl>
                                        <p:attrNameLst>
                                          <p:attrName>style.visibility</p:attrName>
                                        </p:attrNameLst>
                                      </p:cBhvr>
                                      <p:to>
                                        <p:strVal val="visible"/>
                                      </p:to>
                                    </p:set>
                                    <p:animEffect transition="in" filter="wipe(down)">
                                      <p:cBhvr>
                                        <p:cTn id="296" dur="580">
                                          <p:stCondLst>
                                            <p:cond delay="0"/>
                                          </p:stCondLst>
                                        </p:cTn>
                                        <p:tgtEl>
                                          <p:spTgt spid="91"/>
                                        </p:tgtEl>
                                      </p:cBhvr>
                                    </p:animEffect>
                                    <p:anim calcmode="lin" valueType="num">
                                      <p:cBhvr>
                                        <p:cTn id="297"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298"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299"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300"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301"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302" dur="26">
                                          <p:stCondLst>
                                            <p:cond delay="650"/>
                                          </p:stCondLst>
                                        </p:cTn>
                                        <p:tgtEl>
                                          <p:spTgt spid="91"/>
                                        </p:tgtEl>
                                      </p:cBhvr>
                                      <p:to x="100000" y="60000"/>
                                    </p:animScale>
                                    <p:animScale>
                                      <p:cBhvr>
                                        <p:cTn id="303" dur="166" decel="50000">
                                          <p:stCondLst>
                                            <p:cond delay="676"/>
                                          </p:stCondLst>
                                        </p:cTn>
                                        <p:tgtEl>
                                          <p:spTgt spid="91"/>
                                        </p:tgtEl>
                                      </p:cBhvr>
                                      <p:to x="100000" y="100000"/>
                                    </p:animScale>
                                    <p:animScale>
                                      <p:cBhvr>
                                        <p:cTn id="304" dur="26">
                                          <p:stCondLst>
                                            <p:cond delay="1312"/>
                                          </p:stCondLst>
                                        </p:cTn>
                                        <p:tgtEl>
                                          <p:spTgt spid="91"/>
                                        </p:tgtEl>
                                      </p:cBhvr>
                                      <p:to x="100000" y="80000"/>
                                    </p:animScale>
                                    <p:animScale>
                                      <p:cBhvr>
                                        <p:cTn id="305" dur="166" decel="50000">
                                          <p:stCondLst>
                                            <p:cond delay="1338"/>
                                          </p:stCondLst>
                                        </p:cTn>
                                        <p:tgtEl>
                                          <p:spTgt spid="91"/>
                                        </p:tgtEl>
                                      </p:cBhvr>
                                      <p:to x="100000" y="100000"/>
                                    </p:animScale>
                                    <p:animScale>
                                      <p:cBhvr>
                                        <p:cTn id="306" dur="26">
                                          <p:stCondLst>
                                            <p:cond delay="1642"/>
                                          </p:stCondLst>
                                        </p:cTn>
                                        <p:tgtEl>
                                          <p:spTgt spid="91"/>
                                        </p:tgtEl>
                                      </p:cBhvr>
                                      <p:to x="100000" y="90000"/>
                                    </p:animScale>
                                    <p:animScale>
                                      <p:cBhvr>
                                        <p:cTn id="307" dur="166" decel="50000">
                                          <p:stCondLst>
                                            <p:cond delay="1668"/>
                                          </p:stCondLst>
                                        </p:cTn>
                                        <p:tgtEl>
                                          <p:spTgt spid="91"/>
                                        </p:tgtEl>
                                      </p:cBhvr>
                                      <p:to x="100000" y="100000"/>
                                    </p:animScale>
                                    <p:animScale>
                                      <p:cBhvr>
                                        <p:cTn id="308" dur="26">
                                          <p:stCondLst>
                                            <p:cond delay="1808"/>
                                          </p:stCondLst>
                                        </p:cTn>
                                        <p:tgtEl>
                                          <p:spTgt spid="91"/>
                                        </p:tgtEl>
                                      </p:cBhvr>
                                      <p:to x="100000" y="95000"/>
                                    </p:animScale>
                                    <p:animScale>
                                      <p:cBhvr>
                                        <p:cTn id="309" dur="166" decel="50000">
                                          <p:stCondLst>
                                            <p:cond delay="1834"/>
                                          </p:stCondLst>
                                        </p:cTn>
                                        <p:tgtEl>
                                          <p:spTgt spid="91"/>
                                        </p:tgtEl>
                                      </p:cBhvr>
                                      <p:to x="100000" y="100000"/>
                                    </p:animScale>
                                  </p:childTnLst>
                                </p:cTn>
                              </p:par>
                            </p:childTnLst>
                          </p:cTn>
                        </p:par>
                      </p:childTnLst>
                    </p:cTn>
                  </p:par>
                  <p:par>
                    <p:cTn id="310" fill="hold">
                      <p:stCondLst>
                        <p:cond delay="indefinite"/>
                      </p:stCondLst>
                      <p:childTnLst>
                        <p:par>
                          <p:cTn id="311" fill="hold">
                            <p:stCondLst>
                              <p:cond delay="0"/>
                            </p:stCondLst>
                            <p:childTnLst>
                              <p:par>
                                <p:cTn id="312" presetID="26" presetClass="entr" presetSubtype="0" fill="hold" grpId="0" nodeType="clickEffect">
                                  <p:stCondLst>
                                    <p:cond delay="0"/>
                                  </p:stCondLst>
                                  <p:childTnLst>
                                    <p:set>
                                      <p:cBhvr>
                                        <p:cTn id="313" dur="1" fill="hold">
                                          <p:stCondLst>
                                            <p:cond delay="0"/>
                                          </p:stCondLst>
                                        </p:cTn>
                                        <p:tgtEl>
                                          <p:spTgt spid="92"/>
                                        </p:tgtEl>
                                        <p:attrNameLst>
                                          <p:attrName>style.visibility</p:attrName>
                                        </p:attrNameLst>
                                      </p:cBhvr>
                                      <p:to>
                                        <p:strVal val="visible"/>
                                      </p:to>
                                    </p:set>
                                    <p:animEffect transition="in" filter="wipe(down)">
                                      <p:cBhvr>
                                        <p:cTn id="314" dur="580">
                                          <p:stCondLst>
                                            <p:cond delay="0"/>
                                          </p:stCondLst>
                                        </p:cTn>
                                        <p:tgtEl>
                                          <p:spTgt spid="92"/>
                                        </p:tgtEl>
                                      </p:cBhvr>
                                    </p:animEffect>
                                    <p:anim calcmode="lin" valueType="num">
                                      <p:cBhvr>
                                        <p:cTn id="315"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316"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317"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318"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319"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320" dur="26">
                                          <p:stCondLst>
                                            <p:cond delay="650"/>
                                          </p:stCondLst>
                                        </p:cTn>
                                        <p:tgtEl>
                                          <p:spTgt spid="92"/>
                                        </p:tgtEl>
                                      </p:cBhvr>
                                      <p:to x="100000" y="60000"/>
                                    </p:animScale>
                                    <p:animScale>
                                      <p:cBhvr>
                                        <p:cTn id="321" dur="166" decel="50000">
                                          <p:stCondLst>
                                            <p:cond delay="676"/>
                                          </p:stCondLst>
                                        </p:cTn>
                                        <p:tgtEl>
                                          <p:spTgt spid="92"/>
                                        </p:tgtEl>
                                      </p:cBhvr>
                                      <p:to x="100000" y="100000"/>
                                    </p:animScale>
                                    <p:animScale>
                                      <p:cBhvr>
                                        <p:cTn id="322" dur="26">
                                          <p:stCondLst>
                                            <p:cond delay="1312"/>
                                          </p:stCondLst>
                                        </p:cTn>
                                        <p:tgtEl>
                                          <p:spTgt spid="92"/>
                                        </p:tgtEl>
                                      </p:cBhvr>
                                      <p:to x="100000" y="80000"/>
                                    </p:animScale>
                                    <p:animScale>
                                      <p:cBhvr>
                                        <p:cTn id="323" dur="166" decel="50000">
                                          <p:stCondLst>
                                            <p:cond delay="1338"/>
                                          </p:stCondLst>
                                        </p:cTn>
                                        <p:tgtEl>
                                          <p:spTgt spid="92"/>
                                        </p:tgtEl>
                                      </p:cBhvr>
                                      <p:to x="100000" y="100000"/>
                                    </p:animScale>
                                    <p:animScale>
                                      <p:cBhvr>
                                        <p:cTn id="324" dur="26">
                                          <p:stCondLst>
                                            <p:cond delay="1642"/>
                                          </p:stCondLst>
                                        </p:cTn>
                                        <p:tgtEl>
                                          <p:spTgt spid="92"/>
                                        </p:tgtEl>
                                      </p:cBhvr>
                                      <p:to x="100000" y="90000"/>
                                    </p:animScale>
                                    <p:animScale>
                                      <p:cBhvr>
                                        <p:cTn id="325" dur="166" decel="50000">
                                          <p:stCondLst>
                                            <p:cond delay="1668"/>
                                          </p:stCondLst>
                                        </p:cTn>
                                        <p:tgtEl>
                                          <p:spTgt spid="92"/>
                                        </p:tgtEl>
                                      </p:cBhvr>
                                      <p:to x="100000" y="100000"/>
                                    </p:animScale>
                                    <p:animScale>
                                      <p:cBhvr>
                                        <p:cTn id="326" dur="26">
                                          <p:stCondLst>
                                            <p:cond delay="1808"/>
                                          </p:stCondLst>
                                        </p:cTn>
                                        <p:tgtEl>
                                          <p:spTgt spid="92"/>
                                        </p:tgtEl>
                                      </p:cBhvr>
                                      <p:to x="100000" y="95000"/>
                                    </p:animScale>
                                    <p:animScale>
                                      <p:cBhvr>
                                        <p:cTn id="327" dur="166" decel="50000">
                                          <p:stCondLst>
                                            <p:cond delay="1834"/>
                                          </p:stCondLst>
                                        </p:cTn>
                                        <p:tgtEl>
                                          <p:spTgt spid="92"/>
                                        </p:tgtEl>
                                      </p:cBhvr>
                                      <p:to x="100000" y="100000"/>
                                    </p:animScale>
                                  </p:childTnLst>
                                </p:cTn>
                              </p:par>
                            </p:childTnLst>
                          </p:cTn>
                        </p:par>
                      </p:childTnLst>
                    </p:cTn>
                  </p:par>
                  <p:par>
                    <p:cTn id="328" fill="hold">
                      <p:stCondLst>
                        <p:cond delay="indefinite"/>
                      </p:stCondLst>
                      <p:childTnLst>
                        <p:par>
                          <p:cTn id="329" fill="hold">
                            <p:stCondLst>
                              <p:cond delay="0"/>
                            </p:stCondLst>
                            <p:childTnLst>
                              <p:par>
                                <p:cTn id="330" presetID="26" presetClass="entr" presetSubtype="0" fill="hold" grpId="0" nodeType="clickEffect">
                                  <p:stCondLst>
                                    <p:cond delay="0"/>
                                  </p:stCondLst>
                                  <p:childTnLst>
                                    <p:set>
                                      <p:cBhvr>
                                        <p:cTn id="331" dur="1" fill="hold">
                                          <p:stCondLst>
                                            <p:cond delay="0"/>
                                          </p:stCondLst>
                                        </p:cTn>
                                        <p:tgtEl>
                                          <p:spTgt spid="93"/>
                                        </p:tgtEl>
                                        <p:attrNameLst>
                                          <p:attrName>style.visibility</p:attrName>
                                        </p:attrNameLst>
                                      </p:cBhvr>
                                      <p:to>
                                        <p:strVal val="visible"/>
                                      </p:to>
                                    </p:set>
                                    <p:animEffect transition="in" filter="wipe(down)">
                                      <p:cBhvr>
                                        <p:cTn id="332" dur="580">
                                          <p:stCondLst>
                                            <p:cond delay="0"/>
                                          </p:stCondLst>
                                        </p:cTn>
                                        <p:tgtEl>
                                          <p:spTgt spid="93"/>
                                        </p:tgtEl>
                                      </p:cBhvr>
                                    </p:animEffect>
                                    <p:anim calcmode="lin" valueType="num">
                                      <p:cBhvr>
                                        <p:cTn id="333"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338" dur="26">
                                          <p:stCondLst>
                                            <p:cond delay="650"/>
                                          </p:stCondLst>
                                        </p:cTn>
                                        <p:tgtEl>
                                          <p:spTgt spid="93"/>
                                        </p:tgtEl>
                                      </p:cBhvr>
                                      <p:to x="100000" y="60000"/>
                                    </p:animScale>
                                    <p:animScale>
                                      <p:cBhvr>
                                        <p:cTn id="339" dur="166" decel="50000">
                                          <p:stCondLst>
                                            <p:cond delay="676"/>
                                          </p:stCondLst>
                                        </p:cTn>
                                        <p:tgtEl>
                                          <p:spTgt spid="93"/>
                                        </p:tgtEl>
                                      </p:cBhvr>
                                      <p:to x="100000" y="100000"/>
                                    </p:animScale>
                                    <p:animScale>
                                      <p:cBhvr>
                                        <p:cTn id="340" dur="26">
                                          <p:stCondLst>
                                            <p:cond delay="1312"/>
                                          </p:stCondLst>
                                        </p:cTn>
                                        <p:tgtEl>
                                          <p:spTgt spid="93"/>
                                        </p:tgtEl>
                                      </p:cBhvr>
                                      <p:to x="100000" y="80000"/>
                                    </p:animScale>
                                    <p:animScale>
                                      <p:cBhvr>
                                        <p:cTn id="341" dur="166" decel="50000">
                                          <p:stCondLst>
                                            <p:cond delay="1338"/>
                                          </p:stCondLst>
                                        </p:cTn>
                                        <p:tgtEl>
                                          <p:spTgt spid="93"/>
                                        </p:tgtEl>
                                      </p:cBhvr>
                                      <p:to x="100000" y="100000"/>
                                    </p:animScale>
                                    <p:animScale>
                                      <p:cBhvr>
                                        <p:cTn id="342" dur="26">
                                          <p:stCondLst>
                                            <p:cond delay="1642"/>
                                          </p:stCondLst>
                                        </p:cTn>
                                        <p:tgtEl>
                                          <p:spTgt spid="93"/>
                                        </p:tgtEl>
                                      </p:cBhvr>
                                      <p:to x="100000" y="90000"/>
                                    </p:animScale>
                                    <p:animScale>
                                      <p:cBhvr>
                                        <p:cTn id="343" dur="166" decel="50000">
                                          <p:stCondLst>
                                            <p:cond delay="1668"/>
                                          </p:stCondLst>
                                        </p:cTn>
                                        <p:tgtEl>
                                          <p:spTgt spid="93"/>
                                        </p:tgtEl>
                                      </p:cBhvr>
                                      <p:to x="100000" y="100000"/>
                                    </p:animScale>
                                    <p:animScale>
                                      <p:cBhvr>
                                        <p:cTn id="344" dur="26">
                                          <p:stCondLst>
                                            <p:cond delay="1808"/>
                                          </p:stCondLst>
                                        </p:cTn>
                                        <p:tgtEl>
                                          <p:spTgt spid="93"/>
                                        </p:tgtEl>
                                      </p:cBhvr>
                                      <p:to x="100000" y="95000"/>
                                    </p:animScale>
                                    <p:animScale>
                                      <p:cBhvr>
                                        <p:cTn id="345" dur="166" decel="50000">
                                          <p:stCondLst>
                                            <p:cond delay="1834"/>
                                          </p:stCondLst>
                                        </p:cTn>
                                        <p:tgtEl>
                                          <p:spTgt spid="93"/>
                                        </p:tgtEl>
                                      </p:cBhvr>
                                      <p:to x="100000" y="100000"/>
                                    </p:animScale>
                                  </p:childTnLst>
                                </p:cTn>
                              </p:par>
                            </p:childTnLst>
                          </p:cTn>
                        </p:par>
                      </p:childTnLst>
                    </p:cTn>
                  </p:par>
                  <p:par>
                    <p:cTn id="346" fill="hold">
                      <p:stCondLst>
                        <p:cond delay="indefinite"/>
                      </p:stCondLst>
                      <p:childTnLst>
                        <p:par>
                          <p:cTn id="347" fill="hold">
                            <p:stCondLst>
                              <p:cond delay="0"/>
                            </p:stCondLst>
                            <p:childTnLst>
                              <p:par>
                                <p:cTn id="348" presetID="26" presetClass="entr" presetSubtype="0" fill="hold" grpId="0" nodeType="clickEffect">
                                  <p:stCondLst>
                                    <p:cond delay="0"/>
                                  </p:stCondLst>
                                  <p:childTnLst>
                                    <p:set>
                                      <p:cBhvr>
                                        <p:cTn id="349" dur="1" fill="hold">
                                          <p:stCondLst>
                                            <p:cond delay="0"/>
                                          </p:stCondLst>
                                        </p:cTn>
                                        <p:tgtEl>
                                          <p:spTgt spid="94"/>
                                        </p:tgtEl>
                                        <p:attrNameLst>
                                          <p:attrName>style.visibility</p:attrName>
                                        </p:attrNameLst>
                                      </p:cBhvr>
                                      <p:to>
                                        <p:strVal val="visible"/>
                                      </p:to>
                                    </p:set>
                                    <p:animEffect transition="in" filter="wipe(down)">
                                      <p:cBhvr>
                                        <p:cTn id="350" dur="580">
                                          <p:stCondLst>
                                            <p:cond delay="0"/>
                                          </p:stCondLst>
                                        </p:cTn>
                                        <p:tgtEl>
                                          <p:spTgt spid="94"/>
                                        </p:tgtEl>
                                      </p:cBhvr>
                                    </p:animEffect>
                                    <p:anim calcmode="lin" valueType="num">
                                      <p:cBhvr>
                                        <p:cTn id="351"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352"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353"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354"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355"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356" dur="26">
                                          <p:stCondLst>
                                            <p:cond delay="650"/>
                                          </p:stCondLst>
                                        </p:cTn>
                                        <p:tgtEl>
                                          <p:spTgt spid="94"/>
                                        </p:tgtEl>
                                      </p:cBhvr>
                                      <p:to x="100000" y="60000"/>
                                    </p:animScale>
                                    <p:animScale>
                                      <p:cBhvr>
                                        <p:cTn id="357" dur="166" decel="50000">
                                          <p:stCondLst>
                                            <p:cond delay="676"/>
                                          </p:stCondLst>
                                        </p:cTn>
                                        <p:tgtEl>
                                          <p:spTgt spid="94"/>
                                        </p:tgtEl>
                                      </p:cBhvr>
                                      <p:to x="100000" y="100000"/>
                                    </p:animScale>
                                    <p:animScale>
                                      <p:cBhvr>
                                        <p:cTn id="358" dur="26">
                                          <p:stCondLst>
                                            <p:cond delay="1312"/>
                                          </p:stCondLst>
                                        </p:cTn>
                                        <p:tgtEl>
                                          <p:spTgt spid="94"/>
                                        </p:tgtEl>
                                      </p:cBhvr>
                                      <p:to x="100000" y="80000"/>
                                    </p:animScale>
                                    <p:animScale>
                                      <p:cBhvr>
                                        <p:cTn id="359" dur="166" decel="50000">
                                          <p:stCondLst>
                                            <p:cond delay="1338"/>
                                          </p:stCondLst>
                                        </p:cTn>
                                        <p:tgtEl>
                                          <p:spTgt spid="94"/>
                                        </p:tgtEl>
                                      </p:cBhvr>
                                      <p:to x="100000" y="100000"/>
                                    </p:animScale>
                                    <p:animScale>
                                      <p:cBhvr>
                                        <p:cTn id="360" dur="26">
                                          <p:stCondLst>
                                            <p:cond delay="1642"/>
                                          </p:stCondLst>
                                        </p:cTn>
                                        <p:tgtEl>
                                          <p:spTgt spid="94"/>
                                        </p:tgtEl>
                                      </p:cBhvr>
                                      <p:to x="100000" y="90000"/>
                                    </p:animScale>
                                    <p:animScale>
                                      <p:cBhvr>
                                        <p:cTn id="361" dur="166" decel="50000">
                                          <p:stCondLst>
                                            <p:cond delay="1668"/>
                                          </p:stCondLst>
                                        </p:cTn>
                                        <p:tgtEl>
                                          <p:spTgt spid="94"/>
                                        </p:tgtEl>
                                      </p:cBhvr>
                                      <p:to x="100000" y="100000"/>
                                    </p:animScale>
                                    <p:animScale>
                                      <p:cBhvr>
                                        <p:cTn id="362" dur="26">
                                          <p:stCondLst>
                                            <p:cond delay="1808"/>
                                          </p:stCondLst>
                                        </p:cTn>
                                        <p:tgtEl>
                                          <p:spTgt spid="94"/>
                                        </p:tgtEl>
                                      </p:cBhvr>
                                      <p:to x="100000" y="95000"/>
                                    </p:animScale>
                                    <p:animScale>
                                      <p:cBhvr>
                                        <p:cTn id="363" dur="166" decel="50000">
                                          <p:stCondLst>
                                            <p:cond delay="1834"/>
                                          </p:stCondLst>
                                        </p:cTn>
                                        <p:tgtEl>
                                          <p:spTgt spid="94"/>
                                        </p:tgtEl>
                                      </p:cBhvr>
                                      <p:to x="100000" y="100000"/>
                                    </p:animScale>
                                  </p:childTnLst>
                                </p:cTn>
                              </p:par>
                            </p:childTnLst>
                          </p:cTn>
                        </p:par>
                      </p:childTnLst>
                    </p:cTn>
                  </p:par>
                  <p:par>
                    <p:cTn id="364" fill="hold">
                      <p:stCondLst>
                        <p:cond delay="indefinite"/>
                      </p:stCondLst>
                      <p:childTnLst>
                        <p:par>
                          <p:cTn id="365" fill="hold">
                            <p:stCondLst>
                              <p:cond delay="0"/>
                            </p:stCondLst>
                            <p:childTnLst>
                              <p:par>
                                <p:cTn id="366" presetID="26" presetClass="entr" presetSubtype="0" fill="hold" grpId="0" nodeType="clickEffect">
                                  <p:stCondLst>
                                    <p:cond delay="0"/>
                                  </p:stCondLst>
                                  <p:childTnLst>
                                    <p:set>
                                      <p:cBhvr>
                                        <p:cTn id="367" dur="1" fill="hold">
                                          <p:stCondLst>
                                            <p:cond delay="0"/>
                                          </p:stCondLst>
                                        </p:cTn>
                                        <p:tgtEl>
                                          <p:spTgt spid="95"/>
                                        </p:tgtEl>
                                        <p:attrNameLst>
                                          <p:attrName>style.visibility</p:attrName>
                                        </p:attrNameLst>
                                      </p:cBhvr>
                                      <p:to>
                                        <p:strVal val="visible"/>
                                      </p:to>
                                    </p:set>
                                    <p:animEffect transition="in" filter="wipe(down)">
                                      <p:cBhvr>
                                        <p:cTn id="368" dur="580">
                                          <p:stCondLst>
                                            <p:cond delay="0"/>
                                          </p:stCondLst>
                                        </p:cTn>
                                        <p:tgtEl>
                                          <p:spTgt spid="95"/>
                                        </p:tgtEl>
                                      </p:cBhvr>
                                    </p:animEffect>
                                    <p:anim calcmode="lin" valueType="num">
                                      <p:cBhvr>
                                        <p:cTn id="369"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370"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371"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372"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373"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374" dur="26">
                                          <p:stCondLst>
                                            <p:cond delay="650"/>
                                          </p:stCondLst>
                                        </p:cTn>
                                        <p:tgtEl>
                                          <p:spTgt spid="95"/>
                                        </p:tgtEl>
                                      </p:cBhvr>
                                      <p:to x="100000" y="60000"/>
                                    </p:animScale>
                                    <p:animScale>
                                      <p:cBhvr>
                                        <p:cTn id="375" dur="166" decel="50000">
                                          <p:stCondLst>
                                            <p:cond delay="676"/>
                                          </p:stCondLst>
                                        </p:cTn>
                                        <p:tgtEl>
                                          <p:spTgt spid="95"/>
                                        </p:tgtEl>
                                      </p:cBhvr>
                                      <p:to x="100000" y="100000"/>
                                    </p:animScale>
                                    <p:animScale>
                                      <p:cBhvr>
                                        <p:cTn id="376" dur="26">
                                          <p:stCondLst>
                                            <p:cond delay="1312"/>
                                          </p:stCondLst>
                                        </p:cTn>
                                        <p:tgtEl>
                                          <p:spTgt spid="95"/>
                                        </p:tgtEl>
                                      </p:cBhvr>
                                      <p:to x="100000" y="80000"/>
                                    </p:animScale>
                                    <p:animScale>
                                      <p:cBhvr>
                                        <p:cTn id="377" dur="166" decel="50000">
                                          <p:stCondLst>
                                            <p:cond delay="1338"/>
                                          </p:stCondLst>
                                        </p:cTn>
                                        <p:tgtEl>
                                          <p:spTgt spid="95"/>
                                        </p:tgtEl>
                                      </p:cBhvr>
                                      <p:to x="100000" y="100000"/>
                                    </p:animScale>
                                    <p:animScale>
                                      <p:cBhvr>
                                        <p:cTn id="378" dur="26">
                                          <p:stCondLst>
                                            <p:cond delay="1642"/>
                                          </p:stCondLst>
                                        </p:cTn>
                                        <p:tgtEl>
                                          <p:spTgt spid="95"/>
                                        </p:tgtEl>
                                      </p:cBhvr>
                                      <p:to x="100000" y="90000"/>
                                    </p:animScale>
                                    <p:animScale>
                                      <p:cBhvr>
                                        <p:cTn id="379" dur="166" decel="50000">
                                          <p:stCondLst>
                                            <p:cond delay="1668"/>
                                          </p:stCondLst>
                                        </p:cTn>
                                        <p:tgtEl>
                                          <p:spTgt spid="95"/>
                                        </p:tgtEl>
                                      </p:cBhvr>
                                      <p:to x="100000" y="100000"/>
                                    </p:animScale>
                                    <p:animScale>
                                      <p:cBhvr>
                                        <p:cTn id="380" dur="26">
                                          <p:stCondLst>
                                            <p:cond delay="1808"/>
                                          </p:stCondLst>
                                        </p:cTn>
                                        <p:tgtEl>
                                          <p:spTgt spid="95"/>
                                        </p:tgtEl>
                                      </p:cBhvr>
                                      <p:to x="100000" y="95000"/>
                                    </p:animScale>
                                    <p:animScale>
                                      <p:cBhvr>
                                        <p:cTn id="381" dur="166" decel="50000">
                                          <p:stCondLst>
                                            <p:cond delay="1834"/>
                                          </p:stCondLst>
                                        </p:cTn>
                                        <p:tgtEl>
                                          <p:spTgt spid="95"/>
                                        </p:tgtEl>
                                      </p:cBhvr>
                                      <p:to x="100000" y="100000"/>
                                    </p:animScale>
                                  </p:childTnLst>
                                </p:cTn>
                              </p:par>
                            </p:childTnLst>
                          </p:cTn>
                        </p:par>
                      </p:childTnLst>
                    </p:cTn>
                  </p:par>
                  <p:par>
                    <p:cTn id="382" fill="hold">
                      <p:stCondLst>
                        <p:cond delay="indefinite"/>
                      </p:stCondLst>
                      <p:childTnLst>
                        <p:par>
                          <p:cTn id="383" fill="hold">
                            <p:stCondLst>
                              <p:cond delay="0"/>
                            </p:stCondLst>
                            <p:childTnLst>
                              <p:par>
                                <p:cTn id="384" presetID="52" presetClass="exit" presetSubtype="0" fill="hold" grpId="1" nodeType="clickEffect">
                                  <p:stCondLst>
                                    <p:cond delay="0"/>
                                  </p:stCondLst>
                                  <p:childTnLst>
                                    <p:animScale>
                                      <p:cBhvr>
                                        <p:cTn id="385" dur="1000" accel="50000">
                                          <p:stCondLst>
                                            <p:cond delay="0"/>
                                          </p:stCondLst>
                                        </p:cTn>
                                        <p:tgtEl>
                                          <p:spTgt spid="9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6" dur="1000" accel="50000">
                                          <p:stCondLst>
                                            <p:cond delay="0"/>
                                          </p:stCondLst>
                                        </p:cTn>
                                        <p:tgtEl>
                                          <p:spTgt spid="95"/>
                                        </p:tgtEl>
                                        <p:attrNameLst>
                                          <p:attrName>ppt_x</p:attrName>
                                          <p:attrName>ppt_y</p:attrName>
                                        </p:attrNameLst>
                                      </p:cBhvr>
                                    </p:animMotion>
                                    <p:animEffect transition="out" filter="fade">
                                      <p:cBhvr>
                                        <p:cTn id="387" dur="1000"/>
                                        <p:tgtEl>
                                          <p:spTgt spid="95"/>
                                        </p:tgtEl>
                                      </p:cBhvr>
                                    </p:animEffect>
                                    <p:set>
                                      <p:cBhvr>
                                        <p:cTn id="388" dur="1" fill="hold">
                                          <p:stCondLst>
                                            <p:cond delay="999"/>
                                          </p:stCondLst>
                                        </p:cTn>
                                        <p:tgtEl>
                                          <p:spTgt spid="95"/>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52" presetClass="exit" presetSubtype="0" fill="hold" grpId="1" nodeType="clickEffect">
                                  <p:stCondLst>
                                    <p:cond delay="0"/>
                                  </p:stCondLst>
                                  <p:childTnLst>
                                    <p:animScale>
                                      <p:cBhvr>
                                        <p:cTn id="392" dur="1000" accel="50000">
                                          <p:stCondLst>
                                            <p:cond delay="0"/>
                                          </p:stCondLst>
                                        </p:cTn>
                                        <p:tgtEl>
                                          <p:spTgt spid="9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93" dur="1000" accel="50000">
                                          <p:stCondLst>
                                            <p:cond delay="0"/>
                                          </p:stCondLst>
                                        </p:cTn>
                                        <p:tgtEl>
                                          <p:spTgt spid="94"/>
                                        </p:tgtEl>
                                        <p:attrNameLst>
                                          <p:attrName>ppt_x</p:attrName>
                                          <p:attrName>ppt_y</p:attrName>
                                        </p:attrNameLst>
                                      </p:cBhvr>
                                    </p:animMotion>
                                    <p:animEffect transition="out" filter="fade">
                                      <p:cBhvr>
                                        <p:cTn id="394" dur="1000"/>
                                        <p:tgtEl>
                                          <p:spTgt spid="94"/>
                                        </p:tgtEl>
                                      </p:cBhvr>
                                    </p:animEffect>
                                    <p:set>
                                      <p:cBhvr>
                                        <p:cTn id="395" dur="1" fill="hold">
                                          <p:stCondLst>
                                            <p:cond delay="999"/>
                                          </p:stCondLst>
                                        </p:cTn>
                                        <p:tgtEl>
                                          <p:spTgt spid="94"/>
                                        </p:tgtEl>
                                        <p:attrNameLst>
                                          <p:attrName>style.visibility</p:attrName>
                                        </p:attrNameLst>
                                      </p:cBhvr>
                                      <p:to>
                                        <p:strVal val="hidden"/>
                                      </p:to>
                                    </p:set>
                                  </p:childTnLst>
                                </p:cTn>
                              </p:par>
                            </p:childTnLst>
                          </p:cTn>
                        </p:par>
                      </p:childTnLst>
                    </p:cTn>
                  </p:par>
                  <p:par>
                    <p:cTn id="396" fill="hold">
                      <p:stCondLst>
                        <p:cond delay="indefinite"/>
                      </p:stCondLst>
                      <p:childTnLst>
                        <p:par>
                          <p:cTn id="397" fill="hold">
                            <p:stCondLst>
                              <p:cond delay="0"/>
                            </p:stCondLst>
                            <p:childTnLst>
                              <p:par>
                                <p:cTn id="398" presetID="52" presetClass="exit" presetSubtype="0" fill="hold" grpId="1" nodeType="clickEffect">
                                  <p:stCondLst>
                                    <p:cond delay="0"/>
                                  </p:stCondLst>
                                  <p:childTnLst>
                                    <p:animScale>
                                      <p:cBhvr>
                                        <p:cTn id="399" dur="1000" accel="50000">
                                          <p:stCondLst>
                                            <p:cond delay="0"/>
                                          </p:stCondLst>
                                        </p:cTn>
                                        <p:tgtEl>
                                          <p:spTgt spid="9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00" dur="1000" accel="50000">
                                          <p:stCondLst>
                                            <p:cond delay="0"/>
                                          </p:stCondLst>
                                        </p:cTn>
                                        <p:tgtEl>
                                          <p:spTgt spid="93"/>
                                        </p:tgtEl>
                                        <p:attrNameLst>
                                          <p:attrName>ppt_x</p:attrName>
                                          <p:attrName>ppt_y</p:attrName>
                                        </p:attrNameLst>
                                      </p:cBhvr>
                                    </p:animMotion>
                                    <p:animEffect transition="out" filter="fade">
                                      <p:cBhvr>
                                        <p:cTn id="401" dur="1000"/>
                                        <p:tgtEl>
                                          <p:spTgt spid="93"/>
                                        </p:tgtEl>
                                      </p:cBhvr>
                                    </p:animEffect>
                                    <p:set>
                                      <p:cBhvr>
                                        <p:cTn id="402" dur="1" fill="hold">
                                          <p:stCondLst>
                                            <p:cond delay="999"/>
                                          </p:stCondLst>
                                        </p:cTn>
                                        <p:tgtEl>
                                          <p:spTgt spid="93"/>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26" presetClass="entr" presetSubtype="0" fill="hold" grpId="0" nodeType="clickEffect">
                                  <p:stCondLst>
                                    <p:cond delay="0"/>
                                  </p:stCondLst>
                                  <p:childTnLst>
                                    <p:set>
                                      <p:cBhvr>
                                        <p:cTn id="406" dur="1" fill="hold">
                                          <p:stCondLst>
                                            <p:cond delay="0"/>
                                          </p:stCondLst>
                                        </p:cTn>
                                        <p:tgtEl>
                                          <p:spTgt spid="96"/>
                                        </p:tgtEl>
                                        <p:attrNameLst>
                                          <p:attrName>style.visibility</p:attrName>
                                        </p:attrNameLst>
                                      </p:cBhvr>
                                      <p:to>
                                        <p:strVal val="visible"/>
                                      </p:to>
                                    </p:set>
                                    <p:animEffect transition="in" filter="wipe(down)">
                                      <p:cBhvr>
                                        <p:cTn id="407" dur="580">
                                          <p:stCondLst>
                                            <p:cond delay="0"/>
                                          </p:stCondLst>
                                        </p:cTn>
                                        <p:tgtEl>
                                          <p:spTgt spid="96"/>
                                        </p:tgtEl>
                                      </p:cBhvr>
                                    </p:animEffect>
                                    <p:anim calcmode="lin" valueType="num">
                                      <p:cBhvr>
                                        <p:cTn id="408"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409"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410"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411"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412"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413" dur="26">
                                          <p:stCondLst>
                                            <p:cond delay="650"/>
                                          </p:stCondLst>
                                        </p:cTn>
                                        <p:tgtEl>
                                          <p:spTgt spid="96"/>
                                        </p:tgtEl>
                                      </p:cBhvr>
                                      <p:to x="100000" y="60000"/>
                                    </p:animScale>
                                    <p:animScale>
                                      <p:cBhvr>
                                        <p:cTn id="414" dur="166" decel="50000">
                                          <p:stCondLst>
                                            <p:cond delay="676"/>
                                          </p:stCondLst>
                                        </p:cTn>
                                        <p:tgtEl>
                                          <p:spTgt spid="96"/>
                                        </p:tgtEl>
                                      </p:cBhvr>
                                      <p:to x="100000" y="100000"/>
                                    </p:animScale>
                                    <p:animScale>
                                      <p:cBhvr>
                                        <p:cTn id="415" dur="26">
                                          <p:stCondLst>
                                            <p:cond delay="1312"/>
                                          </p:stCondLst>
                                        </p:cTn>
                                        <p:tgtEl>
                                          <p:spTgt spid="96"/>
                                        </p:tgtEl>
                                      </p:cBhvr>
                                      <p:to x="100000" y="80000"/>
                                    </p:animScale>
                                    <p:animScale>
                                      <p:cBhvr>
                                        <p:cTn id="416" dur="166" decel="50000">
                                          <p:stCondLst>
                                            <p:cond delay="1338"/>
                                          </p:stCondLst>
                                        </p:cTn>
                                        <p:tgtEl>
                                          <p:spTgt spid="96"/>
                                        </p:tgtEl>
                                      </p:cBhvr>
                                      <p:to x="100000" y="100000"/>
                                    </p:animScale>
                                    <p:animScale>
                                      <p:cBhvr>
                                        <p:cTn id="417" dur="26">
                                          <p:stCondLst>
                                            <p:cond delay="1642"/>
                                          </p:stCondLst>
                                        </p:cTn>
                                        <p:tgtEl>
                                          <p:spTgt spid="96"/>
                                        </p:tgtEl>
                                      </p:cBhvr>
                                      <p:to x="100000" y="90000"/>
                                    </p:animScale>
                                    <p:animScale>
                                      <p:cBhvr>
                                        <p:cTn id="418" dur="166" decel="50000">
                                          <p:stCondLst>
                                            <p:cond delay="1668"/>
                                          </p:stCondLst>
                                        </p:cTn>
                                        <p:tgtEl>
                                          <p:spTgt spid="96"/>
                                        </p:tgtEl>
                                      </p:cBhvr>
                                      <p:to x="100000" y="100000"/>
                                    </p:animScale>
                                    <p:animScale>
                                      <p:cBhvr>
                                        <p:cTn id="419" dur="26">
                                          <p:stCondLst>
                                            <p:cond delay="1808"/>
                                          </p:stCondLst>
                                        </p:cTn>
                                        <p:tgtEl>
                                          <p:spTgt spid="96"/>
                                        </p:tgtEl>
                                      </p:cBhvr>
                                      <p:to x="100000" y="95000"/>
                                    </p:animScale>
                                    <p:animScale>
                                      <p:cBhvr>
                                        <p:cTn id="420" dur="166" decel="50000">
                                          <p:stCondLst>
                                            <p:cond delay="1834"/>
                                          </p:stCondLst>
                                        </p:cTn>
                                        <p:tgtEl>
                                          <p:spTgt spid="96"/>
                                        </p:tgtEl>
                                      </p:cBhvr>
                                      <p:to x="100000" y="100000"/>
                                    </p:animScale>
                                  </p:childTnLst>
                                </p:cTn>
                              </p:par>
                            </p:childTnLst>
                          </p:cTn>
                        </p:par>
                      </p:childTnLst>
                    </p:cTn>
                  </p:par>
                  <p:par>
                    <p:cTn id="421" fill="hold">
                      <p:stCondLst>
                        <p:cond delay="indefinite"/>
                      </p:stCondLst>
                      <p:childTnLst>
                        <p:par>
                          <p:cTn id="422" fill="hold">
                            <p:stCondLst>
                              <p:cond delay="0"/>
                            </p:stCondLst>
                            <p:childTnLst>
                              <p:par>
                                <p:cTn id="423" presetID="26" presetClass="entr" presetSubtype="0" fill="hold" grpId="0" nodeType="clickEffect">
                                  <p:stCondLst>
                                    <p:cond delay="0"/>
                                  </p:stCondLst>
                                  <p:childTnLst>
                                    <p:set>
                                      <p:cBhvr>
                                        <p:cTn id="424" dur="1" fill="hold">
                                          <p:stCondLst>
                                            <p:cond delay="0"/>
                                          </p:stCondLst>
                                        </p:cTn>
                                        <p:tgtEl>
                                          <p:spTgt spid="97"/>
                                        </p:tgtEl>
                                        <p:attrNameLst>
                                          <p:attrName>style.visibility</p:attrName>
                                        </p:attrNameLst>
                                      </p:cBhvr>
                                      <p:to>
                                        <p:strVal val="visible"/>
                                      </p:to>
                                    </p:set>
                                    <p:animEffect transition="in" filter="wipe(down)">
                                      <p:cBhvr>
                                        <p:cTn id="425" dur="580">
                                          <p:stCondLst>
                                            <p:cond delay="0"/>
                                          </p:stCondLst>
                                        </p:cTn>
                                        <p:tgtEl>
                                          <p:spTgt spid="97"/>
                                        </p:tgtEl>
                                      </p:cBhvr>
                                    </p:animEffect>
                                    <p:anim calcmode="lin" valueType="num">
                                      <p:cBhvr>
                                        <p:cTn id="426"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427"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428"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429"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430"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431" dur="26">
                                          <p:stCondLst>
                                            <p:cond delay="650"/>
                                          </p:stCondLst>
                                        </p:cTn>
                                        <p:tgtEl>
                                          <p:spTgt spid="97"/>
                                        </p:tgtEl>
                                      </p:cBhvr>
                                      <p:to x="100000" y="60000"/>
                                    </p:animScale>
                                    <p:animScale>
                                      <p:cBhvr>
                                        <p:cTn id="432" dur="166" decel="50000">
                                          <p:stCondLst>
                                            <p:cond delay="676"/>
                                          </p:stCondLst>
                                        </p:cTn>
                                        <p:tgtEl>
                                          <p:spTgt spid="97"/>
                                        </p:tgtEl>
                                      </p:cBhvr>
                                      <p:to x="100000" y="100000"/>
                                    </p:animScale>
                                    <p:animScale>
                                      <p:cBhvr>
                                        <p:cTn id="433" dur="26">
                                          <p:stCondLst>
                                            <p:cond delay="1312"/>
                                          </p:stCondLst>
                                        </p:cTn>
                                        <p:tgtEl>
                                          <p:spTgt spid="97"/>
                                        </p:tgtEl>
                                      </p:cBhvr>
                                      <p:to x="100000" y="80000"/>
                                    </p:animScale>
                                    <p:animScale>
                                      <p:cBhvr>
                                        <p:cTn id="434" dur="166" decel="50000">
                                          <p:stCondLst>
                                            <p:cond delay="1338"/>
                                          </p:stCondLst>
                                        </p:cTn>
                                        <p:tgtEl>
                                          <p:spTgt spid="97"/>
                                        </p:tgtEl>
                                      </p:cBhvr>
                                      <p:to x="100000" y="100000"/>
                                    </p:animScale>
                                    <p:animScale>
                                      <p:cBhvr>
                                        <p:cTn id="435" dur="26">
                                          <p:stCondLst>
                                            <p:cond delay="1642"/>
                                          </p:stCondLst>
                                        </p:cTn>
                                        <p:tgtEl>
                                          <p:spTgt spid="97"/>
                                        </p:tgtEl>
                                      </p:cBhvr>
                                      <p:to x="100000" y="90000"/>
                                    </p:animScale>
                                    <p:animScale>
                                      <p:cBhvr>
                                        <p:cTn id="436" dur="166" decel="50000">
                                          <p:stCondLst>
                                            <p:cond delay="1668"/>
                                          </p:stCondLst>
                                        </p:cTn>
                                        <p:tgtEl>
                                          <p:spTgt spid="97"/>
                                        </p:tgtEl>
                                      </p:cBhvr>
                                      <p:to x="100000" y="100000"/>
                                    </p:animScale>
                                    <p:animScale>
                                      <p:cBhvr>
                                        <p:cTn id="437" dur="26">
                                          <p:stCondLst>
                                            <p:cond delay="1808"/>
                                          </p:stCondLst>
                                        </p:cTn>
                                        <p:tgtEl>
                                          <p:spTgt spid="97"/>
                                        </p:tgtEl>
                                      </p:cBhvr>
                                      <p:to x="100000" y="95000"/>
                                    </p:animScale>
                                    <p:animScale>
                                      <p:cBhvr>
                                        <p:cTn id="438" dur="166" decel="50000">
                                          <p:stCondLst>
                                            <p:cond delay="1834"/>
                                          </p:stCondLst>
                                        </p:cTn>
                                        <p:tgtEl>
                                          <p:spTgt spid="97"/>
                                        </p:tgtEl>
                                      </p:cBhvr>
                                      <p:to x="100000" y="100000"/>
                                    </p:animScale>
                                  </p:childTnLst>
                                </p:cTn>
                              </p:par>
                            </p:childTnLst>
                          </p:cTn>
                        </p:par>
                      </p:childTnLst>
                    </p:cTn>
                  </p:par>
                  <p:par>
                    <p:cTn id="439" fill="hold">
                      <p:stCondLst>
                        <p:cond delay="indefinite"/>
                      </p:stCondLst>
                      <p:childTnLst>
                        <p:par>
                          <p:cTn id="440" fill="hold">
                            <p:stCondLst>
                              <p:cond delay="0"/>
                            </p:stCondLst>
                            <p:childTnLst>
                              <p:par>
                                <p:cTn id="441" presetID="26" presetClass="entr" presetSubtype="0" fill="hold" grpId="0" nodeType="clickEffect">
                                  <p:stCondLst>
                                    <p:cond delay="0"/>
                                  </p:stCondLst>
                                  <p:childTnLst>
                                    <p:set>
                                      <p:cBhvr>
                                        <p:cTn id="442" dur="1" fill="hold">
                                          <p:stCondLst>
                                            <p:cond delay="0"/>
                                          </p:stCondLst>
                                        </p:cTn>
                                        <p:tgtEl>
                                          <p:spTgt spid="98"/>
                                        </p:tgtEl>
                                        <p:attrNameLst>
                                          <p:attrName>style.visibility</p:attrName>
                                        </p:attrNameLst>
                                      </p:cBhvr>
                                      <p:to>
                                        <p:strVal val="visible"/>
                                      </p:to>
                                    </p:set>
                                    <p:animEffect transition="in" filter="wipe(down)">
                                      <p:cBhvr>
                                        <p:cTn id="443" dur="580">
                                          <p:stCondLst>
                                            <p:cond delay="0"/>
                                          </p:stCondLst>
                                        </p:cTn>
                                        <p:tgtEl>
                                          <p:spTgt spid="98"/>
                                        </p:tgtEl>
                                      </p:cBhvr>
                                    </p:animEffect>
                                    <p:anim calcmode="lin" valueType="num">
                                      <p:cBhvr>
                                        <p:cTn id="444"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445"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446"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447"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448"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449" dur="26">
                                          <p:stCondLst>
                                            <p:cond delay="650"/>
                                          </p:stCondLst>
                                        </p:cTn>
                                        <p:tgtEl>
                                          <p:spTgt spid="98"/>
                                        </p:tgtEl>
                                      </p:cBhvr>
                                      <p:to x="100000" y="60000"/>
                                    </p:animScale>
                                    <p:animScale>
                                      <p:cBhvr>
                                        <p:cTn id="450" dur="166" decel="50000">
                                          <p:stCondLst>
                                            <p:cond delay="676"/>
                                          </p:stCondLst>
                                        </p:cTn>
                                        <p:tgtEl>
                                          <p:spTgt spid="98"/>
                                        </p:tgtEl>
                                      </p:cBhvr>
                                      <p:to x="100000" y="100000"/>
                                    </p:animScale>
                                    <p:animScale>
                                      <p:cBhvr>
                                        <p:cTn id="451" dur="26">
                                          <p:stCondLst>
                                            <p:cond delay="1312"/>
                                          </p:stCondLst>
                                        </p:cTn>
                                        <p:tgtEl>
                                          <p:spTgt spid="98"/>
                                        </p:tgtEl>
                                      </p:cBhvr>
                                      <p:to x="100000" y="80000"/>
                                    </p:animScale>
                                    <p:animScale>
                                      <p:cBhvr>
                                        <p:cTn id="452" dur="166" decel="50000">
                                          <p:stCondLst>
                                            <p:cond delay="1338"/>
                                          </p:stCondLst>
                                        </p:cTn>
                                        <p:tgtEl>
                                          <p:spTgt spid="98"/>
                                        </p:tgtEl>
                                      </p:cBhvr>
                                      <p:to x="100000" y="100000"/>
                                    </p:animScale>
                                    <p:animScale>
                                      <p:cBhvr>
                                        <p:cTn id="453" dur="26">
                                          <p:stCondLst>
                                            <p:cond delay="1642"/>
                                          </p:stCondLst>
                                        </p:cTn>
                                        <p:tgtEl>
                                          <p:spTgt spid="98"/>
                                        </p:tgtEl>
                                      </p:cBhvr>
                                      <p:to x="100000" y="90000"/>
                                    </p:animScale>
                                    <p:animScale>
                                      <p:cBhvr>
                                        <p:cTn id="454" dur="166" decel="50000">
                                          <p:stCondLst>
                                            <p:cond delay="1668"/>
                                          </p:stCondLst>
                                        </p:cTn>
                                        <p:tgtEl>
                                          <p:spTgt spid="98"/>
                                        </p:tgtEl>
                                      </p:cBhvr>
                                      <p:to x="100000" y="100000"/>
                                    </p:animScale>
                                    <p:animScale>
                                      <p:cBhvr>
                                        <p:cTn id="455" dur="26">
                                          <p:stCondLst>
                                            <p:cond delay="1808"/>
                                          </p:stCondLst>
                                        </p:cTn>
                                        <p:tgtEl>
                                          <p:spTgt spid="98"/>
                                        </p:tgtEl>
                                      </p:cBhvr>
                                      <p:to x="100000" y="95000"/>
                                    </p:animScale>
                                    <p:animScale>
                                      <p:cBhvr>
                                        <p:cTn id="456" dur="166" decel="50000">
                                          <p:stCondLst>
                                            <p:cond delay="1834"/>
                                          </p:stCondLst>
                                        </p:cTn>
                                        <p:tgtEl>
                                          <p:spTgt spid="98"/>
                                        </p:tgtEl>
                                      </p:cBhvr>
                                      <p:to x="100000" y="100000"/>
                                    </p:animScale>
                                  </p:childTnLst>
                                </p:cTn>
                              </p:par>
                            </p:childTnLst>
                          </p:cTn>
                        </p:par>
                      </p:childTnLst>
                    </p:cTn>
                  </p:par>
                  <p:par>
                    <p:cTn id="457" fill="hold">
                      <p:stCondLst>
                        <p:cond delay="indefinite"/>
                      </p:stCondLst>
                      <p:childTnLst>
                        <p:par>
                          <p:cTn id="458" fill="hold">
                            <p:stCondLst>
                              <p:cond delay="0"/>
                            </p:stCondLst>
                            <p:childTnLst>
                              <p:par>
                                <p:cTn id="459" presetID="26" presetClass="entr" presetSubtype="0" fill="hold" grpId="0" nodeType="clickEffect">
                                  <p:stCondLst>
                                    <p:cond delay="0"/>
                                  </p:stCondLst>
                                  <p:childTnLst>
                                    <p:set>
                                      <p:cBhvr>
                                        <p:cTn id="460" dur="1" fill="hold">
                                          <p:stCondLst>
                                            <p:cond delay="0"/>
                                          </p:stCondLst>
                                        </p:cTn>
                                        <p:tgtEl>
                                          <p:spTgt spid="99"/>
                                        </p:tgtEl>
                                        <p:attrNameLst>
                                          <p:attrName>style.visibility</p:attrName>
                                        </p:attrNameLst>
                                      </p:cBhvr>
                                      <p:to>
                                        <p:strVal val="visible"/>
                                      </p:to>
                                    </p:set>
                                    <p:animEffect transition="in" filter="wipe(down)">
                                      <p:cBhvr>
                                        <p:cTn id="461" dur="580">
                                          <p:stCondLst>
                                            <p:cond delay="0"/>
                                          </p:stCondLst>
                                        </p:cTn>
                                        <p:tgtEl>
                                          <p:spTgt spid="99"/>
                                        </p:tgtEl>
                                      </p:cBhvr>
                                    </p:animEffect>
                                    <p:anim calcmode="lin" valueType="num">
                                      <p:cBhvr>
                                        <p:cTn id="462" dur="1822"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463" dur="664"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464" dur="664" tmFilter="0, 0; 0.125,0.2665; 0.25,0.4; 0.375,0.465; 0.5,0.5;  0.625,0.535; 0.75,0.6; 0.875,0.7335; 1,1">
                                          <p:stCondLst>
                                            <p:cond delay="664"/>
                                          </p:stCondLst>
                                        </p:cTn>
                                        <p:tgtEl>
                                          <p:spTgt spid="99"/>
                                        </p:tgtEl>
                                        <p:attrNameLst>
                                          <p:attrName>ppt_y</p:attrName>
                                        </p:attrNameLst>
                                      </p:cBhvr>
                                      <p:tavLst>
                                        <p:tav tm="0" fmla="#ppt_y-sin(pi*$)/9">
                                          <p:val>
                                            <p:fltVal val="0"/>
                                          </p:val>
                                        </p:tav>
                                        <p:tav tm="100000">
                                          <p:val>
                                            <p:fltVal val="1"/>
                                          </p:val>
                                        </p:tav>
                                      </p:tavLst>
                                    </p:anim>
                                    <p:anim calcmode="lin" valueType="num">
                                      <p:cBhvr>
                                        <p:cTn id="465" dur="332" tmFilter="0, 0; 0.125,0.2665; 0.25,0.4; 0.375,0.465; 0.5,0.5;  0.625,0.535; 0.75,0.6; 0.875,0.7335; 1,1">
                                          <p:stCondLst>
                                            <p:cond delay="1324"/>
                                          </p:stCondLst>
                                        </p:cTn>
                                        <p:tgtEl>
                                          <p:spTgt spid="99"/>
                                        </p:tgtEl>
                                        <p:attrNameLst>
                                          <p:attrName>ppt_y</p:attrName>
                                        </p:attrNameLst>
                                      </p:cBhvr>
                                      <p:tavLst>
                                        <p:tav tm="0" fmla="#ppt_y-sin(pi*$)/27">
                                          <p:val>
                                            <p:fltVal val="0"/>
                                          </p:val>
                                        </p:tav>
                                        <p:tav tm="100000">
                                          <p:val>
                                            <p:fltVal val="1"/>
                                          </p:val>
                                        </p:tav>
                                      </p:tavLst>
                                    </p:anim>
                                    <p:anim calcmode="lin" valueType="num">
                                      <p:cBhvr>
                                        <p:cTn id="466" dur="164" tmFilter="0, 0; 0.125,0.2665; 0.25,0.4; 0.375,0.465; 0.5,0.5;  0.625,0.535; 0.75,0.6; 0.875,0.7335; 1,1">
                                          <p:stCondLst>
                                            <p:cond delay="1656"/>
                                          </p:stCondLst>
                                        </p:cTn>
                                        <p:tgtEl>
                                          <p:spTgt spid="99"/>
                                        </p:tgtEl>
                                        <p:attrNameLst>
                                          <p:attrName>ppt_y</p:attrName>
                                        </p:attrNameLst>
                                      </p:cBhvr>
                                      <p:tavLst>
                                        <p:tav tm="0" fmla="#ppt_y-sin(pi*$)/81">
                                          <p:val>
                                            <p:fltVal val="0"/>
                                          </p:val>
                                        </p:tav>
                                        <p:tav tm="100000">
                                          <p:val>
                                            <p:fltVal val="1"/>
                                          </p:val>
                                        </p:tav>
                                      </p:tavLst>
                                    </p:anim>
                                    <p:animScale>
                                      <p:cBhvr>
                                        <p:cTn id="467" dur="26">
                                          <p:stCondLst>
                                            <p:cond delay="650"/>
                                          </p:stCondLst>
                                        </p:cTn>
                                        <p:tgtEl>
                                          <p:spTgt spid="99"/>
                                        </p:tgtEl>
                                      </p:cBhvr>
                                      <p:to x="100000" y="60000"/>
                                    </p:animScale>
                                    <p:animScale>
                                      <p:cBhvr>
                                        <p:cTn id="468" dur="166" decel="50000">
                                          <p:stCondLst>
                                            <p:cond delay="676"/>
                                          </p:stCondLst>
                                        </p:cTn>
                                        <p:tgtEl>
                                          <p:spTgt spid="99"/>
                                        </p:tgtEl>
                                      </p:cBhvr>
                                      <p:to x="100000" y="100000"/>
                                    </p:animScale>
                                    <p:animScale>
                                      <p:cBhvr>
                                        <p:cTn id="469" dur="26">
                                          <p:stCondLst>
                                            <p:cond delay="1312"/>
                                          </p:stCondLst>
                                        </p:cTn>
                                        <p:tgtEl>
                                          <p:spTgt spid="99"/>
                                        </p:tgtEl>
                                      </p:cBhvr>
                                      <p:to x="100000" y="80000"/>
                                    </p:animScale>
                                    <p:animScale>
                                      <p:cBhvr>
                                        <p:cTn id="470" dur="166" decel="50000">
                                          <p:stCondLst>
                                            <p:cond delay="1338"/>
                                          </p:stCondLst>
                                        </p:cTn>
                                        <p:tgtEl>
                                          <p:spTgt spid="99"/>
                                        </p:tgtEl>
                                      </p:cBhvr>
                                      <p:to x="100000" y="100000"/>
                                    </p:animScale>
                                    <p:animScale>
                                      <p:cBhvr>
                                        <p:cTn id="471" dur="26">
                                          <p:stCondLst>
                                            <p:cond delay="1642"/>
                                          </p:stCondLst>
                                        </p:cTn>
                                        <p:tgtEl>
                                          <p:spTgt spid="99"/>
                                        </p:tgtEl>
                                      </p:cBhvr>
                                      <p:to x="100000" y="90000"/>
                                    </p:animScale>
                                    <p:animScale>
                                      <p:cBhvr>
                                        <p:cTn id="472" dur="166" decel="50000">
                                          <p:stCondLst>
                                            <p:cond delay="1668"/>
                                          </p:stCondLst>
                                        </p:cTn>
                                        <p:tgtEl>
                                          <p:spTgt spid="99"/>
                                        </p:tgtEl>
                                      </p:cBhvr>
                                      <p:to x="100000" y="100000"/>
                                    </p:animScale>
                                    <p:animScale>
                                      <p:cBhvr>
                                        <p:cTn id="473" dur="26">
                                          <p:stCondLst>
                                            <p:cond delay="1808"/>
                                          </p:stCondLst>
                                        </p:cTn>
                                        <p:tgtEl>
                                          <p:spTgt spid="99"/>
                                        </p:tgtEl>
                                      </p:cBhvr>
                                      <p:to x="100000" y="95000"/>
                                    </p:animScale>
                                    <p:animScale>
                                      <p:cBhvr>
                                        <p:cTn id="474" dur="166" decel="50000">
                                          <p:stCondLst>
                                            <p:cond delay="1834"/>
                                          </p:stCondLst>
                                        </p:cTn>
                                        <p:tgtEl>
                                          <p:spTgt spid="99"/>
                                        </p:tgtEl>
                                      </p:cBhvr>
                                      <p:to x="100000" y="100000"/>
                                    </p:animScale>
                                  </p:childTnLst>
                                </p:cTn>
                              </p:par>
                            </p:childTnLst>
                          </p:cTn>
                        </p:par>
                      </p:childTnLst>
                    </p:cTn>
                  </p:par>
                  <p:par>
                    <p:cTn id="475" fill="hold">
                      <p:stCondLst>
                        <p:cond delay="indefinite"/>
                      </p:stCondLst>
                      <p:childTnLst>
                        <p:par>
                          <p:cTn id="476" fill="hold">
                            <p:stCondLst>
                              <p:cond delay="0"/>
                            </p:stCondLst>
                            <p:childTnLst>
                              <p:par>
                                <p:cTn id="477" presetID="52" presetClass="exit" presetSubtype="0" fill="hold" grpId="1" nodeType="clickEffect">
                                  <p:stCondLst>
                                    <p:cond delay="0"/>
                                  </p:stCondLst>
                                  <p:childTnLst>
                                    <p:animScale>
                                      <p:cBhvr>
                                        <p:cTn id="478" dur="1000" accel="50000">
                                          <p:stCondLst>
                                            <p:cond delay="0"/>
                                          </p:stCondLst>
                                        </p:cTn>
                                        <p:tgtEl>
                                          <p:spTgt spid="9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79" dur="1000" accel="50000">
                                          <p:stCondLst>
                                            <p:cond delay="0"/>
                                          </p:stCondLst>
                                        </p:cTn>
                                        <p:tgtEl>
                                          <p:spTgt spid="99"/>
                                        </p:tgtEl>
                                        <p:attrNameLst>
                                          <p:attrName>ppt_x</p:attrName>
                                          <p:attrName>ppt_y</p:attrName>
                                        </p:attrNameLst>
                                      </p:cBhvr>
                                    </p:animMotion>
                                    <p:animEffect transition="out" filter="fade">
                                      <p:cBhvr>
                                        <p:cTn id="480" dur="1000"/>
                                        <p:tgtEl>
                                          <p:spTgt spid="99"/>
                                        </p:tgtEl>
                                      </p:cBhvr>
                                    </p:animEffect>
                                    <p:set>
                                      <p:cBhvr>
                                        <p:cTn id="481" dur="1" fill="hold">
                                          <p:stCondLst>
                                            <p:cond delay="999"/>
                                          </p:stCondLst>
                                        </p:cTn>
                                        <p:tgtEl>
                                          <p:spTgt spid="99"/>
                                        </p:tgtEl>
                                        <p:attrNameLst>
                                          <p:attrName>style.visibility</p:attrName>
                                        </p:attrNameLst>
                                      </p:cBhvr>
                                      <p:to>
                                        <p:strVal val="hidden"/>
                                      </p:to>
                                    </p:set>
                                  </p:childTnLst>
                                </p:cTn>
                              </p:par>
                            </p:childTnLst>
                          </p:cTn>
                        </p:par>
                      </p:childTnLst>
                    </p:cTn>
                  </p:par>
                  <p:par>
                    <p:cTn id="482" fill="hold">
                      <p:stCondLst>
                        <p:cond delay="indefinite"/>
                      </p:stCondLst>
                      <p:childTnLst>
                        <p:par>
                          <p:cTn id="483" fill="hold">
                            <p:stCondLst>
                              <p:cond delay="0"/>
                            </p:stCondLst>
                            <p:childTnLst>
                              <p:par>
                                <p:cTn id="484" presetID="52" presetClass="exit" presetSubtype="0" fill="hold" grpId="1" nodeType="clickEffect">
                                  <p:stCondLst>
                                    <p:cond delay="0"/>
                                  </p:stCondLst>
                                  <p:childTnLst>
                                    <p:animScale>
                                      <p:cBhvr>
                                        <p:cTn id="485" dur="1000" accel="50000">
                                          <p:stCondLst>
                                            <p:cond delay="0"/>
                                          </p:stCondLst>
                                        </p:cTn>
                                        <p:tgtEl>
                                          <p:spTgt spid="9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6" dur="1000" accel="50000">
                                          <p:stCondLst>
                                            <p:cond delay="0"/>
                                          </p:stCondLst>
                                        </p:cTn>
                                        <p:tgtEl>
                                          <p:spTgt spid="98"/>
                                        </p:tgtEl>
                                        <p:attrNameLst>
                                          <p:attrName>ppt_x</p:attrName>
                                          <p:attrName>ppt_y</p:attrName>
                                        </p:attrNameLst>
                                      </p:cBhvr>
                                    </p:animMotion>
                                    <p:animEffect transition="out" filter="fade">
                                      <p:cBhvr>
                                        <p:cTn id="487" dur="1000"/>
                                        <p:tgtEl>
                                          <p:spTgt spid="98"/>
                                        </p:tgtEl>
                                      </p:cBhvr>
                                    </p:animEffect>
                                    <p:set>
                                      <p:cBhvr>
                                        <p:cTn id="488" dur="1" fill="hold">
                                          <p:stCondLst>
                                            <p:cond delay="999"/>
                                          </p:stCondLst>
                                        </p:cTn>
                                        <p:tgtEl>
                                          <p:spTgt spid="98"/>
                                        </p:tgtEl>
                                        <p:attrNameLst>
                                          <p:attrName>style.visibility</p:attrName>
                                        </p:attrNameLst>
                                      </p:cBhvr>
                                      <p:to>
                                        <p:strVal val="hidden"/>
                                      </p:to>
                                    </p:set>
                                  </p:childTnLst>
                                </p:cTn>
                              </p:par>
                            </p:childTnLst>
                          </p:cTn>
                        </p:par>
                      </p:childTnLst>
                    </p:cTn>
                  </p:par>
                  <p:par>
                    <p:cTn id="489" fill="hold">
                      <p:stCondLst>
                        <p:cond delay="indefinite"/>
                      </p:stCondLst>
                      <p:childTnLst>
                        <p:par>
                          <p:cTn id="490" fill="hold">
                            <p:stCondLst>
                              <p:cond delay="0"/>
                            </p:stCondLst>
                            <p:childTnLst>
                              <p:par>
                                <p:cTn id="491" presetID="52" presetClass="exit" presetSubtype="0" fill="hold" grpId="1" nodeType="clickEffect">
                                  <p:stCondLst>
                                    <p:cond delay="0"/>
                                  </p:stCondLst>
                                  <p:childTnLst>
                                    <p:animScale>
                                      <p:cBhvr>
                                        <p:cTn id="492" dur="1000" accel="50000">
                                          <p:stCondLst>
                                            <p:cond delay="0"/>
                                          </p:stCondLst>
                                        </p:cTn>
                                        <p:tgtEl>
                                          <p:spTgt spid="9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93" dur="1000" accel="50000">
                                          <p:stCondLst>
                                            <p:cond delay="0"/>
                                          </p:stCondLst>
                                        </p:cTn>
                                        <p:tgtEl>
                                          <p:spTgt spid="97"/>
                                        </p:tgtEl>
                                        <p:attrNameLst>
                                          <p:attrName>ppt_x</p:attrName>
                                          <p:attrName>ppt_y</p:attrName>
                                        </p:attrNameLst>
                                      </p:cBhvr>
                                    </p:animMotion>
                                    <p:animEffect transition="out" filter="fade">
                                      <p:cBhvr>
                                        <p:cTn id="494" dur="1000"/>
                                        <p:tgtEl>
                                          <p:spTgt spid="97"/>
                                        </p:tgtEl>
                                      </p:cBhvr>
                                    </p:animEffect>
                                    <p:set>
                                      <p:cBhvr>
                                        <p:cTn id="495" dur="1" fill="hold">
                                          <p:stCondLst>
                                            <p:cond delay="999"/>
                                          </p:stCondLst>
                                        </p:cTn>
                                        <p:tgtEl>
                                          <p:spTgt spid="97"/>
                                        </p:tgtEl>
                                        <p:attrNameLst>
                                          <p:attrName>style.visibility</p:attrName>
                                        </p:attrNameLst>
                                      </p:cBhvr>
                                      <p:to>
                                        <p:strVal val="hidden"/>
                                      </p:to>
                                    </p:set>
                                  </p:childTnLst>
                                </p:cTn>
                              </p:par>
                            </p:childTnLst>
                          </p:cTn>
                        </p:par>
                      </p:childTnLst>
                    </p:cTn>
                  </p:par>
                  <p:par>
                    <p:cTn id="496" fill="hold">
                      <p:stCondLst>
                        <p:cond delay="indefinite"/>
                      </p:stCondLst>
                      <p:childTnLst>
                        <p:par>
                          <p:cTn id="497" fill="hold">
                            <p:stCondLst>
                              <p:cond delay="0"/>
                            </p:stCondLst>
                            <p:childTnLst>
                              <p:par>
                                <p:cTn id="498" presetID="3" presetClass="exit" presetSubtype="10" fill="hold" grpId="1" nodeType="clickEffect">
                                  <p:stCondLst>
                                    <p:cond delay="0"/>
                                  </p:stCondLst>
                                  <p:childTnLst>
                                    <p:animEffect transition="out" filter="blinds(horizontal)">
                                      <p:cBhvr>
                                        <p:cTn id="499" dur="500"/>
                                        <p:tgtEl>
                                          <p:spTgt spid="96"/>
                                        </p:tgtEl>
                                      </p:cBhvr>
                                    </p:animEffect>
                                    <p:set>
                                      <p:cBhvr>
                                        <p:cTn id="500" dur="1" fill="hold">
                                          <p:stCondLst>
                                            <p:cond delay="499"/>
                                          </p:stCondLst>
                                        </p:cTn>
                                        <p:tgtEl>
                                          <p:spTgt spid="96"/>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52" presetClass="entr" presetSubtype="0" fill="hold" grpId="0" nodeType="clickEffect">
                                  <p:stCondLst>
                                    <p:cond delay="0"/>
                                  </p:stCondLst>
                                  <p:childTnLst>
                                    <p:set>
                                      <p:cBhvr>
                                        <p:cTn id="504" dur="1" fill="hold">
                                          <p:stCondLst>
                                            <p:cond delay="0"/>
                                          </p:stCondLst>
                                        </p:cTn>
                                        <p:tgtEl>
                                          <p:spTgt spid="100"/>
                                        </p:tgtEl>
                                        <p:attrNameLst>
                                          <p:attrName>style.visibility</p:attrName>
                                        </p:attrNameLst>
                                      </p:cBhvr>
                                      <p:to>
                                        <p:strVal val="visible"/>
                                      </p:to>
                                    </p:set>
                                    <p:animScale>
                                      <p:cBhvr>
                                        <p:cTn id="505" dur="1000" decel="50000" fill="hold">
                                          <p:stCondLst>
                                            <p:cond delay="0"/>
                                          </p:stCondLst>
                                        </p:cTn>
                                        <p:tgtEl>
                                          <p:spTgt spid="10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6" dur="1000" decel="50000" fill="hold">
                                          <p:stCondLst>
                                            <p:cond delay="0"/>
                                          </p:stCondLst>
                                        </p:cTn>
                                        <p:tgtEl>
                                          <p:spTgt spid="100"/>
                                        </p:tgtEl>
                                        <p:attrNameLst>
                                          <p:attrName>ppt_x</p:attrName>
                                          <p:attrName>ppt_y</p:attrName>
                                        </p:attrNameLst>
                                      </p:cBhvr>
                                    </p:animMotion>
                                    <p:animEffect transition="in" filter="fade">
                                      <p:cBhvr>
                                        <p:cTn id="507" dur="1000"/>
                                        <p:tgtEl>
                                          <p:spTgt spid="100"/>
                                        </p:tgtEl>
                                      </p:cBhvr>
                                    </p:animEffect>
                                  </p:childTnLst>
                                </p:cTn>
                              </p:par>
                            </p:childTnLst>
                          </p:cTn>
                        </p:par>
                      </p:childTnLst>
                    </p:cTn>
                  </p:par>
                  <p:par>
                    <p:cTn id="508" fill="hold">
                      <p:stCondLst>
                        <p:cond delay="indefinite"/>
                      </p:stCondLst>
                      <p:childTnLst>
                        <p:par>
                          <p:cTn id="509" fill="hold">
                            <p:stCondLst>
                              <p:cond delay="0"/>
                            </p:stCondLst>
                            <p:childTnLst>
                              <p:par>
                                <p:cTn id="510" presetID="3" presetClass="exit" presetSubtype="10" fill="hold" nodeType="clickEffect">
                                  <p:stCondLst>
                                    <p:cond delay="0"/>
                                  </p:stCondLst>
                                  <p:childTnLst>
                                    <p:animEffect transition="out" filter="blinds(horizontal)">
                                      <p:cBhvr>
                                        <p:cTn id="511" dur="500"/>
                                        <p:tgtEl>
                                          <p:spTgt spid="88"/>
                                        </p:tgtEl>
                                      </p:cBhvr>
                                    </p:animEffect>
                                    <p:set>
                                      <p:cBhvr>
                                        <p:cTn id="512" dur="1" fill="hold">
                                          <p:stCondLst>
                                            <p:cond delay="499"/>
                                          </p:stCondLst>
                                        </p:cTn>
                                        <p:tgtEl>
                                          <p:spTgt spid="88"/>
                                        </p:tgtEl>
                                        <p:attrNameLst>
                                          <p:attrName>style.visibility</p:attrName>
                                        </p:attrNameLst>
                                      </p:cBhvr>
                                      <p:to>
                                        <p:strVal val="hidden"/>
                                      </p:to>
                                    </p:set>
                                  </p:childTnLst>
                                </p:cTn>
                              </p:par>
                            </p:childTnLst>
                          </p:cTn>
                        </p:par>
                      </p:childTnLst>
                    </p:cTn>
                  </p:par>
                  <p:par>
                    <p:cTn id="513" fill="hold">
                      <p:stCondLst>
                        <p:cond delay="indefinite"/>
                      </p:stCondLst>
                      <p:childTnLst>
                        <p:par>
                          <p:cTn id="514" fill="hold">
                            <p:stCondLst>
                              <p:cond delay="0"/>
                            </p:stCondLst>
                            <p:childTnLst>
                              <p:par>
                                <p:cTn id="515" presetID="3" presetClass="entr" presetSubtype="10" fill="hold" nodeType="clickEffect">
                                  <p:stCondLst>
                                    <p:cond delay="0"/>
                                  </p:stCondLst>
                                  <p:childTnLst>
                                    <p:set>
                                      <p:cBhvr>
                                        <p:cTn id="516" dur="1" fill="hold">
                                          <p:stCondLst>
                                            <p:cond delay="0"/>
                                          </p:stCondLst>
                                        </p:cTn>
                                        <p:tgtEl>
                                          <p:spTgt spid="101"/>
                                        </p:tgtEl>
                                        <p:attrNameLst>
                                          <p:attrName>style.visibility</p:attrName>
                                        </p:attrNameLst>
                                      </p:cBhvr>
                                      <p:to>
                                        <p:strVal val="visible"/>
                                      </p:to>
                                    </p:set>
                                    <p:animEffect transition="in" filter="blinds(horizontal)">
                                      <p:cBhvr>
                                        <p:cTn id="517" dur="500"/>
                                        <p:tgtEl>
                                          <p:spTgt spid="101"/>
                                        </p:tgtEl>
                                      </p:cBhvr>
                                    </p:animEffect>
                                  </p:childTnLst>
                                </p:cTn>
                              </p:par>
                            </p:childTnLst>
                          </p:cTn>
                        </p:par>
                      </p:childTnLst>
                    </p:cTn>
                  </p:par>
                  <p:par>
                    <p:cTn id="518" fill="hold">
                      <p:stCondLst>
                        <p:cond delay="indefinite"/>
                      </p:stCondLst>
                      <p:childTnLst>
                        <p:par>
                          <p:cTn id="519" fill="hold">
                            <p:stCondLst>
                              <p:cond delay="0"/>
                            </p:stCondLst>
                            <p:childTnLst>
                              <p:par>
                                <p:cTn id="520" presetID="52" presetClass="exit" presetSubtype="0" fill="hold" grpId="1" nodeType="clickEffect">
                                  <p:stCondLst>
                                    <p:cond delay="0"/>
                                  </p:stCondLst>
                                  <p:childTnLst>
                                    <p:animScale>
                                      <p:cBhvr>
                                        <p:cTn id="521" dur="1000" accel="50000">
                                          <p:stCondLst>
                                            <p:cond delay="0"/>
                                          </p:stCondLst>
                                        </p:cTn>
                                        <p:tgtEl>
                                          <p:spTgt spid="9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22" dur="1000" accel="50000">
                                          <p:stCondLst>
                                            <p:cond delay="0"/>
                                          </p:stCondLst>
                                        </p:cTn>
                                        <p:tgtEl>
                                          <p:spTgt spid="92"/>
                                        </p:tgtEl>
                                        <p:attrNameLst>
                                          <p:attrName>ppt_x</p:attrName>
                                          <p:attrName>ppt_y</p:attrName>
                                        </p:attrNameLst>
                                      </p:cBhvr>
                                    </p:animMotion>
                                    <p:animEffect transition="out" filter="fade">
                                      <p:cBhvr>
                                        <p:cTn id="523" dur="1000"/>
                                        <p:tgtEl>
                                          <p:spTgt spid="92"/>
                                        </p:tgtEl>
                                      </p:cBhvr>
                                    </p:animEffect>
                                    <p:set>
                                      <p:cBhvr>
                                        <p:cTn id="524" dur="1" fill="hold">
                                          <p:stCondLst>
                                            <p:cond delay="999"/>
                                          </p:stCondLst>
                                        </p:cTn>
                                        <p:tgtEl>
                                          <p:spTgt spid="92"/>
                                        </p:tgtEl>
                                        <p:attrNameLst>
                                          <p:attrName>style.visibility</p:attrName>
                                        </p:attrNameLst>
                                      </p:cBhvr>
                                      <p:to>
                                        <p:strVal val="hidden"/>
                                      </p:to>
                                    </p:set>
                                  </p:childTnLst>
                                </p:cTn>
                              </p:par>
                            </p:childTnLst>
                          </p:cTn>
                        </p:par>
                      </p:childTnLst>
                    </p:cTn>
                  </p:par>
                  <p:par>
                    <p:cTn id="525" fill="hold">
                      <p:stCondLst>
                        <p:cond delay="indefinite"/>
                      </p:stCondLst>
                      <p:childTnLst>
                        <p:par>
                          <p:cTn id="526" fill="hold">
                            <p:stCondLst>
                              <p:cond delay="0"/>
                            </p:stCondLst>
                            <p:childTnLst>
                              <p:par>
                                <p:cTn id="527" presetID="52" presetClass="exit" presetSubtype="0" fill="hold" grpId="1" nodeType="clickEffect">
                                  <p:stCondLst>
                                    <p:cond delay="0"/>
                                  </p:stCondLst>
                                  <p:childTnLst>
                                    <p:animScale>
                                      <p:cBhvr>
                                        <p:cTn id="528" dur="1000" accel="50000">
                                          <p:stCondLst>
                                            <p:cond delay="0"/>
                                          </p:stCondLst>
                                        </p:cTn>
                                        <p:tgtEl>
                                          <p:spTgt spid="9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29" dur="1000" accel="50000">
                                          <p:stCondLst>
                                            <p:cond delay="0"/>
                                          </p:stCondLst>
                                        </p:cTn>
                                        <p:tgtEl>
                                          <p:spTgt spid="91"/>
                                        </p:tgtEl>
                                        <p:attrNameLst>
                                          <p:attrName>ppt_x</p:attrName>
                                          <p:attrName>ppt_y</p:attrName>
                                        </p:attrNameLst>
                                      </p:cBhvr>
                                    </p:animMotion>
                                    <p:animEffect transition="out" filter="fade">
                                      <p:cBhvr>
                                        <p:cTn id="530" dur="1000"/>
                                        <p:tgtEl>
                                          <p:spTgt spid="91"/>
                                        </p:tgtEl>
                                      </p:cBhvr>
                                    </p:animEffect>
                                    <p:set>
                                      <p:cBhvr>
                                        <p:cTn id="531" dur="1" fill="hold">
                                          <p:stCondLst>
                                            <p:cond delay="999"/>
                                          </p:stCondLst>
                                        </p:cTn>
                                        <p:tgtEl>
                                          <p:spTgt spid="91"/>
                                        </p:tgtEl>
                                        <p:attrNameLst>
                                          <p:attrName>style.visibility</p:attrName>
                                        </p:attrNameLst>
                                      </p:cBhvr>
                                      <p:to>
                                        <p:strVal val="hidden"/>
                                      </p:to>
                                    </p:set>
                                  </p:childTnLst>
                                </p:cTn>
                              </p:par>
                            </p:childTnLst>
                          </p:cTn>
                        </p:par>
                      </p:childTnLst>
                    </p:cTn>
                  </p:par>
                  <p:par>
                    <p:cTn id="532" fill="hold">
                      <p:stCondLst>
                        <p:cond delay="indefinite"/>
                      </p:stCondLst>
                      <p:childTnLst>
                        <p:par>
                          <p:cTn id="533" fill="hold">
                            <p:stCondLst>
                              <p:cond delay="0"/>
                            </p:stCondLst>
                            <p:childTnLst>
                              <p:par>
                                <p:cTn id="534" presetID="52" presetClass="entr" presetSubtype="0" fill="hold" grpId="0" nodeType="clickEffect">
                                  <p:stCondLst>
                                    <p:cond delay="0"/>
                                  </p:stCondLst>
                                  <p:childTnLst>
                                    <p:set>
                                      <p:cBhvr>
                                        <p:cTn id="535" dur="1" fill="hold">
                                          <p:stCondLst>
                                            <p:cond delay="0"/>
                                          </p:stCondLst>
                                        </p:cTn>
                                        <p:tgtEl>
                                          <p:spTgt spid="104"/>
                                        </p:tgtEl>
                                        <p:attrNameLst>
                                          <p:attrName>style.visibility</p:attrName>
                                        </p:attrNameLst>
                                      </p:cBhvr>
                                      <p:to>
                                        <p:strVal val="visible"/>
                                      </p:to>
                                    </p:set>
                                    <p:animScale>
                                      <p:cBhvr>
                                        <p:cTn id="536" dur="1000" decel="50000" fill="hold">
                                          <p:stCondLst>
                                            <p:cond delay="0"/>
                                          </p:stCondLst>
                                        </p:cTn>
                                        <p:tgtEl>
                                          <p:spTgt spid="10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7" dur="1000" decel="50000" fill="hold">
                                          <p:stCondLst>
                                            <p:cond delay="0"/>
                                          </p:stCondLst>
                                        </p:cTn>
                                        <p:tgtEl>
                                          <p:spTgt spid="104"/>
                                        </p:tgtEl>
                                        <p:attrNameLst>
                                          <p:attrName>ppt_x</p:attrName>
                                          <p:attrName>ppt_y</p:attrName>
                                        </p:attrNameLst>
                                      </p:cBhvr>
                                    </p:animMotion>
                                    <p:animEffect transition="in" filter="fade">
                                      <p:cBhvr>
                                        <p:cTn id="538" dur="1000"/>
                                        <p:tgtEl>
                                          <p:spTgt spid="104"/>
                                        </p:tgtEl>
                                      </p:cBhvr>
                                    </p:animEffect>
                                  </p:childTnLst>
                                </p:cTn>
                              </p:par>
                            </p:childTnLst>
                          </p:cTn>
                        </p:par>
                      </p:childTnLst>
                    </p:cTn>
                  </p:par>
                  <p:par>
                    <p:cTn id="539" fill="hold">
                      <p:stCondLst>
                        <p:cond delay="indefinite"/>
                      </p:stCondLst>
                      <p:childTnLst>
                        <p:par>
                          <p:cTn id="540" fill="hold">
                            <p:stCondLst>
                              <p:cond delay="0"/>
                            </p:stCondLst>
                            <p:childTnLst>
                              <p:par>
                                <p:cTn id="541" presetID="3" presetClass="exit" presetSubtype="10" fill="hold" nodeType="clickEffect">
                                  <p:stCondLst>
                                    <p:cond delay="0"/>
                                  </p:stCondLst>
                                  <p:childTnLst>
                                    <p:animEffect transition="out" filter="blinds(horizontal)">
                                      <p:cBhvr>
                                        <p:cTn id="542" dur="500"/>
                                        <p:tgtEl>
                                          <p:spTgt spid="101"/>
                                        </p:tgtEl>
                                      </p:cBhvr>
                                    </p:animEffect>
                                    <p:set>
                                      <p:cBhvr>
                                        <p:cTn id="543" dur="1" fill="hold">
                                          <p:stCondLst>
                                            <p:cond delay="499"/>
                                          </p:stCondLst>
                                        </p:cTn>
                                        <p:tgtEl>
                                          <p:spTgt spid="101"/>
                                        </p:tgtEl>
                                        <p:attrNameLst>
                                          <p:attrName>style.visibility</p:attrName>
                                        </p:attrNameLst>
                                      </p:cBhvr>
                                      <p:to>
                                        <p:strVal val="hidden"/>
                                      </p:to>
                                    </p:set>
                                  </p:childTnLst>
                                </p:cTn>
                              </p:par>
                            </p:childTnLst>
                          </p:cTn>
                        </p:par>
                      </p:childTnLst>
                    </p:cTn>
                  </p:par>
                  <p:par>
                    <p:cTn id="544" fill="hold">
                      <p:stCondLst>
                        <p:cond delay="indefinite"/>
                      </p:stCondLst>
                      <p:childTnLst>
                        <p:par>
                          <p:cTn id="545" fill="hold">
                            <p:stCondLst>
                              <p:cond delay="0"/>
                            </p:stCondLst>
                            <p:childTnLst>
                              <p:par>
                                <p:cTn id="546" presetID="3" presetClass="entr" presetSubtype="10" fill="hold" nodeType="clickEffect">
                                  <p:stCondLst>
                                    <p:cond delay="0"/>
                                  </p:stCondLst>
                                  <p:childTnLst>
                                    <p:set>
                                      <p:cBhvr>
                                        <p:cTn id="547" dur="1" fill="hold">
                                          <p:stCondLst>
                                            <p:cond delay="0"/>
                                          </p:stCondLst>
                                        </p:cTn>
                                        <p:tgtEl>
                                          <p:spTgt spid="105"/>
                                        </p:tgtEl>
                                        <p:attrNameLst>
                                          <p:attrName>style.visibility</p:attrName>
                                        </p:attrNameLst>
                                      </p:cBhvr>
                                      <p:to>
                                        <p:strVal val="visible"/>
                                      </p:to>
                                    </p:set>
                                    <p:animEffect transition="in" filter="blinds(horizontal)">
                                      <p:cBhvr>
                                        <p:cTn id="548" dur="500"/>
                                        <p:tgtEl>
                                          <p:spTgt spid="105"/>
                                        </p:tgtEl>
                                      </p:cBhvr>
                                    </p:animEffect>
                                  </p:childTnLst>
                                </p:cTn>
                              </p:par>
                            </p:childTnLst>
                          </p:cTn>
                        </p:par>
                      </p:childTnLst>
                    </p:cTn>
                  </p:par>
                  <p:par>
                    <p:cTn id="549" fill="hold">
                      <p:stCondLst>
                        <p:cond delay="indefinite"/>
                      </p:stCondLst>
                      <p:childTnLst>
                        <p:par>
                          <p:cTn id="550" fill="hold">
                            <p:stCondLst>
                              <p:cond delay="0"/>
                            </p:stCondLst>
                            <p:childTnLst>
                              <p:par>
                                <p:cTn id="551" presetID="52" presetClass="exit" presetSubtype="0" fill="hold" grpId="1" nodeType="clickEffect">
                                  <p:stCondLst>
                                    <p:cond delay="0"/>
                                  </p:stCondLst>
                                  <p:childTnLst>
                                    <p:animScale>
                                      <p:cBhvr>
                                        <p:cTn id="552" dur="1000" accel="50000">
                                          <p:stCondLst>
                                            <p:cond delay="0"/>
                                          </p:stCondLst>
                                        </p:cTn>
                                        <p:tgtEl>
                                          <p:spTgt spid="7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53" dur="1000" accel="50000">
                                          <p:stCondLst>
                                            <p:cond delay="0"/>
                                          </p:stCondLst>
                                        </p:cTn>
                                        <p:tgtEl>
                                          <p:spTgt spid="79"/>
                                        </p:tgtEl>
                                        <p:attrNameLst>
                                          <p:attrName>ppt_x</p:attrName>
                                          <p:attrName>ppt_y</p:attrName>
                                        </p:attrNameLst>
                                      </p:cBhvr>
                                    </p:animMotion>
                                    <p:animEffect transition="out" filter="fade">
                                      <p:cBhvr>
                                        <p:cTn id="554" dur="1000"/>
                                        <p:tgtEl>
                                          <p:spTgt spid="79"/>
                                        </p:tgtEl>
                                      </p:cBhvr>
                                    </p:animEffect>
                                    <p:set>
                                      <p:cBhvr>
                                        <p:cTn id="555" dur="1" fill="hold">
                                          <p:stCondLst>
                                            <p:cond delay="999"/>
                                          </p:stCondLst>
                                        </p:cTn>
                                        <p:tgtEl>
                                          <p:spTgt spid="79"/>
                                        </p:tgtEl>
                                        <p:attrNameLst>
                                          <p:attrName>style.visibility</p:attrName>
                                        </p:attrNameLst>
                                      </p:cBhvr>
                                      <p:to>
                                        <p:strVal val="hidden"/>
                                      </p:to>
                                    </p:set>
                                  </p:childTnLst>
                                </p:cTn>
                              </p:par>
                            </p:childTnLst>
                          </p:cTn>
                        </p:par>
                      </p:childTnLst>
                    </p:cTn>
                  </p:par>
                  <p:par>
                    <p:cTn id="556" fill="hold">
                      <p:stCondLst>
                        <p:cond delay="indefinite"/>
                      </p:stCondLst>
                      <p:childTnLst>
                        <p:par>
                          <p:cTn id="557" fill="hold">
                            <p:stCondLst>
                              <p:cond delay="0"/>
                            </p:stCondLst>
                            <p:childTnLst>
                              <p:par>
                                <p:cTn id="558" presetID="3" presetClass="exit" presetSubtype="10" fill="hold" grpId="1" nodeType="clickEffect">
                                  <p:stCondLst>
                                    <p:cond delay="0"/>
                                  </p:stCondLst>
                                  <p:childTnLst>
                                    <p:animEffect transition="out" filter="blinds(horizontal)">
                                      <p:cBhvr>
                                        <p:cTn id="559" dur="500"/>
                                        <p:tgtEl>
                                          <p:spTgt spid="78"/>
                                        </p:tgtEl>
                                      </p:cBhvr>
                                    </p:animEffect>
                                    <p:set>
                                      <p:cBhvr>
                                        <p:cTn id="560" dur="1" fill="hold">
                                          <p:stCondLst>
                                            <p:cond delay="499"/>
                                          </p:stCondLst>
                                        </p:cTn>
                                        <p:tgtEl>
                                          <p:spTgt spid="78"/>
                                        </p:tgtEl>
                                        <p:attrNameLst>
                                          <p:attrName>style.visibility</p:attrName>
                                        </p:attrNameLst>
                                      </p:cBhvr>
                                      <p:to>
                                        <p:strVal val="hidden"/>
                                      </p:to>
                                    </p:set>
                                  </p:childTnLst>
                                </p:cTn>
                              </p:par>
                            </p:childTnLst>
                          </p:cTn>
                        </p:par>
                      </p:childTnLst>
                    </p:cTn>
                  </p:par>
                  <p:par>
                    <p:cTn id="561" fill="hold">
                      <p:stCondLst>
                        <p:cond delay="indefinite"/>
                      </p:stCondLst>
                      <p:childTnLst>
                        <p:par>
                          <p:cTn id="562" fill="hold">
                            <p:stCondLst>
                              <p:cond delay="0"/>
                            </p:stCondLst>
                            <p:childTnLst>
                              <p:par>
                                <p:cTn id="563" presetID="52" presetClass="entr" presetSubtype="0" fill="hold" grpId="0" nodeType="clickEffect">
                                  <p:stCondLst>
                                    <p:cond delay="0"/>
                                  </p:stCondLst>
                                  <p:childTnLst>
                                    <p:set>
                                      <p:cBhvr>
                                        <p:cTn id="564" dur="1" fill="hold">
                                          <p:stCondLst>
                                            <p:cond delay="0"/>
                                          </p:stCondLst>
                                        </p:cTn>
                                        <p:tgtEl>
                                          <p:spTgt spid="108"/>
                                        </p:tgtEl>
                                        <p:attrNameLst>
                                          <p:attrName>style.visibility</p:attrName>
                                        </p:attrNameLst>
                                      </p:cBhvr>
                                      <p:to>
                                        <p:strVal val="visible"/>
                                      </p:to>
                                    </p:set>
                                    <p:animScale>
                                      <p:cBhvr>
                                        <p:cTn id="565"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6" dur="1000" decel="50000" fill="hold">
                                          <p:stCondLst>
                                            <p:cond delay="0"/>
                                          </p:stCondLst>
                                        </p:cTn>
                                        <p:tgtEl>
                                          <p:spTgt spid="108"/>
                                        </p:tgtEl>
                                        <p:attrNameLst>
                                          <p:attrName>ppt_x</p:attrName>
                                          <p:attrName>ppt_y</p:attrName>
                                        </p:attrNameLst>
                                      </p:cBhvr>
                                    </p:animMotion>
                                    <p:animEffect transition="in" filter="fade">
                                      <p:cBhvr>
                                        <p:cTn id="567" dur="1000"/>
                                        <p:tgtEl>
                                          <p:spTgt spid="108"/>
                                        </p:tgtEl>
                                      </p:cBhvr>
                                    </p:animEffect>
                                  </p:childTnLst>
                                </p:cTn>
                              </p:par>
                            </p:childTnLst>
                          </p:cTn>
                        </p:par>
                      </p:childTnLst>
                    </p:cTn>
                  </p:par>
                  <p:par>
                    <p:cTn id="568" fill="hold">
                      <p:stCondLst>
                        <p:cond delay="indefinite"/>
                      </p:stCondLst>
                      <p:childTnLst>
                        <p:par>
                          <p:cTn id="569" fill="hold">
                            <p:stCondLst>
                              <p:cond delay="0"/>
                            </p:stCondLst>
                            <p:childTnLst>
                              <p:par>
                                <p:cTn id="570" presetID="3" presetClass="exit" presetSubtype="10" fill="hold" nodeType="clickEffect">
                                  <p:stCondLst>
                                    <p:cond delay="0"/>
                                  </p:stCondLst>
                                  <p:childTnLst>
                                    <p:animEffect transition="out" filter="blinds(horizontal)">
                                      <p:cBhvr>
                                        <p:cTn id="571" dur="500"/>
                                        <p:tgtEl>
                                          <p:spTgt spid="105"/>
                                        </p:tgtEl>
                                      </p:cBhvr>
                                    </p:animEffect>
                                    <p:set>
                                      <p:cBhvr>
                                        <p:cTn id="572" dur="1" fill="hold">
                                          <p:stCondLst>
                                            <p:cond delay="499"/>
                                          </p:stCondLst>
                                        </p:cTn>
                                        <p:tgtEl>
                                          <p:spTgt spid="105"/>
                                        </p:tgtEl>
                                        <p:attrNameLst>
                                          <p:attrName>style.visibility</p:attrName>
                                        </p:attrNameLst>
                                      </p:cBhvr>
                                      <p:to>
                                        <p:strVal val="hidden"/>
                                      </p:to>
                                    </p:set>
                                  </p:childTnLst>
                                </p:cTn>
                              </p:par>
                            </p:childTnLst>
                          </p:cTn>
                        </p:par>
                      </p:childTnLst>
                    </p:cTn>
                  </p:par>
                  <p:par>
                    <p:cTn id="573" fill="hold">
                      <p:stCondLst>
                        <p:cond delay="indefinite"/>
                      </p:stCondLst>
                      <p:childTnLst>
                        <p:par>
                          <p:cTn id="574" fill="hold">
                            <p:stCondLst>
                              <p:cond delay="0"/>
                            </p:stCondLst>
                            <p:childTnLst>
                              <p:par>
                                <p:cTn id="575" presetID="3" presetClass="entr" presetSubtype="10" fill="hold" nodeType="clickEffect">
                                  <p:stCondLst>
                                    <p:cond delay="0"/>
                                  </p:stCondLst>
                                  <p:childTnLst>
                                    <p:set>
                                      <p:cBhvr>
                                        <p:cTn id="576" dur="1" fill="hold">
                                          <p:stCondLst>
                                            <p:cond delay="0"/>
                                          </p:stCondLst>
                                        </p:cTn>
                                        <p:tgtEl>
                                          <p:spTgt spid="109"/>
                                        </p:tgtEl>
                                        <p:attrNameLst>
                                          <p:attrName>style.visibility</p:attrName>
                                        </p:attrNameLst>
                                      </p:cBhvr>
                                      <p:to>
                                        <p:strVal val="visible"/>
                                      </p:to>
                                    </p:set>
                                    <p:animEffect transition="in" filter="blinds(horizontal)">
                                      <p:cBhvr>
                                        <p:cTn id="577" dur="500"/>
                                        <p:tgtEl>
                                          <p:spTgt spid="109"/>
                                        </p:tgtEl>
                                      </p:cBhvr>
                                    </p:animEffect>
                                  </p:childTnLst>
                                </p:cTn>
                              </p:par>
                            </p:childTnLst>
                          </p:cTn>
                        </p:par>
                      </p:childTnLst>
                    </p:cTn>
                  </p:par>
                  <p:par>
                    <p:cTn id="578" fill="hold">
                      <p:stCondLst>
                        <p:cond delay="indefinite"/>
                      </p:stCondLst>
                      <p:childTnLst>
                        <p:par>
                          <p:cTn id="579" fill="hold">
                            <p:stCondLst>
                              <p:cond delay="0"/>
                            </p:stCondLst>
                            <p:childTnLst>
                              <p:par>
                                <p:cTn id="580" presetID="52" presetClass="exit" presetSubtype="0" fill="hold" grpId="1" nodeType="clickEffect">
                                  <p:stCondLst>
                                    <p:cond delay="0"/>
                                  </p:stCondLst>
                                  <p:childTnLst>
                                    <p:animScale>
                                      <p:cBhvr>
                                        <p:cTn id="581" dur="1000" accel="50000">
                                          <p:stCondLst>
                                            <p:cond delay="0"/>
                                          </p:stCondLst>
                                        </p:cTn>
                                        <p:tgtEl>
                                          <p:spTgt spid="76"/>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582" dur="1000" accel="50000">
                                          <p:stCondLst>
                                            <p:cond delay="0"/>
                                          </p:stCondLst>
                                        </p:cTn>
                                        <p:tgtEl>
                                          <p:spTgt spid="76"/>
                                        </p:tgtEl>
                                        <p:attrNameLst>
                                          <p:attrName>ppt_x</p:attrName>
                                          <p:attrName>ppt_y</p:attrName>
                                        </p:attrNameLst>
                                      </p:cBhvr>
                                    </p:animMotion>
                                    <p:animEffect transition="out" filter="fade">
                                      <p:cBhvr>
                                        <p:cTn id="583" dur="1000"/>
                                        <p:tgtEl>
                                          <p:spTgt spid="76"/>
                                        </p:tgtEl>
                                      </p:cBhvr>
                                    </p:animEffect>
                                    <p:set>
                                      <p:cBhvr>
                                        <p:cTn id="584" dur="1" fill="hold">
                                          <p:stCondLst>
                                            <p:cond delay="999"/>
                                          </p:stCondLst>
                                        </p:cTn>
                                        <p:tgtEl>
                                          <p:spTgt spid="76"/>
                                        </p:tgtEl>
                                        <p:attrNameLst>
                                          <p:attrName>style.visibility</p:attrName>
                                        </p:attrNameLst>
                                      </p:cBhvr>
                                      <p:to>
                                        <p:strVal val="hidden"/>
                                      </p:to>
                                    </p:set>
                                  </p:childTnLst>
                                </p:cTn>
                              </p:par>
                            </p:childTnLst>
                          </p:cTn>
                        </p:par>
                      </p:childTnLst>
                    </p:cTn>
                  </p:par>
                  <p:par>
                    <p:cTn id="585" fill="hold">
                      <p:stCondLst>
                        <p:cond delay="indefinite"/>
                      </p:stCondLst>
                      <p:childTnLst>
                        <p:par>
                          <p:cTn id="586" fill="hold">
                            <p:stCondLst>
                              <p:cond delay="0"/>
                            </p:stCondLst>
                            <p:childTnLst>
                              <p:par>
                                <p:cTn id="587" presetID="3" presetClass="entr" presetSubtype="10" fill="hold" grpId="0" nodeType="clickEffect">
                                  <p:stCondLst>
                                    <p:cond delay="0"/>
                                  </p:stCondLst>
                                  <p:childTnLst>
                                    <p:set>
                                      <p:cBhvr>
                                        <p:cTn id="588" dur="1" fill="hold">
                                          <p:stCondLst>
                                            <p:cond delay="0"/>
                                          </p:stCondLst>
                                        </p:cTn>
                                        <p:tgtEl>
                                          <p:spTgt spid="113"/>
                                        </p:tgtEl>
                                        <p:attrNameLst>
                                          <p:attrName>style.visibility</p:attrName>
                                        </p:attrNameLst>
                                      </p:cBhvr>
                                      <p:to>
                                        <p:strVal val="visible"/>
                                      </p:to>
                                    </p:set>
                                    <p:animEffect transition="in" filter="blinds(horizontal)">
                                      <p:cBhvr>
                                        <p:cTn id="589" dur="500"/>
                                        <p:tgtEl>
                                          <p:spTgt spid="113"/>
                                        </p:tgtEl>
                                      </p:cBhvr>
                                    </p:animEffect>
                                  </p:childTnLst>
                                </p:cTn>
                              </p:par>
                              <p:par>
                                <p:cTn id="590" presetID="3" presetClass="entr" presetSubtype="10" fill="hold" grpId="0" nodeType="withEffect">
                                  <p:stCondLst>
                                    <p:cond delay="0"/>
                                  </p:stCondLst>
                                  <p:childTnLst>
                                    <p:set>
                                      <p:cBhvr>
                                        <p:cTn id="591" dur="1" fill="hold">
                                          <p:stCondLst>
                                            <p:cond delay="0"/>
                                          </p:stCondLst>
                                        </p:cTn>
                                        <p:tgtEl>
                                          <p:spTgt spid="112"/>
                                        </p:tgtEl>
                                        <p:attrNameLst>
                                          <p:attrName>style.visibility</p:attrName>
                                        </p:attrNameLst>
                                      </p:cBhvr>
                                      <p:to>
                                        <p:strVal val="visible"/>
                                      </p:to>
                                    </p:set>
                                    <p:animEffect transition="in" filter="blinds(horizontal)">
                                      <p:cBhvr>
                                        <p:cTn id="59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6" grpId="0"/>
      <p:bldP spid="76" grpId="1"/>
      <p:bldP spid="77" grpId="0"/>
      <p:bldP spid="77" grpId="1"/>
      <p:bldP spid="78" grpId="0"/>
      <p:bldP spid="78" grpId="1"/>
      <p:bldP spid="79" grpId="0"/>
      <p:bldP spid="79" grpId="1"/>
      <p:bldP spid="80" grpId="0"/>
      <p:bldP spid="80" grpId="1"/>
      <p:bldP spid="81" grpId="0"/>
      <p:bldP spid="81" grpId="1"/>
      <p:bldP spid="82" grpId="0" build="allAtOnce"/>
      <p:bldP spid="83" grpId="0"/>
      <p:bldP spid="83" grpId="1"/>
      <p:bldP spid="84" grpId="0"/>
      <p:bldP spid="84" grpId="1"/>
      <p:bldP spid="85" grpId="0"/>
      <p:bldP spid="85" grpId="1"/>
      <p:bldP spid="86" grpId="0"/>
      <p:bldP spid="86" grpId="1"/>
      <p:bldP spid="87" grpId="0"/>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4" grpId="0"/>
      <p:bldP spid="108" grpId="0"/>
      <p:bldP spid="112" grpId="0" animBg="1"/>
      <p:bldP spid="1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43733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3"/>
            <a:ext cx="10056433" cy="6579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Rencana Penyelesaian</a:t>
            </a:r>
            <a:endParaRPr lang="en-US" sz="2400" b="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6" name="Picture 2">
            <a:extLst>
              <a:ext uri="{FF2B5EF4-FFF2-40B4-BE49-F238E27FC236}">
                <a16:creationId xmlns:a16="http://schemas.microsoft.com/office/drawing/2014/main" id="{0EC8AF8F-B124-4E2C-8EB2-5226CD6D5D5F}"/>
              </a:ext>
            </a:extLst>
          </p:cNvPr>
          <p:cNvPicPr>
            <a:picLocks noChangeAspect="1" noChangeArrowheads="1"/>
          </p:cNvPicPr>
          <p:nvPr/>
        </p:nvPicPr>
        <p:blipFill>
          <a:blip r:embed="rId3"/>
          <a:srcRect/>
          <a:stretch>
            <a:fillRect/>
          </a:stretch>
        </p:blipFill>
        <p:spPr bwMode="auto">
          <a:xfrm>
            <a:off x="4419600" y="1974777"/>
            <a:ext cx="3352800" cy="1689246"/>
          </a:xfrm>
          <a:prstGeom prst="rect">
            <a:avLst/>
          </a:prstGeom>
          <a:noFill/>
          <a:ln w="9525">
            <a:noFill/>
            <a:miter lim="800000"/>
            <a:headEnd/>
            <a:tailEnd/>
          </a:ln>
          <a:effectLst/>
        </p:spPr>
      </p:pic>
      <p:grpSp>
        <p:nvGrpSpPr>
          <p:cNvPr id="8" name="Group 7">
            <a:extLst>
              <a:ext uri="{FF2B5EF4-FFF2-40B4-BE49-F238E27FC236}">
                <a16:creationId xmlns:a16="http://schemas.microsoft.com/office/drawing/2014/main" id="{B640927B-80F2-4D6E-BB96-1BFA832B62D3}"/>
              </a:ext>
            </a:extLst>
          </p:cNvPr>
          <p:cNvGrpSpPr/>
          <p:nvPr/>
        </p:nvGrpSpPr>
        <p:grpSpPr>
          <a:xfrm>
            <a:off x="2156926" y="3904397"/>
            <a:ext cx="8839200" cy="2667000"/>
            <a:chOff x="457200" y="1981200"/>
            <a:chExt cx="9287681" cy="3200400"/>
          </a:xfrm>
        </p:grpSpPr>
        <p:pic>
          <p:nvPicPr>
            <p:cNvPr id="11" name="Picture 34">
              <a:extLst>
                <a:ext uri="{FF2B5EF4-FFF2-40B4-BE49-F238E27FC236}">
                  <a16:creationId xmlns:a16="http://schemas.microsoft.com/office/drawing/2014/main" id="{89BD0BFD-DA89-41FD-862B-D30ABBE81B51}"/>
                </a:ext>
              </a:extLst>
            </p:cNvPr>
            <p:cNvPicPr>
              <a:picLocks noChangeAspect="1" noChangeArrowheads="1"/>
            </p:cNvPicPr>
            <p:nvPr/>
          </p:nvPicPr>
          <p:blipFill>
            <a:blip r:embed="rId4"/>
            <a:srcRect/>
            <a:stretch>
              <a:fillRect/>
            </a:stretch>
          </p:blipFill>
          <p:spPr bwMode="auto">
            <a:xfrm>
              <a:off x="457200" y="1981200"/>
              <a:ext cx="9287681" cy="3200400"/>
            </a:xfrm>
            <a:prstGeom prst="rect">
              <a:avLst/>
            </a:prstGeom>
            <a:noFill/>
            <a:ln w="9525">
              <a:noFill/>
              <a:miter lim="800000"/>
              <a:headEnd/>
              <a:tailEnd/>
            </a:ln>
            <a:effectLst/>
          </p:spPr>
        </p:pic>
        <p:grpSp>
          <p:nvGrpSpPr>
            <p:cNvPr id="12" name="Group 13">
              <a:extLst>
                <a:ext uri="{FF2B5EF4-FFF2-40B4-BE49-F238E27FC236}">
                  <a16:creationId xmlns:a16="http://schemas.microsoft.com/office/drawing/2014/main" id="{83AC44CD-53E2-4584-992D-BB1D0D3DFFDE}"/>
                </a:ext>
              </a:extLst>
            </p:cNvPr>
            <p:cNvGrpSpPr/>
            <p:nvPr/>
          </p:nvGrpSpPr>
          <p:grpSpPr>
            <a:xfrm>
              <a:off x="3505200" y="2286000"/>
              <a:ext cx="531324" cy="976879"/>
              <a:chOff x="4038600" y="5395686"/>
              <a:chExt cx="531324" cy="976879"/>
            </a:xfrm>
          </p:grpSpPr>
          <p:cxnSp>
            <p:nvCxnSpPr>
              <p:cNvPr id="18" name="Straight Connector 17">
                <a:extLst>
                  <a:ext uri="{FF2B5EF4-FFF2-40B4-BE49-F238E27FC236}">
                    <a16:creationId xmlns:a16="http://schemas.microsoft.com/office/drawing/2014/main" id="{A362E7D1-AC2C-45E5-AA8F-62A9F3D87A66}"/>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7FF569-90CC-4347-A015-8BBEA06620F0}"/>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CF642EF-0819-4CBC-9985-70384A486F0C}"/>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D729D01-454A-4F58-B9DE-7E701055D27E}"/>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 name="Group 14">
              <a:extLst>
                <a:ext uri="{FF2B5EF4-FFF2-40B4-BE49-F238E27FC236}">
                  <a16:creationId xmlns:a16="http://schemas.microsoft.com/office/drawing/2014/main" id="{02616C64-F08C-4BBF-9A0E-33126F0B61FF}"/>
                </a:ext>
              </a:extLst>
            </p:cNvPr>
            <p:cNvGrpSpPr/>
            <p:nvPr/>
          </p:nvGrpSpPr>
          <p:grpSpPr>
            <a:xfrm>
              <a:off x="5410200" y="2209800"/>
              <a:ext cx="531324" cy="976879"/>
              <a:chOff x="4038600" y="5395686"/>
              <a:chExt cx="531324" cy="976879"/>
            </a:xfrm>
          </p:grpSpPr>
          <p:cxnSp>
            <p:nvCxnSpPr>
              <p:cNvPr id="14" name="Straight Connector 13">
                <a:extLst>
                  <a:ext uri="{FF2B5EF4-FFF2-40B4-BE49-F238E27FC236}">
                    <a16:creationId xmlns:a16="http://schemas.microsoft.com/office/drawing/2014/main" id="{B06CE3BD-7FCA-42FE-AADD-3C2E0BC19EE4}"/>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A4CAE-879A-4699-B94E-4BFC0DA2E94B}"/>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02BA4B-BCB9-4BEE-831A-B1BF3337D935}"/>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16415-75AB-4FC7-92E9-7A7666B32968}"/>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3733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5" name="Content Placeholder 11">
            <a:extLst>
              <a:ext uri="{FF2B5EF4-FFF2-40B4-BE49-F238E27FC236}">
                <a16:creationId xmlns:a16="http://schemas.microsoft.com/office/drawing/2014/main" id="{A83C2E59-F5C3-45BE-842E-8732FAE3D929}"/>
              </a:ext>
            </a:extLst>
          </p:cNvPr>
          <p:cNvSpPr txBox="1">
            <a:spLocks/>
          </p:cNvSpPr>
          <p:nvPr/>
        </p:nvSpPr>
        <p:spPr>
          <a:xfrm>
            <a:off x="1097279" y="1842653"/>
            <a:ext cx="10056433" cy="43850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II</a:t>
            </a:r>
            <a:endParaRPr lang="en-US" sz="2400" b="1"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600"/>
              </a:spcAft>
              <a:buFont typeface="Arial" panose="020B0604020202020204" pitchFamily="34" charset="0"/>
              <a:buChar char="•"/>
            </a:pPr>
            <a:endParaRPr lang="id-ID" sz="2400" dirty="0"/>
          </a:p>
          <a:p>
            <a:pPr marL="98425" indent="0">
              <a:spcBef>
                <a:spcPts val="600"/>
              </a:spcBef>
              <a:spcAft>
                <a:spcPts val="1200"/>
              </a:spcAft>
              <a:buNone/>
            </a:pPr>
            <a:r>
              <a:rPr lang="en-US" sz="2400" b="1" dirty="0"/>
              <a:t>I</a:t>
            </a:r>
            <a:r>
              <a:rPr lang="id-ID" sz="2400" b="1" dirty="0"/>
              <a:t>si </a:t>
            </a:r>
            <a:r>
              <a:rPr lang="id-ID" sz="2400" b="1" i="1" dirty="0"/>
              <a:t>stack</a:t>
            </a:r>
            <a:r>
              <a:rPr lang="id-ID" sz="2400" b="1" dirty="0"/>
              <a:t> pada langkah ke-1</a:t>
            </a:r>
            <a:endParaRPr lang="en-US" sz="2400" b="1" dirty="0"/>
          </a:p>
        </p:txBody>
      </p:sp>
      <p:sp>
        <p:nvSpPr>
          <p:cNvPr id="8" name="Rectangle 6">
            <a:extLst>
              <a:ext uri="{FF2B5EF4-FFF2-40B4-BE49-F238E27FC236}">
                <a16:creationId xmlns:a16="http://schemas.microsoft.com/office/drawing/2014/main" id="{275728C8-2675-438A-8E4E-EC54FB11AE62}"/>
              </a:ext>
            </a:extLst>
          </p:cNvPr>
          <p:cNvSpPr>
            <a:spLocks noChangeArrowheads="1"/>
          </p:cNvSpPr>
          <p:nvPr/>
        </p:nvSpPr>
        <p:spPr bwMode="auto">
          <a:xfrm>
            <a:off x="2025781" y="124540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9">
            <a:extLst>
              <a:ext uri="{FF2B5EF4-FFF2-40B4-BE49-F238E27FC236}">
                <a16:creationId xmlns:a16="http://schemas.microsoft.com/office/drawing/2014/main" id="{6B0985A7-01AB-4558-9AD6-37DB9B1BC0B0}"/>
              </a:ext>
            </a:extLst>
          </p:cNvPr>
          <p:cNvSpPr>
            <a:spLocks noChangeArrowheads="1"/>
          </p:cNvSpPr>
          <p:nvPr/>
        </p:nvSpPr>
        <p:spPr bwMode="auto">
          <a:xfrm>
            <a:off x="2025781" y="124540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3" name="Group 12">
            <a:extLst>
              <a:ext uri="{FF2B5EF4-FFF2-40B4-BE49-F238E27FC236}">
                <a16:creationId xmlns:a16="http://schemas.microsoft.com/office/drawing/2014/main" id="{2E3F99FA-0D6D-4073-91DC-72D91B6B050D}"/>
              </a:ext>
            </a:extLst>
          </p:cNvPr>
          <p:cNvGrpSpPr/>
          <p:nvPr/>
        </p:nvGrpSpPr>
        <p:grpSpPr>
          <a:xfrm>
            <a:off x="1623527" y="4453672"/>
            <a:ext cx="4456975" cy="1694873"/>
            <a:chOff x="-382543" y="2514600"/>
            <a:chExt cx="5071388" cy="2338739"/>
          </a:xfrm>
        </p:grpSpPr>
        <p:sp>
          <p:nvSpPr>
            <p:cNvPr id="14" name="Text Box 5">
              <a:extLst>
                <a:ext uri="{FF2B5EF4-FFF2-40B4-BE49-F238E27FC236}">
                  <a16:creationId xmlns:a16="http://schemas.microsoft.com/office/drawing/2014/main" id="{DBF3C4DD-E2B9-4FC5-B2BC-AE6AAB612BF6}"/>
                </a:ext>
              </a:extLst>
            </p:cNvPr>
            <p:cNvSpPr txBox="1">
              <a:spLocks noChangeArrowheads="1"/>
            </p:cNvSpPr>
            <p:nvPr/>
          </p:nvSpPr>
          <p:spPr bwMode="auto">
            <a:xfrm>
              <a:off x="533400" y="2514600"/>
              <a:ext cx="3200400" cy="1676400"/>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ON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(B,C)</a:t>
              </a:r>
            </a:p>
          </p:txBody>
        </p:sp>
        <p:sp>
          <p:nvSpPr>
            <p:cNvPr id="15" name="Rectangle 14">
              <a:extLst>
                <a:ext uri="{FF2B5EF4-FFF2-40B4-BE49-F238E27FC236}">
                  <a16:creationId xmlns:a16="http://schemas.microsoft.com/office/drawing/2014/main" id="{37B7B831-9563-4C6C-90AE-47A67B6722BD}"/>
                </a:ext>
              </a:extLst>
            </p:cNvPr>
            <p:cNvSpPr/>
            <p:nvPr/>
          </p:nvSpPr>
          <p:spPr>
            <a:xfrm>
              <a:off x="-382543" y="4216292"/>
              <a:ext cx="5071388" cy="637047"/>
            </a:xfrm>
            <a:prstGeom prst="rect">
              <a:avLst/>
            </a:prstGeom>
          </p:spPr>
          <p:txBody>
            <a:bodyPr wrap="square">
              <a:spAutoFit/>
            </a:bodyPr>
            <a:lstStyle/>
            <a:p>
              <a:pPr algn="ctr"/>
              <a:r>
                <a:rPr lang="en-US" sz="2400" dirty="0"/>
                <a:t>U</a:t>
              </a:r>
              <a:r>
                <a:rPr lang="id-ID" sz="2400" dirty="0"/>
                <a:t>rutan isi </a:t>
              </a:r>
              <a:r>
                <a:rPr lang="id-ID" sz="2400" i="1" dirty="0"/>
                <a:t>stack</a:t>
              </a:r>
              <a:r>
                <a:rPr lang="en-US" sz="2400" dirty="0"/>
                <a:t> </a:t>
              </a:r>
              <a:r>
                <a:rPr lang="id-ID" sz="2400" dirty="0"/>
                <a:t>k</a:t>
              </a:r>
              <a:r>
                <a:rPr lang="en-US" sz="2400" dirty="0" err="1"/>
                <a:t>emungkinan</a:t>
              </a:r>
              <a:r>
                <a:rPr lang="en-US" sz="2400" dirty="0"/>
                <a:t> 1</a:t>
              </a:r>
              <a:endParaRPr lang="id-ID" sz="2400" dirty="0"/>
            </a:p>
          </p:txBody>
        </p:sp>
      </p:grpSp>
      <p:grpSp>
        <p:nvGrpSpPr>
          <p:cNvPr id="16" name="Group 15">
            <a:extLst>
              <a:ext uri="{FF2B5EF4-FFF2-40B4-BE49-F238E27FC236}">
                <a16:creationId xmlns:a16="http://schemas.microsoft.com/office/drawing/2014/main" id="{80B3168C-FFE5-4139-99D6-4425519CB9F5}"/>
              </a:ext>
            </a:extLst>
          </p:cNvPr>
          <p:cNvGrpSpPr/>
          <p:nvPr/>
        </p:nvGrpSpPr>
        <p:grpSpPr>
          <a:xfrm>
            <a:off x="6950839" y="4390780"/>
            <a:ext cx="4721807" cy="1702342"/>
            <a:chOff x="4493207" y="2514600"/>
            <a:chExt cx="4721807" cy="2327906"/>
          </a:xfrm>
        </p:grpSpPr>
        <p:sp>
          <p:nvSpPr>
            <p:cNvPr id="17" name="Text Box 11">
              <a:extLst>
                <a:ext uri="{FF2B5EF4-FFF2-40B4-BE49-F238E27FC236}">
                  <a16:creationId xmlns:a16="http://schemas.microsoft.com/office/drawing/2014/main" id="{7A831F28-0155-46D5-96BE-C2E6F4881FBF}"/>
                </a:ext>
              </a:extLst>
            </p:cNvPr>
            <p:cNvSpPr txBox="1">
              <a:spLocks noChangeArrowheads="1"/>
            </p:cNvSpPr>
            <p:nvPr/>
          </p:nvSpPr>
          <p:spPr bwMode="auto">
            <a:xfrm>
              <a:off x="5486400" y="2514600"/>
              <a:ext cx="3200400" cy="1676401"/>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ON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(B,C)</a:t>
              </a:r>
            </a:p>
          </p:txBody>
        </p:sp>
        <p:sp>
          <p:nvSpPr>
            <p:cNvPr id="18" name="Rectangle 17">
              <a:extLst>
                <a:ext uri="{FF2B5EF4-FFF2-40B4-BE49-F238E27FC236}">
                  <a16:creationId xmlns:a16="http://schemas.microsoft.com/office/drawing/2014/main" id="{2BC05894-47B9-4075-A851-8AED91EB3C2D}"/>
                </a:ext>
              </a:extLst>
            </p:cNvPr>
            <p:cNvSpPr/>
            <p:nvPr/>
          </p:nvSpPr>
          <p:spPr>
            <a:xfrm>
              <a:off x="4493207" y="4211192"/>
              <a:ext cx="4721807" cy="631314"/>
            </a:xfrm>
            <a:prstGeom prst="rect">
              <a:avLst/>
            </a:prstGeom>
          </p:spPr>
          <p:txBody>
            <a:bodyPr wrap="square">
              <a:spAutoFit/>
            </a:bodyPr>
            <a:lstStyle/>
            <a:p>
              <a:pPr algn="ctr"/>
              <a:r>
                <a:rPr lang="en-US" sz="2400" dirty="0"/>
                <a:t>U</a:t>
              </a:r>
              <a:r>
                <a:rPr lang="id-ID" sz="2400" dirty="0"/>
                <a:t>rutan isi </a:t>
              </a:r>
              <a:r>
                <a:rPr lang="id-ID" sz="2400" i="1" dirty="0"/>
                <a:t>stack</a:t>
              </a:r>
              <a:r>
                <a:rPr lang="en-US" sz="2400" dirty="0"/>
                <a:t> </a:t>
              </a:r>
              <a:r>
                <a:rPr lang="id-ID" sz="2400" dirty="0"/>
                <a:t>k</a:t>
              </a:r>
              <a:r>
                <a:rPr lang="en-US" sz="2400" dirty="0" err="1"/>
                <a:t>emungkinan</a:t>
              </a:r>
              <a:r>
                <a:rPr lang="en-US" sz="2400" dirty="0"/>
                <a:t> 2</a:t>
              </a:r>
              <a:endParaRPr lang="id-ID" sz="2400" dirty="0"/>
            </a:p>
          </p:txBody>
        </p:sp>
      </p:grpSp>
      <p:pic>
        <p:nvPicPr>
          <p:cNvPr id="19" name="Picture 2">
            <a:extLst>
              <a:ext uri="{FF2B5EF4-FFF2-40B4-BE49-F238E27FC236}">
                <a16:creationId xmlns:a16="http://schemas.microsoft.com/office/drawing/2014/main" id="{BAD8B889-7CB2-45C0-A739-E102E6DF71F9}"/>
              </a:ext>
            </a:extLst>
          </p:cNvPr>
          <p:cNvPicPr>
            <a:picLocks noChangeAspect="1" noChangeArrowheads="1"/>
          </p:cNvPicPr>
          <p:nvPr/>
        </p:nvPicPr>
        <p:blipFill>
          <a:blip r:embed="rId3"/>
          <a:srcRect/>
          <a:stretch>
            <a:fillRect/>
          </a:stretch>
        </p:blipFill>
        <p:spPr bwMode="auto">
          <a:xfrm>
            <a:off x="4059936" y="1840993"/>
            <a:ext cx="7949184" cy="2021771"/>
          </a:xfrm>
          <a:prstGeom prst="rect">
            <a:avLst/>
          </a:prstGeom>
          <a:noFill/>
          <a:ln w="9525">
            <a:noFill/>
            <a:miter lim="800000"/>
            <a:headEnd/>
            <a:tailEnd/>
          </a:ln>
          <a:effectLst/>
        </p:spPr>
      </p:pic>
      <p:grpSp>
        <p:nvGrpSpPr>
          <p:cNvPr id="20" name="Group 13">
            <a:extLst>
              <a:ext uri="{FF2B5EF4-FFF2-40B4-BE49-F238E27FC236}">
                <a16:creationId xmlns:a16="http://schemas.microsoft.com/office/drawing/2014/main" id="{EBE45A11-4CF8-4CD1-BB5C-2496A4D447F5}"/>
              </a:ext>
            </a:extLst>
          </p:cNvPr>
          <p:cNvGrpSpPr/>
          <p:nvPr/>
        </p:nvGrpSpPr>
        <p:grpSpPr>
          <a:xfrm>
            <a:off x="6157550" y="1993394"/>
            <a:ext cx="454752" cy="506254"/>
            <a:chOff x="4038600" y="5395686"/>
            <a:chExt cx="531324" cy="976879"/>
          </a:xfrm>
        </p:grpSpPr>
        <p:cxnSp>
          <p:nvCxnSpPr>
            <p:cNvPr id="21" name="Straight Connector 20">
              <a:extLst>
                <a:ext uri="{FF2B5EF4-FFF2-40B4-BE49-F238E27FC236}">
                  <a16:creationId xmlns:a16="http://schemas.microsoft.com/office/drawing/2014/main" id="{6B5E86D4-883E-4C8A-A545-B9FE5DA99998}"/>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83674A-3D75-4DED-A0D1-6322534A33D9}"/>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6B0899F-C564-4905-9EDD-78A134A1C368}"/>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284873-C92A-4538-86C6-74C1355D6ADD}"/>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5" name="Group 13">
            <a:extLst>
              <a:ext uri="{FF2B5EF4-FFF2-40B4-BE49-F238E27FC236}">
                <a16:creationId xmlns:a16="http://schemas.microsoft.com/office/drawing/2014/main" id="{D7406D67-CDCC-4B68-AE69-FC1B249B7E01}"/>
              </a:ext>
            </a:extLst>
          </p:cNvPr>
          <p:cNvGrpSpPr/>
          <p:nvPr/>
        </p:nvGrpSpPr>
        <p:grpSpPr>
          <a:xfrm>
            <a:off x="7514636" y="1993394"/>
            <a:ext cx="454752" cy="506254"/>
            <a:chOff x="4038600" y="5395686"/>
            <a:chExt cx="531324" cy="976879"/>
          </a:xfrm>
        </p:grpSpPr>
        <p:cxnSp>
          <p:nvCxnSpPr>
            <p:cNvPr id="26" name="Straight Connector 25">
              <a:extLst>
                <a:ext uri="{FF2B5EF4-FFF2-40B4-BE49-F238E27FC236}">
                  <a16:creationId xmlns:a16="http://schemas.microsoft.com/office/drawing/2014/main" id="{F8D35F84-21F6-4328-9DF5-E6F4A6AB9B97}"/>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81F0C1-C081-4813-BFA8-0A26CFE20842}"/>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EE132-D417-43E2-9224-7BC0A2BFBD66}"/>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AC7A64-68AF-44D6-B182-4F9BB877449D}"/>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1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en-US" sz="2700" i="1" dirty="0" err="1"/>
              <a:t>Deskripsi</a:t>
            </a:r>
            <a:r>
              <a:rPr lang="en-US" sz="2700" i="1" dirty="0"/>
              <a:t> Goal-Stack-Planning (GSP)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5" name="Content Placeholder 11">
            <a:extLst>
              <a:ext uri="{FF2B5EF4-FFF2-40B4-BE49-F238E27FC236}">
                <a16:creationId xmlns:a16="http://schemas.microsoft.com/office/drawing/2014/main" id="{A83C2E59-F5C3-45BE-842E-8732FAE3D929}"/>
              </a:ext>
            </a:extLst>
          </p:cNvPr>
          <p:cNvSpPr txBox="1">
            <a:spLocks/>
          </p:cNvSpPr>
          <p:nvPr/>
        </p:nvSpPr>
        <p:spPr>
          <a:xfrm>
            <a:off x="1097279" y="1842653"/>
            <a:ext cx="10056433" cy="5098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II</a:t>
            </a:r>
            <a:endParaRPr lang="en-US" sz="2400" b="1" dirty="0"/>
          </a:p>
        </p:txBody>
      </p:sp>
      <p:sp>
        <p:nvSpPr>
          <p:cNvPr id="8" name="Rectangle 6">
            <a:extLst>
              <a:ext uri="{FF2B5EF4-FFF2-40B4-BE49-F238E27FC236}">
                <a16:creationId xmlns:a16="http://schemas.microsoft.com/office/drawing/2014/main" id="{275728C8-2675-438A-8E4E-EC54FB11AE62}"/>
              </a:ext>
            </a:extLst>
          </p:cNvPr>
          <p:cNvSpPr>
            <a:spLocks noChangeArrowheads="1"/>
          </p:cNvSpPr>
          <p:nvPr/>
        </p:nvSpPr>
        <p:spPr bwMode="auto">
          <a:xfrm>
            <a:off x="2025781" y="124540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9">
            <a:extLst>
              <a:ext uri="{FF2B5EF4-FFF2-40B4-BE49-F238E27FC236}">
                <a16:creationId xmlns:a16="http://schemas.microsoft.com/office/drawing/2014/main" id="{6B0985A7-01AB-4558-9AD6-37DB9B1BC0B0}"/>
              </a:ext>
            </a:extLst>
          </p:cNvPr>
          <p:cNvSpPr>
            <a:spLocks noChangeArrowheads="1"/>
          </p:cNvSpPr>
          <p:nvPr/>
        </p:nvSpPr>
        <p:spPr bwMode="auto">
          <a:xfrm>
            <a:off x="2025781" y="124540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pSp>
        <p:nvGrpSpPr>
          <p:cNvPr id="13" name="Group 12">
            <a:extLst>
              <a:ext uri="{FF2B5EF4-FFF2-40B4-BE49-F238E27FC236}">
                <a16:creationId xmlns:a16="http://schemas.microsoft.com/office/drawing/2014/main" id="{2E3F99FA-0D6D-4073-91DC-72D91B6B050D}"/>
              </a:ext>
            </a:extLst>
          </p:cNvPr>
          <p:cNvGrpSpPr/>
          <p:nvPr/>
        </p:nvGrpSpPr>
        <p:grpSpPr>
          <a:xfrm>
            <a:off x="1178199" y="2284252"/>
            <a:ext cx="3652001" cy="2064205"/>
            <a:chOff x="533400" y="2514600"/>
            <a:chExt cx="4155445" cy="2848375"/>
          </a:xfrm>
        </p:grpSpPr>
        <p:sp>
          <p:nvSpPr>
            <p:cNvPr id="14" name="Text Box 5">
              <a:extLst>
                <a:ext uri="{FF2B5EF4-FFF2-40B4-BE49-F238E27FC236}">
                  <a16:creationId xmlns:a16="http://schemas.microsoft.com/office/drawing/2014/main" id="{DBF3C4DD-E2B9-4FC5-B2BC-AE6AAB612BF6}"/>
                </a:ext>
              </a:extLst>
            </p:cNvPr>
            <p:cNvSpPr txBox="1">
              <a:spLocks noChangeArrowheads="1"/>
            </p:cNvSpPr>
            <p:nvPr/>
          </p:nvSpPr>
          <p:spPr bwMode="auto">
            <a:xfrm>
              <a:off x="533400" y="2514600"/>
              <a:ext cx="2290353" cy="1676399"/>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ON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(B,C)</a:t>
              </a:r>
            </a:p>
          </p:txBody>
        </p:sp>
        <p:sp>
          <p:nvSpPr>
            <p:cNvPr id="15" name="Rectangle 14">
              <a:extLst>
                <a:ext uri="{FF2B5EF4-FFF2-40B4-BE49-F238E27FC236}">
                  <a16:creationId xmlns:a16="http://schemas.microsoft.com/office/drawing/2014/main" id="{37B7B831-9563-4C6C-90AE-47A67B6722BD}"/>
                </a:ext>
              </a:extLst>
            </p:cNvPr>
            <p:cNvSpPr/>
            <p:nvPr/>
          </p:nvSpPr>
          <p:spPr>
            <a:xfrm>
              <a:off x="533400" y="4216291"/>
              <a:ext cx="4155445" cy="1146684"/>
            </a:xfrm>
            <a:prstGeom prst="rect">
              <a:avLst/>
            </a:prstGeom>
          </p:spPr>
          <p:txBody>
            <a:bodyPr wrap="square">
              <a:spAutoFit/>
            </a:bodyPr>
            <a:lstStyle/>
            <a:p>
              <a:r>
                <a:rPr lang="en-US" sz="2400" dirty="0"/>
                <a:t>U</a:t>
              </a:r>
              <a:r>
                <a:rPr lang="id-ID" sz="2400" dirty="0"/>
                <a:t>rutan isi </a:t>
              </a:r>
              <a:r>
                <a:rPr lang="id-ID" sz="2400" i="1" dirty="0"/>
                <a:t>stack</a:t>
              </a:r>
              <a:r>
                <a:rPr lang="en-US" sz="2400" dirty="0"/>
                <a:t> </a:t>
              </a:r>
              <a:r>
                <a:rPr lang="id-ID" sz="2400" dirty="0"/>
                <a:t>k</a:t>
              </a:r>
              <a:r>
                <a:rPr lang="en-US" sz="2400" dirty="0" err="1"/>
                <a:t>emungkinan</a:t>
              </a:r>
              <a:r>
                <a:rPr lang="en-US" sz="2400" dirty="0"/>
                <a:t> 1</a:t>
              </a:r>
              <a:endParaRPr lang="id-ID" sz="2400" dirty="0"/>
            </a:p>
          </p:txBody>
        </p:sp>
      </p:grpSp>
      <p:grpSp>
        <p:nvGrpSpPr>
          <p:cNvPr id="16" name="Group 15">
            <a:extLst>
              <a:ext uri="{FF2B5EF4-FFF2-40B4-BE49-F238E27FC236}">
                <a16:creationId xmlns:a16="http://schemas.microsoft.com/office/drawing/2014/main" id="{80B3168C-FFE5-4139-99D6-4425519CB9F5}"/>
              </a:ext>
            </a:extLst>
          </p:cNvPr>
          <p:cNvGrpSpPr/>
          <p:nvPr/>
        </p:nvGrpSpPr>
        <p:grpSpPr>
          <a:xfrm>
            <a:off x="6696138" y="2284250"/>
            <a:ext cx="3728614" cy="2057819"/>
            <a:chOff x="5450448" y="3118468"/>
            <a:chExt cx="3728614" cy="2814008"/>
          </a:xfrm>
        </p:grpSpPr>
        <p:sp>
          <p:nvSpPr>
            <p:cNvPr id="17" name="Text Box 11">
              <a:extLst>
                <a:ext uri="{FF2B5EF4-FFF2-40B4-BE49-F238E27FC236}">
                  <a16:creationId xmlns:a16="http://schemas.microsoft.com/office/drawing/2014/main" id="{7A831F28-0155-46D5-96BE-C2E6F4881FBF}"/>
                </a:ext>
              </a:extLst>
            </p:cNvPr>
            <p:cNvSpPr txBox="1">
              <a:spLocks noChangeArrowheads="1"/>
            </p:cNvSpPr>
            <p:nvPr/>
          </p:nvSpPr>
          <p:spPr bwMode="auto">
            <a:xfrm>
              <a:off x="5450448" y="3118468"/>
              <a:ext cx="2055378" cy="1676403"/>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981200"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ON</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ON</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(B,C)</a:t>
              </a:r>
            </a:p>
          </p:txBody>
        </p:sp>
        <p:sp>
          <p:nvSpPr>
            <p:cNvPr id="18" name="Rectangle 17">
              <a:extLst>
                <a:ext uri="{FF2B5EF4-FFF2-40B4-BE49-F238E27FC236}">
                  <a16:creationId xmlns:a16="http://schemas.microsoft.com/office/drawing/2014/main" id="{2BC05894-47B9-4075-A851-8AED91EB3C2D}"/>
                </a:ext>
              </a:extLst>
            </p:cNvPr>
            <p:cNvSpPr/>
            <p:nvPr/>
          </p:nvSpPr>
          <p:spPr>
            <a:xfrm>
              <a:off x="5450448" y="4796111"/>
              <a:ext cx="3728614" cy="1136365"/>
            </a:xfrm>
            <a:prstGeom prst="rect">
              <a:avLst/>
            </a:prstGeom>
          </p:spPr>
          <p:txBody>
            <a:bodyPr wrap="square">
              <a:spAutoFit/>
            </a:bodyPr>
            <a:lstStyle/>
            <a:p>
              <a:r>
                <a:rPr lang="en-US" sz="2400" dirty="0"/>
                <a:t>U</a:t>
              </a:r>
              <a:r>
                <a:rPr lang="id-ID" sz="2400" dirty="0"/>
                <a:t>rutan isi </a:t>
              </a:r>
              <a:r>
                <a:rPr lang="id-ID" sz="2400" i="1" dirty="0"/>
                <a:t>stack</a:t>
              </a:r>
              <a:r>
                <a:rPr lang="en-US" sz="2400" dirty="0"/>
                <a:t> </a:t>
              </a:r>
              <a:r>
                <a:rPr lang="id-ID" sz="2400" dirty="0"/>
                <a:t>k</a:t>
              </a:r>
              <a:r>
                <a:rPr lang="en-US" sz="2400" dirty="0" err="1"/>
                <a:t>emungkinan</a:t>
              </a:r>
              <a:r>
                <a:rPr lang="en-US" sz="2400" dirty="0"/>
                <a:t> 2</a:t>
              </a:r>
              <a:endParaRPr lang="id-ID" sz="2400" dirty="0"/>
            </a:p>
          </p:txBody>
        </p:sp>
      </p:grpSp>
      <p:sp>
        <p:nvSpPr>
          <p:cNvPr id="19" name="Text Box 8">
            <a:extLst>
              <a:ext uri="{FF2B5EF4-FFF2-40B4-BE49-F238E27FC236}">
                <a16:creationId xmlns:a16="http://schemas.microsoft.com/office/drawing/2014/main" id="{1171AD33-1A74-460C-A944-25A62B6AD3EA}"/>
              </a:ext>
            </a:extLst>
          </p:cNvPr>
          <p:cNvSpPr txBox="1">
            <a:spLocks noChangeArrowheads="1"/>
          </p:cNvSpPr>
          <p:nvPr/>
        </p:nvSpPr>
        <p:spPr bwMode="auto">
          <a:xfrm>
            <a:off x="3559918" y="1860565"/>
            <a:ext cx="2055378" cy="3929740"/>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UN</a:t>
            </a: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(C,A)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PUTDOWN(C)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1" i="0" u="none" strike="noStrike" cap="none" normalizeH="0" baseline="0" dirty="0">
                <a:ln>
                  <a:noFill/>
                </a:ln>
                <a:solidFill>
                  <a:srgbClr val="0070C0"/>
                </a:solidFill>
                <a:effectLst/>
                <a:latin typeface="Arial" pitchFamily="34" charset="0"/>
                <a:ea typeface="Times New Roman" pitchFamily="18" charset="0"/>
                <a:cs typeface="Arial" pitchFamily="34" charset="0"/>
              </a:rPr>
              <a:t>PICKUP(A)</a:t>
            </a:r>
            <a:endParaRPr kumimoji="0" lang="en-US" sz="1600" b="0" i="0" u="none" strike="noStrike" cap="none" normalizeH="0" baseline="0" dirty="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1" i="1" u="none" strike="noStrike" cap="none" normalizeH="0" baseline="0" dirty="0">
                <a:ln>
                  <a:noFill/>
                </a:ln>
                <a:solidFill>
                  <a:srgbClr val="C00000"/>
                </a:solidFill>
                <a:effectLst/>
                <a:latin typeface="Arial" pitchFamily="34" charset="0"/>
                <a:ea typeface="Times New Roman" pitchFamily="18" charset="0"/>
                <a:cs typeface="Arial" pitchFamily="34" charset="0"/>
              </a:rPr>
              <a:t>STACK</a:t>
            </a:r>
            <a:r>
              <a:rPr kumimoji="0" lang="en-US" sz="1600" b="1" i="0" u="none" strike="noStrike" cap="none" normalizeH="0" baseline="0" dirty="0">
                <a:ln>
                  <a:noFill/>
                </a:ln>
                <a:solidFill>
                  <a:srgbClr val="C00000"/>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1" i="0" u="none" strike="noStrike" cap="none" normalizeH="0" baseline="0" dirty="0">
                <a:ln>
                  <a:noFill/>
                </a:ln>
                <a:solidFill>
                  <a:srgbClr val="C00000"/>
                </a:solidFill>
                <a:effectLst/>
                <a:latin typeface="Arial" pitchFamily="34" charset="0"/>
                <a:ea typeface="Times New Roman" pitchFamily="18" charset="0"/>
                <a:cs typeface="Arial" pitchFamily="34" charset="0"/>
              </a:rPr>
              <a:t>UN</a:t>
            </a:r>
            <a:r>
              <a:rPr kumimoji="0" lang="en-US" sz="1600" b="1" i="1" u="none" strike="noStrike" cap="none" normalizeH="0" baseline="0" dirty="0">
                <a:ln>
                  <a:noFill/>
                </a:ln>
                <a:solidFill>
                  <a:srgbClr val="C00000"/>
                </a:solidFill>
                <a:effectLst/>
                <a:latin typeface="Arial" pitchFamily="34" charset="0"/>
                <a:ea typeface="Times New Roman" pitchFamily="18" charset="0"/>
                <a:cs typeface="Arial" pitchFamily="34" charset="0"/>
              </a:rPr>
              <a:t>STACK</a:t>
            </a:r>
            <a:r>
              <a:rPr kumimoji="0" lang="en-US" sz="1600" b="1" i="0" u="none" strike="noStrike" cap="none" normalizeH="0" baseline="0" dirty="0">
                <a:ln>
                  <a:noFill/>
                </a:ln>
                <a:solidFill>
                  <a:srgbClr val="C00000"/>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1" i="0" u="none" strike="noStrike" cap="none" normalizeH="0" baseline="0" dirty="0">
                <a:ln>
                  <a:noFill/>
                </a:ln>
                <a:solidFill>
                  <a:srgbClr val="0070C0"/>
                </a:solidFill>
                <a:effectLst/>
                <a:latin typeface="Arial" pitchFamily="34" charset="0"/>
                <a:ea typeface="Times New Roman" pitchFamily="18" charset="0"/>
                <a:cs typeface="Arial" pitchFamily="34" charset="0"/>
              </a:rPr>
              <a:t>PUTDOWN(A)</a:t>
            </a:r>
            <a:endParaRPr kumimoji="0" lang="en-US" sz="1600" b="0" i="0" u="none" strike="noStrike" cap="none" normalizeH="0" baseline="0" dirty="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9">
            <a:extLst>
              <a:ext uri="{FF2B5EF4-FFF2-40B4-BE49-F238E27FC236}">
                <a16:creationId xmlns:a16="http://schemas.microsoft.com/office/drawing/2014/main" id="{B9C81819-B241-4A44-BFC0-7DFDA9115B4A}"/>
              </a:ext>
            </a:extLst>
          </p:cNvPr>
          <p:cNvSpPr/>
          <p:nvPr/>
        </p:nvSpPr>
        <p:spPr>
          <a:xfrm>
            <a:off x="2685717" y="5872873"/>
            <a:ext cx="3803780" cy="461665"/>
          </a:xfrm>
          <a:prstGeom prst="rect">
            <a:avLst/>
          </a:prstGeom>
        </p:spPr>
        <p:txBody>
          <a:bodyPr wrap="square">
            <a:spAutoFit/>
          </a:bodyPr>
          <a:lstStyle/>
          <a:p>
            <a:pPr algn="ctr"/>
            <a:r>
              <a:rPr lang="id-ID" sz="2400" dirty="0"/>
              <a:t>Rencana </a:t>
            </a:r>
            <a:r>
              <a:rPr lang="en-US" sz="2400" dirty="0"/>
              <a:t>yang </a:t>
            </a:r>
            <a:r>
              <a:rPr lang="id-ID" sz="2400" dirty="0"/>
              <a:t>t</a:t>
            </a:r>
            <a:r>
              <a:rPr lang="en-US" sz="2400" dirty="0" err="1"/>
              <a:t>idak</a:t>
            </a:r>
            <a:r>
              <a:rPr lang="en-US" sz="2400" dirty="0"/>
              <a:t> </a:t>
            </a:r>
            <a:r>
              <a:rPr lang="id-ID" sz="2400" dirty="0"/>
              <a:t>o</a:t>
            </a:r>
            <a:r>
              <a:rPr lang="en-US" sz="2400" dirty="0" err="1"/>
              <a:t>ptimal</a:t>
            </a:r>
            <a:endParaRPr lang="id-ID" sz="2400" dirty="0"/>
          </a:p>
        </p:txBody>
      </p:sp>
      <p:sp>
        <p:nvSpPr>
          <p:cNvPr id="21" name="Text Box 1">
            <a:extLst>
              <a:ext uri="{FF2B5EF4-FFF2-40B4-BE49-F238E27FC236}">
                <a16:creationId xmlns:a16="http://schemas.microsoft.com/office/drawing/2014/main" id="{50A5BB57-00D9-4632-BEBE-61D3A60C80CE}"/>
              </a:ext>
            </a:extLst>
          </p:cNvPr>
          <p:cNvSpPr txBox="1">
            <a:spLocks noChangeArrowheads="1"/>
          </p:cNvSpPr>
          <p:nvPr/>
        </p:nvSpPr>
        <p:spPr bwMode="auto">
          <a:xfrm>
            <a:off x="9120365" y="1853157"/>
            <a:ext cx="2033347" cy="3937148"/>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UN</a:t>
            </a: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(C,A)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PUTDOWN(C)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21">
            <a:extLst>
              <a:ext uri="{FF2B5EF4-FFF2-40B4-BE49-F238E27FC236}">
                <a16:creationId xmlns:a16="http://schemas.microsoft.com/office/drawing/2014/main" id="{8E2BC979-B46F-4316-88F7-E9FD3D67CCFF}"/>
              </a:ext>
            </a:extLst>
          </p:cNvPr>
          <p:cNvSpPr/>
          <p:nvPr/>
        </p:nvSpPr>
        <p:spPr>
          <a:xfrm>
            <a:off x="8346338" y="5872873"/>
            <a:ext cx="3581400" cy="461665"/>
          </a:xfrm>
          <a:prstGeom prst="rect">
            <a:avLst/>
          </a:prstGeom>
        </p:spPr>
        <p:txBody>
          <a:bodyPr wrap="square">
            <a:spAutoFit/>
          </a:bodyPr>
          <a:lstStyle/>
          <a:p>
            <a:pPr algn="ctr"/>
            <a:r>
              <a:rPr lang="id-ID" sz="2400" dirty="0"/>
              <a:t>Rencana </a:t>
            </a:r>
            <a:r>
              <a:rPr lang="en-US" sz="2400" dirty="0"/>
              <a:t>yang Optimal</a:t>
            </a:r>
            <a:endParaRPr lang="id-ID" sz="2400" dirty="0"/>
          </a:p>
        </p:txBody>
      </p:sp>
    </p:spTree>
    <p:extLst>
      <p:ext uri="{BB962C8B-B14F-4D97-AF65-F5344CB8AC3E}">
        <p14:creationId xmlns:p14="http://schemas.microsoft.com/office/powerpoint/2010/main" val="33519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id-ID" sz="2400" b="1" dirty="0"/>
              <a:t>Kesimpulan </a:t>
            </a:r>
            <a:r>
              <a:rPr lang="id-ID" sz="2400" b="1" i="1" dirty="0"/>
              <a:t>Goal-Stack-Planning</a:t>
            </a:r>
            <a:r>
              <a:rPr lang="id-ID" sz="2400" b="1" dirty="0"/>
              <a:t> </a:t>
            </a:r>
            <a:endParaRPr lang="en-US" sz="2400" b="1" i="1" dirty="0"/>
          </a:p>
          <a:p>
            <a:pPr marL="354013" indent="-255588">
              <a:spcBef>
                <a:spcPts val="200"/>
              </a:spcBef>
              <a:spcAft>
                <a:spcPts val="1200"/>
              </a:spcAft>
              <a:buFont typeface="Arial" panose="020B0604020202020204" pitchFamily="34" charset="0"/>
              <a:buChar char="•"/>
            </a:pPr>
            <a:r>
              <a:rPr lang="en-US" sz="2400" i="1" dirty="0"/>
              <a:t>Goal-</a:t>
            </a:r>
            <a:r>
              <a:rPr lang="id-ID" sz="2400" i="1" dirty="0"/>
              <a:t>s</a:t>
            </a:r>
            <a:r>
              <a:rPr lang="en-US" sz="2400" i="1" dirty="0"/>
              <a:t>tack-</a:t>
            </a:r>
            <a:r>
              <a:rPr lang="id-ID" sz="2400" i="1" dirty="0"/>
              <a:t>p</a:t>
            </a:r>
            <a:r>
              <a:rPr lang="en-US" sz="2400" i="1" dirty="0" err="1"/>
              <a:t>lanning</a:t>
            </a:r>
            <a:r>
              <a:rPr lang="en-US" sz="2400" dirty="0"/>
              <a:t> b</a:t>
            </a:r>
            <a:r>
              <a:rPr lang="id-ID" sz="2400" dirty="0"/>
              <a:t>erusaha mencapai kondisi </a:t>
            </a:r>
            <a:r>
              <a:rPr lang="id-ID" sz="2400" i="1" dirty="0"/>
              <a:t>goal-state</a:t>
            </a:r>
            <a:r>
              <a:rPr lang="id-ID" sz="2400" dirty="0"/>
              <a:t> secara seuensial (menggunakan satu </a:t>
            </a:r>
            <a:r>
              <a:rPr lang="id-ID" sz="2400" i="1" dirty="0"/>
              <a:t>stack</a:t>
            </a:r>
            <a:r>
              <a:rPr lang="id-ID" sz="2400" dirty="0"/>
              <a:t>), sehingga sangat bergantung pada urutan kondisi yang dipilihnya, dan dikenal dengan </a:t>
            </a:r>
            <a:r>
              <a:rPr lang="id-ID" sz="2400" i="1" dirty="0"/>
              <a:t>linear-planning</a:t>
            </a:r>
          </a:p>
          <a:p>
            <a:pPr marL="354013" indent="-255588">
              <a:spcBef>
                <a:spcPts val="200"/>
              </a:spcBef>
              <a:spcAft>
                <a:spcPts val="1200"/>
              </a:spcAft>
              <a:buFont typeface="Arial" panose="020B0604020202020204" pitchFamily="34" charset="0"/>
              <a:buChar char="•"/>
            </a:pPr>
            <a:r>
              <a:rPr lang="en-US" sz="2400" i="1" dirty="0"/>
              <a:t>Goal-</a:t>
            </a:r>
            <a:r>
              <a:rPr lang="id-ID" sz="2400" i="1" dirty="0"/>
              <a:t>s</a:t>
            </a:r>
            <a:r>
              <a:rPr lang="en-US" sz="2400" i="1" dirty="0"/>
              <a:t>tack-</a:t>
            </a:r>
            <a:r>
              <a:rPr lang="id-ID" sz="2400" i="1" dirty="0"/>
              <a:t>p</a:t>
            </a:r>
            <a:r>
              <a:rPr lang="en-US" sz="2400" i="1" dirty="0" err="1"/>
              <a:t>lanning</a:t>
            </a:r>
            <a:r>
              <a:rPr lang="en-US" sz="2400" dirty="0"/>
              <a:t> </a:t>
            </a:r>
            <a:r>
              <a:rPr lang="en-US" sz="2400" dirty="0" err="1"/>
              <a:t>bisa</a:t>
            </a:r>
            <a:r>
              <a:rPr lang="en-US" sz="2400" dirty="0"/>
              <a:t> </a:t>
            </a:r>
            <a:r>
              <a:rPr lang="en-US" sz="2400" dirty="0" err="1"/>
              <a:t>menemui</a:t>
            </a:r>
            <a:r>
              <a:rPr lang="en-US" sz="2400" dirty="0"/>
              <a:t> </a:t>
            </a:r>
            <a:r>
              <a:rPr lang="en-US" sz="2400" dirty="0" err="1"/>
              <a:t>jalan</a:t>
            </a:r>
            <a:r>
              <a:rPr lang="en-US" sz="2400" dirty="0"/>
              <a:t> </a:t>
            </a:r>
            <a:r>
              <a:rPr lang="en-US" sz="2400" dirty="0" err="1"/>
              <a:t>buntu</a:t>
            </a:r>
            <a:r>
              <a:rPr lang="en-US" sz="2400" dirty="0"/>
              <a:t> yang </a:t>
            </a:r>
            <a:r>
              <a:rPr lang="en-US" sz="2400" dirty="0" err="1"/>
              <a:t>tidak</a:t>
            </a:r>
            <a:r>
              <a:rPr lang="en-US" sz="2400" dirty="0"/>
              <a:t> </a:t>
            </a:r>
            <a:r>
              <a:rPr lang="en-US" sz="2400" dirty="0" err="1"/>
              <a:t>disadari</a:t>
            </a:r>
            <a:r>
              <a:rPr lang="en-US" sz="2400" dirty="0"/>
              <a:t> </a:t>
            </a:r>
            <a:r>
              <a:rPr lang="en-US" sz="2400" dirty="0" err="1"/>
              <a:t>karena</a:t>
            </a:r>
            <a:r>
              <a:rPr lang="en-US" sz="2400" dirty="0"/>
              <a:t> </a:t>
            </a:r>
            <a:r>
              <a:rPr lang="en-US" sz="2400" dirty="0" err="1"/>
              <a:t>seluruh</a:t>
            </a:r>
            <a:r>
              <a:rPr lang="en-US" sz="2400" dirty="0"/>
              <a:t> </a:t>
            </a:r>
            <a:r>
              <a:rPr lang="en-US" sz="2400" dirty="0" err="1"/>
              <a:t>langkah</a:t>
            </a:r>
            <a:r>
              <a:rPr lang="en-US" sz="2400" dirty="0"/>
              <a:t> yang </a:t>
            </a:r>
            <a:r>
              <a:rPr lang="en-US" sz="2400" dirty="0" err="1"/>
              <a:t>dibangkitkan</a:t>
            </a:r>
            <a:r>
              <a:rPr lang="en-US" sz="2400" dirty="0"/>
              <a:t> </a:t>
            </a:r>
            <a:r>
              <a:rPr lang="en-US" sz="2400" dirty="0" err="1"/>
              <a:t>akan</a:t>
            </a:r>
            <a:r>
              <a:rPr lang="en-US" sz="2400" dirty="0"/>
              <a:t> </a:t>
            </a:r>
            <a:r>
              <a:rPr lang="en-US" sz="2400" dirty="0" err="1"/>
              <a:t>tetap</a:t>
            </a:r>
            <a:r>
              <a:rPr lang="en-US" sz="2400" dirty="0"/>
              <a:t> </a:t>
            </a:r>
            <a:r>
              <a:rPr lang="en-US" sz="2400" dirty="0" err="1"/>
              <a:t>dipakai</a:t>
            </a:r>
            <a:r>
              <a:rPr lang="en-US" sz="2400" dirty="0"/>
              <a:t> </a:t>
            </a:r>
            <a:endParaRPr lang="id-ID" sz="2400" dirty="0"/>
          </a:p>
          <a:p>
            <a:pPr marL="354013" indent="-255588">
              <a:spcBef>
                <a:spcPts val="200"/>
              </a:spcBef>
              <a:spcAft>
                <a:spcPts val="1200"/>
              </a:spcAft>
              <a:buFont typeface="Arial" panose="020B0604020202020204" pitchFamily="34" charset="0"/>
              <a:buChar char="•"/>
            </a:pPr>
            <a:r>
              <a:rPr lang="id-ID" sz="2400" dirty="0"/>
              <a:t>Terdapat</a:t>
            </a:r>
            <a:r>
              <a:rPr lang="en-US" sz="2400" dirty="0"/>
              <a:t> </a:t>
            </a:r>
            <a:r>
              <a:rPr lang="en-US" sz="2400" dirty="0" err="1"/>
              <a:t>langkah</a:t>
            </a:r>
            <a:r>
              <a:rPr lang="en-US" sz="2400" dirty="0"/>
              <a:t> yang </a:t>
            </a:r>
            <a:r>
              <a:rPr lang="en-US" sz="2400" dirty="0" err="1"/>
              <a:t>membatalkan</a:t>
            </a:r>
            <a:r>
              <a:rPr lang="en-US" sz="2400" dirty="0"/>
              <a:t> </a:t>
            </a:r>
            <a:r>
              <a:rPr lang="en-US" sz="2400" dirty="0" err="1"/>
              <a:t>langkah</a:t>
            </a:r>
            <a:r>
              <a:rPr lang="en-US" sz="2400" dirty="0"/>
              <a:t> </a:t>
            </a:r>
            <a:r>
              <a:rPr lang="en-US" sz="2400" dirty="0" err="1"/>
              <a:t>lainnya</a:t>
            </a:r>
            <a:r>
              <a:rPr lang="en-US" sz="2400" dirty="0"/>
              <a:t> </a:t>
            </a:r>
          </a:p>
          <a:p>
            <a:pPr marL="623888" indent="-255588">
              <a:spcBef>
                <a:spcPts val="200"/>
              </a:spcBef>
              <a:spcAft>
                <a:spcPts val="1200"/>
              </a:spcAft>
              <a:buFont typeface="Arial" panose="020B0604020202020204" pitchFamily="34" charset="0"/>
              <a:buChar char="•"/>
            </a:pPr>
            <a:r>
              <a:rPr lang="en-US" sz="2400" dirty="0"/>
              <a:t>STACK(</a:t>
            </a:r>
            <a:r>
              <a:rPr lang="en-US" sz="2400" dirty="0" err="1"/>
              <a:t>x,y</a:t>
            </a:r>
            <a:r>
              <a:rPr lang="en-US" sz="2400" dirty="0"/>
              <a:t>) </a:t>
            </a:r>
            <a:r>
              <a:rPr lang="en-US" sz="2400" dirty="0" err="1"/>
              <a:t>dibatalkan</a:t>
            </a:r>
            <a:r>
              <a:rPr lang="en-US" sz="2400" dirty="0"/>
              <a:t> oleh UNSTACK(</a:t>
            </a:r>
            <a:r>
              <a:rPr lang="en-US" sz="2400" dirty="0" err="1"/>
              <a:t>x,y</a:t>
            </a:r>
            <a:r>
              <a:rPr lang="en-US" sz="2400" dirty="0"/>
              <a:t>)</a:t>
            </a:r>
          </a:p>
          <a:p>
            <a:pPr marL="623888" indent="-255588">
              <a:spcBef>
                <a:spcPts val="200"/>
              </a:spcBef>
              <a:spcAft>
                <a:spcPts val="1200"/>
              </a:spcAft>
              <a:buFont typeface="Arial" panose="020B0604020202020204" pitchFamily="34" charset="0"/>
              <a:buChar char="•"/>
            </a:pPr>
            <a:r>
              <a:rPr lang="en-US" sz="2400" dirty="0"/>
              <a:t>PICKUP(x) </a:t>
            </a:r>
            <a:r>
              <a:rPr lang="en-US" sz="2400" dirty="0" err="1"/>
              <a:t>dibatalkan</a:t>
            </a:r>
            <a:r>
              <a:rPr lang="en-US" sz="2400" dirty="0"/>
              <a:t> oleh PUTDOWN(x)</a:t>
            </a:r>
            <a:endParaRPr lang="en-US" sz="2200" dirty="0"/>
          </a:p>
        </p:txBody>
      </p:sp>
      <p:sp>
        <p:nvSpPr>
          <p:cNvPr id="11" name="Title 1">
            <a:extLst>
              <a:ext uri="{FF2B5EF4-FFF2-40B4-BE49-F238E27FC236}">
                <a16:creationId xmlns:a16="http://schemas.microsoft.com/office/drawing/2014/main" id="{B2A423DB-1B99-40CF-A198-62EB4EE5A9E5}"/>
              </a:ext>
            </a:extLst>
          </p:cNvPr>
          <p:cNvSpPr>
            <a:spLocks noGrp="1"/>
          </p:cNvSpPr>
          <p:nvPr>
            <p:ph type="title"/>
          </p:nvPr>
        </p:nvSpPr>
        <p:spPr>
          <a:xfrm>
            <a:off x="1097280" y="286603"/>
            <a:ext cx="10058400" cy="1450757"/>
          </a:xfrm>
        </p:spPr>
        <p:txBody>
          <a:bodyPr>
            <a:normAutofit/>
          </a:bodyPr>
          <a:lstStyle/>
          <a:p>
            <a:r>
              <a:rPr lang="en-US" sz="4000" b="1" dirty="0"/>
              <a:t>GOAL-STACK-PLANNING</a:t>
            </a:r>
            <a:br>
              <a:rPr lang="id-ID" sz="4000" b="1" dirty="0"/>
            </a:br>
            <a:r>
              <a:rPr lang="id-ID" sz="2700" i="1" dirty="0"/>
              <a:t>Deskripsi</a:t>
            </a:r>
            <a:r>
              <a:rPr lang="en-US" sz="2700" i="1" dirty="0"/>
              <a:t> Goal-Stack-Planning (GSP)</a:t>
            </a:r>
            <a:endParaRPr lang="id-ID" sz="2700" i="1" dirty="0"/>
          </a:p>
        </p:txBody>
      </p:sp>
      <p:pic>
        <p:nvPicPr>
          <p:cNvPr id="5" name="Picture 4">
            <a:extLst>
              <a:ext uri="{FF2B5EF4-FFF2-40B4-BE49-F238E27FC236}">
                <a16:creationId xmlns:a16="http://schemas.microsoft.com/office/drawing/2014/main" id="{3332D0F4-220E-4A22-9940-AB459E5DA65E}"/>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60243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AE72D344-4748-4FA7-B9DC-55A5A3902C88}"/>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a:t>
            </a:r>
            <a:r>
              <a:rPr lang="id-ID" sz="2500" i="1" dirty="0"/>
              <a:t>CP bekerja secara paralel untuk mencapai kondisi-kondisi pada goal-state (non-linear-planning), CP bekerja berdasarkan keyainan bahwa pada kebanyakan masalah, sub-sub masalah perlu untuk  dikerjakan secara simultan atau bersamaan </a:t>
            </a:r>
            <a:r>
              <a:rPr lang="en-US" sz="2500" dirty="0"/>
              <a:t>“</a:t>
            </a:r>
          </a:p>
        </p:txBody>
      </p:sp>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3373018"/>
            <a:ext cx="10056433" cy="29904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200"/>
              </a:spcBef>
              <a:buFont typeface="Arial" panose="020B0604020202020204" pitchFamily="34" charset="0"/>
              <a:buChar char="•"/>
            </a:pPr>
            <a:r>
              <a:rPr lang="id-ID" sz="2200" i="1" dirty="0"/>
              <a:t>GSP adalah linear-planning sementara CP adalah non-linear-planning</a:t>
            </a:r>
            <a:endParaRPr lang="en-US" sz="2200" dirty="0"/>
          </a:p>
          <a:p>
            <a:pPr marL="354013" indent="-255588">
              <a:spcBef>
                <a:spcPts val="200"/>
              </a:spcBef>
              <a:buFont typeface="Arial" panose="020B0604020202020204" pitchFamily="34" charset="0"/>
              <a:buChar char="•"/>
            </a:pPr>
            <a:r>
              <a:rPr lang="en-US" sz="2200" i="1" dirty="0"/>
              <a:t>C</a:t>
            </a:r>
            <a:r>
              <a:rPr lang="id-ID" sz="2200" i="1" dirty="0"/>
              <a:t>P membangun rencana penyelesaian menggunakan tiga langkah:</a:t>
            </a:r>
          </a:p>
          <a:p>
            <a:pPr marL="354013" indent="-255588">
              <a:spcBef>
                <a:spcPts val="200"/>
              </a:spcBef>
              <a:buFont typeface="Arial" panose="020B0604020202020204" pitchFamily="34" charset="0"/>
              <a:buChar char="•"/>
            </a:pPr>
            <a:r>
              <a:rPr lang="id-ID" sz="2200" i="1" dirty="0"/>
              <a:t>Menganalisa operator-operator (secara bertahap)</a:t>
            </a:r>
          </a:p>
          <a:p>
            <a:pPr marL="354013" indent="-255588">
              <a:spcBef>
                <a:spcPts val="200"/>
              </a:spcBef>
              <a:buFont typeface="Arial" panose="020B0604020202020204" pitchFamily="34" charset="0"/>
              <a:buChar char="•"/>
            </a:pPr>
            <a:r>
              <a:rPr lang="id-ID" sz="2200" i="1" dirty="0"/>
              <a:t>Mengurutkan operator-operator (secara parsial)</a:t>
            </a:r>
          </a:p>
          <a:p>
            <a:pPr marL="354013" indent="-255588">
              <a:spcBef>
                <a:spcPts val="200"/>
              </a:spcBef>
              <a:buFont typeface="Arial" panose="020B0604020202020204" pitchFamily="34" charset="0"/>
              <a:buChar char="•"/>
            </a:pPr>
            <a:r>
              <a:rPr lang="id-ID" sz="2200" i="1" dirty="0"/>
              <a:t>Membuat variabel antar opertor</a:t>
            </a:r>
          </a:p>
          <a:p>
            <a:pPr marL="354013" indent="-255588">
              <a:spcBef>
                <a:spcPts val="200"/>
              </a:spcBef>
              <a:buFont typeface="Arial" panose="020B0604020202020204" pitchFamily="34" charset="0"/>
              <a:buChar char="•"/>
            </a:pPr>
            <a:r>
              <a:rPr lang="id-ID" sz="2200" i="1" dirty="0"/>
              <a:t>CP menggunakan fungsi pemandu step-addition, promotion, declobering, simple-establishment, separation</a:t>
            </a:r>
            <a:endParaRPr lang="en-US" sz="2200" dirty="0"/>
          </a:p>
        </p:txBody>
      </p:sp>
    </p:spTree>
    <p:extLst>
      <p:ext uri="{BB962C8B-B14F-4D97-AF65-F5344CB8AC3E}">
        <p14:creationId xmlns:p14="http://schemas.microsoft.com/office/powerpoint/2010/main" val="12942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65376"/>
            <a:ext cx="10056433" cy="449810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Fungsi Pemandu CP</a:t>
            </a:r>
            <a:endParaRPr lang="en-US" sz="2400" b="1" dirty="0"/>
          </a:p>
          <a:p>
            <a:pPr marL="354013" indent="-255588">
              <a:spcBef>
                <a:spcPts val="600"/>
              </a:spcBef>
              <a:spcAft>
                <a:spcPts val="600"/>
              </a:spcAft>
              <a:buFont typeface="Arial" panose="020B0604020202020204" pitchFamily="34" charset="0"/>
              <a:buChar char="•"/>
            </a:pPr>
            <a:r>
              <a:rPr lang="id-ID" sz="2400" i="1" dirty="0"/>
              <a:t>Step-addition</a:t>
            </a:r>
            <a:r>
              <a:rPr lang="id-ID" sz="2400" dirty="0"/>
              <a:t>, membuat langkah baru</a:t>
            </a:r>
          </a:p>
          <a:p>
            <a:pPr marL="354013" indent="-255588">
              <a:spcBef>
                <a:spcPts val="600"/>
              </a:spcBef>
              <a:spcAft>
                <a:spcPts val="600"/>
              </a:spcAft>
              <a:buFont typeface="Arial" panose="020B0604020202020204" pitchFamily="34" charset="0"/>
              <a:buChar char="•"/>
            </a:pPr>
            <a:r>
              <a:rPr lang="id-ID" sz="2400" i="1" dirty="0"/>
              <a:t>Promotion</a:t>
            </a:r>
            <a:r>
              <a:rPr lang="id-ID" sz="2400" dirty="0"/>
              <a:t>, menempatkan suatu langkah sebelum langkah lainnya pada rencana penyelesaian akhir</a:t>
            </a:r>
          </a:p>
          <a:p>
            <a:pPr marL="354013" indent="-255588">
              <a:spcBef>
                <a:spcPts val="600"/>
              </a:spcBef>
              <a:spcAft>
                <a:spcPts val="600"/>
              </a:spcAft>
              <a:buFont typeface="Arial" panose="020B0604020202020204" pitchFamily="34" charset="0"/>
              <a:buChar char="•"/>
            </a:pPr>
            <a:r>
              <a:rPr lang="id-ID" sz="2400" i="1" dirty="0"/>
              <a:t>Declobering</a:t>
            </a:r>
            <a:r>
              <a:rPr lang="id-ID" sz="2400" dirty="0"/>
              <a:t>, menempatkan sebuah langkah s2 (mungkin baru) di antara dua langkah yang sudah ada, s1 dan s3, mengembalikan prekondisi dari s3 yang dihilangkan (atau di-</a:t>
            </a:r>
            <a:r>
              <a:rPr lang="id-ID" sz="2400" i="1" dirty="0"/>
              <a:t>clobber</a:t>
            </a:r>
            <a:r>
              <a:rPr lang="id-ID" sz="2400" dirty="0"/>
              <a:t>) oleh s1</a:t>
            </a:r>
          </a:p>
          <a:p>
            <a:pPr marL="354013" indent="-255588">
              <a:spcBef>
                <a:spcPts val="600"/>
              </a:spcBef>
              <a:spcAft>
                <a:spcPts val="600"/>
              </a:spcAft>
              <a:buFont typeface="Arial" panose="020B0604020202020204" pitchFamily="34" charset="0"/>
              <a:buChar char="•"/>
            </a:pPr>
            <a:r>
              <a:rPr lang="id-ID" sz="2400" i="1" dirty="0"/>
              <a:t>Simple-Establishment</a:t>
            </a:r>
            <a:r>
              <a:rPr lang="id-ID" sz="2400" dirty="0"/>
              <a:t>, menetapkan sebuah nilai ke dalam sebuah variabel, dalam rangka memastikan </a:t>
            </a:r>
            <a:r>
              <a:rPr lang="id-ID" sz="2400" i="1" dirty="0"/>
              <a:t>precondition</a:t>
            </a:r>
            <a:r>
              <a:rPr lang="id-ID" sz="2400" dirty="0"/>
              <a:t> untuk beberapa langkah</a:t>
            </a:r>
          </a:p>
          <a:p>
            <a:pPr marL="354013" indent="-255588">
              <a:spcBef>
                <a:spcPts val="600"/>
              </a:spcBef>
              <a:spcAft>
                <a:spcPts val="600"/>
              </a:spcAft>
              <a:buFont typeface="Arial" panose="020B0604020202020204" pitchFamily="34" charset="0"/>
              <a:buChar char="•"/>
            </a:pPr>
            <a:r>
              <a:rPr lang="id-ID" sz="2400" i="1" dirty="0"/>
              <a:t>Separation</a:t>
            </a:r>
            <a:r>
              <a:rPr lang="id-ID" sz="2400" dirty="0"/>
              <a:t>, mencegah penetapan suatu nilai ke dalam suatu variabel</a:t>
            </a:r>
          </a:p>
        </p:txBody>
      </p:sp>
    </p:spTree>
    <p:extLst>
      <p:ext uri="{BB962C8B-B14F-4D97-AF65-F5344CB8AC3E}">
        <p14:creationId xmlns:p14="http://schemas.microsoft.com/office/powerpoint/2010/main" val="193545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8" name="Picture 2">
            <a:extLst>
              <a:ext uri="{FF2B5EF4-FFF2-40B4-BE49-F238E27FC236}">
                <a16:creationId xmlns:a16="http://schemas.microsoft.com/office/drawing/2014/main" id="{C5AD8779-F04E-4A34-8BE7-B9ED5CB3DAC2}"/>
              </a:ext>
            </a:extLst>
          </p:cNvPr>
          <p:cNvPicPr>
            <a:picLocks noChangeAspect="1" noChangeArrowheads="1"/>
          </p:cNvPicPr>
          <p:nvPr/>
        </p:nvPicPr>
        <p:blipFill>
          <a:blip r:embed="rId3"/>
          <a:srcRect/>
          <a:stretch>
            <a:fillRect/>
          </a:stretch>
        </p:blipFill>
        <p:spPr bwMode="auto">
          <a:xfrm>
            <a:off x="4059936" y="1840993"/>
            <a:ext cx="7949184" cy="2021771"/>
          </a:xfrm>
          <a:prstGeom prst="rect">
            <a:avLst/>
          </a:prstGeom>
          <a:noFill/>
          <a:ln w="9525">
            <a:noFill/>
            <a:miter lim="800000"/>
            <a:headEnd/>
            <a:tailEnd/>
          </a:ln>
          <a:effectLst/>
        </p:spPr>
      </p:pic>
      <p:grpSp>
        <p:nvGrpSpPr>
          <p:cNvPr id="10" name="Group 13">
            <a:extLst>
              <a:ext uri="{FF2B5EF4-FFF2-40B4-BE49-F238E27FC236}">
                <a16:creationId xmlns:a16="http://schemas.microsoft.com/office/drawing/2014/main" id="{2772774D-35C3-49BC-AB92-AA3A200585AD}"/>
              </a:ext>
            </a:extLst>
          </p:cNvPr>
          <p:cNvGrpSpPr/>
          <p:nvPr/>
        </p:nvGrpSpPr>
        <p:grpSpPr>
          <a:xfrm>
            <a:off x="6157550" y="1993394"/>
            <a:ext cx="454752" cy="506254"/>
            <a:chOff x="4038600" y="5395686"/>
            <a:chExt cx="531324" cy="976879"/>
          </a:xfrm>
        </p:grpSpPr>
        <p:cxnSp>
          <p:nvCxnSpPr>
            <p:cNvPr id="11" name="Straight Connector 10">
              <a:extLst>
                <a:ext uri="{FF2B5EF4-FFF2-40B4-BE49-F238E27FC236}">
                  <a16:creationId xmlns:a16="http://schemas.microsoft.com/office/drawing/2014/main" id="{5B515C79-A80E-45D3-924C-77D313A26AB7}"/>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AFD75FD-6F1D-40AE-8392-0F5E1823D7A7}"/>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0707B9-0ACB-490C-84A9-AFCCA716FF83}"/>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47A809-2E55-4F2B-BD16-3D257784753D}"/>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Group 13">
            <a:extLst>
              <a:ext uri="{FF2B5EF4-FFF2-40B4-BE49-F238E27FC236}">
                <a16:creationId xmlns:a16="http://schemas.microsoft.com/office/drawing/2014/main" id="{E67133B9-6075-4F9D-AC3D-4E7B87ECC44B}"/>
              </a:ext>
            </a:extLst>
          </p:cNvPr>
          <p:cNvGrpSpPr/>
          <p:nvPr/>
        </p:nvGrpSpPr>
        <p:grpSpPr>
          <a:xfrm>
            <a:off x="7514636" y="1993394"/>
            <a:ext cx="454752" cy="506254"/>
            <a:chOff x="4038600" y="5395686"/>
            <a:chExt cx="531324" cy="976879"/>
          </a:xfrm>
        </p:grpSpPr>
        <p:cxnSp>
          <p:nvCxnSpPr>
            <p:cNvPr id="17" name="Straight Connector 16">
              <a:extLst>
                <a:ext uri="{FF2B5EF4-FFF2-40B4-BE49-F238E27FC236}">
                  <a16:creationId xmlns:a16="http://schemas.microsoft.com/office/drawing/2014/main" id="{4C243D25-40EE-45AE-A2A7-2988E4AB84D5}"/>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CF5A69-3CB0-47FC-984F-73530158ECBA}"/>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9F68C6-CD7E-422C-BC5B-A8193E0AEF2E}"/>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C93B03-4C9C-4910-93E5-8D21A789A02B}"/>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1" name="Content Placeholder 11">
            <a:extLst>
              <a:ext uri="{FF2B5EF4-FFF2-40B4-BE49-F238E27FC236}">
                <a16:creationId xmlns:a16="http://schemas.microsoft.com/office/drawing/2014/main" id="{4BAA05ED-8DF8-4686-AD80-E6419DB86428}"/>
              </a:ext>
            </a:extLst>
          </p:cNvPr>
          <p:cNvSpPr txBox="1">
            <a:spLocks/>
          </p:cNvSpPr>
          <p:nvPr/>
        </p:nvSpPr>
        <p:spPr>
          <a:xfrm>
            <a:off x="1097279" y="1842653"/>
            <a:ext cx="10056433" cy="43850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II</a:t>
            </a:r>
            <a:endParaRPr lang="en-US" sz="2400" b="1"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600"/>
              </a:spcAft>
              <a:buFont typeface="Arial" panose="020B0604020202020204" pitchFamily="34" charset="0"/>
              <a:buChar char="•"/>
            </a:pPr>
            <a:endParaRPr lang="id-ID" sz="2400" dirty="0"/>
          </a:p>
          <a:p>
            <a:pPr marL="98425" indent="0">
              <a:spcBef>
                <a:spcPts val="600"/>
              </a:spcBef>
              <a:spcAft>
                <a:spcPts val="1200"/>
              </a:spcAft>
              <a:buNone/>
            </a:pPr>
            <a:r>
              <a:rPr lang="en-US" sz="2400" b="1" dirty="0"/>
              <a:t>A</a:t>
            </a:r>
            <a:r>
              <a:rPr lang="id-ID" sz="2400" b="1" dirty="0"/>
              <a:t>lgoritma CP</a:t>
            </a:r>
            <a:endParaRPr lang="en-US" sz="2400" b="1" dirty="0"/>
          </a:p>
        </p:txBody>
      </p:sp>
      <p:pic>
        <p:nvPicPr>
          <p:cNvPr id="22" name="Picture 4">
            <a:extLst>
              <a:ext uri="{FF2B5EF4-FFF2-40B4-BE49-F238E27FC236}">
                <a16:creationId xmlns:a16="http://schemas.microsoft.com/office/drawing/2014/main" id="{FD8E0192-613F-4D0E-9D6F-4699789DA64C}"/>
              </a:ext>
            </a:extLst>
          </p:cNvPr>
          <p:cNvPicPr>
            <a:picLocks noChangeAspect="1" noChangeArrowheads="1"/>
          </p:cNvPicPr>
          <p:nvPr/>
        </p:nvPicPr>
        <p:blipFill>
          <a:blip r:embed="rId4"/>
          <a:srcRect/>
          <a:stretch>
            <a:fillRect/>
          </a:stretch>
        </p:blipFill>
        <p:spPr bwMode="auto">
          <a:xfrm>
            <a:off x="4059936" y="4042727"/>
            <a:ext cx="7148670" cy="2605000"/>
          </a:xfrm>
          <a:prstGeom prst="rect">
            <a:avLst/>
          </a:prstGeom>
          <a:noFill/>
          <a:ln w="9525">
            <a:noFill/>
            <a:miter lim="800000"/>
            <a:headEnd/>
            <a:tailEnd/>
          </a:ln>
          <a:effectLst/>
        </p:spPr>
      </p:pic>
    </p:spTree>
    <p:extLst>
      <p:ext uri="{BB962C8B-B14F-4D97-AF65-F5344CB8AC3E}">
        <p14:creationId xmlns:p14="http://schemas.microsoft.com/office/powerpoint/2010/main" val="28161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Effect transition="in" filter="fade">
                                      <p:cBhvr>
                                        <p:cTn id="7" dur="500"/>
                                        <p:tgtEl>
                                          <p:spTgt spid="2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21" name="Content Placeholder 11">
            <a:extLst>
              <a:ext uri="{FF2B5EF4-FFF2-40B4-BE49-F238E27FC236}">
                <a16:creationId xmlns:a16="http://schemas.microsoft.com/office/drawing/2014/main" id="{4BAA05ED-8DF8-4686-AD80-E6419DB86428}"/>
              </a:ext>
            </a:extLst>
          </p:cNvPr>
          <p:cNvSpPr txBox="1">
            <a:spLocks/>
          </p:cNvSpPr>
          <p:nvPr/>
        </p:nvSpPr>
        <p:spPr>
          <a:xfrm>
            <a:off x="1097279" y="1842654"/>
            <a:ext cx="5321809" cy="16358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II, Goal:</a:t>
            </a:r>
            <a:endParaRPr lang="en-US" sz="2400" b="1" dirty="0"/>
          </a:p>
          <a:p>
            <a:pPr marL="354013" indent="-255588">
              <a:spcBef>
                <a:spcPts val="200"/>
              </a:spcBef>
              <a:buFont typeface="Arial" panose="020B0604020202020204" pitchFamily="34" charset="0"/>
              <a:buChar char="•"/>
            </a:pPr>
            <a:r>
              <a:rPr lang="id-ID" sz="2200" dirty="0"/>
              <a:t>ON(A,B) dan ON(B,C)</a:t>
            </a:r>
          </a:p>
          <a:p>
            <a:pPr marL="354013" indent="-255588">
              <a:spcBef>
                <a:spcPts val="200"/>
              </a:spcBef>
              <a:buFont typeface="Arial" panose="020B0604020202020204" pitchFamily="34" charset="0"/>
              <a:buChar char="•"/>
            </a:pPr>
            <a:r>
              <a:rPr lang="id-ID" sz="2200" dirty="0"/>
              <a:t>ON(A,B) dapat dicapai dengan STACK(A,B) </a:t>
            </a:r>
          </a:p>
          <a:p>
            <a:pPr marL="354013" indent="-255588">
              <a:spcBef>
                <a:spcPts val="200"/>
              </a:spcBef>
              <a:buFont typeface="Arial" panose="020B0604020202020204" pitchFamily="34" charset="0"/>
              <a:buChar char="•"/>
            </a:pPr>
            <a:r>
              <a:rPr lang="id-ID" sz="2200" dirty="0"/>
              <a:t>ON(B,C) dapat dicapai dengan STACK(B,C)</a:t>
            </a:r>
          </a:p>
        </p:txBody>
      </p:sp>
      <p:grpSp>
        <p:nvGrpSpPr>
          <p:cNvPr id="23" name="Group 22">
            <a:extLst>
              <a:ext uri="{FF2B5EF4-FFF2-40B4-BE49-F238E27FC236}">
                <a16:creationId xmlns:a16="http://schemas.microsoft.com/office/drawing/2014/main" id="{EBD8B3A2-6B6C-4406-A6DB-907DFDCDC561}"/>
              </a:ext>
            </a:extLst>
          </p:cNvPr>
          <p:cNvGrpSpPr/>
          <p:nvPr/>
        </p:nvGrpSpPr>
        <p:grpSpPr>
          <a:xfrm>
            <a:off x="4081690" y="3528844"/>
            <a:ext cx="1371600" cy="1066800"/>
            <a:chOff x="990600" y="1371600"/>
            <a:chExt cx="1371600" cy="1066800"/>
          </a:xfrm>
        </p:grpSpPr>
        <p:sp>
          <p:nvSpPr>
            <p:cNvPr id="24" name="Oval 23">
              <a:extLst>
                <a:ext uri="{FF2B5EF4-FFF2-40B4-BE49-F238E27FC236}">
                  <a16:creationId xmlns:a16="http://schemas.microsoft.com/office/drawing/2014/main" id="{E90F6827-EEC0-432B-A0CA-4E815EED8F6E}"/>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25" name="TextBox 24">
              <a:extLst>
                <a:ext uri="{FF2B5EF4-FFF2-40B4-BE49-F238E27FC236}">
                  <a16:creationId xmlns:a16="http://schemas.microsoft.com/office/drawing/2014/main" id="{277C5B2C-AFF0-4186-B043-9AAE254E13E8}"/>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Stack(A,B)</a:t>
              </a:r>
              <a:endParaRPr lang="id-ID" sz="1600" dirty="0">
                <a:solidFill>
                  <a:srgbClr val="C00000"/>
                </a:solidFill>
              </a:endParaRPr>
            </a:p>
          </p:txBody>
        </p:sp>
      </p:grpSp>
      <p:grpSp>
        <p:nvGrpSpPr>
          <p:cNvPr id="26" name="Group 25">
            <a:extLst>
              <a:ext uri="{FF2B5EF4-FFF2-40B4-BE49-F238E27FC236}">
                <a16:creationId xmlns:a16="http://schemas.microsoft.com/office/drawing/2014/main" id="{7F591F03-D06F-4919-B49D-3C9899A273F6}"/>
              </a:ext>
            </a:extLst>
          </p:cNvPr>
          <p:cNvGrpSpPr/>
          <p:nvPr/>
        </p:nvGrpSpPr>
        <p:grpSpPr>
          <a:xfrm>
            <a:off x="4081690" y="5052844"/>
            <a:ext cx="1371600" cy="1066800"/>
            <a:chOff x="990600" y="1371600"/>
            <a:chExt cx="1371600" cy="1066800"/>
          </a:xfrm>
        </p:grpSpPr>
        <p:sp>
          <p:nvSpPr>
            <p:cNvPr id="27" name="Oval 26">
              <a:extLst>
                <a:ext uri="{FF2B5EF4-FFF2-40B4-BE49-F238E27FC236}">
                  <a16:creationId xmlns:a16="http://schemas.microsoft.com/office/drawing/2014/main" id="{EECFF6FC-EE34-40C4-8B2F-8931B379CF5D}"/>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28" name="TextBox 27">
              <a:extLst>
                <a:ext uri="{FF2B5EF4-FFF2-40B4-BE49-F238E27FC236}">
                  <a16:creationId xmlns:a16="http://schemas.microsoft.com/office/drawing/2014/main" id="{09346688-CA9D-450B-9984-31AE774620E0}"/>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Stack(B,C)</a:t>
              </a:r>
              <a:endParaRPr lang="id-ID" sz="1600" dirty="0">
                <a:solidFill>
                  <a:srgbClr val="C00000"/>
                </a:solidFill>
              </a:endParaRPr>
            </a:p>
          </p:txBody>
        </p:sp>
      </p:grpSp>
      <p:grpSp>
        <p:nvGrpSpPr>
          <p:cNvPr id="29" name="Group 28">
            <a:extLst>
              <a:ext uri="{FF2B5EF4-FFF2-40B4-BE49-F238E27FC236}">
                <a16:creationId xmlns:a16="http://schemas.microsoft.com/office/drawing/2014/main" id="{450DDE99-25EC-45EC-A95A-D1C5535E5BAD}"/>
              </a:ext>
            </a:extLst>
          </p:cNvPr>
          <p:cNvGrpSpPr/>
          <p:nvPr/>
        </p:nvGrpSpPr>
        <p:grpSpPr>
          <a:xfrm>
            <a:off x="1948090" y="3514330"/>
            <a:ext cx="1371600" cy="1066800"/>
            <a:chOff x="990600" y="1371600"/>
            <a:chExt cx="1371600" cy="1066800"/>
          </a:xfrm>
        </p:grpSpPr>
        <p:sp>
          <p:nvSpPr>
            <p:cNvPr id="30" name="Oval 29">
              <a:extLst>
                <a:ext uri="{FF2B5EF4-FFF2-40B4-BE49-F238E27FC236}">
                  <a16:creationId xmlns:a16="http://schemas.microsoft.com/office/drawing/2014/main" id="{6C3EC5B1-044E-4200-B239-0E3F539071D3}"/>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31" name="TextBox 30">
              <a:extLst>
                <a:ext uri="{FF2B5EF4-FFF2-40B4-BE49-F238E27FC236}">
                  <a16:creationId xmlns:a16="http://schemas.microsoft.com/office/drawing/2014/main" id="{B96BFEF6-FB3B-4599-90A8-2B8D9B706637}"/>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Pickup(A)</a:t>
              </a:r>
              <a:endParaRPr lang="id-ID" sz="1600" dirty="0">
                <a:solidFill>
                  <a:srgbClr val="C00000"/>
                </a:solidFill>
              </a:endParaRPr>
            </a:p>
          </p:txBody>
        </p:sp>
      </p:grpSp>
      <p:grpSp>
        <p:nvGrpSpPr>
          <p:cNvPr id="32" name="Group 31">
            <a:extLst>
              <a:ext uri="{FF2B5EF4-FFF2-40B4-BE49-F238E27FC236}">
                <a16:creationId xmlns:a16="http://schemas.microsoft.com/office/drawing/2014/main" id="{D249CFAE-A001-4E97-B7CD-E9D28C36DB40}"/>
              </a:ext>
            </a:extLst>
          </p:cNvPr>
          <p:cNvGrpSpPr/>
          <p:nvPr/>
        </p:nvGrpSpPr>
        <p:grpSpPr>
          <a:xfrm>
            <a:off x="1948090" y="5038330"/>
            <a:ext cx="1371600" cy="1066800"/>
            <a:chOff x="990600" y="1371600"/>
            <a:chExt cx="1371600" cy="1066800"/>
          </a:xfrm>
        </p:grpSpPr>
        <p:sp>
          <p:nvSpPr>
            <p:cNvPr id="33" name="Oval 32">
              <a:extLst>
                <a:ext uri="{FF2B5EF4-FFF2-40B4-BE49-F238E27FC236}">
                  <a16:creationId xmlns:a16="http://schemas.microsoft.com/office/drawing/2014/main" id="{DB643BC4-A456-4669-9AD6-C64238BF0549}"/>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34" name="TextBox 33">
              <a:extLst>
                <a:ext uri="{FF2B5EF4-FFF2-40B4-BE49-F238E27FC236}">
                  <a16:creationId xmlns:a16="http://schemas.microsoft.com/office/drawing/2014/main" id="{8D1B49A0-50E2-4B2F-9DFF-8ABA089C4ECF}"/>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Pickup(B)</a:t>
              </a:r>
              <a:endParaRPr lang="id-ID" sz="1600" dirty="0">
                <a:solidFill>
                  <a:srgbClr val="C00000"/>
                </a:solidFill>
              </a:endParaRPr>
            </a:p>
          </p:txBody>
        </p:sp>
      </p:grpSp>
      <p:cxnSp>
        <p:nvCxnSpPr>
          <p:cNvPr id="35" name="Straight Arrow Connector 34">
            <a:extLst>
              <a:ext uri="{FF2B5EF4-FFF2-40B4-BE49-F238E27FC236}">
                <a16:creationId xmlns:a16="http://schemas.microsoft.com/office/drawing/2014/main" id="{DE4A035F-631D-4D35-A797-C20B8209B444}"/>
              </a:ext>
            </a:extLst>
          </p:cNvPr>
          <p:cNvCxnSpPr>
            <a:stCxn id="30" idx="6"/>
            <a:endCxn id="25" idx="1"/>
          </p:cNvCxnSpPr>
          <p:nvPr/>
        </p:nvCxnSpPr>
        <p:spPr>
          <a:xfrm flipV="1">
            <a:off x="3319690" y="4047247"/>
            <a:ext cx="776514" cy="48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0D0ECAF-6BF4-4563-9985-E60D33B54F0E}"/>
              </a:ext>
            </a:extLst>
          </p:cNvPr>
          <p:cNvCxnSpPr>
            <a:stCxn id="33" idx="6"/>
            <a:endCxn id="28" idx="1"/>
          </p:cNvCxnSpPr>
          <p:nvPr/>
        </p:nvCxnSpPr>
        <p:spPr>
          <a:xfrm flipV="1">
            <a:off x="3319690" y="5571247"/>
            <a:ext cx="776514" cy="48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78D072-5E4D-4610-A441-198DE2435391}"/>
              </a:ext>
            </a:extLst>
          </p:cNvPr>
          <p:cNvCxnSpPr>
            <a:stCxn id="33" idx="7"/>
            <a:endCxn id="24" idx="3"/>
          </p:cNvCxnSpPr>
          <p:nvPr/>
        </p:nvCxnSpPr>
        <p:spPr>
          <a:xfrm rot="5400000" flipH="1" flipV="1">
            <a:off x="3323118" y="4235121"/>
            <a:ext cx="755144" cy="116373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38" name="Picture 18">
            <a:extLst>
              <a:ext uri="{FF2B5EF4-FFF2-40B4-BE49-F238E27FC236}">
                <a16:creationId xmlns:a16="http://schemas.microsoft.com/office/drawing/2014/main" id="{AE6C63A8-0618-423A-9D03-A2D2AA01795B}"/>
              </a:ext>
            </a:extLst>
          </p:cNvPr>
          <p:cNvPicPr>
            <a:picLocks noChangeAspect="1" noChangeArrowheads="1"/>
          </p:cNvPicPr>
          <p:nvPr/>
        </p:nvPicPr>
        <p:blipFill>
          <a:blip r:embed="rId3"/>
          <a:srcRect/>
          <a:stretch>
            <a:fillRect/>
          </a:stretch>
        </p:blipFill>
        <p:spPr bwMode="auto">
          <a:xfrm>
            <a:off x="6653712" y="2432137"/>
            <a:ext cx="4500000" cy="2137500"/>
          </a:xfrm>
          <a:prstGeom prst="rect">
            <a:avLst/>
          </a:prstGeom>
          <a:noFill/>
          <a:ln w="9525">
            <a:noFill/>
            <a:miter lim="800000"/>
            <a:headEnd/>
            <a:tailEnd/>
          </a:ln>
          <a:effectLst/>
        </p:spPr>
      </p:pic>
      <p:pic>
        <p:nvPicPr>
          <p:cNvPr id="39" name="Picture 1">
            <a:extLst>
              <a:ext uri="{FF2B5EF4-FFF2-40B4-BE49-F238E27FC236}">
                <a16:creationId xmlns:a16="http://schemas.microsoft.com/office/drawing/2014/main" id="{2CD67DD1-CC48-4121-8806-CBEA2E69BD96}"/>
              </a:ext>
            </a:extLst>
          </p:cNvPr>
          <p:cNvPicPr>
            <a:picLocks noChangeAspect="1" noChangeArrowheads="1"/>
          </p:cNvPicPr>
          <p:nvPr/>
        </p:nvPicPr>
        <p:blipFill>
          <a:blip r:embed="rId4"/>
          <a:srcRect/>
          <a:stretch>
            <a:fillRect/>
          </a:stretch>
        </p:blipFill>
        <p:spPr bwMode="auto">
          <a:xfrm>
            <a:off x="6637402" y="4670221"/>
            <a:ext cx="4500000" cy="2102344"/>
          </a:xfrm>
          <a:prstGeom prst="rect">
            <a:avLst/>
          </a:prstGeom>
          <a:noFill/>
          <a:ln w="9525">
            <a:noFill/>
            <a:miter lim="800000"/>
            <a:headEnd/>
            <a:tailEnd/>
          </a:ln>
          <a:effectLst/>
        </p:spPr>
      </p:pic>
      <p:cxnSp>
        <p:nvCxnSpPr>
          <p:cNvPr id="40" name="Straight Arrow Connector 39">
            <a:extLst>
              <a:ext uri="{FF2B5EF4-FFF2-40B4-BE49-F238E27FC236}">
                <a16:creationId xmlns:a16="http://schemas.microsoft.com/office/drawing/2014/main" id="{46E91CCF-9325-4F47-B2A4-4E59E08E5F01}"/>
              </a:ext>
            </a:extLst>
          </p:cNvPr>
          <p:cNvCxnSpPr>
            <a:stCxn id="30" idx="4"/>
            <a:endCxn id="33" idx="0"/>
          </p:cNvCxnSpPr>
          <p:nvPr/>
        </p:nvCxnSpPr>
        <p:spPr>
          <a:xfrm rot="5400000">
            <a:off x="2405290" y="4809730"/>
            <a:ext cx="4572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591339-7F19-4774-AF18-EDE9AA35F889}"/>
              </a:ext>
            </a:extLst>
          </p:cNvPr>
          <p:cNvCxnSpPr>
            <a:stCxn id="33" idx="0"/>
            <a:endCxn id="30" idx="4"/>
          </p:cNvCxnSpPr>
          <p:nvPr/>
        </p:nvCxnSpPr>
        <p:spPr>
          <a:xfrm rot="5400000" flipH="1" flipV="1">
            <a:off x="2405290" y="4809730"/>
            <a:ext cx="4572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F6F139-D14A-413B-A2D7-CFF394AA58F3}"/>
              </a:ext>
            </a:extLst>
          </p:cNvPr>
          <p:cNvCxnSpPr>
            <a:stCxn id="27" idx="1"/>
            <a:endCxn id="30" idx="5"/>
          </p:cNvCxnSpPr>
          <p:nvPr/>
        </p:nvCxnSpPr>
        <p:spPr>
          <a:xfrm rot="16200000" flipV="1">
            <a:off x="3308604" y="4235121"/>
            <a:ext cx="784172" cy="116373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5063E79-189E-4EB1-B0DC-275A03F03838}"/>
              </a:ext>
            </a:extLst>
          </p:cNvPr>
          <p:cNvSpPr txBox="1"/>
          <p:nvPr/>
        </p:nvSpPr>
        <p:spPr>
          <a:xfrm>
            <a:off x="6528816" y="1740831"/>
            <a:ext cx="4864618" cy="738664"/>
          </a:xfrm>
          <a:prstGeom prst="rect">
            <a:avLst/>
          </a:prstGeom>
          <a:ln>
            <a:noFill/>
          </a:ln>
        </p:spPr>
        <p:txBody>
          <a:bodyPr wrap="square" rtlCol="0">
            <a:spAutoFit/>
          </a:bodyPr>
          <a:lstStyle/>
          <a:p>
            <a:r>
              <a:rPr lang="en-US" sz="1400" dirty="0"/>
              <a:t>* </a:t>
            </a:r>
            <a:r>
              <a:rPr lang="id-ID" sz="1400" dirty="0"/>
              <a:t>:</a:t>
            </a:r>
            <a:r>
              <a:rPr lang="en-US" sz="1400" dirty="0"/>
              <a:t> </a:t>
            </a:r>
            <a:r>
              <a:rPr lang="en-US" sz="1400" dirty="0" err="1"/>
              <a:t>kondisi</a:t>
            </a:r>
            <a:r>
              <a:rPr lang="en-US" sz="1400" dirty="0"/>
              <a:t> yang </a:t>
            </a:r>
            <a:r>
              <a:rPr lang="en-US" sz="1400" dirty="0" err="1"/>
              <a:t>belum</a:t>
            </a:r>
            <a:r>
              <a:rPr lang="en-US" sz="1400" dirty="0"/>
              <a:t> </a:t>
            </a:r>
            <a:r>
              <a:rPr lang="en-US" sz="1400" dirty="0" err="1"/>
              <a:t>tercapai</a:t>
            </a:r>
            <a:r>
              <a:rPr lang="en-US" sz="1400" dirty="0"/>
              <a:t> agar operator </a:t>
            </a:r>
            <a:r>
              <a:rPr lang="en-US" sz="1400" dirty="0" err="1"/>
              <a:t>bisa</a:t>
            </a:r>
            <a:r>
              <a:rPr lang="en-US" sz="1400" dirty="0"/>
              <a:t> </a:t>
            </a:r>
            <a:r>
              <a:rPr lang="en-US" sz="1400" dirty="0" err="1"/>
              <a:t>dioperasikan</a:t>
            </a:r>
            <a:endParaRPr lang="en-US" sz="1400" dirty="0"/>
          </a:p>
          <a:p>
            <a:r>
              <a:rPr lang="en-US" sz="1400" dirty="0"/>
              <a:t>– </a:t>
            </a:r>
            <a:r>
              <a:rPr lang="id-ID" sz="1400" dirty="0"/>
              <a:t>:</a:t>
            </a:r>
            <a:r>
              <a:rPr lang="en-US" sz="1400" dirty="0"/>
              <a:t> </a:t>
            </a:r>
            <a:r>
              <a:rPr lang="en-US" sz="1400" dirty="0" err="1"/>
              <a:t>kondisi</a:t>
            </a:r>
            <a:r>
              <a:rPr lang="en-US" sz="1400" dirty="0"/>
              <a:t> yang </a:t>
            </a:r>
            <a:r>
              <a:rPr lang="en-US" sz="1400" dirty="0" err="1"/>
              <a:t>dihilangkan</a:t>
            </a:r>
            <a:r>
              <a:rPr lang="en-US" sz="1400" dirty="0"/>
              <a:t> </a:t>
            </a:r>
            <a:r>
              <a:rPr lang="en-US" sz="1400" dirty="0" err="1"/>
              <a:t>setelah</a:t>
            </a:r>
            <a:r>
              <a:rPr lang="en-US" sz="1400" dirty="0"/>
              <a:t> operator </a:t>
            </a:r>
            <a:r>
              <a:rPr lang="en-US" sz="1400" dirty="0" err="1"/>
              <a:t>diaplikasika</a:t>
            </a:r>
            <a:r>
              <a:rPr lang="id-ID" sz="1400" dirty="0"/>
              <a:t>n</a:t>
            </a:r>
            <a:endParaRPr lang="en-US" sz="1400" dirty="0"/>
          </a:p>
          <a:p>
            <a:endParaRPr lang="id-ID" sz="1400" dirty="0"/>
          </a:p>
        </p:txBody>
      </p:sp>
    </p:spTree>
    <p:extLst>
      <p:ext uri="{BB962C8B-B14F-4D97-AF65-F5344CB8AC3E}">
        <p14:creationId xmlns:p14="http://schemas.microsoft.com/office/powerpoint/2010/main" val="151777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linds(horizontal)">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linds(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40"/>
                                        </p:tgtEl>
                                      </p:cBhvr>
                                    </p:animEffect>
                                    <p:set>
                                      <p:cBhvr>
                                        <p:cTn id="57" dur="1" fill="hold">
                                          <p:stCondLst>
                                            <p:cond delay="499"/>
                                          </p:stCondLst>
                                        </p:cTn>
                                        <p:tgtEl>
                                          <p:spTgt spid="4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linds(horizontal)">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nodeType="clickEffect">
                                  <p:stCondLst>
                                    <p:cond delay="0"/>
                                  </p:stCondLst>
                                  <p:childTnLst>
                                    <p:animEffect transition="out" filter="blinds(horizontal)">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linds(horizont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nodeType="clickEffect">
                                  <p:stCondLst>
                                    <p:cond delay="0"/>
                                  </p:stCondLst>
                                  <p:childTnLst>
                                    <p:animEffect transition="out" filter="blinds(horizontal)">
                                      <p:cBhvr>
                                        <p:cTn id="76" dur="500"/>
                                        <p:tgtEl>
                                          <p:spTgt spid="41"/>
                                        </p:tgtEl>
                                      </p:cBhvr>
                                    </p:animEffect>
                                    <p:set>
                                      <p:cBhvr>
                                        <p:cTn id="7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44" name="Picture 18">
            <a:extLst>
              <a:ext uri="{FF2B5EF4-FFF2-40B4-BE49-F238E27FC236}">
                <a16:creationId xmlns:a16="http://schemas.microsoft.com/office/drawing/2014/main" id="{F5754BED-3859-488A-91CC-3E8A80DE88F2}"/>
              </a:ext>
            </a:extLst>
          </p:cNvPr>
          <p:cNvPicPr>
            <a:picLocks noChangeAspect="1" noChangeArrowheads="1"/>
          </p:cNvPicPr>
          <p:nvPr/>
        </p:nvPicPr>
        <p:blipFill>
          <a:blip r:embed="rId3"/>
          <a:srcRect/>
          <a:stretch>
            <a:fillRect/>
          </a:stretch>
        </p:blipFill>
        <p:spPr bwMode="auto">
          <a:xfrm>
            <a:off x="7346432" y="2432137"/>
            <a:ext cx="4500000" cy="2137500"/>
          </a:xfrm>
          <a:prstGeom prst="rect">
            <a:avLst/>
          </a:prstGeom>
          <a:noFill/>
          <a:ln w="9525">
            <a:noFill/>
            <a:miter lim="800000"/>
            <a:headEnd/>
            <a:tailEnd/>
          </a:ln>
          <a:effectLst/>
        </p:spPr>
      </p:pic>
      <p:pic>
        <p:nvPicPr>
          <p:cNvPr id="45" name="Picture 1">
            <a:extLst>
              <a:ext uri="{FF2B5EF4-FFF2-40B4-BE49-F238E27FC236}">
                <a16:creationId xmlns:a16="http://schemas.microsoft.com/office/drawing/2014/main" id="{1461F6AC-038F-4CD0-A306-226B1C9A3475}"/>
              </a:ext>
            </a:extLst>
          </p:cNvPr>
          <p:cNvPicPr>
            <a:picLocks noChangeAspect="1" noChangeArrowheads="1"/>
          </p:cNvPicPr>
          <p:nvPr/>
        </p:nvPicPr>
        <p:blipFill>
          <a:blip r:embed="rId4"/>
          <a:srcRect/>
          <a:stretch>
            <a:fillRect/>
          </a:stretch>
        </p:blipFill>
        <p:spPr bwMode="auto">
          <a:xfrm>
            <a:off x="7330122" y="4670221"/>
            <a:ext cx="4500000" cy="2102344"/>
          </a:xfrm>
          <a:prstGeom prst="rect">
            <a:avLst/>
          </a:prstGeom>
          <a:noFill/>
          <a:ln w="9525">
            <a:noFill/>
            <a:miter lim="800000"/>
            <a:headEnd/>
            <a:tailEnd/>
          </a:ln>
          <a:effectLst/>
        </p:spPr>
      </p:pic>
      <p:sp>
        <p:nvSpPr>
          <p:cNvPr id="46" name="TextBox 45">
            <a:extLst>
              <a:ext uri="{FF2B5EF4-FFF2-40B4-BE49-F238E27FC236}">
                <a16:creationId xmlns:a16="http://schemas.microsoft.com/office/drawing/2014/main" id="{64AD7024-17D0-49E7-9BBB-DA764BD498AD}"/>
              </a:ext>
            </a:extLst>
          </p:cNvPr>
          <p:cNvSpPr txBox="1"/>
          <p:nvPr/>
        </p:nvSpPr>
        <p:spPr>
          <a:xfrm>
            <a:off x="6528816" y="1740831"/>
            <a:ext cx="4864618" cy="738664"/>
          </a:xfrm>
          <a:prstGeom prst="rect">
            <a:avLst/>
          </a:prstGeom>
          <a:ln>
            <a:noFill/>
          </a:ln>
        </p:spPr>
        <p:txBody>
          <a:bodyPr wrap="square" rtlCol="0">
            <a:spAutoFit/>
          </a:bodyPr>
          <a:lstStyle/>
          <a:p>
            <a:r>
              <a:rPr lang="en-US" sz="1400" dirty="0"/>
              <a:t>* </a:t>
            </a:r>
            <a:r>
              <a:rPr lang="id-ID" sz="1400" dirty="0"/>
              <a:t>:</a:t>
            </a:r>
            <a:r>
              <a:rPr lang="en-US" sz="1400" dirty="0"/>
              <a:t> </a:t>
            </a:r>
            <a:r>
              <a:rPr lang="en-US" sz="1400" dirty="0" err="1"/>
              <a:t>kondisi</a:t>
            </a:r>
            <a:r>
              <a:rPr lang="en-US" sz="1400" dirty="0"/>
              <a:t> yang </a:t>
            </a:r>
            <a:r>
              <a:rPr lang="en-US" sz="1400" dirty="0" err="1"/>
              <a:t>belum</a:t>
            </a:r>
            <a:r>
              <a:rPr lang="en-US" sz="1400" dirty="0"/>
              <a:t> </a:t>
            </a:r>
            <a:r>
              <a:rPr lang="en-US" sz="1400" dirty="0" err="1"/>
              <a:t>tercapai</a:t>
            </a:r>
            <a:r>
              <a:rPr lang="en-US" sz="1400" dirty="0"/>
              <a:t> agar operator </a:t>
            </a:r>
            <a:r>
              <a:rPr lang="en-US" sz="1400" dirty="0" err="1"/>
              <a:t>bisa</a:t>
            </a:r>
            <a:r>
              <a:rPr lang="en-US" sz="1400" dirty="0"/>
              <a:t> </a:t>
            </a:r>
            <a:r>
              <a:rPr lang="en-US" sz="1400" dirty="0" err="1"/>
              <a:t>dioperasikan</a:t>
            </a:r>
            <a:endParaRPr lang="en-US" sz="1400" dirty="0"/>
          </a:p>
          <a:p>
            <a:r>
              <a:rPr lang="en-US" sz="1400" dirty="0"/>
              <a:t>– </a:t>
            </a:r>
            <a:r>
              <a:rPr lang="id-ID" sz="1400" dirty="0"/>
              <a:t>:</a:t>
            </a:r>
            <a:r>
              <a:rPr lang="en-US" sz="1400" dirty="0"/>
              <a:t> </a:t>
            </a:r>
            <a:r>
              <a:rPr lang="en-US" sz="1400" dirty="0" err="1"/>
              <a:t>kondisi</a:t>
            </a:r>
            <a:r>
              <a:rPr lang="en-US" sz="1400" dirty="0"/>
              <a:t> yang </a:t>
            </a:r>
            <a:r>
              <a:rPr lang="en-US" sz="1400" dirty="0" err="1"/>
              <a:t>dihilangkan</a:t>
            </a:r>
            <a:r>
              <a:rPr lang="en-US" sz="1400" dirty="0"/>
              <a:t> </a:t>
            </a:r>
            <a:r>
              <a:rPr lang="en-US" sz="1400" dirty="0" err="1"/>
              <a:t>setelah</a:t>
            </a:r>
            <a:r>
              <a:rPr lang="en-US" sz="1400" dirty="0"/>
              <a:t> operator </a:t>
            </a:r>
            <a:r>
              <a:rPr lang="en-US" sz="1400" dirty="0" err="1"/>
              <a:t>diaplikasika</a:t>
            </a:r>
            <a:r>
              <a:rPr lang="id-ID" sz="1400" dirty="0"/>
              <a:t>n</a:t>
            </a:r>
            <a:endParaRPr lang="en-US" sz="1400" dirty="0"/>
          </a:p>
          <a:p>
            <a:endParaRPr lang="id-ID" sz="1400" dirty="0"/>
          </a:p>
        </p:txBody>
      </p:sp>
      <p:grpSp>
        <p:nvGrpSpPr>
          <p:cNvPr id="47" name="Group 46">
            <a:extLst>
              <a:ext uri="{FF2B5EF4-FFF2-40B4-BE49-F238E27FC236}">
                <a16:creationId xmlns:a16="http://schemas.microsoft.com/office/drawing/2014/main" id="{821ED18D-7C38-42A0-93CA-85608F41ED03}"/>
              </a:ext>
            </a:extLst>
          </p:cNvPr>
          <p:cNvGrpSpPr/>
          <p:nvPr/>
        </p:nvGrpSpPr>
        <p:grpSpPr>
          <a:xfrm>
            <a:off x="4284762" y="1917151"/>
            <a:ext cx="1371600" cy="1066800"/>
            <a:chOff x="990600" y="1371600"/>
            <a:chExt cx="1371600" cy="1066800"/>
          </a:xfrm>
        </p:grpSpPr>
        <p:sp>
          <p:nvSpPr>
            <p:cNvPr id="48" name="Oval 47">
              <a:extLst>
                <a:ext uri="{FF2B5EF4-FFF2-40B4-BE49-F238E27FC236}">
                  <a16:creationId xmlns:a16="http://schemas.microsoft.com/office/drawing/2014/main" id="{C5A31CF1-C5C9-4201-8A9B-3477513754CC}"/>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49" name="TextBox 48">
              <a:extLst>
                <a:ext uri="{FF2B5EF4-FFF2-40B4-BE49-F238E27FC236}">
                  <a16:creationId xmlns:a16="http://schemas.microsoft.com/office/drawing/2014/main" id="{B7B2FC4F-F24E-4183-86CE-163F5A9F8893}"/>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Stack(A,B)</a:t>
              </a:r>
              <a:endParaRPr lang="id-ID" sz="1600" dirty="0">
                <a:solidFill>
                  <a:srgbClr val="C00000"/>
                </a:solidFill>
              </a:endParaRPr>
            </a:p>
          </p:txBody>
        </p:sp>
      </p:grpSp>
      <p:grpSp>
        <p:nvGrpSpPr>
          <p:cNvPr id="50" name="Group 49">
            <a:extLst>
              <a:ext uri="{FF2B5EF4-FFF2-40B4-BE49-F238E27FC236}">
                <a16:creationId xmlns:a16="http://schemas.microsoft.com/office/drawing/2014/main" id="{8075C141-37D9-4A9F-93B6-0FA2A941F97D}"/>
              </a:ext>
            </a:extLst>
          </p:cNvPr>
          <p:cNvGrpSpPr/>
          <p:nvPr/>
        </p:nvGrpSpPr>
        <p:grpSpPr>
          <a:xfrm>
            <a:off x="550962" y="1902637"/>
            <a:ext cx="1371600" cy="1066800"/>
            <a:chOff x="990600" y="1371600"/>
            <a:chExt cx="1371600" cy="1066800"/>
          </a:xfrm>
        </p:grpSpPr>
        <p:sp>
          <p:nvSpPr>
            <p:cNvPr id="51" name="Oval 50">
              <a:extLst>
                <a:ext uri="{FF2B5EF4-FFF2-40B4-BE49-F238E27FC236}">
                  <a16:creationId xmlns:a16="http://schemas.microsoft.com/office/drawing/2014/main" id="{72CFB59C-9E7C-4AC7-86FB-6AC002100ADE}"/>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52" name="TextBox 51">
              <a:extLst>
                <a:ext uri="{FF2B5EF4-FFF2-40B4-BE49-F238E27FC236}">
                  <a16:creationId xmlns:a16="http://schemas.microsoft.com/office/drawing/2014/main" id="{1ABF0991-F88E-4754-8A84-C6C9CA43E749}"/>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Stack(B,C)</a:t>
              </a:r>
              <a:endParaRPr lang="id-ID" sz="1600" dirty="0">
                <a:solidFill>
                  <a:srgbClr val="C00000"/>
                </a:solidFill>
              </a:endParaRPr>
            </a:p>
          </p:txBody>
        </p:sp>
      </p:grpSp>
      <p:grpSp>
        <p:nvGrpSpPr>
          <p:cNvPr id="53" name="Group 52">
            <a:extLst>
              <a:ext uri="{FF2B5EF4-FFF2-40B4-BE49-F238E27FC236}">
                <a16:creationId xmlns:a16="http://schemas.microsoft.com/office/drawing/2014/main" id="{69A90793-5740-4081-A115-B4CF3176248E}"/>
              </a:ext>
            </a:extLst>
          </p:cNvPr>
          <p:cNvGrpSpPr/>
          <p:nvPr/>
        </p:nvGrpSpPr>
        <p:grpSpPr>
          <a:xfrm>
            <a:off x="2379762" y="1902637"/>
            <a:ext cx="1371600" cy="1066800"/>
            <a:chOff x="990600" y="1371600"/>
            <a:chExt cx="1371600" cy="1066800"/>
          </a:xfrm>
        </p:grpSpPr>
        <p:sp>
          <p:nvSpPr>
            <p:cNvPr id="54" name="Oval 53">
              <a:extLst>
                <a:ext uri="{FF2B5EF4-FFF2-40B4-BE49-F238E27FC236}">
                  <a16:creationId xmlns:a16="http://schemas.microsoft.com/office/drawing/2014/main" id="{6548DF54-A123-4EDC-8BAA-EB4D40E33C97}"/>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55" name="TextBox 54">
              <a:extLst>
                <a:ext uri="{FF2B5EF4-FFF2-40B4-BE49-F238E27FC236}">
                  <a16:creationId xmlns:a16="http://schemas.microsoft.com/office/drawing/2014/main" id="{12B32667-D7E4-46AC-883E-3ADC8666F5D3}"/>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Pickup(A)</a:t>
              </a:r>
              <a:endParaRPr lang="id-ID" sz="1600" dirty="0">
                <a:solidFill>
                  <a:srgbClr val="C00000"/>
                </a:solidFill>
              </a:endParaRPr>
            </a:p>
          </p:txBody>
        </p:sp>
      </p:grpSp>
      <p:grpSp>
        <p:nvGrpSpPr>
          <p:cNvPr id="56" name="Group 55">
            <a:extLst>
              <a:ext uri="{FF2B5EF4-FFF2-40B4-BE49-F238E27FC236}">
                <a16:creationId xmlns:a16="http://schemas.microsoft.com/office/drawing/2014/main" id="{3AD0CDB1-BA03-493D-9DA0-924ACCCE25A3}"/>
              </a:ext>
            </a:extLst>
          </p:cNvPr>
          <p:cNvGrpSpPr/>
          <p:nvPr/>
        </p:nvGrpSpPr>
        <p:grpSpPr>
          <a:xfrm>
            <a:off x="550962" y="3502837"/>
            <a:ext cx="1371600" cy="1066800"/>
            <a:chOff x="990600" y="1371600"/>
            <a:chExt cx="1371600" cy="1066800"/>
          </a:xfrm>
        </p:grpSpPr>
        <p:sp>
          <p:nvSpPr>
            <p:cNvPr id="57" name="Oval 56">
              <a:extLst>
                <a:ext uri="{FF2B5EF4-FFF2-40B4-BE49-F238E27FC236}">
                  <a16:creationId xmlns:a16="http://schemas.microsoft.com/office/drawing/2014/main" id="{4D391748-86D7-4E82-BD86-BE872939F11E}"/>
                </a:ext>
              </a:extLst>
            </p:cNvPr>
            <p:cNvSpPr/>
            <p:nvPr/>
          </p:nvSpPr>
          <p:spPr>
            <a:xfrm>
              <a:off x="990600" y="13716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58" name="TextBox 57">
              <a:extLst>
                <a:ext uri="{FF2B5EF4-FFF2-40B4-BE49-F238E27FC236}">
                  <a16:creationId xmlns:a16="http://schemas.microsoft.com/office/drawing/2014/main" id="{2FCA0F96-8359-4A8D-A70D-06A4CA2BC9E1}"/>
                </a:ext>
              </a:extLst>
            </p:cNvPr>
            <p:cNvSpPr txBox="1"/>
            <p:nvPr/>
          </p:nvSpPr>
          <p:spPr>
            <a:xfrm>
              <a:off x="1005114" y="1720726"/>
              <a:ext cx="1295400" cy="338554"/>
            </a:xfrm>
            <a:prstGeom prst="rect">
              <a:avLst/>
            </a:prstGeom>
            <a:noFill/>
          </p:spPr>
          <p:txBody>
            <a:bodyPr wrap="square" rtlCol="0">
              <a:spAutoFit/>
            </a:bodyPr>
            <a:lstStyle/>
            <a:p>
              <a:pPr algn="ctr"/>
              <a:r>
                <a:rPr lang="en-US" sz="1600" dirty="0">
                  <a:solidFill>
                    <a:srgbClr val="C00000"/>
                  </a:solidFill>
                </a:rPr>
                <a:t>Pickup(B)</a:t>
              </a:r>
              <a:endParaRPr lang="id-ID" sz="1600" dirty="0">
                <a:solidFill>
                  <a:srgbClr val="C00000"/>
                </a:solidFill>
              </a:endParaRPr>
            </a:p>
          </p:txBody>
        </p:sp>
      </p:grpSp>
      <p:cxnSp>
        <p:nvCxnSpPr>
          <p:cNvPr id="59" name="Straight Arrow Connector 58">
            <a:extLst>
              <a:ext uri="{FF2B5EF4-FFF2-40B4-BE49-F238E27FC236}">
                <a16:creationId xmlns:a16="http://schemas.microsoft.com/office/drawing/2014/main" id="{EB404FB5-A5F9-45AD-A9EC-377E6CE6E511}"/>
              </a:ext>
            </a:extLst>
          </p:cNvPr>
          <p:cNvCxnSpPr/>
          <p:nvPr/>
        </p:nvCxnSpPr>
        <p:spPr>
          <a:xfrm flipV="1">
            <a:off x="3751362" y="2435554"/>
            <a:ext cx="547914" cy="48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FC7B85-C1A8-4A06-9B6F-C41D86807EB2}"/>
              </a:ext>
            </a:extLst>
          </p:cNvPr>
          <p:cNvCxnSpPr/>
          <p:nvPr/>
        </p:nvCxnSpPr>
        <p:spPr>
          <a:xfrm rot="5400000" flipH="1" flipV="1">
            <a:off x="970062" y="3236137"/>
            <a:ext cx="5334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A60EA8A-103D-47C7-AB09-AE2058765FC5}"/>
              </a:ext>
            </a:extLst>
          </p:cNvPr>
          <p:cNvCxnSpPr/>
          <p:nvPr/>
        </p:nvCxnSpPr>
        <p:spPr>
          <a:xfrm>
            <a:off x="1922562" y="2436037"/>
            <a:ext cx="4572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D81F988-5003-4287-8D87-DE87B4D895A8}"/>
              </a:ext>
            </a:extLst>
          </p:cNvPr>
          <p:cNvGrpSpPr/>
          <p:nvPr/>
        </p:nvGrpSpPr>
        <p:grpSpPr>
          <a:xfrm>
            <a:off x="507420" y="5103037"/>
            <a:ext cx="1433286" cy="1066800"/>
            <a:chOff x="337458" y="3581400"/>
            <a:chExt cx="1433286" cy="1066800"/>
          </a:xfrm>
        </p:grpSpPr>
        <p:sp>
          <p:nvSpPr>
            <p:cNvPr id="63" name="Oval 62">
              <a:extLst>
                <a:ext uri="{FF2B5EF4-FFF2-40B4-BE49-F238E27FC236}">
                  <a16:creationId xmlns:a16="http://schemas.microsoft.com/office/drawing/2014/main" id="{B298291E-1C4A-4A07-A208-4954020555B1}"/>
                </a:ext>
              </a:extLst>
            </p:cNvPr>
            <p:cNvSpPr/>
            <p:nvPr/>
          </p:nvSpPr>
          <p:spPr>
            <a:xfrm>
              <a:off x="381000" y="35814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64" name="TextBox 63">
              <a:extLst>
                <a:ext uri="{FF2B5EF4-FFF2-40B4-BE49-F238E27FC236}">
                  <a16:creationId xmlns:a16="http://schemas.microsoft.com/office/drawing/2014/main" id="{FDD6032F-DCE0-4BB6-B482-6C50A2A66081}"/>
                </a:ext>
              </a:extLst>
            </p:cNvPr>
            <p:cNvSpPr txBox="1"/>
            <p:nvPr/>
          </p:nvSpPr>
          <p:spPr>
            <a:xfrm>
              <a:off x="337458" y="3930526"/>
              <a:ext cx="1433286" cy="338554"/>
            </a:xfrm>
            <a:prstGeom prst="rect">
              <a:avLst/>
            </a:prstGeom>
            <a:noFill/>
          </p:spPr>
          <p:txBody>
            <a:bodyPr wrap="square" rtlCol="0">
              <a:spAutoFit/>
            </a:bodyPr>
            <a:lstStyle/>
            <a:p>
              <a:pPr algn="ctr"/>
              <a:r>
                <a:rPr lang="en-US" sz="1600" dirty="0" err="1">
                  <a:solidFill>
                    <a:srgbClr val="C00000"/>
                  </a:solidFill>
                </a:rPr>
                <a:t>Unstack</a:t>
              </a:r>
              <a:r>
                <a:rPr lang="en-US" sz="1600" dirty="0">
                  <a:solidFill>
                    <a:srgbClr val="C00000"/>
                  </a:solidFill>
                </a:rPr>
                <a:t>(C,A)</a:t>
              </a:r>
              <a:endParaRPr lang="id-ID" sz="1600" dirty="0">
                <a:solidFill>
                  <a:srgbClr val="C00000"/>
                </a:solidFill>
              </a:endParaRPr>
            </a:p>
          </p:txBody>
        </p:sp>
      </p:grpSp>
      <p:cxnSp>
        <p:nvCxnSpPr>
          <p:cNvPr id="65" name="Straight Arrow Connector 64">
            <a:extLst>
              <a:ext uri="{FF2B5EF4-FFF2-40B4-BE49-F238E27FC236}">
                <a16:creationId xmlns:a16="http://schemas.microsoft.com/office/drawing/2014/main" id="{7DB7DEC6-B502-45C3-AE9A-DAB297C430A9}"/>
              </a:ext>
            </a:extLst>
          </p:cNvPr>
          <p:cNvCxnSpPr>
            <a:stCxn id="63" idx="0"/>
            <a:endCxn id="57" idx="4"/>
          </p:cNvCxnSpPr>
          <p:nvPr/>
        </p:nvCxnSpPr>
        <p:spPr>
          <a:xfrm rot="5400000" flipH="1" flipV="1">
            <a:off x="970062" y="4836337"/>
            <a:ext cx="5334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66" name="Picture 1">
            <a:extLst>
              <a:ext uri="{FF2B5EF4-FFF2-40B4-BE49-F238E27FC236}">
                <a16:creationId xmlns:a16="http://schemas.microsoft.com/office/drawing/2014/main" id="{44FE7F04-A4AE-488D-9DF6-8F8553171F07}"/>
              </a:ext>
            </a:extLst>
          </p:cNvPr>
          <p:cNvPicPr>
            <a:picLocks noChangeAspect="1" noChangeArrowheads="1"/>
          </p:cNvPicPr>
          <p:nvPr/>
        </p:nvPicPr>
        <p:blipFill>
          <a:blip r:embed="rId5"/>
          <a:srcRect/>
          <a:stretch>
            <a:fillRect/>
          </a:stretch>
        </p:blipFill>
        <p:spPr bwMode="auto">
          <a:xfrm>
            <a:off x="4961511" y="3163742"/>
            <a:ext cx="2123209" cy="2395415"/>
          </a:xfrm>
          <a:prstGeom prst="rect">
            <a:avLst/>
          </a:prstGeom>
          <a:noFill/>
          <a:ln w="9525">
            <a:noFill/>
            <a:miter lim="800000"/>
            <a:headEnd/>
            <a:tailEnd/>
          </a:ln>
          <a:effectLst/>
        </p:spPr>
      </p:pic>
      <p:cxnSp>
        <p:nvCxnSpPr>
          <p:cNvPr id="67" name="Curved Connector 52">
            <a:extLst>
              <a:ext uri="{FF2B5EF4-FFF2-40B4-BE49-F238E27FC236}">
                <a16:creationId xmlns:a16="http://schemas.microsoft.com/office/drawing/2014/main" id="{9196E5E2-6A9F-4A77-9448-D6844185343C}"/>
              </a:ext>
            </a:extLst>
          </p:cNvPr>
          <p:cNvCxnSpPr>
            <a:stCxn id="63" idx="7"/>
          </p:cNvCxnSpPr>
          <p:nvPr/>
        </p:nvCxnSpPr>
        <p:spPr>
          <a:xfrm rot="5400000" flipH="1" flipV="1">
            <a:off x="562915" y="3747219"/>
            <a:ext cx="2670829" cy="353266"/>
          </a:xfrm>
          <a:prstGeom prst="curvedConnector3">
            <a:avLst>
              <a:gd name="adj1" fmla="val 24458"/>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3">
            <a:extLst>
              <a:ext uri="{FF2B5EF4-FFF2-40B4-BE49-F238E27FC236}">
                <a16:creationId xmlns:a16="http://schemas.microsoft.com/office/drawing/2014/main" id="{78432CD4-478F-4D50-9195-0629ACCDB093}"/>
              </a:ext>
            </a:extLst>
          </p:cNvPr>
          <p:cNvCxnSpPr>
            <a:stCxn id="64" idx="1"/>
          </p:cNvCxnSpPr>
          <p:nvPr/>
        </p:nvCxnSpPr>
        <p:spPr>
          <a:xfrm rot="10800000" flipH="1">
            <a:off x="507420" y="3198038"/>
            <a:ext cx="576942" cy="2423403"/>
          </a:xfrm>
          <a:prstGeom prst="curvedConnector4">
            <a:avLst>
              <a:gd name="adj1" fmla="val -39623"/>
              <a:gd name="adj2" fmla="val 99610"/>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2">
            <a:extLst>
              <a:ext uri="{FF2B5EF4-FFF2-40B4-BE49-F238E27FC236}">
                <a16:creationId xmlns:a16="http://schemas.microsoft.com/office/drawing/2014/main" id="{971A66E8-8048-46D3-A770-BE461D5879A1}"/>
              </a:ext>
            </a:extLst>
          </p:cNvPr>
          <p:cNvPicPr>
            <a:picLocks noChangeAspect="1" noChangeArrowheads="1"/>
          </p:cNvPicPr>
          <p:nvPr/>
        </p:nvPicPr>
        <p:blipFill>
          <a:blip r:embed="rId6"/>
          <a:srcRect/>
          <a:stretch>
            <a:fillRect/>
          </a:stretch>
        </p:blipFill>
        <p:spPr bwMode="auto">
          <a:xfrm>
            <a:off x="2561998" y="3149228"/>
            <a:ext cx="2131608" cy="1737872"/>
          </a:xfrm>
          <a:prstGeom prst="rect">
            <a:avLst/>
          </a:prstGeom>
          <a:noFill/>
          <a:ln w="9525">
            <a:noFill/>
            <a:miter lim="800000"/>
            <a:headEnd/>
            <a:tailEnd/>
          </a:ln>
          <a:effectLst/>
        </p:spPr>
      </p:pic>
      <p:grpSp>
        <p:nvGrpSpPr>
          <p:cNvPr id="70" name="Group 24">
            <a:extLst>
              <a:ext uri="{FF2B5EF4-FFF2-40B4-BE49-F238E27FC236}">
                <a16:creationId xmlns:a16="http://schemas.microsoft.com/office/drawing/2014/main" id="{3BE6AB21-E230-4F03-A878-F66C709BC943}"/>
              </a:ext>
            </a:extLst>
          </p:cNvPr>
          <p:cNvGrpSpPr/>
          <p:nvPr/>
        </p:nvGrpSpPr>
        <p:grpSpPr>
          <a:xfrm>
            <a:off x="507420" y="5103037"/>
            <a:ext cx="1433286" cy="1066800"/>
            <a:chOff x="337458" y="3581400"/>
            <a:chExt cx="1433286" cy="1066800"/>
          </a:xfrm>
        </p:grpSpPr>
        <p:sp>
          <p:nvSpPr>
            <p:cNvPr id="71" name="Oval 70">
              <a:extLst>
                <a:ext uri="{FF2B5EF4-FFF2-40B4-BE49-F238E27FC236}">
                  <a16:creationId xmlns:a16="http://schemas.microsoft.com/office/drawing/2014/main" id="{F8D8B2B8-7C16-4ED0-A2C6-79434195F25D}"/>
                </a:ext>
              </a:extLst>
            </p:cNvPr>
            <p:cNvSpPr/>
            <p:nvPr/>
          </p:nvSpPr>
          <p:spPr>
            <a:xfrm>
              <a:off x="381000" y="35814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72" name="TextBox 71">
              <a:extLst>
                <a:ext uri="{FF2B5EF4-FFF2-40B4-BE49-F238E27FC236}">
                  <a16:creationId xmlns:a16="http://schemas.microsoft.com/office/drawing/2014/main" id="{F0C9B8BA-C4F7-4EB3-A70C-3CC43F9F9EA6}"/>
                </a:ext>
              </a:extLst>
            </p:cNvPr>
            <p:cNvSpPr txBox="1"/>
            <p:nvPr/>
          </p:nvSpPr>
          <p:spPr>
            <a:xfrm>
              <a:off x="337458" y="3930526"/>
              <a:ext cx="1433286" cy="338554"/>
            </a:xfrm>
            <a:prstGeom prst="rect">
              <a:avLst/>
            </a:prstGeom>
            <a:noFill/>
          </p:spPr>
          <p:txBody>
            <a:bodyPr wrap="square" rtlCol="0">
              <a:spAutoFit/>
            </a:bodyPr>
            <a:lstStyle/>
            <a:p>
              <a:pPr algn="ctr"/>
              <a:r>
                <a:rPr lang="en-US" sz="1600" dirty="0">
                  <a:solidFill>
                    <a:srgbClr val="C00000"/>
                  </a:solidFill>
                </a:rPr>
                <a:t>Putdown(C)</a:t>
              </a:r>
              <a:endParaRPr lang="id-ID" sz="1600" dirty="0">
                <a:solidFill>
                  <a:srgbClr val="C00000"/>
                </a:solidFill>
              </a:endParaRPr>
            </a:p>
          </p:txBody>
        </p:sp>
      </p:grpSp>
      <p:cxnSp>
        <p:nvCxnSpPr>
          <p:cNvPr id="73" name="Straight Arrow Connector 72">
            <a:extLst>
              <a:ext uri="{FF2B5EF4-FFF2-40B4-BE49-F238E27FC236}">
                <a16:creationId xmlns:a16="http://schemas.microsoft.com/office/drawing/2014/main" id="{373A786F-64D3-4919-AF5D-EBDE0529660A}"/>
              </a:ext>
            </a:extLst>
          </p:cNvPr>
          <p:cNvCxnSpPr>
            <a:stCxn id="71" idx="0"/>
            <a:endCxn id="57" idx="4"/>
          </p:cNvCxnSpPr>
          <p:nvPr/>
        </p:nvCxnSpPr>
        <p:spPr>
          <a:xfrm rot="5400000" flipH="1" flipV="1">
            <a:off x="970062" y="4836337"/>
            <a:ext cx="533400"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6FBBCE0-A339-4556-B0B7-E02CD412B576}"/>
              </a:ext>
            </a:extLst>
          </p:cNvPr>
          <p:cNvGrpSpPr/>
          <p:nvPr/>
        </p:nvGrpSpPr>
        <p:grpSpPr>
          <a:xfrm>
            <a:off x="2769823" y="5103037"/>
            <a:ext cx="1433286" cy="1066800"/>
            <a:chOff x="337458" y="3581400"/>
            <a:chExt cx="1433286" cy="1066800"/>
          </a:xfrm>
        </p:grpSpPr>
        <p:sp>
          <p:nvSpPr>
            <p:cNvPr id="75" name="Oval 74">
              <a:extLst>
                <a:ext uri="{FF2B5EF4-FFF2-40B4-BE49-F238E27FC236}">
                  <a16:creationId xmlns:a16="http://schemas.microsoft.com/office/drawing/2014/main" id="{8E21EF8B-E89A-480C-A5EA-94993B924320}"/>
                </a:ext>
              </a:extLst>
            </p:cNvPr>
            <p:cNvSpPr/>
            <p:nvPr/>
          </p:nvSpPr>
          <p:spPr>
            <a:xfrm>
              <a:off x="381000" y="3581400"/>
              <a:ext cx="1371600" cy="10668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76" name="TextBox 75">
              <a:extLst>
                <a:ext uri="{FF2B5EF4-FFF2-40B4-BE49-F238E27FC236}">
                  <a16:creationId xmlns:a16="http://schemas.microsoft.com/office/drawing/2014/main" id="{D9F527D1-9891-4FE8-973A-02C7FBD25FBC}"/>
                </a:ext>
              </a:extLst>
            </p:cNvPr>
            <p:cNvSpPr txBox="1"/>
            <p:nvPr/>
          </p:nvSpPr>
          <p:spPr>
            <a:xfrm>
              <a:off x="337458" y="3930526"/>
              <a:ext cx="1433286" cy="338554"/>
            </a:xfrm>
            <a:prstGeom prst="rect">
              <a:avLst/>
            </a:prstGeom>
            <a:noFill/>
          </p:spPr>
          <p:txBody>
            <a:bodyPr wrap="square" rtlCol="0">
              <a:spAutoFit/>
            </a:bodyPr>
            <a:lstStyle/>
            <a:p>
              <a:pPr algn="ctr"/>
              <a:r>
                <a:rPr lang="en-US" sz="1600" dirty="0" err="1">
                  <a:solidFill>
                    <a:srgbClr val="C00000"/>
                  </a:solidFill>
                </a:rPr>
                <a:t>Unstack</a:t>
              </a:r>
              <a:r>
                <a:rPr lang="en-US" sz="1600" dirty="0">
                  <a:solidFill>
                    <a:srgbClr val="C00000"/>
                  </a:solidFill>
                </a:rPr>
                <a:t>(C,A)</a:t>
              </a:r>
              <a:endParaRPr lang="id-ID" sz="1600" dirty="0">
                <a:solidFill>
                  <a:srgbClr val="C00000"/>
                </a:solidFill>
              </a:endParaRPr>
            </a:p>
          </p:txBody>
        </p:sp>
      </p:grpSp>
      <p:cxnSp>
        <p:nvCxnSpPr>
          <p:cNvPr id="77" name="Straight Arrow Connector 76">
            <a:extLst>
              <a:ext uri="{FF2B5EF4-FFF2-40B4-BE49-F238E27FC236}">
                <a16:creationId xmlns:a16="http://schemas.microsoft.com/office/drawing/2014/main" id="{6FED6B96-B3F3-4B7A-98CC-666E644BC969}"/>
              </a:ext>
            </a:extLst>
          </p:cNvPr>
          <p:cNvCxnSpPr>
            <a:cxnSpLocks/>
            <a:stCxn id="76" idx="1"/>
            <a:endCxn id="72" idx="3"/>
          </p:cNvCxnSpPr>
          <p:nvPr/>
        </p:nvCxnSpPr>
        <p:spPr>
          <a:xfrm flipH="1">
            <a:off x="1940706" y="5621440"/>
            <a:ext cx="829117"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82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blinds(horizontal)">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blinds(horizontal)">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65"/>
                                        </p:tgtEl>
                                      </p:cBhvr>
                                    </p:animEffect>
                                    <p:set>
                                      <p:cBhvr>
                                        <p:cTn id="42" dur="1" fill="hold">
                                          <p:stCondLst>
                                            <p:cond delay="499"/>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68"/>
                                        </p:tgtEl>
                                      </p:cBhvr>
                                    </p:animEffect>
                                    <p:set>
                                      <p:cBhvr>
                                        <p:cTn id="47" dur="1" fill="hold">
                                          <p:stCondLst>
                                            <p:cond delay="499"/>
                                          </p:stCondLst>
                                        </p:cTn>
                                        <p:tgtEl>
                                          <p:spTgt spid="6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blinds(horizontal)">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blinds(horizontal)">
                                      <p:cBhvr>
                                        <p:cTn id="62" dur="5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blinds(horizontal)">
                                      <p:cBhvr>
                                        <p:cTn id="67" dur="5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blinds(horizontal)">
                                      <p:cBhvr>
                                        <p:cTn id="7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39" name="Text Box 1">
            <a:extLst>
              <a:ext uri="{FF2B5EF4-FFF2-40B4-BE49-F238E27FC236}">
                <a16:creationId xmlns:a16="http://schemas.microsoft.com/office/drawing/2014/main" id="{AD95E9DB-13F4-42A6-B79A-9E96702739F5}"/>
              </a:ext>
            </a:extLst>
          </p:cNvPr>
          <p:cNvSpPr txBox="1">
            <a:spLocks noChangeArrowheads="1"/>
          </p:cNvSpPr>
          <p:nvPr/>
        </p:nvSpPr>
        <p:spPr bwMode="auto">
          <a:xfrm>
            <a:off x="6400800" y="3937434"/>
            <a:ext cx="2036064" cy="2290314"/>
          </a:xfrm>
          <a:prstGeom prst="rect">
            <a:avLst/>
          </a:prstGeom>
          <a:solidFill>
            <a:srgbClr val="FFFFFF"/>
          </a:solidFill>
          <a:ln w="9525">
            <a:solidFill>
              <a:srgbClr val="000000"/>
            </a:solidFill>
            <a:miter lim="800000"/>
            <a:headEnd/>
            <a:tailEnd/>
          </a:ln>
        </p:spPr>
        <p:txBody>
          <a:bodyPr vert="horz" wrap="square" lIns="91440" tIns="82800" rIns="91440" bIns="45720" numCol="1" anchor="t" anchorCtr="0" compatLnSpc="1">
            <a:prstTxWarp prst="textNoShape">
              <a:avLst/>
            </a:prstTxWarp>
          </a:bodyPr>
          <a:lstStyle/>
          <a:p>
            <a:pPr marL="0" marR="0" lvl="0" indent="0" algn="just" defTabSz="914400" rtl="0" eaLnBrk="1" fontAlgn="base" latinLnBrk="0" hangingPunct="1">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UN</a:t>
            </a: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(C,A)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PUTDOWN(C)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PICKUP(B)</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PICKUP(A)</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228600" algn="l"/>
                <a:tab pos="1620838" algn="l"/>
              </a:tabLst>
            </a:pPr>
            <a:r>
              <a:rPr kumimoji="0" lang="en-US" sz="1600" b="0" i="1" u="none" strike="noStrike" cap="none" normalizeH="0" baseline="0" dirty="0">
                <a:ln>
                  <a:noFill/>
                </a:ln>
                <a:solidFill>
                  <a:schemeClr val="tx1"/>
                </a:solidFill>
                <a:effectLst/>
                <a:latin typeface="Arial" pitchFamily="34" charset="0"/>
                <a:ea typeface="Times New Roman" pitchFamily="18" charset="0"/>
                <a:cs typeface="Arial" pitchFamily="34" charset="0"/>
              </a:rPr>
              <a:t>STACK</a:t>
            </a: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(A,B)</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40" name="Picture 2">
            <a:extLst>
              <a:ext uri="{FF2B5EF4-FFF2-40B4-BE49-F238E27FC236}">
                <a16:creationId xmlns:a16="http://schemas.microsoft.com/office/drawing/2014/main" id="{68F8C44A-5008-43B7-9649-947695BC45FD}"/>
              </a:ext>
            </a:extLst>
          </p:cNvPr>
          <p:cNvPicPr>
            <a:picLocks noChangeAspect="1" noChangeArrowheads="1"/>
          </p:cNvPicPr>
          <p:nvPr/>
        </p:nvPicPr>
        <p:blipFill>
          <a:blip r:embed="rId3"/>
          <a:srcRect/>
          <a:stretch>
            <a:fillRect/>
          </a:stretch>
        </p:blipFill>
        <p:spPr bwMode="auto">
          <a:xfrm>
            <a:off x="4059936" y="1840993"/>
            <a:ext cx="7949184" cy="2021771"/>
          </a:xfrm>
          <a:prstGeom prst="rect">
            <a:avLst/>
          </a:prstGeom>
          <a:noFill/>
          <a:ln w="9525">
            <a:noFill/>
            <a:miter lim="800000"/>
            <a:headEnd/>
            <a:tailEnd/>
          </a:ln>
          <a:effectLst/>
        </p:spPr>
      </p:pic>
      <p:sp>
        <p:nvSpPr>
          <p:cNvPr id="41" name="Content Placeholder 11">
            <a:extLst>
              <a:ext uri="{FF2B5EF4-FFF2-40B4-BE49-F238E27FC236}">
                <a16:creationId xmlns:a16="http://schemas.microsoft.com/office/drawing/2014/main" id="{8B913ECB-840C-4276-9E3D-EAD4D589D2AC}"/>
              </a:ext>
            </a:extLst>
          </p:cNvPr>
          <p:cNvSpPr txBox="1">
            <a:spLocks/>
          </p:cNvSpPr>
          <p:nvPr/>
        </p:nvSpPr>
        <p:spPr>
          <a:xfrm>
            <a:off x="1097279" y="1842653"/>
            <a:ext cx="10056433" cy="43850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Masalah - II</a:t>
            </a:r>
            <a:endParaRPr lang="en-US" sz="2400" b="1"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1200"/>
              </a:spcAft>
              <a:buFont typeface="Arial" panose="020B0604020202020204" pitchFamily="34" charset="0"/>
              <a:buChar char="•"/>
            </a:pPr>
            <a:endParaRPr lang="id-ID" sz="2400" dirty="0"/>
          </a:p>
          <a:p>
            <a:pPr marL="354013" indent="-255588">
              <a:spcBef>
                <a:spcPts val="600"/>
              </a:spcBef>
              <a:spcAft>
                <a:spcPts val="600"/>
              </a:spcAft>
              <a:buFont typeface="Arial" panose="020B0604020202020204" pitchFamily="34" charset="0"/>
              <a:buChar char="•"/>
            </a:pPr>
            <a:endParaRPr lang="id-ID" sz="2400" dirty="0"/>
          </a:p>
          <a:p>
            <a:pPr marL="98425" indent="0">
              <a:spcBef>
                <a:spcPts val="600"/>
              </a:spcBef>
              <a:spcAft>
                <a:spcPts val="1200"/>
              </a:spcAft>
              <a:buNone/>
            </a:pPr>
            <a:endParaRPr lang="id-ID" sz="2400" b="1" dirty="0"/>
          </a:p>
          <a:p>
            <a:pPr marL="98425" indent="0">
              <a:spcBef>
                <a:spcPts val="0"/>
              </a:spcBef>
              <a:spcAft>
                <a:spcPts val="0"/>
              </a:spcAft>
              <a:buNone/>
            </a:pPr>
            <a:endParaRPr lang="id-ID" sz="2400" b="1" dirty="0"/>
          </a:p>
          <a:p>
            <a:pPr marL="98425" indent="0">
              <a:spcBef>
                <a:spcPts val="600"/>
              </a:spcBef>
              <a:spcAft>
                <a:spcPts val="1200"/>
              </a:spcAft>
              <a:buNone/>
            </a:pPr>
            <a:r>
              <a:rPr lang="en-US" sz="2400" dirty="0"/>
              <a:t>R</a:t>
            </a:r>
            <a:r>
              <a:rPr lang="id-ID" sz="2400" dirty="0"/>
              <a:t>encana untuk masalah - II</a:t>
            </a:r>
            <a:endParaRPr lang="en-US" sz="2400" dirty="0"/>
          </a:p>
        </p:txBody>
      </p:sp>
    </p:spTree>
    <p:extLst>
      <p:ext uri="{BB962C8B-B14F-4D97-AF65-F5344CB8AC3E}">
        <p14:creationId xmlns:p14="http://schemas.microsoft.com/office/powerpoint/2010/main" val="326128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6" end="6"/>
                                            </p:txEl>
                                          </p:spTgt>
                                        </p:tgtEl>
                                        <p:attrNameLst>
                                          <p:attrName>style.visibility</p:attrName>
                                        </p:attrNameLst>
                                      </p:cBhvr>
                                      <p:to>
                                        <p:strVal val="visible"/>
                                      </p:to>
                                    </p:set>
                                    <p:animEffect transition="in" filter="fade">
                                      <p:cBhvr>
                                        <p:cTn id="7" dur="500"/>
                                        <p:tgtEl>
                                          <p:spTgt spid="4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id-ID" sz="2400" b="1" dirty="0"/>
              <a:t>Kesimpulan </a:t>
            </a:r>
            <a:r>
              <a:rPr lang="id-ID" sz="2400" b="1" i="1" dirty="0"/>
              <a:t>Constraint Posting</a:t>
            </a:r>
            <a:r>
              <a:rPr lang="id-ID" sz="2400" b="1" dirty="0"/>
              <a:t> </a:t>
            </a:r>
            <a:endParaRPr lang="en-US" sz="2400" b="1" i="1" dirty="0"/>
          </a:p>
          <a:p>
            <a:pPr marL="354013" indent="-255588">
              <a:spcBef>
                <a:spcPts val="200"/>
              </a:spcBef>
              <a:spcAft>
                <a:spcPts val="400"/>
              </a:spcAft>
              <a:buFont typeface="Arial" panose="020B0604020202020204" pitchFamily="34" charset="0"/>
              <a:buChar char="•"/>
            </a:pPr>
            <a:r>
              <a:rPr lang="en-US" sz="2200" i="1" dirty="0"/>
              <a:t>C</a:t>
            </a:r>
            <a:r>
              <a:rPr lang="id-ID" sz="2200" i="1" dirty="0"/>
              <a:t>onstraint posting</a:t>
            </a:r>
            <a:r>
              <a:rPr lang="id-ID" sz="2200" dirty="0"/>
              <a:t> (CP) mengasilkan rencana penyelesaian yang lebih efisien dibanding </a:t>
            </a:r>
            <a:r>
              <a:rPr lang="id-ID" sz="2200" i="1" dirty="0"/>
              <a:t>g</a:t>
            </a:r>
            <a:r>
              <a:rPr lang="en-US" sz="2200" i="1" dirty="0" err="1"/>
              <a:t>oal</a:t>
            </a:r>
            <a:r>
              <a:rPr lang="en-US" sz="2200" i="1" dirty="0"/>
              <a:t>-</a:t>
            </a:r>
            <a:r>
              <a:rPr lang="id-ID" sz="2200" i="1" dirty="0"/>
              <a:t>s</a:t>
            </a:r>
            <a:r>
              <a:rPr lang="en-US" sz="2200" i="1" dirty="0"/>
              <a:t>tack-</a:t>
            </a:r>
            <a:r>
              <a:rPr lang="id-ID" sz="2200" i="1" dirty="0"/>
              <a:t>p</a:t>
            </a:r>
            <a:r>
              <a:rPr lang="en-US" sz="2200" i="1" dirty="0" err="1"/>
              <a:t>lanning</a:t>
            </a:r>
            <a:r>
              <a:rPr lang="id-ID" sz="2200" dirty="0"/>
              <a:t> (GSP) </a:t>
            </a:r>
          </a:p>
          <a:p>
            <a:pPr marL="354013" indent="-255588">
              <a:spcBef>
                <a:spcPts val="200"/>
              </a:spcBef>
              <a:spcAft>
                <a:spcPts val="400"/>
              </a:spcAft>
              <a:buFont typeface="Arial" panose="020B0604020202020204" pitchFamily="34" charset="0"/>
              <a:buChar char="•"/>
            </a:pPr>
            <a:r>
              <a:rPr lang="en-US" sz="2200" dirty="0"/>
              <a:t>N</a:t>
            </a:r>
            <a:r>
              <a:rPr lang="id-ID" sz="2200" dirty="0"/>
              <a:t>amun implementasi metodenya lebih rumit dan biaya komputasi lebih tinggi dibanding dengan GSP</a:t>
            </a:r>
            <a:r>
              <a:rPr lang="id-ID" sz="2200" i="1" dirty="0"/>
              <a:t>,</a:t>
            </a:r>
            <a:r>
              <a:rPr lang="id-ID" sz="2200" dirty="0"/>
              <a:t> dikarenakan:</a:t>
            </a:r>
          </a:p>
          <a:p>
            <a:pPr marL="623888" indent="-255588">
              <a:spcBef>
                <a:spcPts val="200"/>
              </a:spcBef>
              <a:spcAft>
                <a:spcPts val="400"/>
              </a:spcAft>
              <a:buFont typeface="Arial" panose="020B0604020202020204" pitchFamily="34" charset="0"/>
              <a:buChar char="•"/>
            </a:pPr>
            <a:r>
              <a:rPr lang="id-ID" sz="2200" dirty="0"/>
              <a:t>Setiap penambahan langkah baru membutuhkan pengecekan pengaruhnya pada seluruh langkah yang sudah ada sebelumnya</a:t>
            </a:r>
          </a:p>
          <a:p>
            <a:pPr marL="623888" indent="-255588">
              <a:spcBef>
                <a:spcPts val="200"/>
              </a:spcBef>
              <a:spcAft>
                <a:spcPts val="400"/>
              </a:spcAft>
              <a:buFont typeface="Arial" panose="020B0604020202020204" pitchFamily="34" charset="0"/>
              <a:buChar char="•"/>
            </a:pPr>
            <a:r>
              <a:rPr lang="id-ID" sz="2200" dirty="0"/>
              <a:t>Setiap pengurutan langkah baru membutuhkan pembandingan dengan seluruh urutan langkah yang sudah ada sebelumnya</a:t>
            </a:r>
          </a:p>
          <a:p>
            <a:pPr marL="354013" indent="-255588">
              <a:spcBef>
                <a:spcPts val="200"/>
              </a:spcBef>
              <a:spcAft>
                <a:spcPts val="400"/>
              </a:spcAft>
              <a:buFont typeface="Arial" panose="020B0604020202020204" pitchFamily="34" charset="0"/>
              <a:buChar char="•"/>
            </a:pPr>
            <a:r>
              <a:rPr lang="id-ID" sz="2200" dirty="0"/>
              <a:t>Implementasi pemrograman CP lebih sulit dibanding GSP,  misal dari sisi algoritma untuk fungsi-fungsi pemnadu dan pendefinisian variabel, serta sruktur data dari setiap variabel untuk mendeskripsikan </a:t>
            </a:r>
            <a:r>
              <a:rPr lang="id-ID" sz="2200" i="1" dirty="0"/>
              <a:t>state</a:t>
            </a:r>
            <a:r>
              <a:rPr lang="id-ID" sz="2200" dirty="0"/>
              <a:t>, langkah, urutan langkah, hubungan antar langkah, dan urutan langkah yang dapat didukung/ mendukung fungsi pemandu</a:t>
            </a:r>
          </a:p>
        </p:txBody>
      </p:sp>
      <p:sp>
        <p:nvSpPr>
          <p:cNvPr id="6" name="Title 1">
            <a:extLst>
              <a:ext uri="{FF2B5EF4-FFF2-40B4-BE49-F238E27FC236}">
                <a16:creationId xmlns:a16="http://schemas.microsoft.com/office/drawing/2014/main" id="{3758D705-FB2C-4F4E-9F0E-FFF4BDF86194}"/>
              </a:ext>
            </a:extLst>
          </p:cNvPr>
          <p:cNvSpPr>
            <a:spLocks noGrp="1"/>
          </p:cNvSpPr>
          <p:nvPr>
            <p:ph type="title"/>
          </p:nvPr>
        </p:nvSpPr>
        <p:spPr>
          <a:xfrm>
            <a:off x="1097280" y="286603"/>
            <a:ext cx="10058400" cy="1450757"/>
          </a:xfrm>
        </p:spPr>
        <p:txBody>
          <a:bodyPr>
            <a:normAutofit/>
          </a:bodyPr>
          <a:lstStyle/>
          <a:p>
            <a:r>
              <a:rPr lang="en-US" sz="4000" b="1" dirty="0"/>
              <a:t>CONSTRAINT POSTING</a:t>
            </a:r>
            <a:br>
              <a:rPr lang="id-ID" sz="4000" b="1" dirty="0"/>
            </a:br>
            <a:r>
              <a:rPr lang="en-US" sz="2700" i="1" dirty="0" err="1"/>
              <a:t>Deskripsi</a:t>
            </a:r>
            <a:r>
              <a:rPr lang="en-US" sz="2700" i="1" dirty="0"/>
              <a:t> Constraint Posting (CP)</a:t>
            </a:r>
            <a:endParaRPr lang="id-ID" sz="2700" i="1" dirty="0"/>
          </a:p>
        </p:txBody>
      </p:sp>
      <p:pic>
        <p:nvPicPr>
          <p:cNvPr id="7" name="Picture 6">
            <a:extLst>
              <a:ext uri="{FF2B5EF4-FFF2-40B4-BE49-F238E27FC236}">
                <a16:creationId xmlns:a16="http://schemas.microsoft.com/office/drawing/2014/main" id="{CEA2569C-23F4-45F5-9CFA-34E75C7F28E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255118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79"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 System</a:t>
            </a:r>
            <a:endParaRPr lang="en-US" sz="2400" b="1" i="1" dirty="0"/>
          </a:p>
          <a:p>
            <a:pPr marL="354013" indent="-255588">
              <a:spcBef>
                <a:spcPts val="200"/>
              </a:spcBef>
              <a:buFont typeface="Arial" panose="020B0604020202020204" pitchFamily="34" charset="0"/>
              <a:buChar char="•"/>
            </a:pPr>
            <a:r>
              <a:rPr lang="id-ID" sz="2400" dirty="0"/>
              <a:t>Gedung tinggi dengan ribuan penghuni</a:t>
            </a:r>
          </a:p>
          <a:p>
            <a:pPr marL="354013" indent="-255588">
              <a:spcBef>
                <a:spcPts val="200"/>
              </a:spcBef>
              <a:buFont typeface="Arial" panose="020B0604020202020204" pitchFamily="34" charset="0"/>
              <a:buChar char="•"/>
            </a:pPr>
            <a:r>
              <a:rPr lang="id-ID" sz="2400" dirty="0"/>
              <a:t>Sekumpulan elevator dengan tujuan dinamis</a:t>
            </a:r>
          </a:p>
          <a:p>
            <a:pPr marL="622300" indent="-255588">
              <a:spcBef>
                <a:spcPts val="200"/>
              </a:spcBef>
              <a:buFont typeface="Arial" panose="020B0604020202020204" pitchFamily="34" charset="0"/>
              <a:buChar char="•"/>
            </a:pPr>
            <a:r>
              <a:rPr lang="id-ID" sz="2400" dirty="0"/>
              <a:t>A: lantai 1 - 40</a:t>
            </a:r>
          </a:p>
          <a:p>
            <a:pPr marL="622300" indent="-255588">
              <a:spcBef>
                <a:spcPts val="200"/>
              </a:spcBef>
              <a:buFont typeface="Arial" panose="020B0604020202020204" pitchFamily="34" charset="0"/>
              <a:buChar char="•"/>
            </a:pPr>
            <a:r>
              <a:rPr lang="id-ID" sz="2400" dirty="0"/>
              <a:t>B: lantai 20 - 100</a:t>
            </a:r>
          </a:p>
          <a:p>
            <a:pPr marL="622300" indent="-255588">
              <a:spcBef>
                <a:spcPts val="200"/>
              </a:spcBef>
              <a:buFont typeface="Arial" panose="020B0604020202020204" pitchFamily="34" charset="0"/>
              <a:buChar char="•"/>
            </a:pPr>
            <a:r>
              <a:rPr lang="id-ID" sz="2400" dirty="0"/>
              <a:t>C: lantai 1, 50, 100, 150, 200</a:t>
            </a:r>
          </a:p>
          <a:p>
            <a:pPr marL="622300" indent="-255588">
              <a:spcBef>
                <a:spcPts val="200"/>
              </a:spcBef>
              <a:buFont typeface="Arial" panose="020B0604020202020204" pitchFamily="34" charset="0"/>
              <a:buChar char="•"/>
            </a:pPr>
            <a:r>
              <a:rPr lang="id-ID" sz="2400" dirty="0"/>
              <a:t>...</a:t>
            </a:r>
          </a:p>
          <a:p>
            <a:pPr marL="622300" indent="-255588">
              <a:spcBef>
                <a:spcPts val="200"/>
              </a:spcBef>
              <a:buFont typeface="Arial" panose="020B0604020202020204" pitchFamily="34" charset="0"/>
              <a:buChar char="•"/>
            </a:pPr>
            <a:r>
              <a:rPr lang="id-ID" sz="2400" dirty="0"/>
              <a:t>J: lantai 1, 20, 55, 120</a:t>
            </a:r>
          </a:p>
          <a:p>
            <a:pPr marL="354013" indent="-255588">
              <a:spcBef>
                <a:spcPts val="200"/>
              </a:spcBef>
              <a:buFont typeface="Arial" panose="020B0604020202020204" pitchFamily="34" charset="0"/>
              <a:buChar char="•"/>
            </a:pPr>
            <a:r>
              <a:rPr lang="id-ID" sz="2400" dirty="0"/>
              <a:t>Pilih elevator terbaik</a:t>
            </a:r>
          </a:p>
          <a:p>
            <a:pPr marL="622300" indent="-255588">
              <a:spcBef>
                <a:spcPts val="200"/>
              </a:spcBef>
              <a:buFont typeface="Arial" panose="020B0604020202020204" pitchFamily="34" charset="0"/>
              <a:buChar char="•"/>
            </a:pPr>
            <a:r>
              <a:rPr lang="id-ID" sz="2400" dirty="0"/>
              <a:t>Sesuai kebutuhan user</a:t>
            </a:r>
          </a:p>
          <a:p>
            <a:pPr marL="622300" indent="-255588">
              <a:spcBef>
                <a:spcPts val="200"/>
              </a:spcBef>
              <a:buFont typeface="Arial" panose="020B0604020202020204" pitchFamily="34" charset="0"/>
              <a:buChar char="•"/>
            </a:pPr>
            <a:r>
              <a:rPr lang="id-ID" sz="2400" dirty="0"/>
              <a:t>Optimasi utilitas</a:t>
            </a:r>
          </a:p>
        </p:txBody>
      </p:sp>
      <p:pic>
        <p:nvPicPr>
          <p:cNvPr id="13" name="Picture 1">
            <a:extLst>
              <a:ext uri="{FF2B5EF4-FFF2-40B4-BE49-F238E27FC236}">
                <a16:creationId xmlns:a16="http://schemas.microsoft.com/office/drawing/2014/main" id="{F9E40ACE-DA77-4DF5-A9C3-CC28958677A2}"/>
              </a:ext>
            </a:extLst>
          </p:cNvPr>
          <p:cNvPicPr>
            <a:picLocks noChangeAspect="1" noChangeArrowheads="1"/>
          </p:cNvPicPr>
          <p:nvPr/>
        </p:nvPicPr>
        <p:blipFill>
          <a:blip r:embed="rId3"/>
          <a:srcRect/>
          <a:stretch>
            <a:fillRect/>
          </a:stretch>
        </p:blipFill>
        <p:spPr bwMode="auto">
          <a:xfrm>
            <a:off x="8160239" y="2346869"/>
            <a:ext cx="2995440" cy="3413851"/>
          </a:xfrm>
          <a:prstGeom prst="rect">
            <a:avLst/>
          </a:prstGeom>
          <a:noFill/>
          <a:ln w="9525">
            <a:noFill/>
            <a:miter lim="800000"/>
            <a:headEnd/>
            <a:tailEnd/>
          </a:ln>
        </p:spPr>
      </p:pic>
    </p:spTree>
    <p:extLst>
      <p:ext uri="{BB962C8B-B14F-4D97-AF65-F5344CB8AC3E}">
        <p14:creationId xmlns:p14="http://schemas.microsoft.com/office/powerpoint/2010/main" val="840591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79"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 </a:t>
            </a:r>
          </a:p>
          <a:p>
            <a:pPr marL="98425" indent="0">
              <a:spcBef>
                <a:spcPts val="0"/>
              </a:spcBef>
              <a:spcAft>
                <a:spcPts val="600"/>
              </a:spcAft>
              <a:buNone/>
            </a:pPr>
            <a:r>
              <a:rPr lang="id-ID" sz="2400" b="1" i="1" dirty="0"/>
              <a:t>System</a:t>
            </a:r>
            <a:endParaRPr lang="en-US" sz="2400" b="1" i="1" dirty="0"/>
          </a:p>
          <a:p>
            <a:pPr marL="354013" indent="-255588">
              <a:spcBef>
                <a:spcPts val="200"/>
              </a:spcBef>
              <a:buFont typeface="Arial" panose="020B0604020202020204" pitchFamily="34" charset="0"/>
              <a:buChar char="•"/>
            </a:pPr>
            <a:endParaRPr lang="id-ID" sz="2400" dirty="0"/>
          </a:p>
        </p:txBody>
      </p:sp>
      <p:pic>
        <p:nvPicPr>
          <p:cNvPr id="6" name="Picture 2" descr="C:\02 IT Telkom\001 Kuliah 2009\CSCS3243 Kecerdasan Mesain dan Artifisial\elevator2.jpg">
            <a:extLst>
              <a:ext uri="{FF2B5EF4-FFF2-40B4-BE49-F238E27FC236}">
                <a16:creationId xmlns:a16="http://schemas.microsoft.com/office/drawing/2014/main" id="{AA833DA6-ADD8-4EC9-8DAE-91E8D8AF9E07}"/>
              </a:ext>
            </a:extLst>
          </p:cNvPr>
          <p:cNvPicPr>
            <a:picLocks noChangeAspect="1" noChangeArrowheads="1"/>
          </p:cNvPicPr>
          <p:nvPr/>
        </p:nvPicPr>
        <p:blipFill>
          <a:blip r:embed="rId3"/>
          <a:srcRect/>
          <a:stretch>
            <a:fillRect/>
          </a:stretch>
        </p:blipFill>
        <p:spPr bwMode="auto">
          <a:xfrm>
            <a:off x="3986784" y="205740"/>
            <a:ext cx="7967472" cy="5975604"/>
          </a:xfrm>
          <a:prstGeom prst="rect">
            <a:avLst/>
          </a:prstGeom>
          <a:noFill/>
        </p:spPr>
      </p:pic>
      <p:pic>
        <p:nvPicPr>
          <p:cNvPr id="8" name="Picture 7" descr="C:\02 IT Telkom\001 Kuliah 2009\CSCS3243 Kecerdasan Mesain dan Artifisial\elevator.jpg">
            <a:extLst>
              <a:ext uri="{FF2B5EF4-FFF2-40B4-BE49-F238E27FC236}">
                <a16:creationId xmlns:a16="http://schemas.microsoft.com/office/drawing/2014/main" id="{0B542668-DFCF-4637-9945-91526A964BC6}"/>
              </a:ext>
            </a:extLst>
          </p:cNvPr>
          <p:cNvPicPr>
            <a:picLocks noChangeAspect="1" noChangeArrowheads="1"/>
          </p:cNvPicPr>
          <p:nvPr/>
        </p:nvPicPr>
        <p:blipFill>
          <a:blip r:embed="rId4"/>
          <a:srcRect/>
          <a:stretch>
            <a:fillRect/>
          </a:stretch>
        </p:blipFill>
        <p:spPr bwMode="auto">
          <a:xfrm>
            <a:off x="6098032" y="1903476"/>
            <a:ext cx="2655824" cy="1991868"/>
          </a:xfrm>
          <a:prstGeom prst="rect">
            <a:avLst/>
          </a:prstGeom>
          <a:noFill/>
        </p:spPr>
      </p:pic>
      <p:sp>
        <p:nvSpPr>
          <p:cNvPr id="9" name="TextBox 8">
            <a:extLst>
              <a:ext uri="{FF2B5EF4-FFF2-40B4-BE49-F238E27FC236}">
                <a16:creationId xmlns:a16="http://schemas.microsoft.com/office/drawing/2014/main" id="{ED693147-8A3C-46EA-B3A2-EE195AB147AF}"/>
              </a:ext>
            </a:extLst>
          </p:cNvPr>
          <p:cNvSpPr txBox="1"/>
          <p:nvPr/>
        </p:nvSpPr>
        <p:spPr>
          <a:xfrm>
            <a:off x="6053480" y="4326792"/>
            <a:ext cx="3386176" cy="400110"/>
          </a:xfrm>
          <a:prstGeom prst="rect">
            <a:avLst/>
          </a:prstGeom>
          <a:noFill/>
        </p:spPr>
        <p:txBody>
          <a:bodyPr wrap="square" rtlCol="0">
            <a:spAutoFit/>
          </a:bodyPr>
          <a:lstStyle/>
          <a:p>
            <a:r>
              <a:rPr lang="en-US" sz="2000" b="1" dirty="0">
                <a:solidFill>
                  <a:schemeClr val="bg1">
                    <a:lumMod val="95000"/>
                  </a:schemeClr>
                </a:solidFill>
              </a:rPr>
              <a:t>Input: User ID &amp; Destination</a:t>
            </a:r>
          </a:p>
        </p:txBody>
      </p:sp>
      <p:sp>
        <p:nvSpPr>
          <p:cNvPr id="10" name="TextBox 9">
            <a:extLst>
              <a:ext uri="{FF2B5EF4-FFF2-40B4-BE49-F238E27FC236}">
                <a16:creationId xmlns:a16="http://schemas.microsoft.com/office/drawing/2014/main" id="{47D0511D-5010-443F-8744-C95A8CFC2A34}"/>
              </a:ext>
            </a:extLst>
          </p:cNvPr>
          <p:cNvSpPr txBox="1"/>
          <p:nvPr/>
        </p:nvSpPr>
        <p:spPr>
          <a:xfrm>
            <a:off x="6082894" y="4841082"/>
            <a:ext cx="3585362" cy="400110"/>
          </a:xfrm>
          <a:prstGeom prst="rect">
            <a:avLst/>
          </a:prstGeom>
          <a:noFill/>
        </p:spPr>
        <p:txBody>
          <a:bodyPr wrap="square" rtlCol="0">
            <a:spAutoFit/>
          </a:bodyPr>
          <a:lstStyle/>
          <a:p>
            <a:r>
              <a:rPr lang="en-US" sz="2000" b="1" dirty="0">
                <a:solidFill>
                  <a:srgbClr val="FFFF00"/>
                </a:solidFill>
              </a:rPr>
              <a:t>Tap ID Card </a:t>
            </a:r>
            <a:r>
              <a:rPr lang="en-US" sz="2000" b="1" dirty="0" err="1">
                <a:solidFill>
                  <a:srgbClr val="FFFF00"/>
                </a:solidFill>
              </a:rPr>
              <a:t>sebelum</a:t>
            </a:r>
            <a:r>
              <a:rPr lang="en-US" sz="2000" b="1" dirty="0">
                <a:solidFill>
                  <a:srgbClr val="FFFF00"/>
                </a:solidFill>
              </a:rPr>
              <a:t> </a:t>
            </a:r>
            <a:r>
              <a:rPr lang="en-US" sz="2000" b="1" dirty="0" err="1">
                <a:solidFill>
                  <a:srgbClr val="FFFF00"/>
                </a:solidFill>
              </a:rPr>
              <a:t>masuk</a:t>
            </a:r>
            <a:r>
              <a:rPr lang="en-US" sz="2000" b="1" dirty="0">
                <a:solidFill>
                  <a:srgbClr val="FFFF00"/>
                </a:solidFill>
              </a:rPr>
              <a:t> Lift</a:t>
            </a:r>
            <a:endParaRPr lang="id-ID" sz="2000" b="1" dirty="0">
              <a:solidFill>
                <a:srgbClr val="FFFF00"/>
              </a:solidFill>
            </a:endParaRPr>
          </a:p>
        </p:txBody>
      </p:sp>
      <p:pic>
        <p:nvPicPr>
          <p:cNvPr id="14" name="Picture 4" descr="Hasil gambar">
            <a:extLst>
              <a:ext uri="{FF2B5EF4-FFF2-40B4-BE49-F238E27FC236}">
                <a16:creationId xmlns:a16="http://schemas.microsoft.com/office/drawing/2014/main" id="{7D53986E-76E7-4B31-870F-A66E6F3B6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70" y="3155901"/>
            <a:ext cx="2341782" cy="234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7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79"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 System</a:t>
            </a:r>
            <a:endParaRPr lang="en-US" sz="2400" b="1" i="1" dirty="0"/>
          </a:p>
          <a:p>
            <a:pPr marL="354013" indent="-255588">
              <a:spcBef>
                <a:spcPts val="200"/>
              </a:spcBef>
              <a:buFont typeface="Arial" panose="020B0604020202020204" pitchFamily="34" charset="0"/>
              <a:buChar char="•"/>
            </a:pPr>
            <a:r>
              <a:rPr lang="id-ID" sz="2400" dirty="0"/>
              <a:t>Rockefeller Ctr (NY)</a:t>
            </a:r>
          </a:p>
          <a:p>
            <a:pPr marL="354013" indent="-255588">
              <a:spcBef>
                <a:spcPts val="200"/>
              </a:spcBef>
              <a:buFont typeface="Arial" panose="020B0604020202020204" pitchFamily="34" charset="0"/>
              <a:buChar char="•"/>
            </a:pPr>
            <a:r>
              <a:rPr lang="id-ID" sz="2400" dirty="0"/>
              <a:t>Petronas (KL)</a:t>
            </a:r>
          </a:p>
          <a:p>
            <a:pPr marL="354013" indent="-255588">
              <a:spcBef>
                <a:spcPts val="200"/>
              </a:spcBef>
              <a:buFont typeface="Arial" panose="020B0604020202020204" pitchFamily="34" charset="0"/>
              <a:buChar char="•"/>
            </a:pPr>
            <a:r>
              <a:rPr lang="id-ID" sz="2400" dirty="0"/>
              <a:t>Kebutuhan users:</a:t>
            </a:r>
          </a:p>
          <a:p>
            <a:pPr marL="622300" indent="-255588">
              <a:spcBef>
                <a:spcPts val="200"/>
              </a:spcBef>
              <a:buFont typeface="Arial" panose="020B0604020202020204" pitchFamily="34" charset="0"/>
              <a:buChar char="•"/>
            </a:pPr>
            <a:r>
              <a:rPr lang="id-ID" sz="2400" dirty="0"/>
              <a:t>Kapasitas ruang</a:t>
            </a:r>
          </a:p>
          <a:p>
            <a:pPr marL="622300" indent="-255588">
              <a:spcBef>
                <a:spcPts val="200"/>
              </a:spcBef>
              <a:buFont typeface="Arial" panose="020B0604020202020204" pitchFamily="34" charset="0"/>
              <a:buChar char="•"/>
            </a:pPr>
            <a:r>
              <a:rPr lang="id-ID" sz="2400" dirty="0"/>
              <a:t>Konflik antar pengguna</a:t>
            </a:r>
          </a:p>
          <a:p>
            <a:pPr marL="622300" indent="-255588">
              <a:spcBef>
                <a:spcPts val="200"/>
              </a:spcBef>
              <a:buFont typeface="Arial" panose="020B0604020202020204" pitchFamily="34" charset="0"/>
              <a:buChar char="•"/>
            </a:pPr>
            <a:r>
              <a:rPr lang="id-ID" sz="2400" dirty="0"/>
              <a:t>Attended travel</a:t>
            </a:r>
          </a:p>
          <a:p>
            <a:pPr marL="622300" indent="-255588">
              <a:spcBef>
                <a:spcPts val="200"/>
              </a:spcBef>
              <a:buFont typeface="Arial" panose="020B0604020202020204" pitchFamily="34" charset="0"/>
              <a:buChar char="•"/>
            </a:pPr>
            <a:r>
              <a:rPr lang="id-ID" sz="2400" dirty="0"/>
              <a:t>Non-stop travel</a:t>
            </a:r>
          </a:p>
          <a:p>
            <a:pPr marL="622300" indent="-255588">
              <a:spcBef>
                <a:spcPts val="200"/>
              </a:spcBef>
              <a:buFont typeface="Arial" panose="020B0604020202020204" pitchFamily="34" charset="0"/>
              <a:buChar char="•"/>
            </a:pPr>
            <a:r>
              <a:rPr lang="id-ID" sz="2400" dirty="0"/>
              <a:t>VIP services</a:t>
            </a:r>
          </a:p>
          <a:p>
            <a:pPr marL="622300" indent="-255588">
              <a:spcBef>
                <a:spcPts val="200"/>
              </a:spcBef>
              <a:buFont typeface="Arial" panose="020B0604020202020204" pitchFamily="34" charset="0"/>
              <a:buChar char="•"/>
            </a:pPr>
            <a:r>
              <a:rPr lang="id-ID" sz="2400" dirty="0"/>
              <a:t>Access restrictions</a:t>
            </a:r>
          </a:p>
        </p:txBody>
      </p:sp>
      <p:pic>
        <p:nvPicPr>
          <p:cNvPr id="26" name="Picture 2" descr="D:\00 Suyanto\001 Kuliah 2009\CSCS3243 Kecerdasan Mesain dan Artifisial\rockefeller.jpg">
            <a:extLst>
              <a:ext uri="{FF2B5EF4-FFF2-40B4-BE49-F238E27FC236}">
                <a16:creationId xmlns:a16="http://schemas.microsoft.com/office/drawing/2014/main" id="{85A31797-41D9-4056-9D83-22166491B530}"/>
              </a:ext>
            </a:extLst>
          </p:cNvPr>
          <p:cNvPicPr>
            <a:picLocks noChangeAspect="1" noChangeArrowheads="1"/>
          </p:cNvPicPr>
          <p:nvPr/>
        </p:nvPicPr>
        <p:blipFill>
          <a:blip r:embed="rId2"/>
          <a:srcRect/>
          <a:stretch>
            <a:fillRect/>
          </a:stretch>
        </p:blipFill>
        <p:spPr bwMode="auto">
          <a:xfrm>
            <a:off x="5083848" y="1837929"/>
            <a:ext cx="2831807" cy="4411842"/>
          </a:xfrm>
          <a:prstGeom prst="rect">
            <a:avLst/>
          </a:prstGeom>
          <a:noFill/>
        </p:spPr>
      </p:pic>
      <p:pic>
        <p:nvPicPr>
          <p:cNvPr id="27" name="Picture 4" descr="Petronas-Towers.jpg">
            <a:extLst>
              <a:ext uri="{FF2B5EF4-FFF2-40B4-BE49-F238E27FC236}">
                <a16:creationId xmlns:a16="http://schemas.microsoft.com/office/drawing/2014/main" id="{23B18F42-7043-418A-B523-319765C5B18D}"/>
              </a:ext>
            </a:extLst>
          </p:cNvPr>
          <p:cNvPicPr>
            <a:picLocks noChangeAspect="1" noChangeArrowheads="1"/>
          </p:cNvPicPr>
          <p:nvPr/>
        </p:nvPicPr>
        <p:blipFill>
          <a:blip r:embed="rId3"/>
          <a:srcRect/>
          <a:stretch>
            <a:fillRect/>
          </a:stretch>
        </p:blipFill>
        <p:spPr bwMode="auto">
          <a:xfrm>
            <a:off x="8105621" y="1820360"/>
            <a:ext cx="3055821" cy="4411842"/>
          </a:xfrm>
          <a:prstGeom prst="rect">
            <a:avLst/>
          </a:prstGeom>
          <a:noFill/>
        </p:spPr>
      </p:pic>
      <p:sp>
        <p:nvSpPr>
          <p:cNvPr id="28" name="Rectangle 27">
            <a:extLst>
              <a:ext uri="{FF2B5EF4-FFF2-40B4-BE49-F238E27FC236}">
                <a16:creationId xmlns:a16="http://schemas.microsoft.com/office/drawing/2014/main" id="{7B166078-CF42-4ACA-B321-9FA5FE5B451E}"/>
              </a:ext>
            </a:extLst>
          </p:cNvPr>
          <p:cNvSpPr/>
          <p:nvPr/>
        </p:nvSpPr>
        <p:spPr>
          <a:xfrm>
            <a:off x="5083848" y="6376073"/>
            <a:ext cx="2831807" cy="461665"/>
          </a:xfrm>
          <a:prstGeom prst="rect">
            <a:avLst/>
          </a:prstGeom>
        </p:spPr>
        <p:txBody>
          <a:bodyPr wrap="square">
            <a:spAutoFit/>
          </a:bodyPr>
          <a:lstStyle/>
          <a:p>
            <a:pPr algn="ctr"/>
            <a:r>
              <a:rPr lang="id-ID" sz="2400" dirty="0"/>
              <a:t>Rockefeller Ctr </a:t>
            </a:r>
            <a:r>
              <a:rPr lang="en-US" sz="2400" dirty="0"/>
              <a:t>(</a:t>
            </a:r>
            <a:r>
              <a:rPr lang="id-ID" sz="2400" dirty="0"/>
              <a:t>N</a:t>
            </a:r>
            <a:r>
              <a:rPr lang="en-US" sz="2400" dirty="0"/>
              <a:t>Y)</a:t>
            </a:r>
            <a:endParaRPr lang="id-ID" sz="2400" dirty="0"/>
          </a:p>
        </p:txBody>
      </p:sp>
      <p:sp>
        <p:nvSpPr>
          <p:cNvPr id="29" name="Rectangle 28">
            <a:extLst>
              <a:ext uri="{FF2B5EF4-FFF2-40B4-BE49-F238E27FC236}">
                <a16:creationId xmlns:a16="http://schemas.microsoft.com/office/drawing/2014/main" id="{79BF513A-DDC1-4EE2-8248-1A8089F701E8}"/>
              </a:ext>
            </a:extLst>
          </p:cNvPr>
          <p:cNvSpPr/>
          <p:nvPr/>
        </p:nvSpPr>
        <p:spPr>
          <a:xfrm>
            <a:off x="8105621" y="6376073"/>
            <a:ext cx="3055820" cy="461665"/>
          </a:xfrm>
          <a:prstGeom prst="rect">
            <a:avLst/>
          </a:prstGeom>
        </p:spPr>
        <p:txBody>
          <a:bodyPr wrap="square">
            <a:spAutoFit/>
          </a:bodyPr>
          <a:lstStyle/>
          <a:p>
            <a:pPr algn="ctr"/>
            <a:r>
              <a:rPr lang="id-ID" sz="2400" dirty="0"/>
              <a:t>Petronas </a:t>
            </a:r>
            <a:r>
              <a:rPr lang="en-US" sz="2400" dirty="0"/>
              <a:t>(KL)</a:t>
            </a:r>
            <a:endParaRPr lang="id-ID" sz="2400" dirty="0"/>
          </a:p>
        </p:txBody>
      </p:sp>
      <p:pic>
        <p:nvPicPr>
          <p:cNvPr id="30" name="Picture 4" descr="Hasil gambar">
            <a:extLst>
              <a:ext uri="{FF2B5EF4-FFF2-40B4-BE49-F238E27FC236}">
                <a16:creationId xmlns:a16="http://schemas.microsoft.com/office/drawing/2014/main" id="{06287593-71D1-474D-81AD-6071FC15B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02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79"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 System</a:t>
            </a:r>
            <a:endParaRPr lang="en-US" sz="2400" b="1" i="1" dirty="0"/>
          </a:p>
          <a:p>
            <a:pPr marL="354013" indent="-255588">
              <a:spcBef>
                <a:spcPts val="200"/>
              </a:spcBef>
              <a:buFont typeface="Arial" panose="020B0604020202020204" pitchFamily="34" charset="0"/>
              <a:buChar char="•"/>
            </a:pPr>
            <a:r>
              <a:rPr lang="id-ID" sz="2400" dirty="0"/>
              <a:t>Rockefeller Ctr (NY)</a:t>
            </a:r>
          </a:p>
          <a:p>
            <a:pPr marL="354013" indent="-255588">
              <a:spcBef>
                <a:spcPts val="200"/>
              </a:spcBef>
              <a:buFont typeface="Arial" panose="020B0604020202020204" pitchFamily="34" charset="0"/>
              <a:buChar char="•"/>
            </a:pPr>
            <a:r>
              <a:rPr lang="id-ID" sz="2400" dirty="0"/>
              <a:t>Petronas (KL)</a:t>
            </a:r>
          </a:p>
          <a:p>
            <a:pPr marL="354013" indent="-255588">
              <a:spcBef>
                <a:spcPts val="200"/>
              </a:spcBef>
              <a:buFont typeface="Arial" panose="020B0604020202020204" pitchFamily="34" charset="0"/>
              <a:buChar char="•"/>
            </a:pPr>
            <a:r>
              <a:rPr lang="id-ID" sz="2400" dirty="0"/>
              <a:t>Kebutuhan users:</a:t>
            </a:r>
          </a:p>
          <a:p>
            <a:pPr marL="622300" indent="-255588">
              <a:spcBef>
                <a:spcPts val="200"/>
              </a:spcBef>
              <a:buFont typeface="Arial" panose="020B0604020202020204" pitchFamily="34" charset="0"/>
              <a:buChar char="•"/>
            </a:pPr>
            <a:r>
              <a:rPr lang="id-ID" sz="2400" dirty="0"/>
              <a:t>Kapasitas ruang</a:t>
            </a:r>
          </a:p>
          <a:p>
            <a:pPr marL="622300" indent="-255588">
              <a:spcBef>
                <a:spcPts val="200"/>
              </a:spcBef>
              <a:buFont typeface="Arial" panose="020B0604020202020204" pitchFamily="34" charset="0"/>
              <a:buChar char="•"/>
            </a:pPr>
            <a:r>
              <a:rPr lang="id-ID" sz="2400" dirty="0"/>
              <a:t>Konflik antar pengguna</a:t>
            </a:r>
          </a:p>
          <a:p>
            <a:pPr marL="622300" indent="-255588">
              <a:spcBef>
                <a:spcPts val="200"/>
              </a:spcBef>
              <a:buFont typeface="Arial" panose="020B0604020202020204" pitchFamily="34" charset="0"/>
              <a:buChar char="•"/>
            </a:pPr>
            <a:r>
              <a:rPr lang="id-ID" sz="2400" dirty="0"/>
              <a:t>Attended travel</a:t>
            </a:r>
          </a:p>
          <a:p>
            <a:pPr marL="622300" indent="-255588">
              <a:spcBef>
                <a:spcPts val="200"/>
              </a:spcBef>
              <a:buFont typeface="Arial" panose="020B0604020202020204" pitchFamily="34" charset="0"/>
              <a:buChar char="•"/>
            </a:pPr>
            <a:r>
              <a:rPr lang="id-ID" sz="2400" dirty="0"/>
              <a:t>Non-stop travel</a:t>
            </a:r>
          </a:p>
          <a:p>
            <a:pPr marL="622300" indent="-255588">
              <a:spcBef>
                <a:spcPts val="200"/>
              </a:spcBef>
              <a:buFont typeface="Arial" panose="020B0604020202020204" pitchFamily="34" charset="0"/>
              <a:buChar char="•"/>
            </a:pPr>
            <a:r>
              <a:rPr lang="id-ID" sz="2400" dirty="0"/>
              <a:t>VIP services</a:t>
            </a:r>
          </a:p>
          <a:p>
            <a:pPr marL="622300" indent="-255588">
              <a:spcBef>
                <a:spcPts val="200"/>
              </a:spcBef>
              <a:buFont typeface="Arial" panose="020B0604020202020204" pitchFamily="34" charset="0"/>
              <a:buChar char="•"/>
            </a:pPr>
            <a:r>
              <a:rPr lang="id-ID" sz="2400" dirty="0"/>
              <a:t>Access restrictions</a:t>
            </a:r>
          </a:p>
        </p:txBody>
      </p:sp>
      <p:pic>
        <p:nvPicPr>
          <p:cNvPr id="18" name="Picture 1">
            <a:extLst>
              <a:ext uri="{FF2B5EF4-FFF2-40B4-BE49-F238E27FC236}">
                <a16:creationId xmlns:a16="http://schemas.microsoft.com/office/drawing/2014/main" id="{F6E181AE-62DF-48FF-9157-E774F1CF008B}"/>
              </a:ext>
            </a:extLst>
          </p:cNvPr>
          <p:cNvPicPr>
            <a:picLocks noChangeAspect="1" noChangeArrowheads="1"/>
          </p:cNvPicPr>
          <p:nvPr/>
        </p:nvPicPr>
        <p:blipFill>
          <a:blip r:embed="rId3"/>
          <a:srcRect/>
          <a:stretch>
            <a:fillRect/>
          </a:stretch>
        </p:blipFill>
        <p:spPr bwMode="auto">
          <a:xfrm>
            <a:off x="5617464" y="1755648"/>
            <a:ext cx="4011643" cy="4572000"/>
          </a:xfrm>
          <a:prstGeom prst="rect">
            <a:avLst/>
          </a:prstGeom>
          <a:noFill/>
          <a:ln w="9525">
            <a:noFill/>
            <a:miter lim="800000"/>
            <a:headEnd/>
            <a:tailEnd/>
          </a:ln>
        </p:spPr>
      </p:pic>
      <p:cxnSp>
        <p:nvCxnSpPr>
          <p:cNvPr id="19" name="Straight Arrow Connector 18">
            <a:extLst>
              <a:ext uri="{FF2B5EF4-FFF2-40B4-BE49-F238E27FC236}">
                <a16:creationId xmlns:a16="http://schemas.microsoft.com/office/drawing/2014/main" id="{BB8E6C76-6310-4AA9-9C42-264F2CDBD73B}"/>
              </a:ext>
            </a:extLst>
          </p:cNvPr>
          <p:cNvCxnSpPr/>
          <p:nvPr/>
        </p:nvCxnSpPr>
        <p:spPr>
          <a:xfrm flipV="1">
            <a:off x="6227064" y="2441448"/>
            <a:ext cx="1600200" cy="838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1">
            <a:extLst>
              <a:ext uri="{FF2B5EF4-FFF2-40B4-BE49-F238E27FC236}">
                <a16:creationId xmlns:a16="http://schemas.microsoft.com/office/drawing/2014/main" id="{27DF2C72-3E0A-49D8-A4CA-8FF11FC3E83A}"/>
              </a:ext>
            </a:extLst>
          </p:cNvPr>
          <p:cNvGrpSpPr/>
          <p:nvPr/>
        </p:nvGrpSpPr>
        <p:grpSpPr>
          <a:xfrm>
            <a:off x="5327904" y="2974848"/>
            <a:ext cx="2575560" cy="2699266"/>
            <a:chOff x="243840" y="3276600"/>
            <a:chExt cx="2575560" cy="2699266"/>
          </a:xfrm>
        </p:grpSpPr>
        <p:sp>
          <p:nvSpPr>
            <p:cNvPr id="21" name="Oval 20">
              <a:extLst>
                <a:ext uri="{FF2B5EF4-FFF2-40B4-BE49-F238E27FC236}">
                  <a16:creationId xmlns:a16="http://schemas.microsoft.com/office/drawing/2014/main" id="{82F35D83-ADD1-4A57-B408-9A2F693CA84F}"/>
                </a:ext>
              </a:extLst>
            </p:cNvPr>
            <p:cNvSpPr/>
            <p:nvPr/>
          </p:nvSpPr>
          <p:spPr>
            <a:xfrm>
              <a:off x="243840" y="3276600"/>
              <a:ext cx="1676400" cy="1676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2FED9E80-F206-406F-A3D0-7449AFBB075B}"/>
                </a:ext>
              </a:extLst>
            </p:cNvPr>
            <p:cNvSpPr txBox="1"/>
            <p:nvPr/>
          </p:nvSpPr>
          <p:spPr>
            <a:xfrm>
              <a:off x="457200" y="4960203"/>
              <a:ext cx="2362200" cy="1015663"/>
            </a:xfrm>
            <a:prstGeom prst="rect">
              <a:avLst/>
            </a:prstGeom>
            <a:noFill/>
          </p:spPr>
          <p:txBody>
            <a:bodyPr wrap="square" rtlCol="0">
              <a:spAutoFit/>
            </a:bodyPr>
            <a:lstStyle/>
            <a:p>
              <a:r>
                <a:rPr lang="en-US" sz="2000" b="1" dirty="0">
                  <a:solidFill>
                    <a:srgbClr val="C00000"/>
                  </a:solidFill>
                </a:rPr>
                <a:t>Di </a:t>
              </a:r>
              <a:r>
                <a:rPr lang="en-US" sz="2000" b="1" dirty="0" err="1">
                  <a:solidFill>
                    <a:srgbClr val="C00000"/>
                  </a:solidFill>
                </a:rPr>
                <a:t>luar</a:t>
              </a:r>
              <a:r>
                <a:rPr lang="en-US" sz="2000" b="1" dirty="0">
                  <a:solidFill>
                    <a:srgbClr val="C00000"/>
                  </a:solidFill>
                </a:rPr>
                <a:t> elevator.</a:t>
              </a:r>
            </a:p>
            <a:p>
              <a:r>
                <a:rPr lang="en-US" sz="2000" b="1" dirty="0">
                  <a:solidFill>
                    <a:srgbClr val="C00000"/>
                  </a:solidFill>
                </a:rPr>
                <a:t>User </a:t>
              </a:r>
              <a:r>
                <a:rPr lang="en-US" sz="2000" b="1" dirty="0" err="1">
                  <a:solidFill>
                    <a:srgbClr val="C00000"/>
                  </a:solidFill>
                </a:rPr>
                <a:t>memasukan</a:t>
              </a:r>
              <a:r>
                <a:rPr lang="en-US" sz="2000" b="1" dirty="0">
                  <a:solidFill>
                    <a:srgbClr val="C00000"/>
                  </a:solidFill>
                </a:rPr>
                <a:t> ID </a:t>
              </a:r>
              <a:r>
                <a:rPr lang="en-US" sz="2000" b="1" dirty="0" err="1">
                  <a:solidFill>
                    <a:srgbClr val="C00000"/>
                  </a:solidFill>
                </a:rPr>
                <a:t>dan</a:t>
              </a:r>
              <a:r>
                <a:rPr lang="en-US" sz="2000" b="1" dirty="0">
                  <a:solidFill>
                    <a:srgbClr val="C00000"/>
                  </a:solidFill>
                </a:rPr>
                <a:t> </a:t>
              </a:r>
              <a:r>
                <a:rPr lang="en-US" sz="2000" b="1" dirty="0" err="1">
                  <a:solidFill>
                    <a:srgbClr val="C00000"/>
                  </a:solidFill>
                </a:rPr>
                <a:t>tujuan</a:t>
              </a:r>
              <a:r>
                <a:rPr lang="en-US" sz="2000" b="1" dirty="0">
                  <a:solidFill>
                    <a:srgbClr val="C00000"/>
                  </a:solidFill>
                </a:rPr>
                <a:t>.</a:t>
              </a:r>
              <a:endParaRPr lang="id-ID" sz="2000" b="1" dirty="0">
                <a:solidFill>
                  <a:srgbClr val="C00000"/>
                </a:solidFill>
              </a:endParaRPr>
            </a:p>
          </p:txBody>
        </p:sp>
      </p:grpSp>
      <p:grpSp>
        <p:nvGrpSpPr>
          <p:cNvPr id="23" name="Group 12">
            <a:extLst>
              <a:ext uri="{FF2B5EF4-FFF2-40B4-BE49-F238E27FC236}">
                <a16:creationId xmlns:a16="http://schemas.microsoft.com/office/drawing/2014/main" id="{86FA7937-4159-4C09-BFD5-7DF26152AEDD}"/>
              </a:ext>
            </a:extLst>
          </p:cNvPr>
          <p:cNvGrpSpPr/>
          <p:nvPr/>
        </p:nvGrpSpPr>
        <p:grpSpPr>
          <a:xfrm>
            <a:off x="8391144" y="2746248"/>
            <a:ext cx="1264920" cy="2083713"/>
            <a:chOff x="289560" y="3276600"/>
            <a:chExt cx="1264920" cy="2083713"/>
          </a:xfrm>
        </p:grpSpPr>
        <p:sp>
          <p:nvSpPr>
            <p:cNvPr id="24" name="Oval 23">
              <a:extLst>
                <a:ext uri="{FF2B5EF4-FFF2-40B4-BE49-F238E27FC236}">
                  <a16:creationId xmlns:a16="http://schemas.microsoft.com/office/drawing/2014/main" id="{A554422D-6B96-4568-B736-B4CFE9473E51}"/>
                </a:ext>
              </a:extLst>
            </p:cNvPr>
            <p:cNvSpPr/>
            <p:nvPr/>
          </p:nvSpPr>
          <p:spPr>
            <a:xfrm>
              <a:off x="289560" y="3276600"/>
              <a:ext cx="1173480" cy="16764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a:extLst>
                <a:ext uri="{FF2B5EF4-FFF2-40B4-BE49-F238E27FC236}">
                  <a16:creationId xmlns:a16="http://schemas.microsoft.com/office/drawing/2014/main" id="{1025AF89-5F95-41EF-BF7F-1E9B4169C7B4}"/>
                </a:ext>
              </a:extLst>
            </p:cNvPr>
            <p:cNvSpPr txBox="1"/>
            <p:nvPr/>
          </p:nvSpPr>
          <p:spPr>
            <a:xfrm>
              <a:off x="335280" y="4960203"/>
              <a:ext cx="1219200" cy="400110"/>
            </a:xfrm>
            <a:prstGeom prst="rect">
              <a:avLst/>
            </a:prstGeom>
            <a:noFill/>
          </p:spPr>
          <p:txBody>
            <a:bodyPr wrap="square" rtlCol="0">
              <a:spAutoFit/>
            </a:bodyPr>
            <a:lstStyle/>
            <a:p>
              <a:pPr algn="ctr"/>
              <a:r>
                <a:rPr lang="en-US" sz="2000" b="1" dirty="0" err="1">
                  <a:solidFill>
                    <a:srgbClr val="FFFF00"/>
                  </a:solidFill>
                </a:rPr>
                <a:t>Dinamis</a:t>
              </a:r>
              <a:endParaRPr lang="id-ID" sz="2000" b="1" dirty="0">
                <a:solidFill>
                  <a:srgbClr val="FFFF00"/>
                </a:solidFill>
              </a:endParaRPr>
            </a:p>
          </p:txBody>
        </p:sp>
      </p:grpSp>
    </p:spTree>
    <p:extLst>
      <p:ext uri="{BB962C8B-B14F-4D97-AF65-F5344CB8AC3E}">
        <p14:creationId xmlns:p14="http://schemas.microsoft.com/office/powerpoint/2010/main" val="33397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80" y="1842654"/>
            <a:ext cx="2271396"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a:t>
            </a:r>
          </a:p>
          <a:p>
            <a:pPr marL="98425" indent="0">
              <a:spcBef>
                <a:spcPts val="0"/>
              </a:spcBef>
              <a:spcAft>
                <a:spcPts val="600"/>
              </a:spcAft>
              <a:buNone/>
            </a:pPr>
            <a:r>
              <a:rPr lang="id-ID" sz="2400" b="1" i="1" dirty="0"/>
              <a:t>System</a:t>
            </a:r>
            <a:endParaRPr lang="en-US" sz="2400" b="1" i="1" dirty="0"/>
          </a:p>
          <a:p>
            <a:pPr marL="98425" indent="0">
              <a:spcBef>
                <a:spcPts val="200"/>
              </a:spcBef>
              <a:buNone/>
            </a:pPr>
            <a:r>
              <a:rPr lang="id-ID" sz="2400" dirty="0"/>
              <a:t>Teknik AI:</a:t>
            </a:r>
          </a:p>
          <a:p>
            <a:pPr marL="354013" indent="-255588">
              <a:spcBef>
                <a:spcPts val="200"/>
              </a:spcBef>
              <a:buFont typeface="Arial" panose="020B0604020202020204" pitchFamily="34" charset="0"/>
              <a:buChar char="•"/>
            </a:pPr>
            <a:r>
              <a:rPr lang="en-US" sz="2400" i="1" dirty="0"/>
              <a:t>Searching?</a:t>
            </a:r>
          </a:p>
          <a:p>
            <a:pPr marL="354013" indent="-255588">
              <a:spcBef>
                <a:spcPts val="200"/>
              </a:spcBef>
              <a:buFont typeface="Arial" panose="020B0604020202020204" pitchFamily="34" charset="0"/>
              <a:buChar char="•"/>
            </a:pPr>
            <a:r>
              <a:rPr lang="en-US" sz="2400" i="1" dirty="0"/>
              <a:t>Reasoning?</a:t>
            </a:r>
          </a:p>
          <a:p>
            <a:pPr marL="354013" indent="-255588">
              <a:spcBef>
                <a:spcPts val="200"/>
              </a:spcBef>
              <a:buFont typeface="Arial" panose="020B0604020202020204" pitchFamily="34" charset="0"/>
              <a:buChar char="•"/>
            </a:pPr>
            <a:r>
              <a:rPr lang="en-US" sz="2400" i="1" dirty="0"/>
              <a:t>Planning?</a:t>
            </a:r>
          </a:p>
          <a:p>
            <a:pPr marL="354013" indent="-255588">
              <a:spcBef>
                <a:spcPts val="200"/>
              </a:spcBef>
              <a:buFont typeface="Arial" panose="020B0604020202020204" pitchFamily="34" charset="0"/>
              <a:buChar char="•"/>
            </a:pPr>
            <a:r>
              <a:rPr lang="en-US" sz="2400" i="1" dirty="0"/>
              <a:t>Learning?</a:t>
            </a:r>
          </a:p>
          <a:p>
            <a:pPr marL="98425" indent="0">
              <a:spcBef>
                <a:spcPts val="600"/>
              </a:spcBef>
              <a:spcAft>
                <a:spcPts val="600"/>
              </a:spcAft>
              <a:buNone/>
            </a:pPr>
            <a:r>
              <a:rPr lang="en-US" sz="2400" i="1" dirty="0"/>
              <a:t>Planning, Searching</a:t>
            </a:r>
            <a:endParaRPr lang="id-ID" sz="2400" i="1" dirty="0"/>
          </a:p>
          <a:p>
            <a:pPr marL="98425" indent="0">
              <a:spcBef>
                <a:spcPts val="600"/>
              </a:spcBef>
              <a:spcAft>
                <a:spcPts val="600"/>
              </a:spcAft>
              <a:buNone/>
            </a:pPr>
            <a:r>
              <a:rPr lang="id-ID" sz="2400" dirty="0"/>
              <a:t>Daftar Predikat (State):</a:t>
            </a:r>
            <a:endParaRPr lang="en-US" sz="2400" dirty="0"/>
          </a:p>
        </p:txBody>
      </p:sp>
      <p:graphicFrame>
        <p:nvGraphicFramePr>
          <p:cNvPr id="14" name="Table 13">
            <a:extLst>
              <a:ext uri="{FF2B5EF4-FFF2-40B4-BE49-F238E27FC236}">
                <a16:creationId xmlns:a16="http://schemas.microsoft.com/office/drawing/2014/main" id="{04EC1A35-5C85-4BA2-9611-3AA852F73087}"/>
              </a:ext>
            </a:extLst>
          </p:cNvPr>
          <p:cNvGraphicFramePr>
            <a:graphicFrameLocks noGrp="1"/>
          </p:cNvGraphicFramePr>
          <p:nvPr>
            <p:extLst>
              <p:ext uri="{D42A27DB-BD31-4B8C-83A1-F6EECF244321}">
                <p14:modId xmlns:p14="http://schemas.microsoft.com/office/powerpoint/2010/main" val="2885030721"/>
              </p:ext>
            </p:extLst>
          </p:nvPr>
        </p:nvGraphicFramePr>
        <p:xfrm>
          <a:off x="3551555" y="1922792"/>
          <a:ext cx="8458200" cy="9906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ctr">
                        <a:spcAft>
                          <a:spcPts val="0"/>
                        </a:spcAft>
                      </a:pPr>
                      <a:r>
                        <a:rPr lang="fi-FI" sz="2200" b="1" dirty="0">
                          <a:solidFill>
                            <a:srgbClr val="000000"/>
                          </a:solidFill>
                          <a:latin typeface="Arial Narrow" pitchFamily="34" charset="0"/>
                          <a:ea typeface="Times New Roman"/>
                        </a:rPr>
                        <a:t>Predikat</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fi-FI" sz="2200" b="1" dirty="0">
                          <a:solidFill>
                            <a:srgbClr val="000000"/>
                          </a:solidFill>
                          <a:latin typeface="Arial Narrow" pitchFamily="34" charset="0"/>
                          <a:ea typeface="Times New Roman"/>
                        </a:rPr>
                        <a:t>Keterangan</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495300">
                <a:tc>
                  <a:txBody>
                    <a:bodyPr/>
                    <a:lstStyle/>
                    <a:p>
                      <a:pPr algn="just">
                        <a:spcAft>
                          <a:spcPts val="0"/>
                        </a:spcAft>
                      </a:pPr>
                      <a:r>
                        <a:rPr lang="fi-FI" sz="2200" i="1" dirty="0">
                          <a:solidFill>
                            <a:srgbClr val="000000"/>
                          </a:solidFill>
                          <a:latin typeface="Arial Narrow" pitchFamily="34" charset="0"/>
                          <a:ea typeface="Times New Roman"/>
                        </a:rPr>
                        <a:t>boarded</a:t>
                      </a:r>
                      <a:r>
                        <a:rPr lang="fi-FI" sz="2200" dirty="0">
                          <a:solidFill>
                            <a:srgbClr val="000000"/>
                          </a:solidFill>
                          <a:latin typeface="Arial Narrow" pitchFamily="34" charset="0"/>
                          <a:ea typeface="Times New Roman"/>
                        </a:rPr>
                        <a:t>(P)</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it-IT" sz="2200" dirty="0">
                          <a:solidFill>
                            <a:srgbClr val="000000"/>
                          </a:solidFill>
                          <a:latin typeface="Arial Narrow" pitchFamily="34" charset="0"/>
                          <a:ea typeface="Times New Roman"/>
                        </a:rPr>
                        <a:t>pengguna P berada di dalam elevator.</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C05EA2AE-1A8C-4249-9650-5A2049BE25C8}"/>
              </a:ext>
            </a:extLst>
          </p:cNvPr>
          <p:cNvGraphicFramePr>
            <a:graphicFrameLocks noGrp="1"/>
          </p:cNvGraphicFramePr>
          <p:nvPr>
            <p:extLst>
              <p:ext uri="{D42A27DB-BD31-4B8C-83A1-F6EECF244321}">
                <p14:modId xmlns:p14="http://schemas.microsoft.com/office/powerpoint/2010/main" val="3322399658"/>
              </p:ext>
            </p:extLst>
          </p:nvPr>
        </p:nvGraphicFramePr>
        <p:xfrm>
          <a:off x="3551555" y="295149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served</a:t>
                      </a:r>
                      <a:r>
                        <a:rPr lang="fi-FI" sz="2200" dirty="0">
                          <a:solidFill>
                            <a:srgbClr val="000000"/>
                          </a:solidFill>
                          <a:latin typeface="Arial Narrow" pitchFamily="34" charset="0"/>
                          <a:ea typeface="Times New Roman"/>
                        </a:rPr>
                        <a:t>(P)</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fi-FI" sz="2200" dirty="0">
                          <a:solidFill>
                            <a:srgbClr val="000000"/>
                          </a:solidFill>
                          <a:latin typeface="Arial Narrow" pitchFamily="34" charset="0"/>
                          <a:ea typeface="Times New Roman"/>
                        </a:rPr>
                        <a:t>pengguna P keluar dari elevator pada lantai yang dituju.</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EFE4D23B-4D8D-4CB8-AA22-DB33D1680CE9}"/>
              </a:ext>
            </a:extLst>
          </p:cNvPr>
          <p:cNvGraphicFramePr>
            <a:graphicFrameLocks noGrp="1"/>
          </p:cNvGraphicFramePr>
          <p:nvPr>
            <p:extLst>
              <p:ext uri="{D42A27DB-BD31-4B8C-83A1-F6EECF244321}">
                <p14:modId xmlns:p14="http://schemas.microsoft.com/office/powerpoint/2010/main" val="1601009944"/>
              </p:ext>
            </p:extLst>
          </p:nvPr>
        </p:nvGraphicFramePr>
        <p:xfrm>
          <a:off x="3551555" y="350775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origin</a:t>
                      </a:r>
                      <a:r>
                        <a:rPr lang="fi-FI" sz="2200" dirty="0">
                          <a:solidFill>
                            <a:srgbClr val="000000"/>
                          </a:solidFill>
                          <a:latin typeface="Arial Narrow" pitchFamily="34" charset="0"/>
                          <a:ea typeface="Times New Roman"/>
                        </a:rPr>
                        <a:t>(P,F)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it-IT" sz="2200" dirty="0">
                          <a:solidFill>
                            <a:srgbClr val="000000"/>
                          </a:solidFill>
                          <a:latin typeface="Arial Narrow" pitchFamily="34" charset="0"/>
                          <a:ea typeface="Times New Roman"/>
                        </a:rPr>
                        <a:t>pengguna P berada pada lantai 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6ED274DF-7414-48D2-A657-EE9926435CB4}"/>
              </a:ext>
            </a:extLst>
          </p:cNvPr>
          <p:cNvGraphicFramePr>
            <a:graphicFrameLocks noGrp="1"/>
          </p:cNvGraphicFramePr>
          <p:nvPr>
            <p:extLst>
              <p:ext uri="{D42A27DB-BD31-4B8C-83A1-F6EECF244321}">
                <p14:modId xmlns:p14="http://schemas.microsoft.com/office/powerpoint/2010/main" val="3939479839"/>
              </p:ext>
            </p:extLst>
          </p:nvPr>
        </p:nvGraphicFramePr>
        <p:xfrm>
          <a:off x="3551555" y="405639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destin</a:t>
                      </a:r>
                      <a:r>
                        <a:rPr lang="fi-FI" sz="2200" dirty="0">
                          <a:solidFill>
                            <a:srgbClr val="000000"/>
                          </a:solidFill>
                          <a:latin typeface="Arial Narrow" pitchFamily="34" charset="0"/>
                          <a:ea typeface="Times New Roman"/>
                        </a:rPr>
                        <a:t>(P,F)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fi-FI" sz="2200" dirty="0">
                          <a:solidFill>
                            <a:srgbClr val="000000"/>
                          </a:solidFill>
                          <a:latin typeface="Arial Narrow" pitchFamily="34" charset="0"/>
                          <a:ea typeface="Times New Roman"/>
                        </a:rPr>
                        <a:t>pengguna P ingin menuju lantai 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6" name="Table 25">
            <a:extLst>
              <a:ext uri="{FF2B5EF4-FFF2-40B4-BE49-F238E27FC236}">
                <a16:creationId xmlns:a16="http://schemas.microsoft.com/office/drawing/2014/main" id="{B534FE04-2578-47D2-B353-0AB1CE0184BC}"/>
              </a:ext>
            </a:extLst>
          </p:cNvPr>
          <p:cNvGraphicFramePr>
            <a:graphicFrameLocks noGrp="1"/>
          </p:cNvGraphicFramePr>
          <p:nvPr>
            <p:extLst>
              <p:ext uri="{D42A27DB-BD31-4B8C-83A1-F6EECF244321}">
                <p14:modId xmlns:p14="http://schemas.microsoft.com/office/powerpoint/2010/main" val="3371784979"/>
              </p:ext>
            </p:extLst>
          </p:nvPr>
        </p:nvGraphicFramePr>
        <p:xfrm>
          <a:off x="3551555" y="458979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no-access</a:t>
                      </a:r>
                      <a:r>
                        <a:rPr lang="fi-FI" sz="2200" dirty="0">
                          <a:solidFill>
                            <a:srgbClr val="000000"/>
                          </a:solidFill>
                          <a:latin typeface="Arial Narrow" pitchFamily="34" charset="0"/>
                          <a:ea typeface="Times New Roman"/>
                        </a:rPr>
                        <a:t>(P,F)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200" dirty="0">
                          <a:solidFill>
                            <a:srgbClr val="000000"/>
                          </a:solidFill>
                          <a:latin typeface="Arial Narrow" pitchFamily="34" charset="0"/>
                          <a:ea typeface="Times New Roman"/>
                        </a:rPr>
                        <a:t>pengguna P tidak diperbolehkan menuju lantai 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7" name="Table 26">
            <a:extLst>
              <a:ext uri="{FF2B5EF4-FFF2-40B4-BE49-F238E27FC236}">
                <a16:creationId xmlns:a16="http://schemas.microsoft.com/office/drawing/2014/main" id="{ED5A4F6C-F342-441E-A0A8-1E8335244919}"/>
              </a:ext>
            </a:extLst>
          </p:cNvPr>
          <p:cNvGraphicFramePr>
            <a:graphicFrameLocks noGrp="1"/>
          </p:cNvGraphicFramePr>
          <p:nvPr>
            <p:extLst>
              <p:ext uri="{D42A27DB-BD31-4B8C-83A1-F6EECF244321}">
                <p14:modId xmlns:p14="http://schemas.microsoft.com/office/powerpoint/2010/main" val="3309595848"/>
              </p:ext>
            </p:extLst>
          </p:nvPr>
        </p:nvGraphicFramePr>
        <p:xfrm>
          <a:off x="3551555" y="512319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above</a:t>
                      </a:r>
                      <a:r>
                        <a:rPr lang="fi-FI" sz="2200" dirty="0">
                          <a:solidFill>
                            <a:srgbClr val="000000"/>
                          </a:solidFill>
                          <a:latin typeface="Arial Narrow" pitchFamily="34" charset="0"/>
                          <a:ea typeface="Times New Roman"/>
                        </a:rPr>
                        <a:t>(F1, F2)</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fi-FI" sz="2200" dirty="0">
                          <a:solidFill>
                            <a:srgbClr val="000000"/>
                          </a:solidFill>
                          <a:latin typeface="Arial Narrow" pitchFamily="34" charset="0"/>
                          <a:ea typeface="Times New Roman"/>
                        </a:rPr>
                        <a:t>di atas lantai F1 terdapat lantai F2</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8" name="Table 27">
            <a:extLst>
              <a:ext uri="{FF2B5EF4-FFF2-40B4-BE49-F238E27FC236}">
                <a16:creationId xmlns:a16="http://schemas.microsoft.com/office/drawing/2014/main" id="{A97718AA-2654-4BED-A524-8673A174F34B}"/>
              </a:ext>
            </a:extLst>
          </p:cNvPr>
          <p:cNvGraphicFramePr>
            <a:graphicFrameLocks noGrp="1"/>
          </p:cNvGraphicFramePr>
          <p:nvPr>
            <p:extLst>
              <p:ext uri="{D42A27DB-BD31-4B8C-83A1-F6EECF244321}">
                <p14:modId xmlns:p14="http://schemas.microsoft.com/office/powerpoint/2010/main" val="2928365571"/>
              </p:ext>
            </p:extLst>
          </p:nvPr>
        </p:nvGraphicFramePr>
        <p:xfrm>
          <a:off x="3551555" y="5671832"/>
          <a:ext cx="8458200" cy="495300"/>
        </p:xfrm>
        <a:graphic>
          <a:graphicData uri="http://schemas.openxmlformats.org/drawingml/2006/table">
            <a:tbl>
              <a:tblPr/>
              <a:tblGrid>
                <a:gridCol w="1957916">
                  <a:extLst>
                    <a:ext uri="{9D8B030D-6E8A-4147-A177-3AD203B41FA5}">
                      <a16:colId xmlns:a16="http://schemas.microsoft.com/office/drawing/2014/main" val="20000"/>
                    </a:ext>
                  </a:extLst>
                </a:gridCol>
                <a:gridCol w="6500284">
                  <a:extLst>
                    <a:ext uri="{9D8B030D-6E8A-4147-A177-3AD203B41FA5}">
                      <a16:colId xmlns:a16="http://schemas.microsoft.com/office/drawing/2014/main" val="20001"/>
                    </a:ext>
                  </a:extLst>
                </a:gridCol>
              </a:tblGrid>
              <a:tr h="495300">
                <a:tc>
                  <a:txBody>
                    <a:bodyPr/>
                    <a:lstStyle/>
                    <a:p>
                      <a:pPr algn="just">
                        <a:spcAft>
                          <a:spcPts val="0"/>
                        </a:spcAft>
                      </a:pPr>
                      <a:r>
                        <a:rPr lang="fi-FI" sz="2200" i="1" dirty="0">
                          <a:solidFill>
                            <a:srgbClr val="000000"/>
                          </a:solidFill>
                          <a:latin typeface="Arial Narrow" pitchFamily="34" charset="0"/>
                          <a:ea typeface="Times New Roman"/>
                        </a:rPr>
                        <a:t>elevator_at</a:t>
                      </a:r>
                      <a:r>
                        <a:rPr lang="fi-FI" sz="2200" dirty="0">
                          <a:solidFill>
                            <a:srgbClr val="000000"/>
                          </a:solidFill>
                          <a:latin typeface="Arial Narrow" pitchFamily="34" charset="0"/>
                          <a:ea typeface="Times New Roman"/>
                        </a:rPr>
                        <a:t>(F)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it-IT" sz="2200" dirty="0">
                          <a:solidFill>
                            <a:srgbClr val="000000"/>
                          </a:solidFill>
                          <a:latin typeface="Arial Narrow" pitchFamily="34" charset="0"/>
                          <a:ea typeface="Times New Roman"/>
                        </a:rPr>
                        <a:t>elevator berada di lantai F</a:t>
                      </a:r>
                      <a:endParaRPr lang="id-ID" sz="2200" dirty="0">
                        <a:latin typeface="Arial Narrow" pitchFamily="34" charset="0"/>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39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fade">
                                      <p:cBhvr>
                                        <p:cTn id="7" dur="500"/>
                                        <p:tgtEl>
                                          <p:spTgt spid="1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8" end="8"/>
                                            </p:txEl>
                                          </p:spTgt>
                                        </p:tgtEl>
                                        <p:attrNameLst>
                                          <p:attrName>style.visibility</p:attrName>
                                        </p:attrNameLst>
                                      </p:cBhvr>
                                      <p:to>
                                        <p:strVal val="visible"/>
                                      </p:to>
                                    </p:set>
                                    <p:animEffect transition="in" filter="fade">
                                      <p:cBhvr>
                                        <p:cTn id="12" dur="500"/>
                                        <p:tgtEl>
                                          <p:spTgt spid="12">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80"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Elevator Control System</a:t>
            </a:r>
            <a:endParaRPr lang="en-US" sz="2400" b="1" i="1" dirty="0"/>
          </a:p>
          <a:p>
            <a:pPr marL="98425" indent="0">
              <a:spcBef>
                <a:spcPts val="200"/>
              </a:spcBef>
              <a:buNone/>
            </a:pPr>
            <a:r>
              <a:rPr lang="id-ID" sz="2400" dirty="0"/>
              <a:t>Daftar Predikat (</a:t>
            </a:r>
            <a:r>
              <a:rPr lang="id-ID" sz="2400" i="1" dirty="0"/>
              <a:t>State</a:t>
            </a:r>
            <a:r>
              <a:rPr lang="id-ID" sz="2400" dirty="0"/>
              <a:t>)</a:t>
            </a:r>
          </a:p>
          <a:p>
            <a:pPr marL="354013" indent="-255588">
              <a:spcBef>
                <a:spcPts val="200"/>
              </a:spcBef>
              <a:buFont typeface="Arial" panose="020B0604020202020204" pitchFamily="34" charset="0"/>
              <a:buChar char="•"/>
            </a:pPr>
            <a:r>
              <a:rPr lang="en-US" sz="2400" i="1" dirty="0"/>
              <a:t>Waiting</a:t>
            </a:r>
          </a:p>
          <a:p>
            <a:pPr marL="354013" indent="-255588">
              <a:spcBef>
                <a:spcPts val="200"/>
              </a:spcBef>
              <a:buFont typeface="Arial" panose="020B0604020202020204" pitchFamily="34" charset="0"/>
              <a:buChar char="•"/>
            </a:pPr>
            <a:r>
              <a:rPr lang="en-US" sz="2400" i="1" dirty="0"/>
              <a:t>Boarded, dan </a:t>
            </a:r>
          </a:p>
          <a:p>
            <a:pPr marL="354013" indent="-255588">
              <a:spcBef>
                <a:spcPts val="200"/>
              </a:spcBef>
              <a:buFont typeface="Arial" panose="020B0604020202020204" pitchFamily="34" charset="0"/>
              <a:buChar char="•"/>
            </a:pPr>
            <a:r>
              <a:rPr lang="en-US" sz="2400" i="1" dirty="0"/>
              <a:t>Served</a:t>
            </a:r>
            <a:endParaRPr lang="id-ID" sz="2400" i="1" dirty="0"/>
          </a:p>
          <a:p>
            <a:pPr marL="354013" indent="-255588">
              <a:spcBef>
                <a:spcPts val="200"/>
              </a:spcBef>
              <a:buFont typeface="Arial" panose="020B0604020202020204" pitchFamily="34" charset="0"/>
              <a:buChar char="•"/>
            </a:pPr>
            <a:endParaRPr lang="id-ID" sz="2400" i="1" dirty="0"/>
          </a:p>
          <a:p>
            <a:pPr marL="98425" indent="0">
              <a:spcBef>
                <a:spcPts val="200"/>
              </a:spcBef>
              <a:buNone/>
            </a:pPr>
            <a:endParaRPr lang="id-ID" sz="2400" dirty="0"/>
          </a:p>
          <a:p>
            <a:pPr marL="98425" indent="0">
              <a:buNone/>
            </a:pPr>
            <a:r>
              <a:rPr lang="en-US" sz="2400" dirty="0"/>
              <a:t>Daftar Sub </a:t>
            </a:r>
            <a:r>
              <a:rPr lang="en-US" sz="2400" dirty="0" err="1"/>
              <a:t>Tipe</a:t>
            </a:r>
            <a:r>
              <a:rPr lang="en-US" sz="2400" dirty="0"/>
              <a:t> </a:t>
            </a:r>
            <a:r>
              <a:rPr lang="en-US" sz="2400" dirty="0" err="1"/>
              <a:t>Pengguna</a:t>
            </a:r>
            <a:r>
              <a:rPr lang="en-US" sz="2400" dirty="0"/>
              <a:t> Elevator </a:t>
            </a:r>
          </a:p>
          <a:p>
            <a:pPr marL="354013" indent="-255588">
              <a:spcBef>
                <a:spcPts val="200"/>
              </a:spcBef>
              <a:buFont typeface="Arial" panose="020B0604020202020204" pitchFamily="34" charset="0"/>
              <a:buChar char="•"/>
            </a:pPr>
            <a:r>
              <a:rPr lang="en-US" sz="2400" dirty="0"/>
              <a:t>Kita </a:t>
            </a:r>
            <a:r>
              <a:rPr lang="en-US" sz="2400" dirty="0" err="1"/>
              <a:t>bisa</a:t>
            </a:r>
            <a:r>
              <a:rPr lang="en-US" sz="2400" dirty="0"/>
              <a:t> </a:t>
            </a:r>
            <a:r>
              <a:rPr lang="en-US" sz="2400" dirty="0" err="1"/>
              <a:t>memandang</a:t>
            </a:r>
            <a:r>
              <a:rPr lang="en-US" sz="2400" dirty="0"/>
              <a:t> </a:t>
            </a:r>
            <a:r>
              <a:rPr lang="en-US" sz="2400" dirty="0" err="1"/>
              <a:t>setiap</a:t>
            </a:r>
            <a:r>
              <a:rPr lang="en-US" sz="2400" dirty="0"/>
              <a:t> </a:t>
            </a:r>
            <a:r>
              <a:rPr lang="en-US" sz="2400" dirty="0" err="1"/>
              <a:t>pengguna</a:t>
            </a:r>
            <a:r>
              <a:rPr lang="en-US" sz="2400" dirty="0"/>
              <a:t> elevator </a:t>
            </a:r>
            <a:r>
              <a:rPr lang="en-US" sz="2400" dirty="0" err="1"/>
              <a:t>sebagai</a:t>
            </a:r>
            <a:r>
              <a:rPr lang="en-US" sz="2400" dirty="0"/>
              <a:t> </a:t>
            </a:r>
            <a:r>
              <a:rPr lang="en-US" sz="2400" dirty="0" err="1"/>
              <a:t>tipe</a:t>
            </a:r>
            <a:r>
              <a:rPr lang="en-US" sz="2400" dirty="0"/>
              <a:t> </a:t>
            </a:r>
            <a:r>
              <a:rPr lang="en-US" sz="2400" dirty="0" err="1"/>
              <a:t>pengguna</a:t>
            </a:r>
            <a:endParaRPr lang="en-US" sz="2400" dirty="0"/>
          </a:p>
          <a:p>
            <a:pPr marL="354013" indent="-255588">
              <a:spcBef>
                <a:spcPts val="200"/>
              </a:spcBef>
              <a:buFont typeface="Arial" panose="020B0604020202020204" pitchFamily="34" charset="0"/>
              <a:buChar char="•"/>
            </a:pPr>
            <a:r>
              <a:rPr lang="en-US" sz="2400" dirty="0" err="1"/>
              <a:t>Setiap</a:t>
            </a:r>
            <a:r>
              <a:rPr lang="en-US" sz="2400" dirty="0"/>
              <a:t> </a:t>
            </a:r>
            <a:r>
              <a:rPr lang="en-US" sz="2400" dirty="0" err="1"/>
              <a:t>pengguna</a:t>
            </a:r>
            <a:r>
              <a:rPr lang="en-US" sz="2400" dirty="0"/>
              <a:t> </a:t>
            </a:r>
            <a:r>
              <a:rPr lang="en-US" sz="2400" dirty="0" err="1"/>
              <a:t>dapat</a:t>
            </a:r>
            <a:r>
              <a:rPr lang="en-US" sz="2400" dirty="0"/>
              <a:t> </a:t>
            </a:r>
            <a:r>
              <a:rPr lang="en-US" sz="2400" dirty="0" err="1"/>
              <a:t>termasuk</a:t>
            </a:r>
            <a:r>
              <a:rPr lang="en-US" sz="2400" dirty="0"/>
              <a:t> </a:t>
            </a:r>
            <a:r>
              <a:rPr lang="en-US" sz="2400" dirty="0" err="1"/>
              <a:t>ke</a:t>
            </a:r>
            <a:r>
              <a:rPr lang="en-US" sz="2400" dirty="0"/>
              <a:t> </a:t>
            </a:r>
            <a:r>
              <a:rPr lang="en-US" sz="2400" dirty="0" err="1"/>
              <a:t>dalam</a:t>
            </a:r>
            <a:r>
              <a:rPr lang="en-US" sz="2400" dirty="0"/>
              <a:t> </a:t>
            </a:r>
            <a:r>
              <a:rPr lang="en-US" sz="2400" dirty="0" err="1"/>
              <a:t>satu</a:t>
            </a:r>
            <a:r>
              <a:rPr lang="en-US" sz="2400" dirty="0"/>
              <a:t> </a:t>
            </a:r>
            <a:r>
              <a:rPr lang="en-US" sz="2400" dirty="0" err="1"/>
              <a:t>atau</a:t>
            </a:r>
            <a:r>
              <a:rPr lang="en-US" sz="2400" dirty="0"/>
              <a:t> </a:t>
            </a:r>
            <a:r>
              <a:rPr lang="en-US" sz="2400" dirty="0" err="1"/>
              <a:t>beberapa</a:t>
            </a:r>
            <a:r>
              <a:rPr lang="en-US" sz="2400" dirty="0"/>
              <a:t> sub </a:t>
            </a:r>
            <a:r>
              <a:rPr lang="en-US" sz="2400" dirty="0" err="1"/>
              <a:t>tipe</a:t>
            </a:r>
            <a:r>
              <a:rPr lang="en-US" sz="2400" dirty="0"/>
              <a:t> </a:t>
            </a:r>
            <a:r>
              <a:rPr lang="en-US" sz="2400" dirty="0" err="1"/>
              <a:t>penguna</a:t>
            </a:r>
            <a:endParaRPr lang="en-US" sz="2400" dirty="0"/>
          </a:p>
        </p:txBody>
      </p:sp>
      <p:graphicFrame>
        <p:nvGraphicFramePr>
          <p:cNvPr id="13" name="Table 12">
            <a:extLst>
              <a:ext uri="{FF2B5EF4-FFF2-40B4-BE49-F238E27FC236}">
                <a16:creationId xmlns:a16="http://schemas.microsoft.com/office/drawing/2014/main" id="{5F1D4676-A688-43C5-BACB-85FC5C714E16}"/>
              </a:ext>
            </a:extLst>
          </p:cNvPr>
          <p:cNvGraphicFramePr>
            <a:graphicFrameLocks noGrp="1"/>
          </p:cNvGraphicFramePr>
          <p:nvPr>
            <p:extLst>
              <p:ext uri="{D42A27DB-BD31-4B8C-83A1-F6EECF244321}">
                <p14:modId xmlns:p14="http://schemas.microsoft.com/office/powerpoint/2010/main" val="3488930951"/>
              </p:ext>
            </p:extLst>
          </p:nvPr>
        </p:nvGraphicFramePr>
        <p:xfrm>
          <a:off x="4267200" y="2362201"/>
          <a:ext cx="6888481" cy="2118361"/>
        </p:xfrm>
        <a:graphic>
          <a:graphicData uri="http://schemas.openxmlformats.org/drawingml/2006/table">
            <a:tbl>
              <a:tblPr/>
              <a:tblGrid>
                <a:gridCol w="1741915">
                  <a:extLst>
                    <a:ext uri="{9D8B030D-6E8A-4147-A177-3AD203B41FA5}">
                      <a16:colId xmlns:a16="http://schemas.microsoft.com/office/drawing/2014/main" val="20000"/>
                    </a:ext>
                  </a:extLst>
                </a:gridCol>
                <a:gridCol w="1715522">
                  <a:extLst>
                    <a:ext uri="{9D8B030D-6E8A-4147-A177-3AD203B41FA5}">
                      <a16:colId xmlns:a16="http://schemas.microsoft.com/office/drawing/2014/main" val="20001"/>
                    </a:ext>
                  </a:extLst>
                </a:gridCol>
                <a:gridCol w="1715522">
                  <a:extLst>
                    <a:ext uri="{9D8B030D-6E8A-4147-A177-3AD203B41FA5}">
                      <a16:colId xmlns:a16="http://schemas.microsoft.com/office/drawing/2014/main" val="20002"/>
                    </a:ext>
                  </a:extLst>
                </a:gridCol>
                <a:gridCol w="1715522">
                  <a:extLst>
                    <a:ext uri="{9D8B030D-6E8A-4147-A177-3AD203B41FA5}">
                      <a16:colId xmlns:a16="http://schemas.microsoft.com/office/drawing/2014/main" val="20003"/>
                    </a:ext>
                  </a:extLst>
                </a:gridCol>
              </a:tblGrid>
              <a:tr h="756933">
                <a:tc>
                  <a:txBody>
                    <a:bodyPr/>
                    <a:lstStyle/>
                    <a:p>
                      <a:pPr algn="ctr">
                        <a:spcAft>
                          <a:spcPts val="0"/>
                        </a:spcAft>
                      </a:pPr>
                      <a:endParaRPr lang="id-ID" sz="2400" dirty="0">
                        <a:solidFill>
                          <a:srgbClr val="000000"/>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spcAft>
                          <a:spcPts val="0"/>
                        </a:spcAft>
                      </a:pPr>
                      <a:r>
                        <a:rPr lang="fi-FI" sz="2400" b="1" i="1" dirty="0">
                          <a:solidFill>
                            <a:srgbClr val="000000"/>
                          </a:solidFill>
                          <a:latin typeface="Arial" pitchFamily="34" charset="0"/>
                          <a:ea typeface="Times New Roman"/>
                          <a:cs typeface="Arial" pitchFamily="34" charset="0"/>
                        </a:rPr>
                        <a:t>Waiting</a:t>
                      </a:r>
                      <a:endParaRPr lang="id-ID" sz="16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b="1" i="1" dirty="0">
                          <a:solidFill>
                            <a:srgbClr val="000000"/>
                          </a:solidFill>
                          <a:latin typeface="Arial" pitchFamily="34" charset="0"/>
                          <a:ea typeface="Times New Roman"/>
                          <a:cs typeface="Arial" pitchFamily="34" charset="0"/>
                        </a:rPr>
                        <a:t>Boarded</a:t>
                      </a:r>
                      <a:endParaRPr lang="id-ID" sz="16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b="1" i="1" dirty="0">
                          <a:solidFill>
                            <a:srgbClr val="000000"/>
                          </a:solidFill>
                          <a:latin typeface="Arial" pitchFamily="34" charset="0"/>
                          <a:ea typeface="Times New Roman"/>
                          <a:cs typeface="Arial" pitchFamily="34" charset="0"/>
                        </a:rPr>
                        <a:t>Served</a:t>
                      </a:r>
                      <a:endParaRPr lang="id-ID" sz="16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6933">
                <a:tc>
                  <a:txBody>
                    <a:bodyPr/>
                    <a:lstStyle/>
                    <a:p>
                      <a:pPr algn="ctr">
                        <a:spcAft>
                          <a:spcPts val="0"/>
                        </a:spcAft>
                      </a:pPr>
                      <a:r>
                        <a:rPr lang="fi-FI" sz="2400" b="1" i="1" dirty="0">
                          <a:solidFill>
                            <a:srgbClr val="000000"/>
                          </a:solidFill>
                          <a:latin typeface="Arial" pitchFamily="34" charset="0"/>
                          <a:ea typeface="Times New Roman"/>
                          <a:cs typeface="Arial" pitchFamily="34" charset="0"/>
                        </a:rPr>
                        <a:t>Boarded</a:t>
                      </a:r>
                      <a:endParaRPr lang="id-ID" sz="16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a:solidFill>
                            <a:srgbClr val="000000"/>
                          </a:solidFill>
                          <a:latin typeface="Arial" pitchFamily="34" charset="0"/>
                          <a:ea typeface="Times New Roman"/>
                          <a:cs typeface="Arial" pitchFamily="34" charset="0"/>
                        </a:rPr>
                        <a:t>False</a:t>
                      </a:r>
                      <a:endParaRPr lang="id-ID" sz="16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a:solidFill>
                            <a:srgbClr val="000000"/>
                          </a:solidFill>
                          <a:latin typeface="Arial" pitchFamily="34" charset="0"/>
                          <a:ea typeface="Times New Roman"/>
                          <a:cs typeface="Arial" pitchFamily="34" charset="0"/>
                        </a:rPr>
                        <a:t>True</a:t>
                      </a:r>
                      <a:endParaRPr lang="id-ID" sz="16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dirty="0">
                          <a:solidFill>
                            <a:srgbClr val="000000"/>
                          </a:solidFill>
                          <a:latin typeface="Arial" pitchFamily="34" charset="0"/>
                          <a:ea typeface="Times New Roman"/>
                          <a:cs typeface="Arial" pitchFamily="34" charset="0"/>
                        </a:rPr>
                        <a:t>False</a:t>
                      </a:r>
                      <a:endParaRPr lang="id-ID" sz="16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4495">
                <a:tc>
                  <a:txBody>
                    <a:bodyPr/>
                    <a:lstStyle/>
                    <a:p>
                      <a:pPr algn="ctr">
                        <a:spcAft>
                          <a:spcPts val="0"/>
                        </a:spcAft>
                      </a:pPr>
                      <a:r>
                        <a:rPr lang="fi-FI" sz="2400" b="1" i="1" dirty="0">
                          <a:solidFill>
                            <a:srgbClr val="000000"/>
                          </a:solidFill>
                          <a:latin typeface="Arial" pitchFamily="34" charset="0"/>
                          <a:ea typeface="Times New Roman"/>
                          <a:cs typeface="Arial" pitchFamily="34" charset="0"/>
                        </a:rPr>
                        <a:t>Served</a:t>
                      </a:r>
                      <a:endParaRPr lang="id-ID" sz="1600" b="1"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a:solidFill>
                            <a:srgbClr val="000000"/>
                          </a:solidFill>
                          <a:latin typeface="Arial" pitchFamily="34" charset="0"/>
                          <a:ea typeface="Times New Roman"/>
                          <a:cs typeface="Arial" pitchFamily="34" charset="0"/>
                        </a:rPr>
                        <a:t>False</a:t>
                      </a:r>
                      <a:endParaRPr lang="id-ID" sz="16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a:solidFill>
                            <a:srgbClr val="000000"/>
                          </a:solidFill>
                          <a:latin typeface="Arial" pitchFamily="34" charset="0"/>
                          <a:ea typeface="Times New Roman"/>
                          <a:cs typeface="Arial" pitchFamily="34" charset="0"/>
                        </a:rPr>
                        <a:t>False</a:t>
                      </a:r>
                      <a:endParaRPr lang="id-ID" sz="16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i-FI" sz="2400" dirty="0">
                          <a:solidFill>
                            <a:srgbClr val="000000"/>
                          </a:solidFill>
                          <a:latin typeface="Arial" pitchFamily="34" charset="0"/>
                          <a:ea typeface="Times New Roman"/>
                          <a:cs typeface="Arial" pitchFamily="34" charset="0"/>
                        </a:rPr>
                        <a:t>True</a:t>
                      </a:r>
                      <a:endParaRPr lang="id-ID" sz="16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Oval 17">
            <a:extLst>
              <a:ext uri="{FF2B5EF4-FFF2-40B4-BE49-F238E27FC236}">
                <a16:creationId xmlns:a16="http://schemas.microsoft.com/office/drawing/2014/main" id="{45063A88-7D8D-4F47-BA10-37FB65FF4C45}"/>
              </a:ext>
            </a:extLst>
          </p:cNvPr>
          <p:cNvSpPr/>
          <p:nvPr/>
        </p:nvSpPr>
        <p:spPr>
          <a:xfrm>
            <a:off x="7940040" y="3191256"/>
            <a:ext cx="1308811" cy="6052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a:extLst>
              <a:ext uri="{FF2B5EF4-FFF2-40B4-BE49-F238E27FC236}">
                <a16:creationId xmlns:a16="http://schemas.microsoft.com/office/drawing/2014/main" id="{7D572B78-F324-48BE-B17A-8B909F4FA71F}"/>
              </a:ext>
            </a:extLst>
          </p:cNvPr>
          <p:cNvSpPr/>
          <p:nvPr/>
        </p:nvSpPr>
        <p:spPr>
          <a:xfrm>
            <a:off x="9643872" y="3864864"/>
            <a:ext cx="1308811" cy="6052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0880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7" end="7"/>
                                            </p:txEl>
                                          </p:spTgt>
                                        </p:tgtEl>
                                        <p:attrNameLst>
                                          <p:attrName>style.visibility</p:attrName>
                                        </p:attrNameLst>
                                      </p:cBhvr>
                                      <p:to>
                                        <p:strVal val="visible"/>
                                      </p:to>
                                    </p:set>
                                    <p:animEffect transition="in" filter="fade">
                                      <p:cBhvr>
                                        <p:cTn id="17" dur="500"/>
                                        <p:tgtEl>
                                          <p:spTgt spid="12">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8" end="8"/>
                                            </p:txEl>
                                          </p:spTgt>
                                        </p:tgtEl>
                                        <p:attrNameLst>
                                          <p:attrName>style.visibility</p:attrName>
                                        </p:attrNameLst>
                                      </p:cBhvr>
                                      <p:to>
                                        <p:strVal val="visible"/>
                                      </p:to>
                                    </p:set>
                                    <p:animEffect transition="in" filter="fade">
                                      <p:cBhvr>
                                        <p:cTn id="20" dur="500"/>
                                        <p:tgtEl>
                                          <p:spTgt spid="12">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animEffect transition="in" filter="fade">
                                      <p:cBhvr>
                                        <p:cTn id="23"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814E9349-21AD-4E61-945F-2C2F06B849ED}"/>
              </a:ext>
            </a:extLst>
          </p:cNvPr>
          <p:cNvGraphicFramePr>
            <a:graphicFrameLocks noGrp="1"/>
          </p:cNvGraphicFramePr>
          <p:nvPr>
            <p:extLst>
              <p:ext uri="{D42A27DB-BD31-4B8C-83A1-F6EECF244321}">
                <p14:modId xmlns:p14="http://schemas.microsoft.com/office/powerpoint/2010/main" val="2857226600"/>
              </p:ext>
            </p:extLst>
          </p:nvPr>
        </p:nvGraphicFramePr>
        <p:xfrm>
          <a:off x="950976" y="1846713"/>
          <a:ext cx="10405872" cy="4407150"/>
        </p:xfrm>
        <a:graphic>
          <a:graphicData uri="http://schemas.openxmlformats.org/drawingml/2006/table">
            <a:tbl>
              <a:tblPr/>
              <a:tblGrid>
                <a:gridCol w="1608180">
                  <a:extLst>
                    <a:ext uri="{9D8B030D-6E8A-4147-A177-3AD203B41FA5}">
                      <a16:colId xmlns:a16="http://schemas.microsoft.com/office/drawing/2014/main" val="20000"/>
                    </a:ext>
                  </a:extLst>
                </a:gridCol>
                <a:gridCol w="8797692">
                  <a:extLst>
                    <a:ext uri="{9D8B030D-6E8A-4147-A177-3AD203B41FA5}">
                      <a16:colId xmlns:a16="http://schemas.microsoft.com/office/drawing/2014/main" val="20001"/>
                    </a:ext>
                  </a:extLst>
                </a:gridCol>
              </a:tblGrid>
              <a:tr h="374775">
                <a:tc>
                  <a:txBody>
                    <a:bodyPr/>
                    <a:lstStyle/>
                    <a:p>
                      <a:pPr algn="just">
                        <a:spcAft>
                          <a:spcPts val="0"/>
                        </a:spcAft>
                      </a:pPr>
                      <a:r>
                        <a:rPr lang="fi-FI" sz="2000" i="1" dirty="0">
                          <a:solidFill>
                            <a:srgbClr val="000000"/>
                          </a:solidFill>
                          <a:latin typeface="Arial Narrow" pitchFamily="34" charset="0"/>
                          <a:ea typeface="Times New Roman"/>
                        </a:rPr>
                        <a:t>going_up</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dirty="0">
                          <a:solidFill>
                            <a:srgbClr val="000000"/>
                          </a:solidFill>
                          <a:latin typeface="Arial Narrow" pitchFamily="34" charset="0"/>
                          <a:ea typeface="Times New Roman"/>
                        </a:rPr>
                        <a:t>Menunjukkan arah perjalanan. Pengguna dengan tipe ini melakukan perjalanan ke lantai atas.</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2095">
                <a:tc>
                  <a:txBody>
                    <a:bodyPr/>
                    <a:lstStyle/>
                    <a:p>
                      <a:pPr algn="just">
                        <a:spcAft>
                          <a:spcPts val="0"/>
                        </a:spcAft>
                      </a:pPr>
                      <a:r>
                        <a:rPr lang="fi-FI" sz="2000" i="1" dirty="0">
                          <a:solidFill>
                            <a:srgbClr val="000000"/>
                          </a:solidFill>
                          <a:latin typeface="Arial Narrow" pitchFamily="34" charset="0"/>
                          <a:ea typeface="Times New Roman"/>
                        </a:rPr>
                        <a:t>going_down</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dirty="0">
                          <a:solidFill>
                            <a:srgbClr val="000000"/>
                          </a:solidFill>
                          <a:latin typeface="Arial Narrow" pitchFamily="34" charset="0"/>
                          <a:ea typeface="Times New Roman"/>
                        </a:rPr>
                        <a:t>Pengguna dengan tipe ini melakukan perjalanan ke lantai atas. Kedua tipe ini, </a:t>
                      </a:r>
                      <a:r>
                        <a:rPr lang="fi-FI" sz="2000" i="1" dirty="0">
                          <a:solidFill>
                            <a:srgbClr val="000000"/>
                          </a:solidFill>
                          <a:latin typeface="Arial Narrow" pitchFamily="34" charset="0"/>
                          <a:ea typeface="Times New Roman"/>
                        </a:rPr>
                        <a:t>going_up</a:t>
                      </a:r>
                      <a:r>
                        <a:rPr lang="fi-FI" sz="2000" dirty="0">
                          <a:solidFill>
                            <a:srgbClr val="000000"/>
                          </a:solidFill>
                          <a:latin typeface="Arial Narrow" pitchFamily="34" charset="0"/>
                          <a:ea typeface="Times New Roman"/>
                        </a:rPr>
                        <a:t> dan </a:t>
                      </a:r>
                      <a:r>
                        <a:rPr lang="fi-FI" sz="2000" i="1" dirty="0">
                          <a:solidFill>
                            <a:srgbClr val="000000"/>
                          </a:solidFill>
                          <a:latin typeface="Arial Narrow" pitchFamily="34" charset="0"/>
                          <a:ea typeface="Times New Roman"/>
                        </a:rPr>
                        <a:t>going_down</a:t>
                      </a:r>
                      <a:r>
                        <a:rPr lang="fi-FI" sz="2000" dirty="0">
                          <a:solidFill>
                            <a:srgbClr val="000000"/>
                          </a:solidFill>
                          <a:latin typeface="Arial Narrow" pitchFamily="34" charset="0"/>
                          <a:ea typeface="Times New Roman"/>
                        </a:rPr>
                        <a:t>, digunakan untuk menjamin bahwa layanan perjalanan (</a:t>
                      </a:r>
                      <a:r>
                        <a:rPr lang="fi-FI" sz="2000" i="1" dirty="0">
                          <a:solidFill>
                            <a:srgbClr val="000000"/>
                          </a:solidFill>
                          <a:latin typeface="Arial Narrow" pitchFamily="34" charset="0"/>
                          <a:ea typeface="Times New Roman"/>
                        </a:rPr>
                        <a:t>direct travel</a:t>
                      </a:r>
                      <a:r>
                        <a:rPr lang="fi-FI" sz="2000" dirty="0">
                          <a:solidFill>
                            <a:srgbClr val="000000"/>
                          </a:solidFill>
                          <a:latin typeface="Arial Narrow" pitchFamily="34" charset="0"/>
                          <a:ea typeface="Times New Roman"/>
                        </a:rPr>
                        <a:t>) langsung dapat dipenuhi.</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775">
                <a:tc>
                  <a:txBody>
                    <a:bodyPr/>
                    <a:lstStyle/>
                    <a:p>
                      <a:pPr algn="just">
                        <a:spcAft>
                          <a:spcPts val="0"/>
                        </a:spcAft>
                      </a:pPr>
                      <a:r>
                        <a:rPr lang="fi-FI" sz="2000" i="1">
                          <a:solidFill>
                            <a:srgbClr val="000000"/>
                          </a:solidFill>
                          <a:latin typeface="Arial Narrow" pitchFamily="34" charset="0"/>
                          <a:ea typeface="Times New Roman"/>
                        </a:rPr>
                        <a:t>going_nonstop</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a:solidFill>
                            <a:srgbClr val="000000"/>
                          </a:solidFill>
                          <a:latin typeface="Arial Narrow" pitchFamily="34" charset="0"/>
                          <a:ea typeface="Times New Roman"/>
                        </a:rPr>
                        <a:t>Pengguna dengan tipe ini melakukan perjalanan tanpa bisa dihentikan oleh pengguna lain.</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2095">
                <a:tc>
                  <a:txBody>
                    <a:bodyPr/>
                    <a:lstStyle/>
                    <a:p>
                      <a:pPr algn="just">
                        <a:spcAft>
                          <a:spcPts val="0"/>
                        </a:spcAft>
                      </a:pPr>
                      <a:r>
                        <a:rPr lang="fi-FI" sz="2000" i="1" dirty="0">
                          <a:solidFill>
                            <a:srgbClr val="000000"/>
                          </a:solidFill>
                          <a:latin typeface="Arial Narrow" pitchFamily="34" charset="0"/>
                          <a:ea typeface="Times New Roman"/>
                        </a:rPr>
                        <a:t>vip</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a:solidFill>
                            <a:srgbClr val="000000"/>
                          </a:solidFill>
                          <a:latin typeface="Arial Narrow" pitchFamily="34" charset="0"/>
                          <a:ea typeface="Times New Roman"/>
                        </a:rPr>
                        <a:t>Pengguna bertipe ini akan mendapatkan layanan VIP yang berjalan dengan prioritas tertinggi dan tanpa berhenti hingga sampai di tujuan. Pengguna ini dilayani terlebih dahulu sebelum semua pengguna terlayani.</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698">
                <a:tc>
                  <a:txBody>
                    <a:bodyPr/>
                    <a:lstStyle/>
                    <a:p>
                      <a:pPr algn="just">
                        <a:spcAft>
                          <a:spcPts val="0"/>
                        </a:spcAft>
                      </a:pPr>
                      <a:r>
                        <a:rPr lang="fi-FI" sz="2000" i="1">
                          <a:solidFill>
                            <a:srgbClr val="000000"/>
                          </a:solidFill>
                          <a:latin typeface="Arial Narrow" pitchFamily="34" charset="0"/>
                          <a:ea typeface="Times New Roman"/>
                        </a:rPr>
                        <a:t>never_alone</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a:solidFill>
                            <a:srgbClr val="000000"/>
                          </a:solidFill>
                          <a:latin typeface="Arial Narrow" pitchFamily="34" charset="0"/>
                          <a:ea typeface="Times New Roman"/>
                        </a:rPr>
                        <a:t>Pengguna bertipe ini memerlukan teman dalam elevator.</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1397">
                <a:tc>
                  <a:txBody>
                    <a:bodyPr/>
                    <a:lstStyle/>
                    <a:p>
                      <a:pPr algn="just">
                        <a:spcAft>
                          <a:spcPts val="0"/>
                        </a:spcAft>
                      </a:pPr>
                      <a:r>
                        <a:rPr lang="fi-FI" sz="2000" i="1">
                          <a:solidFill>
                            <a:srgbClr val="000000"/>
                          </a:solidFill>
                          <a:latin typeface="Arial Narrow" pitchFamily="34" charset="0"/>
                          <a:ea typeface="Times New Roman"/>
                        </a:rPr>
                        <a:t>attendant</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a:solidFill>
                            <a:srgbClr val="000000"/>
                          </a:solidFill>
                          <a:latin typeface="Arial Narrow" pitchFamily="34" charset="0"/>
                          <a:ea typeface="Times New Roman"/>
                        </a:rPr>
                        <a:t>Pengguna bertipe ini adalah kandidat yang mungkin untuk menemani pengguna yang bertipe </a:t>
                      </a:r>
                      <a:r>
                        <a:rPr lang="fi-FI" sz="2000" i="1">
                          <a:solidFill>
                            <a:srgbClr val="000000"/>
                          </a:solidFill>
                          <a:latin typeface="Arial Narrow" pitchFamily="34" charset="0"/>
                          <a:ea typeface="Times New Roman"/>
                        </a:rPr>
                        <a:t>never_alone</a:t>
                      </a:r>
                      <a:r>
                        <a:rPr lang="fi-FI" sz="2000">
                          <a:solidFill>
                            <a:srgbClr val="000000"/>
                          </a:solidFill>
                          <a:latin typeface="Arial Narrow" pitchFamily="34" charset="0"/>
                          <a:ea typeface="Times New Roman"/>
                        </a:rPr>
                        <a:t>.</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74475">
                <a:tc>
                  <a:txBody>
                    <a:bodyPr/>
                    <a:lstStyle/>
                    <a:p>
                      <a:pPr algn="just">
                        <a:spcAft>
                          <a:spcPts val="0"/>
                        </a:spcAft>
                      </a:pPr>
                      <a:r>
                        <a:rPr lang="fi-FI" sz="2000" i="1">
                          <a:solidFill>
                            <a:srgbClr val="000000"/>
                          </a:solidFill>
                          <a:latin typeface="Arial Narrow" pitchFamily="34" charset="0"/>
                          <a:ea typeface="Times New Roman"/>
                        </a:rPr>
                        <a:t>conflict_A</a:t>
                      </a:r>
                      <a:r>
                        <a:rPr lang="fi-FI" sz="2000">
                          <a:solidFill>
                            <a:srgbClr val="000000"/>
                          </a:solidFill>
                          <a:latin typeface="Arial Narrow" pitchFamily="34" charset="0"/>
                          <a:ea typeface="Times New Roman"/>
                        </a:rPr>
                        <a:t>,</a:t>
                      </a:r>
                      <a:r>
                        <a:rPr lang="fi-FI" sz="2000" i="1">
                          <a:solidFill>
                            <a:srgbClr val="000000"/>
                          </a:solidFill>
                          <a:latin typeface="Arial Narrow" pitchFamily="34" charset="0"/>
                          <a:ea typeface="Times New Roman"/>
                        </a:rPr>
                        <a:t> conflict_B</a:t>
                      </a:r>
                      <a:endParaRPr lang="id-ID" sz="160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i-FI" sz="2000" dirty="0">
                          <a:solidFill>
                            <a:srgbClr val="000000"/>
                          </a:solidFill>
                          <a:latin typeface="Arial Narrow" pitchFamily="34" charset="0"/>
                          <a:ea typeface="Times New Roman"/>
                        </a:rPr>
                        <a:t>Menyatakan dua kelompok pengguna yang terjadi konflik (tidak boleh berada dalam satu elevator yang sama). Jumlah kelompok yang konflik bisa lebih dari dua, tetapi hal ini tentu saja akan menambah kompleksitas pada </a:t>
                      </a:r>
                      <a:r>
                        <a:rPr lang="fi-FI" sz="2000" i="1" dirty="0">
                          <a:solidFill>
                            <a:srgbClr val="000000"/>
                          </a:solidFill>
                          <a:latin typeface="Arial Narrow" pitchFamily="34" charset="0"/>
                          <a:ea typeface="Times New Roman"/>
                        </a:rPr>
                        <a:t>planning </a:t>
                      </a:r>
                      <a:r>
                        <a:rPr lang="fi-FI" sz="2000" dirty="0">
                          <a:solidFill>
                            <a:srgbClr val="000000"/>
                          </a:solidFill>
                          <a:latin typeface="Arial Narrow" pitchFamily="34" charset="0"/>
                          <a:ea typeface="Times New Roman"/>
                        </a:rPr>
                        <a:t>tersebut.</a:t>
                      </a:r>
                      <a:endParaRPr lang="id-ID" sz="1600" dirty="0">
                        <a:latin typeface="Arial Narrow" pitchFamily="34" charset="0"/>
                        <a:ea typeface="Times New Roman"/>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2301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85E6C52-63FA-4070-98C3-929CFC5CC2D2}"/>
              </a:ext>
            </a:extLst>
          </p:cNvPr>
          <p:cNvPicPr>
            <a:picLocks noChangeAspect="1" noChangeArrowheads="1"/>
          </p:cNvPicPr>
          <p:nvPr/>
        </p:nvPicPr>
        <p:blipFill>
          <a:blip r:embed="rId3"/>
          <a:srcRect/>
          <a:stretch>
            <a:fillRect/>
          </a:stretch>
        </p:blipFill>
        <p:spPr bwMode="auto">
          <a:xfrm>
            <a:off x="6382512" y="344827"/>
            <a:ext cx="5718048" cy="5918888"/>
          </a:xfrm>
          <a:prstGeom prst="rect">
            <a:avLst/>
          </a:prstGeom>
          <a:noFill/>
          <a:ln w="9525">
            <a:noFill/>
            <a:miter lim="800000"/>
            <a:headEnd/>
            <a:tailEnd/>
          </a:ln>
          <a:effectLst/>
        </p:spPr>
      </p:pic>
      <p:sp>
        <p:nvSpPr>
          <p:cNvPr id="9" name="Text Box 1">
            <a:extLst>
              <a:ext uri="{FF2B5EF4-FFF2-40B4-BE49-F238E27FC236}">
                <a16:creationId xmlns:a16="http://schemas.microsoft.com/office/drawing/2014/main" id="{92DA9F8B-6CA2-456C-BFC5-798309ED0120}"/>
              </a:ext>
            </a:extLst>
          </p:cNvPr>
          <p:cNvSpPr txBox="1">
            <a:spLocks noChangeArrowheads="1"/>
          </p:cNvSpPr>
          <p:nvPr/>
        </p:nvSpPr>
        <p:spPr bwMode="auto">
          <a:xfrm>
            <a:off x="137160" y="1844222"/>
            <a:ext cx="6080760" cy="44012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(define (problem example)</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(:domain </a:t>
            </a:r>
            <a:r>
              <a:rPr kumimoji="0" lang="en-US" sz="1400" b="0" i="0"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miconic</a:t>
            </a: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(:objects P1 - </a:t>
            </a:r>
            <a:r>
              <a:rPr kumimoji="0" lang="en-US" sz="1400" b="0" i="0"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conflict_A</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          P2 - </a:t>
            </a:r>
            <a:r>
              <a:rPr kumimoji="0" lang="en-US" sz="1400" b="0" i="0"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conflict_B</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          P3 - </a:t>
            </a:r>
            <a:r>
              <a:rPr kumimoji="0" lang="en-US" sz="1400" b="0" i="0"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vip</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          P4 - </a:t>
            </a:r>
            <a:r>
              <a:rPr kumimoji="0" lang="en-US" sz="1400" b="0" i="1"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going_nonstop</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          P5 - </a:t>
            </a:r>
            <a:r>
              <a:rPr kumimoji="0" lang="en-US" sz="1400" b="0" i="1"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going_up</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C00000"/>
                </a:solidFill>
                <a:effectLst/>
                <a:latin typeface="Courier New" pitchFamily="49" charset="0"/>
                <a:ea typeface="Times New Roman" pitchFamily="18" charset="0"/>
                <a:cs typeface="Courier New" pitchFamily="49" charset="0"/>
              </a:rPr>
              <a:t>          P6 - </a:t>
            </a:r>
            <a:r>
              <a:rPr kumimoji="0" lang="en-US" sz="1400" b="0" i="0" u="none" strike="noStrike" cap="none" normalizeH="0" baseline="0" dirty="0" err="1">
                <a:ln>
                  <a:noFill/>
                </a:ln>
                <a:solidFill>
                  <a:srgbClr val="C00000"/>
                </a:solidFill>
                <a:effectLst/>
                <a:latin typeface="Courier New" pitchFamily="49" charset="0"/>
                <a:ea typeface="Times New Roman" pitchFamily="18" charset="0"/>
                <a:cs typeface="Courier New" pitchFamily="49" charset="0"/>
              </a:rPr>
              <a:t>passanger</a:t>
            </a:r>
            <a:endParaRPr kumimoji="0" lang="en-US" sz="1400" b="0" i="0" u="none"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t>
            </a:r>
            <a:r>
              <a:rPr kumimoji="0" lang="en-US" sz="1400" b="1"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init</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(above F1 F2) (above F1 F3) (above F1 F4) (above F1 F5) </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(above F2 F3) (above F2 F4) (above F2 F5) (above F3 F4) </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(above F3 F5) (above F4 F5)</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(origin P1 F1) (origin P2 F2) (origin P3 F5)</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(origin P4 F2) (origin P5 F1) (origin P6 F4)</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P1 F4) (</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P2 F5) (</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P3 F1) </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P4 F5) (</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P5 F4) (</a:t>
            </a:r>
            <a:r>
              <a:rPr kumimoji="0" lang="en-US" sz="1400" b="0" i="0" u="none" strike="noStrike" cap="none" normalizeH="0" baseline="0" dirty="0" err="1">
                <a:ln>
                  <a:noFill/>
                </a:ln>
                <a:solidFill>
                  <a:srgbClr val="002060"/>
                </a:solidFill>
                <a:effectLst/>
                <a:latin typeface="Courier New" pitchFamily="49" charset="0"/>
                <a:ea typeface="Times New Roman" pitchFamily="18" charset="0"/>
                <a:cs typeface="Courier New" pitchFamily="49" charset="0"/>
              </a:rPr>
              <a:t>destin</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 P6 F1) </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t>
            </a:r>
            <a:r>
              <a:rPr kumimoji="0" lang="en-US" sz="1400" b="0" i="1"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no-access </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P6 F4) (</a:t>
            </a:r>
            <a:r>
              <a:rPr kumimoji="0" lang="en-US" sz="1400" b="0" i="1"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no-access </a:t>
            </a:r>
            <a:r>
              <a:rPr kumimoji="0" lang="en-US"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P6 F5)</a:t>
            </a:r>
            <a:endParaRPr kumimoji="0" lang="en-US"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a:t>
            </a:r>
            <a:r>
              <a:rPr kumimoji="0" lang="nb-NO" sz="1400" b="0" i="1"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elevator_at </a:t>
            </a:r>
            <a:r>
              <a:rPr kumimoji="0" lang="nb-NO" sz="1400" b="0" i="0" u="none" strike="noStrike" cap="none" normalizeH="0" baseline="0" dirty="0">
                <a:ln>
                  <a:noFill/>
                </a:ln>
                <a:solidFill>
                  <a:srgbClr val="002060"/>
                </a:solidFill>
                <a:effectLst/>
                <a:latin typeface="Courier New" pitchFamily="49" charset="0"/>
                <a:ea typeface="Times New Roman" pitchFamily="18" charset="0"/>
                <a:cs typeface="Courier New" pitchFamily="49" charset="0"/>
              </a:rPr>
              <a:t>F1))</a:t>
            </a:r>
            <a:endParaRPr kumimoji="0" lang="nb-NO" sz="1400" b="0" i="0" u="none" strike="noStrike" cap="none" normalizeH="0" baseline="0" dirty="0">
              <a:ln>
                <a:noFill/>
              </a:ln>
              <a:solidFill>
                <a:srgbClr val="00206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sz="1400" b="1" i="0" u="none" strike="noStrike" cap="none" normalizeH="0" baseline="0" dirty="0">
                <a:ln>
                  <a:noFill/>
                </a:ln>
                <a:solidFill>
                  <a:srgbClr val="00B050"/>
                </a:solidFill>
                <a:effectLst/>
                <a:latin typeface="Courier New" pitchFamily="49" charset="0"/>
                <a:ea typeface="Times New Roman" pitchFamily="18" charset="0"/>
                <a:cs typeface="Courier New" pitchFamily="49" charset="0"/>
              </a:rPr>
              <a:t>(:goal</a:t>
            </a:r>
            <a:endParaRPr kumimoji="0" lang="nb-NO" sz="1400" b="1" i="0" u="none" strike="noStrike" cap="none" normalizeH="0" baseline="0" dirty="0">
              <a:ln>
                <a:noFill/>
              </a:ln>
              <a:solidFill>
                <a:srgbClr val="00B05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sz="1400" b="1" i="0" u="none" strike="noStrike" cap="none" normalizeH="0" baseline="0" dirty="0">
                <a:ln>
                  <a:noFill/>
                </a:ln>
                <a:solidFill>
                  <a:srgbClr val="00B050"/>
                </a:solidFill>
                <a:effectLst/>
                <a:latin typeface="Courier New" pitchFamily="49" charset="0"/>
                <a:ea typeface="Times New Roman" pitchFamily="18" charset="0"/>
                <a:cs typeface="Courier New" pitchFamily="49" charset="0"/>
              </a:rPr>
              <a:t>(forall(P - passanger) (served P))))</a:t>
            </a:r>
            <a:endParaRPr kumimoji="0" lang="nb-NO" sz="1400" b="1" i="0" u="none" strike="noStrike" cap="none" normalizeH="0" baseline="0" dirty="0">
              <a:ln>
                <a:noFill/>
              </a:ln>
              <a:solidFill>
                <a:srgbClr val="00B050"/>
              </a:solidFill>
              <a:effectLst/>
              <a:latin typeface="Arial" pitchFamily="34" charset="0"/>
              <a:cs typeface="Arial" pitchFamily="34" charset="0"/>
            </a:endParaRPr>
          </a:p>
        </p:txBody>
      </p:sp>
    </p:spTree>
    <p:extLst>
      <p:ext uri="{BB962C8B-B14F-4D97-AF65-F5344CB8AC3E}">
        <p14:creationId xmlns:p14="http://schemas.microsoft.com/office/powerpoint/2010/main" val="240835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EBA85F-6812-472C-A273-D849050AF15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endParaRPr lang="id-ID" sz="2700" i="1" dirty="0"/>
          </a:p>
        </p:txBody>
      </p:sp>
      <p:pic>
        <p:nvPicPr>
          <p:cNvPr id="11" name="Picture 4" descr="Hasil gambar">
            <a:extLst>
              <a:ext uri="{FF2B5EF4-FFF2-40B4-BE49-F238E27FC236}">
                <a16:creationId xmlns:a16="http://schemas.microsoft.com/office/drawing/2014/main" id="{C022C59E-4032-4F86-958B-7B82AA4B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CC9272EA-AD17-4F3F-BFBD-BFB24725DD0E}"/>
              </a:ext>
            </a:extLst>
          </p:cNvPr>
          <p:cNvSpPr txBox="1">
            <a:spLocks/>
          </p:cNvSpPr>
          <p:nvPr/>
        </p:nvSpPr>
        <p:spPr>
          <a:xfrm>
            <a:off x="1097280" y="1842654"/>
            <a:ext cx="10058400" cy="44118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Contoh Lain</a:t>
            </a:r>
            <a:endParaRPr lang="en-US" sz="2400" b="1" i="1" dirty="0"/>
          </a:p>
        </p:txBody>
      </p:sp>
      <p:pic>
        <p:nvPicPr>
          <p:cNvPr id="8" name="Picture 2" descr="C:\02 IT Telkom\001 Kuliah 2009\CSCS3243 Kecerdasan Mesain dan Artifisial\ferrari-enzo-doors-open.jpg">
            <a:extLst>
              <a:ext uri="{FF2B5EF4-FFF2-40B4-BE49-F238E27FC236}">
                <a16:creationId xmlns:a16="http://schemas.microsoft.com/office/drawing/2014/main" id="{FD2BA14F-3657-4C98-8318-1648989157C7}"/>
              </a:ext>
            </a:extLst>
          </p:cNvPr>
          <p:cNvPicPr>
            <a:picLocks noChangeAspect="1" noChangeArrowheads="1"/>
          </p:cNvPicPr>
          <p:nvPr/>
        </p:nvPicPr>
        <p:blipFill>
          <a:blip r:embed="rId3"/>
          <a:srcRect/>
          <a:stretch>
            <a:fillRect/>
          </a:stretch>
        </p:blipFill>
        <p:spPr bwMode="auto">
          <a:xfrm>
            <a:off x="1097280" y="2719142"/>
            <a:ext cx="4078224" cy="2985335"/>
          </a:xfrm>
          <a:prstGeom prst="rect">
            <a:avLst/>
          </a:prstGeom>
          <a:noFill/>
        </p:spPr>
      </p:pic>
      <p:pic>
        <p:nvPicPr>
          <p:cNvPr id="9" name="Picture 2" descr="C:\02 IT Telkom\001 Kuliah 2009\CSCS3243 Kecerdasan Mesain dan Artifisial\new_car_assembly_lines.jpg">
            <a:extLst>
              <a:ext uri="{FF2B5EF4-FFF2-40B4-BE49-F238E27FC236}">
                <a16:creationId xmlns:a16="http://schemas.microsoft.com/office/drawing/2014/main" id="{394D5E0F-EFFB-46C2-BC03-8E06C7675755}"/>
              </a:ext>
            </a:extLst>
          </p:cNvPr>
          <p:cNvPicPr>
            <a:picLocks noChangeAspect="1" noChangeArrowheads="1"/>
          </p:cNvPicPr>
          <p:nvPr/>
        </p:nvPicPr>
        <p:blipFill>
          <a:blip r:embed="rId4"/>
          <a:srcRect/>
          <a:stretch>
            <a:fillRect/>
          </a:stretch>
        </p:blipFill>
        <p:spPr bwMode="auto">
          <a:xfrm>
            <a:off x="5387459" y="1951078"/>
            <a:ext cx="5768221" cy="4194993"/>
          </a:xfrm>
          <a:prstGeom prst="rect">
            <a:avLst/>
          </a:prstGeom>
          <a:noFill/>
        </p:spPr>
      </p:pic>
    </p:spTree>
    <p:extLst>
      <p:ext uri="{BB962C8B-B14F-4D97-AF65-F5344CB8AC3E}">
        <p14:creationId xmlns:p14="http://schemas.microsoft.com/office/powerpoint/2010/main" val="52164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en-US" sz="2400" dirty="0"/>
              <a:t>DESKRIPSI “</a:t>
            </a:r>
            <a:r>
              <a:rPr lang="id-ID" sz="2400" b="1" dirty="0"/>
              <a:t>PLANNING</a:t>
            </a:r>
            <a:r>
              <a:rPr lang="en-US" sz="2400" b="1" dirty="0"/>
              <a:t>”</a:t>
            </a:r>
            <a:endParaRPr lang="en-US" sz="2400" dirty="0"/>
          </a:p>
          <a:p>
            <a:pPr marL="363538" indent="-268288">
              <a:buFont typeface="Arial" panose="020B0604020202020204" pitchFamily="34" charset="0"/>
              <a:buChar char="•"/>
            </a:pPr>
            <a:r>
              <a:rPr lang="en-US" sz="2400" dirty="0"/>
              <a:t>TEORI “</a:t>
            </a:r>
            <a:r>
              <a:rPr lang="id-ID" sz="2400" b="1" dirty="0"/>
              <a:t>DUNIA BALOK</a:t>
            </a:r>
            <a:r>
              <a:rPr lang="en-US" sz="2400" dirty="0"/>
              <a:t>"</a:t>
            </a:r>
          </a:p>
          <a:p>
            <a:pPr marL="363538" indent="-268288">
              <a:buFont typeface="Arial" panose="020B0604020202020204" pitchFamily="34" charset="0"/>
              <a:buChar char="•"/>
            </a:pPr>
            <a:r>
              <a:rPr lang="en-US" sz="2400" dirty="0"/>
              <a:t>TE</a:t>
            </a:r>
            <a:r>
              <a:rPr lang="id-ID" sz="2400" dirty="0"/>
              <a:t>KNIK</a:t>
            </a:r>
            <a:r>
              <a:rPr lang="en-US" sz="2400" dirty="0"/>
              <a:t> “</a:t>
            </a:r>
            <a:r>
              <a:rPr lang="en-US" sz="2400" b="1" dirty="0"/>
              <a:t>GOAL-STACK-PLANNING (GSP)</a:t>
            </a:r>
            <a:r>
              <a:rPr lang="en-US" sz="2400" dirty="0"/>
              <a:t>"</a:t>
            </a:r>
          </a:p>
          <a:p>
            <a:pPr marL="363538" indent="-268288">
              <a:buFont typeface="Arial" panose="020B0604020202020204" pitchFamily="34" charset="0"/>
              <a:buChar char="•"/>
            </a:pPr>
            <a:r>
              <a:rPr lang="en-US" sz="2400" dirty="0"/>
              <a:t>TE</a:t>
            </a:r>
            <a:r>
              <a:rPr lang="id-ID" sz="2400" dirty="0"/>
              <a:t>KNIK</a:t>
            </a:r>
            <a:r>
              <a:rPr lang="en-US" sz="2400" dirty="0"/>
              <a:t> “</a:t>
            </a:r>
            <a:r>
              <a:rPr lang="en-US" sz="2400" b="1" dirty="0"/>
              <a:t>CONSTRAINT POSTING (CP)</a:t>
            </a:r>
            <a:r>
              <a:rPr lang="en-US" sz="2400" dirty="0"/>
              <a:t>“</a:t>
            </a:r>
          </a:p>
          <a:p>
            <a:pPr marL="363538" indent="-268288">
              <a:buFont typeface="Arial" panose="020B0604020202020204" pitchFamily="34" charset="0"/>
              <a:buChar char="•"/>
            </a:pPr>
            <a:r>
              <a:rPr lang="id-ID" sz="2400" dirty="0"/>
              <a:t>BAHASAN</a:t>
            </a:r>
            <a:r>
              <a:rPr lang="en-US" sz="2400" dirty="0"/>
              <a:t> “</a:t>
            </a:r>
            <a:r>
              <a:rPr lang="id-ID" sz="2400" b="1" dirty="0"/>
              <a:t>STUDI KASUS</a:t>
            </a:r>
            <a:r>
              <a:rPr lang="en-US" sz="2400" dirty="0"/>
              <a:t>”</a:t>
            </a:r>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id-ID" sz="2700" i="1" dirty="0"/>
              <a:t>Perencanaan Penyelesaian Masalah</a:t>
            </a:r>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i="1" dirty="0"/>
              <a:t>Planning </a:t>
            </a:r>
            <a:r>
              <a:rPr lang="sv-SE" sz="2400" dirty="0"/>
              <a:t>dapat digunakan untuk masalah yang dapat didekomposisi</a:t>
            </a:r>
          </a:p>
          <a:p>
            <a:pPr marL="360363" indent="-261938">
              <a:spcBef>
                <a:spcPts val="200"/>
              </a:spcBef>
              <a:spcAft>
                <a:spcPts val="1200"/>
              </a:spcAft>
              <a:buFont typeface="Arial" panose="020B0604020202020204" pitchFamily="34" charset="0"/>
              <a:buChar char="•"/>
            </a:pPr>
            <a:r>
              <a:rPr lang="sv-SE" sz="2400" dirty="0"/>
              <a:t>Teknik ini bisa menyelesaikan masalah besar yang tidak bisa ditangani oleh teknik </a:t>
            </a:r>
            <a:r>
              <a:rPr lang="sv-SE" sz="2400" i="1" dirty="0"/>
              <a:t>searching</a:t>
            </a:r>
          </a:p>
          <a:p>
            <a:pPr marL="360363" indent="-261938">
              <a:spcBef>
                <a:spcPts val="200"/>
              </a:spcBef>
              <a:spcAft>
                <a:spcPts val="1200"/>
              </a:spcAft>
              <a:buFont typeface="Arial" panose="020B0604020202020204" pitchFamily="34" charset="0"/>
              <a:buChar char="•"/>
            </a:pPr>
            <a:r>
              <a:rPr lang="sv-SE" sz="2400" i="1" dirty="0"/>
              <a:t>Goal Stack Planning </a:t>
            </a:r>
            <a:r>
              <a:rPr lang="sv-SE" sz="2400" dirty="0"/>
              <a:t>(GSP) adalah metode </a:t>
            </a:r>
            <a:r>
              <a:rPr lang="sv-SE" sz="2400" i="1" dirty="0"/>
              <a:t>planning</a:t>
            </a:r>
            <a:r>
              <a:rPr lang="sv-SE" sz="2400" dirty="0"/>
              <a:t> yang paling sederhana yang hanya menggunakan satu </a:t>
            </a:r>
            <a:r>
              <a:rPr lang="sv-SE" sz="2400" i="1" dirty="0"/>
              <a:t>stack</a:t>
            </a:r>
            <a:r>
              <a:rPr lang="sv-SE" sz="2400" dirty="0"/>
              <a:t> untuk memanipulasi kondisi sampai ditemukan solusi</a:t>
            </a:r>
          </a:p>
          <a:p>
            <a:pPr marL="360363" indent="-261938">
              <a:spcBef>
                <a:spcPts val="200"/>
              </a:spcBef>
              <a:spcAft>
                <a:spcPts val="1200"/>
              </a:spcAft>
              <a:buFont typeface="Arial" panose="020B0604020202020204" pitchFamily="34" charset="0"/>
              <a:buChar char="•"/>
            </a:pPr>
            <a:r>
              <a:rPr lang="sv-SE" sz="2400" dirty="0"/>
              <a:t>GSP </a:t>
            </a:r>
            <a:r>
              <a:rPr lang="id-ID" sz="2400" dirty="0"/>
              <a:t>terkadang </a:t>
            </a:r>
            <a:r>
              <a:rPr lang="sv-SE" sz="2400" dirty="0"/>
              <a:t>bisa menghasilkan solusi yang tidak efisien </a:t>
            </a:r>
          </a:p>
          <a:p>
            <a:pPr marL="360363" indent="-261938">
              <a:spcBef>
                <a:spcPts val="200"/>
              </a:spcBef>
              <a:spcAft>
                <a:spcPts val="1200"/>
              </a:spcAft>
              <a:buFont typeface="Arial" panose="020B0604020202020204" pitchFamily="34" charset="0"/>
              <a:buChar char="•"/>
            </a:pPr>
            <a:r>
              <a:rPr lang="sv-SE" sz="2400" dirty="0"/>
              <a:t>GSP </a:t>
            </a:r>
            <a:r>
              <a:rPr lang="id-ID" sz="2400" dirty="0"/>
              <a:t>berdasarkan karateristiknya </a:t>
            </a:r>
            <a:r>
              <a:rPr lang="sv-SE" sz="2400" dirty="0"/>
              <a:t>sangat sensitif terhadap urutan pemasukan kondisi ke dalam </a:t>
            </a:r>
            <a:r>
              <a:rPr lang="sv-SE" sz="2400" i="1" dirty="0"/>
              <a:t>stack</a:t>
            </a:r>
            <a:endParaRPr lang="id-ID" sz="2400" i="1" dirty="0"/>
          </a:p>
          <a:p>
            <a:pPr marL="360363" indent="-261938">
              <a:spcBef>
                <a:spcPts val="200"/>
              </a:spcBef>
              <a:spcAft>
                <a:spcPts val="1200"/>
              </a:spcAft>
              <a:buFont typeface="Arial" panose="020B0604020202020204" pitchFamily="34" charset="0"/>
              <a:buChar char="•"/>
            </a:pPr>
            <a:endParaRPr lang="sv-SE" sz="2400" dirty="0"/>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id-ID" sz="2700" i="1" dirty="0"/>
              <a:t>Perencanaan Penyelesaian Masalah</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277137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id-ID" sz="2700" i="1" dirty="0"/>
              <a:t>Perencanaan Penyelesaian Masalah</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4231387"/>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a:t>dan</a:t>
            </a:r>
            <a:r>
              <a:rPr lang="en-US" sz="2200" i="1"/>
              <a:t> </a:t>
            </a:r>
            <a:r>
              <a:rPr lang="en-US" sz="2200" i="1" dirty="0" err="1"/>
              <a:t>menyelesaikan</a:t>
            </a:r>
            <a:r>
              <a:rPr lang="en-US" sz="2200" i="1" dirty="0"/>
              <a:t> </a:t>
            </a:r>
            <a:r>
              <a:rPr lang="en-US" sz="2200" i="1" dirty="0" err="1"/>
              <a:t>masalah</a:t>
            </a:r>
            <a:r>
              <a:rPr lang="en-US" sz="2200" i="1" dirty="0"/>
              <a:t> ”</a:t>
            </a:r>
          </a:p>
        </p:txBody>
      </p:sp>
      <p:sp>
        <p:nvSpPr>
          <p:cNvPr id="7" name="Content Placeholder 11">
            <a:extLst>
              <a:ext uri="{FF2B5EF4-FFF2-40B4-BE49-F238E27FC236}">
                <a16:creationId xmlns:a16="http://schemas.microsoft.com/office/drawing/2014/main" id="{4EADBBD9-AE86-41F9-A482-65F1F4257CB0}"/>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i="1" dirty="0"/>
              <a:t>Constraint Posting </a:t>
            </a:r>
            <a:r>
              <a:rPr lang="sv-SE" sz="2400" dirty="0"/>
              <a:t>(CP) bisa menemukan solusi yang lebih efisien dibandingkan solusi yang dihasilkan oleh GSP</a:t>
            </a:r>
          </a:p>
          <a:p>
            <a:pPr marL="360363" indent="-261938">
              <a:spcBef>
                <a:spcPts val="200"/>
              </a:spcBef>
              <a:spcAft>
                <a:spcPts val="1200"/>
              </a:spcAft>
              <a:buFont typeface="Arial" panose="020B0604020202020204" pitchFamily="34" charset="0"/>
              <a:buChar char="•"/>
            </a:pPr>
            <a:r>
              <a:rPr lang="sv-SE" sz="2400" dirty="0"/>
              <a:t>CP agak sulit diimplementasikan karena banyaknya kondisi yang harus dicek sebelum suatu fungsi pemandu diaplikasikan</a:t>
            </a:r>
          </a:p>
          <a:p>
            <a:pPr marL="360363" indent="-261938">
              <a:spcBef>
                <a:spcPts val="200"/>
              </a:spcBef>
              <a:spcAft>
                <a:spcPts val="1200"/>
              </a:spcAft>
              <a:buFont typeface="Arial" panose="020B0604020202020204" pitchFamily="34" charset="0"/>
              <a:buChar char="•"/>
            </a:pPr>
            <a:endParaRPr lang="sv-SE" sz="2400" dirty="0"/>
          </a:p>
        </p:txBody>
      </p:sp>
    </p:spTree>
    <p:extLst>
      <p:ext uri="{BB962C8B-B14F-4D97-AF65-F5344CB8AC3E}">
        <p14:creationId xmlns:p14="http://schemas.microsoft.com/office/powerpoint/2010/main" val="10613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a:t>
            </a:r>
            <a:r>
              <a:rPr lang="id-ID" sz="4000" b="1" dirty="0"/>
              <a:t>PLANNING</a:t>
            </a:r>
            <a:br>
              <a:rPr lang="id-ID" sz="4000" b="1" dirty="0"/>
            </a:br>
            <a:r>
              <a:rPr lang="en-US" sz="2700" i="1" dirty="0" err="1"/>
              <a:t>Definisi</a:t>
            </a:r>
            <a:r>
              <a:rPr lang="en-US" sz="2700" i="1" dirty="0"/>
              <a:t> </a:t>
            </a:r>
            <a:r>
              <a:rPr lang="id-ID" sz="2700" i="1" dirty="0"/>
              <a:t>Umum Planning</a:t>
            </a:r>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a:t>
            </a:r>
            <a:r>
              <a:rPr lang="en-US" sz="2500" i="1" dirty="0"/>
              <a:t>Action or process of making plans for something (</a:t>
            </a:r>
            <a:r>
              <a:rPr lang="en-US" sz="2500" i="1" dirty="0" err="1"/>
              <a:t>aksi</a:t>
            </a:r>
            <a:r>
              <a:rPr lang="en-US" sz="2500" i="1" dirty="0"/>
              <a:t> </a:t>
            </a:r>
            <a:r>
              <a:rPr lang="en-US" sz="2500" i="1" dirty="0" err="1"/>
              <a:t>atau</a:t>
            </a:r>
            <a:r>
              <a:rPr lang="en-US" sz="2500" i="1" dirty="0"/>
              <a:t> proses </a:t>
            </a:r>
            <a:r>
              <a:rPr lang="en-US" sz="2500" i="1" dirty="0" err="1"/>
              <a:t>membuat</a:t>
            </a:r>
            <a:r>
              <a:rPr lang="en-US" sz="2500" i="1" dirty="0"/>
              <a:t> plans </a:t>
            </a:r>
            <a:r>
              <a:rPr lang="en-US" sz="2500" i="1" dirty="0" err="1"/>
              <a:t>untuk</a:t>
            </a:r>
            <a:r>
              <a:rPr lang="en-US" sz="2500" i="1" dirty="0"/>
              <a:t> </a:t>
            </a:r>
            <a:r>
              <a:rPr lang="en-US" sz="2500" i="1" dirty="0" err="1"/>
              <a:t>sesuatu</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2922493"/>
            <a:ext cx="10056433" cy="32955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r>
              <a:rPr lang="id-ID" sz="2400" b="1" dirty="0"/>
              <a:t> </a:t>
            </a:r>
            <a:r>
              <a:rPr lang="id-ID" b="1" dirty="0"/>
              <a:t>(</a:t>
            </a:r>
            <a:r>
              <a:rPr lang="id-ID" b="1" i="1" dirty="0"/>
              <a:t>Oxford Advanced Learner’s</a:t>
            </a:r>
            <a:r>
              <a:rPr lang="id-ID" b="1" dirty="0"/>
              <a:t>)</a:t>
            </a:r>
            <a:endParaRPr lang="en-US" b="1" dirty="0"/>
          </a:p>
          <a:p>
            <a:pPr marL="354013" indent="-255588">
              <a:spcBef>
                <a:spcPts val="200"/>
              </a:spcBef>
              <a:buFont typeface="Arial" panose="020B0604020202020204" pitchFamily="34" charset="0"/>
              <a:buChar char="•"/>
            </a:pPr>
            <a:r>
              <a:rPr lang="en-US" i="1" dirty="0"/>
              <a:t>Plan</a:t>
            </a:r>
            <a:r>
              <a:rPr lang="en-US" dirty="0"/>
              <a:t>: ide </a:t>
            </a:r>
            <a:r>
              <a:rPr lang="en-US" dirty="0" err="1"/>
              <a:t>atau</a:t>
            </a:r>
            <a:r>
              <a:rPr lang="en-US" dirty="0"/>
              <a:t> </a:t>
            </a:r>
            <a:r>
              <a:rPr lang="en-US" dirty="0" err="1"/>
              <a:t>metode</a:t>
            </a:r>
            <a:r>
              <a:rPr lang="en-US" dirty="0"/>
              <a:t> yang </a:t>
            </a:r>
            <a:r>
              <a:rPr lang="en-US" dirty="0" err="1"/>
              <a:t>telah</a:t>
            </a:r>
            <a:r>
              <a:rPr lang="en-US" dirty="0"/>
              <a:t> </a:t>
            </a:r>
            <a:r>
              <a:rPr lang="en-US" dirty="0" err="1"/>
              <a:t>dipikirkan</a:t>
            </a:r>
            <a:r>
              <a:rPr lang="en-US" dirty="0"/>
              <a:t> </a:t>
            </a:r>
            <a:r>
              <a:rPr lang="en-US" dirty="0" err="1"/>
              <a:t>secara</a:t>
            </a:r>
            <a:r>
              <a:rPr lang="en-US" dirty="0"/>
              <a:t> detail </a:t>
            </a:r>
            <a:r>
              <a:rPr lang="en-US" dirty="0" err="1"/>
              <a:t>sebelum</a:t>
            </a:r>
            <a:r>
              <a:rPr lang="en-US" dirty="0"/>
              <a:t> </a:t>
            </a:r>
            <a:r>
              <a:rPr lang="en-US" dirty="0" err="1"/>
              <a:t>menyelesaikan</a:t>
            </a:r>
            <a:r>
              <a:rPr lang="en-US" dirty="0"/>
              <a:t> </a:t>
            </a:r>
            <a:r>
              <a:rPr lang="en-US" dirty="0" err="1"/>
              <a:t>suatu</a:t>
            </a:r>
            <a:r>
              <a:rPr lang="en-US" dirty="0"/>
              <a:t> </a:t>
            </a:r>
            <a:r>
              <a:rPr lang="en-US" dirty="0" err="1"/>
              <a:t>pekerjaan</a:t>
            </a:r>
            <a:r>
              <a:rPr lang="en-US" dirty="0"/>
              <a:t>. </a:t>
            </a:r>
            <a:r>
              <a:rPr lang="en-US" dirty="0" err="1"/>
              <a:t>Misalnya</a:t>
            </a:r>
            <a:r>
              <a:rPr lang="en-US" dirty="0"/>
              <a:t>, ide </a:t>
            </a:r>
            <a:r>
              <a:rPr lang="en-US" dirty="0" err="1"/>
              <a:t>atau</a:t>
            </a:r>
            <a:r>
              <a:rPr lang="en-US" dirty="0"/>
              <a:t> </a:t>
            </a:r>
            <a:r>
              <a:rPr lang="en-US" dirty="0" err="1"/>
              <a:t>metode</a:t>
            </a:r>
            <a:r>
              <a:rPr lang="en-US" dirty="0"/>
              <a:t> </a:t>
            </a:r>
            <a:r>
              <a:rPr lang="en-US" dirty="0" err="1"/>
              <a:t>untuk</a:t>
            </a:r>
            <a:r>
              <a:rPr lang="en-US" dirty="0"/>
              <a:t> </a:t>
            </a:r>
            <a:r>
              <a:rPr lang="en-US" dirty="0" err="1"/>
              <a:t>mengalahkan</a:t>
            </a:r>
            <a:r>
              <a:rPr lang="en-US" dirty="0"/>
              <a:t> </a:t>
            </a:r>
            <a:r>
              <a:rPr lang="en-US" dirty="0" err="1"/>
              <a:t>tim</a:t>
            </a:r>
            <a:r>
              <a:rPr lang="en-US" dirty="0"/>
              <a:t> </a:t>
            </a:r>
            <a:r>
              <a:rPr lang="en-US" dirty="0" err="1"/>
              <a:t>lawan</a:t>
            </a:r>
            <a:r>
              <a:rPr lang="en-US" dirty="0"/>
              <a:t> </a:t>
            </a:r>
            <a:r>
              <a:rPr lang="en-US" dirty="0" err="1"/>
              <a:t>dalam</a:t>
            </a:r>
            <a:r>
              <a:rPr lang="en-US" dirty="0"/>
              <a:t> </a:t>
            </a:r>
            <a:r>
              <a:rPr lang="en-US" dirty="0" err="1"/>
              <a:t>suatu</a:t>
            </a:r>
            <a:r>
              <a:rPr lang="en-US" dirty="0"/>
              <a:t> </a:t>
            </a:r>
            <a:r>
              <a:rPr lang="en-US" dirty="0" err="1"/>
              <a:t>pertandingan</a:t>
            </a:r>
            <a:r>
              <a:rPr lang="en-US" dirty="0"/>
              <a:t> </a:t>
            </a:r>
            <a:r>
              <a:rPr lang="en-US" dirty="0" err="1"/>
              <a:t>sepak</a:t>
            </a:r>
            <a:r>
              <a:rPr lang="en-US" dirty="0"/>
              <a:t> bola</a:t>
            </a:r>
          </a:p>
          <a:p>
            <a:pPr marL="354013" indent="-255588">
              <a:spcBef>
                <a:spcPts val="200"/>
              </a:spcBef>
              <a:buFont typeface="Arial" panose="020B0604020202020204" pitchFamily="34" charset="0"/>
              <a:buChar char="•"/>
            </a:pPr>
            <a:r>
              <a:rPr lang="en-US" i="1" dirty="0"/>
              <a:t>Plan</a:t>
            </a:r>
            <a:r>
              <a:rPr lang="en-US" dirty="0"/>
              <a:t>: diagram </a:t>
            </a:r>
            <a:r>
              <a:rPr lang="en-US" dirty="0" err="1"/>
              <a:t>atau</a:t>
            </a:r>
            <a:r>
              <a:rPr lang="en-US" dirty="0"/>
              <a:t> peta detail </a:t>
            </a:r>
            <a:r>
              <a:rPr lang="en-US" dirty="0" err="1"/>
              <a:t>tentang</a:t>
            </a:r>
            <a:r>
              <a:rPr lang="en-US" dirty="0"/>
              <a:t> </a:t>
            </a:r>
            <a:r>
              <a:rPr lang="en-US" dirty="0" err="1"/>
              <a:t>bagian-bagian</a:t>
            </a:r>
            <a:r>
              <a:rPr lang="en-US" dirty="0"/>
              <a:t> </a:t>
            </a:r>
            <a:r>
              <a:rPr lang="en-US" dirty="0" err="1"/>
              <a:t>penting</a:t>
            </a:r>
            <a:r>
              <a:rPr lang="en-US" dirty="0"/>
              <a:t> </a:t>
            </a:r>
            <a:r>
              <a:rPr lang="en-US" dirty="0" err="1"/>
              <a:t>suatu</a:t>
            </a:r>
            <a:r>
              <a:rPr lang="en-US" dirty="0"/>
              <a:t> </a:t>
            </a:r>
            <a:r>
              <a:rPr lang="en-US" dirty="0" err="1"/>
              <a:t>kota</a:t>
            </a:r>
            <a:r>
              <a:rPr lang="en-US" dirty="0"/>
              <a:t>, </a:t>
            </a:r>
            <a:r>
              <a:rPr lang="en-US" dirty="0" err="1"/>
              <a:t>gedung</a:t>
            </a:r>
            <a:r>
              <a:rPr lang="en-US" dirty="0"/>
              <a:t>, </a:t>
            </a:r>
            <a:r>
              <a:rPr lang="en-US" dirty="0" err="1"/>
              <a:t>mesin</a:t>
            </a:r>
            <a:r>
              <a:rPr lang="en-US" dirty="0"/>
              <a:t> d</a:t>
            </a:r>
            <a:r>
              <a:rPr lang="id-ID" dirty="0"/>
              <a:t>sb</a:t>
            </a:r>
            <a:endParaRPr lang="en-US" dirty="0"/>
          </a:p>
          <a:p>
            <a:pPr marL="354013" indent="-255588">
              <a:spcBef>
                <a:spcPts val="200"/>
              </a:spcBef>
              <a:buFont typeface="Arial" panose="020B0604020202020204" pitchFamily="34" charset="0"/>
              <a:buChar char="•"/>
            </a:pPr>
            <a:r>
              <a:rPr lang="en-US" i="1" dirty="0"/>
              <a:t>Plan</a:t>
            </a:r>
            <a:r>
              <a:rPr lang="en-US" dirty="0"/>
              <a:t>: Cara </a:t>
            </a:r>
            <a:r>
              <a:rPr lang="en-US" dirty="0" err="1"/>
              <a:t>penyusunan</a:t>
            </a:r>
            <a:r>
              <a:rPr lang="en-US" dirty="0"/>
              <a:t> </a:t>
            </a:r>
            <a:r>
              <a:rPr lang="en-US" dirty="0" err="1"/>
              <a:t>suatu</a:t>
            </a:r>
            <a:r>
              <a:rPr lang="en-US" dirty="0"/>
              <a:t> </a:t>
            </a:r>
            <a:r>
              <a:rPr lang="en-US" dirty="0" err="1"/>
              <a:t>benda</a:t>
            </a:r>
            <a:r>
              <a:rPr lang="id-ID" dirty="0"/>
              <a:t>,</a:t>
            </a:r>
            <a:r>
              <a:rPr lang="en-US" dirty="0"/>
              <a:t> </a:t>
            </a:r>
            <a:r>
              <a:rPr lang="id-ID" dirty="0"/>
              <a:t>m</a:t>
            </a:r>
            <a:r>
              <a:rPr lang="en-US" dirty="0" err="1"/>
              <a:t>isalnya</a:t>
            </a:r>
            <a:r>
              <a:rPr lang="en-US" dirty="0"/>
              <a:t>, </a:t>
            </a:r>
            <a:r>
              <a:rPr lang="en-US" dirty="0" err="1"/>
              <a:t>susunan</a:t>
            </a:r>
            <a:r>
              <a:rPr lang="en-US" dirty="0"/>
              <a:t> </a:t>
            </a:r>
            <a:r>
              <a:rPr lang="en-US" dirty="0" err="1"/>
              <a:t>tempat</a:t>
            </a:r>
            <a:r>
              <a:rPr lang="en-US" dirty="0"/>
              <a:t> duduk</a:t>
            </a:r>
          </a:p>
          <a:p>
            <a:pPr marL="354013" indent="-255588">
              <a:spcBef>
                <a:spcPts val="200"/>
              </a:spcBef>
              <a:buFont typeface="Arial" panose="020B0604020202020204" pitchFamily="34" charset="0"/>
              <a:buChar char="•"/>
            </a:pPr>
            <a:r>
              <a:rPr lang="en-US" i="1" dirty="0"/>
              <a:t>Plan</a:t>
            </a:r>
            <a:r>
              <a:rPr lang="en-US" dirty="0"/>
              <a:t>: </a:t>
            </a:r>
            <a:r>
              <a:rPr lang="en-US" dirty="0" err="1"/>
              <a:t>Penyusunan</a:t>
            </a:r>
            <a:r>
              <a:rPr lang="en-US" dirty="0"/>
              <a:t> </a:t>
            </a:r>
            <a:r>
              <a:rPr lang="en-US" dirty="0" err="1"/>
              <a:t>keuangan</a:t>
            </a:r>
            <a:r>
              <a:rPr lang="en-US" dirty="0"/>
              <a:t> </a:t>
            </a:r>
            <a:r>
              <a:rPr lang="en-US" dirty="0" err="1"/>
              <a:t>sehingga</a:t>
            </a:r>
            <a:r>
              <a:rPr lang="en-US" dirty="0"/>
              <a:t> </a:t>
            </a:r>
            <a:r>
              <a:rPr lang="en-US" dirty="0" err="1"/>
              <a:t>seseorang</a:t>
            </a:r>
            <a:r>
              <a:rPr lang="en-US" dirty="0"/>
              <a:t> </a:t>
            </a:r>
            <a:r>
              <a:rPr lang="en-US" dirty="0" err="1"/>
              <a:t>bisa</a:t>
            </a:r>
            <a:r>
              <a:rPr lang="en-US" dirty="0"/>
              <a:t> </a:t>
            </a:r>
            <a:r>
              <a:rPr lang="en-US" dirty="0" err="1"/>
              <a:t>mendapatkan</a:t>
            </a:r>
            <a:r>
              <a:rPr lang="en-US" dirty="0"/>
              <a:t> </a:t>
            </a:r>
            <a:r>
              <a:rPr lang="en-US" dirty="0" err="1"/>
              <a:t>keuntungan</a:t>
            </a:r>
            <a:r>
              <a:rPr lang="id-ID" dirty="0"/>
              <a:t>,</a:t>
            </a:r>
            <a:r>
              <a:rPr lang="en-US" dirty="0"/>
              <a:t> </a:t>
            </a:r>
            <a:r>
              <a:rPr lang="id-ID" dirty="0"/>
              <a:t>m</a:t>
            </a:r>
            <a:r>
              <a:rPr lang="en-US" dirty="0" err="1"/>
              <a:t>isalnya</a:t>
            </a:r>
            <a:r>
              <a:rPr lang="en-US" dirty="0"/>
              <a:t>, </a:t>
            </a:r>
            <a:r>
              <a:rPr lang="en-US" dirty="0" err="1"/>
              <a:t>pensiun</a:t>
            </a:r>
            <a:r>
              <a:rPr lang="en-US" dirty="0"/>
              <a:t>, </a:t>
            </a:r>
            <a:r>
              <a:rPr lang="en-US" dirty="0" err="1"/>
              <a:t>rencana</a:t>
            </a:r>
            <a:r>
              <a:rPr lang="en-US" dirty="0"/>
              <a:t> </a:t>
            </a:r>
            <a:r>
              <a:rPr lang="en-US" dirty="0" err="1"/>
              <a:t>investasi</a:t>
            </a:r>
            <a:r>
              <a:rPr lang="en-US" dirty="0"/>
              <a:t>, dan </a:t>
            </a:r>
            <a:r>
              <a:rPr lang="en-US" dirty="0" err="1"/>
              <a:t>sebagainya</a:t>
            </a:r>
            <a:endParaRPr lang="en-US" dirty="0"/>
          </a:p>
          <a:p>
            <a:pPr marL="354013" indent="-255588">
              <a:spcBef>
                <a:spcPts val="200"/>
              </a:spcBef>
              <a:buFont typeface="Arial" panose="020B0604020202020204" pitchFamily="34" charset="0"/>
              <a:buChar char="•"/>
            </a:pPr>
            <a:r>
              <a:rPr lang="en-US" i="1" dirty="0"/>
              <a:t>Planning</a:t>
            </a:r>
            <a:r>
              <a:rPr lang="en-US" dirty="0"/>
              <a:t>: </a:t>
            </a:r>
            <a:r>
              <a:rPr lang="en-US" dirty="0" err="1"/>
              <a:t>aksi</a:t>
            </a:r>
            <a:r>
              <a:rPr lang="en-US" dirty="0"/>
              <a:t> </a:t>
            </a:r>
            <a:r>
              <a:rPr lang="en-US" dirty="0" err="1"/>
              <a:t>atau</a:t>
            </a:r>
            <a:r>
              <a:rPr lang="en-US" dirty="0"/>
              <a:t> proses </a:t>
            </a:r>
            <a:r>
              <a:rPr lang="en-US" dirty="0" err="1"/>
              <a:t>membuat</a:t>
            </a:r>
            <a:r>
              <a:rPr lang="en-US" dirty="0"/>
              <a:t> plans </a:t>
            </a:r>
            <a:r>
              <a:rPr lang="en-US" dirty="0" err="1"/>
              <a:t>untuk</a:t>
            </a:r>
            <a:r>
              <a:rPr lang="en-US" dirty="0"/>
              <a:t> </a:t>
            </a:r>
            <a:r>
              <a:rPr lang="en-US" dirty="0" err="1"/>
              <a:t>sesuatu</a:t>
            </a:r>
            <a:endParaRPr lang="en-US" dirty="0"/>
          </a:p>
          <a:p>
            <a:pPr marL="354013" indent="-255588">
              <a:spcBef>
                <a:spcPts val="200"/>
              </a:spcBef>
              <a:buFont typeface="Arial" panose="020B0604020202020204" pitchFamily="34" charset="0"/>
              <a:buChar char="•"/>
            </a:pPr>
            <a:r>
              <a:rPr lang="en-US" i="1" dirty="0"/>
              <a:t>Plan</a:t>
            </a:r>
            <a:r>
              <a:rPr lang="en-US" dirty="0"/>
              <a:t>: </a:t>
            </a:r>
            <a:r>
              <a:rPr lang="en-US" dirty="0" err="1"/>
              <a:t>rencana</a:t>
            </a:r>
            <a:r>
              <a:rPr lang="en-US" dirty="0"/>
              <a:t> dan </a:t>
            </a:r>
            <a:r>
              <a:rPr lang="en-US" i="1" dirty="0"/>
              <a:t>Planning</a:t>
            </a:r>
            <a:r>
              <a:rPr lang="en-US" dirty="0"/>
              <a:t>: </a:t>
            </a:r>
            <a:r>
              <a:rPr lang="en-US" dirty="0" err="1"/>
              <a:t>perencanaan</a:t>
            </a:r>
            <a:endParaRPr lang="en-US"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a:t>
            </a:r>
            <a:r>
              <a:rPr lang="id-ID" sz="4000" b="1" dirty="0"/>
              <a:t>PLANNING</a:t>
            </a:r>
            <a:br>
              <a:rPr lang="id-ID" sz="4000" b="1" dirty="0"/>
            </a:br>
            <a:r>
              <a:rPr lang="en-US" sz="2700" i="1" dirty="0" err="1"/>
              <a:t>Definisi</a:t>
            </a:r>
            <a:r>
              <a:rPr lang="en-US" sz="2700" i="1" dirty="0"/>
              <a:t> </a:t>
            </a:r>
            <a:r>
              <a:rPr lang="id-ID" sz="2700" i="1" dirty="0"/>
              <a:t>Planning Dalam AI</a:t>
            </a:r>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Planning dalam AI</a:t>
            </a:r>
            <a:r>
              <a:rPr lang="en-US" sz="2500" i="1" dirty="0"/>
              <a:t> (</a:t>
            </a:r>
            <a:r>
              <a:rPr lang="id-ID" sz="2500" i="1" dirty="0"/>
              <a:t>Artificial Intelligence</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2761129"/>
            <a:ext cx="10056433" cy="34569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b="1" dirty="0"/>
          </a:p>
          <a:p>
            <a:pPr marL="354013" indent="-255588">
              <a:spcBef>
                <a:spcPts val="600"/>
              </a:spcBef>
              <a:spcAft>
                <a:spcPts val="600"/>
              </a:spcAft>
              <a:buFont typeface="Arial" panose="020B0604020202020204" pitchFamily="34" charset="0"/>
              <a:buChar char="•"/>
            </a:pPr>
            <a:r>
              <a:rPr lang="en-US" sz="2200" dirty="0" err="1"/>
              <a:t>Suatu</a:t>
            </a:r>
            <a:r>
              <a:rPr lang="en-US" sz="2200" dirty="0"/>
              <a:t> </a:t>
            </a:r>
            <a:r>
              <a:rPr lang="en-US" sz="2200" dirty="0" err="1"/>
              <a:t>metode</a:t>
            </a:r>
            <a:r>
              <a:rPr lang="en-US" sz="2200" dirty="0"/>
              <a:t> </a:t>
            </a:r>
            <a:r>
              <a:rPr lang="en-US" sz="2200" dirty="0" err="1"/>
              <a:t>penyelesaian</a:t>
            </a:r>
            <a:r>
              <a:rPr lang="en-US" sz="2200" dirty="0"/>
              <a:t> </a:t>
            </a:r>
            <a:r>
              <a:rPr lang="en-US" sz="2200" dirty="0" err="1"/>
              <a:t>masalah</a:t>
            </a:r>
            <a:r>
              <a:rPr lang="en-US" sz="2200" dirty="0"/>
              <a:t> </a:t>
            </a:r>
            <a:r>
              <a:rPr lang="en-US" sz="2200" dirty="0" err="1"/>
              <a:t>dengan</a:t>
            </a:r>
            <a:r>
              <a:rPr lang="en-US" sz="2200" dirty="0"/>
              <a:t> </a:t>
            </a:r>
            <a:r>
              <a:rPr lang="en-US" sz="2200" dirty="0" err="1"/>
              <a:t>cara</a:t>
            </a:r>
            <a:r>
              <a:rPr lang="en-US" sz="2200" dirty="0"/>
              <a:t> </a:t>
            </a:r>
            <a:r>
              <a:rPr lang="en-US" sz="2200" dirty="0" err="1"/>
              <a:t>memecah</a:t>
            </a:r>
            <a:r>
              <a:rPr lang="en-US" sz="2200" dirty="0"/>
              <a:t> </a:t>
            </a:r>
            <a:r>
              <a:rPr lang="en-US" sz="2200" dirty="0" err="1"/>
              <a:t>masalah</a:t>
            </a:r>
            <a:r>
              <a:rPr lang="en-US" sz="2200" dirty="0"/>
              <a:t> </a:t>
            </a:r>
          </a:p>
          <a:p>
            <a:pPr marL="354013" indent="-255588">
              <a:spcBef>
                <a:spcPts val="600"/>
              </a:spcBef>
              <a:spcAft>
                <a:spcPts val="600"/>
              </a:spcAft>
              <a:buFont typeface="Arial" panose="020B0604020202020204" pitchFamily="34" charset="0"/>
              <a:buChar char="•"/>
            </a:pPr>
            <a:r>
              <a:rPr lang="id-ID" sz="2200" dirty="0"/>
              <a:t>Memecah masalah </a:t>
            </a:r>
            <a:r>
              <a:rPr lang="en-US" sz="2200" dirty="0" err="1"/>
              <a:t>ke</a:t>
            </a:r>
            <a:r>
              <a:rPr lang="en-US" sz="2200" dirty="0"/>
              <a:t> </a:t>
            </a:r>
            <a:r>
              <a:rPr lang="en-US" sz="2200" dirty="0" err="1"/>
              <a:t>dalam</a:t>
            </a:r>
            <a:r>
              <a:rPr lang="en-US" sz="2200" dirty="0"/>
              <a:t> sub-sub </a:t>
            </a:r>
            <a:r>
              <a:rPr lang="en-US" sz="2200" dirty="0" err="1"/>
              <a:t>masalah</a:t>
            </a:r>
            <a:r>
              <a:rPr lang="en-US" sz="2200" dirty="0"/>
              <a:t> yang </a:t>
            </a:r>
            <a:r>
              <a:rPr lang="en-US" sz="2200" dirty="0" err="1"/>
              <a:t>lebih</a:t>
            </a:r>
            <a:r>
              <a:rPr lang="en-US" sz="2200" dirty="0"/>
              <a:t> </a:t>
            </a:r>
            <a:r>
              <a:rPr lang="en-US" sz="2200" dirty="0" err="1"/>
              <a:t>kecil</a:t>
            </a:r>
            <a:r>
              <a:rPr lang="en-US" sz="2200" dirty="0"/>
              <a:t> </a:t>
            </a:r>
          </a:p>
          <a:p>
            <a:pPr marL="354013" indent="-255588">
              <a:spcBef>
                <a:spcPts val="600"/>
              </a:spcBef>
              <a:spcAft>
                <a:spcPts val="600"/>
              </a:spcAft>
              <a:buFont typeface="Arial" panose="020B0604020202020204" pitchFamily="34" charset="0"/>
              <a:buChar char="•"/>
            </a:pPr>
            <a:r>
              <a:rPr lang="id-ID" sz="2200" dirty="0"/>
              <a:t>Kemudian </a:t>
            </a:r>
            <a:r>
              <a:rPr lang="en-US" sz="2200" dirty="0" err="1"/>
              <a:t>menyelesaikan</a:t>
            </a:r>
            <a:r>
              <a:rPr lang="en-US" sz="2200" dirty="0"/>
              <a:t> sub-sub </a:t>
            </a:r>
            <a:r>
              <a:rPr lang="en-US" sz="2200" dirty="0" err="1"/>
              <a:t>masalah</a:t>
            </a:r>
            <a:r>
              <a:rPr lang="en-US" sz="2200" dirty="0"/>
              <a:t> </a:t>
            </a:r>
            <a:r>
              <a:rPr lang="en-US" sz="2200" dirty="0" err="1"/>
              <a:t>satu</a:t>
            </a:r>
            <a:r>
              <a:rPr lang="en-US" sz="2200" dirty="0"/>
              <a:t> demi </a:t>
            </a:r>
            <a:r>
              <a:rPr lang="en-US" sz="2200" dirty="0" err="1"/>
              <a:t>satu</a:t>
            </a:r>
            <a:r>
              <a:rPr lang="en-US" sz="2200" dirty="0"/>
              <a:t> </a:t>
            </a:r>
          </a:p>
          <a:p>
            <a:pPr marL="354013" indent="-255588">
              <a:spcBef>
                <a:spcPts val="600"/>
              </a:spcBef>
              <a:spcAft>
                <a:spcPts val="600"/>
              </a:spcAft>
              <a:buFont typeface="Arial" panose="020B0604020202020204" pitchFamily="34" charset="0"/>
              <a:buChar char="•"/>
            </a:pPr>
            <a:r>
              <a:rPr lang="id-ID" sz="2200" dirty="0"/>
              <a:t>Selanjutnya</a:t>
            </a:r>
            <a:r>
              <a:rPr lang="en-US" sz="2200" dirty="0"/>
              <a:t> </a:t>
            </a:r>
            <a:r>
              <a:rPr lang="en-US" sz="2200" dirty="0" err="1"/>
              <a:t>menggabungkan</a:t>
            </a:r>
            <a:r>
              <a:rPr lang="en-US" sz="2200" dirty="0"/>
              <a:t> </a:t>
            </a:r>
            <a:r>
              <a:rPr lang="en-US" sz="2200" dirty="0" err="1"/>
              <a:t>solusi-solusi</a:t>
            </a:r>
            <a:r>
              <a:rPr lang="en-US" sz="2200" dirty="0"/>
              <a:t> </a:t>
            </a:r>
            <a:r>
              <a:rPr lang="en-US" sz="2200" dirty="0" err="1"/>
              <a:t>dari</a:t>
            </a:r>
            <a:r>
              <a:rPr lang="en-US" sz="2200" dirty="0"/>
              <a:t> sub-sub </a:t>
            </a:r>
            <a:r>
              <a:rPr lang="en-US" sz="2200" dirty="0" err="1"/>
              <a:t>masalah</a:t>
            </a:r>
            <a:r>
              <a:rPr lang="en-US" sz="2200" dirty="0"/>
              <a:t> </a:t>
            </a:r>
            <a:r>
              <a:rPr lang="en-US" sz="2200" dirty="0" err="1"/>
              <a:t>tersebut</a:t>
            </a:r>
            <a:r>
              <a:rPr lang="en-US" sz="2200" dirty="0"/>
              <a:t> </a:t>
            </a:r>
            <a:r>
              <a:rPr lang="en-US" sz="2200" dirty="0" err="1"/>
              <a:t>menjadi</a:t>
            </a:r>
            <a:r>
              <a:rPr lang="en-US" sz="2200" dirty="0"/>
              <a:t> </a:t>
            </a:r>
            <a:r>
              <a:rPr lang="en-US" sz="2200" dirty="0" err="1"/>
              <a:t>sebuah</a:t>
            </a:r>
            <a:r>
              <a:rPr lang="en-US" sz="2200" dirty="0"/>
              <a:t> </a:t>
            </a:r>
            <a:r>
              <a:rPr lang="en-US" sz="2200" dirty="0" err="1"/>
              <a:t>solusi</a:t>
            </a:r>
            <a:r>
              <a:rPr lang="en-US" sz="2200" dirty="0"/>
              <a:t> </a:t>
            </a:r>
            <a:r>
              <a:rPr lang="en-US" sz="2200" dirty="0" err="1"/>
              <a:t>lengkap</a:t>
            </a:r>
            <a:r>
              <a:rPr lang="en-US" sz="2200" dirty="0"/>
              <a:t> </a:t>
            </a:r>
          </a:p>
          <a:p>
            <a:pPr marL="354013" indent="-255588">
              <a:spcBef>
                <a:spcPts val="600"/>
              </a:spcBef>
              <a:spcAft>
                <a:spcPts val="600"/>
              </a:spcAft>
              <a:buFont typeface="Arial" panose="020B0604020202020204" pitchFamily="34" charset="0"/>
              <a:buChar char="•"/>
            </a:pPr>
            <a:r>
              <a:rPr lang="id-ID" sz="2200" dirty="0"/>
              <a:t>D</a:t>
            </a:r>
            <a:r>
              <a:rPr lang="en-US" sz="2200" dirty="0" err="1"/>
              <a:t>engan</a:t>
            </a:r>
            <a:r>
              <a:rPr lang="en-US" sz="2200" dirty="0"/>
              <a:t> </a:t>
            </a:r>
            <a:r>
              <a:rPr lang="en-US" sz="2200" dirty="0" err="1"/>
              <a:t>tetap</a:t>
            </a:r>
            <a:r>
              <a:rPr lang="en-US" sz="2200" dirty="0"/>
              <a:t> </a:t>
            </a:r>
            <a:r>
              <a:rPr lang="en-US" sz="2200" dirty="0" err="1"/>
              <a:t>mengingat</a:t>
            </a:r>
            <a:r>
              <a:rPr lang="en-US" sz="2200" dirty="0"/>
              <a:t> dan </a:t>
            </a:r>
            <a:r>
              <a:rPr lang="en-US" sz="2200" dirty="0" err="1"/>
              <a:t>menangani</a:t>
            </a:r>
            <a:r>
              <a:rPr lang="en-US" sz="2200" dirty="0"/>
              <a:t> </a:t>
            </a:r>
            <a:r>
              <a:rPr lang="en-US" sz="2200" dirty="0" err="1"/>
              <a:t>interaksi</a:t>
            </a:r>
            <a:r>
              <a:rPr lang="en-US" sz="2200" dirty="0"/>
              <a:t> yang </a:t>
            </a:r>
            <a:r>
              <a:rPr lang="en-US" sz="2200" dirty="0" err="1"/>
              <a:t>terdapat</a:t>
            </a:r>
            <a:r>
              <a:rPr lang="en-US" sz="2200" dirty="0"/>
              <a:t> pada sub-sub </a:t>
            </a:r>
            <a:r>
              <a:rPr lang="en-US" sz="2200" dirty="0" err="1"/>
              <a:t>masalah</a:t>
            </a:r>
            <a:r>
              <a:rPr lang="en-US" sz="2200" dirty="0"/>
              <a:t> </a:t>
            </a:r>
            <a:r>
              <a:rPr lang="en-US" sz="2200" dirty="0" err="1"/>
              <a:t>tersebut</a:t>
            </a:r>
            <a:endParaRPr lang="en-US" sz="22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18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80" y="4578423"/>
            <a:ext cx="2804975" cy="7091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id-ID" sz="2200" i="1" dirty="0"/>
              <a:t>Apakah masalah dapat didekomposisi ?</a:t>
            </a:r>
            <a:endParaRPr lang="en-US" sz="22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10056432" cy="20939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b="1" dirty="0"/>
          </a:p>
          <a:p>
            <a:pPr marL="354013" indent="-255588">
              <a:spcBef>
                <a:spcPts val="400"/>
              </a:spcBef>
              <a:spcAft>
                <a:spcPts val="400"/>
              </a:spcAft>
              <a:buFont typeface="Arial" panose="020B0604020202020204" pitchFamily="34" charset="0"/>
              <a:buChar char="•"/>
            </a:pPr>
            <a:r>
              <a:rPr lang="en-US" sz="2200" dirty="0" err="1"/>
              <a:t>Memiliki</a:t>
            </a:r>
            <a:r>
              <a:rPr lang="en-US" sz="2200" dirty="0"/>
              <a:t> </a:t>
            </a:r>
            <a:r>
              <a:rPr lang="en-US" sz="2200" dirty="0" err="1"/>
              <a:t>sebuah</a:t>
            </a:r>
            <a:r>
              <a:rPr lang="en-US" sz="2200" dirty="0"/>
              <a:t> </a:t>
            </a:r>
            <a:r>
              <a:rPr lang="en-US" sz="2200" dirty="0" err="1"/>
              <a:t>permukaan</a:t>
            </a:r>
            <a:r>
              <a:rPr lang="en-US" sz="2200" dirty="0"/>
              <a:t> </a:t>
            </a:r>
            <a:r>
              <a:rPr lang="en-US" sz="2200" dirty="0" err="1"/>
              <a:t>datar</a:t>
            </a:r>
            <a:r>
              <a:rPr lang="en-US" sz="2200" dirty="0"/>
              <a:t> </a:t>
            </a:r>
            <a:r>
              <a:rPr lang="id-ID" sz="2200" dirty="0"/>
              <a:t>(meja) </a:t>
            </a:r>
            <a:r>
              <a:rPr lang="en-US" sz="2200" dirty="0" err="1"/>
              <a:t>tempat</a:t>
            </a:r>
            <a:r>
              <a:rPr lang="en-US" sz="2200" dirty="0"/>
              <a:t> </a:t>
            </a:r>
            <a:r>
              <a:rPr lang="en-US" sz="2200" dirty="0" err="1"/>
              <a:t>menyimpan</a:t>
            </a:r>
            <a:r>
              <a:rPr lang="en-US" sz="2200" dirty="0"/>
              <a:t> </a:t>
            </a:r>
            <a:r>
              <a:rPr lang="en-US" sz="2200" dirty="0" err="1"/>
              <a:t>balok</a:t>
            </a:r>
            <a:endParaRPr lang="en-US" sz="2200" dirty="0"/>
          </a:p>
          <a:p>
            <a:pPr marL="354013" indent="-255588">
              <a:spcBef>
                <a:spcPts val="400"/>
              </a:spcBef>
              <a:spcAft>
                <a:spcPts val="400"/>
              </a:spcAft>
              <a:buFont typeface="Arial" panose="020B0604020202020204" pitchFamily="34" charset="0"/>
              <a:buChar char="•"/>
            </a:pPr>
            <a:r>
              <a:rPr lang="en-US" sz="2200" dirty="0" err="1"/>
              <a:t>Memiliki</a:t>
            </a:r>
            <a:r>
              <a:rPr lang="en-US" sz="2200" dirty="0"/>
              <a:t> </a:t>
            </a:r>
            <a:r>
              <a:rPr lang="en-US" sz="2200" dirty="0" err="1"/>
              <a:t>sejumlah</a:t>
            </a:r>
            <a:r>
              <a:rPr lang="en-US" sz="2200" dirty="0"/>
              <a:t> </a:t>
            </a:r>
            <a:r>
              <a:rPr lang="en-US" sz="2200" dirty="0" err="1"/>
              <a:t>balok</a:t>
            </a:r>
            <a:r>
              <a:rPr lang="en-US" sz="2200" dirty="0"/>
              <a:t> </a:t>
            </a:r>
            <a:r>
              <a:rPr lang="en-US" sz="2200" dirty="0" err="1"/>
              <a:t>kotak</a:t>
            </a:r>
            <a:r>
              <a:rPr lang="en-US" sz="2200" dirty="0"/>
              <a:t> yang </a:t>
            </a:r>
            <a:r>
              <a:rPr lang="en-US" sz="2200" dirty="0" err="1"/>
              <a:t>berukuran</a:t>
            </a:r>
            <a:r>
              <a:rPr lang="en-US" sz="2200" dirty="0"/>
              <a:t> </a:t>
            </a:r>
            <a:r>
              <a:rPr lang="en-US" sz="2200" dirty="0" err="1"/>
              <a:t>sama</a:t>
            </a:r>
            <a:endParaRPr lang="en-US" sz="2200" dirty="0"/>
          </a:p>
          <a:p>
            <a:pPr marL="354013" indent="-255588">
              <a:spcBef>
                <a:spcPts val="400"/>
              </a:spcBef>
              <a:spcAft>
                <a:spcPts val="400"/>
              </a:spcAft>
              <a:buFont typeface="Arial" panose="020B0604020202020204" pitchFamily="34" charset="0"/>
              <a:buChar char="•"/>
            </a:pPr>
            <a:r>
              <a:rPr lang="en-US" sz="2200" dirty="0" err="1"/>
              <a:t>Memiliki</a:t>
            </a:r>
            <a:r>
              <a:rPr lang="en-US" sz="2200" dirty="0"/>
              <a:t> </a:t>
            </a:r>
            <a:r>
              <a:rPr lang="en-US" sz="2200" dirty="0" err="1"/>
              <a:t>sebuah</a:t>
            </a:r>
            <a:r>
              <a:rPr lang="en-US" sz="2200" dirty="0"/>
              <a:t> </a:t>
            </a:r>
            <a:r>
              <a:rPr lang="en-US" sz="2200" dirty="0" err="1"/>
              <a:t>lengan</a:t>
            </a:r>
            <a:r>
              <a:rPr lang="en-US" sz="2200" dirty="0"/>
              <a:t> robot yang </a:t>
            </a:r>
            <a:r>
              <a:rPr lang="en-US" sz="2200" dirty="0" err="1"/>
              <a:t>dapat</a:t>
            </a:r>
            <a:r>
              <a:rPr lang="en-US" sz="2200" dirty="0"/>
              <a:t> </a:t>
            </a:r>
            <a:r>
              <a:rPr lang="en-US" sz="2200" dirty="0" err="1"/>
              <a:t>memanipulasi</a:t>
            </a:r>
            <a:r>
              <a:rPr lang="en-US" sz="2200" dirty="0"/>
              <a:t> </a:t>
            </a:r>
            <a:r>
              <a:rPr lang="en-US" sz="2200" dirty="0" err="1"/>
              <a:t>balok</a:t>
            </a:r>
            <a:endParaRPr lang="en-US" sz="22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D65DDEC5-AD25-4509-989F-14352BD9431F}"/>
              </a:ext>
            </a:extLst>
          </p:cNvPr>
          <p:cNvGrpSpPr/>
          <p:nvPr/>
        </p:nvGrpSpPr>
        <p:grpSpPr>
          <a:xfrm>
            <a:off x="4094862" y="3630645"/>
            <a:ext cx="7935727" cy="2588455"/>
            <a:chOff x="457200" y="1981200"/>
            <a:chExt cx="9287681" cy="3200400"/>
          </a:xfrm>
        </p:grpSpPr>
        <p:pic>
          <p:nvPicPr>
            <p:cNvPr id="11" name="Picture 34">
              <a:extLst>
                <a:ext uri="{FF2B5EF4-FFF2-40B4-BE49-F238E27FC236}">
                  <a16:creationId xmlns:a16="http://schemas.microsoft.com/office/drawing/2014/main" id="{15F2B68D-0F67-4415-AA9F-25B545B4C088}"/>
                </a:ext>
              </a:extLst>
            </p:cNvPr>
            <p:cNvPicPr>
              <a:picLocks noChangeAspect="1" noChangeArrowheads="1"/>
            </p:cNvPicPr>
            <p:nvPr/>
          </p:nvPicPr>
          <p:blipFill>
            <a:blip r:embed="rId3"/>
            <a:srcRect/>
            <a:stretch>
              <a:fillRect/>
            </a:stretch>
          </p:blipFill>
          <p:spPr bwMode="auto">
            <a:xfrm>
              <a:off x="457200" y="1981200"/>
              <a:ext cx="9287681" cy="3200400"/>
            </a:xfrm>
            <a:prstGeom prst="rect">
              <a:avLst/>
            </a:prstGeom>
            <a:noFill/>
            <a:ln w="9525">
              <a:noFill/>
              <a:miter lim="800000"/>
              <a:headEnd/>
              <a:tailEnd/>
            </a:ln>
            <a:effectLst/>
          </p:spPr>
        </p:pic>
        <p:grpSp>
          <p:nvGrpSpPr>
            <p:cNvPr id="12" name="Group 11">
              <a:extLst>
                <a:ext uri="{FF2B5EF4-FFF2-40B4-BE49-F238E27FC236}">
                  <a16:creationId xmlns:a16="http://schemas.microsoft.com/office/drawing/2014/main" id="{0CEA4CFD-F4EB-4DCA-ADE8-BEB5247F61C7}"/>
                </a:ext>
              </a:extLst>
            </p:cNvPr>
            <p:cNvGrpSpPr/>
            <p:nvPr/>
          </p:nvGrpSpPr>
          <p:grpSpPr>
            <a:xfrm>
              <a:off x="3505200" y="2286000"/>
              <a:ext cx="531324" cy="976879"/>
              <a:chOff x="4038600" y="5395686"/>
              <a:chExt cx="531324" cy="976879"/>
            </a:xfrm>
          </p:grpSpPr>
          <p:cxnSp>
            <p:nvCxnSpPr>
              <p:cNvPr id="18" name="Straight Connector 17">
                <a:extLst>
                  <a:ext uri="{FF2B5EF4-FFF2-40B4-BE49-F238E27FC236}">
                    <a16:creationId xmlns:a16="http://schemas.microsoft.com/office/drawing/2014/main" id="{6424F80B-D31D-4477-A5E8-B918CB5532DE}"/>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03253A-0BBB-4672-BD9E-DE808ACFCDB6}"/>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39EF5F-401F-4254-95AF-8E817F7266FA}"/>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F894ED-EC92-4897-BA6F-2F09DF576EC3}"/>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36F2EBA-AA82-47F0-8094-954574D7ABC4}"/>
                </a:ext>
              </a:extLst>
            </p:cNvPr>
            <p:cNvGrpSpPr/>
            <p:nvPr/>
          </p:nvGrpSpPr>
          <p:grpSpPr>
            <a:xfrm>
              <a:off x="5410200" y="2209800"/>
              <a:ext cx="531324" cy="976879"/>
              <a:chOff x="4038600" y="5395686"/>
              <a:chExt cx="531324" cy="976879"/>
            </a:xfrm>
          </p:grpSpPr>
          <p:cxnSp>
            <p:nvCxnSpPr>
              <p:cNvPr id="14" name="Straight Connector 13">
                <a:extLst>
                  <a:ext uri="{FF2B5EF4-FFF2-40B4-BE49-F238E27FC236}">
                    <a16:creationId xmlns:a16="http://schemas.microsoft.com/office/drawing/2014/main" id="{4F1BCF4A-B4E2-4746-B63B-55012B091E52}"/>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5BE6F4-E498-41B0-B2F0-F5D3D9F5E0EA}"/>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DE2E35-427D-45BB-B4C9-C37EAD06459E}"/>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786582-6B4F-495F-9E91-84777C7AF585}"/>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510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8"/>
            <a:ext cx="2577985" cy="438593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b="1" dirty="0"/>
          </a:p>
          <a:p>
            <a:pPr marL="98425" indent="0">
              <a:spcBef>
                <a:spcPts val="400"/>
              </a:spcBef>
              <a:spcAft>
                <a:spcPts val="400"/>
              </a:spcAft>
              <a:buNone/>
            </a:pPr>
            <a:r>
              <a:rPr lang="en-US" sz="2200" i="1" dirty="0"/>
              <a:t>R</a:t>
            </a:r>
            <a:r>
              <a:rPr lang="id-ID" sz="2200" i="1" dirty="0"/>
              <a:t>eal Problems</a:t>
            </a:r>
            <a:endParaRPr lang="en-US" sz="2200" i="1" dirty="0"/>
          </a:p>
          <a:p>
            <a:pPr marL="354013" indent="-255588">
              <a:spcBef>
                <a:spcPts val="400"/>
              </a:spcBef>
              <a:spcAft>
                <a:spcPts val="400"/>
              </a:spcAft>
              <a:buFont typeface="Arial" panose="020B0604020202020204" pitchFamily="34" charset="0"/>
              <a:buChar char="•"/>
            </a:pPr>
            <a:r>
              <a:rPr lang="en-US" sz="2200" i="1" dirty="0"/>
              <a:t>Manufacture: Automotive, Electronics, ...</a:t>
            </a:r>
          </a:p>
          <a:p>
            <a:pPr marL="354013" indent="-255588">
              <a:spcBef>
                <a:spcPts val="400"/>
              </a:spcBef>
              <a:spcAft>
                <a:spcPts val="400"/>
              </a:spcAft>
              <a:buFont typeface="Arial" panose="020B0604020202020204" pitchFamily="34" charset="0"/>
              <a:buChar char="•"/>
            </a:pPr>
            <a:r>
              <a:rPr lang="en-US" sz="2200" i="1" dirty="0"/>
              <a:t>Elevator Control System</a:t>
            </a:r>
          </a:p>
          <a:p>
            <a:pPr marL="354013" indent="-255588">
              <a:spcBef>
                <a:spcPts val="400"/>
              </a:spcBef>
              <a:spcAft>
                <a:spcPts val="400"/>
              </a:spcAft>
              <a:buFont typeface="Arial" panose="020B0604020202020204" pitchFamily="34" charset="0"/>
              <a:buChar char="•"/>
            </a:pPr>
            <a:r>
              <a:rPr lang="en-US" sz="2200" i="1" dirty="0"/>
              <a:t>Travel Agent: tour guide</a:t>
            </a:r>
          </a:p>
          <a:p>
            <a:pPr marL="354013" indent="-255588">
              <a:spcBef>
                <a:spcPts val="400"/>
              </a:spcBef>
              <a:spcAft>
                <a:spcPts val="400"/>
              </a:spcAft>
              <a:buFont typeface="Arial" panose="020B0604020202020204" pitchFamily="34" charset="0"/>
              <a:buChar char="•"/>
            </a:pPr>
            <a:r>
              <a:rPr lang="en-US" sz="2200" i="1" dirty="0"/>
              <a:t>Course Strategy</a:t>
            </a:r>
            <a:endParaRPr lang="id-ID" sz="2200" i="1" dirty="0"/>
          </a:p>
          <a:p>
            <a:pPr marL="354013" indent="-255588">
              <a:spcBef>
                <a:spcPts val="400"/>
              </a:spcBef>
              <a:spcAft>
                <a:spcPts val="400"/>
              </a:spcAft>
              <a:buFont typeface="Arial" panose="020B0604020202020204" pitchFamily="34" charset="0"/>
              <a:buChar char="•"/>
            </a:pPr>
            <a:r>
              <a:rPr lang="id-ID" sz="2200" i="1" dirty="0"/>
              <a:t>Etc.</a:t>
            </a:r>
            <a:endParaRPr lang="en-US" sz="2200" i="1"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D65DDEC5-AD25-4509-989F-14352BD9431F}"/>
              </a:ext>
            </a:extLst>
          </p:cNvPr>
          <p:cNvGrpSpPr/>
          <p:nvPr/>
        </p:nvGrpSpPr>
        <p:grpSpPr>
          <a:xfrm>
            <a:off x="4094862" y="3630645"/>
            <a:ext cx="7935727" cy="2588455"/>
            <a:chOff x="457200" y="1981200"/>
            <a:chExt cx="9287681" cy="3200400"/>
          </a:xfrm>
        </p:grpSpPr>
        <p:pic>
          <p:nvPicPr>
            <p:cNvPr id="11" name="Picture 34">
              <a:extLst>
                <a:ext uri="{FF2B5EF4-FFF2-40B4-BE49-F238E27FC236}">
                  <a16:creationId xmlns:a16="http://schemas.microsoft.com/office/drawing/2014/main" id="{15F2B68D-0F67-4415-AA9F-25B545B4C088}"/>
                </a:ext>
              </a:extLst>
            </p:cNvPr>
            <p:cNvPicPr>
              <a:picLocks noChangeAspect="1" noChangeArrowheads="1"/>
            </p:cNvPicPr>
            <p:nvPr/>
          </p:nvPicPr>
          <p:blipFill>
            <a:blip r:embed="rId4"/>
            <a:srcRect/>
            <a:stretch>
              <a:fillRect/>
            </a:stretch>
          </p:blipFill>
          <p:spPr bwMode="auto">
            <a:xfrm>
              <a:off x="457200" y="1981200"/>
              <a:ext cx="9287681" cy="3200400"/>
            </a:xfrm>
            <a:prstGeom prst="rect">
              <a:avLst/>
            </a:prstGeom>
            <a:noFill/>
            <a:ln w="9525">
              <a:noFill/>
              <a:miter lim="800000"/>
              <a:headEnd/>
              <a:tailEnd/>
            </a:ln>
            <a:effectLst/>
          </p:spPr>
        </p:pic>
        <p:grpSp>
          <p:nvGrpSpPr>
            <p:cNvPr id="12" name="Group 11">
              <a:extLst>
                <a:ext uri="{FF2B5EF4-FFF2-40B4-BE49-F238E27FC236}">
                  <a16:creationId xmlns:a16="http://schemas.microsoft.com/office/drawing/2014/main" id="{0CEA4CFD-F4EB-4DCA-ADE8-BEB5247F61C7}"/>
                </a:ext>
              </a:extLst>
            </p:cNvPr>
            <p:cNvGrpSpPr/>
            <p:nvPr/>
          </p:nvGrpSpPr>
          <p:grpSpPr>
            <a:xfrm>
              <a:off x="3505200" y="2286000"/>
              <a:ext cx="531324" cy="976879"/>
              <a:chOff x="4038600" y="5395686"/>
              <a:chExt cx="531324" cy="976879"/>
            </a:xfrm>
          </p:grpSpPr>
          <p:cxnSp>
            <p:nvCxnSpPr>
              <p:cNvPr id="18" name="Straight Connector 17">
                <a:extLst>
                  <a:ext uri="{FF2B5EF4-FFF2-40B4-BE49-F238E27FC236}">
                    <a16:creationId xmlns:a16="http://schemas.microsoft.com/office/drawing/2014/main" id="{6424F80B-D31D-4477-A5E8-B918CB5532DE}"/>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03253A-0BBB-4672-BD9E-DE808ACFCDB6}"/>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39EF5F-401F-4254-95AF-8E817F7266FA}"/>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F894ED-EC92-4897-BA6F-2F09DF576EC3}"/>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36F2EBA-AA82-47F0-8094-954574D7ABC4}"/>
                </a:ext>
              </a:extLst>
            </p:cNvPr>
            <p:cNvGrpSpPr/>
            <p:nvPr/>
          </p:nvGrpSpPr>
          <p:grpSpPr>
            <a:xfrm>
              <a:off x="5410200" y="2209800"/>
              <a:ext cx="531324" cy="976879"/>
              <a:chOff x="4038600" y="5395686"/>
              <a:chExt cx="531324" cy="976879"/>
            </a:xfrm>
          </p:grpSpPr>
          <p:cxnSp>
            <p:nvCxnSpPr>
              <p:cNvPr id="14" name="Straight Connector 13">
                <a:extLst>
                  <a:ext uri="{FF2B5EF4-FFF2-40B4-BE49-F238E27FC236}">
                    <a16:creationId xmlns:a16="http://schemas.microsoft.com/office/drawing/2014/main" id="{4F1BCF4A-B4E2-4746-B63B-55012B091E52}"/>
                  </a:ext>
                </a:extLst>
              </p:cNvPr>
              <p:cNvCxnSpPr/>
              <p:nvPr/>
            </p:nvCxnSpPr>
            <p:spPr>
              <a:xfrm rot="5400000">
                <a:off x="3805042" y="6125186"/>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5BE6F4-E498-41B0-B2F0-F5D3D9F5E0EA}"/>
                  </a:ext>
                </a:extLst>
              </p:cNvPr>
              <p:cNvCxnSpPr/>
              <p:nvPr/>
            </p:nvCxnSpPr>
            <p:spPr>
              <a:xfrm rot="5400000">
                <a:off x="4322544" y="6124615"/>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DE2E35-427D-45BB-B4C9-C37EAD06459E}"/>
                  </a:ext>
                </a:extLst>
              </p:cNvPr>
              <p:cNvCxnSpPr/>
              <p:nvPr/>
            </p:nvCxnSpPr>
            <p:spPr>
              <a:xfrm rot="5400000">
                <a:off x="4056882" y="5641682"/>
                <a:ext cx="493375" cy="138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786582-6B4F-495F-9E91-84777C7AF585}"/>
                  </a:ext>
                </a:extLst>
              </p:cNvPr>
              <p:cNvCxnSpPr/>
              <p:nvPr/>
            </p:nvCxnSpPr>
            <p:spPr>
              <a:xfrm>
                <a:off x="4038600" y="5889061"/>
                <a:ext cx="529940" cy="1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graphicFrame>
        <p:nvGraphicFramePr>
          <p:cNvPr id="22" name="Object 2">
            <a:extLst>
              <a:ext uri="{FF2B5EF4-FFF2-40B4-BE49-F238E27FC236}">
                <a16:creationId xmlns:a16="http://schemas.microsoft.com/office/drawing/2014/main" id="{B007F50E-D56A-431F-883B-FC9437BA741A}"/>
              </a:ext>
            </a:extLst>
          </p:cNvPr>
          <p:cNvGraphicFramePr>
            <a:graphicFrameLocks noChangeAspect="1"/>
          </p:cNvGraphicFramePr>
          <p:nvPr>
            <p:extLst>
              <p:ext uri="{D42A27DB-BD31-4B8C-83A1-F6EECF244321}">
                <p14:modId xmlns:p14="http://schemas.microsoft.com/office/powerpoint/2010/main" val="4122256452"/>
              </p:ext>
            </p:extLst>
          </p:nvPr>
        </p:nvGraphicFramePr>
        <p:xfrm>
          <a:off x="5453953" y="1883755"/>
          <a:ext cx="4415664" cy="1701448"/>
        </p:xfrm>
        <a:graphic>
          <a:graphicData uri="http://schemas.openxmlformats.org/presentationml/2006/ole">
            <mc:AlternateContent xmlns:mc="http://schemas.openxmlformats.org/markup-compatibility/2006">
              <mc:Choice xmlns:v="urn:schemas-microsoft-com:vml" Requires="v">
                <p:oleObj spid="_x0000_s1200" name="Visio" r:id="rId5" imgW="6395945" imgH="2557834" progId="">
                  <p:embed/>
                </p:oleObj>
              </mc:Choice>
              <mc:Fallback>
                <p:oleObj name="Visio" r:id="rId5" imgW="6395945" imgH="2557834" progId="">
                  <p:embed/>
                  <p:pic>
                    <p:nvPicPr>
                      <p:cNvPr id="102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953" y="1883755"/>
                        <a:ext cx="4415664" cy="1701448"/>
                      </a:xfrm>
                      <a:prstGeom prst="rect">
                        <a:avLst/>
                      </a:prstGeom>
                      <a:noFill/>
                    </p:spPr>
                  </p:pic>
                </p:oleObj>
              </mc:Fallback>
            </mc:AlternateContent>
          </a:graphicData>
        </a:graphic>
      </p:graphicFrame>
    </p:spTree>
    <p:extLst>
      <p:ext uri="{BB962C8B-B14F-4D97-AF65-F5344CB8AC3E}">
        <p14:creationId xmlns:p14="http://schemas.microsoft.com/office/powerpoint/2010/main" val="403396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a:t>
            </a:r>
            <a:r>
              <a:rPr lang="id-ID" sz="4000" b="1" dirty="0"/>
              <a:t>UNIA BALOK</a:t>
            </a:r>
            <a:br>
              <a:rPr lang="id-ID" sz="4000" b="1" dirty="0"/>
            </a:br>
            <a:r>
              <a:rPr lang="en-US" sz="2700" i="1" dirty="0"/>
              <a:t>T</a:t>
            </a:r>
            <a:r>
              <a:rPr lang="id-ID" sz="2700" i="1" dirty="0"/>
              <a:t>eori Dunia Balok</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33169"/>
            <a:ext cx="10056432" cy="44797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Pendefinisian Kondisi Balok</a:t>
            </a:r>
            <a:endParaRPr lang="en-US" b="1" dirty="0"/>
          </a:p>
          <a:p>
            <a:pPr marL="354013" indent="-255588">
              <a:spcBef>
                <a:spcPts val="400"/>
              </a:spcBef>
              <a:spcAft>
                <a:spcPts val="400"/>
              </a:spcAft>
              <a:buFont typeface="Arial" panose="020B0604020202020204" pitchFamily="34" charset="0"/>
              <a:buChar char="•"/>
            </a:pPr>
            <a:r>
              <a:rPr lang="en-US" sz="2200" dirty="0"/>
              <a:t>ONTABLE(A): </a:t>
            </a:r>
            <a:r>
              <a:rPr lang="en-US" sz="2200" dirty="0" err="1"/>
              <a:t>Balok</a:t>
            </a:r>
            <a:r>
              <a:rPr lang="en-US" sz="2200" dirty="0"/>
              <a:t> A </a:t>
            </a:r>
            <a:r>
              <a:rPr lang="en-US" sz="2200" dirty="0" err="1"/>
              <a:t>berada</a:t>
            </a:r>
            <a:r>
              <a:rPr lang="en-US" sz="2200" dirty="0"/>
              <a:t> di </a:t>
            </a:r>
            <a:r>
              <a:rPr lang="en-US" sz="2200" dirty="0" err="1"/>
              <a:t>permukaan</a:t>
            </a:r>
            <a:r>
              <a:rPr lang="en-US" sz="2200" dirty="0"/>
              <a:t> </a:t>
            </a:r>
            <a:r>
              <a:rPr lang="en-US" sz="2200" dirty="0" err="1"/>
              <a:t>meja</a:t>
            </a:r>
            <a:endParaRPr lang="en-US" sz="2200" dirty="0"/>
          </a:p>
          <a:p>
            <a:pPr marL="354013" indent="-255588">
              <a:spcBef>
                <a:spcPts val="400"/>
              </a:spcBef>
              <a:spcAft>
                <a:spcPts val="400"/>
              </a:spcAft>
              <a:buFont typeface="Arial" panose="020B0604020202020204" pitchFamily="34" charset="0"/>
              <a:buChar char="•"/>
            </a:pPr>
            <a:r>
              <a:rPr lang="en-US" sz="2200" dirty="0"/>
              <a:t>CLEAR(A): </a:t>
            </a:r>
            <a:r>
              <a:rPr lang="en-US" sz="2200" dirty="0" err="1"/>
              <a:t>Tidak</a:t>
            </a:r>
            <a:r>
              <a:rPr lang="en-US" sz="2200" dirty="0"/>
              <a:t> </a:t>
            </a:r>
            <a:r>
              <a:rPr lang="en-US" sz="2200" dirty="0" err="1"/>
              <a:t>ada</a:t>
            </a:r>
            <a:r>
              <a:rPr lang="en-US" sz="2200" dirty="0"/>
              <a:t> </a:t>
            </a:r>
            <a:r>
              <a:rPr lang="en-US" sz="2200" dirty="0" err="1"/>
              <a:t>balok</a:t>
            </a:r>
            <a:r>
              <a:rPr lang="en-US" sz="2200" dirty="0"/>
              <a:t> yang </a:t>
            </a:r>
            <a:r>
              <a:rPr lang="en-US" sz="2200" dirty="0" err="1"/>
              <a:t>sedang</a:t>
            </a:r>
            <a:r>
              <a:rPr lang="en-US" sz="2200" dirty="0"/>
              <a:t> </a:t>
            </a:r>
            <a:r>
              <a:rPr lang="en-US" sz="2200" dirty="0" err="1"/>
              <a:t>menempel</a:t>
            </a:r>
            <a:r>
              <a:rPr lang="en-US" sz="2200" dirty="0"/>
              <a:t> di </a:t>
            </a:r>
            <a:r>
              <a:rPr lang="en-US" sz="2200" dirty="0" err="1"/>
              <a:t>atas</a:t>
            </a:r>
            <a:r>
              <a:rPr lang="en-US" sz="2200" dirty="0"/>
              <a:t> </a:t>
            </a:r>
            <a:r>
              <a:rPr lang="en-US" sz="2200" dirty="0" err="1"/>
              <a:t>balok</a:t>
            </a:r>
            <a:r>
              <a:rPr lang="en-US" sz="2200" dirty="0"/>
              <a:t> A</a:t>
            </a:r>
          </a:p>
          <a:p>
            <a:pPr marL="354013" indent="-255588">
              <a:spcBef>
                <a:spcPts val="400"/>
              </a:spcBef>
              <a:spcAft>
                <a:spcPts val="400"/>
              </a:spcAft>
              <a:buFont typeface="Arial" panose="020B0604020202020204" pitchFamily="34" charset="0"/>
              <a:buChar char="•"/>
            </a:pPr>
            <a:r>
              <a:rPr lang="en-US" sz="2200" dirty="0"/>
              <a:t>ON(A,B): </a:t>
            </a:r>
            <a:r>
              <a:rPr lang="en-US" sz="2200" dirty="0" err="1"/>
              <a:t>Balok</a:t>
            </a:r>
            <a:r>
              <a:rPr lang="en-US" sz="2200" dirty="0"/>
              <a:t> A </a:t>
            </a:r>
            <a:r>
              <a:rPr lang="en-US" sz="2200" dirty="0" err="1"/>
              <a:t>menempel</a:t>
            </a:r>
            <a:r>
              <a:rPr lang="en-US" sz="2200" dirty="0"/>
              <a:t> di </a:t>
            </a:r>
            <a:r>
              <a:rPr lang="en-US" sz="2200" dirty="0" err="1"/>
              <a:t>atas</a:t>
            </a:r>
            <a:r>
              <a:rPr lang="en-US" sz="2200" dirty="0"/>
              <a:t> </a:t>
            </a:r>
            <a:r>
              <a:rPr lang="en-US" sz="2200" dirty="0" err="1"/>
              <a:t>balok</a:t>
            </a:r>
            <a:r>
              <a:rPr lang="en-US" sz="2200" dirty="0"/>
              <a:t> B</a:t>
            </a:r>
            <a:endParaRPr lang="id-ID" sz="2200" dirty="0"/>
          </a:p>
          <a:p>
            <a:pPr marL="98425" indent="0">
              <a:spcBef>
                <a:spcPts val="400"/>
              </a:spcBef>
              <a:spcAft>
                <a:spcPts val="400"/>
              </a:spcAft>
              <a:buNone/>
            </a:pPr>
            <a:r>
              <a:rPr lang="id-ID" sz="2200" dirty="0"/>
              <a:t>Kondisi-kondisi tersebut dapat direpresentasikan dalam </a:t>
            </a:r>
            <a:r>
              <a:rPr lang="id-ID" sz="2200" i="1" dirty="0"/>
              <a:t>First-Order Logic</a:t>
            </a:r>
            <a:r>
              <a:rPr lang="id-ID" sz="2200" dirty="0"/>
              <a:t> (FOL)</a:t>
            </a:r>
            <a:endParaRPr lang="en-US" sz="22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
            <a:extLst>
              <a:ext uri="{FF2B5EF4-FFF2-40B4-BE49-F238E27FC236}">
                <a16:creationId xmlns:a16="http://schemas.microsoft.com/office/drawing/2014/main" id="{42DBBD26-CAE4-4AF0-8ECC-477748004E1A}"/>
              </a:ext>
            </a:extLst>
          </p:cNvPr>
          <p:cNvSpPr txBox="1">
            <a:spLocks noChangeArrowheads="1"/>
          </p:cNvSpPr>
          <p:nvPr/>
        </p:nvSpPr>
        <p:spPr bwMode="auto">
          <a:xfrm>
            <a:off x="1972596" y="3967513"/>
            <a:ext cx="8305800" cy="2286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x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ONTABLE(</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HOLDING(</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400" b="0" i="0" u="none" strike="noStrike" cap="none" normalizeH="0" baseline="0" dirty="0">
              <a:ln>
                <a:noFill/>
              </a:ln>
              <a:solidFill>
                <a:schemeClr val="tx1"/>
              </a:solidFill>
              <a:effectLst/>
              <a:latin typeface="Arial Narrow"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CLEAR(</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400" b="0" i="0" u="none" strike="noStrike" cap="none" normalizeH="0" baseline="0" dirty="0">
              <a:ln>
                <a:noFill/>
              </a:ln>
              <a:solidFill>
                <a:schemeClr val="tx1"/>
              </a:solidFill>
              <a:effectLst/>
              <a:latin typeface="Arial Narrow"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HOLDING(</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HOLDING(</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rPr>
              <a:t>z</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x</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z</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 </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0" lang="en-US" b="0" i="1"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ON</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y</a:t>
            </a:r>
            <a:r>
              <a:rPr kumimoji="0" lang="en-US"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b="0" i="1" u="none" strike="noStrike" cap="none" normalizeH="0" baseline="0" dirty="0" err="1">
                <a:ln>
                  <a:noFill/>
                </a:ln>
                <a:solidFill>
                  <a:schemeClr val="tx1"/>
                </a:solidFill>
                <a:effectLst/>
                <a:latin typeface="Arial Narrow" pitchFamily="34" charset="0"/>
                <a:ea typeface="Times New Roman" pitchFamily="18" charset="0"/>
                <a:cs typeface="Arial" pitchFamily="34" charset="0"/>
                <a:sym typeface="Symbol" pitchFamily="18" charset="2"/>
              </a:rPr>
              <a:t>z</a:t>
            </a:r>
            <a:r>
              <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rPr>
              <a:t>]</a:t>
            </a:r>
            <a:endParaRPr kumimoji="0" lang="en-US" sz="2400" b="0" i="0" u="none" strike="noStrike" cap="none" normalizeH="0" baseline="0" dirty="0">
              <a:ln>
                <a:noFill/>
              </a:ln>
              <a:solidFill>
                <a:schemeClr val="tx1"/>
              </a:solidFill>
              <a:effectLst/>
              <a:latin typeface="Arial Narrow"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Narrow" pitchFamily="34" charset="0"/>
              <a:ea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270036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10566</TotalTime>
  <Words>3760</Words>
  <Application>Microsoft Office PowerPoint</Application>
  <PresentationFormat>Widescreen</PresentationFormat>
  <Paragraphs>493</Paragraphs>
  <Slides>42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Arial Narrow</vt:lpstr>
      <vt:lpstr>Calibri</vt:lpstr>
      <vt:lpstr>Calibri Light</vt:lpstr>
      <vt:lpstr>Courier New</vt:lpstr>
      <vt:lpstr>Times New Roman</vt:lpstr>
      <vt:lpstr>Retrospect</vt:lpstr>
      <vt:lpstr>Visio</vt:lpstr>
      <vt:lpstr>ARTIFICIAL INTELLIGENCE Intelligent Informatics Knowledge    PERENCANAAN: PLANNING MODEL “ PERENCANAAN PENYELESAIAN MASALAH ” </vt:lpstr>
      <vt:lpstr>Dr. Aradea, S.T., M.T. Lecturer/ Researcher Artificial Intelligence Siliwangi Research Group</vt:lpstr>
      <vt:lpstr>REFERENSI Kecerdasan Buatan</vt:lpstr>
      <vt:lpstr>IKHTISAR Perencanaan Penyelesaian Masalah</vt:lpstr>
      <vt:lpstr>DESKRIPSI PLANNING Definisi Umum Planning</vt:lpstr>
      <vt:lpstr>DESKRIPSI PLANNING Definisi Planning Dalam AI</vt:lpstr>
      <vt:lpstr>DUNIA BALOK Teori Dunia Balok</vt:lpstr>
      <vt:lpstr>DUNIA BALOK Teori Dunia Balok</vt:lpstr>
      <vt:lpstr>DUNIA BALOK Teori Dunia Balok</vt:lpstr>
      <vt:lpstr>DUNIA BALOK Teori Dunia Balok</vt:lpstr>
      <vt:lpstr>DUNIA BALOK Teori Dunia Balok</vt:lpstr>
      <vt:lpstr>DUNIA BALOK Teori Dunia Balok</vt:lpstr>
      <vt:lpstr>DUNIA BALOK Teori Dunia Balok</vt:lpstr>
      <vt:lpstr>GOAL-STACK-PLANNING Deskripsi Goal-Stack-Planning (GSP)</vt:lpstr>
      <vt:lpstr>GOAL-STACK-PLANNING Deskripsi Goal-Stack-Planning (GSP)</vt:lpstr>
      <vt:lpstr>GOAL-STACK-PLANNING Deskripsi Goal-Stack-Planning (GSP)</vt:lpstr>
      <vt:lpstr>GOAL-STACK-PLANNING Deskripsi Goal-Stack-Planning (GSP)</vt:lpstr>
      <vt:lpstr>GOAL-STACK-PLANNING Deskripsi Goal-Stack-Planning (GSP)</vt:lpstr>
      <vt:lpstr>GSP Deskripsi</vt:lpstr>
      <vt:lpstr>GOAL-STACK-PLANNING Deskripsi Goal-Stack-Planning (GSP)</vt:lpstr>
      <vt:lpstr>GOAL-STACK-PLANNING Deskripsi Goal-Stack-Planning (GSP)</vt:lpstr>
      <vt:lpstr>GOAL-STACK-PLANNING Deskripsi Goal-Stack-Planning (GSP)</vt:lpstr>
      <vt:lpstr>GOAL-STACK-PLANNING Deskripsi Goal-Stack-Planning (GSP)</vt:lpstr>
      <vt:lpstr>CONSTRAINT POSTING Deskripsi Constraint Posting (CP)</vt:lpstr>
      <vt:lpstr>CONSTRAINT POSTING Deskripsi Constraint Posting (CP)</vt:lpstr>
      <vt:lpstr>CONSTRAINT POSTING Deskripsi Constraint Posting (CP)</vt:lpstr>
      <vt:lpstr>CONSTRAINT POSTING Deskripsi Constraint Posting (CP)</vt:lpstr>
      <vt:lpstr>CONSTRAINT POSTING Deskripsi Constraint Posting (CP)</vt:lpstr>
      <vt:lpstr>CONSTRAINT POSTING Deskripsi Constraint Posting (CP)</vt:lpstr>
      <vt:lpstr>CONSTRAINT POSTING Deskripsi Constraint Posting (CP)</vt:lpstr>
      <vt:lpstr>STUDI KASUS Permasalahan Kasus</vt:lpstr>
      <vt:lpstr>STUDI KASUS Permasalahan Kasus</vt:lpstr>
      <vt:lpstr>STUDI KASUS Permasalahan Kasus</vt:lpstr>
      <vt:lpstr>STUDI KASUS Permasalahan Kasus</vt:lpstr>
      <vt:lpstr>STUDI KASUS Permasalahan Kasus</vt:lpstr>
      <vt:lpstr>STUDI KASUS Permasalahan Kasus</vt:lpstr>
      <vt:lpstr>STUDI KASUS Permasalahan Kasus</vt:lpstr>
      <vt:lpstr>STUDI KASUS Permasalahan Kasus</vt:lpstr>
      <vt:lpstr>STUDI KASUS Permasalahan Kasus</vt:lpstr>
      <vt:lpstr>KESIMPULAN Perencanaan Penyelesaian Masalah</vt:lpstr>
      <vt:lpstr>KESIMPULAN Perencanaan Penyelesaian Masalah</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Dr. Aradea</cp:lastModifiedBy>
  <cp:revision>3598</cp:revision>
  <dcterms:created xsi:type="dcterms:W3CDTF">2020-07-24T08:40:20Z</dcterms:created>
  <dcterms:modified xsi:type="dcterms:W3CDTF">2021-10-21T04:01:59Z</dcterms:modified>
</cp:coreProperties>
</file>