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8"/>
  </p:notesMasterIdLst>
  <p:sldIdLst>
    <p:sldId id="256" r:id="rId2"/>
    <p:sldId id="713" r:id="rId3"/>
    <p:sldId id="258" r:id="rId4"/>
    <p:sldId id="303" r:id="rId5"/>
    <p:sldId id="520" r:id="rId6"/>
    <p:sldId id="688" r:id="rId7"/>
    <p:sldId id="694" r:id="rId8"/>
    <p:sldId id="689" r:id="rId9"/>
    <p:sldId id="690" r:id="rId10"/>
    <p:sldId id="692" r:id="rId11"/>
    <p:sldId id="691" r:id="rId12"/>
    <p:sldId id="665" r:id="rId13"/>
    <p:sldId id="695" r:id="rId14"/>
    <p:sldId id="698" r:id="rId15"/>
    <p:sldId id="699" r:id="rId16"/>
    <p:sldId id="700" r:id="rId17"/>
    <p:sldId id="701" r:id="rId18"/>
    <p:sldId id="702" r:id="rId19"/>
    <p:sldId id="703" r:id="rId20"/>
    <p:sldId id="704" r:id="rId21"/>
    <p:sldId id="696" r:id="rId22"/>
    <p:sldId id="697" r:id="rId23"/>
    <p:sldId id="705" r:id="rId24"/>
    <p:sldId id="706" r:id="rId25"/>
    <p:sldId id="707" r:id="rId26"/>
    <p:sldId id="708" r:id="rId27"/>
    <p:sldId id="709" r:id="rId28"/>
    <p:sldId id="710" r:id="rId29"/>
    <p:sldId id="711" r:id="rId30"/>
    <p:sldId id="712" r:id="rId31"/>
    <p:sldId id="679" r:id="rId32"/>
    <p:sldId id="680" r:id="rId33"/>
    <p:sldId id="681" r:id="rId34"/>
    <p:sldId id="682" r:id="rId35"/>
    <p:sldId id="683" r:id="rId36"/>
    <p:sldId id="684" r:id="rId37"/>
    <p:sldId id="685" r:id="rId38"/>
    <p:sldId id="686" r:id="rId39"/>
    <p:sldId id="687" r:id="rId40"/>
    <p:sldId id="530" r:id="rId41"/>
    <p:sldId id="531" r:id="rId42"/>
    <p:sldId id="532" r:id="rId43"/>
    <p:sldId id="534" r:id="rId44"/>
    <p:sldId id="536" r:id="rId45"/>
    <p:sldId id="693" r:id="rId46"/>
    <p:sldId id="538" r:id="rId47"/>
    <p:sldId id="540" r:id="rId48"/>
    <p:sldId id="541" r:id="rId49"/>
    <p:sldId id="542" r:id="rId50"/>
    <p:sldId id="543" r:id="rId51"/>
    <p:sldId id="544" r:id="rId52"/>
    <p:sldId id="545" r:id="rId53"/>
    <p:sldId id="577" r:id="rId54"/>
    <p:sldId id="623" r:id="rId55"/>
    <p:sldId id="398" r:id="rId56"/>
    <p:sldId id="315"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4" autoAdjust="0"/>
    <p:restoredTop sz="93861" autoAdjust="0"/>
  </p:normalViewPr>
  <p:slideViewPr>
    <p:cSldViewPr snapToGrid="0">
      <p:cViewPr varScale="1">
        <p:scale>
          <a:sx n="65" d="100"/>
          <a:sy n="65" d="100"/>
        </p:scale>
        <p:origin x="35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6EAF1-731A-4EDF-A21A-1FB49D775A8F}" type="datetimeFigureOut">
              <a:rPr lang="en-ID" smtClean="0"/>
              <a:t>15/10/2023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B929D-0792-4167-A1F4-6D117CA4B10A}" type="slidenum">
              <a:rPr lang="en-ID" smtClean="0"/>
              <a:t>‹#›</a:t>
            </a:fld>
            <a:endParaRPr lang="en-ID"/>
          </a:p>
        </p:txBody>
      </p:sp>
    </p:spTree>
    <p:extLst>
      <p:ext uri="{BB962C8B-B14F-4D97-AF65-F5344CB8AC3E}">
        <p14:creationId xmlns:p14="http://schemas.microsoft.com/office/powerpoint/2010/main" val="338948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10/15/2023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10/15/2023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10/15/2023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adea@unsil.ac.i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8" Type="http://schemas.openxmlformats.org/officeDocument/2006/relationships/hyperlink" Target="https://www.researchgate.net/profile/Aradea_Dipalokareswara" TargetMode="External"/><Relationship Id="rId3" Type="http://schemas.openxmlformats.org/officeDocument/2006/relationships/image" Target="../media/image1.png"/><Relationship Id="rId7" Type="http://schemas.openxmlformats.org/officeDocument/2006/relationships/hyperlink" Target="http://ais.if.unsil.ac.id/"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mailto:aradea.dipaloka@gmail.com" TargetMode="External"/><Relationship Id="rId5" Type="http://schemas.openxmlformats.org/officeDocument/2006/relationships/hyperlink" Target="https://s.id/ais-yt" TargetMode="External"/><Relationship Id="rId4" Type="http://schemas.openxmlformats.org/officeDocument/2006/relationships/hyperlink" Target="mailto:aradea.informatika@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3.emf"/><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4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5.emf"/><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4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7.emf"/><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39.em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6.emf"/><Relationship Id="rId4" Type="http://schemas.openxmlformats.org/officeDocument/2006/relationships/image" Target="../media/image55.emf"/></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playlist?list=PLOCAiko58zvphb54fqcavwgLblIK-8XnA" TargetMode="External"/><Relationship Id="rId2" Type="http://schemas.openxmlformats.org/officeDocument/2006/relationships/hyperlink" Target="http://www.norsys.com/download.html" TargetMode="External"/><Relationship Id="rId1" Type="http://schemas.openxmlformats.org/officeDocument/2006/relationships/slideLayout" Target="../slideLayouts/slideLayout2.xml"/><Relationship Id="rId6" Type="http://schemas.openxmlformats.org/officeDocument/2006/relationships/image" Target="../media/image58.jpg"/><Relationship Id="rId5" Type="http://schemas.openxmlformats.org/officeDocument/2006/relationships/hyperlink" Target="https://www.youtube.com/@artificialintelligencestmi4743/videos" TargetMode="External"/><Relationship Id="rId4" Type="http://schemas.openxmlformats.org/officeDocument/2006/relationships/hyperlink" Target="https://www.youtube.com/@teknik2020dci/videos"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1097280" y="758952"/>
            <a:ext cx="10157908" cy="3566160"/>
          </a:xfrm>
        </p:spPr>
        <p:txBody>
          <a:bodyPr>
            <a:normAutofit/>
          </a:bodyPr>
          <a:lstStyle/>
          <a:p>
            <a:r>
              <a:rPr lang="en-US" sz="3600" b="1" dirty="0"/>
              <a:t>ARTIFICIAL INTELLIGENCE</a:t>
            </a:r>
            <a:br>
              <a:rPr lang="id-ID" sz="5400" b="1" dirty="0"/>
            </a:br>
            <a:r>
              <a:rPr lang="en-US" sz="2600" b="1" i="1" dirty="0">
                <a:solidFill>
                  <a:schemeClr val="tx2"/>
                </a:solidFill>
              </a:rPr>
              <a:t>Intelligent Informatics Knowledge</a:t>
            </a:r>
            <a:br>
              <a:rPr lang="id-ID" sz="2600" b="1" i="1" dirty="0">
                <a:solidFill>
                  <a:schemeClr val="tx2"/>
                </a:solidFill>
              </a:rPr>
            </a:br>
            <a:br>
              <a:rPr lang="id-ID" sz="2200" b="1" i="1" dirty="0"/>
            </a:br>
            <a:br>
              <a:rPr lang="id-ID" sz="2200" b="1" dirty="0"/>
            </a:br>
            <a:br>
              <a:rPr lang="id-ID" sz="2400" b="1" dirty="0"/>
            </a:br>
            <a:r>
              <a:rPr lang="en-US" sz="3200" b="1" dirty="0"/>
              <a:t>PE</a:t>
            </a:r>
            <a:r>
              <a:rPr lang="id-ID" sz="3200" b="1" dirty="0"/>
              <a:t>MBELAJARAN</a:t>
            </a:r>
            <a:r>
              <a:rPr lang="en-US" sz="3200" b="1" dirty="0"/>
              <a:t>: </a:t>
            </a:r>
            <a:r>
              <a:rPr lang="id-ID" sz="3200" b="1" dirty="0"/>
              <a:t>LEARNING MODEL - I</a:t>
            </a:r>
            <a:br>
              <a:rPr lang="id-ID" sz="2200" b="1" dirty="0"/>
            </a:br>
            <a:r>
              <a:rPr lang="id-ID" sz="2400" b="1" dirty="0"/>
              <a:t>“ </a:t>
            </a:r>
            <a:r>
              <a:rPr lang="en-US" sz="2400" b="1" dirty="0"/>
              <a:t>PENYELESAIAN MASALAH</a:t>
            </a:r>
            <a:r>
              <a:rPr lang="id-ID" sz="2400" b="1" dirty="0"/>
              <a:t> BERDASARKAN PEMBELAJARAN</a:t>
            </a:r>
            <a:r>
              <a:rPr lang="en-US" sz="2400" b="1" dirty="0"/>
              <a:t> </a:t>
            </a:r>
            <a:r>
              <a:rPr lang="id-ID" sz="2400" b="1" dirty="0"/>
              <a:t>”</a:t>
            </a:r>
            <a:br>
              <a:rPr lang="id-ID" sz="2400" b="1" dirty="0"/>
            </a:br>
            <a:endParaRPr lang="id-ID" sz="2400" b="1" dirty="0"/>
          </a:p>
        </p:txBody>
      </p:sp>
      <p:sp>
        <p:nvSpPr>
          <p:cNvPr id="10" name="Subtitle 2"/>
          <p:cNvSpPr>
            <a:spLocks noGrp="1"/>
          </p:cNvSpPr>
          <p:nvPr>
            <p:ph type="subTitle" idx="1"/>
          </p:nvPr>
        </p:nvSpPr>
        <p:spPr>
          <a:xfrm>
            <a:off x="1083425" y="4455621"/>
            <a:ext cx="10280741" cy="1143000"/>
          </a:xfrm>
        </p:spPr>
        <p:txBody>
          <a:bodyPr>
            <a:noAutofit/>
          </a:bodyPr>
          <a:lstStyle/>
          <a:p>
            <a:r>
              <a:rPr lang="en-US" sz="2800" b="1" dirty="0"/>
              <a:t>KELOMPOK KEILMUAN</a:t>
            </a:r>
            <a:r>
              <a:rPr lang="id-ID" sz="2800" b="1" dirty="0"/>
              <a:t> INFORMATIKA</a:t>
            </a:r>
            <a:r>
              <a:rPr lang="en-US" sz="2800" b="1" dirty="0"/>
              <a:t> DAN SISTEM INTELIGEN</a:t>
            </a:r>
            <a:endParaRPr lang="id-ID" sz="2800" b="1" dirty="0"/>
          </a:p>
        </p:txBody>
      </p:sp>
      <p:pic>
        <p:nvPicPr>
          <p:cNvPr id="3" name="Picture 2">
            <a:extLst>
              <a:ext uri="{FF2B5EF4-FFF2-40B4-BE49-F238E27FC236}">
                <a16:creationId xmlns:a16="http://schemas.microsoft.com/office/drawing/2014/main" id="{B594F1D9-23FE-493E-A97F-FDF0472B8A5E}"/>
              </a:ext>
            </a:extLst>
          </p:cNvPr>
          <p:cNvPicPr>
            <a:picLocks noChangeAspect="1"/>
          </p:cNvPicPr>
          <p:nvPr/>
        </p:nvPicPr>
        <p:blipFill>
          <a:blip r:embed="rId2"/>
          <a:stretch>
            <a:fillRect/>
          </a:stretch>
        </p:blipFill>
        <p:spPr>
          <a:xfrm>
            <a:off x="9348920" y="1464854"/>
            <a:ext cx="1745800" cy="940206"/>
          </a:xfrm>
          <a:prstGeom prst="rect">
            <a:avLst/>
          </a:prstGeom>
        </p:spPr>
      </p:pic>
      <p:sp>
        <p:nvSpPr>
          <p:cNvPr id="6" name="Title 1">
            <a:extLst>
              <a:ext uri="{FF2B5EF4-FFF2-40B4-BE49-F238E27FC236}">
                <a16:creationId xmlns:a16="http://schemas.microsoft.com/office/drawing/2014/main" id="{506F609E-8724-4BE6-9AF0-4E968D2FA97E}"/>
              </a:ext>
            </a:extLst>
          </p:cNvPr>
          <p:cNvSpPr txBox="1">
            <a:spLocks/>
          </p:cNvSpPr>
          <p:nvPr/>
        </p:nvSpPr>
        <p:spPr>
          <a:xfrm>
            <a:off x="8922327" y="5393147"/>
            <a:ext cx="2483404" cy="78463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id-ID" sz="2000" b="1" dirty="0">
                <a:solidFill>
                  <a:schemeClr val="tx1"/>
                </a:solidFill>
                <a:latin typeface="+mn-lt"/>
              </a:rPr>
              <a:t>Dr. Aradea, S.T., M.T.</a:t>
            </a:r>
          </a:p>
          <a:p>
            <a:r>
              <a:rPr lang="id-ID" sz="1400" dirty="0">
                <a:solidFill>
                  <a:schemeClr val="tx1"/>
                </a:solidFill>
                <a:hlinkClick r:id="rId3"/>
              </a:rPr>
              <a:t>aradea.informatika@gmail.com</a:t>
            </a:r>
            <a:endParaRPr lang="id-ID" sz="1400" dirty="0">
              <a:solidFill>
                <a:schemeClr val="tx1"/>
              </a:solidFill>
            </a:endParaRPr>
          </a:p>
        </p:txBody>
      </p:sp>
    </p:spTree>
    <p:extLst>
      <p:ext uri="{BB962C8B-B14F-4D97-AF65-F5344CB8AC3E}">
        <p14:creationId xmlns:p14="http://schemas.microsoft.com/office/powerpoint/2010/main" val="252465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K</a:t>
            </a:r>
            <a:r>
              <a:rPr lang="id-ID" sz="4000" b="1" dirty="0"/>
              <a:t>ONSEP LEARNING</a:t>
            </a:r>
            <a:br>
              <a:rPr lang="id-ID" sz="4000" b="1" dirty="0"/>
            </a:br>
            <a:r>
              <a:rPr lang="en-US" sz="2700" i="1" dirty="0"/>
              <a:t>De</a:t>
            </a:r>
            <a:r>
              <a:rPr lang="id-ID" sz="2700" i="1" dirty="0"/>
              <a:t>kripsi Teknik</a:t>
            </a:r>
            <a:r>
              <a:rPr lang="en-US" sz="2700" i="1" dirty="0"/>
              <a:t> </a:t>
            </a:r>
            <a:r>
              <a:rPr lang="id-ID" sz="2700" i="1" dirty="0"/>
              <a:t>Learning</a:t>
            </a:r>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11">
            <a:extLst>
              <a:ext uri="{FF2B5EF4-FFF2-40B4-BE49-F238E27FC236}">
                <a16:creationId xmlns:a16="http://schemas.microsoft.com/office/drawing/2014/main" id="{C0F159BA-1C80-400B-8161-1747F2922C40}"/>
              </a:ext>
            </a:extLst>
          </p:cNvPr>
          <p:cNvSpPr txBox="1">
            <a:spLocks/>
          </p:cNvSpPr>
          <p:nvPr/>
        </p:nvSpPr>
        <p:spPr>
          <a:xfrm>
            <a:off x="1097281" y="1842654"/>
            <a:ext cx="4209010" cy="44611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a:t>P</a:t>
            </a:r>
            <a:r>
              <a:rPr lang="id-ID" sz="2400" b="1" dirty="0"/>
              <a:t>embelajaran Mesin</a:t>
            </a:r>
            <a:endParaRPr lang="en-US" b="1" dirty="0"/>
          </a:p>
          <a:p>
            <a:pPr marL="98425" indent="0">
              <a:spcBef>
                <a:spcPts val="600"/>
              </a:spcBef>
              <a:spcAft>
                <a:spcPts val="600"/>
              </a:spcAft>
              <a:buNone/>
            </a:pPr>
            <a:r>
              <a:rPr lang="id-ID" sz="2200" dirty="0"/>
              <a:t>Mengo</a:t>
            </a:r>
            <a:r>
              <a:rPr lang="en-US" sz="2200" dirty="0" err="1"/>
              <a:t>ptimalkan</a:t>
            </a:r>
            <a:r>
              <a:rPr lang="en-US" sz="2200" dirty="0"/>
              <a:t> </a:t>
            </a:r>
            <a:r>
              <a:rPr lang="en-US" sz="2200" dirty="0" err="1"/>
              <a:t>kriteria</a:t>
            </a:r>
            <a:r>
              <a:rPr lang="en-US" sz="2200" dirty="0"/>
              <a:t> </a:t>
            </a:r>
            <a:r>
              <a:rPr lang="id-ID" sz="2200" dirty="0"/>
              <a:t>performasi</a:t>
            </a:r>
            <a:r>
              <a:rPr lang="en-US" sz="2200" dirty="0"/>
              <a:t> </a:t>
            </a:r>
            <a:r>
              <a:rPr lang="en-US" sz="2200" dirty="0" err="1"/>
              <a:t>menggunakan</a:t>
            </a:r>
            <a:r>
              <a:rPr lang="en-US" sz="2200" dirty="0"/>
              <a:t> data </a:t>
            </a:r>
            <a:r>
              <a:rPr lang="id-ID" sz="2200" dirty="0"/>
              <a:t>sampel</a:t>
            </a:r>
            <a:r>
              <a:rPr lang="en-US" sz="2200" dirty="0"/>
              <a:t> </a:t>
            </a:r>
            <a:r>
              <a:rPr lang="en-US" sz="2200" dirty="0" err="1"/>
              <a:t>atau</a:t>
            </a:r>
            <a:r>
              <a:rPr lang="en-US" sz="2200" dirty="0"/>
              <a:t> </a:t>
            </a:r>
            <a:r>
              <a:rPr lang="en-US" sz="2200" dirty="0" err="1"/>
              <a:t>pengalaman</a:t>
            </a:r>
            <a:r>
              <a:rPr lang="en-US" sz="2200" dirty="0"/>
              <a:t> masa </a:t>
            </a:r>
            <a:r>
              <a:rPr lang="en-US" sz="2200" dirty="0" err="1"/>
              <a:t>lalu</a:t>
            </a:r>
            <a:endParaRPr lang="id-ID" sz="2200" dirty="0"/>
          </a:p>
          <a:p>
            <a:pPr marL="354013" indent="-255588">
              <a:spcBef>
                <a:spcPts val="200"/>
              </a:spcBef>
              <a:buFont typeface="Arial" panose="020B0604020202020204" pitchFamily="34" charset="0"/>
              <a:buChar char="•"/>
            </a:pPr>
            <a:r>
              <a:rPr lang="id-ID" sz="2200" dirty="0"/>
              <a:t>Peran statistik, inferensi dari sampel</a:t>
            </a:r>
          </a:p>
          <a:p>
            <a:pPr marL="354013" indent="-255588">
              <a:spcBef>
                <a:spcPts val="200"/>
              </a:spcBef>
              <a:buFont typeface="Arial" panose="020B0604020202020204" pitchFamily="34" charset="0"/>
              <a:buChar char="•"/>
            </a:pPr>
            <a:r>
              <a:rPr lang="id-ID" sz="2200" dirty="0"/>
              <a:t>Peran sains komputer, algoritma yang efisien untuk:</a:t>
            </a:r>
          </a:p>
          <a:p>
            <a:pPr marL="628650" indent="-255588">
              <a:spcBef>
                <a:spcPts val="200"/>
              </a:spcBef>
              <a:buFont typeface="Arial" panose="020B0604020202020204" pitchFamily="34" charset="0"/>
              <a:buChar char="•"/>
            </a:pPr>
            <a:r>
              <a:rPr lang="id-ID" sz="2200" dirty="0"/>
              <a:t>Memecahkan masalah optimasi</a:t>
            </a:r>
          </a:p>
          <a:p>
            <a:pPr marL="628650" indent="-255588">
              <a:spcBef>
                <a:spcPts val="200"/>
              </a:spcBef>
              <a:buFont typeface="Arial" panose="020B0604020202020204" pitchFamily="34" charset="0"/>
              <a:buChar char="•"/>
            </a:pPr>
            <a:r>
              <a:rPr lang="id-ID" sz="2200" dirty="0"/>
              <a:t>Merepresentasikan dan mengevaluasi model untuk inferensi</a:t>
            </a:r>
          </a:p>
          <a:p>
            <a:pPr marL="354013" indent="-255588">
              <a:spcBef>
                <a:spcPts val="600"/>
              </a:spcBef>
              <a:spcAft>
                <a:spcPts val="600"/>
              </a:spcAft>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196F59E7-5868-4D1F-A864-D7DEC9BA506B}"/>
              </a:ext>
            </a:extLst>
          </p:cNvPr>
          <p:cNvPicPr>
            <a:picLocks noChangeAspect="1"/>
          </p:cNvPicPr>
          <p:nvPr/>
        </p:nvPicPr>
        <p:blipFill>
          <a:blip r:embed="rId3"/>
          <a:stretch>
            <a:fillRect/>
          </a:stretch>
        </p:blipFill>
        <p:spPr>
          <a:xfrm>
            <a:off x="5444835" y="1842654"/>
            <a:ext cx="6262255" cy="4402280"/>
          </a:xfrm>
          <a:prstGeom prst="rect">
            <a:avLst/>
          </a:prstGeom>
        </p:spPr>
      </p:pic>
    </p:spTree>
    <p:extLst>
      <p:ext uri="{BB962C8B-B14F-4D97-AF65-F5344CB8AC3E}">
        <p14:creationId xmlns:p14="http://schemas.microsoft.com/office/powerpoint/2010/main" val="86423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K</a:t>
            </a:r>
            <a:r>
              <a:rPr lang="id-ID" sz="4000" b="1" dirty="0"/>
              <a:t>ONSEP LEARNING</a:t>
            </a:r>
            <a:br>
              <a:rPr lang="id-ID" sz="4000" b="1" dirty="0"/>
            </a:br>
            <a:r>
              <a:rPr lang="en-US" sz="2700" i="1" dirty="0"/>
              <a:t>De</a:t>
            </a:r>
            <a:r>
              <a:rPr lang="id-ID" sz="2700" i="1" dirty="0"/>
              <a:t>kripsi Teknik</a:t>
            </a:r>
            <a:r>
              <a:rPr lang="en-US" sz="2700" i="1" dirty="0"/>
              <a:t> </a:t>
            </a:r>
            <a:r>
              <a:rPr lang="id-ID" sz="2700" i="1" dirty="0"/>
              <a:t>Learning</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42654"/>
            <a:ext cx="4527666" cy="44611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300"/>
              </a:spcBef>
              <a:spcAft>
                <a:spcPts val="300"/>
              </a:spcAft>
              <a:buNone/>
            </a:pPr>
            <a:r>
              <a:rPr lang="en-US" sz="2400" b="1" dirty="0"/>
              <a:t>P</a:t>
            </a:r>
            <a:r>
              <a:rPr lang="id-ID" sz="2400" b="1" dirty="0"/>
              <a:t>ersoalan </a:t>
            </a:r>
            <a:r>
              <a:rPr lang="id-ID" sz="2400" b="1" i="1" dirty="0"/>
              <a:t>Learning</a:t>
            </a:r>
            <a:endParaRPr lang="en-US" b="1" i="1" dirty="0"/>
          </a:p>
          <a:p>
            <a:pPr marL="354013" indent="-255588">
              <a:spcBef>
                <a:spcPts val="300"/>
              </a:spcBef>
              <a:spcAft>
                <a:spcPts val="300"/>
              </a:spcAft>
              <a:buFont typeface="Arial" panose="020B0604020202020204" pitchFamily="34" charset="0"/>
              <a:buChar char="•"/>
            </a:pPr>
            <a:r>
              <a:rPr lang="en-US" sz="2400" dirty="0" err="1"/>
              <a:t>Bagaimana</a:t>
            </a:r>
            <a:r>
              <a:rPr lang="en-US" sz="2400" dirty="0"/>
              <a:t> </a:t>
            </a:r>
            <a:r>
              <a:rPr lang="en-US" sz="2400" dirty="0" err="1"/>
              <a:t>untuk</a:t>
            </a:r>
            <a:r>
              <a:rPr lang="en-US" sz="2400" dirty="0"/>
              <a:t> data yang </a:t>
            </a:r>
            <a:r>
              <a:rPr lang="en-US" sz="2400" dirty="0" err="1"/>
              <a:t>sangat</a:t>
            </a:r>
            <a:r>
              <a:rPr lang="en-US" sz="2400" dirty="0"/>
              <a:t> </a:t>
            </a:r>
            <a:r>
              <a:rPr lang="en-US" sz="2400" dirty="0" err="1"/>
              <a:t>banyak</a:t>
            </a:r>
            <a:r>
              <a:rPr lang="en-US" sz="2400" dirty="0"/>
              <a:t>?</a:t>
            </a:r>
          </a:p>
          <a:p>
            <a:pPr marL="354013" indent="-255588">
              <a:spcBef>
                <a:spcPts val="300"/>
              </a:spcBef>
              <a:spcAft>
                <a:spcPts val="300"/>
              </a:spcAft>
              <a:buFont typeface="Arial" panose="020B0604020202020204" pitchFamily="34" charset="0"/>
              <a:buChar char="•"/>
            </a:pPr>
            <a:r>
              <a:rPr lang="en-US" sz="2400" dirty="0" err="1"/>
              <a:t>Bagaimana</a:t>
            </a:r>
            <a:r>
              <a:rPr lang="en-US" sz="2400" dirty="0"/>
              <a:t> </a:t>
            </a:r>
            <a:r>
              <a:rPr lang="en-US" sz="2400" dirty="0" err="1"/>
              <a:t>menemukan</a:t>
            </a:r>
            <a:r>
              <a:rPr lang="en-US" sz="2400" dirty="0"/>
              <a:t> </a:t>
            </a:r>
            <a:r>
              <a:rPr lang="en-US" sz="2400" dirty="0" err="1"/>
              <a:t>aturan</a:t>
            </a:r>
            <a:r>
              <a:rPr lang="en-US" sz="2400" dirty="0"/>
              <a:t>?</a:t>
            </a:r>
          </a:p>
          <a:p>
            <a:pPr marL="354013" indent="-255588">
              <a:spcBef>
                <a:spcPts val="300"/>
              </a:spcBef>
              <a:spcAft>
                <a:spcPts val="300"/>
              </a:spcAft>
              <a:buFont typeface="Arial" panose="020B0604020202020204" pitchFamily="34" charset="0"/>
              <a:buChar char="•"/>
            </a:pPr>
            <a:r>
              <a:rPr lang="en-US" sz="2400" dirty="0" err="1"/>
              <a:t>Bagaimana</a:t>
            </a:r>
            <a:r>
              <a:rPr lang="en-US" sz="2400" dirty="0"/>
              <a:t> </a:t>
            </a:r>
            <a:r>
              <a:rPr lang="en-US" sz="2400" dirty="0" err="1"/>
              <a:t>jika</a:t>
            </a:r>
            <a:r>
              <a:rPr lang="en-US" sz="2400" dirty="0"/>
              <a:t> </a:t>
            </a:r>
            <a:r>
              <a:rPr lang="en-US" sz="2400" dirty="0" err="1"/>
              <a:t>datanya</a:t>
            </a:r>
            <a:r>
              <a:rPr lang="en-US" sz="2400" dirty="0"/>
              <a:t> </a:t>
            </a:r>
            <a:r>
              <a:rPr lang="en-US" sz="2400" dirty="0" err="1"/>
              <a:t>tidak</a:t>
            </a:r>
            <a:r>
              <a:rPr lang="en-US" sz="2400" dirty="0"/>
              <a:t> </a:t>
            </a:r>
            <a:r>
              <a:rPr lang="en-US" sz="2400" dirty="0" err="1"/>
              <a:t>lengkap</a:t>
            </a:r>
            <a:r>
              <a:rPr lang="en-US" sz="2400" dirty="0"/>
              <a:t>?</a:t>
            </a:r>
          </a:p>
          <a:p>
            <a:pPr marL="354013" indent="-255588">
              <a:spcBef>
                <a:spcPts val="300"/>
              </a:spcBef>
              <a:spcAft>
                <a:spcPts val="300"/>
              </a:spcAft>
              <a:buFont typeface="Arial" panose="020B0604020202020204" pitchFamily="34" charset="0"/>
              <a:buChar char="•"/>
            </a:pPr>
            <a:r>
              <a:rPr lang="en-US" sz="2400" dirty="0" err="1"/>
              <a:t>Aturan</a:t>
            </a:r>
            <a:r>
              <a:rPr lang="en-US" sz="2400" dirty="0"/>
              <a:t> yang general </a:t>
            </a:r>
            <a:r>
              <a:rPr lang="en-US" sz="2400" dirty="0" err="1"/>
              <a:t>untuk</a:t>
            </a:r>
            <a:r>
              <a:rPr lang="en-US" sz="2400" dirty="0"/>
              <a:t> data yang </a:t>
            </a:r>
            <a:r>
              <a:rPr lang="en-US" sz="2400" dirty="0" err="1"/>
              <a:t>akan</a:t>
            </a:r>
            <a:r>
              <a:rPr lang="en-US" sz="2400" dirty="0"/>
              <a:t> </a:t>
            </a:r>
            <a:r>
              <a:rPr lang="en-US" sz="2400" dirty="0" err="1"/>
              <a:t>datang</a:t>
            </a:r>
            <a:r>
              <a:rPr lang="en-US" sz="2400" dirty="0"/>
              <a:t>?</a:t>
            </a:r>
          </a:p>
          <a:p>
            <a:pPr marL="354013" indent="-255588">
              <a:spcBef>
                <a:spcPts val="300"/>
              </a:spcBef>
              <a:spcAft>
                <a:spcPts val="300"/>
              </a:spcAft>
              <a:buFont typeface="Arial" panose="020B0604020202020204" pitchFamily="34" charset="0"/>
              <a:buChar char="•"/>
            </a:pPr>
            <a:r>
              <a:rPr lang="en-US" sz="2400" dirty="0" err="1"/>
              <a:t>Menemukan</a:t>
            </a:r>
            <a:r>
              <a:rPr lang="en-US" sz="2400" dirty="0"/>
              <a:t> </a:t>
            </a:r>
            <a:r>
              <a:rPr lang="en-US" sz="2400" dirty="0" err="1"/>
              <a:t>perbedaan</a:t>
            </a:r>
            <a:r>
              <a:rPr lang="en-US" sz="2400" dirty="0"/>
              <a:t> </a:t>
            </a:r>
            <a:r>
              <a:rPr lang="en-US" sz="2400" dirty="0" err="1"/>
              <a:t>dari</a:t>
            </a:r>
            <a:r>
              <a:rPr lang="en-US" sz="2400" dirty="0"/>
              <a:t> </a:t>
            </a:r>
            <a:r>
              <a:rPr lang="en-US" sz="2400" dirty="0" err="1"/>
              <a:t>dua</a:t>
            </a:r>
            <a:r>
              <a:rPr lang="en-US" sz="2400" dirty="0"/>
              <a:t> </a:t>
            </a:r>
            <a:r>
              <a:rPr lang="en-US" sz="2400" dirty="0" err="1"/>
              <a:t>hal</a:t>
            </a:r>
            <a:r>
              <a:rPr lang="en-US" sz="2400" dirty="0"/>
              <a:t> yang </a:t>
            </a:r>
            <a:r>
              <a:rPr lang="en-US" sz="2400" dirty="0" err="1"/>
              <a:t>mirip</a:t>
            </a:r>
            <a:r>
              <a:rPr lang="en-US" sz="2400" dirty="0"/>
              <a:t>?</a:t>
            </a:r>
          </a:p>
          <a:p>
            <a:pPr marL="354013" indent="-255588">
              <a:spcBef>
                <a:spcPts val="300"/>
              </a:spcBef>
              <a:spcAft>
                <a:spcPts val="300"/>
              </a:spcAft>
              <a:buFont typeface="Arial" panose="020B0604020202020204" pitchFamily="34" charset="0"/>
              <a:buChar char="•"/>
            </a:pPr>
            <a:r>
              <a:rPr lang="en-US" sz="2400" dirty="0" err="1"/>
              <a:t>Menemukan</a:t>
            </a:r>
            <a:r>
              <a:rPr lang="en-US" sz="2400" dirty="0"/>
              <a:t> </a:t>
            </a:r>
            <a:r>
              <a:rPr lang="en-US" sz="2400" dirty="0" err="1"/>
              <a:t>kesamaan</a:t>
            </a:r>
            <a:r>
              <a:rPr lang="en-US" sz="2400" dirty="0"/>
              <a:t> </a:t>
            </a:r>
            <a:r>
              <a:rPr lang="en-US" sz="2400" dirty="0" err="1"/>
              <a:t>dari</a:t>
            </a:r>
            <a:r>
              <a:rPr lang="en-US" sz="2400" dirty="0"/>
              <a:t> </a:t>
            </a:r>
            <a:r>
              <a:rPr lang="en-US" sz="2400" dirty="0" err="1"/>
              <a:t>dua</a:t>
            </a:r>
            <a:r>
              <a:rPr lang="en-US" sz="2400" dirty="0"/>
              <a:t> </a:t>
            </a:r>
            <a:r>
              <a:rPr lang="en-US" sz="2400" dirty="0" err="1"/>
              <a:t>hal</a:t>
            </a:r>
            <a:r>
              <a:rPr lang="en-US" sz="2400" dirty="0"/>
              <a:t> yang </a:t>
            </a:r>
            <a:r>
              <a:rPr lang="en-US" sz="2400" dirty="0" err="1"/>
              <a:t>berbeda</a:t>
            </a:r>
            <a:r>
              <a:rPr lang="en-US" sz="2400" dirty="0"/>
              <a:t>?</a:t>
            </a:r>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11">
            <a:extLst>
              <a:ext uri="{FF2B5EF4-FFF2-40B4-BE49-F238E27FC236}">
                <a16:creationId xmlns:a16="http://schemas.microsoft.com/office/drawing/2014/main" id="{188CBA4F-4DC9-4D95-9DC9-81294E193437}"/>
              </a:ext>
            </a:extLst>
          </p:cNvPr>
          <p:cNvSpPr txBox="1">
            <a:spLocks/>
          </p:cNvSpPr>
          <p:nvPr/>
        </p:nvSpPr>
        <p:spPr>
          <a:xfrm>
            <a:off x="7107382" y="1842654"/>
            <a:ext cx="4046330" cy="44611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300"/>
              </a:spcBef>
              <a:spcAft>
                <a:spcPts val="300"/>
              </a:spcAft>
              <a:buNone/>
            </a:pPr>
            <a:r>
              <a:rPr lang="en-US" sz="2400" b="1" dirty="0"/>
              <a:t>M</a:t>
            </a:r>
            <a:r>
              <a:rPr lang="id-ID" sz="2400" b="1" dirty="0"/>
              <a:t>etode </a:t>
            </a:r>
            <a:r>
              <a:rPr lang="id-ID" sz="2400" b="1" i="1" dirty="0"/>
              <a:t>Learning</a:t>
            </a:r>
            <a:endParaRPr lang="en-US" b="1" i="1" dirty="0"/>
          </a:p>
          <a:p>
            <a:pPr marL="354013" indent="-255588">
              <a:spcBef>
                <a:spcPts val="300"/>
              </a:spcBef>
              <a:spcAft>
                <a:spcPts val="300"/>
              </a:spcAft>
              <a:buFont typeface="Arial" panose="020B0604020202020204" pitchFamily="34" charset="0"/>
              <a:buChar char="•"/>
            </a:pPr>
            <a:r>
              <a:rPr lang="en-US" sz="2400" i="1" dirty="0"/>
              <a:t>Decision </a:t>
            </a:r>
            <a:r>
              <a:rPr lang="id-ID" sz="2400" i="1" dirty="0"/>
              <a:t>T</a:t>
            </a:r>
            <a:r>
              <a:rPr lang="en-US" sz="2400" i="1" dirty="0" err="1"/>
              <a:t>ree</a:t>
            </a:r>
            <a:r>
              <a:rPr lang="en-US" sz="2400" i="1" dirty="0"/>
              <a:t> </a:t>
            </a:r>
            <a:r>
              <a:rPr lang="id-ID" sz="2400" i="1" dirty="0"/>
              <a:t>L</a:t>
            </a:r>
            <a:r>
              <a:rPr lang="en-US" sz="2400" i="1" dirty="0"/>
              <a:t>earning</a:t>
            </a:r>
          </a:p>
          <a:p>
            <a:pPr marL="354013" indent="-255588">
              <a:spcBef>
                <a:spcPts val="300"/>
              </a:spcBef>
              <a:spcAft>
                <a:spcPts val="300"/>
              </a:spcAft>
              <a:buFont typeface="Arial" panose="020B0604020202020204" pitchFamily="34" charset="0"/>
              <a:buChar char="•"/>
            </a:pPr>
            <a:r>
              <a:rPr lang="en-US" sz="2400" i="1" dirty="0"/>
              <a:t>Bayesian </a:t>
            </a:r>
            <a:r>
              <a:rPr lang="id-ID" sz="2400" i="1" dirty="0"/>
              <a:t>L</a:t>
            </a:r>
            <a:r>
              <a:rPr lang="en-US" sz="2400" i="1" dirty="0"/>
              <a:t>earning</a:t>
            </a:r>
          </a:p>
          <a:p>
            <a:pPr marL="354013" indent="-255588">
              <a:spcBef>
                <a:spcPts val="300"/>
              </a:spcBef>
              <a:spcAft>
                <a:spcPts val="300"/>
              </a:spcAft>
              <a:buFont typeface="Arial" panose="020B0604020202020204" pitchFamily="34" charset="0"/>
              <a:buChar char="•"/>
            </a:pPr>
            <a:r>
              <a:rPr lang="en-US" sz="2400" i="1" dirty="0"/>
              <a:t>Neural Networks</a:t>
            </a:r>
          </a:p>
          <a:p>
            <a:pPr marL="354013" indent="-255588">
              <a:spcBef>
                <a:spcPts val="300"/>
              </a:spcBef>
              <a:spcAft>
                <a:spcPts val="300"/>
              </a:spcAft>
              <a:buFont typeface="Arial" panose="020B0604020202020204" pitchFamily="34" charset="0"/>
              <a:buChar char="•"/>
            </a:pPr>
            <a:r>
              <a:rPr lang="en-US" sz="2400" i="1" dirty="0"/>
              <a:t>Genetic Algorithm</a:t>
            </a:r>
          </a:p>
          <a:p>
            <a:pPr marL="354013" indent="-255588">
              <a:spcBef>
                <a:spcPts val="300"/>
              </a:spcBef>
              <a:spcAft>
                <a:spcPts val="300"/>
              </a:spcAft>
              <a:buFont typeface="Arial" panose="020B0604020202020204" pitchFamily="34" charset="0"/>
              <a:buChar char="•"/>
            </a:pPr>
            <a:r>
              <a:rPr lang="en-US" sz="2400" i="1" dirty="0"/>
              <a:t>Instance </a:t>
            </a:r>
            <a:r>
              <a:rPr lang="id-ID" sz="2400" i="1" dirty="0"/>
              <a:t>B</a:t>
            </a:r>
            <a:r>
              <a:rPr lang="en-US" sz="2400" i="1" dirty="0" err="1"/>
              <a:t>ased</a:t>
            </a:r>
            <a:r>
              <a:rPr lang="en-US" sz="2400" i="1" dirty="0"/>
              <a:t> </a:t>
            </a:r>
            <a:r>
              <a:rPr lang="id-ID" sz="2400" i="1" dirty="0"/>
              <a:t>L</a:t>
            </a:r>
            <a:r>
              <a:rPr lang="en-US" sz="2400" i="1" dirty="0"/>
              <a:t>earning</a:t>
            </a:r>
            <a:r>
              <a:rPr lang="id-ID" sz="2400" i="1" dirty="0"/>
              <a:t>, </a:t>
            </a:r>
            <a:r>
              <a:rPr lang="en-US" sz="2400" i="1" dirty="0"/>
              <a:t>etc.</a:t>
            </a:r>
            <a:endParaRPr lang="id-ID" sz="2400" i="1" dirty="0"/>
          </a:p>
          <a:p>
            <a:pPr marL="98425" indent="0">
              <a:spcBef>
                <a:spcPts val="300"/>
              </a:spcBef>
              <a:spcAft>
                <a:spcPts val="300"/>
              </a:spcAft>
              <a:buNone/>
            </a:pPr>
            <a:r>
              <a:rPr lang="id-ID" sz="2400" b="1" dirty="0"/>
              <a:t>Proses </a:t>
            </a:r>
            <a:r>
              <a:rPr lang="id-ID" sz="2400" b="1" i="1" dirty="0"/>
              <a:t>Learning</a:t>
            </a:r>
            <a:r>
              <a:rPr lang="id-ID" sz="2400" b="1" dirty="0"/>
              <a:t> (</a:t>
            </a:r>
            <a:r>
              <a:rPr lang="id-ID" sz="2400" b="1" i="1" dirty="0"/>
              <a:t>Application</a:t>
            </a:r>
            <a:r>
              <a:rPr lang="id-ID" sz="2400" b="1" dirty="0"/>
              <a:t>)</a:t>
            </a:r>
          </a:p>
          <a:p>
            <a:pPr marL="354013" indent="-255588">
              <a:spcBef>
                <a:spcPts val="300"/>
              </a:spcBef>
              <a:spcAft>
                <a:spcPts val="300"/>
              </a:spcAft>
              <a:buFont typeface="Arial" panose="020B0604020202020204" pitchFamily="34" charset="0"/>
              <a:buChar char="•"/>
            </a:pPr>
            <a:r>
              <a:rPr lang="en-US" sz="2400" i="1" dirty="0"/>
              <a:t>Association</a:t>
            </a:r>
          </a:p>
          <a:p>
            <a:pPr marL="354013" indent="-255588">
              <a:spcBef>
                <a:spcPts val="300"/>
              </a:spcBef>
              <a:spcAft>
                <a:spcPts val="300"/>
              </a:spcAft>
              <a:buFont typeface="Arial" panose="020B0604020202020204" pitchFamily="34" charset="0"/>
              <a:buChar char="•"/>
            </a:pPr>
            <a:r>
              <a:rPr lang="en-US" sz="2400" i="1" dirty="0"/>
              <a:t>Supervised Learning</a:t>
            </a:r>
          </a:p>
          <a:p>
            <a:pPr marL="354013" indent="-255588">
              <a:spcBef>
                <a:spcPts val="300"/>
              </a:spcBef>
              <a:spcAft>
                <a:spcPts val="300"/>
              </a:spcAft>
              <a:buFont typeface="Arial" panose="020B0604020202020204" pitchFamily="34" charset="0"/>
              <a:buChar char="•"/>
            </a:pPr>
            <a:r>
              <a:rPr lang="en-US" sz="2400" i="1" dirty="0"/>
              <a:t>Unsupervised Learning</a:t>
            </a:r>
          </a:p>
          <a:p>
            <a:pPr marL="354013" indent="-255588">
              <a:spcBef>
                <a:spcPts val="300"/>
              </a:spcBef>
              <a:spcAft>
                <a:spcPts val="300"/>
              </a:spcAft>
              <a:buFont typeface="Arial" panose="020B0604020202020204" pitchFamily="34" charset="0"/>
              <a:buChar char="•"/>
            </a:pPr>
            <a:r>
              <a:rPr lang="en-US" sz="2400" i="1" dirty="0"/>
              <a:t>Reinforcement Learning</a:t>
            </a:r>
          </a:p>
          <a:p>
            <a:pPr marL="354013" indent="-255588">
              <a:spcBef>
                <a:spcPts val="300"/>
              </a:spcBef>
              <a:spcAft>
                <a:spcPts val="3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173701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DECISION TREE LEARNING</a:t>
            </a:r>
            <a:br>
              <a:rPr lang="id-ID" sz="4000" b="1" dirty="0"/>
            </a:br>
            <a:r>
              <a:rPr lang="en-US" sz="2700" i="1" dirty="0" err="1"/>
              <a:t>Deskripsi</a:t>
            </a:r>
            <a:r>
              <a:rPr lang="en-US" sz="2700" i="1" dirty="0"/>
              <a:t> </a:t>
            </a:r>
            <a:r>
              <a:rPr lang="id-ID" sz="2700" i="1" dirty="0"/>
              <a:t>D</a:t>
            </a:r>
            <a:r>
              <a:rPr lang="en-US" sz="2700" i="1" dirty="0" err="1"/>
              <a:t>ecision</a:t>
            </a:r>
            <a:r>
              <a:rPr lang="en-US" sz="2700" i="1" dirty="0"/>
              <a:t> </a:t>
            </a:r>
            <a:r>
              <a:rPr lang="id-ID" sz="2700" i="1" dirty="0"/>
              <a:t>T</a:t>
            </a:r>
            <a:r>
              <a:rPr lang="en-US" sz="2700" i="1" dirty="0" err="1"/>
              <a:t>ree</a:t>
            </a:r>
            <a:r>
              <a:rPr lang="en-US" sz="2700" i="1" dirty="0"/>
              <a:t> </a:t>
            </a:r>
            <a:r>
              <a:rPr lang="id-ID" sz="2700" i="1" dirty="0"/>
              <a:t>L</a:t>
            </a:r>
            <a:r>
              <a:rPr lang="en-US" sz="2700" i="1" dirty="0"/>
              <a:t>earning</a:t>
            </a:r>
            <a:r>
              <a:rPr lang="id-ID" sz="2700" i="1" dirty="0"/>
              <a:t> (DTL)</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1" name="Content Placeholder 11">
            <a:extLst>
              <a:ext uri="{FF2B5EF4-FFF2-40B4-BE49-F238E27FC236}">
                <a16:creationId xmlns:a16="http://schemas.microsoft.com/office/drawing/2014/main" id="{AE72D344-4748-4FA7-B9DC-55A5A3902C88}"/>
              </a:ext>
            </a:extLst>
          </p:cNvPr>
          <p:cNvSpPr txBox="1">
            <a:spLocks/>
          </p:cNvSpPr>
          <p:nvPr/>
        </p:nvSpPr>
        <p:spPr>
          <a:xfrm>
            <a:off x="1097279" y="1925932"/>
            <a:ext cx="10058401" cy="137075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a:t>
            </a:r>
            <a:r>
              <a:rPr lang="en-US" sz="2500" i="1" dirty="0" err="1"/>
              <a:t>Mengubah</a:t>
            </a:r>
            <a:r>
              <a:rPr lang="en-US" sz="2500" i="1" dirty="0"/>
              <a:t> data </a:t>
            </a:r>
            <a:r>
              <a:rPr lang="en-US" sz="2500" i="1" dirty="0" err="1"/>
              <a:t>menjadi</a:t>
            </a:r>
            <a:r>
              <a:rPr lang="en-US" sz="2500" i="1" dirty="0"/>
              <a:t> </a:t>
            </a:r>
            <a:r>
              <a:rPr lang="en-US" sz="2500" i="1" dirty="0" err="1"/>
              <a:t>pohon</a:t>
            </a:r>
            <a:r>
              <a:rPr lang="en-US" sz="2500" i="1" dirty="0"/>
              <a:t> </a:t>
            </a:r>
            <a:r>
              <a:rPr lang="en-US" sz="2500" i="1" dirty="0" err="1"/>
              <a:t>keputusan</a:t>
            </a:r>
            <a:r>
              <a:rPr lang="en-US" sz="2500" i="1" dirty="0"/>
              <a:t> (decision tree) dan </a:t>
            </a:r>
            <a:r>
              <a:rPr lang="en-US" sz="2500" i="1" dirty="0" err="1"/>
              <a:t>aturan-aturan</a:t>
            </a:r>
            <a:r>
              <a:rPr lang="en-US" sz="2500" i="1" dirty="0"/>
              <a:t> </a:t>
            </a:r>
            <a:r>
              <a:rPr lang="en-US" sz="2500" i="1" dirty="0" err="1"/>
              <a:t>keputusan</a:t>
            </a:r>
            <a:r>
              <a:rPr lang="en-US" sz="2500" i="1" dirty="0"/>
              <a:t> (rule), </a:t>
            </a:r>
            <a:r>
              <a:rPr lang="id-ID" sz="2500" i="1" dirty="0"/>
              <a:t>yaitu</a:t>
            </a:r>
            <a:r>
              <a:rPr lang="en-US" sz="2500" i="1" dirty="0"/>
              <a:t> </a:t>
            </a:r>
            <a:r>
              <a:rPr lang="en-US" sz="2500" i="1" dirty="0" err="1"/>
              <a:t>memperkirakan</a:t>
            </a:r>
            <a:r>
              <a:rPr lang="en-US" sz="2500" i="1" dirty="0"/>
              <a:t> target </a:t>
            </a:r>
            <a:r>
              <a:rPr lang="id-ID" sz="2500" i="1" dirty="0"/>
              <a:t>atau menemukan </a:t>
            </a:r>
            <a:r>
              <a:rPr lang="en-US" sz="2500" i="1" dirty="0" err="1"/>
              <a:t>fungsi</a:t>
            </a:r>
            <a:r>
              <a:rPr lang="id-ID" sz="2500" i="1" dirty="0"/>
              <a:t>-fungsi pendekatan</a:t>
            </a:r>
            <a:r>
              <a:rPr lang="en-US" sz="2500" i="1" dirty="0"/>
              <a:t> </a:t>
            </a:r>
            <a:r>
              <a:rPr lang="id-ID" sz="2500" i="1" dirty="0"/>
              <a:t>yang umumnya </a:t>
            </a:r>
            <a:r>
              <a:rPr lang="en-US" sz="2500" i="1" dirty="0" err="1"/>
              <a:t>bernilai</a:t>
            </a:r>
            <a:r>
              <a:rPr lang="en-US" sz="2500" i="1" dirty="0"/>
              <a:t> </a:t>
            </a:r>
            <a:r>
              <a:rPr lang="en-US" sz="2500" i="1" dirty="0" err="1"/>
              <a:t>diskret</a:t>
            </a:r>
            <a:r>
              <a:rPr lang="en-US" sz="2500" i="1" dirty="0"/>
              <a:t>, </a:t>
            </a:r>
            <a:r>
              <a:rPr lang="en-US" sz="2500" i="1" dirty="0" err="1"/>
              <a:t>dimana</a:t>
            </a:r>
            <a:r>
              <a:rPr lang="en-US" sz="2500" i="1" dirty="0"/>
              <a:t> </a:t>
            </a:r>
            <a:r>
              <a:rPr lang="en-US" sz="2500" i="1" dirty="0" err="1"/>
              <a:t>fungsi</a:t>
            </a:r>
            <a:r>
              <a:rPr lang="en-US" sz="2500" i="1" dirty="0"/>
              <a:t> </a:t>
            </a:r>
            <a:r>
              <a:rPr lang="en-US" sz="2500" i="1" dirty="0" err="1"/>
              <a:t>tersebut</a:t>
            </a:r>
            <a:r>
              <a:rPr lang="en-US" sz="2500" i="1" dirty="0"/>
              <a:t> </a:t>
            </a:r>
            <a:r>
              <a:rPr lang="en-US" sz="2500" i="1" dirty="0" err="1"/>
              <a:t>disajikan</a:t>
            </a:r>
            <a:r>
              <a:rPr lang="en-US" sz="2500" i="1" dirty="0"/>
              <a:t> </a:t>
            </a:r>
            <a:r>
              <a:rPr lang="en-US" sz="2500" i="1" dirty="0" err="1"/>
              <a:t>sebagai</a:t>
            </a:r>
            <a:r>
              <a:rPr lang="en-US" sz="2500" i="1" dirty="0"/>
              <a:t> </a:t>
            </a:r>
            <a:r>
              <a:rPr lang="en-US" sz="2500" i="1" dirty="0" err="1"/>
              <a:t>pohon</a:t>
            </a:r>
            <a:r>
              <a:rPr lang="en-US" sz="2500" i="1" dirty="0"/>
              <a:t> </a:t>
            </a:r>
            <a:r>
              <a:rPr lang="en-US" sz="2500" i="1" dirty="0" err="1"/>
              <a:t>keputusan</a:t>
            </a:r>
            <a:r>
              <a:rPr lang="id-ID" sz="2500" i="1" dirty="0"/>
              <a:t> </a:t>
            </a:r>
            <a:r>
              <a:rPr lang="en-US" sz="2500" dirty="0"/>
              <a:t>“</a:t>
            </a:r>
          </a:p>
        </p:txBody>
      </p:sp>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9" y="3373018"/>
            <a:ext cx="10056433" cy="29904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Deskripsi</a:t>
            </a:r>
            <a:endParaRPr lang="en-US" sz="2400" b="1" dirty="0"/>
          </a:p>
          <a:p>
            <a:pPr marL="354013" indent="-255588">
              <a:spcBef>
                <a:spcPts val="200"/>
              </a:spcBef>
              <a:buFont typeface="Arial" panose="020B0604020202020204" pitchFamily="34" charset="0"/>
              <a:buChar char="•"/>
            </a:pPr>
            <a:r>
              <a:rPr lang="id-ID" sz="2200" dirty="0"/>
              <a:t>Setiap </a:t>
            </a:r>
            <a:r>
              <a:rPr lang="id-ID" sz="2200" i="1" dirty="0"/>
              <a:t>node</a:t>
            </a:r>
            <a:r>
              <a:rPr lang="id-ID" sz="2200" dirty="0"/>
              <a:t> internal menguji suatu atribut</a:t>
            </a:r>
          </a:p>
          <a:p>
            <a:pPr marL="354013" indent="-255588">
              <a:spcBef>
                <a:spcPts val="200"/>
              </a:spcBef>
              <a:buFont typeface="Arial" panose="020B0604020202020204" pitchFamily="34" charset="0"/>
              <a:buChar char="•"/>
            </a:pPr>
            <a:r>
              <a:rPr lang="id-ID" sz="2200" dirty="0"/>
              <a:t>Setiap cabang terkait dengan nilai atribut</a:t>
            </a:r>
          </a:p>
          <a:p>
            <a:pPr marL="354013" indent="-255588">
              <a:spcBef>
                <a:spcPts val="200"/>
              </a:spcBef>
              <a:buFont typeface="Arial" panose="020B0604020202020204" pitchFamily="34" charset="0"/>
              <a:buChar char="•"/>
            </a:pPr>
            <a:r>
              <a:rPr lang="id-ID" sz="2200" dirty="0"/>
              <a:t>Setiap </a:t>
            </a:r>
            <a:r>
              <a:rPr lang="id-ID" sz="2200" i="1" dirty="0"/>
              <a:t>node</a:t>
            </a:r>
            <a:r>
              <a:rPr lang="id-ID" sz="2200" dirty="0"/>
              <a:t> daun menunjukkan suatu klasifikasi</a:t>
            </a:r>
          </a:p>
          <a:p>
            <a:pPr marL="354013" indent="-255588">
              <a:spcBef>
                <a:spcPts val="200"/>
              </a:spcBef>
              <a:buFont typeface="Arial" panose="020B0604020202020204" pitchFamily="34" charset="0"/>
              <a:buChar char="•"/>
            </a:pPr>
            <a:r>
              <a:rPr lang="en-US" sz="2200" dirty="0" err="1"/>
              <a:t>Tahan</a:t>
            </a:r>
            <a:r>
              <a:rPr lang="en-US" sz="2200" dirty="0"/>
              <a:t> </a:t>
            </a:r>
            <a:r>
              <a:rPr lang="en-US" sz="2200" dirty="0" err="1"/>
              <a:t>terhadap</a:t>
            </a:r>
            <a:r>
              <a:rPr lang="en-US" sz="2200" dirty="0"/>
              <a:t> data-data yang </a:t>
            </a:r>
            <a:r>
              <a:rPr lang="en-US" sz="2200" dirty="0" err="1"/>
              <a:t>terdapat</a:t>
            </a:r>
            <a:r>
              <a:rPr lang="en-US" sz="2200" dirty="0"/>
              <a:t> </a:t>
            </a:r>
            <a:r>
              <a:rPr lang="en-US" sz="2200" dirty="0" err="1"/>
              <a:t>kesalahan</a:t>
            </a:r>
            <a:endParaRPr lang="en-US" sz="2200" dirty="0"/>
          </a:p>
          <a:p>
            <a:pPr marL="354013" indent="-255588">
              <a:spcBef>
                <a:spcPts val="200"/>
              </a:spcBef>
              <a:buFont typeface="Arial" panose="020B0604020202020204" pitchFamily="34" charset="0"/>
              <a:buChar char="•"/>
            </a:pPr>
            <a:r>
              <a:rPr lang="en-US" sz="2200" dirty="0" err="1"/>
              <a:t>Mampu</a:t>
            </a:r>
            <a:r>
              <a:rPr lang="en-US" sz="2200" dirty="0"/>
              <a:t> </a:t>
            </a:r>
            <a:r>
              <a:rPr lang="id-ID" sz="2200" dirty="0"/>
              <a:t>merepresentasikan dan </a:t>
            </a:r>
            <a:r>
              <a:rPr lang="en-US" sz="2200" dirty="0" err="1"/>
              <a:t>mempelajari</a:t>
            </a:r>
            <a:r>
              <a:rPr lang="en-US" sz="2200" dirty="0"/>
              <a:t> </a:t>
            </a:r>
            <a:r>
              <a:rPr lang="en-US" sz="2200" dirty="0" err="1"/>
              <a:t>ekspresi</a:t>
            </a:r>
            <a:r>
              <a:rPr lang="en-US" sz="2200" dirty="0"/>
              <a:t>-</a:t>
            </a:r>
            <a:r>
              <a:rPr lang="id-ID" sz="2200" dirty="0"/>
              <a:t>e</a:t>
            </a:r>
            <a:r>
              <a:rPr lang="en-US" sz="2200" dirty="0" err="1"/>
              <a:t>kspresi</a:t>
            </a:r>
            <a:r>
              <a:rPr lang="en-US" sz="2200" dirty="0"/>
              <a:t> </a:t>
            </a:r>
            <a:r>
              <a:rPr lang="en-US" sz="2200" i="1" dirty="0"/>
              <a:t>conjunction</a:t>
            </a:r>
            <a:r>
              <a:rPr lang="en-US" sz="2200" dirty="0"/>
              <a:t> (AND) dan </a:t>
            </a:r>
            <a:r>
              <a:rPr lang="en-US" sz="2200" i="1" dirty="0"/>
              <a:t>disjunction</a:t>
            </a:r>
            <a:r>
              <a:rPr lang="en-US" sz="2200" dirty="0"/>
              <a:t> (OR) </a:t>
            </a:r>
          </a:p>
          <a:p>
            <a:pPr marL="354013" indent="-255588">
              <a:spcBef>
                <a:spcPts val="200"/>
              </a:spcBef>
              <a:buFont typeface="Arial" panose="020B0604020202020204" pitchFamily="34" charset="0"/>
              <a:buChar char="•"/>
            </a:pPr>
            <a:r>
              <a:rPr lang="en-US" sz="2200" dirty="0" err="1"/>
              <a:t>Metode</a:t>
            </a:r>
            <a:r>
              <a:rPr lang="id-ID" sz="2200" dirty="0"/>
              <a:t> DTL, yaitu</a:t>
            </a:r>
            <a:r>
              <a:rPr lang="en-US" sz="2200" dirty="0"/>
              <a:t> Interactive </a:t>
            </a:r>
            <a:r>
              <a:rPr lang="en-US" sz="2200" dirty="0" err="1"/>
              <a:t>Dychotomizer</a:t>
            </a:r>
            <a:r>
              <a:rPr lang="en-US" sz="2200" dirty="0"/>
              <a:t> version 3 (ID3), ASSISTANT, C4.5, C5.0</a:t>
            </a:r>
          </a:p>
        </p:txBody>
      </p:sp>
    </p:spTree>
    <p:extLst>
      <p:ext uri="{BB962C8B-B14F-4D97-AF65-F5344CB8AC3E}">
        <p14:creationId xmlns:p14="http://schemas.microsoft.com/office/powerpoint/2010/main" val="129423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80" y="1842654"/>
            <a:ext cx="4112030"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Deskripsi Penerapan</a:t>
            </a:r>
            <a:endParaRPr lang="en-US" sz="2400" b="1" i="1" dirty="0"/>
          </a:p>
          <a:p>
            <a:pPr marL="98425" indent="0">
              <a:spcBef>
                <a:spcPts val="400"/>
              </a:spcBef>
              <a:spcAft>
                <a:spcPts val="400"/>
              </a:spcAft>
              <a:buNone/>
            </a:pPr>
            <a:r>
              <a:rPr lang="id-ID" sz="2200" dirty="0"/>
              <a:t>Mendefinisikan aturan yang dapat digunakan untuk menentukan seseorang menderita flu (</a:t>
            </a:r>
            <a:r>
              <a:rPr lang="id-ID" sz="2200" i="1" dirty="0"/>
              <a:t>cold</a:t>
            </a:r>
            <a:r>
              <a:rPr lang="id-ID" sz="2200" dirty="0"/>
              <a:t>) atau tidak berdasakan gejala sakit tenggorokan (</a:t>
            </a:r>
            <a:r>
              <a:rPr lang="id-ID" sz="2200" i="1" dirty="0"/>
              <a:t>sore throat</a:t>
            </a:r>
            <a:r>
              <a:rPr lang="id-ID" sz="2200" dirty="0"/>
              <a:t>), demam (</a:t>
            </a:r>
            <a:r>
              <a:rPr lang="id-ID" sz="2200" i="1" dirty="0"/>
              <a:t>fever</a:t>
            </a:r>
            <a:r>
              <a:rPr lang="id-ID" sz="2200" dirty="0"/>
              <a:t>), dan batuk (</a:t>
            </a:r>
            <a:r>
              <a:rPr lang="id-ID" sz="2200" i="1" dirty="0"/>
              <a:t>cough</a:t>
            </a:r>
            <a:r>
              <a:rPr lang="id-ID" sz="2200" dirty="0"/>
              <a:t>)</a:t>
            </a:r>
          </a:p>
          <a:p>
            <a:pPr marL="98425" indent="0">
              <a:spcBef>
                <a:spcPts val="400"/>
              </a:spcBef>
              <a:spcAft>
                <a:spcPts val="400"/>
              </a:spcAft>
              <a:buNone/>
            </a:pPr>
            <a:endParaRPr lang="id-ID" sz="2200" dirty="0"/>
          </a:p>
          <a:p>
            <a:pPr marL="98425" indent="0">
              <a:spcBef>
                <a:spcPts val="400"/>
              </a:spcBef>
              <a:spcAft>
                <a:spcPts val="400"/>
              </a:spcAft>
              <a:buNone/>
            </a:pPr>
            <a:r>
              <a:rPr lang="id-ID" sz="2200" dirty="0"/>
              <a:t>Opsi pohon: </a:t>
            </a:r>
          </a:p>
          <a:p>
            <a:pPr marL="98425" indent="0">
              <a:spcBef>
                <a:spcPts val="400"/>
              </a:spcBef>
              <a:spcAft>
                <a:spcPts val="400"/>
              </a:spcAft>
              <a:buNone/>
            </a:pPr>
            <a:r>
              <a:rPr lang="id-ID" sz="2200" i="1" dirty="0"/>
              <a:t>class1</a:t>
            </a:r>
            <a:r>
              <a:rPr lang="id-ID" sz="2200" dirty="0"/>
              <a:t> (Ya) atau </a:t>
            </a:r>
            <a:r>
              <a:rPr lang="id-ID" sz="2200" i="1" dirty="0"/>
              <a:t>class2 </a:t>
            </a:r>
            <a:r>
              <a:rPr lang="id-ID" sz="2200" dirty="0"/>
              <a:t>(Tidak)</a:t>
            </a:r>
            <a:endParaRPr lang="en-US" sz="2200" dirty="0"/>
          </a:p>
        </p:txBody>
      </p:sp>
      <p:sp>
        <p:nvSpPr>
          <p:cNvPr id="6" name="Content Placeholder 11">
            <a:extLst>
              <a:ext uri="{FF2B5EF4-FFF2-40B4-BE49-F238E27FC236}">
                <a16:creationId xmlns:a16="http://schemas.microsoft.com/office/drawing/2014/main" id="{9041FBD8-0F76-4673-91DA-E081F74C8A1C}"/>
              </a:ext>
            </a:extLst>
          </p:cNvPr>
          <p:cNvSpPr txBox="1">
            <a:spLocks/>
          </p:cNvSpPr>
          <p:nvPr/>
        </p:nvSpPr>
        <p:spPr>
          <a:xfrm>
            <a:off x="6356010" y="1842654"/>
            <a:ext cx="4799669"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Pohon (</a:t>
            </a:r>
            <a:r>
              <a:rPr lang="id-ID" sz="2400" b="1" i="1" dirty="0"/>
              <a:t>Tree</a:t>
            </a:r>
            <a:r>
              <a:rPr lang="id-ID" sz="2400" b="1" dirty="0"/>
              <a:t>)</a:t>
            </a:r>
            <a:endParaRPr lang="en-US" sz="2400" b="1" i="1" dirty="0"/>
          </a:p>
        </p:txBody>
      </p:sp>
      <p:sp>
        <p:nvSpPr>
          <p:cNvPr id="8" name="Title 1">
            <a:extLst>
              <a:ext uri="{FF2B5EF4-FFF2-40B4-BE49-F238E27FC236}">
                <a16:creationId xmlns:a16="http://schemas.microsoft.com/office/drawing/2014/main" id="{1EA0CD7F-50C9-475A-9E06-9A5ED053E627}"/>
              </a:ext>
            </a:extLst>
          </p:cNvPr>
          <p:cNvSpPr>
            <a:spLocks noGrp="1"/>
          </p:cNvSpPr>
          <p:nvPr>
            <p:ph type="title"/>
          </p:nvPr>
        </p:nvSpPr>
        <p:spPr>
          <a:xfrm>
            <a:off x="1097280" y="286603"/>
            <a:ext cx="10058400" cy="1450757"/>
          </a:xfrm>
        </p:spPr>
        <p:txBody>
          <a:bodyPr>
            <a:normAutofit/>
          </a:bodyPr>
          <a:lstStyle/>
          <a:p>
            <a:r>
              <a:rPr lang="en-US" sz="4000" b="1" dirty="0"/>
              <a:t>DECISION TREE LEARNING</a:t>
            </a:r>
            <a:br>
              <a:rPr lang="id-ID" sz="4000" b="1" dirty="0"/>
            </a:br>
            <a:r>
              <a:rPr lang="en-US" sz="2700" i="1" dirty="0" err="1"/>
              <a:t>Deskripsi</a:t>
            </a:r>
            <a:r>
              <a:rPr lang="en-US" sz="2700" i="1" dirty="0"/>
              <a:t> </a:t>
            </a:r>
            <a:r>
              <a:rPr lang="id-ID" sz="2700" i="1" dirty="0"/>
              <a:t>D</a:t>
            </a:r>
            <a:r>
              <a:rPr lang="en-US" sz="2700" i="1" dirty="0" err="1"/>
              <a:t>ecision</a:t>
            </a:r>
            <a:r>
              <a:rPr lang="en-US" sz="2700" i="1" dirty="0"/>
              <a:t> </a:t>
            </a:r>
            <a:r>
              <a:rPr lang="id-ID" sz="2700" i="1" dirty="0"/>
              <a:t>T</a:t>
            </a:r>
            <a:r>
              <a:rPr lang="en-US" sz="2700" i="1" dirty="0" err="1"/>
              <a:t>ree</a:t>
            </a:r>
            <a:r>
              <a:rPr lang="en-US" sz="2700" i="1" dirty="0"/>
              <a:t> </a:t>
            </a:r>
            <a:r>
              <a:rPr lang="id-ID" sz="2700" i="1" dirty="0"/>
              <a:t>L</a:t>
            </a:r>
            <a:r>
              <a:rPr lang="en-US" sz="2700" i="1" dirty="0"/>
              <a:t>earning</a:t>
            </a:r>
            <a:r>
              <a:rPr lang="id-ID" sz="2700" i="1" dirty="0"/>
              <a:t> (DTL)</a:t>
            </a:r>
          </a:p>
        </p:txBody>
      </p:sp>
      <p:pic>
        <p:nvPicPr>
          <p:cNvPr id="10" name="Picture 9">
            <a:extLst>
              <a:ext uri="{FF2B5EF4-FFF2-40B4-BE49-F238E27FC236}">
                <a16:creationId xmlns:a16="http://schemas.microsoft.com/office/drawing/2014/main" id="{2C5FC923-8A90-4E7A-9B25-EED304A40CB8}"/>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5" name="Picture 4">
            <a:extLst>
              <a:ext uri="{FF2B5EF4-FFF2-40B4-BE49-F238E27FC236}">
                <a16:creationId xmlns:a16="http://schemas.microsoft.com/office/drawing/2014/main" id="{3AC4EF2F-5850-4967-9430-9099870886D3}"/>
              </a:ext>
            </a:extLst>
          </p:cNvPr>
          <p:cNvPicPr>
            <a:picLocks noChangeAspect="1"/>
          </p:cNvPicPr>
          <p:nvPr/>
        </p:nvPicPr>
        <p:blipFill>
          <a:blip r:embed="rId3"/>
          <a:stretch>
            <a:fillRect/>
          </a:stretch>
        </p:blipFill>
        <p:spPr>
          <a:xfrm>
            <a:off x="6154911" y="2180741"/>
            <a:ext cx="5089900" cy="4108092"/>
          </a:xfrm>
          <a:prstGeom prst="rect">
            <a:avLst/>
          </a:prstGeom>
        </p:spPr>
      </p:pic>
    </p:spTree>
    <p:extLst>
      <p:ext uri="{BB962C8B-B14F-4D97-AF65-F5344CB8AC3E}">
        <p14:creationId xmlns:p14="http://schemas.microsoft.com/office/powerpoint/2010/main" val="342383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9" y="1842654"/>
            <a:ext cx="4482427"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Deskripsi Penerapan</a:t>
            </a:r>
            <a:endParaRPr lang="en-US" sz="2400" b="1" i="1" dirty="0"/>
          </a:p>
          <a:p>
            <a:pPr marL="98425" indent="0">
              <a:spcBef>
                <a:spcPts val="400"/>
              </a:spcBef>
              <a:spcAft>
                <a:spcPts val="400"/>
              </a:spcAft>
              <a:buNone/>
            </a:pPr>
            <a:r>
              <a:rPr lang="id-ID" sz="2200" dirty="0"/>
              <a:t>Test: pasien demam (fever) &gt; 37,5</a:t>
            </a:r>
            <a:endParaRPr lang="en-US" sz="2200" i="1" dirty="0"/>
          </a:p>
        </p:txBody>
      </p:sp>
      <p:sp>
        <p:nvSpPr>
          <p:cNvPr id="6" name="Content Placeholder 11">
            <a:extLst>
              <a:ext uri="{FF2B5EF4-FFF2-40B4-BE49-F238E27FC236}">
                <a16:creationId xmlns:a16="http://schemas.microsoft.com/office/drawing/2014/main" id="{9041FBD8-0F76-4673-91DA-E081F74C8A1C}"/>
              </a:ext>
            </a:extLst>
          </p:cNvPr>
          <p:cNvSpPr txBox="1">
            <a:spLocks/>
          </p:cNvSpPr>
          <p:nvPr/>
        </p:nvSpPr>
        <p:spPr>
          <a:xfrm>
            <a:off x="5784980" y="1842654"/>
            <a:ext cx="6064898"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i="1" dirty="0"/>
              <a:t>Data Training</a:t>
            </a:r>
          </a:p>
          <a:p>
            <a:pPr marL="98425" indent="0">
              <a:spcBef>
                <a:spcPts val="0"/>
              </a:spcBef>
              <a:spcAft>
                <a:spcPts val="600"/>
              </a:spcAft>
              <a:buNone/>
            </a:pPr>
            <a:r>
              <a:rPr lang="en-US" i="1" dirty="0"/>
              <a:t>Fever</a:t>
            </a:r>
            <a:r>
              <a:rPr lang="en-US" dirty="0"/>
              <a:t> (</a:t>
            </a:r>
            <a:r>
              <a:rPr lang="en-US" dirty="0" err="1"/>
              <a:t>demam</a:t>
            </a:r>
            <a:r>
              <a:rPr lang="en-US" dirty="0"/>
              <a:t>) </a:t>
            </a:r>
            <a:r>
              <a:rPr lang="en-US" dirty="0" err="1"/>
              <a:t>terdiri</a:t>
            </a:r>
            <a:r>
              <a:rPr lang="en-US" dirty="0"/>
              <a:t> </a:t>
            </a:r>
            <a:r>
              <a:rPr lang="en-US" dirty="0" err="1"/>
              <a:t>dari</a:t>
            </a:r>
            <a:r>
              <a:rPr lang="en-US" dirty="0"/>
              <a:t> 3 </a:t>
            </a:r>
            <a:r>
              <a:rPr lang="en-US" dirty="0" err="1"/>
              <a:t>nilai</a:t>
            </a:r>
            <a:r>
              <a:rPr lang="en-US" dirty="0"/>
              <a:t>: &lt; 37; &gt;37 dan &lt; 38; &gt;38</a:t>
            </a:r>
          </a:p>
          <a:p>
            <a:pPr marL="98425" indent="0">
              <a:spcBef>
                <a:spcPts val="0"/>
              </a:spcBef>
              <a:spcAft>
                <a:spcPts val="600"/>
              </a:spcAft>
              <a:buNone/>
            </a:pPr>
            <a:r>
              <a:rPr lang="en-US" i="1" dirty="0"/>
              <a:t>Cough</a:t>
            </a:r>
            <a:r>
              <a:rPr lang="en-US" dirty="0"/>
              <a:t> (</a:t>
            </a:r>
            <a:r>
              <a:rPr lang="en-US" dirty="0" err="1"/>
              <a:t>batuk</a:t>
            </a:r>
            <a:r>
              <a:rPr lang="en-US" dirty="0"/>
              <a:t>) </a:t>
            </a:r>
            <a:r>
              <a:rPr lang="en-US" dirty="0" err="1"/>
              <a:t>terdiri</a:t>
            </a:r>
            <a:r>
              <a:rPr lang="en-US" dirty="0"/>
              <a:t> </a:t>
            </a:r>
            <a:r>
              <a:rPr lang="en-US" dirty="0" err="1"/>
              <a:t>dari</a:t>
            </a:r>
            <a:r>
              <a:rPr lang="en-US" dirty="0"/>
              <a:t> 2 </a:t>
            </a:r>
            <a:r>
              <a:rPr lang="en-US" dirty="0" err="1"/>
              <a:t>nilai</a:t>
            </a:r>
            <a:r>
              <a:rPr lang="en-US" dirty="0"/>
              <a:t>: weak; strong</a:t>
            </a:r>
          </a:p>
        </p:txBody>
      </p:sp>
      <p:sp>
        <p:nvSpPr>
          <p:cNvPr id="8" name="Title 1">
            <a:extLst>
              <a:ext uri="{FF2B5EF4-FFF2-40B4-BE49-F238E27FC236}">
                <a16:creationId xmlns:a16="http://schemas.microsoft.com/office/drawing/2014/main" id="{1EA0CD7F-50C9-475A-9E06-9A5ED053E627}"/>
              </a:ext>
            </a:extLst>
          </p:cNvPr>
          <p:cNvSpPr>
            <a:spLocks noGrp="1"/>
          </p:cNvSpPr>
          <p:nvPr>
            <p:ph type="title"/>
          </p:nvPr>
        </p:nvSpPr>
        <p:spPr>
          <a:xfrm>
            <a:off x="1097280" y="286603"/>
            <a:ext cx="10058400" cy="1450757"/>
          </a:xfrm>
        </p:spPr>
        <p:txBody>
          <a:bodyPr>
            <a:normAutofit/>
          </a:bodyPr>
          <a:lstStyle/>
          <a:p>
            <a:r>
              <a:rPr lang="en-US" sz="4000" b="1" dirty="0"/>
              <a:t>DECISION TREE LEARNING</a:t>
            </a:r>
            <a:br>
              <a:rPr lang="id-ID" sz="4000" b="1" dirty="0"/>
            </a:br>
            <a:r>
              <a:rPr lang="en-US" sz="2700" i="1" dirty="0" err="1"/>
              <a:t>Deskripsi</a:t>
            </a:r>
            <a:r>
              <a:rPr lang="en-US" sz="2700" i="1" dirty="0"/>
              <a:t> </a:t>
            </a:r>
            <a:r>
              <a:rPr lang="id-ID" sz="2700" i="1" dirty="0"/>
              <a:t>D</a:t>
            </a:r>
            <a:r>
              <a:rPr lang="en-US" sz="2700" i="1" dirty="0" err="1"/>
              <a:t>ecision</a:t>
            </a:r>
            <a:r>
              <a:rPr lang="en-US" sz="2700" i="1" dirty="0"/>
              <a:t> </a:t>
            </a:r>
            <a:r>
              <a:rPr lang="id-ID" sz="2700" i="1" dirty="0"/>
              <a:t>T</a:t>
            </a:r>
            <a:r>
              <a:rPr lang="en-US" sz="2700" i="1" dirty="0" err="1"/>
              <a:t>ree</a:t>
            </a:r>
            <a:r>
              <a:rPr lang="en-US" sz="2700" i="1" dirty="0"/>
              <a:t> </a:t>
            </a:r>
            <a:r>
              <a:rPr lang="id-ID" sz="2700" i="1" dirty="0"/>
              <a:t>L</a:t>
            </a:r>
            <a:r>
              <a:rPr lang="en-US" sz="2700" i="1" dirty="0"/>
              <a:t>earning</a:t>
            </a:r>
            <a:r>
              <a:rPr lang="id-ID" sz="2700" i="1" dirty="0"/>
              <a:t> (DTL)</a:t>
            </a:r>
          </a:p>
        </p:txBody>
      </p:sp>
      <p:pic>
        <p:nvPicPr>
          <p:cNvPr id="10" name="Picture 9">
            <a:extLst>
              <a:ext uri="{FF2B5EF4-FFF2-40B4-BE49-F238E27FC236}">
                <a16:creationId xmlns:a16="http://schemas.microsoft.com/office/drawing/2014/main" id="{2C5FC923-8A90-4E7A-9B25-EED304A40CB8}"/>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3" name="Picture 2">
            <a:extLst>
              <a:ext uri="{FF2B5EF4-FFF2-40B4-BE49-F238E27FC236}">
                <a16:creationId xmlns:a16="http://schemas.microsoft.com/office/drawing/2014/main" id="{44D7ECEB-B3DC-41FF-9CBE-066BB6A4852D}"/>
              </a:ext>
            </a:extLst>
          </p:cNvPr>
          <p:cNvPicPr>
            <a:picLocks noChangeAspect="1"/>
          </p:cNvPicPr>
          <p:nvPr/>
        </p:nvPicPr>
        <p:blipFill>
          <a:blip r:embed="rId3"/>
          <a:stretch>
            <a:fillRect/>
          </a:stretch>
        </p:blipFill>
        <p:spPr>
          <a:xfrm>
            <a:off x="1097280" y="2604655"/>
            <a:ext cx="4237738" cy="4253346"/>
          </a:xfrm>
          <a:prstGeom prst="rect">
            <a:avLst/>
          </a:prstGeom>
        </p:spPr>
      </p:pic>
      <p:pic>
        <p:nvPicPr>
          <p:cNvPr id="7" name="Picture 6">
            <a:extLst>
              <a:ext uri="{FF2B5EF4-FFF2-40B4-BE49-F238E27FC236}">
                <a16:creationId xmlns:a16="http://schemas.microsoft.com/office/drawing/2014/main" id="{86698054-4821-4BAA-8E5A-012FBE6EB323}"/>
              </a:ext>
            </a:extLst>
          </p:cNvPr>
          <p:cNvPicPr>
            <a:picLocks noChangeAspect="1"/>
          </p:cNvPicPr>
          <p:nvPr/>
        </p:nvPicPr>
        <p:blipFill>
          <a:blip r:embed="rId4"/>
          <a:stretch>
            <a:fillRect/>
          </a:stretch>
        </p:blipFill>
        <p:spPr>
          <a:xfrm>
            <a:off x="6707641" y="3038475"/>
            <a:ext cx="4219575" cy="3819525"/>
          </a:xfrm>
          <a:prstGeom prst="rect">
            <a:avLst/>
          </a:prstGeom>
        </p:spPr>
      </p:pic>
    </p:spTree>
    <p:extLst>
      <p:ext uri="{BB962C8B-B14F-4D97-AF65-F5344CB8AC3E}">
        <p14:creationId xmlns:p14="http://schemas.microsoft.com/office/powerpoint/2010/main" val="4142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9" y="1842654"/>
            <a:ext cx="2902787"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Deskripsi Penerapan</a:t>
            </a:r>
            <a:endParaRPr lang="en-US" sz="2400" b="1" i="1" dirty="0"/>
          </a:p>
          <a:p>
            <a:pPr marL="98425" indent="0">
              <a:spcBef>
                <a:spcPts val="400"/>
              </a:spcBef>
              <a:spcAft>
                <a:spcPts val="400"/>
              </a:spcAft>
              <a:buNone/>
            </a:pPr>
            <a:r>
              <a:rPr lang="id-ID" sz="2200" dirty="0"/>
              <a:t>Pohon: </a:t>
            </a:r>
            <a:r>
              <a:rPr lang="id-ID" sz="2200" i="1" dirty="0"/>
              <a:t>cough</a:t>
            </a:r>
            <a:r>
              <a:rPr lang="id-ID" sz="2200" dirty="0"/>
              <a:t> (batuk) dipertimbangkan</a:t>
            </a:r>
            <a:endParaRPr lang="en-US" sz="2200" i="1" dirty="0"/>
          </a:p>
        </p:txBody>
      </p:sp>
      <p:sp>
        <p:nvSpPr>
          <p:cNvPr id="8" name="Title 1">
            <a:extLst>
              <a:ext uri="{FF2B5EF4-FFF2-40B4-BE49-F238E27FC236}">
                <a16:creationId xmlns:a16="http://schemas.microsoft.com/office/drawing/2014/main" id="{1EA0CD7F-50C9-475A-9E06-9A5ED053E627}"/>
              </a:ext>
            </a:extLst>
          </p:cNvPr>
          <p:cNvSpPr>
            <a:spLocks noGrp="1"/>
          </p:cNvSpPr>
          <p:nvPr>
            <p:ph type="title"/>
          </p:nvPr>
        </p:nvSpPr>
        <p:spPr>
          <a:xfrm>
            <a:off x="1097280" y="286603"/>
            <a:ext cx="10058400" cy="1450757"/>
          </a:xfrm>
        </p:spPr>
        <p:txBody>
          <a:bodyPr>
            <a:normAutofit/>
          </a:bodyPr>
          <a:lstStyle/>
          <a:p>
            <a:r>
              <a:rPr lang="en-US" sz="4000" b="1" dirty="0"/>
              <a:t>DECISION TREE LEARNING</a:t>
            </a:r>
            <a:br>
              <a:rPr lang="id-ID" sz="4000" b="1" dirty="0"/>
            </a:br>
            <a:r>
              <a:rPr lang="en-US" sz="2700" i="1" dirty="0" err="1"/>
              <a:t>Deskripsi</a:t>
            </a:r>
            <a:r>
              <a:rPr lang="en-US" sz="2700" i="1" dirty="0"/>
              <a:t> </a:t>
            </a:r>
            <a:r>
              <a:rPr lang="id-ID" sz="2700" i="1" dirty="0"/>
              <a:t>D</a:t>
            </a:r>
            <a:r>
              <a:rPr lang="en-US" sz="2700" i="1" dirty="0" err="1"/>
              <a:t>ecision</a:t>
            </a:r>
            <a:r>
              <a:rPr lang="en-US" sz="2700" i="1" dirty="0"/>
              <a:t> </a:t>
            </a:r>
            <a:r>
              <a:rPr lang="id-ID" sz="2700" i="1" dirty="0"/>
              <a:t>T</a:t>
            </a:r>
            <a:r>
              <a:rPr lang="en-US" sz="2700" i="1" dirty="0" err="1"/>
              <a:t>ree</a:t>
            </a:r>
            <a:r>
              <a:rPr lang="en-US" sz="2700" i="1" dirty="0"/>
              <a:t> </a:t>
            </a:r>
            <a:r>
              <a:rPr lang="id-ID" sz="2700" i="1" dirty="0"/>
              <a:t>L</a:t>
            </a:r>
            <a:r>
              <a:rPr lang="en-US" sz="2700" i="1" dirty="0"/>
              <a:t>earning</a:t>
            </a:r>
            <a:r>
              <a:rPr lang="id-ID" sz="2700" i="1" dirty="0"/>
              <a:t> (DTL)</a:t>
            </a:r>
          </a:p>
        </p:txBody>
      </p:sp>
      <p:pic>
        <p:nvPicPr>
          <p:cNvPr id="10" name="Picture 9">
            <a:extLst>
              <a:ext uri="{FF2B5EF4-FFF2-40B4-BE49-F238E27FC236}">
                <a16:creationId xmlns:a16="http://schemas.microsoft.com/office/drawing/2014/main" id="{2C5FC923-8A90-4E7A-9B25-EED304A40CB8}"/>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4" name="Picture 3">
            <a:extLst>
              <a:ext uri="{FF2B5EF4-FFF2-40B4-BE49-F238E27FC236}">
                <a16:creationId xmlns:a16="http://schemas.microsoft.com/office/drawing/2014/main" id="{25E7467B-A403-455A-97B2-91C8E3CC75C2}"/>
              </a:ext>
            </a:extLst>
          </p:cNvPr>
          <p:cNvPicPr>
            <a:picLocks noChangeAspect="1"/>
          </p:cNvPicPr>
          <p:nvPr/>
        </p:nvPicPr>
        <p:blipFill>
          <a:blip r:embed="rId3"/>
          <a:stretch>
            <a:fillRect/>
          </a:stretch>
        </p:blipFill>
        <p:spPr>
          <a:xfrm>
            <a:off x="4000066" y="2008173"/>
            <a:ext cx="7877175" cy="4219575"/>
          </a:xfrm>
          <a:prstGeom prst="rect">
            <a:avLst/>
          </a:prstGeom>
        </p:spPr>
      </p:pic>
    </p:spTree>
    <p:extLst>
      <p:ext uri="{BB962C8B-B14F-4D97-AF65-F5344CB8AC3E}">
        <p14:creationId xmlns:p14="http://schemas.microsoft.com/office/powerpoint/2010/main" val="1578633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80" y="1842654"/>
            <a:ext cx="2781994"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Deskripsi Penerapan</a:t>
            </a:r>
            <a:endParaRPr lang="en-US" sz="2400" b="1" i="1" dirty="0"/>
          </a:p>
          <a:p>
            <a:pPr marL="98425" indent="0">
              <a:spcBef>
                <a:spcPts val="400"/>
              </a:spcBef>
              <a:spcAft>
                <a:spcPts val="400"/>
              </a:spcAft>
              <a:buNone/>
            </a:pPr>
            <a:r>
              <a:rPr lang="id-ID" sz="2200" dirty="0"/>
              <a:t>Pohon: </a:t>
            </a:r>
            <a:r>
              <a:rPr lang="id-ID" sz="2200" i="1" dirty="0"/>
              <a:t>fever</a:t>
            </a:r>
            <a:r>
              <a:rPr lang="id-ID" sz="2200" dirty="0"/>
              <a:t> (demam) dipertimbangkan</a:t>
            </a:r>
          </a:p>
          <a:p>
            <a:pPr marL="98425" indent="0">
              <a:spcBef>
                <a:spcPts val="400"/>
              </a:spcBef>
              <a:spcAft>
                <a:spcPts val="400"/>
              </a:spcAft>
              <a:buNone/>
            </a:pPr>
            <a:endParaRPr lang="id-ID" sz="2200" i="1" dirty="0"/>
          </a:p>
          <a:p>
            <a:pPr marL="98425" indent="0">
              <a:spcBef>
                <a:spcPts val="400"/>
              </a:spcBef>
              <a:spcAft>
                <a:spcPts val="400"/>
              </a:spcAft>
              <a:buNone/>
            </a:pPr>
            <a:endParaRPr lang="id-ID" sz="800" i="1" dirty="0"/>
          </a:p>
          <a:p>
            <a:pPr marL="98425" indent="0" algn="ctr">
              <a:spcBef>
                <a:spcPts val="400"/>
              </a:spcBef>
              <a:spcAft>
                <a:spcPts val="400"/>
              </a:spcAft>
              <a:buNone/>
            </a:pPr>
            <a:r>
              <a:rPr lang="id-ID" sz="2200" i="1" dirty="0"/>
              <a:t>Benarkan klasifikasi pohon berdasarkan cough (batuk) dan fever (demam) untuk menentukan seseorang menderita flu seperti itu?</a:t>
            </a:r>
            <a:endParaRPr lang="en-US" sz="2200" i="1" dirty="0"/>
          </a:p>
        </p:txBody>
      </p:sp>
      <p:sp>
        <p:nvSpPr>
          <p:cNvPr id="8" name="Title 1">
            <a:extLst>
              <a:ext uri="{FF2B5EF4-FFF2-40B4-BE49-F238E27FC236}">
                <a16:creationId xmlns:a16="http://schemas.microsoft.com/office/drawing/2014/main" id="{1EA0CD7F-50C9-475A-9E06-9A5ED053E627}"/>
              </a:ext>
            </a:extLst>
          </p:cNvPr>
          <p:cNvSpPr>
            <a:spLocks noGrp="1"/>
          </p:cNvSpPr>
          <p:nvPr>
            <p:ph type="title"/>
          </p:nvPr>
        </p:nvSpPr>
        <p:spPr>
          <a:xfrm>
            <a:off x="1097280" y="286603"/>
            <a:ext cx="10058400" cy="1450757"/>
          </a:xfrm>
        </p:spPr>
        <p:txBody>
          <a:bodyPr>
            <a:normAutofit/>
          </a:bodyPr>
          <a:lstStyle/>
          <a:p>
            <a:r>
              <a:rPr lang="en-US" sz="4000" b="1" dirty="0"/>
              <a:t>DECISION TREE LEARNING</a:t>
            </a:r>
            <a:br>
              <a:rPr lang="id-ID" sz="4000" b="1" dirty="0"/>
            </a:br>
            <a:r>
              <a:rPr lang="en-US" sz="2700" i="1" dirty="0" err="1"/>
              <a:t>Deskripsi</a:t>
            </a:r>
            <a:r>
              <a:rPr lang="en-US" sz="2700" i="1" dirty="0"/>
              <a:t> </a:t>
            </a:r>
            <a:r>
              <a:rPr lang="id-ID" sz="2700" i="1" dirty="0"/>
              <a:t>D</a:t>
            </a:r>
            <a:r>
              <a:rPr lang="en-US" sz="2700" i="1" dirty="0" err="1"/>
              <a:t>ecision</a:t>
            </a:r>
            <a:r>
              <a:rPr lang="en-US" sz="2700" i="1" dirty="0"/>
              <a:t> </a:t>
            </a:r>
            <a:r>
              <a:rPr lang="id-ID" sz="2700" i="1" dirty="0"/>
              <a:t>T</a:t>
            </a:r>
            <a:r>
              <a:rPr lang="en-US" sz="2700" i="1" dirty="0" err="1"/>
              <a:t>ree</a:t>
            </a:r>
            <a:r>
              <a:rPr lang="en-US" sz="2700" i="1" dirty="0"/>
              <a:t> </a:t>
            </a:r>
            <a:r>
              <a:rPr lang="id-ID" sz="2700" i="1" dirty="0"/>
              <a:t>L</a:t>
            </a:r>
            <a:r>
              <a:rPr lang="en-US" sz="2700" i="1" dirty="0"/>
              <a:t>earning</a:t>
            </a:r>
            <a:r>
              <a:rPr lang="id-ID" sz="2700" i="1" dirty="0"/>
              <a:t> (DTL)</a:t>
            </a:r>
          </a:p>
        </p:txBody>
      </p:sp>
      <p:pic>
        <p:nvPicPr>
          <p:cNvPr id="10" name="Picture 9">
            <a:extLst>
              <a:ext uri="{FF2B5EF4-FFF2-40B4-BE49-F238E27FC236}">
                <a16:creationId xmlns:a16="http://schemas.microsoft.com/office/drawing/2014/main" id="{2C5FC923-8A90-4E7A-9B25-EED304A40CB8}"/>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3" name="Picture 2">
            <a:extLst>
              <a:ext uri="{FF2B5EF4-FFF2-40B4-BE49-F238E27FC236}">
                <a16:creationId xmlns:a16="http://schemas.microsoft.com/office/drawing/2014/main" id="{82B8363F-E3F2-440D-BADD-4C3A369375EA}"/>
              </a:ext>
            </a:extLst>
          </p:cNvPr>
          <p:cNvPicPr>
            <a:picLocks noChangeAspect="1"/>
          </p:cNvPicPr>
          <p:nvPr/>
        </p:nvPicPr>
        <p:blipFill>
          <a:blip r:embed="rId3"/>
          <a:stretch>
            <a:fillRect/>
          </a:stretch>
        </p:blipFill>
        <p:spPr>
          <a:xfrm>
            <a:off x="3879273" y="1842654"/>
            <a:ext cx="7276407" cy="4421460"/>
          </a:xfrm>
          <a:prstGeom prst="rect">
            <a:avLst/>
          </a:prstGeom>
        </p:spPr>
      </p:pic>
    </p:spTree>
    <p:extLst>
      <p:ext uri="{BB962C8B-B14F-4D97-AF65-F5344CB8AC3E}">
        <p14:creationId xmlns:p14="http://schemas.microsoft.com/office/powerpoint/2010/main" val="27996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fade">
                                      <p:cBhvr>
                                        <p:cTn id="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80" y="1842654"/>
            <a:ext cx="4292138"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Algoritma ID3</a:t>
            </a:r>
            <a:endParaRPr lang="en-US" sz="2400" b="1" i="1" dirty="0"/>
          </a:p>
          <a:p>
            <a:pPr marL="98425" indent="0">
              <a:spcBef>
                <a:spcPts val="400"/>
              </a:spcBef>
              <a:spcAft>
                <a:spcPts val="400"/>
              </a:spcAft>
              <a:buNone/>
            </a:pPr>
            <a:r>
              <a:rPr lang="id-ID" i="1" dirty="0"/>
              <a:t>Interactive Dychotomizer Version 3 </a:t>
            </a:r>
            <a:r>
              <a:rPr lang="id-ID" dirty="0"/>
              <a:t>(ID3) adalah salah satu metode dari DTL:</a:t>
            </a:r>
          </a:p>
          <a:p>
            <a:pPr marL="441325" indent="-342900">
              <a:spcBef>
                <a:spcPts val="400"/>
              </a:spcBef>
              <a:spcAft>
                <a:spcPts val="400"/>
              </a:spcAft>
              <a:buFont typeface="Arial" panose="020B0604020202020204" pitchFamily="34" charset="0"/>
              <a:buChar char="•"/>
            </a:pPr>
            <a:r>
              <a:rPr lang="id-ID" dirty="0"/>
              <a:t>A adalah atribut keputusan “terbaik” bagi node berikutnya</a:t>
            </a:r>
          </a:p>
          <a:p>
            <a:pPr marL="441325" indent="-342900">
              <a:spcBef>
                <a:spcPts val="400"/>
              </a:spcBef>
              <a:spcAft>
                <a:spcPts val="400"/>
              </a:spcAft>
              <a:buFont typeface="Arial" panose="020B0604020202020204" pitchFamily="34" charset="0"/>
              <a:buChar char="•"/>
            </a:pPr>
            <a:r>
              <a:rPr lang="id-ID" dirty="0"/>
              <a:t>Jadikan A sebagai atribut keputusan</a:t>
            </a:r>
          </a:p>
          <a:p>
            <a:pPr marL="441325" indent="-342900">
              <a:spcBef>
                <a:spcPts val="400"/>
              </a:spcBef>
              <a:spcAft>
                <a:spcPts val="400"/>
              </a:spcAft>
              <a:buFont typeface="Arial" panose="020B0604020202020204" pitchFamily="34" charset="0"/>
              <a:buChar char="•"/>
            </a:pPr>
            <a:r>
              <a:rPr lang="id-ID" dirty="0"/>
              <a:t>Untuk setiap nilai A, buat keturunan barunya</a:t>
            </a:r>
          </a:p>
          <a:p>
            <a:pPr marL="441325" indent="-342900">
              <a:spcBef>
                <a:spcPts val="400"/>
              </a:spcBef>
              <a:spcAft>
                <a:spcPts val="400"/>
              </a:spcAft>
              <a:buFont typeface="Arial" panose="020B0604020202020204" pitchFamily="34" charset="0"/>
              <a:buChar char="•"/>
            </a:pPr>
            <a:r>
              <a:rPr lang="id-ID" dirty="0"/>
              <a:t>Urutkan sample pada node-node daun</a:t>
            </a:r>
          </a:p>
          <a:p>
            <a:pPr marL="441325" indent="-342900">
              <a:spcBef>
                <a:spcPts val="400"/>
              </a:spcBef>
              <a:spcAft>
                <a:spcPts val="400"/>
              </a:spcAft>
              <a:buFont typeface="Arial" panose="020B0604020202020204" pitchFamily="34" charset="0"/>
              <a:buChar char="•"/>
            </a:pPr>
            <a:r>
              <a:rPr lang="id-ID" dirty="0"/>
              <a:t>Jika sample telah terklasifikasi secara sempurna, STOP. Jika tidak, lakukan iterasi terhadap node daun baru</a:t>
            </a:r>
          </a:p>
        </p:txBody>
      </p:sp>
      <p:sp>
        <p:nvSpPr>
          <p:cNvPr id="8" name="Title 1">
            <a:extLst>
              <a:ext uri="{FF2B5EF4-FFF2-40B4-BE49-F238E27FC236}">
                <a16:creationId xmlns:a16="http://schemas.microsoft.com/office/drawing/2014/main" id="{1EA0CD7F-50C9-475A-9E06-9A5ED053E627}"/>
              </a:ext>
            </a:extLst>
          </p:cNvPr>
          <p:cNvSpPr>
            <a:spLocks noGrp="1"/>
          </p:cNvSpPr>
          <p:nvPr>
            <p:ph type="title"/>
          </p:nvPr>
        </p:nvSpPr>
        <p:spPr>
          <a:xfrm>
            <a:off x="1097280" y="286603"/>
            <a:ext cx="10058400" cy="1450757"/>
          </a:xfrm>
        </p:spPr>
        <p:txBody>
          <a:bodyPr>
            <a:normAutofit/>
          </a:bodyPr>
          <a:lstStyle/>
          <a:p>
            <a:r>
              <a:rPr lang="en-US" sz="4000" b="1" dirty="0"/>
              <a:t>DECISION TREE LEARNING</a:t>
            </a:r>
            <a:br>
              <a:rPr lang="id-ID" sz="4000" b="1" dirty="0"/>
            </a:br>
            <a:r>
              <a:rPr lang="en-US" sz="2700" i="1" dirty="0" err="1"/>
              <a:t>Deskripsi</a:t>
            </a:r>
            <a:r>
              <a:rPr lang="en-US" sz="2700" i="1" dirty="0"/>
              <a:t> </a:t>
            </a:r>
            <a:r>
              <a:rPr lang="id-ID" sz="2700" i="1" dirty="0"/>
              <a:t>D</a:t>
            </a:r>
            <a:r>
              <a:rPr lang="en-US" sz="2700" i="1" dirty="0" err="1"/>
              <a:t>ecision</a:t>
            </a:r>
            <a:r>
              <a:rPr lang="en-US" sz="2700" i="1" dirty="0"/>
              <a:t> </a:t>
            </a:r>
            <a:r>
              <a:rPr lang="id-ID" sz="2700" i="1" dirty="0"/>
              <a:t>T</a:t>
            </a:r>
            <a:r>
              <a:rPr lang="en-US" sz="2700" i="1" dirty="0" err="1"/>
              <a:t>ree</a:t>
            </a:r>
            <a:r>
              <a:rPr lang="en-US" sz="2700" i="1" dirty="0"/>
              <a:t> </a:t>
            </a:r>
            <a:r>
              <a:rPr lang="id-ID" sz="2700" i="1" dirty="0"/>
              <a:t>L</a:t>
            </a:r>
            <a:r>
              <a:rPr lang="en-US" sz="2700" i="1" dirty="0"/>
              <a:t>earning</a:t>
            </a:r>
            <a:r>
              <a:rPr lang="id-ID" sz="2700" i="1" dirty="0"/>
              <a:t> (DTL)</a:t>
            </a:r>
          </a:p>
        </p:txBody>
      </p:sp>
      <p:pic>
        <p:nvPicPr>
          <p:cNvPr id="10" name="Picture 9">
            <a:extLst>
              <a:ext uri="{FF2B5EF4-FFF2-40B4-BE49-F238E27FC236}">
                <a16:creationId xmlns:a16="http://schemas.microsoft.com/office/drawing/2014/main" id="{2C5FC923-8A90-4E7A-9B25-EED304A40CB8}"/>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4" name="Picture 3">
            <a:extLst>
              <a:ext uri="{FF2B5EF4-FFF2-40B4-BE49-F238E27FC236}">
                <a16:creationId xmlns:a16="http://schemas.microsoft.com/office/drawing/2014/main" id="{E6EA5921-84DB-4E2E-9FAB-BC7A37EF0927}"/>
              </a:ext>
            </a:extLst>
          </p:cNvPr>
          <p:cNvPicPr>
            <a:picLocks noChangeAspect="1"/>
          </p:cNvPicPr>
          <p:nvPr/>
        </p:nvPicPr>
        <p:blipFill>
          <a:blip r:embed="rId3"/>
          <a:stretch>
            <a:fillRect/>
          </a:stretch>
        </p:blipFill>
        <p:spPr>
          <a:xfrm>
            <a:off x="5624946" y="2081009"/>
            <a:ext cx="6257492" cy="3973140"/>
          </a:xfrm>
          <a:prstGeom prst="rect">
            <a:avLst/>
          </a:prstGeom>
        </p:spPr>
      </p:pic>
    </p:spTree>
    <p:extLst>
      <p:ext uri="{BB962C8B-B14F-4D97-AF65-F5344CB8AC3E}">
        <p14:creationId xmlns:p14="http://schemas.microsoft.com/office/powerpoint/2010/main" val="289797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80" y="1842654"/>
            <a:ext cx="3322320"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Mengembangkan </a:t>
            </a:r>
            <a:r>
              <a:rPr lang="id-ID" sz="2400" b="1" i="1" dirty="0"/>
              <a:t>Tree</a:t>
            </a:r>
            <a:endParaRPr lang="en-US" sz="2400" b="1" i="1" dirty="0"/>
          </a:p>
          <a:p>
            <a:pPr marL="441325" indent="-342900">
              <a:spcBef>
                <a:spcPts val="400"/>
              </a:spcBef>
              <a:spcAft>
                <a:spcPts val="400"/>
              </a:spcAft>
              <a:buFont typeface="Arial" panose="020B0604020202020204" pitchFamily="34" charset="0"/>
              <a:buChar char="•"/>
            </a:pPr>
            <a:r>
              <a:rPr lang="id-ID" dirty="0"/>
              <a:t>Dalam membangun pohon keputusan diawali dengan menentukan atribut terbaik</a:t>
            </a:r>
          </a:p>
          <a:p>
            <a:pPr marL="441325" indent="-342900">
              <a:spcBef>
                <a:spcPts val="400"/>
              </a:spcBef>
              <a:spcAft>
                <a:spcPts val="400"/>
              </a:spcAft>
              <a:buFont typeface="Arial" panose="020B0604020202020204" pitchFamily="34" charset="0"/>
              <a:buChar char="•"/>
            </a:pPr>
            <a:r>
              <a:rPr lang="id-ID" dirty="0"/>
              <a:t>Dalam mengembangkannya jangan dilakukan secara acak/</a:t>
            </a:r>
            <a:r>
              <a:rPr lang="id-ID" i="1" dirty="0"/>
              <a:t>random</a:t>
            </a:r>
            <a:r>
              <a:rPr lang="id-ID" dirty="0"/>
              <a:t>, dapat menghabiskan banyak </a:t>
            </a:r>
            <a:r>
              <a:rPr lang="id-ID" i="1" dirty="0"/>
              <a:t>memory</a:t>
            </a:r>
            <a:r>
              <a:rPr lang="id-ID" dirty="0"/>
              <a:t> dan waktu proses</a:t>
            </a:r>
          </a:p>
          <a:p>
            <a:pPr marL="441325" indent="-342900">
              <a:spcBef>
                <a:spcPts val="400"/>
              </a:spcBef>
              <a:spcAft>
                <a:spcPts val="400"/>
              </a:spcAft>
              <a:buFont typeface="Arial" panose="020B0604020202020204" pitchFamily="34" charset="0"/>
              <a:buChar char="•"/>
            </a:pPr>
            <a:r>
              <a:rPr lang="id-ID" dirty="0"/>
              <a:t>Salah satu solusinya dan umum digunakan adalah menggunakan </a:t>
            </a:r>
            <a:r>
              <a:rPr lang="id-ID" b="1" i="1" dirty="0"/>
              <a:t>Entropy</a:t>
            </a:r>
            <a:r>
              <a:rPr lang="id-ID" dirty="0"/>
              <a:t> dan </a:t>
            </a:r>
            <a:r>
              <a:rPr lang="id-ID" b="1" i="1" dirty="0"/>
              <a:t>Information Gain</a:t>
            </a:r>
          </a:p>
        </p:txBody>
      </p:sp>
      <p:sp>
        <p:nvSpPr>
          <p:cNvPr id="8" name="Title 1">
            <a:extLst>
              <a:ext uri="{FF2B5EF4-FFF2-40B4-BE49-F238E27FC236}">
                <a16:creationId xmlns:a16="http://schemas.microsoft.com/office/drawing/2014/main" id="{1EA0CD7F-50C9-475A-9E06-9A5ED053E627}"/>
              </a:ext>
            </a:extLst>
          </p:cNvPr>
          <p:cNvSpPr>
            <a:spLocks noGrp="1"/>
          </p:cNvSpPr>
          <p:nvPr>
            <p:ph type="title"/>
          </p:nvPr>
        </p:nvSpPr>
        <p:spPr>
          <a:xfrm>
            <a:off x="1097280" y="286603"/>
            <a:ext cx="10058400" cy="1450757"/>
          </a:xfrm>
        </p:spPr>
        <p:txBody>
          <a:bodyPr>
            <a:normAutofit/>
          </a:bodyPr>
          <a:lstStyle/>
          <a:p>
            <a:r>
              <a:rPr lang="en-US" sz="4000" b="1" dirty="0"/>
              <a:t>DECISION TREE LEARNING</a:t>
            </a:r>
            <a:br>
              <a:rPr lang="id-ID" sz="4000" b="1" dirty="0"/>
            </a:br>
            <a:r>
              <a:rPr lang="en-US" sz="2700" i="1" dirty="0" err="1"/>
              <a:t>Deskripsi</a:t>
            </a:r>
            <a:r>
              <a:rPr lang="en-US" sz="2700" i="1" dirty="0"/>
              <a:t> </a:t>
            </a:r>
            <a:r>
              <a:rPr lang="id-ID" sz="2700" i="1" dirty="0"/>
              <a:t>D</a:t>
            </a:r>
            <a:r>
              <a:rPr lang="en-US" sz="2700" i="1" dirty="0" err="1"/>
              <a:t>ecision</a:t>
            </a:r>
            <a:r>
              <a:rPr lang="en-US" sz="2700" i="1" dirty="0"/>
              <a:t> </a:t>
            </a:r>
            <a:r>
              <a:rPr lang="id-ID" sz="2700" i="1" dirty="0"/>
              <a:t>T</a:t>
            </a:r>
            <a:r>
              <a:rPr lang="en-US" sz="2700" i="1" dirty="0" err="1"/>
              <a:t>ree</a:t>
            </a:r>
            <a:r>
              <a:rPr lang="en-US" sz="2700" i="1" dirty="0"/>
              <a:t> </a:t>
            </a:r>
            <a:r>
              <a:rPr lang="id-ID" sz="2700" i="1" dirty="0"/>
              <a:t>L</a:t>
            </a:r>
            <a:r>
              <a:rPr lang="en-US" sz="2700" i="1" dirty="0"/>
              <a:t>earning</a:t>
            </a:r>
            <a:r>
              <a:rPr lang="id-ID" sz="2700" i="1" dirty="0"/>
              <a:t> (DTL)</a:t>
            </a:r>
          </a:p>
        </p:txBody>
      </p:sp>
      <p:pic>
        <p:nvPicPr>
          <p:cNvPr id="10" name="Picture 9">
            <a:extLst>
              <a:ext uri="{FF2B5EF4-FFF2-40B4-BE49-F238E27FC236}">
                <a16:creationId xmlns:a16="http://schemas.microsoft.com/office/drawing/2014/main" id="{2C5FC923-8A90-4E7A-9B25-EED304A40CB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6" name="Content Placeholder 11">
            <a:extLst>
              <a:ext uri="{FF2B5EF4-FFF2-40B4-BE49-F238E27FC236}">
                <a16:creationId xmlns:a16="http://schemas.microsoft.com/office/drawing/2014/main" id="{6E1B69A7-9AD6-41E6-AD0F-E3A72387ABBC}"/>
              </a:ext>
            </a:extLst>
          </p:cNvPr>
          <p:cNvSpPr txBox="1">
            <a:spLocks/>
          </p:cNvSpPr>
          <p:nvPr/>
        </p:nvSpPr>
        <p:spPr>
          <a:xfrm>
            <a:off x="4890655" y="1842654"/>
            <a:ext cx="6400101"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i="1" dirty="0"/>
              <a:t>Entropy</a:t>
            </a:r>
          </a:p>
          <a:p>
            <a:pPr marL="98425" indent="0">
              <a:spcBef>
                <a:spcPts val="0"/>
              </a:spcBef>
              <a:spcAft>
                <a:spcPts val="600"/>
              </a:spcAft>
              <a:buNone/>
            </a:pPr>
            <a:r>
              <a:rPr lang="id-ID" dirty="0"/>
              <a:t>P</a:t>
            </a:r>
            <a:r>
              <a:rPr lang="en-US" dirty="0" err="1"/>
              <a:t>arameter</a:t>
            </a:r>
            <a:r>
              <a:rPr lang="en-US" dirty="0"/>
              <a:t> </a:t>
            </a:r>
            <a:r>
              <a:rPr lang="en-US" dirty="0" err="1"/>
              <a:t>untuk</a:t>
            </a:r>
            <a:r>
              <a:rPr lang="en-US" dirty="0"/>
              <a:t> </a:t>
            </a:r>
            <a:r>
              <a:rPr lang="en-US" dirty="0" err="1"/>
              <a:t>mengukur</a:t>
            </a:r>
            <a:r>
              <a:rPr lang="en-US" dirty="0"/>
              <a:t> </a:t>
            </a:r>
            <a:r>
              <a:rPr lang="en-US" dirty="0" err="1"/>
              <a:t>heterogenitas</a:t>
            </a:r>
            <a:r>
              <a:rPr lang="en-US" dirty="0"/>
              <a:t> (</a:t>
            </a:r>
            <a:r>
              <a:rPr lang="en-US" dirty="0" err="1"/>
              <a:t>keberagaman</a:t>
            </a:r>
            <a:r>
              <a:rPr lang="en-US" dirty="0"/>
              <a:t>) </a:t>
            </a:r>
            <a:r>
              <a:rPr lang="en-US" dirty="0" err="1"/>
              <a:t>dari</a:t>
            </a:r>
            <a:r>
              <a:rPr lang="en-US" dirty="0"/>
              <a:t> </a:t>
            </a:r>
            <a:r>
              <a:rPr lang="en-US" dirty="0" err="1"/>
              <a:t>kumpulan</a:t>
            </a:r>
            <a:r>
              <a:rPr lang="en-US" dirty="0"/>
              <a:t> </a:t>
            </a:r>
            <a:r>
              <a:rPr lang="en-US" dirty="0" err="1"/>
              <a:t>sampel</a:t>
            </a:r>
            <a:r>
              <a:rPr lang="en-US" dirty="0"/>
              <a:t> data</a:t>
            </a:r>
            <a:r>
              <a:rPr lang="id-ID" dirty="0"/>
              <a:t>, j</a:t>
            </a:r>
            <a:r>
              <a:rPr lang="en-US" dirty="0" err="1"/>
              <a:t>ika</a:t>
            </a:r>
            <a:r>
              <a:rPr lang="en-US" dirty="0"/>
              <a:t> </a:t>
            </a:r>
            <a:r>
              <a:rPr lang="en-US" dirty="0" err="1"/>
              <a:t>kumpulan</a:t>
            </a:r>
            <a:r>
              <a:rPr lang="en-US" dirty="0"/>
              <a:t> </a:t>
            </a:r>
            <a:r>
              <a:rPr lang="en-US" dirty="0" err="1"/>
              <a:t>sampel</a:t>
            </a:r>
            <a:r>
              <a:rPr lang="en-US" dirty="0"/>
              <a:t> data </a:t>
            </a:r>
            <a:r>
              <a:rPr lang="en-US" dirty="0" err="1"/>
              <a:t>semakin</a:t>
            </a:r>
            <a:r>
              <a:rPr lang="en-US" dirty="0"/>
              <a:t> </a:t>
            </a:r>
            <a:r>
              <a:rPr lang="en-US" dirty="0" err="1"/>
              <a:t>heterogen</a:t>
            </a:r>
            <a:r>
              <a:rPr lang="en-US" dirty="0"/>
              <a:t>, </a:t>
            </a:r>
            <a:r>
              <a:rPr lang="en-US" dirty="0" err="1"/>
              <a:t>maka</a:t>
            </a:r>
            <a:r>
              <a:rPr lang="en-US" dirty="0"/>
              <a:t> </a:t>
            </a:r>
            <a:r>
              <a:rPr lang="en-US" dirty="0" err="1"/>
              <a:t>nilai</a:t>
            </a:r>
            <a:r>
              <a:rPr lang="en-US" dirty="0"/>
              <a:t> </a:t>
            </a:r>
            <a:r>
              <a:rPr lang="en-US" i="1" dirty="0"/>
              <a:t>entropy</a:t>
            </a:r>
            <a:r>
              <a:rPr lang="id-ID" dirty="0"/>
              <a:t> </a:t>
            </a:r>
            <a:r>
              <a:rPr lang="en-US" dirty="0" err="1"/>
              <a:t>nya</a:t>
            </a:r>
            <a:r>
              <a:rPr lang="en-US" dirty="0"/>
              <a:t> </a:t>
            </a:r>
            <a:r>
              <a:rPr lang="en-US" dirty="0" err="1"/>
              <a:t>semakin</a:t>
            </a:r>
            <a:r>
              <a:rPr lang="en-US" dirty="0"/>
              <a:t> </a:t>
            </a:r>
            <a:r>
              <a:rPr lang="en-US" dirty="0" err="1"/>
              <a:t>besar</a:t>
            </a:r>
            <a:endParaRPr lang="en-US" dirty="0"/>
          </a:p>
          <a:p>
            <a:pPr marL="441325" indent="-342900">
              <a:spcBef>
                <a:spcPts val="0"/>
              </a:spcBef>
              <a:spcAft>
                <a:spcPts val="600"/>
              </a:spcAft>
              <a:buFont typeface="Arial" panose="020B0604020202020204" pitchFamily="34" charset="0"/>
              <a:buChar char="•"/>
            </a:pPr>
            <a:r>
              <a:rPr lang="en-US" dirty="0"/>
              <a:t>S : sample (</a:t>
            </a:r>
            <a:r>
              <a:rPr lang="en-US" dirty="0" err="1"/>
              <a:t>contoh</a:t>
            </a:r>
            <a:r>
              <a:rPr lang="en-US" dirty="0"/>
              <a:t>) data training</a:t>
            </a:r>
          </a:p>
          <a:p>
            <a:pPr marL="441325" indent="-342900">
              <a:spcBef>
                <a:spcPts val="0"/>
              </a:spcBef>
              <a:spcAft>
                <a:spcPts val="600"/>
              </a:spcAft>
              <a:buFont typeface="Arial" panose="020B0604020202020204" pitchFamily="34" charset="0"/>
              <a:buChar char="•"/>
            </a:pPr>
            <a:r>
              <a:rPr lang="en-US" dirty="0"/>
              <a:t>P+: </a:t>
            </a:r>
            <a:r>
              <a:rPr lang="en-US" dirty="0" err="1"/>
              <a:t>bagian</a:t>
            </a:r>
            <a:r>
              <a:rPr lang="en-US" dirty="0"/>
              <a:t> </a:t>
            </a:r>
            <a:r>
              <a:rPr lang="en-US" dirty="0" err="1"/>
              <a:t>dari</a:t>
            </a:r>
            <a:r>
              <a:rPr lang="en-US" dirty="0"/>
              <a:t> </a:t>
            </a:r>
            <a:r>
              <a:rPr lang="en-US" dirty="0" err="1"/>
              <a:t>contoh</a:t>
            </a:r>
            <a:r>
              <a:rPr lang="en-US" dirty="0"/>
              <a:t> </a:t>
            </a:r>
            <a:r>
              <a:rPr lang="en-US" dirty="0" err="1"/>
              <a:t>positif</a:t>
            </a:r>
            <a:r>
              <a:rPr lang="en-US" dirty="0"/>
              <a:t> </a:t>
            </a:r>
            <a:r>
              <a:rPr lang="en-US" dirty="0" err="1"/>
              <a:t>dalam</a:t>
            </a:r>
            <a:r>
              <a:rPr lang="en-US" dirty="0"/>
              <a:t> S</a:t>
            </a:r>
          </a:p>
          <a:p>
            <a:pPr marL="441325" indent="-342900">
              <a:spcBef>
                <a:spcPts val="0"/>
              </a:spcBef>
              <a:spcAft>
                <a:spcPts val="600"/>
              </a:spcAft>
              <a:buFont typeface="Arial" panose="020B0604020202020204" pitchFamily="34" charset="0"/>
              <a:buChar char="•"/>
            </a:pPr>
            <a:r>
              <a:rPr lang="en-US" dirty="0"/>
              <a:t>P-: </a:t>
            </a:r>
            <a:r>
              <a:rPr lang="en-US" dirty="0" err="1"/>
              <a:t>bagian</a:t>
            </a:r>
            <a:r>
              <a:rPr lang="en-US" dirty="0"/>
              <a:t> </a:t>
            </a:r>
            <a:r>
              <a:rPr lang="en-US" dirty="0" err="1"/>
              <a:t>dari</a:t>
            </a:r>
            <a:r>
              <a:rPr lang="en-US" dirty="0"/>
              <a:t> </a:t>
            </a:r>
            <a:r>
              <a:rPr lang="en-US" dirty="0" err="1"/>
              <a:t>contoh</a:t>
            </a:r>
            <a:r>
              <a:rPr lang="en-US" dirty="0"/>
              <a:t> </a:t>
            </a:r>
            <a:r>
              <a:rPr lang="en-US" dirty="0" err="1"/>
              <a:t>negatif</a:t>
            </a:r>
            <a:r>
              <a:rPr lang="en-US" dirty="0"/>
              <a:t> </a:t>
            </a:r>
            <a:r>
              <a:rPr lang="en-US" dirty="0" err="1"/>
              <a:t>dalam</a:t>
            </a:r>
            <a:r>
              <a:rPr lang="en-US" dirty="0"/>
              <a:t> S</a:t>
            </a:r>
          </a:p>
          <a:p>
            <a:pPr marL="441325" indent="-342900">
              <a:spcBef>
                <a:spcPts val="0"/>
              </a:spcBef>
              <a:spcAft>
                <a:spcPts val="600"/>
              </a:spcAft>
              <a:buFont typeface="Arial" panose="020B0604020202020204" pitchFamily="34" charset="0"/>
              <a:buChar char="•"/>
            </a:pPr>
            <a:r>
              <a:rPr lang="en-US" i="1" dirty="0"/>
              <a:t>Entropy </a:t>
            </a:r>
            <a:r>
              <a:rPr lang="en-US" dirty="0" err="1"/>
              <a:t>dari</a:t>
            </a:r>
            <a:r>
              <a:rPr lang="en-US" dirty="0"/>
              <a:t> S:</a:t>
            </a:r>
            <a:endParaRPr lang="id-ID" dirty="0"/>
          </a:p>
          <a:p>
            <a:pPr marL="441325" indent="-342900">
              <a:spcBef>
                <a:spcPts val="0"/>
              </a:spcBef>
              <a:spcAft>
                <a:spcPts val="600"/>
              </a:spcAft>
              <a:buFont typeface="Arial" panose="020B0604020202020204" pitchFamily="34" charset="0"/>
              <a:buChar char="•"/>
            </a:pPr>
            <a:endParaRPr lang="en-US" dirty="0"/>
          </a:p>
          <a:p>
            <a:pPr marL="441325" indent="-342900">
              <a:spcBef>
                <a:spcPts val="0"/>
              </a:spcBef>
              <a:spcAft>
                <a:spcPts val="600"/>
              </a:spcAft>
              <a:buFont typeface="Arial" panose="020B0604020202020204" pitchFamily="34" charset="0"/>
              <a:buChar char="•"/>
            </a:pPr>
            <a:r>
              <a:rPr lang="en-US" dirty="0" err="1"/>
              <a:t>Disederhakan</a:t>
            </a:r>
            <a:r>
              <a:rPr lang="en-US" dirty="0"/>
              <a:t> </a:t>
            </a:r>
            <a:r>
              <a:rPr lang="en-US" dirty="0" err="1"/>
              <a:t>menjadi</a:t>
            </a:r>
            <a:r>
              <a:rPr lang="en-US" dirty="0"/>
              <a:t>:</a:t>
            </a:r>
            <a:endParaRPr lang="id-ID" dirty="0"/>
          </a:p>
          <a:p>
            <a:pPr marL="441325" indent="-342900">
              <a:spcBef>
                <a:spcPts val="0"/>
              </a:spcBef>
              <a:spcAft>
                <a:spcPts val="600"/>
              </a:spcAft>
              <a:buFont typeface="Arial" panose="020B0604020202020204" pitchFamily="34" charset="0"/>
              <a:buChar char="•"/>
            </a:pPr>
            <a:endParaRPr lang="en-US" dirty="0"/>
          </a:p>
          <a:p>
            <a:pPr marL="441325" indent="-342900">
              <a:spcBef>
                <a:spcPts val="0"/>
              </a:spcBef>
              <a:spcAft>
                <a:spcPts val="600"/>
              </a:spcAft>
              <a:buFont typeface="Arial" panose="020B0604020202020204" pitchFamily="34" charset="0"/>
              <a:buChar char="•"/>
            </a:pPr>
            <a:r>
              <a:rPr lang="en-US" dirty="0"/>
              <a:t>E(S) = 0</a:t>
            </a:r>
            <a:r>
              <a:rPr lang="id-ID" dirty="0"/>
              <a:t>,</a:t>
            </a:r>
            <a:r>
              <a:rPr lang="en-US" dirty="0"/>
              <a:t> </a:t>
            </a:r>
            <a:r>
              <a:rPr lang="en-US" dirty="0" err="1"/>
              <a:t>jika</a:t>
            </a:r>
            <a:r>
              <a:rPr lang="en-US" dirty="0"/>
              <a:t> sample </a:t>
            </a:r>
            <a:r>
              <a:rPr lang="en-US" dirty="0" err="1"/>
              <a:t>murni</a:t>
            </a:r>
            <a:r>
              <a:rPr lang="en-US" dirty="0"/>
              <a:t> (</a:t>
            </a:r>
            <a:r>
              <a:rPr lang="en-US" dirty="0" err="1"/>
              <a:t>semua</a:t>
            </a:r>
            <a:r>
              <a:rPr lang="en-US" dirty="0"/>
              <a:t> + </a:t>
            </a:r>
            <a:r>
              <a:rPr lang="en-US" dirty="0" err="1"/>
              <a:t>atau</a:t>
            </a:r>
            <a:r>
              <a:rPr lang="en-US" dirty="0"/>
              <a:t> </a:t>
            </a:r>
            <a:r>
              <a:rPr lang="en-US" dirty="0" err="1"/>
              <a:t>semua</a:t>
            </a:r>
            <a:r>
              <a:rPr lang="en-US" dirty="0"/>
              <a:t> -)</a:t>
            </a:r>
          </a:p>
          <a:p>
            <a:pPr marL="441325" indent="-342900">
              <a:spcBef>
                <a:spcPts val="0"/>
              </a:spcBef>
              <a:spcAft>
                <a:spcPts val="600"/>
              </a:spcAft>
              <a:buFont typeface="Arial" panose="020B0604020202020204" pitchFamily="34" charset="0"/>
              <a:buChar char="•"/>
            </a:pPr>
            <a:r>
              <a:rPr lang="en-US" dirty="0"/>
              <a:t>E(S) = 1</a:t>
            </a:r>
            <a:r>
              <a:rPr lang="id-ID" dirty="0"/>
              <a:t>,</a:t>
            </a:r>
            <a:r>
              <a:rPr lang="en-US" dirty="0"/>
              <a:t> </a:t>
            </a:r>
            <a:r>
              <a:rPr lang="en-US" dirty="0" err="1"/>
              <a:t>jika</a:t>
            </a:r>
            <a:r>
              <a:rPr lang="en-US" dirty="0"/>
              <a:t> p+ = p- = 0.5</a:t>
            </a:r>
          </a:p>
        </p:txBody>
      </p:sp>
      <p:pic>
        <p:nvPicPr>
          <p:cNvPr id="3" name="Picture 2">
            <a:extLst>
              <a:ext uri="{FF2B5EF4-FFF2-40B4-BE49-F238E27FC236}">
                <a16:creationId xmlns:a16="http://schemas.microsoft.com/office/drawing/2014/main" id="{7B570694-670F-4045-9513-D2935EE347F9}"/>
              </a:ext>
            </a:extLst>
          </p:cNvPr>
          <p:cNvPicPr>
            <a:picLocks noChangeAspect="1"/>
          </p:cNvPicPr>
          <p:nvPr/>
        </p:nvPicPr>
        <p:blipFill>
          <a:blip r:embed="rId3"/>
          <a:stretch>
            <a:fillRect/>
          </a:stretch>
        </p:blipFill>
        <p:spPr>
          <a:xfrm>
            <a:off x="7173608" y="4443776"/>
            <a:ext cx="3601734" cy="298929"/>
          </a:xfrm>
          <a:prstGeom prst="rect">
            <a:avLst/>
          </a:prstGeom>
        </p:spPr>
      </p:pic>
      <p:pic>
        <p:nvPicPr>
          <p:cNvPr id="7" name="Picture 6">
            <a:extLst>
              <a:ext uri="{FF2B5EF4-FFF2-40B4-BE49-F238E27FC236}">
                <a16:creationId xmlns:a16="http://schemas.microsoft.com/office/drawing/2014/main" id="{ABB1C2E7-9997-4AC7-8C8E-3372354849E5}"/>
              </a:ext>
            </a:extLst>
          </p:cNvPr>
          <p:cNvPicPr>
            <a:picLocks noChangeAspect="1"/>
          </p:cNvPicPr>
          <p:nvPr/>
        </p:nvPicPr>
        <p:blipFill>
          <a:blip r:embed="rId4"/>
          <a:stretch>
            <a:fillRect/>
          </a:stretch>
        </p:blipFill>
        <p:spPr>
          <a:xfrm>
            <a:off x="7855527" y="4877976"/>
            <a:ext cx="3435229" cy="677698"/>
          </a:xfrm>
          <a:prstGeom prst="rect">
            <a:avLst/>
          </a:prstGeom>
        </p:spPr>
      </p:pic>
    </p:spTree>
    <p:extLst>
      <p:ext uri="{BB962C8B-B14F-4D97-AF65-F5344CB8AC3E}">
        <p14:creationId xmlns:p14="http://schemas.microsoft.com/office/powerpoint/2010/main" val="402364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997503F-0C67-429A-A548-F7D1F0A82469}"/>
              </a:ext>
            </a:extLst>
          </p:cNvPr>
          <p:cNvPicPr>
            <a:picLocks noChangeAspect="1"/>
          </p:cNvPicPr>
          <p:nvPr/>
        </p:nvPicPr>
        <p:blipFill>
          <a:blip r:embed="rId2"/>
          <a:stretch>
            <a:fillRect/>
          </a:stretch>
        </p:blipFill>
        <p:spPr>
          <a:xfrm>
            <a:off x="6327382" y="4736802"/>
            <a:ext cx="3686851" cy="1490946"/>
          </a:xfrm>
          <a:prstGeom prst="rect">
            <a:avLst/>
          </a:prstGeom>
        </p:spPr>
      </p:pic>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80" y="1842654"/>
            <a:ext cx="4838006"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Menghitung </a:t>
            </a:r>
            <a:r>
              <a:rPr lang="id-ID" sz="2400" b="1" i="1" dirty="0"/>
              <a:t>Entropy</a:t>
            </a:r>
            <a:endParaRPr lang="en-US" sz="2400" b="1" i="1" dirty="0"/>
          </a:p>
          <a:p>
            <a:pPr marL="98425" indent="0">
              <a:spcBef>
                <a:spcPts val="200"/>
              </a:spcBef>
              <a:buNone/>
            </a:pPr>
            <a:r>
              <a:rPr lang="en-US" b="1" dirty="0"/>
              <a:t>Basis </a:t>
            </a:r>
            <a:r>
              <a:rPr lang="en-US" b="1" i="1" dirty="0"/>
              <a:t>Cough</a:t>
            </a:r>
            <a:r>
              <a:rPr lang="id-ID" b="1" dirty="0"/>
              <a:t> (Batuk)</a:t>
            </a:r>
            <a:endParaRPr lang="en-US" b="1" dirty="0"/>
          </a:p>
          <a:p>
            <a:pPr marL="98425" indent="0">
              <a:spcBef>
                <a:spcPts val="200"/>
              </a:spcBef>
              <a:buNone/>
            </a:pPr>
            <a:r>
              <a:rPr lang="en-US" dirty="0" err="1"/>
              <a:t>Atribut</a:t>
            </a:r>
            <a:r>
              <a:rPr lang="en-US" dirty="0"/>
              <a:t> </a:t>
            </a:r>
            <a:r>
              <a:rPr lang="id-ID" i="1" dirty="0"/>
              <a:t>c</a:t>
            </a:r>
            <a:r>
              <a:rPr lang="en-US" i="1" dirty="0" err="1"/>
              <a:t>ough</a:t>
            </a:r>
            <a:r>
              <a:rPr lang="en-US" dirty="0"/>
              <a:t> </a:t>
            </a:r>
            <a:r>
              <a:rPr lang="en-US" dirty="0" err="1"/>
              <a:t>membagi</a:t>
            </a:r>
            <a:r>
              <a:rPr lang="en-US" dirty="0"/>
              <a:t> sample S </a:t>
            </a:r>
            <a:r>
              <a:rPr lang="en-US" dirty="0" err="1"/>
              <a:t>menjadi</a:t>
            </a:r>
            <a:r>
              <a:rPr lang="en-US" dirty="0"/>
              <a:t> 2</a:t>
            </a:r>
            <a:r>
              <a:rPr lang="id-ID" dirty="0"/>
              <a:t>:</a:t>
            </a:r>
            <a:endParaRPr lang="en-US" dirty="0"/>
          </a:p>
          <a:p>
            <a:pPr marL="441325" indent="-342900">
              <a:spcBef>
                <a:spcPts val="200"/>
              </a:spcBef>
              <a:buFont typeface="Arial" panose="020B0604020202020204" pitchFamily="34" charset="0"/>
              <a:buChar char="•"/>
            </a:pPr>
            <a:r>
              <a:rPr lang="en-US" dirty="0"/>
              <a:t>S1 = {5 +, 9 -}</a:t>
            </a:r>
          </a:p>
          <a:p>
            <a:pPr marL="441325" indent="-342900">
              <a:spcBef>
                <a:spcPts val="200"/>
              </a:spcBef>
              <a:buFont typeface="Arial" panose="020B0604020202020204" pitchFamily="34" charset="0"/>
              <a:buChar char="•"/>
            </a:pPr>
            <a:r>
              <a:rPr lang="en-US" dirty="0"/>
              <a:t>S2 = {11 +, 0 -}</a:t>
            </a:r>
            <a:endParaRPr lang="id-ID" b="1" i="1" dirty="0"/>
          </a:p>
        </p:txBody>
      </p:sp>
      <p:sp>
        <p:nvSpPr>
          <p:cNvPr id="8" name="Title 1">
            <a:extLst>
              <a:ext uri="{FF2B5EF4-FFF2-40B4-BE49-F238E27FC236}">
                <a16:creationId xmlns:a16="http://schemas.microsoft.com/office/drawing/2014/main" id="{1EA0CD7F-50C9-475A-9E06-9A5ED053E627}"/>
              </a:ext>
            </a:extLst>
          </p:cNvPr>
          <p:cNvSpPr>
            <a:spLocks noGrp="1"/>
          </p:cNvSpPr>
          <p:nvPr>
            <p:ph type="title"/>
          </p:nvPr>
        </p:nvSpPr>
        <p:spPr>
          <a:xfrm>
            <a:off x="1097280" y="286603"/>
            <a:ext cx="10058400" cy="1450757"/>
          </a:xfrm>
        </p:spPr>
        <p:txBody>
          <a:bodyPr>
            <a:normAutofit/>
          </a:bodyPr>
          <a:lstStyle/>
          <a:p>
            <a:r>
              <a:rPr lang="en-US" sz="4000" b="1" dirty="0"/>
              <a:t>DECISION TREE LEARNING</a:t>
            </a:r>
            <a:br>
              <a:rPr lang="id-ID" sz="4000" b="1" dirty="0"/>
            </a:br>
            <a:r>
              <a:rPr lang="en-US" sz="2700" i="1" dirty="0" err="1"/>
              <a:t>Deskripsi</a:t>
            </a:r>
            <a:r>
              <a:rPr lang="en-US" sz="2700" i="1" dirty="0"/>
              <a:t> </a:t>
            </a:r>
            <a:r>
              <a:rPr lang="id-ID" sz="2700" i="1" dirty="0"/>
              <a:t>D</a:t>
            </a:r>
            <a:r>
              <a:rPr lang="en-US" sz="2700" i="1" dirty="0" err="1"/>
              <a:t>ecision</a:t>
            </a:r>
            <a:r>
              <a:rPr lang="en-US" sz="2700" i="1" dirty="0"/>
              <a:t> </a:t>
            </a:r>
            <a:r>
              <a:rPr lang="id-ID" sz="2700" i="1" dirty="0"/>
              <a:t>T</a:t>
            </a:r>
            <a:r>
              <a:rPr lang="en-US" sz="2700" i="1" dirty="0" err="1"/>
              <a:t>ree</a:t>
            </a:r>
            <a:r>
              <a:rPr lang="en-US" sz="2700" i="1" dirty="0"/>
              <a:t> </a:t>
            </a:r>
            <a:r>
              <a:rPr lang="id-ID" sz="2700" i="1" dirty="0"/>
              <a:t>L</a:t>
            </a:r>
            <a:r>
              <a:rPr lang="en-US" sz="2700" i="1" dirty="0"/>
              <a:t>earning</a:t>
            </a:r>
            <a:r>
              <a:rPr lang="id-ID" sz="2700" i="1" dirty="0"/>
              <a:t> (DTL)</a:t>
            </a:r>
          </a:p>
        </p:txBody>
      </p:sp>
      <p:pic>
        <p:nvPicPr>
          <p:cNvPr id="10" name="Picture 9">
            <a:extLst>
              <a:ext uri="{FF2B5EF4-FFF2-40B4-BE49-F238E27FC236}">
                <a16:creationId xmlns:a16="http://schemas.microsoft.com/office/drawing/2014/main" id="{2C5FC923-8A90-4E7A-9B25-EED304A40CB8}"/>
              </a:ext>
            </a:extLst>
          </p:cNvPr>
          <p:cNvPicPr>
            <a:picLocks noChangeAspect="1"/>
          </p:cNvPicPr>
          <p:nvPr/>
        </p:nvPicPr>
        <p:blipFill>
          <a:blip r:embed="rId3"/>
          <a:stretch>
            <a:fillRect/>
          </a:stretch>
        </p:blipFill>
        <p:spPr>
          <a:xfrm>
            <a:off x="9869617" y="630252"/>
            <a:ext cx="1286063" cy="1030778"/>
          </a:xfrm>
          <a:prstGeom prst="rect">
            <a:avLst/>
          </a:prstGeom>
        </p:spPr>
      </p:pic>
      <p:sp>
        <p:nvSpPr>
          <p:cNvPr id="6" name="Content Placeholder 11">
            <a:extLst>
              <a:ext uri="{FF2B5EF4-FFF2-40B4-BE49-F238E27FC236}">
                <a16:creationId xmlns:a16="http://schemas.microsoft.com/office/drawing/2014/main" id="{6E1B69A7-9AD6-41E6-AD0F-E3A72387ABBC}"/>
              </a:ext>
            </a:extLst>
          </p:cNvPr>
          <p:cNvSpPr txBox="1">
            <a:spLocks/>
          </p:cNvSpPr>
          <p:nvPr/>
        </p:nvSpPr>
        <p:spPr>
          <a:xfrm>
            <a:off x="6096001" y="1842654"/>
            <a:ext cx="5059680"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b="1" dirty="0"/>
              <a:t>Basis </a:t>
            </a:r>
            <a:r>
              <a:rPr lang="id-ID" b="1" i="1" dirty="0"/>
              <a:t>Fever</a:t>
            </a:r>
            <a:r>
              <a:rPr lang="id-ID" b="1" dirty="0"/>
              <a:t> (Demam)</a:t>
            </a:r>
            <a:endParaRPr lang="en-US" b="1" dirty="0"/>
          </a:p>
          <a:p>
            <a:pPr marL="98425" indent="0">
              <a:spcBef>
                <a:spcPts val="200"/>
              </a:spcBef>
              <a:buNone/>
            </a:pPr>
            <a:r>
              <a:rPr lang="en-US" dirty="0" err="1"/>
              <a:t>Atribut</a:t>
            </a:r>
            <a:r>
              <a:rPr lang="en-US" dirty="0"/>
              <a:t> </a:t>
            </a:r>
            <a:r>
              <a:rPr lang="id-ID" i="1" dirty="0"/>
              <a:t>c</a:t>
            </a:r>
            <a:r>
              <a:rPr lang="en-US" i="1" dirty="0" err="1"/>
              <a:t>ough</a:t>
            </a:r>
            <a:r>
              <a:rPr lang="en-US" dirty="0"/>
              <a:t> </a:t>
            </a:r>
            <a:r>
              <a:rPr lang="en-US" dirty="0" err="1"/>
              <a:t>membagi</a:t>
            </a:r>
            <a:r>
              <a:rPr lang="en-US" dirty="0"/>
              <a:t> sample S </a:t>
            </a:r>
            <a:r>
              <a:rPr lang="en-US" dirty="0" err="1"/>
              <a:t>menjadi</a:t>
            </a:r>
            <a:r>
              <a:rPr lang="en-US" dirty="0"/>
              <a:t> </a:t>
            </a:r>
            <a:r>
              <a:rPr lang="id-ID" dirty="0"/>
              <a:t>3:</a:t>
            </a:r>
            <a:endParaRPr lang="en-US" dirty="0"/>
          </a:p>
          <a:p>
            <a:pPr marL="441325" indent="-342900">
              <a:spcBef>
                <a:spcPts val="200"/>
              </a:spcBef>
              <a:buFont typeface="Arial" panose="020B0604020202020204" pitchFamily="34" charset="0"/>
              <a:buChar char="•"/>
            </a:pPr>
            <a:r>
              <a:rPr lang="en-US" dirty="0"/>
              <a:t>S1 = {9 +, 0 -}</a:t>
            </a:r>
          </a:p>
          <a:p>
            <a:pPr marL="441325" indent="-342900">
              <a:spcBef>
                <a:spcPts val="200"/>
              </a:spcBef>
              <a:buFont typeface="Arial" panose="020B0604020202020204" pitchFamily="34" charset="0"/>
              <a:buChar char="•"/>
            </a:pPr>
            <a:r>
              <a:rPr lang="en-US" dirty="0"/>
              <a:t>S2 = {3 +, 4 -}</a:t>
            </a:r>
          </a:p>
          <a:p>
            <a:pPr marL="441325" indent="-342900">
              <a:spcBef>
                <a:spcPts val="200"/>
              </a:spcBef>
              <a:buFont typeface="Arial" panose="020B0604020202020204" pitchFamily="34" charset="0"/>
              <a:buChar char="•"/>
            </a:pPr>
            <a:r>
              <a:rPr lang="en-US" dirty="0"/>
              <a:t>S3 = {4+, 5-}</a:t>
            </a:r>
          </a:p>
        </p:txBody>
      </p:sp>
      <p:pic>
        <p:nvPicPr>
          <p:cNvPr id="17" name="Picture 16">
            <a:extLst>
              <a:ext uri="{FF2B5EF4-FFF2-40B4-BE49-F238E27FC236}">
                <a16:creationId xmlns:a16="http://schemas.microsoft.com/office/drawing/2014/main" id="{885860E5-4A43-4E79-A370-335B4378CC42}"/>
              </a:ext>
            </a:extLst>
          </p:cNvPr>
          <p:cNvPicPr>
            <a:picLocks noChangeAspect="1"/>
          </p:cNvPicPr>
          <p:nvPr/>
        </p:nvPicPr>
        <p:blipFill>
          <a:blip r:embed="rId4"/>
          <a:stretch>
            <a:fillRect/>
          </a:stretch>
        </p:blipFill>
        <p:spPr>
          <a:xfrm>
            <a:off x="3188528" y="2902526"/>
            <a:ext cx="2181495" cy="2692544"/>
          </a:xfrm>
          <a:prstGeom prst="rect">
            <a:avLst/>
          </a:prstGeom>
        </p:spPr>
      </p:pic>
      <p:pic>
        <p:nvPicPr>
          <p:cNvPr id="19" name="Picture 18">
            <a:extLst>
              <a:ext uri="{FF2B5EF4-FFF2-40B4-BE49-F238E27FC236}">
                <a16:creationId xmlns:a16="http://schemas.microsoft.com/office/drawing/2014/main" id="{2908CAF5-60F0-46CD-AF8E-DD8A80E3588D}"/>
              </a:ext>
            </a:extLst>
          </p:cNvPr>
          <p:cNvPicPr>
            <a:picLocks noChangeAspect="1"/>
          </p:cNvPicPr>
          <p:nvPr/>
        </p:nvPicPr>
        <p:blipFill>
          <a:blip r:embed="rId5"/>
          <a:stretch>
            <a:fillRect/>
          </a:stretch>
        </p:blipFill>
        <p:spPr>
          <a:xfrm>
            <a:off x="1338946" y="5403273"/>
            <a:ext cx="4000505" cy="869368"/>
          </a:xfrm>
          <a:prstGeom prst="rect">
            <a:avLst/>
          </a:prstGeom>
        </p:spPr>
      </p:pic>
      <p:pic>
        <p:nvPicPr>
          <p:cNvPr id="21" name="Picture 20">
            <a:extLst>
              <a:ext uri="{FF2B5EF4-FFF2-40B4-BE49-F238E27FC236}">
                <a16:creationId xmlns:a16="http://schemas.microsoft.com/office/drawing/2014/main" id="{46E9DBC8-DA4D-4460-8D52-D089BF9D91B9}"/>
              </a:ext>
            </a:extLst>
          </p:cNvPr>
          <p:cNvPicPr>
            <a:picLocks noChangeAspect="1"/>
          </p:cNvPicPr>
          <p:nvPr/>
        </p:nvPicPr>
        <p:blipFill>
          <a:blip r:embed="rId6"/>
          <a:stretch>
            <a:fillRect/>
          </a:stretch>
        </p:blipFill>
        <p:spPr>
          <a:xfrm>
            <a:off x="7967161" y="2543776"/>
            <a:ext cx="3250712" cy="2303765"/>
          </a:xfrm>
          <a:prstGeom prst="rect">
            <a:avLst/>
          </a:prstGeom>
        </p:spPr>
      </p:pic>
    </p:spTree>
    <p:extLst>
      <p:ext uri="{BB962C8B-B14F-4D97-AF65-F5344CB8AC3E}">
        <p14:creationId xmlns:p14="http://schemas.microsoft.com/office/powerpoint/2010/main" val="148499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097280" y="331208"/>
            <a:ext cx="10058400" cy="1313596"/>
          </a:xfrm>
        </p:spPr>
        <p:txBody>
          <a:bodyPr>
            <a:normAutofit/>
          </a:bodyPr>
          <a:lstStyle/>
          <a:p>
            <a:r>
              <a:rPr lang="id-ID" sz="3200" b="1" dirty="0">
                <a:latin typeface="+mn-lt"/>
              </a:rPr>
              <a:t>Dr. Aradea, S.T., M.T.</a:t>
            </a:r>
            <a:br>
              <a:rPr lang="id-ID" sz="4400" b="1" dirty="0">
                <a:latin typeface="+mn-lt"/>
              </a:rPr>
            </a:br>
            <a:r>
              <a:rPr lang="id-ID" sz="2600" dirty="0"/>
              <a:t>Lecturer/ Researcher</a:t>
            </a:r>
            <a:br>
              <a:rPr lang="id-ID" sz="2600" dirty="0"/>
            </a:br>
            <a:r>
              <a:rPr lang="en-US" sz="2600" dirty="0"/>
              <a:t>Artificial Intelligence </a:t>
            </a:r>
            <a:r>
              <a:rPr lang="en-US" sz="2600" dirty="0" err="1"/>
              <a:t>Siliwangi</a:t>
            </a:r>
            <a:r>
              <a:rPr lang="en-US" sz="2600" dirty="0"/>
              <a:t> </a:t>
            </a:r>
            <a:r>
              <a:rPr lang="id-ID" sz="2600" dirty="0"/>
              <a:t>Research Group</a:t>
            </a:r>
          </a:p>
        </p:txBody>
      </p:sp>
      <p:sp>
        <p:nvSpPr>
          <p:cNvPr id="11" name="Content Placeholder 2"/>
          <p:cNvSpPr>
            <a:spLocks noGrp="1"/>
          </p:cNvSpPr>
          <p:nvPr>
            <p:ph idx="1"/>
          </p:nvPr>
        </p:nvSpPr>
        <p:spPr>
          <a:xfrm>
            <a:off x="1097280" y="1904890"/>
            <a:ext cx="10058400" cy="1415876"/>
          </a:xfrm>
        </p:spPr>
        <p:txBody>
          <a:bodyPr>
            <a:normAutofit lnSpcReduction="10000"/>
          </a:bodyPr>
          <a:lstStyle/>
          <a:p>
            <a:pPr>
              <a:spcBef>
                <a:spcPts val="0"/>
              </a:spcBef>
              <a:spcAft>
                <a:spcPts val="0"/>
              </a:spcAft>
            </a:pPr>
            <a:r>
              <a:rPr lang="id-ID" sz="2600" b="1" i="1" dirty="0"/>
              <a:t>Research Field</a:t>
            </a:r>
          </a:p>
          <a:p>
            <a:pPr>
              <a:spcBef>
                <a:spcPts val="0"/>
              </a:spcBef>
              <a:spcAft>
                <a:spcPts val="0"/>
              </a:spcAft>
            </a:pPr>
            <a:r>
              <a:rPr lang="en-US" sz="2400" dirty="0"/>
              <a:t>Self-Adaptive Systems, Artificial Intelligence, Automated Software Engineering</a:t>
            </a:r>
            <a:r>
              <a:rPr lang="id-ID" sz="2400" dirty="0"/>
              <a:t>, Agent Based Modeling, </a:t>
            </a:r>
            <a:r>
              <a:rPr lang="en-US" sz="2400" dirty="0"/>
              <a:t>Context-Aware </a:t>
            </a:r>
            <a:r>
              <a:rPr lang="id-ID" sz="2400" dirty="0"/>
              <a:t>Computing</a:t>
            </a:r>
            <a:r>
              <a:rPr lang="en-US" sz="2400" dirty="0"/>
              <a:t>, Information Automation</a:t>
            </a:r>
            <a:r>
              <a:rPr lang="id-ID" sz="2400" dirty="0"/>
              <a:t>, Intelligent Agents, Knowledge-Based Systems, </a:t>
            </a:r>
            <a:r>
              <a:rPr lang="en-US" sz="2400" dirty="0"/>
              <a:t>Information Science</a:t>
            </a:r>
            <a:r>
              <a:rPr lang="id-ID" sz="2400" dirty="0"/>
              <a:t>, </a:t>
            </a:r>
            <a:r>
              <a:rPr lang="en-US" sz="2400" dirty="0"/>
              <a:t>IT Service</a:t>
            </a:r>
            <a:r>
              <a:rPr lang="id-ID" sz="2400" dirty="0"/>
              <a:t>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080" y="3449422"/>
            <a:ext cx="2097414" cy="2538380"/>
          </a:xfrm>
          <a:prstGeom prst="rect">
            <a:avLst/>
          </a:prstGeom>
        </p:spPr>
      </p:pic>
      <p:pic>
        <p:nvPicPr>
          <p:cNvPr id="7" name="Picture 6">
            <a:extLst>
              <a:ext uri="{FF2B5EF4-FFF2-40B4-BE49-F238E27FC236}">
                <a16:creationId xmlns:a16="http://schemas.microsoft.com/office/drawing/2014/main" id="{98409285-E061-4A27-9087-3B8384AC7037}"/>
              </a:ext>
            </a:extLst>
          </p:cNvPr>
          <p:cNvPicPr>
            <a:picLocks noChangeAspect="1"/>
          </p:cNvPicPr>
          <p:nvPr/>
        </p:nvPicPr>
        <p:blipFill>
          <a:blip r:embed="rId3"/>
          <a:stretch>
            <a:fillRect/>
          </a:stretch>
        </p:blipFill>
        <p:spPr>
          <a:xfrm>
            <a:off x="9409880" y="611611"/>
            <a:ext cx="1745800" cy="940206"/>
          </a:xfrm>
          <a:prstGeom prst="rect">
            <a:avLst/>
          </a:prstGeom>
        </p:spPr>
      </p:pic>
      <p:sp>
        <p:nvSpPr>
          <p:cNvPr id="8" name="Content Placeholder 2">
            <a:extLst>
              <a:ext uri="{FF2B5EF4-FFF2-40B4-BE49-F238E27FC236}">
                <a16:creationId xmlns:a16="http://schemas.microsoft.com/office/drawing/2014/main" id="{7D25929E-5A27-4367-A9F5-426CF0B474C7}"/>
              </a:ext>
            </a:extLst>
          </p:cNvPr>
          <p:cNvSpPr txBox="1">
            <a:spLocks/>
          </p:cNvSpPr>
          <p:nvPr/>
        </p:nvSpPr>
        <p:spPr>
          <a:xfrm>
            <a:off x="3569045" y="3409081"/>
            <a:ext cx="7586635" cy="2768033"/>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id-ID" sz="2800" b="1" i="1" dirty="0"/>
              <a:t>Education</a:t>
            </a:r>
          </a:p>
          <a:p>
            <a:pPr>
              <a:spcBef>
                <a:spcPts val="0"/>
              </a:spcBef>
              <a:spcAft>
                <a:spcPts val="0"/>
              </a:spcAft>
            </a:pPr>
            <a:r>
              <a:rPr lang="id-ID" sz="2600" dirty="0"/>
              <a:t>S1: Informatics </a:t>
            </a:r>
            <a:r>
              <a:rPr lang="en-US" sz="2600" dirty="0"/>
              <a:t>-</a:t>
            </a:r>
            <a:r>
              <a:rPr lang="id-ID" sz="2600" dirty="0"/>
              <a:t> UII (Yogyakarta)</a:t>
            </a:r>
          </a:p>
          <a:p>
            <a:pPr>
              <a:spcBef>
                <a:spcPts val="0"/>
              </a:spcBef>
              <a:spcAft>
                <a:spcPts val="0"/>
              </a:spcAft>
            </a:pPr>
            <a:r>
              <a:rPr lang="id-ID" sz="2600" dirty="0"/>
              <a:t>S2: Informatics </a:t>
            </a:r>
            <a:r>
              <a:rPr lang="en-US" sz="2600" dirty="0"/>
              <a:t>-</a:t>
            </a:r>
            <a:r>
              <a:rPr lang="id-ID" sz="2600" dirty="0"/>
              <a:t> ITB (Bandung)</a:t>
            </a:r>
          </a:p>
          <a:p>
            <a:pPr>
              <a:spcBef>
                <a:spcPts val="0"/>
              </a:spcBef>
              <a:spcAft>
                <a:spcPts val="0"/>
              </a:spcAft>
            </a:pPr>
            <a:r>
              <a:rPr lang="id-ID" sz="2600" dirty="0"/>
              <a:t>S3: Electrical Engineering and Informatics </a:t>
            </a:r>
            <a:r>
              <a:rPr lang="en-US" sz="2600" dirty="0"/>
              <a:t>-</a:t>
            </a:r>
            <a:r>
              <a:rPr lang="id-ID" sz="2600" dirty="0"/>
              <a:t> ITB (Bandung)</a:t>
            </a:r>
          </a:p>
          <a:p>
            <a:pPr>
              <a:spcBef>
                <a:spcPts val="0"/>
              </a:spcBef>
              <a:spcAft>
                <a:spcPts val="0"/>
              </a:spcAft>
            </a:pPr>
            <a:endParaRPr lang="id-ID" sz="1500" dirty="0"/>
          </a:p>
          <a:p>
            <a:pPr>
              <a:spcBef>
                <a:spcPts val="0"/>
              </a:spcBef>
              <a:spcAft>
                <a:spcPts val="0"/>
              </a:spcAft>
            </a:pPr>
            <a:r>
              <a:rPr lang="id-ID" sz="2800" b="1" i="1" dirty="0"/>
              <a:t>Links</a:t>
            </a:r>
          </a:p>
          <a:p>
            <a:pPr>
              <a:spcBef>
                <a:spcPts val="0"/>
              </a:spcBef>
              <a:spcAft>
                <a:spcPts val="0"/>
              </a:spcAft>
            </a:pPr>
            <a:r>
              <a:rPr lang="id-ID" sz="2200" dirty="0">
                <a:hlinkClick r:id="rId4"/>
              </a:rPr>
              <a:t>aradea.informatika@gmail.com</a:t>
            </a:r>
            <a:endParaRPr lang="id-ID" sz="2200" dirty="0"/>
          </a:p>
          <a:p>
            <a:pPr>
              <a:spcBef>
                <a:spcPts val="0"/>
              </a:spcBef>
              <a:spcAft>
                <a:spcPts val="0"/>
              </a:spcAft>
            </a:pPr>
            <a:r>
              <a:rPr lang="id-ID" sz="2200" dirty="0">
                <a:hlinkClick r:id="rId5"/>
              </a:rPr>
              <a:t>https://s.id/ais-yt</a:t>
            </a:r>
            <a:endParaRPr lang="en-US" sz="2200" dirty="0">
              <a:hlinkClick r:id="rId6"/>
            </a:endParaRPr>
          </a:p>
          <a:p>
            <a:pPr>
              <a:spcBef>
                <a:spcPts val="0"/>
              </a:spcBef>
              <a:spcAft>
                <a:spcPts val="0"/>
              </a:spcAft>
            </a:pPr>
            <a:r>
              <a:rPr lang="id-ID" sz="2200" dirty="0">
                <a:hlinkClick r:id="rId7"/>
              </a:rPr>
              <a:t>http://ais.if.unsil.ac.id/</a:t>
            </a:r>
            <a:endParaRPr lang="id-ID" sz="2200" dirty="0"/>
          </a:p>
          <a:p>
            <a:pPr>
              <a:spcBef>
                <a:spcPts val="0"/>
              </a:spcBef>
              <a:spcAft>
                <a:spcPts val="0"/>
              </a:spcAft>
            </a:pPr>
            <a:r>
              <a:rPr lang="id-ID" sz="2200" dirty="0">
                <a:hlinkClick r:id="rId8"/>
              </a:rPr>
              <a:t>https://www.researchgate.net/profile/Aradea_Dipalokareswara</a:t>
            </a:r>
            <a:endParaRPr lang="id-ID" sz="2200" dirty="0"/>
          </a:p>
        </p:txBody>
      </p:sp>
    </p:spTree>
    <p:extLst>
      <p:ext uri="{BB962C8B-B14F-4D97-AF65-F5344CB8AC3E}">
        <p14:creationId xmlns:p14="http://schemas.microsoft.com/office/powerpoint/2010/main" val="1210229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80" y="1842654"/>
            <a:ext cx="4001193"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Mengembangkan </a:t>
            </a:r>
            <a:r>
              <a:rPr lang="id-ID" sz="2400" b="1" i="1" dirty="0"/>
              <a:t>Tree</a:t>
            </a:r>
            <a:endParaRPr lang="en-US" sz="2400" b="1" i="1" dirty="0"/>
          </a:p>
          <a:p>
            <a:pPr marL="98425" indent="0">
              <a:spcBef>
                <a:spcPts val="400"/>
              </a:spcBef>
              <a:spcAft>
                <a:spcPts val="400"/>
              </a:spcAft>
              <a:buNone/>
            </a:pPr>
            <a:r>
              <a:rPr lang="en-US" dirty="0" err="1"/>
              <a:t>Langkah-langkah</a:t>
            </a:r>
            <a:r>
              <a:rPr lang="en-US" dirty="0"/>
              <a:t>:</a:t>
            </a:r>
          </a:p>
          <a:p>
            <a:pPr marL="441325" indent="-342900">
              <a:spcBef>
                <a:spcPts val="400"/>
              </a:spcBef>
              <a:spcAft>
                <a:spcPts val="400"/>
              </a:spcAft>
              <a:buFont typeface="Arial" panose="020B0604020202020204" pitchFamily="34" charset="0"/>
              <a:buChar char="•"/>
            </a:pPr>
            <a:r>
              <a:rPr lang="en-US" dirty="0" err="1"/>
              <a:t>Konversi</a:t>
            </a:r>
            <a:r>
              <a:rPr lang="en-US" dirty="0"/>
              <a:t> </a:t>
            </a:r>
            <a:r>
              <a:rPr lang="en-US" dirty="0" err="1"/>
              <a:t>gambar</a:t>
            </a:r>
            <a:r>
              <a:rPr lang="en-US" dirty="0"/>
              <a:t> </a:t>
            </a:r>
            <a:r>
              <a:rPr lang="en-US" dirty="0" err="1"/>
              <a:t>tersebut</a:t>
            </a:r>
            <a:r>
              <a:rPr lang="en-US" dirty="0"/>
              <a:t> </a:t>
            </a:r>
            <a:r>
              <a:rPr lang="en-US" dirty="0" err="1"/>
              <a:t>ke</a:t>
            </a:r>
            <a:r>
              <a:rPr lang="en-US" dirty="0"/>
              <a:t> </a:t>
            </a:r>
            <a:r>
              <a:rPr lang="en-US" dirty="0" err="1"/>
              <a:t>bentuk</a:t>
            </a:r>
            <a:r>
              <a:rPr lang="en-US" dirty="0"/>
              <a:t> </a:t>
            </a:r>
            <a:r>
              <a:rPr lang="en-US" dirty="0" err="1"/>
              <a:t>tabel</a:t>
            </a:r>
            <a:r>
              <a:rPr lang="en-US" dirty="0"/>
              <a:t> </a:t>
            </a:r>
            <a:r>
              <a:rPr lang="en-US" dirty="0" err="1"/>
              <a:t>atau</a:t>
            </a:r>
            <a:r>
              <a:rPr lang="en-US" dirty="0"/>
              <a:t> </a:t>
            </a:r>
            <a:r>
              <a:rPr lang="en-US" i="1" dirty="0"/>
              <a:t>rules</a:t>
            </a:r>
          </a:p>
          <a:p>
            <a:pPr marL="441325" indent="-342900">
              <a:spcBef>
                <a:spcPts val="400"/>
              </a:spcBef>
              <a:spcAft>
                <a:spcPts val="400"/>
              </a:spcAft>
              <a:buFont typeface="Arial" panose="020B0604020202020204" pitchFamily="34" charset="0"/>
              <a:buChar char="•"/>
            </a:pPr>
            <a:r>
              <a:rPr lang="en-US" dirty="0" err="1"/>
              <a:t>Gunakan</a:t>
            </a:r>
            <a:r>
              <a:rPr lang="en-US" dirty="0"/>
              <a:t> </a:t>
            </a:r>
            <a:r>
              <a:rPr lang="en-US" i="1" dirty="0"/>
              <a:t>entropy</a:t>
            </a:r>
            <a:r>
              <a:rPr lang="en-US" dirty="0"/>
              <a:t> dan </a:t>
            </a:r>
            <a:r>
              <a:rPr lang="en-US" i="1" dirty="0"/>
              <a:t>gain</a:t>
            </a:r>
            <a:r>
              <a:rPr lang="en-US" dirty="0"/>
              <a:t> </a:t>
            </a:r>
            <a:r>
              <a:rPr lang="en-US" dirty="0" err="1"/>
              <a:t>untuk</a:t>
            </a:r>
            <a:r>
              <a:rPr lang="en-US" dirty="0"/>
              <a:t> </a:t>
            </a:r>
            <a:r>
              <a:rPr lang="en-US" dirty="0" err="1"/>
              <a:t>menentukan</a:t>
            </a:r>
            <a:r>
              <a:rPr lang="en-US" dirty="0"/>
              <a:t> </a:t>
            </a:r>
            <a:r>
              <a:rPr lang="id-ID" dirty="0"/>
              <a:t>v</a:t>
            </a:r>
            <a:r>
              <a:rPr lang="en-US" dirty="0" err="1"/>
              <a:t>ariabel</a:t>
            </a:r>
            <a:r>
              <a:rPr lang="en-US" dirty="0"/>
              <a:t> </a:t>
            </a:r>
            <a:r>
              <a:rPr lang="en-US" dirty="0" err="1"/>
              <a:t>atau</a:t>
            </a:r>
            <a:r>
              <a:rPr lang="en-US" dirty="0"/>
              <a:t> </a:t>
            </a:r>
            <a:r>
              <a:rPr lang="id-ID" dirty="0"/>
              <a:t>a</a:t>
            </a:r>
            <a:r>
              <a:rPr lang="en-US" dirty="0" err="1"/>
              <a:t>tribut</a:t>
            </a:r>
            <a:r>
              <a:rPr lang="en-US" dirty="0"/>
              <a:t> </a:t>
            </a:r>
            <a:r>
              <a:rPr lang="en-US" i="1" dirty="0"/>
              <a:t>root</a:t>
            </a:r>
            <a:r>
              <a:rPr lang="en-US" dirty="0"/>
              <a:t> (</a:t>
            </a:r>
            <a:r>
              <a:rPr lang="id-ID" dirty="0"/>
              <a:t>v</a:t>
            </a:r>
            <a:r>
              <a:rPr lang="en-US" dirty="0" err="1"/>
              <a:t>ariabel</a:t>
            </a:r>
            <a:r>
              <a:rPr lang="en-US" dirty="0"/>
              <a:t> paling </a:t>
            </a:r>
            <a:r>
              <a:rPr lang="en-US" dirty="0" err="1"/>
              <a:t>penting</a:t>
            </a:r>
            <a:r>
              <a:rPr lang="en-US" dirty="0"/>
              <a:t>)</a:t>
            </a:r>
          </a:p>
          <a:p>
            <a:pPr marL="441325" indent="-342900">
              <a:spcBef>
                <a:spcPts val="400"/>
              </a:spcBef>
              <a:spcAft>
                <a:spcPts val="400"/>
              </a:spcAft>
              <a:buFont typeface="Arial" panose="020B0604020202020204" pitchFamily="34" charset="0"/>
              <a:buChar char="•"/>
            </a:pPr>
            <a:r>
              <a:rPr lang="en-US" dirty="0" err="1"/>
              <a:t>Bangun</a:t>
            </a:r>
            <a:r>
              <a:rPr lang="en-US" dirty="0"/>
              <a:t> </a:t>
            </a:r>
            <a:r>
              <a:rPr lang="en-US" dirty="0" err="1"/>
              <a:t>pohon</a:t>
            </a:r>
            <a:endParaRPr lang="en-US" dirty="0"/>
          </a:p>
          <a:p>
            <a:pPr marL="441325" indent="-342900">
              <a:spcBef>
                <a:spcPts val="400"/>
              </a:spcBef>
              <a:spcAft>
                <a:spcPts val="400"/>
              </a:spcAft>
              <a:buFont typeface="Arial" panose="020B0604020202020204" pitchFamily="34" charset="0"/>
              <a:buChar char="•"/>
            </a:pPr>
            <a:r>
              <a:rPr lang="en-US" dirty="0" err="1"/>
              <a:t>Jika</a:t>
            </a:r>
            <a:r>
              <a:rPr lang="en-US" dirty="0"/>
              <a:t> </a:t>
            </a:r>
            <a:r>
              <a:rPr lang="en-US" dirty="0" err="1"/>
              <a:t>kelas</a:t>
            </a:r>
            <a:r>
              <a:rPr lang="en-US" dirty="0"/>
              <a:t> di </a:t>
            </a:r>
            <a:r>
              <a:rPr lang="en-US" dirty="0" err="1"/>
              <a:t>daun</a:t>
            </a:r>
            <a:r>
              <a:rPr lang="en-US" dirty="0"/>
              <a:t> </a:t>
            </a:r>
            <a:r>
              <a:rPr lang="en-US" dirty="0" err="1"/>
              <a:t>belum</a:t>
            </a:r>
            <a:r>
              <a:rPr lang="en-US" dirty="0"/>
              <a:t> </a:t>
            </a:r>
            <a:r>
              <a:rPr lang="en-US" dirty="0" err="1"/>
              <a:t>dapat</a:t>
            </a:r>
            <a:r>
              <a:rPr lang="en-US" dirty="0"/>
              <a:t> </a:t>
            </a:r>
            <a:r>
              <a:rPr lang="en-US" dirty="0" err="1"/>
              <a:t>ditentukan</a:t>
            </a:r>
            <a:r>
              <a:rPr lang="en-US" dirty="0"/>
              <a:t>, </a:t>
            </a:r>
            <a:r>
              <a:rPr lang="en-US" dirty="0" err="1"/>
              <a:t>hitung</a:t>
            </a:r>
            <a:r>
              <a:rPr lang="en-US" dirty="0"/>
              <a:t> </a:t>
            </a:r>
            <a:r>
              <a:rPr lang="en-US" i="1" dirty="0"/>
              <a:t>gain</a:t>
            </a:r>
            <a:r>
              <a:rPr lang="en-US" dirty="0"/>
              <a:t> </a:t>
            </a:r>
            <a:r>
              <a:rPr lang="en-US" dirty="0" err="1"/>
              <a:t>ulang</a:t>
            </a:r>
            <a:r>
              <a:rPr lang="en-US" dirty="0"/>
              <a:t> </a:t>
            </a:r>
            <a:r>
              <a:rPr lang="en-US" dirty="0" err="1"/>
              <a:t>untuk</a:t>
            </a:r>
            <a:r>
              <a:rPr lang="en-US" dirty="0"/>
              <a:t> </a:t>
            </a:r>
            <a:r>
              <a:rPr lang="en-US" dirty="0" err="1"/>
              <a:t>nilai-nilai</a:t>
            </a:r>
            <a:r>
              <a:rPr lang="en-US" dirty="0"/>
              <a:t> </a:t>
            </a:r>
            <a:r>
              <a:rPr lang="en-US" dirty="0" err="1"/>
              <a:t>terkait</a:t>
            </a:r>
            <a:endParaRPr lang="en-US" dirty="0"/>
          </a:p>
          <a:p>
            <a:pPr marL="441325" indent="-342900">
              <a:spcBef>
                <a:spcPts val="400"/>
              </a:spcBef>
              <a:spcAft>
                <a:spcPts val="400"/>
              </a:spcAft>
              <a:buFont typeface="Arial" panose="020B0604020202020204" pitchFamily="34" charset="0"/>
              <a:buChar char="•"/>
            </a:pPr>
            <a:r>
              <a:rPr lang="en-US" dirty="0" err="1"/>
              <a:t>Sampai</a:t>
            </a:r>
            <a:r>
              <a:rPr lang="en-US" dirty="0"/>
              <a:t> </a:t>
            </a:r>
            <a:r>
              <a:rPr lang="en-US" dirty="0" err="1"/>
              <a:t>selesai</a:t>
            </a:r>
            <a:endParaRPr lang="id-ID" b="1" i="1" dirty="0"/>
          </a:p>
        </p:txBody>
      </p:sp>
      <p:sp>
        <p:nvSpPr>
          <p:cNvPr id="8" name="Title 1">
            <a:extLst>
              <a:ext uri="{FF2B5EF4-FFF2-40B4-BE49-F238E27FC236}">
                <a16:creationId xmlns:a16="http://schemas.microsoft.com/office/drawing/2014/main" id="{1EA0CD7F-50C9-475A-9E06-9A5ED053E627}"/>
              </a:ext>
            </a:extLst>
          </p:cNvPr>
          <p:cNvSpPr>
            <a:spLocks noGrp="1"/>
          </p:cNvSpPr>
          <p:nvPr>
            <p:ph type="title"/>
          </p:nvPr>
        </p:nvSpPr>
        <p:spPr>
          <a:xfrm>
            <a:off x="1097280" y="286603"/>
            <a:ext cx="10058400" cy="1450757"/>
          </a:xfrm>
        </p:spPr>
        <p:txBody>
          <a:bodyPr>
            <a:normAutofit/>
          </a:bodyPr>
          <a:lstStyle/>
          <a:p>
            <a:r>
              <a:rPr lang="en-US" sz="4000" b="1" dirty="0"/>
              <a:t>DECISION TREE LEARNING</a:t>
            </a:r>
            <a:br>
              <a:rPr lang="id-ID" sz="4000" b="1" dirty="0"/>
            </a:br>
            <a:r>
              <a:rPr lang="en-US" sz="2700" i="1" dirty="0" err="1"/>
              <a:t>Deskripsi</a:t>
            </a:r>
            <a:r>
              <a:rPr lang="en-US" sz="2700" i="1" dirty="0"/>
              <a:t> </a:t>
            </a:r>
            <a:r>
              <a:rPr lang="id-ID" sz="2700" i="1" dirty="0"/>
              <a:t>D</a:t>
            </a:r>
            <a:r>
              <a:rPr lang="en-US" sz="2700" i="1" dirty="0" err="1"/>
              <a:t>ecision</a:t>
            </a:r>
            <a:r>
              <a:rPr lang="en-US" sz="2700" i="1" dirty="0"/>
              <a:t> </a:t>
            </a:r>
            <a:r>
              <a:rPr lang="id-ID" sz="2700" i="1" dirty="0"/>
              <a:t>T</a:t>
            </a:r>
            <a:r>
              <a:rPr lang="en-US" sz="2700" i="1" dirty="0" err="1"/>
              <a:t>ree</a:t>
            </a:r>
            <a:r>
              <a:rPr lang="en-US" sz="2700" i="1" dirty="0"/>
              <a:t> </a:t>
            </a:r>
            <a:r>
              <a:rPr lang="id-ID" sz="2700" i="1" dirty="0"/>
              <a:t>L</a:t>
            </a:r>
            <a:r>
              <a:rPr lang="en-US" sz="2700" i="1" dirty="0"/>
              <a:t>earning</a:t>
            </a:r>
            <a:r>
              <a:rPr lang="id-ID" sz="2700" i="1" dirty="0"/>
              <a:t> (DTL)</a:t>
            </a:r>
          </a:p>
        </p:txBody>
      </p:sp>
      <p:pic>
        <p:nvPicPr>
          <p:cNvPr id="10" name="Picture 9">
            <a:extLst>
              <a:ext uri="{FF2B5EF4-FFF2-40B4-BE49-F238E27FC236}">
                <a16:creationId xmlns:a16="http://schemas.microsoft.com/office/drawing/2014/main" id="{2C5FC923-8A90-4E7A-9B25-EED304A40CB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6" name="Content Placeholder 11">
            <a:extLst>
              <a:ext uri="{FF2B5EF4-FFF2-40B4-BE49-F238E27FC236}">
                <a16:creationId xmlns:a16="http://schemas.microsoft.com/office/drawing/2014/main" id="{6E1B69A7-9AD6-41E6-AD0F-E3A72387ABBC}"/>
              </a:ext>
            </a:extLst>
          </p:cNvPr>
          <p:cNvSpPr txBox="1">
            <a:spLocks/>
          </p:cNvSpPr>
          <p:nvPr/>
        </p:nvSpPr>
        <p:spPr>
          <a:xfrm>
            <a:off x="5347856" y="1842654"/>
            <a:ext cx="5807826"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i="1" dirty="0"/>
              <a:t>Information Gain</a:t>
            </a:r>
          </a:p>
          <a:p>
            <a:pPr marL="441325" indent="-342900">
              <a:spcBef>
                <a:spcPts val="400"/>
              </a:spcBef>
              <a:spcAft>
                <a:spcPts val="400"/>
              </a:spcAft>
              <a:buFont typeface="Arial" panose="020B0604020202020204" pitchFamily="34" charset="0"/>
              <a:buChar char="•"/>
            </a:pPr>
            <a:r>
              <a:rPr lang="id-ID" dirty="0"/>
              <a:t>Efektivitas atribut dalam mengklasifikasikan data, dan dihitung berdasarkan</a:t>
            </a:r>
            <a:r>
              <a:rPr lang="id-ID" i="1" dirty="0"/>
              <a:t> entropy</a:t>
            </a:r>
          </a:p>
          <a:p>
            <a:pPr marL="441325" indent="-342900">
              <a:spcBef>
                <a:spcPts val="400"/>
              </a:spcBef>
              <a:spcAft>
                <a:spcPts val="400"/>
              </a:spcAft>
              <a:buFont typeface="Arial" panose="020B0604020202020204" pitchFamily="34" charset="0"/>
              <a:buChar char="•"/>
            </a:pPr>
            <a:r>
              <a:rPr lang="id-ID" i="1" dirty="0"/>
              <a:t>Information gain</a:t>
            </a:r>
            <a:r>
              <a:rPr lang="id-ID" dirty="0"/>
              <a:t> d</a:t>
            </a:r>
            <a:r>
              <a:rPr lang="en-US" dirty="0" err="1"/>
              <a:t>isebut</a:t>
            </a:r>
            <a:r>
              <a:rPr lang="en-US" dirty="0"/>
              <a:t> juga </a:t>
            </a:r>
            <a:r>
              <a:rPr lang="en-US" i="1" dirty="0"/>
              <a:t>mutual information</a:t>
            </a:r>
            <a:r>
              <a:rPr lang="en-US" dirty="0"/>
              <a:t> </a:t>
            </a:r>
            <a:r>
              <a:rPr lang="en-US" dirty="0" err="1"/>
              <a:t>antara</a:t>
            </a:r>
            <a:r>
              <a:rPr lang="en-US" dirty="0"/>
              <a:t> </a:t>
            </a:r>
            <a:r>
              <a:rPr lang="en-US" dirty="0" err="1"/>
              <a:t>atribut</a:t>
            </a:r>
            <a:r>
              <a:rPr lang="en-US" dirty="0"/>
              <a:t> A dan label-label </a:t>
            </a:r>
            <a:r>
              <a:rPr lang="en-US" dirty="0" err="1"/>
              <a:t>dari</a:t>
            </a:r>
            <a:r>
              <a:rPr lang="en-US" dirty="0"/>
              <a:t> sample S</a:t>
            </a:r>
            <a:endParaRPr lang="id-ID" dirty="0"/>
          </a:p>
          <a:p>
            <a:pPr marL="441325" indent="-342900">
              <a:spcBef>
                <a:spcPts val="400"/>
              </a:spcBef>
              <a:spcAft>
                <a:spcPts val="400"/>
              </a:spcAft>
              <a:buFont typeface="Arial" panose="020B0604020202020204" pitchFamily="34" charset="0"/>
              <a:buChar char="•"/>
            </a:pPr>
            <a:endParaRPr lang="id-ID" dirty="0"/>
          </a:p>
          <a:p>
            <a:pPr marL="441325" indent="-342900">
              <a:spcBef>
                <a:spcPts val="400"/>
              </a:spcBef>
              <a:spcAft>
                <a:spcPts val="400"/>
              </a:spcAft>
              <a:buFont typeface="Arial" panose="020B0604020202020204" pitchFamily="34" charset="0"/>
              <a:buChar char="•"/>
            </a:pPr>
            <a:endParaRPr lang="id-ID" dirty="0"/>
          </a:p>
          <a:p>
            <a:pPr marL="441325" indent="-342900">
              <a:spcBef>
                <a:spcPts val="400"/>
              </a:spcBef>
              <a:spcAft>
                <a:spcPts val="400"/>
              </a:spcAft>
              <a:buFont typeface="Arial" panose="020B0604020202020204" pitchFamily="34" charset="0"/>
              <a:buChar char="•"/>
            </a:pPr>
            <a:endParaRPr lang="id-ID" dirty="0"/>
          </a:p>
          <a:p>
            <a:pPr marL="441325" indent="-342900">
              <a:spcBef>
                <a:spcPts val="400"/>
              </a:spcBef>
              <a:spcAft>
                <a:spcPts val="400"/>
              </a:spcAft>
              <a:buFont typeface="Arial" panose="020B0604020202020204" pitchFamily="34" charset="0"/>
              <a:buChar char="•"/>
            </a:pPr>
            <a:r>
              <a:rPr lang="en-US" i="1" dirty="0"/>
              <a:t>Entropy</a:t>
            </a:r>
            <a:r>
              <a:rPr lang="en-US" dirty="0"/>
              <a:t>(</a:t>
            </a:r>
            <a:r>
              <a:rPr lang="en-US" dirty="0" err="1"/>
              <a:t>Sv</a:t>
            </a:r>
            <a:r>
              <a:rPr lang="en-US" dirty="0"/>
              <a:t>) </a:t>
            </a:r>
            <a:r>
              <a:rPr lang="en-US" dirty="0" err="1"/>
              <a:t>adalah</a:t>
            </a:r>
            <a:r>
              <a:rPr lang="en-US" dirty="0"/>
              <a:t> </a:t>
            </a:r>
            <a:r>
              <a:rPr lang="en-US" i="1" dirty="0"/>
              <a:t>entropy</a:t>
            </a:r>
            <a:r>
              <a:rPr lang="en-US" dirty="0"/>
              <a:t> </a:t>
            </a:r>
            <a:r>
              <a:rPr lang="en-US" dirty="0" err="1"/>
              <a:t>dari</a:t>
            </a:r>
            <a:r>
              <a:rPr lang="en-US" dirty="0"/>
              <a:t> </a:t>
            </a:r>
            <a:r>
              <a:rPr lang="en-US" dirty="0" err="1"/>
              <a:t>satu</a:t>
            </a:r>
            <a:r>
              <a:rPr lang="en-US" dirty="0"/>
              <a:t> sub-sample </a:t>
            </a:r>
            <a:r>
              <a:rPr lang="en-US" dirty="0" err="1"/>
              <a:t>setelah</a:t>
            </a:r>
            <a:r>
              <a:rPr lang="en-US" dirty="0"/>
              <a:t> </a:t>
            </a:r>
            <a:r>
              <a:rPr lang="en-US" dirty="0" err="1"/>
              <a:t>pembagian</a:t>
            </a:r>
            <a:r>
              <a:rPr lang="en-US" dirty="0"/>
              <a:t> S </a:t>
            </a:r>
            <a:r>
              <a:rPr lang="en-US" dirty="0" err="1"/>
              <a:t>berdasarkan</a:t>
            </a:r>
            <a:r>
              <a:rPr lang="en-US" dirty="0"/>
              <a:t> pada </a:t>
            </a:r>
            <a:r>
              <a:rPr lang="en-US" dirty="0" err="1"/>
              <a:t>semua</a:t>
            </a:r>
            <a:r>
              <a:rPr lang="en-US" dirty="0"/>
              <a:t> </a:t>
            </a:r>
            <a:r>
              <a:rPr lang="en-US" dirty="0" err="1"/>
              <a:t>nilai</a:t>
            </a:r>
            <a:r>
              <a:rPr lang="en-US" dirty="0"/>
              <a:t> yang </a:t>
            </a:r>
            <a:r>
              <a:rPr lang="en-US" dirty="0" err="1"/>
              <a:t>mungkin</a:t>
            </a:r>
            <a:r>
              <a:rPr lang="en-US" dirty="0"/>
              <a:t> </a:t>
            </a:r>
            <a:r>
              <a:rPr lang="en-US" dirty="0" err="1"/>
              <a:t>dari</a:t>
            </a:r>
            <a:r>
              <a:rPr lang="en-US" dirty="0"/>
              <a:t> </a:t>
            </a:r>
            <a:r>
              <a:rPr lang="en-US" dirty="0" err="1"/>
              <a:t>atribut</a:t>
            </a:r>
            <a:r>
              <a:rPr lang="en-US" dirty="0"/>
              <a:t> A</a:t>
            </a:r>
          </a:p>
          <a:p>
            <a:pPr marL="441325" indent="-342900">
              <a:spcBef>
                <a:spcPts val="400"/>
              </a:spcBef>
              <a:spcAft>
                <a:spcPts val="400"/>
              </a:spcAft>
              <a:buFont typeface="Arial" panose="020B0604020202020204" pitchFamily="34" charset="0"/>
              <a:buChar char="•"/>
            </a:pPr>
            <a:r>
              <a:rPr lang="en-US" dirty="0"/>
              <a:t>Nilai </a:t>
            </a:r>
            <a:r>
              <a:rPr lang="en-US" i="1" dirty="0"/>
              <a:t>gain </a:t>
            </a:r>
            <a:r>
              <a:rPr lang="en-US" u="sng" dirty="0" err="1"/>
              <a:t>terbesar</a:t>
            </a:r>
            <a:r>
              <a:rPr lang="en-US" dirty="0"/>
              <a:t> </a:t>
            </a:r>
            <a:r>
              <a:rPr lang="en-US" dirty="0" err="1"/>
              <a:t>dianggap</a:t>
            </a:r>
            <a:r>
              <a:rPr lang="en-US" dirty="0"/>
              <a:t> </a:t>
            </a:r>
            <a:r>
              <a:rPr lang="en-US" dirty="0" err="1"/>
              <a:t>sebagai</a:t>
            </a:r>
            <a:r>
              <a:rPr lang="en-US" dirty="0"/>
              <a:t> </a:t>
            </a:r>
            <a:r>
              <a:rPr lang="id-ID" dirty="0"/>
              <a:t>a</a:t>
            </a:r>
            <a:r>
              <a:rPr lang="en-US" dirty="0" err="1"/>
              <a:t>tribut</a:t>
            </a:r>
            <a:r>
              <a:rPr lang="en-US" dirty="0"/>
              <a:t> paling </a:t>
            </a:r>
            <a:r>
              <a:rPr lang="en-US" dirty="0" err="1"/>
              <a:t>penting</a:t>
            </a:r>
            <a:endParaRPr lang="en-US" dirty="0"/>
          </a:p>
        </p:txBody>
      </p:sp>
      <p:pic>
        <p:nvPicPr>
          <p:cNvPr id="3" name="Picture 2">
            <a:extLst>
              <a:ext uri="{FF2B5EF4-FFF2-40B4-BE49-F238E27FC236}">
                <a16:creationId xmlns:a16="http://schemas.microsoft.com/office/drawing/2014/main" id="{E2EDD060-205F-4282-A741-FC566850D6C0}"/>
              </a:ext>
            </a:extLst>
          </p:cNvPr>
          <p:cNvPicPr>
            <a:picLocks noChangeAspect="1"/>
          </p:cNvPicPr>
          <p:nvPr/>
        </p:nvPicPr>
        <p:blipFill>
          <a:blip r:embed="rId3"/>
          <a:stretch>
            <a:fillRect/>
          </a:stretch>
        </p:blipFill>
        <p:spPr>
          <a:xfrm>
            <a:off x="5761630" y="3746962"/>
            <a:ext cx="5366725" cy="769620"/>
          </a:xfrm>
          <a:prstGeom prst="rect">
            <a:avLst/>
          </a:prstGeom>
        </p:spPr>
      </p:pic>
    </p:spTree>
    <p:extLst>
      <p:ext uri="{BB962C8B-B14F-4D97-AF65-F5344CB8AC3E}">
        <p14:creationId xmlns:p14="http://schemas.microsoft.com/office/powerpoint/2010/main" val="270820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3CCE5E7-142B-46FD-9F8C-433A059AADB0}"/>
              </a:ext>
            </a:extLst>
          </p:cNvPr>
          <p:cNvSpPr>
            <a:spLocks noGrp="1"/>
          </p:cNvSpPr>
          <p:nvPr>
            <p:ph idx="1"/>
          </p:nvPr>
        </p:nvSpPr>
        <p:spPr>
          <a:xfrm>
            <a:off x="1097280" y="1845734"/>
            <a:ext cx="10180319" cy="4499648"/>
          </a:xfrm>
        </p:spPr>
        <p:txBody>
          <a:bodyPr>
            <a:noAutofit/>
          </a:bodyPr>
          <a:lstStyle/>
          <a:p>
            <a:pPr marL="82550" indent="0">
              <a:spcBef>
                <a:spcPts val="400"/>
              </a:spcBef>
              <a:spcAft>
                <a:spcPts val="400"/>
              </a:spcAft>
              <a:buNone/>
              <a:defRPr/>
            </a:pPr>
            <a:r>
              <a:rPr lang="id-ID" sz="2600" b="1" dirty="0"/>
              <a:t>Penerapan DTL</a:t>
            </a:r>
          </a:p>
          <a:p>
            <a:pPr marL="425450" indent="-342900">
              <a:spcBef>
                <a:spcPts val="400"/>
              </a:spcBef>
              <a:spcAft>
                <a:spcPts val="400"/>
              </a:spcAft>
              <a:buFont typeface="Arial" panose="020B0604020202020204" pitchFamily="34" charset="0"/>
              <a:buChar char="•"/>
              <a:defRPr/>
            </a:pPr>
            <a:r>
              <a:rPr lang="id-ID" sz="2400" dirty="0"/>
              <a:t>Diagnosa penyakit tertentu, seperti hipertensi, kanker, stroke dan lain-lain</a:t>
            </a:r>
          </a:p>
          <a:p>
            <a:pPr marL="425450" indent="-342900">
              <a:spcBef>
                <a:spcPts val="400"/>
              </a:spcBef>
              <a:spcAft>
                <a:spcPts val="400"/>
              </a:spcAft>
              <a:buFont typeface="Arial" panose="020B0604020202020204" pitchFamily="34" charset="0"/>
              <a:buChar char="•"/>
              <a:defRPr/>
            </a:pPr>
            <a:r>
              <a:rPr lang="id-ID" sz="2400" dirty="0"/>
              <a:t>Pemilihan produk seperti rumah, kendaraan, komputer dan lain-lain</a:t>
            </a:r>
          </a:p>
          <a:p>
            <a:pPr marL="425450" indent="-342900">
              <a:spcBef>
                <a:spcPts val="400"/>
              </a:spcBef>
              <a:spcAft>
                <a:spcPts val="400"/>
              </a:spcAft>
              <a:buFont typeface="Arial" panose="020B0604020202020204" pitchFamily="34" charset="0"/>
              <a:buChar char="•"/>
              <a:defRPr/>
            </a:pPr>
            <a:r>
              <a:rPr lang="id-ID" sz="2400" dirty="0"/>
              <a:t>Penerimaan pegawai pada perusahaan sesuai dengan kriteria tertentu</a:t>
            </a:r>
          </a:p>
          <a:p>
            <a:pPr marL="425450" indent="-342900">
              <a:spcBef>
                <a:spcPts val="400"/>
              </a:spcBef>
              <a:spcAft>
                <a:spcPts val="400"/>
              </a:spcAft>
              <a:buFont typeface="Arial" panose="020B0604020202020204" pitchFamily="34" charset="0"/>
              <a:buChar char="•"/>
              <a:defRPr/>
            </a:pPr>
            <a:r>
              <a:rPr lang="id-ID" sz="2400" dirty="0"/>
              <a:t>Pemilihan pegawai teladan sesuai dengan kriteria tertentu</a:t>
            </a:r>
          </a:p>
          <a:p>
            <a:pPr marL="425450" indent="-342900">
              <a:spcBef>
                <a:spcPts val="400"/>
              </a:spcBef>
              <a:spcAft>
                <a:spcPts val="400"/>
              </a:spcAft>
              <a:buFont typeface="Arial" panose="020B0604020202020204" pitchFamily="34" charset="0"/>
              <a:buChar char="•"/>
              <a:defRPr/>
            </a:pPr>
            <a:r>
              <a:rPr lang="id-ID" sz="2400" dirty="0"/>
              <a:t>Deteksi kesalahan pada komputer atau jaringan komputer dan lain-lain</a:t>
            </a:r>
          </a:p>
          <a:p>
            <a:pPr marL="425450" indent="-342900">
              <a:spcBef>
                <a:spcPts val="400"/>
              </a:spcBef>
              <a:spcAft>
                <a:spcPts val="400"/>
              </a:spcAft>
              <a:buFont typeface="Arial" panose="020B0604020202020204" pitchFamily="34" charset="0"/>
              <a:buChar char="•"/>
              <a:defRPr/>
            </a:pPr>
            <a:r>
              <a:rPr lang="id-ID" sz="2400" dirty="0"/>
              <a:t>Deteksi gangguan atau serangan pada sistem komputer, seperti deteksi entrusi, deteksi virus (trojan dan varians) dan lain-lain</a:t>
            </a:r>
          </a:p>
          <a:p>
            <a:pPr marL="425450" indent="-342900">
              <a:spcBef>
                <a:spcPts val="400"/>
              </a:spcBef>
              <a:spcAft>
                <a:spcPts val="400"/>
              </a:spcAft>
              <a:buFont typeface="Arial" panose="020B0604020202020204" pitchFamily="34" charset="0"/>
              <a:buChar char="•"/>
              <a:defRPr/>
            </a:pPr>
            <a:r>
              <a:rPr lang="id-ID" sz="2400" dirty="0"/>
              <a:t>Dan masih banyak yang lainnya</a:t>
            </a:r>
            <a:endParaRPr lang="id-ID" i="1" dirty="0"/>
          </a:p>
        </p:txBody>
      </p:sp>
      <p:sp>
        <p:nvSpPr>
          <p:cNvPr id="9" name="Title 1">
            <a:extLst>
              <a:ext uri="{FF2B5EF4-FFF2-40B4-BE49-F238E27FC236}">
                <a16:creationId xmlns:a16="http://schemas.microsoft.com/office/drawing/2014/main" id="{2079D653-AFAD-4BF3-B58F-4F80A6F1EAFB}"/>
              </a:ext>
            </a:extLst>
          </p:cNvPr>
          <p:cNvSpPr>
            <a:spLocks noGrp="1"/>
          </p:cNvSpPr>
          <p:nvPr>
            <p:ph type="title"/>
          </p:nvPr>
        </p:nvSpPr>
        <p:spPr>
          <a:xfrm>
            <a:off x="1097280" y="286603"/>
            <a:ext cx="10058400" cy="1450757"/>
          </a:xfrm>
        </p:spPr>
        <p:txBody>
          <a:bodyPr>
            <a:normAutofit/>
          </a:bodyPr>
          <a:lstStyle/>
          <a:p>
            <a:r>
              <a:rPr lang="en-US" sz="4000" b="1" dirty="0"/>
              <a:t>DECISION TREE LEARNING</a:t>
            </a:r>
            <a:br>
              <a:rPr lang="id-ID" sz="4000" b="1" dirty="0"/>
            </a:br>
            <a:r>
              <a:rPr lang="en-US" sz="2700" i="1" dirty="0" err="1"/>
              <a:t>Deskripsi</a:t>
            </a:r>
            <a:r>
              <a:rPr lang="en-US" sz="2700" i="1" dirty="0"/>
              <a:t> </a:t>
            </a:r>
            <a:r>
              <a:rPr lang="id-ID" sz="2700" i="1" dirty="0"/>
              <a:t>D</a:t>
            </a:r>
            <a:r>
              <a:rPr lang="en-US" sz="2700" i="1" dirty="0" err="1"/>
              <a:t>ecision</a:t>
            </a:r>
            <a:r>
              <a:rPr lang="en-US" sz="2700" i="1" dirty="0"/>
              <a:t> </a:t>
            </a:r>
            <a:r>
              <a:rPr lang="id-ID" sz="2700" i="1" dirty="0"/>
              <a:t>T</a:t>
            </a:r>
            <a:r>
              <a:rPr lang="en-US" sz="2700" i="1" dirty="0" err="1"/>
              <a:t>ree</a:t>
            </a:r>
            <a:r>
              <a:rPr lang="en-US" sz="2700" i="1" dirty="0"/>
              <a:t> </a:t>
            </a:r>
            <a:r>
              <a:rPr lang="id-ID" sz="2700" i="1" dirty="0"/>
              <a:t>L</a:t>
            </a:r>
            <a:r>
              <a:rPr lang="en-US" sz="2700" i="1" dirty="0"/>
              <a:t>earning</a:t>
            </a:r>
            <a:r>
              <a:rPr lang="id-ID" sz="2700" i="1" dirty="0"/>
              <a:t> (DTL)</a:t>
            </a:r>
          </a:p>
        </p:txBody>
      </p:sp>
      <p:pic>
        <p:nvPicPr>
          <p:cNvPr id="10" name="Picture 9">
            <a:extLst>
              <a:ext uri="{FF2B5EF4-FFF2-40B4-BE49-F238E27FC236}">
                <a16:creationId xmlns:a16="http://schemas.microsoft.com/office/drawing/2014/main" id="{65401853-632A-43A7-8E25-FEFB34099B88}"/>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1295195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21ADBFD-BA1B-4A5E-9292-751BBF70090C}"/>
              </a:ext>
            </a:extLst>
          </p:cNvPr>
          <p:cNvSpPr>
            <a:spLocks noGrp="1"/>
          </p:cNvSpPr>
          <p:nvPr>
            <p:ph idx="1"/>
          </p:nvPr>
        </p:nvSpPr>
        <p:spPr>
          <a:xfrm>
            <a:off x="1097281" y="1845733"/>
            <a:ext cx="4375264" cy="4725663"/>
          </a:xfrm>
        </p:spPr>
        <p:txBody>
          <a:bodyPr>
            <a:normAutofit/>
          </a:bodyPr>
          <a:lstStyle/>
          <a:p>
            <a:pPr marL="90488" indent="-7938">
              <a:spcBef>
                <a:spcPts val="400"/>
              </a:spcBef>
              <a:spcAft>
                <a:spcPts val="400"/>
              </a:spcAft>
              <a:buNone/>
              <a:defRPr/>
            </a:pPr>
            <a:r>
              <a:rPr lang="id-ID" sz="2600" b="1" dirty="0"/>
              <a:t>Contoh Kasus - I</a:t>
            </a:r>
          </a:p>
          <a:p>
            <a:pPr marL="425450" indent="-342900">
              <a:spcBef>
                <a:spcPts val="600"/>
              </a:spcBef>
              <a:spcAft>
                <a:spcPts val="600"/>
              </a:spcAft>
              <a:buFont typeface="Arial" panose="020B0604020202020204" pitchFamily="34" charset="0"/>
              <a:buChar char="•"/>
              <a:defRPr/>
            </a:pPr>
            <a:r>
              <a:rPr lang="id-ID" sz="1800" dirty="0"/>
              <a:t>Data sample (hari) dinyatakan dalam bentuk </a:t>
            </a:r>
            <a:r>
              <a:rPr lang="id-ID" sz="1800" b="1" dirty="0"/>
              <a:t>tabel</a:t>
            </a:r>
            <a:r>
              <a:rPr lang="id-ID" sz="1800" dirty="0"/>
              <a:t> dengan atribut dan record</a:t>
            </a:r>
          </a:p>
          <a:p>
            <a:pPr marL="425450" indent="-342900">
              <a:spcBef>
                <a:spcPts val="600"/>
              </a:spcBef>
              <a:spcAft>
                <a:spcPts val="600"/>
              </a:spcAft>
              <a:buFont typeface="Arial" panose="020B0604020202020204" pitchFamily="34" charset="0"/>
              <a:buChar char="•"/>
              <a:defRPr/>
            </a:pPr>
            <a:r>
              <a:rPr lang="id-ID" sz="1800" b="1" dirty="0"/>
              <a:t>Atribut </a:t>
            </a:r>
            <a:r>
              <a:rPr lang="id-ID" sz="1800" dirty="0"/>
              <a:t>adalah suatu parameter yang dibuat sebagai kriteria dalam pembentukan tree, misalnya untuk menentukan main tenis, kriteria yang diperhatikan adalah cuaca, suhu, kelembaban dan angin, salah satu atribut merupakan atribut yang menyatakan data solusi per-item data yang disebut dengan </a:t>
            </a:r>
            <a:r>
              <a:rPr lang="id-ID" sz="1800" b="1" dirty="0"/>
              <a:t>target atribut</a:t>
            </a:r>
            <a:r>
              <a:rPr lang="id-ID" sz="1800" dirty="0"/>
              <a:t>, yaitu main</a:t>
            </a:r>
          </a:p>
          <a:p>
            <a:pPr marL="425450" indent="-342900">
              <a:spcBef>
                <a:spcPts val="600"/>
              </a:spcBef>
              <a:spcAft>
                <a:spcPts val="600"/>
              </a:spcAft>
              <a:buFont typeface="Arial" panose="020B0604020202020204" pitchFamily="34" charset="0"/>
              <a:buChar char="•"/>
              <a:defRPr/>
            </a:pPr>
            <a:r>
              <a:rPr lang="id-ID" sz="1800" dirty="0"/>
              <a:t>Atribut memiliki nilai yang dinamakan dengan </a:t>
            </a:r>
            <a:r>
              <a:rPr lang="id-ID" sz="1800" b="1" dirty="0"/>
              <a:t>instance</a:t>
            </a:r>
            <a:r>
              <a:rPr lang="id-ID" sz="1800" dirty="0"/>
              <a:t>, misalnya cuaca instance nya cerah, berawan, hujan</a:t>
            </a:r>
          </a:p>
        </p:txBody>
      </p:sp>
      <p:sp>
        <p:nvSpPr>
          <p:cNvPr id="6" name="Title 1">
            <a:extLst>
              <a:ext uri="{FF2B5EF4-FFF2-40B4-BE49-F238E27FC236}">
                <a16:creationId xmlns:a16="http://schemas.microsoft.com/office/drawing/2014/main" id="{3324F776-EDC0-4C01-A827-BFA2C894EA63}"/>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DTL</a:t>
            </a:r>
          </a:p>
        </p:txBody>
      </p:sp>
      <p:pic>
        <p:nvPicPr>
          <p:cNvPr id="9" name="Picture 4" descr="Hasil gambar">
            <a:extLst>
              <a:ext uri="{FF2B5EF4-FFF2-40B4-BE49-F238E27FC236}">
                <a16:creationId xmlns:a16="http://schemas.microsoft.com/office/drawing/2014/main" id="{2D3D1E8E-26C0-4C61-9D39-14B065485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D4A1F52-CE19-4C9D-9D50-57F643E197B1}"/>
              </a:ext>
            </a:extLst>
          </p:cNvPr>
          <p:cNvPicPr>
            <a:picLocks noChangeAspect="1"/>
          </p:cNvPicPr>
          <p:nvPr/>
        </p:nvPicPr>
        <p:blipFill>
          <a:blip r:embed="rId3"/>
          <a:stretch>
            <a:fillRect/>
          </a:stretch>
        </p:blipFill>
        <p:spPr>
          <a:xfrm>
            <a:off x="5597237" y="2013832"/>
            <a:ext cx="6418929" cy="4119141"/>
          </a:xfrm>
          <a:prstGeom prst="rect">
            <a:avLst/>
          </a:prstGeom>
        </p:spPr>
      </p:pic>
    </p:spTree>
    <p:extLst>
      <p:ext uri="{BB962C8B-B14F-4D97-AF65-F5344CB8AC3E}">
        <p14:creationId xmlns:p14="http://schemas.microsoft.com/office/powerpoint/2010/main" val="2582855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21ADBFD-BA1B-4A5E-9292-751BBF70090C}"/>
              </a:ext>
            </a:extLst>
          </p:cNvPr>
          <p:cNvSpPr>
            <a:spLocks noGrp="1"/>
          </p:cNvSpPr>
          <p:nvPr>
            <p:ph idx="1"/>
          </p:nvPr>
        </p:nvSpPr>
        <p:spPr>
          <a:xfrm>
            <a:off x="1097281" y="1845733"/>
            <a:ext cx="4375264" cy="4725663"/>
          </a:xfrm>
        </p:spPr>
        <p:txBody>
          <a:bodyPr>
            <a:normAutofit/>
          </a:bodyPr>
          <a:lstStyle/>
          <a:p>
            <a:pPr marL="90488" indent="-7938">
              <a:spcBef>
                <a:spcPts val="400"/>
              </a:spcBef>
              <a:spcAft>
                <a:spcPts val="400"/>
              </a:spcAft>
              <a:buNone/>
              <a:defRPr/>
            </a:pPr>
            <a:r>
              <a:rPr lang="id-ID" sz="2200" b="1" dirty="0"/>
              <a:t>Pohon</a:t>
            </a:r>
          </a:p>
          <a:p>
            <a:pPr marL="82550" indent="0">
              <a:spcBef>
                <a:spcPts val="200"/>
              </a:spcBef>
              <a:buNone/>
              <a:defRPr/>
            </a:pPr>
            <a:r>
              <a:rPr lang="id-ID" sz="1800" dirty="0"/>
              <a:t>Formulasi Logis: (Cuaca = Cerah </a:t>
            </a:r>
            <a:r>
              <a:rPr lang="en-US" sz="1800" dirty="0">
                <a:solidFill>
                  <a:schemeClr val="tx1"/>
                </a:solidFill>
                <a:latin typeface="Arial Narrow" pitchFamily="34" charset="0"/>
                <a:ea typeface="Times New Roman" pitchFamily="18" charset="0"/>
                <a:cs typeface="Arial" pitchFamily="34" charset="0"/>
                <a:sym typeface="Symbol" pitchFamily="18" charset="2"/>
              </a:rPr>
              <a:t></a:t>
            </a:r>
            <a:r>
              <a:rPr lang="id-ID" sz="1800" dirty="0"/>
              <a:t> Kelembaban = Normal) </a:t>
            </a:r>
            <a:r>
              <a:rPr lang="en-US" sz="1800" dirty="0">
                <a:solidFill>
                  <a:schemeClr val="tx1"/>
                </a:solidFill>
                <a:latin typeface="Arial Narrow" pitchFamily="34" charset="0"/>
                <a:ea typeface="Times New Roman" pitchFamily="18" charset="0"/>
                <a:cs typeface="Arial" pitchFamily="34" charset="0"/>
                <a:sym typeface="Symbol" pitchFamily="18" charset="2"/>
              </a:rPr>
              <a:t></a:t>
            </a:r>
            <a:r>
              <a:rPr lang="id-ID" sz="1800" dirty="0"/>
              <a:t> (Cuaca = Berawan) </a:t>
            </a:r>
            <a:r>
              <a:rPr lang="en-US" sz="1800" dirty="0">
                <a:solidFill>
                  <a:schemeClr val="tx1"/>
                </a:solidFill>
                <a:latin typeface="Arial Narrow" pitchFamily="34" charset="0"/>
                <a:ea typeface="Times New Roman" pitchFamily="18" charset="0"/>
                <a:cs typeface="Arial" pitchFamily="34" charset="0"/>
                <a:sym typeface="Symbol" pitchFamily="18" charset="2"/>
              </a:rPr>
              <a:t></a:t>
            </a:r>
            <a:r>
              <a:rPr lang="id-ID" sz="1800" dirty="0"/>
              <a:t> (Cuaca = Hujan </a:t>
            </a:r>
            <a:r>
              <a:rPr lang="en-US" sz="1800" dirty="0">
                <a:solidFill>
                  <a:schemeClr val="tx1"/>
                </a:solidFill>
                <a:latin typeface="Arial Narrow" pitchFamily="34" charset="0"/>
                <a:ea typeface="Times New Roman" pitchFamily="18" charset="0"/>
                <a:cs typeface="Arial" pitchFamily="34" charset="0"/>
                <a:sym typeface="Symbol" pitchFamily="18" charset="2"/>
              </a:rPr>
              <a:t></a:t>
            </a:r>
            <a:r>
              <a:rPr lang="id-ID" sz="1800" dirty="0"/>
              <a:t> Angin = Pelan)</a:t>
            </a:r>
          </a:p>
        </p:txBody>
      </p:sp>
      <p:sp>
        <p:nvSpPr>
          <p:cNvPr id="6" name="Title 1">
            <a:extLst>
              <a:ext uri="{FF2B5EF4-FFF2-40B4-BE49-F238E27FC236}">
                <a16:creationId xmlns:a16="http://schemas.microsoft.com/office/drawing/2014/main" id="{3324F776-EDC0-4C01-A827-BFA2C894EA63}"/>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DTL</a:t>
            </a:r>
          </a:p>
        </p:txBody>
      </p:sp>
      <p:pic>
        <p:nvPicPr>
          <p:cNvPr id="9" name="Picture 4" descr="Hasil gambar">
            <a:extLst>
              <a:ext uri="{FF2B5EF4-FFF2-40B4-BE49-F238E27FC236}">
                <a16:creationId xmlns:a16="http://schemas.microsoft.com/office/drawing/2014/main" id="{2D3D1E8E-26C0-4C61-9D39-14B065485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84FB07C-962F-4824-ABDE-D33A30BB8711}"/>
              </a:ext>
            </a:extLst>
          </p:cNvPr>
          <p:cNvPicPr>
            <a:picLocks noChangeAspect="1"/>
          </p:cNvPicPr>
          <p:nvPr/>
        </p:nvPicPr>
        <p:blipFill>
          <a:blip r:embed="rId3"/>
          <a:stretch>
            <a:fillRect/>
          </a:stretch>
        </p:blipFill>
        <p:spPr>
          <a:xfrm>
            <a:off x="861753" y="3429000"/>
            <a:ext cx="5234247" cy="2258706"/>
          </a:xfrm>
          <a:prstGeom prst="rect">
            <a:avLst/>
          </a:prstGeom>
        </p:spPr>
      </p:pic>
      <p:sp>
        <p:nvSpPr>
          <p:cNvPr id="8" name="Content Placeholder 11">
            <a:extLst>
              <a:ext uri="{FF2B5EF4-FFF2-40B4-BE49-F238E27FC236}">
                <a16:creationId xmlns:a16="http://schemas.microsoft.com/office/drawing/2014/main" id="{8387DC93-572E-4A27-B4BE-E5CFD6F2B776}"/>
              </a:ext>
            </a:extLst>
          </p:cNvPr>
          <p:cNvSpPr txBox="1">
            <a:spLocks/>
          </p:cNvSpPr>
          <p:nvPr/>
        </p:nvSpPr>
        <p:spPr>
          <a:xfrm>
            <a:off x="6470085" y="1842654"/>
            <a:ext cx="5059682"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id-ID" sz="2200" b="1" dirty="0"/>
              <a:t>Nilai </a:t>
            </a:r>
            <a:r>
              <a:rPr lang="en-US" sz="2200" b="1" i="1" dirty="0"/>
              <a:t>Entropy</a:t>
            </a:r>
            <a:r>
              <a:rPr lang="en-US" sz="2200" b="1" dirty="0"/>
              <a:t> dan </a:t>
            </a:r>
            <a:r>
              <a:rPr lang="en-US" sz="2200" b="1" i="1" dirty="0"/>
              <a:t>Gain</a:t>
            </a:r>
          </a:p>
          <a:p>
            <a:pPr marL="98425" indent="0">
              <a:spcBef>
                <a:spcPts val="400"/>
              </a:spcBef>
              <a:spcAft>
                <a:spcPts val="400"/>
              </a:spcAft>
              <a:buNone/>
            </a:pPr>
            <a:r>
              <a:rPr lang="en-US" dirty="0" err="1"/>
              <a:t>Hitung</a:t>
            </a:r>
            <a:r>
              <a:rPr lang="en-US" dirty="0"/>
              <a:t> </a:t>
            </a:r>
            <a:r>
              <a:rPr lang="en-US" i="1" dirty="0"/>
              <a:t>Entropy</a:t>
            </a:r>
            <a:r>
              <a:rPr lang="en-US" dirty="0"/>
              <a:t> </a:t>
            </a:r>
            <a:r>
              <a:rPr lang="en-US" dirty="0" err="1"/>
              <a:t>dari</a:t>
            </a:r>
            <a:r>
              <a:rPr lang="en-US" dirty="0"/>
              <a:t> S, E(S)?</a:t>
            </a:r>
          </a:p>
          <a:p>
            <a:pPr marL="441325" indent="-342900">
              <a:spcBef>
                <a:spcPts val="400"/>
              </a:spcBef>
              <a:spcAft>
                <a:spcPts val="400"/>
              </a:spcAft>
              <a:buFont typeface="Arial" panose="020B0604020202020204" pitchFamily="34" charset="0"/>
              <a:buChar char="•"/>
            </a:pPr>
            <a:r>
              <a:rPr lang="en-US" dirty="0"/>
              <a:t>-(9/14) Log2(9/14) – (5/14) Log2 (5/14) = 0.940</a:t>
            </a:r>
          </a:p>
          <a:p>
            <a:pPr marL="98425" indent="0">
              <a:spcBef>
                <a:spcPts val="400"/>
              </a:spcBef>
              <a:spcAft>
                <a:spcPts val="400"/>
              </a:spcAft>
              <a:buNone/>
            </a:pPr>
            <a:r>
              <a:rPr lang="en-US" dirty="0" err="1"/>
              <a:t>Hitung</a:t>
            </a:r>
            <a:r>
              <a:rPr lang="en-US" dirty="0"/>
              <a:t> </a:t>
            </a:r>
            <a:r>
              <a:rPr lang="en-US" i="1" dirty="0"/>
              <a:t>Gain</a:t>
            </a:r>
            <a:r>
              <a:rPr lang="en-US" dirty="0"/>
              <a:t> </a:t>
            </a:r>
            <a:r>
              <a:rPr lang="en-US" dirty="0" err="1"/>
              <a:t>untuk</a:t>
            </a:r>
            <a:r>
              <a:rPr lang="en-US" dirty="0"/>
              <a:t> </a:t>
            </a:r>
            <a:r>
              <a:rPr lang="en-US" dirty="0" err="1"/>
              <a:t>setiap</a:t>
            </a:r>
            <a:r>
              <a:rPr lang="en-US" dirty="0"/>
              <a:t> </a:t>
            </a:r>
            <a:r>
              <a:rPr lang="en-US" dirty="0" err="1"/>
              <a:t>atribut</a:t>
            </a:r>
            <a:r>
              <a:rPr lang="en-US" dirty="0"/>
              <a:t>, </a:t>
            </a:r>
            <a:r>
              <a:rPr lang="en-US" dirty="0" err="1"/>
              <a:t>yaitu</a:t>
            </a:r>
            <a:r>
              <a:rPr lang="en-US" dirty="0"/>
              <a:t> Gain(S, </a:t>
            </a:r>
            <a:r>
              <a:rPr lang="en-US" dirty="0" err="1"/>
              <a:t>Angin</a:t>
            </a:r>
            <a:r>
              <a:rPr lang="en-US" dirty="0"/>
              <a:t>), Gain(S, </a:t>
            </a:r>
            <a:r>
              <a:rPr lang="en-US" dirty="0" err="1"/>
              <a:t>Cuaca</a:t>
            </a:r>
            <a:r>
              <a:rPr lang="en-US" dirty="0"/>
              <a:t>), Gain(S, </a:t>
            </a:r>
            <a:r>
              <a:rPr lang="en-US" dirty="0" err="1"/>
              <a:t>Suhu</a:t>
            </a:r>
            <a:r>
              <a:rPr lang="en-US" dirty="0"/>
              <a:t>), dan Gain(S, </a:t>
            </a:r>
            <a:r>
              <a:rPr lang="en-US" dirty="0" err="1"/>
              <a:t>Kelembaban</a:t>
            </a:r>
            <a:r>
              <a:rPr lang="en-US" dirty="0"/>
              <a:t>)</a:t>
            </a:r>
          </a:p>
          <a:p>
            <a:pPr marL="98425" indent="0">
              <a:spcBef>
                <a:spcPts val="400"/>
              </a:spcBef>
              <a:spcAft>
                <a:spcPts val="400"/>
              </a:spcAft>
              <a:buNone/>
            </a:pPr>
            <a:r>
              <a:rPr lang="en-US" dirty="0" err="1"/>
              <a:t>Misal</a:t>
            </a:r>
            <a:r>
              <a:rPr lang="en-US" dirty="0"/>
              <a:t>:</a:t>
            </a:r>
          </a:p>
          <a:p>
            <a:pPr marL="98425" indent="0">
              <a:spcBef>
                <a:spcPts val="400"/>
              </a:spcBef>
              <a:spcAft>
                <a:spcPts val="400"/>
              </a:spcAft>
              <a:buNone/>
            </a:pPr>
            <a:r>
              <a:rPr lang="en-US" dirty="0"/>
              <a:t>Gain(S, </a:t>
            </a:r>
            <a:r>
              <a:rPr lang="en-US" dirty="0" err="1"/>
              <a:t>Angin</a:t>
            </a:r>
            <a:r>
              <a:rPr lang="en-US" dirty="0"/>
              <a:t>) = E(S) – (8/14) * E(</a:t>
            </a:r>
            <a:r>
              <a:rPr lang="en-US" dirty="0" err="1"/>
              <a:t>SPelan</a:t>
            </a:r>
            <a:r>
              <a:rPr lang="en-US" dirty="0"/>
              <a:t>) – (6/14) * E(</a:t>
            </a:r>
            <a:r>
              <a:rPr lang="en-US" dirty="0" err="1"/>
              <a:t>SKencang</a:t>
            </a:r>
            <a:r>
              <a:rPr lang="en-US" dirty="0"/>
              <a:t>)</a:t>
            </a:r>
          </a:p>
          <a:p>
            <a:pPr marL="441325" indent="-342900">
              <a:spcBef>
                <a:spcPts val="400"/>
              </a:spcBef>
              <a:spcAft>
                <a:spcPts val="400"/>
              </a:spcAft>
              <a:buFont typeface="Arial" panose="020B0604020202020204" pitchFamily="34" charset="0"/>
              <a:buChar char="•"/>
            </a:pPr>
            <a:r>
              <a:rPr lang="en-US" dirty="0"/>
              <a:t>= 0.940 – (8/14) * 0.811 – (6/14) * 1.0 = 0.048</a:t>
            </a:r>
          </a:p>
          <a:p>
            <a:pPr marL="98425" indent="0">
              <a:spcBef>
                <a:spcPts val="400"/>
              </a:spcBef>
              <a:spcAft>
                <a:spcPts val="400"/>
              </a:spcAft>
              <a:buNone/>
            </a:pPr>
            <a:r>
              <a:rPr lang="en-US" dirty="0" err="1"/>
              <a:t>Sebelumnya</a:t>
            </a:r>
            <a:r>
              <a:rPr lang="en-US" dirty="0"/>
              <a:t>, </a:t>
            </a:r>
            <a:r>
              <a:rPr lang="en-US" dirty="0" err="1"/>
              <a:t>hitung</a:t>
            </a:r>
            <a:r>
              <a:rPr lang="en-US" dirty="0"/>
              <a:t> E(</a:t>
            </a:r>
            <a:r>
              <a:rPr lang="en-US" dirty="0" err="1"/>
              <a:t>SPelan</a:t>
            </a:r>
            <a:r>
              <a:rPr lang="en-US" dirty="0"/>
              <a:t>) dan E(</a:t>
            </a:r>
            <a:r>
              <a:rPr lang="en-US" dirty="0" err="1"/>
              <a:t>SKencang</a:t>
            </a:r>
            <a:r>
              <a:rPr lang="en-US" dirty="0"/>
              <a:t>)!</a:t>
            </a:r>
          </a:p>
          <a:p>
            <a:pPr marL="441325" indent="-342900">
              <a:spcBef>
                <a:spcPts val="400"/>
              </a:spcBef>
              <a:spcAft>
                <a:spcPts val="400"/>
              </a:spcAft>
              <a:buFont typeface="Arial" panose="020B0604020202020204" pitchFamily="34" charset="0"/>
              <a:buChar char="•"/>
            </a:pPr>
            <a:endParaRPr lang="en-US" dirty="0"/>
          </a:p>
        </p:txBody>
      </p:sp>
    </p:spTree>
    <p:extLst>
      <p:ext uri="{BB962C8B-B14F-4D97-AF65-F5344CB8AC3E}">
        <p14:creationId xmlns:p14="http://schemas.microsoft.com/office/powerpoint/2010/main" val="351187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21ADBFD-BA1B-4A5E-9292-751BBF70090C}"/>
              </a:ext>
            </a:extLst>
          </p:cNvPr>
          <p:cNvSpPr>
            <a:spLocks noGrp="1"/>
          </p:cNvSpPr>
          <p:nvPr>
            <p:ph idx="1"/>
          </p:nvPr>
        </p:nvSpPr>
        <p:spPr>
          <a:xfrm>
            <a:off x="1097280" y="1845733"/>
            <a:ext cx="4998719" cy="4725663"/>
          </a:xfrm>
        </p:spPr>
        <p:txBody>
          <a:bodyPr>
            <a:normAutofit/>
          </a:bodyPr>
          <a:lstStyle/>
          <a:p>
            <a:pPr marL="90488" indent="-7938">
              <a:spcBef>
                <a:spcPts val="400"/>
              </a:spcBef>
              <a:spcAft>
                <a:spcPts val="400"/>
              </a:spcAft>
              <a:buNone/>
              <a:defRPr/>
            </a:pPr>
            <a:r>
              <a:rPr lang="id-ID" sz="2200" b="1" dirty="0"/>
              <a:t>Nilai </a:t>
            </a:r>
            <a:r>
              <a:rPr lang="en-US" sz="2200" b="1" i="1" dirty="0"/>
              <a:t>Entropy</a:t>
            </a:r>
            <a:r>
              <a:rPr lang="en-US" sz="2200" b="1" dirty="0"/>
              <a:t> dan </a:t>
            </a:r>
            <a:r>
              <a:rPr lang="en-US" sz="2200" b="1" i="1" dirty="0"/>
              <a:t>Gain</a:t>
            </a:r>
            <a:endParaRPr lang="id-ID" sz="2200" b="1" dirty="0"/>
          </a:p>
          <a:p>
            <a:pPr marL="368300" indent="-285750">
              <a:spcBef>
                <a:spcPts val="600"/>
              </a:spcBef>
              <a:spcAft>
                <a:spcPts val="600"/>
              </a:spcAft>
              <a:buFont typeface="Arial" panose="020B0604020202020204" pitchFamily="34" charset="0"/>
              <a:buChar char="•"/>
              <a:defRPr/>
            </a:pPr>
            <a:r>
              <a:rPr lang="id-ID" sz="1800" dirty="0"/>
              <a:t>Entropy (SPelan) = -6/8 * Log2 (6/8) - 2/8 * Log2 (2/8) = 0.811</a:t>
            </a:r>
          </a:p>
          <a:p>
            <a:pPr marL="368300" indent="-285750">
              <a:spcBef>
                <a:spcPts val="600"/>
              </a:spcBef>
              <a:spcAft>
                <a:spcPts val="600"/>
              </a:spcAft>
              <a:buFont typeface="Arial" panose="020B0604020202020204" pitchFamily="34" charset="0"/>
              <a:buChar char="•"/>
              <a:defRPr/>
            </a:pPr>
            <a:r>
              <a:rPr lang="id-ID" sz="1800" dirty="0"/>
              <a:t>Entropy (SKencang) = -3/6 * Log2 (3/6) - 3/6 * Log2 (3/6) = 1.0 </a:t>
            </a:r>
          </a:p>
          <a:p>
            <a:pPr marL="360363" indent="0">
              <a:spcBef>
                <a:spcPts val="600"/>
              </a:spcBef>
              <a:spcAft>
                <a:spcPts val="600"/>
              </a:spcAft>
              <a:buNone/>
              <a:defRPr/>
            </a:pPr>
            <a:r>
              <a:rPr lang="id-ID" sz="1800" dirty="0"/>
              <a:t>Gain (S, Cuaca) = 0.246 </a:t>
            </a:r>
          </a:p>
          <a:p>
            <a:pPr marL="360363" indent="0">
              <a:spcBef>
                <a:spcPts val="600"/>
              </a:spcBef>
              <a:spcAft>
                <a:spcPts val="600"/>
              </a:spcAft>
              <a:buNone/>
              <a:defRPr/>
            </a:pPr>
            <a:r>
              <a:rPr lang="id-ID" sz="1800" dirty="0"/>
              <a:t>Gain (S, Suhu) = 0.029 </a:t>
            </a:r>
          </a:p>
          <a:p>
            <a:pPr marL="360363" indent="0">
              <a:spcBef>
                <a:spcPts val="600"/>
              </a:spcBef>
              <a:spcAft>
                <a:spcPts val="600"/>
              </a:spcAft>
              <a:buNone/>
              <a:defRPr/>
            </a:pPr>
            <a:r>
              <a:rPr lang="id-ID" sz="1800" dirty="0"/>
              <a:t>Gain (S, Kelembaban) = 0.151</a:t>
            </a:r>
          </a:p>
          <a:p>
            <a:pPr marL="368300" indent="-285750">
              <a:spcBef>
                <a:spcPts val="600"/>
              </a:spcBef>
              <a:spcAft>
                <a:spcPts val="600"/>
              </a:spcAft>
              <a:buFont typeface="Arial" panose="020B0604020202020204" pitchFamily="34" charset="0"/>
              <a:buChar char="•"/>
              <a:defRPr/>
            </a:pPr>
            <a:r>
              <a:rPr lang="id-ID" sz="1800" dirty="0"/>
              <a:t>Nilai Gain (S, Cuaca) paling tinggi, inilah variabel terbaik, jadikan sebagai Node ROOT </a:t>
            </a:r>
          </a:p>
          <a:p>
            <a:pPr marL="368300" indent="-285750">
              <a:spcBef>
                <a:spcPts val="600"/>
              </a:spcBef>
              <a:spcAft>
                <a:spcPts val="600"/>
              </a:spcAft>
              <a:buFont typeface="Arial" panose="020B0604020202020204" pitchFamily="34" charset="0"/>
              <a:buChar char="•"/>
              <a:defRPr/>
            </a:pPr>
            <a:r>
              <a:rPr lang="id-ID" sz="1800" dirty="0"/>
              <a:t>Diperoleh Cuaca dengan 3 Cabang, masing-masing bernilai Cerah, Berawan dan Hujan</a:t>
            </a:r>
          </a:p>
        </p:txBody>
      </p:sp>
      <p:sp>
        <p:nvSpPr>
          <p:cNvPr id="6" name="Title 1">
            <a:extLst>
              <a:ext uri="{FF2B5EF4-FFF2-40B4-BE49-F238E27FC236}">
                <a16:creationId xmlns:a16="http://schemas.microsoft.com/office/drawing/2014/main" id="{3324F776-EDC0-4C01-A827-BFA2C894EA63}"/>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DTL</a:t>
            </a:r>
          </a:p>
        </p:txBody>
      </p:sp>
      <p:pic>
        <p:nvPicPr>
          <p:cNvPr id="9" name="Picture 4" descr="Hasil gambar">
            <a:extLst>
              <a:ext uri="{FF2B5EF4-FFF2-40B4-BE49-F238E27FC236}">
                <a16:creationId xmlns:a16="http://schemas.microsoft.com/office/drawing/2014/main" id="{2D3D1E8E-26C0-4C61-9D39-14B065485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1">
            <a:extLst>
              <a:ext uri="{FF2B5EF4-FFF2-40B4-BE49-F238E27FC236}">
                <a16:creationId xmlns:a16="http://schemas.microsoft.com/office/drawing/2014/main" id="{8387DC93-572E-4A27-B4BE-E5CFD6F2B776}"/>
              </a:ext>
            </a:extLst>
          </p:cNvPr>
          <p:cNvSpPr txBox="1">
            <a:spLocks/>
          </p:cNvSpPr>
          <p:nvPr/>
        </p:nvSpPr>
        <p:spPr>
          <a:xfrm>
            <a:off x="6248401" y="1842654"/>
            <a:ext cx="4907280"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41325" indent="-342900">
              <a:spcBef>
                <a:spcPts val="400"/>
              </a:spcBef>
              <a:spcAft>
                <a:spcPts val="400"/>
              </a:spcAft>
              <a:buFont typeface="Arial" panose="020B0604020202020204" pitchFamily="34" charset="0"/>
              <a:buChar char="•"/>
            </a:pPr>
            <a:r>
              <a:rPr lang="en-US" sz="1800" dirty="0" err="1"/>
              <a:t>Saat</a:t>
            </a:r>
            <a:r>
              <a:rPr lang="en-US" sz="1800" dirty="0"/>
              <a:t> </a:t>
            </a:r>
            <a:r>
              <a:rPr lang="en-US" sz="1800" dirty="0" err="1"/>
              <a:t>Cuaca</a:t>
            </a:r>
            <a:r>
              <a:rPr lang="en-US" sz="1800" dirty="0"/>
              <a:t> </a:t>
            </a:r>
            <a:r>
              <a:rPr lang="en-US" sz="1800" dirty="0" err="1"/>
              <a:t>bernilai</a:t>
            </a:r>
            <a:r>
              <a:rPr lang="en-US" sz="1800" dirty="0"/>
              <a:t> </a:t>
            </a:r>
            <a:r>
              <a:rPr lang="en-US" sz="1800" dirty="0" err="1"/>
              <a:t>Cerah</a:t>
            </a:r>
            <a:r>
              <a:rPr lang="en-US" sz="1800" dirty="0"/>
              <a:t> (</a:t>
            </a:r>
            <a:r>
              <a:rPr lang="en-US" sz="1800" dirty="0" err="1"/>
              <a:t>cabang</a:t>
            </a:r>
            <a:r>
              <a:rPr lang="en-US" sz="1800" dirty="0"/>
              <a:t> </a:t>
            </a:r>
            <a:r>
              <a:rPr lang="en-US" sz="1800" dirty="0" err="1"/>
              <a:t>Cerah</a:t>
            </a:r>
            <a:r>
              <a:rPr lang="en-US" sz="1800" dirty="0"/>
              <a:t>), </a:t>
            </a:r>
            <a:r>
              <a:rPr lang="en-US" sz="1800" dirty="0" err="1"/>
              <a:t>terdapat</a:t>
            </a:r>
            <a:r>
              <a:rPr lang="en-US" sz="1800" dirty="0"/>
              <a:t> </a:t>
            </a:r>
            <a:r>
              <a:rPr lang="en-US" sz="1800" dirty="0" err="1"/>
              <a:t>jawaban</a:t>
            </a:r>
            <a:r>
              <a:rPr lang="en-US" sz="1800" dirty="0"/>
              <a:t> </a:t>
            </a:r>
            <a:r>
              <a:rPr lang="en-US" sz="1800" dirty="0" err="1"/>
              <a:t>Ya</a:t>
            </a:r>
            <a:r>
              <a:rPr lang="en-US" sz="1800" dirty="0"/>
              <a:t> </a:t>
            </a:r>
            <a:r>
              <a:rPr lang="en-US" sz="1800" dirty="0" err="1"/>
              <a:t>atau</a:t>
            </a:r>
            <a:r>
              <a:rPr lang="en-US" sz="1800" dirty="0"/>
              <a:t> </a:t>
            </a:r>
            <a:r>
              <a:rPr lang="en-US" sz="1800" dirty="0" err="1"/>
              <a:t>Tidak</a:t>
            </a:r>
            <a:r>
              <a:rPr lang="id-ID" sz="1800" dirty="0"/>
              <a:t>,</a:t>
            </a:r>
            <a:r>
              <a:rPr lang="en-US" sz="1800" dirty="0"/>
              <a:t> </a:t>
            </a:r>
            <a:r>
              <a:rPr lang="id-ID" sz="1800" dirty="0"/>
              <a:t>a</a:t>
            </a:r>
            <a:r>
              <a:rPr lang="en-US" sz="1800" dirty="0" err="1"/>
              <a:t>rtinya</a:t>
            </a:r>
            <a:r>
              <a:rPr lang="en-US" sz="1800" dirty="0"/>
              <a:t> </a:t>
            </a:r>
            <a:r>
              <a:rPr lang="en-US" sz="1800" dirty="0" err="1"/>
              <a:t>cabang</a:t>
            </a:r>
            <a:r>
              <a:rPr lang="en-US" sz="1800" dirty="0"/>
              <a:t> </a:t>
            </a:r>
            <a:r>
              <a:rPr lang="en-US" sz="1800" dirty="0" err="1"/>
              <a:t>ini</a:t>
            </a:r>
            <a:r>
              <a:rPr lang="en-US" sz="1800" dirty="0"/>
              <a:t> </a:t>
            </a:r>
            <a:r>
              <a:rPr lang="en-US" sz="1800" dirty="0" err="1"/>
              <a:t>tidak</a:t>
            </a:r>
            <a:r>
              <a:rPr lang="en-US" sz="1800" dirty="0"/>
              <a:t> </a:t>
            </a:r>
            <a:r>
              <a:rPr lang="en-US" sz="1800" dirty="0" err="1"/>
              <a:t>menghasilkan</a:t>
            </a:r>
            <a:r>
              <a:rPr lang="en-US" sz="1800" dirty="0"/>
              <a:t> Node </a:t>
            </a:r>
            <a:r>
              <a:rPr lang="en-US" sz="1800" dirty="0" err="1"/>
              <a:t>Daun</a:t>
            </a:r>
            <a:endParaRPr lang="en-US" sz="1800" dirty="0"/>
          </a:p>
          <a:p>
            <a:pPr marL="441325" indent="-342900">
              <a:spcBef>
                <a:spcPts val="400"/>
              </a:spcBef>
              <a:spcAft>
                <a:spcPts val="400"/>
              </a:spcAft>
              <a:buFont typeface="Arial" panose="020B0604020202020204" pitchFamily="34" charset="0"/>
              <a:buChar char="•"/>
            </a:pPr>
            <a:r>
              <a:rPr lang="en-US" sz="1800" dirty="0" err="1"/>
              <a:t>Begitu</a:t>
            </a:r>
            <a:r>
              <a:rPr lang="en-US" sz="1800" dirty="0"/>
              <a:t> pula </a:t>
            </a:r>
            <a:r>
              <a:rPr lang="en-US" sz="1800" dirty="0" err="1"/>
              <a:t>saat</a:t>
            </a:r>
            <a:r>
              <a:rPr lang="en-US" sz="1800" dirty="0"/>
              <a:t> </a:t>
            </a:r>
            <a:r>
              <a:rPr lang="en-US" sz="1800" dirty="0" err="1"/>
              <a:t>Cuaca</a:t>
            </a:r>
            <a:r>
              <a:rPr lang="en-US" sz="1800" dirty="0"/>
              <a:t> </a:t>
            </a:r>
            <a:r>
              <a:rPr lang="en-US" sz="1800" dirty="0" err="1"/>
              <a:t>bernilai</a:t>
            </a:r>
            <a:r>
              <a:rPr lang="en-US" sz="1800" dirty="0"/>
              <a:t> </a:t>
            </a:r>
            <a:r>
              <a:rPr lang="en-US" sz="1800" dirty="0" err="1"/>
              <a:t>Hujan</a:t>
            </a:r>
            <a:r>
              <a:rPr lang="en-US" sz="1800" dirty="0"/>
              <a:t> (</a:t>
            </a:r>
            <a:r>
              <a:rPr lang="en-US" sz="1800" dirty="0" err="1"/>
              <a:t>cabang</a:t>
            </a:r>
            <a:r>
              <a:rPr lang="en-US" sz="1800" dirty="0"/>
              <a:t> </a:t>
            </a:r>
            <a:r>
              <a:rPr lang="en-US" sz="1800" dirty="0" err="1"/>
              <a:t>Hujan</a:t>
            </a:r>
            <a:r>
              <a:rPr lang="en-US" sz="1800" dirty="0"/>
              <a:t>), </a:t>
            </a:r>
            <a:r>
              <a:rPr lang="en-US" sz="1800" dirty="0" err="1"/>
              <a:t>masih</a:t>
            </a:r>
            <a:r>
              <a:rPr lang="en-US" sz="1800" dirty="0"/>
              <a:t> </a:t>
            </a:r>
            <a:r>
              <a:rPr lang="en-US" sz="1800" dirty="0" err="1"/>
              <a:t>dapat</a:t>
            </a:r>
            <a:r>
              <a:rPr lang="en-US" sz="1800" dirty="0"/>
              <a:t> </a:t>
            </a:r>
            <a:r>
              <a:rPr lang="en-US" sz="1800" dirty="0" err="1"/>
              <a:t>bernilai</a:t>
            </a:r>
            <a:r>
              <a:rPr lang="en-US" sz="1800" dirty="0"/>
              <a:t> </a:t>
            </a:r>
            <a:r>
              <a:rPr lang="en-US" sz="1800" dirty="0" err="1"/>
              <a:t>Ya</a:t>
            </a:r>
            <a:r>
              <a:rPr lang="en-US" sz="1800" dirty="0"/>
              <a:t> </a:t>
            </a:r>
            <a:r>
              <a:rPr lang="en-US" sz="1800" dirty="0" err="1"/>
              <a:t>atau</a:t>
            </a:r>
            <a:r>
              <a:rPr lang="en-US" sz="1800" dirty="0"/>
              <a:t> </a:t>
            </a:r>
            <a:r>
              <a:rPr lang="en-US" sz="1800" dirty="0" err="1"/>
              <a:t>Tidak</a:t>
            </a:r>
            <a:endParaRPr lang="en-US" sz="1800" dirty="0"/>
          </a:p>
          <a:p>
            <a:pPr marL="441325" indent="-342900">
              <a:spcBef>
                <a:spcPts val="400"/>
              </a:spcBef>
              <a:spcAft>
                <a:spcPts val="400"/>
              </a:spcAft>
              <a:buFont typeface="Arial" panose="020B0604020202020204" pitchFamily="34" charset="0"/>
              <a:buChar char="•"/>
            </a:pPr>
            <a:r>
              <a:rPr lang="en-US" sz="1800" dirty="0" err="1"/>
              <a:t>Saat</a:t>
            </a:r>
            <a:r>
              <a:rPr lang="en-US" sz="1800" dirty="0"/>
              <a:t> </a:t>
            </a:r>
            <a:r>
              <a:rPr lang="en-US" sz="1800" dirty="0" err="1"/>
              <a:t>Cuaca</a:t>
            </a:r>
            <a:r>
              <a:rPr lang="en-US" sz="1800" dirty="0"/>
              <a:t> </a:t>
            </a:r>
            <a:r>
              <a:rPr lang="en-US" sz="1800" dirty="0" err="1"/>
              <a:t>bernilai</a:t>
            </a:r>
            <a:r>
              <a:rPr lang="en-US" sz="1800" dirty="0"/>
              <a:t> </a:t>
            </a:r>
            <a:r>
              <a:rPr lang="en-US" sz="1800" dirty="0" err="1"/>
              <a:t>Berawan</a:t>
            </a:r>
            <a:r>
              <a:rPr lang="en-US" sz="1800" dirty="0"/>
              <a:t>, </a:t>
            </a:r>
            <a:r>
              <a:rPr lang="en-US" sz="1800" dirty="0" err="1"/>
              <a:t>semuanya</a:t>
            </a:r>
            <a:r>
              <a:rPr lang="en-US" sz="1800" dirty="0"/>
              <a:t> </a:t>
            </a:r>
            <a:r>
              <a:rPr lang="en-US" sz="1800" dirty="0" err="1"/>
              <a:t>mengembalikan</a:t>
            </a:r>
            <a:r>
              <a:rPr lang="en-US" sz="1800" dirty="0"/>
              <a:t> label </a:t>
            </a:r>
            <a:r>
              <a:rPr lang="en-US" sz="1800" dirty="0" err="1"/>
              <a:t>Ya</a:t>
            </a:r>
            <a:r>
              <a:rPr lang="en-US" sz="1800" dirty="0"/>
              <a:t>, </a:t>
            </a:r>
            <a:r>
              <a:rPr lang="en-US" sz="1800" dirty="0" err="1"/>
              <a:t>berarti</a:t>
            </a:r>
            <a:r>
              <a:rPr lang="en-US" sz="1800" dirty="0"/>
              <a:t> </a:t>
            </a:r>
            <a:r>
              <a:rPr lang="en-US" sz="1800" dirty="0" err="1"/>
              <a:t>diperoleh</a:t>
            </a:r>
            <a:r>
              <a:rPr lang="en-US" sz="1800" dirty="0"/>
              <a:t> Node </a:t>
            </a:r>
            <a:r>
              <a:rPr lang="en-US" sz="1800" dirty="0" err="1"/>
              <a:t>daun</a:t>
            </a:r>
            <a:r>
              <a:rPr lang="en-US" sz="1800" dirty="0"/>
              <a:t> </a:t>
            </a:r>
            <a:r>
              <a:rPr lang="en-US" sz="1800" dirty="0" err="1"/>
              <a:t>bernilai</a:t>
            </a:r>
            <a:r>
              <a:rPr lang="en-US" sz="1800" dirty="0"/>
              <a:t> </a:t>
            </a:r>
            <a:r>
              <a:rPr lang="en-US" sz="1800" dirty="0" err="1"/>
              <a:t>Ya</a:t>
            </a:r>
            <a:endParaRPr lang="en-US" sz="1800" dirty="0"/>
          </a:p>
        </p:txBody>
      </p:sp>
      <p:pic>
        <p:nvPicPr>
          <p:cNvPr id="3" name="Picture 2">
            <a:extLst>
              <a:ext uri="{FF2B5EF4-FFF2-40B4-BE49-F238E27FC236}">
                <a16:creationId xmlns:a16="http://schemas.microsoft.com/office/drawing/2014/main" id="{BA52BBBC-2874-44FA-BA9A-ACEB196C47B3}"/>
              </a:ext>
            </a:extLst>
          </p:cNvPr>
          <p:cNvPicPr>
            <a:picLocks noChangeAspect="1"/>
          </p:cNvPicPr>
          <p:nvPr/>
        </p:nvPicPr>
        <p:blipFill>
          <a:blip r:embed="rId3"/>
          <a:stretch>
            <a:fillRect/>
          </a:stretch>
        </p:blipFill>
        <p:spPr>
          <a:xfrm>
            <a:off x="6578139" y="4363733"/>
            <a:ext cx="4516581" cy="1605196"/>
          </a:xfrm>
          <a:prstGeom prst="rect">
            <a:avLst/>
          </a:prstGeom>
        </p:spPr>
      </p:pic>
    </p:spTree>
    <p:extLst>
      <p:ext uri="{BB962C8B-B14F-4D97-AF65-F5344CB8AC3E}">
        <p14:creationId xmlns:p14="http://schemas.microsoft.com/office/powerpoint/2010/main" val="225142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21ADBFD-BA1B-4A5E-9292-751BBF70090C}"/>
              </a:ext>
            </a:extLst>
          </p:cNvPr>
          <p:cNvSpPr>
            <a:spLocks noGrp="1"/>
          </p:cNvSpPr>
          <p:nvPr>
            <p:ph idx="1"/>
          </p:nvPr>
        </p:nvSpPr>
        <p:spPr>
          <a:xfrm>
            <a:off x="1097280" y="1845733"/>
            <a:ext cx="4998719" cy="4725663"/>
          </a:xfrm>
        </p:spPr>
        <p:txBody>
          <a:bodyPr>
            <a:normAutofit/>
          </a:bodyPr>
          <a:lstStyle/>
          <a:p>
            <a:pPr marL="90488" indent="-7938">
              <a:spcBef>
                <a:spcPts val="400"/>
              </a:spcBef>
              <a:spcAft>
                <a:spcPts val="400"/>
              </a:spcAft>
              <a:buNone/>
              <a:defRPr/>
            </a:pPr>
            <a:r>
              <a:rPr lang="id-ID" sz="2200" b="1" dirty="0"/>
              <a:t>Menentukan </a:t>
            </a:r>
            <a:r>
              <a:rPr lang="id-ID" sz="2200" b="1" i="1" dirty="0"/>
              <a:t>Node</a:t>
            </a:r>
            <a:r>
              <a:rPr lang="id-ID" sz="2200" b="1" dirty="0"/>
              <a:t> Berikutnya</a:t>
            </a:r>
          </a:p>
          <a:p>
            <a:pPr marL="368300" indent="-285750">
              <a:spcBef>
                <a:spcPts val="300"/>
              </a:spcBef>
              <a:spcAft>
                <a:spcPts val="300"/>
              </a:spcAft>
              <a:buFont typeface="Arial" panose="020B0604020202020204" pitchFamily="34" charset="0"/>
              <a:buChar char="•"/>
              <a:defRPr/>
            </a:pPr>
            <a:r>
              <a:rPr lang="id-ID" sz="1800" dirty="0"/>
              <a:t>Pada cabang bernilai Cerah, tentukan variabel baru yang akan menjadi node baru</a:t>
            </a:r>
          </a:p>
          <a:p>
            <a:pPr marL="368300" indent="-285750">
              <a:spcBef>
                <a:spcPts val="300"/>
              </a:spcBef>
              <a:spcAft>
                <a:spcPts val="300"/>
              </a:spcAft>
              <a:buFont typeface="Arial" panose="020B0604020202020204" pitchFamily="34" charset="0"/>
              <a:buChar char="•"/>
              <a:defRPr/>
            </a:pPr>
            <a:r>
              <a:rPr lang="id-ID" sz="1800" dirty="0"/>
              <a:t>Atribut/variabel mana yang akan diuji lebih dulu?</a:t>
            </a:r>
          </a:p>
          <a:p>
            <a:pPr marL="368300" indent="-285750">
              <a:spcBef>
                <a:spcPts val="300"/>
              </a:spcBef>
              <a:spcAft>
                <a:spcPts val="300"/>
              </a:spcAft>
              <a:buFont typeface="Arial" panose="020B0604020202020204" pitchFamily="34" charset="0"/>
              <a:buChar char="•"/>
              <a:defRPr/>
            </a:pPr>
            <a:r>
              <a:rPr lang="id-ID" sz="1800" dirty="0"/>
              <a:t>Hitung Gain semua variabel, selain Cuaca, yang atribut cuacanya bernilai Cerah</a:t>
            </a:r>
          </a:p>
          <a:p>
            <a:pPr marL="368300" indent="-285750">
              <a:spcBef>
                <a:spcPts val="300"/>
              </a:spcBef>
              <a:spcAft>
                <a:spcPts val="300"/>
              </a:spcAft>
              <a:buFont typeface="Arial" panose="020B0604020202020204" pitchFamily="34" charset="0"/>
              <a:buChar char="•"/>
              <a:defRPr/>
            </a:pPr>
            <a:r>
              <a:rPr lang="id-ID" sz="1800" dirty="0"/>
              <a:t>SCerah = {H1, H2, H8, H9 dan H11}, ada 5 sample Cuaca bernilai Cerah</a:t>
            </a:r>
          </a:p>
          <a:p>
            <a:pPr marL="360363" indent="0">
              <a:spcBef>
                <a:spcPts val="300"/>
              </a:spcBef>
              <a:spcAft>
                <a:spcPts val="300"/>
              </a:spcAft>
              <a:buNone/>
              <a:defRPr/>
            </a:pPr>
            <a:r>
              <a:rPr lang="id-ID" sz="1800" dirty="0"/>
              <a:t>Gain (SCerah, Suhu) = 0.570</a:t>
            </a:r>
          </a:p>
          <a:p>
            <a:pPr marL="360363" indent="0">
              <a:spcBef>
                <a:spcPts val="300"/>
              </a:spcBef>
              <a:spcAft>
                <a:spcPts val="300"/>
              </a:spcAft>
              <a:buNone/>
              <a:defRPr/>
            </a:pPr>
            <a:r>
              <a:rPr lang="id-ID" sz="1800" dirty="0"/>
              <a:t>Gain (SCerah, Kelembaban) = 0.970</a:t>
            </a:r>
          </a:p>
          <a:p>
            <a:pPr marL="360363" indent="0">
              <a:spcBef>
                <a:spcPts val="300"/>
              </a:spcBef>
              <a:spcAft>
                <a:spcPts val="300"/>
              </a:spcAft>
              <a:buNone/>
              <a:defRPr/>
            </a:pPr>
            <a:r>
              <a:rPr lang="id-ID" sz="1800" dirty="0"/>
              <a:t>Gain (SCerah, Angin) = 0.019</a:t>
            </a:r>
          </a:p>
          <a:p>
            <a:pPr marL="368300" indent="-285750">
              <a:spcBef>
                <a:spcPts val="300"/>
              </a:spcBef>
              <a:spcAft>
                <a:spcPts val="300"/>
              </a:spcAft>
              <a:buFont typeface="Arial" panose="020B0604020202020204" pitchFamily="34" charset="0"/>
              <a:buChar char="•"/>
              <a:defRPr/>
            </a:pPr>
            <a:r>
              <a:rPr lang="id-ID" sz="1800" dirty="0"/>
              <a:t>Jelas, Gain dari Kelembaban paling tinggi</a:t>
            </a:r>
          </a:p>
          <a:p>
            <a:pPr marL="368300" indent="-285750">
              <a:spcBef>
                <a:spcPts val="300"/>
              </a:spcBef>
              <a:spcAft>
                <a:spcPts val="300"/>
              </a:spcAft>
              <a:buFont typeface="Arial" panose="020B0604020202020204" pitchFamily="34" charset="0"/>
              <a:buChar char="•"/>
              <a:defRPr/>
            </a:pPr>
            <a:r>
              <a:rPr lang="id-ID" sz="1800" dirty="0"/>
              <a:t>Variabel Kelembaban menjadi node baru di bawah Cuaca (cabang Cerah)</a:t>
            </a:r>
          </a:p>
        </p:txBody>
      </p:sp>
      <p:sp>
        <p:nvSpPr>
          <p:cNvPr id="6" name="Title 1">
            <a:extLst>
              <a:ext uri="{FF2B5EF4-FFF2-40B4-BE49-F238E27FC236}">
                <a16:creationId xmlns:a16="http://schemas.microsoft.com/office/drawing/2014/main" id="{3324F776-EDC0-4C01-A827-BFA2C894EA63}"/>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DTL</a:t>
            </a:r>
          </a:p>
        </p:txBody>
      </p:sp>
      <p:pic>
        <p:nvPicPr>
          <p:cNvPr id="9" name="Picture 4" descr="Hasil gambar">
            <a:extLst>
              <a:ext uri="{FF2B5EF4-FFF2-40B4-BE49-F238E27FC236}">
                <a16:creationId xmlns:a16="http://schemas.microsoft.com/office/drawing/2014/main" id="{2D3D1E8E-26C0-4C61-9D39-14B065485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1">
            <a:extLst>
              <a:ext uri="{FF2B5EF4-FFF2-40B4-BE49-F238E27FC236}">
                <a16:creationId xmlns:a16="http://schemas.microsoft.com/office/drawing/2014/main" id="{CAD3B198-AEB8-4051-8F86-A17D510B7458}"/>
              </a:ext>
            </a:extLst>
          </p:cNvPr>
          <p:cNvSpPr txBox="1">
            <a:spLocks/>
          </p:cNvSpPr>
          <p:nvPr/>
        </p:nvSpPr>
        <p:spPr>
          <a:xfrm>
            <a:off x="6470085" y="1842654"/>
            <a:ext cx="5195442"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id-ID" sz="2200" b="1" dirty="0"/>
              <a:t>Contoh: </a:t>
            </a:r>
            <a:r>
              <a:rPr lang="id-ID" sz="2200" b="1" i="1" dirty="0"/>
              <a:t>Gain (SCerah, Suhu)</a:t>
            </a:r>
            <a:endParaRPr lang="en-US" sz="2200" b="1" i="1" dirty="0"/>
          </a:p>
          <a:p>
            <a:pPr marL="441325" indent="-342900">
              <a:spcBef>
                <a:spcPts val="200"/>
              </a:spcBef>
              <a:buFont typeface="Arial" panose="020B0604020202020204" pitchFamily="34" charset="0"/>
              <a:buChar char="•"/>
            </a:pPr>
            <a:r>
              <a:rPr lang="en-US" sz="1600" dirty="0"/>
              <a:t>Entropy (</a:t>
            </a:r>
            <a:r>
              <a:rPr lang="en-US" sz="1600" dirty="0" err="1"/>
              <a:t>SCerah</a:t>
            </a:r>
            <a:r>
              <a:rPr lang="en-US" sz="1600" dirty="0"/>
              <a:t>) = -2/5 * Log2(2/5) – 3/5 * Log2(3/5) = 0.970</a:t>
            </a:r>
          </a:p>
          <a:p>
            <a:pPr marL="441325" indent="-342900">
              <a:spcBef>
                <a:spcPts val="200"/>
              </a:spcBef>
              <a:buFont typeface="Arial" panose="020B0604020202020204" pitchFamily="34" charset="0"/>
              <a:buChar char="•"/>
            </a:pPr>
            <a:endParaRPr lang="id-ID" sz="1600" dirty="0"/>
          </a:p>
          <a:p>
            <a:pPr marL="441325" indent="-342900">
              <a:spcBef>
                <a:spcPts val="200"/>
              </a:spcBef>
              <a:buFont typeface="Arial" panose="020B0604020202020204" pitchFamily="34" charset="0"/>
              <a:buChar char="•"/>
            </a:pPr>
            <a:endParaRPr lang="id-ID" sz="1600" dirty="0"/>
          </a:p>
          <a:p>
            <a:pPr marL="441325" indent="-342900">
              <a:spcBef>
                <a:spcPts val="200"/>
              </a:spcBef>
              <a:buFont typeface="Arial" panose="020B0604020202020204" pitchFamily="34" charset="0"/>
              <a:buChar char="•"/>
            </a:pPr>
            <a:endParaRPr lang="id-ID" sz="1600" dirty="0"/>
          </a:p>
          <a:p>
            <a:pPr marL="441325" indent="-342900">
              <a:spcBef>
                <a:spcPts val="200"/>
              </a:spcBef>
              <a:buFont typeface="Arial" panose="020B0604020202020204" pitchFamily="34" charset="0"/>
              <a:buChar char="•"/>
            </a:pPr>
            <a:endParaRPr lang="id-ID" sz="1600" dirty="0"/>
          </a:p>
          <a:p>
            <a:pPr marL="441325" indent="-342900">
              <a:spcBef>
                <a:spcPts val="200"/>
              </a:spcBef>
              <a:buFont typeface="Arial" panose="020B0604020202020204" pitchFamily="34" charset="0"/>
              <a:buChar char="•"/>
            </a:pPr>
            <a:endParaRPr lang="id-ID" sz="1600" dirty="0"/>
          </a:p>
          <a:p>
            <a:pPr marL="441325" indent="-342900">
              <a:spcBef>
                <a:spcPts val="200"/>
              </a:spcBef>
              <a:buFont typeface="Arial" panose="020B0604020202020204" pitchFamily="34" charset="0"/>
              <a:buChar char="•"/>
            </a:pPr>
            <a:r>
              <a:rPr lang="en-US" sz="1600" dirty="0"/>
              <a:t>Gain(</a:t>
            </a:r>
            <a:r>
              <a:rPr lang="en-US" sz="1600" dirty="0" err="1"/>
              <a:t>SCerah</a:t>
            </a:r>
            <a:r>
              <a:rPr lang="en-US" sz="1600" dirty="0"/>
              <a:t>, </a:t>
            </a:r>
            <a:r>
              <a:rPr lang="en-US" sz="1600" dirty="0" err="1"/>
              <a:t>Suhu</a:t>
            </a:r>
            <a:r>
              <a:rPr lang="en-US" sz="1600" dirty="0"/>
              <a:t>) = E(</a:t>
            </a:r>
            <a:r>
              <a:rPr lang="en-US" sz="1600" dirty="0" err="1"/>
              <a:t>SCerah</a:t>
            </a:r>
            <a:r>
              <a:rPr lang="en-US" sz="1600" dirty="0"/>
              <a:t>) – (2/5 * E(</a:t>
            </a:r>
            <a:r>
              <a:rPr lang="en-US" sz="1600" dirty="0" err="1"/>
              <a:t>SPanas</a:t>
            </a:r>
            <a:r>
              <a:rPr lang="en-US" sz="1600" dirty="0"/>
              <a:t>) + 2/5 * E(</a:t>
            </a:r>
            <a:r>
              <a:rPr lang="en-US" sz="1600" dirty="0" err="1"/>
              <a:t>SSejuk</a:t>
            </a:r>
            <a:r>
              <a:rPr lang="en-US" sz="1600" dirty="0"/>
              <a:t>) + 1/5 * E(</a:t>
            </a:r>
            <a:r>
              <a:rPr lang="en-US" sz="1600" dirty="0" err="1"/>
              <a:t>SDingin</a:t>
            </a:r>
            <a:r>
              <a:rPr lang="en-US" sz="1600" dirty="0"/>
              <a:t>))</a:t>
            </a:r>
          </a:p>
          <a:p>
            <a:pPr marL="441325" indent="-342900">
              <a:spcBef>
                <a:spcPts val="200"/>
              </a:spcBef>
              <a:buFont typeface="Arial" panose="020B0604020202020204" pitchFamily="34" charset="0"/>
              <a:buChar char="•"/>
            </a:pPr>
            <a:r>
              <a:rPr lang="en-US" sz="1600" dirty="0"/>
              <a:t>E(</a:t>
            </a:r>
            <a:r>
              <a:rPr lang="en-US" sz="1600" dirty="0" err="1"/>
              <a:t>SPanas</a:t>
            </a:r>
            <a:r>
              <a:rPr lang="en-US" sz="1600" dirty="0"/>
              <a:t>) = 0 (</a:t>
            </a:r>
            <a:r>
              <a:rPr lang="en-US" sz="1600" dirty="0" err="1"/>
              <a:t>Semuanya</a:t>
            </a:r>
            <a:r>
              <a:rPr lang="en-US" sz="1600" dirty="0"/>
              <a:t> </a:t>
            </a:r>
            <a:r>
              <a:rPr lang="en-US" sz="1600" dirty="0" err="1"/>
              <a:t>berlabel</a:t>
            </a:r>
            <a:r>
              <a:rPr lang="en-US" sz="1600" dirty="0"/>
              <a:t> </a:t>
            </a:r>
            <a:r>
              <a:rPr lang="en-US" sz="1600" dirty="0" err="1"/>
              <a:t>Tidak</a:t>
            </a:r>
            <a:r>
              <a:rPr lang="en-US" sz="1600" dirty="0"/>
              <a:t> </a:t>
            </a:r>
            <a:r>
              <a:rPr lang="en-US" sz="1600" dirty="0" err="1"/>
              <a:t>saat</a:t>
            </a:r>
            <a:r>
              <a:rPr lang="en-US" sz="1600" dirty="0"/>
              <a:t> </a:t>
            </a:r>
            <a:r>
              <a:rPr lang="en-US" sz="1600" dirty="0" err="1"/>
              <a:t>Suhu</a:t>
            </a:r>
            <a:r>
              <a:rPr lang="en-US" sz="1600" dirty="0"/>
              <a:t> </a:t>
            </a:r>
            <a:r>
              <a:rPr lang="en-US" sz="1600" dirty="0" err="1"/>
              <a:t>bernilai</a:t>
            </a:r>
            <a:r>
              <a:rPr lang="en-US" sz="1600" dirty="0"/>
              <a:t> </a:t>
            </a:r>
            <a:r>
              <a:rPr lang="en-US" sz="1600" dirty="0" err="1"/>
              <a:t>Panas</a:t>
            </a:r>
            <a:r>
              <a:rPr lang="en-US" sz="1600" dirty="0"/>
              <a:t>)</a:t>
            </a:r>
          </a:p>
          <a:p>
            <a:pPr marL="441325" indent="-342900">
              <a:spcBef>
                <a:spcPts val="200"/>
              </a:spcBef>
              <a:buFont typeface="Arial" panose="020B0604020202020204" pitchFamily="34" charset="0"/>
              <a:buChar char="•"/>
            </a:pPr>
            <a:r>
              <a:rPr lang="en-US" sz="1600" dirty="0"/>
              <a:t>E(</a:t>
            </a:r>
            <a:r>
              <a:rPr lang="en-US" sz="1600" dirty="0" err="1"/>
              <a:t>SSejuk</a:t>
            </a:r>
            <a:r>
              <a:rPr lang="en-US" sz="1600" dirty="0"/>
              <a:t>) = 1 (</a:t>
            </a:r>
            <a:r>
              <a:rPr lang="en-US" sz="1600" dirty="0" err="1"/>
              <a:t>baris</a:t>
            </a:r>
            <a:r>
              <a:rPr lang="en-US" sz="1600" dirty="0"/>
              <a:t> H8 </a:t>
            </a:r>
            <a:r>
              <a:rPr lang="en-US" sz="1600" dirty="0" err="1"/>
              <a:t>berlabel</a:t>
            </a:r>
            <a:r>
              <a:rPr lang="en-US" sz="1600" dirty="0"/>
              <a:t> </a:t>
            </a:r>
            <a:r>
              <a:rPr lang="en-US" sz="1600" dirty="0" err="1"/>
              <a:t>Tidak</a:t>
            </a:r>
            <a:r>
              <a:rPr lang="en-US" sz="1600" dirty="0"/>
              <a:t>, H11 </a:t>
            </a:r>
            <a:r>
              <a:rPr lang="en-US" sz="1600" dirty="0" err="1"/>
              <a:t>bernilai</a:t>
            </a:r>
            <a:r>
              <a:rPr lang="en-US" sz="1600" dirty="0"/>
              <a:t> </a:t>
            </a:r>
            <a:r>
              <a:rPr lang="en-US" sz="1600" dirty="0" err="1"/>
              <a:t>Ya</a:t>
            </a:r>
            <a:r>
              <a:rPr lang="en-US" sz="1600" dirty="0"/>
              <a:t>)</a:t>
            </a:r>
          </a:p>
          <a:p>
            <a:pPr marL="441325" indent="-342900">
              <a:spcBef>
                <a:spcPts val="200"/>
              </a:spcBef>
              <a:buFont typeface="Arial" panose="020B0604020202020204" pitchFamily="34" charset="0"/>
              <a:buChar char="•"/>
            </a:pPr>
            <a:r>
              <a:rPr lang="en-US" sz="1600" dirty="0"/>
              <a:t>E(</a:t>
            </a:r>
            <a:r>
              <a:rPr lang="en-US" sz="1600" dirty="0" err="1"/>
              <a:t>SDingin</a:t>
            </a:r>
            <a:r>
              <a:rPr lang="en-US" sz="1600" dirty="0"/>
              <a:t>) = 0 (</a:t>
            </a:r>
            <a:r>
              <a:rPr lang="en-US" sz="1600" dirty="0" err="1"/>
              <a:t>semua</a:t>
            </a:r>
            <a:r>
              <a:rPr lang="en-US" sz="1600" dirty="0"/>
              <a:t> </a:t>
            </a:r>
            <a:r>
              <a:rPr lang="en-US" sz="1600" dirty="0" err="1"/>
              <a:t>berlabel</a:t>
            </a:r>
            <a:r>
              <a:rPr lang="en-US" sz="1600" dirty="0"/>
              <a:t> </a:t>
            </a:r>
            <a:r>
              <a:rPr lang="en-US" sz="1600" dirty="0" err="1"/>
              <a:t>Ya</a:t>
            </a:r>
            <a:r>
              <a:rPr lang="en-US" sz="1600" dirty="0"/>
              <a:t>)</a:t>
            </a:r>
          </a:p>
          <a:p>
            <a:pPr marL="98425" indent="0">
              <a:spcBef>
                <a:spcPts val="200"/>
              </a:spcBef>
              <a:buNone/>
            </a:pPr>
            <a:endParaRPr lang="id-ID" sz="1600" dirty="0"/>
          </a:p>
          <a:p>
            <a:pPr marL="98425" indent="0">
              <a:spcBef>
                <a:spcPts val="200"/>
              </a:spcBef>
              <a:buNone/>
            </a:pPr>
            <a:r>
              <a:rPr lang="en-US" sz="1600" dirty="0"/>
              <a:t>Gain (</a:t>
            </a:r>
            <a:r>
              <a:rPr lang="en-US" sz="1600" dirty="0" err="1"/>
              <a:t>SCerah</a:t>
            </a:r>
            <a:r>
              <a:rPr lang="en-US" sz="1600" dirty="0"/>
              <a:t>, </a:t>
            </a:r>
            <a:r>
              <a:rPr lang="en-US" sz="1600" dirty="0" err="1"/>
              <a:t>Suhu</a:t>
            </a:r>
            <a:r>
              <a:rPr lang="en-US" sz="1600" dirty="0"/>
              <a:t>) = 0.970 – (2/5*0 + 2/5*1 +1/5*0) = 0,570</a:t>
            </a:r>
          </a:p>
        </p:txBody>
      </p:sp>
      <p:pic>
        <p:nvPicPr>
          <p:cNvPr id="4" name="Picture 3">
            <a:extLst>
              <a:ext uri="{FF2B5EF4-FFF2-40B4-BE49-F238E27FC236}">
                <a16:creationId xmlns:a16="http://schemas.microsoft.com/office/drawing/2014/main" id="{12BF1DD3-5E01-4A38-8F1B-4D461795AA85}"/>
              </a:ext>
            </a:extLst>
          </p:cNvPr>
          <p:cNvPicPr>
            <a:picLocks noChangeAspect="1"/>
          </p:cNvPicPr>
          <p:nvPr/>
        </p:nvPicPr>
        <p:blipFill>
          <a:blip r:embed="rId3"/>
          <a:stretch>
            <a:fillRect/>
          </a:stretch>
        </p:blipFill>
        <p:spPr>
          <a:xfrm>
            <a:off x="6378508" y="2776276"/>
            <a:ext cx="5378595" cy="1139188"/>
          </a:xfrm>
          <a:prstGeom prst="rect">
            <a:avLst/>
          </a:prstGeom>
        </p:spPr>
      </p:pic>
    </p:spTree>
    <p:extLst>
      <p:ext uri="{BB962C8B-B14F-4D97-AF65-F5344CB8AC3E}">
        <p14:creationId xmlns:p14="http://schemas.microsoft.com/office/powerpoint/2010/main" val="244411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21ADBFD-BA1B-4A5E-9292-751BBF70090C}"/>
              </a:ext>
            </a:extLst>
          </p:cNvPr>
          <p:cNvSpPr>
            <a:spLocks noGrp="1"/>
          </p:cNvSpPr>
          <p:nvPr>
            <p:ph idx="1"/>
          </p:nvPr>
        </p:nvSpPr>
        <p:spPr>
          <a:xfrm>
            <a:off x="1097280" y="1845733"/>
            <a:ext cx="5123411" cy="4725663"/>
          </a:xfrm>
        </p:spPr>
        <p:txBody>
          <a:bodyPr>
            <a:normAutofit/>
          </a:bodyPr>
          <a:lstStyle/>
          <a:p>
            <a:pPr marL="90488" indent="-7938">
              <a:spcBef>
                <a:spcPts val="400"/>
              </a:spcBef>
              <a:spcAft>
                <a:spcPts val="400"/>
              </a:spcAft>
              <a:buNone/>
              <a:defRPr/>
            </a:pPr>
            <a:r>
              <a:rPr lang="id-ID" sz="2200" b="1" dirty="0"/>
              <a:t>Cuaca = Cerah, Kelembaban?</a:t>
            </a:r>
          </a:p>
          <a:p>
            <a:pPr marL="82550" indent="0">
              <a:spcBef>
                <a:spcPts val="300"/>
              </a:spcBef>
              <a:spcAft>
                <a:spcPts val="300"/>
              </a:spcAft>
              <a:buNone/>
              <a:defRPr/>
            </a:pPr>
            <a:r>
              <a:rPr lang="id-ID" sz="1800" dirty="0"/>
              <a:t>Saat Kelembaban bernilai Tinggi, diperoleh daun berlabel Tidak, sedangkan saat bernilai Normal, diperoleh daun berlabel Ya. Cabang ini selesai</a:t>
            </a:r>
          </a:p>
        </p:txBody>
      </p:sp>
      <p:sp>
        <p:nvSpPr>
          <p:cNvPr id="6" name="Title 1">
            <a:extLst>
              <a:ext uri="{FF2B5EF4-FFF2-40B4-BE49-F238E27FC236}">
                <a16:creationId xmlns:a16="http://schemas.microsoft.com/office/drawing/2014/main" id="{3324F776-EDC0-4C01-A827-BFA2C894EA63}"/>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DTL</a:t>
            </a:r>
          </a:p>
        </p:txBody>
      </p:sp>
      <p:pic>
        <p:nvPicPr>
          <p:cNvPr id="9" name="Picture 4" descr="Hasil gambar">
            <a:extLst>
              <a:ext uri="{FF2B5EF4-FFF2-40B4-BE49-F238E27FC236}">
                <a16:creationId xmlns:a16="http://schemas.microsoft.com/office/drawing/2014/main" id="{2D3D1E8E-26C0-4C61-9D39-14B065485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1">
            <a:extLst>
              <a:ext uri="{FF2B5EF4-FFF2-40B4-BE49-F238E27FC236}">
                <a16:creationId xmlns:a16="http://schemas.microsoft.com/office/drawing/2014/main" id="{CAD3B198-AEB8-4051-8F86-A17D510B7458}"/>
              </a:ext>
            </a:extLst>
          </p:cNvPr>
          <p:cNvSpPr txBox="1">
            <a:spLocks/>
          </p:cNvSpPr>
          <p:nvPr/>
        </p:nvSpPr>
        <p:spPr>
          <a:xfrm>
            <a:off x="6345383" y="1842654"/>
            <a:ext cx="4810298"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id-ID" sz="2200" b="1" dirty="0"/>
              <a:t>Cabang “Hujan”?</a:t>
            </a:r>
            <a:endParaRPr lang="en-US" sz="2200" b="1" i="1" dirty="0"/>
          </a:p>
          <a:p>
            <a:pPr marL="441325" indent="-342900">
              <a:spcBef>
                <a:spcPts val="600"/>
              </a:spcBef>
              <a:spcAft>
                <a:spcPts val="600"/>
              </a:spcAft>
              <a:buFont typeface="Arial" panose="020B0604020202020204" pitchFamily="34" charset="0"/>
              <a:buChar char="•"/>
            </a:pPr>
            <a:r>
              <a:rPr lang="en-US" sz="1800" dirty="0" err="1"/>
              <a:t>Dengan</a:t>
            </a:r>
            <a:r>
              <a:rPr lang="en-US" sz="1800" dirty="0"/>
              <a:t> </a:t>
            </a:r>
            <a:r>
              <a:rPr lang="en-US" sz="1800" dirty="0" err="1"/>
              <a:t>cara</a:t>
            </a:r>
            <a:r>
              <a:rPr lang="en-US" sz="1800" dirty="0"/>
              <a:t> yang </a:t>
            </a:r>
            <a:r>
              <a:rPr lang="en-US" sz="1800" dirty="0" err="1"/>
              <a:t>sama</a:t>
            </a:r>
            <a:r>
              <a:rPr lang="en-US" sz="1800" dirty="0"/>
              <a:t>, </a:t>
            </a:r>
            <a:r>
              <a:rPr lang="en-US" sz="1800" dirty="0" err="1"/>
              <a:t>hitung</a:t>
            </a:r>
            <a:r>
              <a:rPr lang="en-US" sz="1800" dirty="0"/>
              <a:t> Gain(</a:t>
            </a:r>
            <a:r>
              <a:rPr lang="en-US" sz="1800" dirty="0" err="1"/>
              <a:t>SHujan</a:t>
            </a:r>
            <a:r>
              <a:rPr lang="en-US" sz="1800" dirty="0"/>
              <a:t>, </a:t>
            </a:r>
            <a:r>
              <a:rPr lang="en-US" sz="1800" dirty="0" err="1"/>
              <a:t>Angin</a:t>
            </a:r>
            <a:r>
              <a:rPr lang="en-US" sz="1800" dirty="0"/>
              <a:t>), Gain(</a:t>
            </a:r>
            <a:r>
              <a:rPr lang="en-US" sz="1800" dirty="0" err="1"/>
              <a:t>SHujan</a:t>
            </a:r>
            <a:r>
              <a:rPr lang="en-US" sz="1800" dirty="0"/>
              <a:t>, </a:t>
            </a:r>
            <a:r>
              <a:rPr lang="en-US" sz="1800" dirty="0" err="1"/>
              <a:t>Suhu</a:t>
            </a:r>
            <a:r>
              <a:rPr lang="en-US" sz="1800" dirty="0"/>
              <a:t>), dan Gain(</a:t>
            </a:r>
            <a:r>
              <a:rPr lang="en-US" sz="1800" dirty="0" err="1"/>
              <a:t>SHujan</a:t>
            </a:r>
            <a:r>
              <a:rPr lang="en-US" sz="1800" dirty="0"/>
              <a:t>, </a:t>
            </a:r>
            <a:r>
              <a:rPr lang="en-US" sz="1800" dirty="0" err="1"/>
              <a:t>Kelembaban</a:t>
            </a:r>
            <a:r>
              <a:rPr lang="en-US" sz="1800" dirty="0"/>
              <a:t>)</a:t>
            </a:r>
          </a:p>
          <a:p>
            <a:pPr marL="441325" indent="-342900">
              <a:spcBef>
                <a:spcPts val="600"/>
              </a:spcBef>
              <a:spcAft>
                <a:spcPts val="600"/>
              </a:spcAft>
              <a:buFont typeface="Arial" panose="020B0604020202020204" pitchFamily="34" charset="0"/>
              <a:buChar char="•"/>
            </a:pPr>
            <a:r>
              <a:rPr lang="en-US" sz="1800" dirty="0"/>
              <a:t>Dari </a:t>
            </a:r>
            <a:r>
              <a:rPr lang="en-US" sz="1800" dirty="0" err="1"/>
              <a:t>hasil</a:t>
            </a:r>
            <a:r>
              <a:rPr lang="en-US" sz="1800" dirty="0"/>
              <a:t> </a:t>
            </a:r>
            <a:r>
              <a:rPr lang="en-US" sz="1800" dirty="0" err="1"/>
              <a:t>perhitungan</a:t>
            </a:r>
            <a:r>
              <a:rPr lang="en-US" sz="1800" dirty="0"/>
              <a:t>, Gain(</a:t>
            </a:r>
            <a:r>
              <a:rPr lang="en-US" sz="1800" dirty="0" err="1"/>
              <a:t>SHujan</a:t>
            </a:r>
            <a:r>
              <a:rPr lang="en-US" sz="1800" dirty="0"/>
              <a:t>, </a:t>
            </a:r>
            <a:r>
              <a:rPr lang="en-US" sz="1800" dirty="0" err="1"/>
              <a:t>Angin</a:t>
            </a:r>
            <a:r>
              <a:rPr lang="en-US" sz="1800" dirty="0"/>
              <a:t>) </a:t>
            </a:r>
            <a:r>
              <a:rPr lang="en-US" sz="1800" dirty="0" err="1"/>
              <a:t>memberikan</a:t>
            </a:r>
            <a:r>
              <a:rPr lang="en-US" sz="1800" dirty="0"/>
              <a:t> </a:t>
            </a:r>
            <a:r>
              <a:rPr lang="en-US" sz="1800" dirty="0" err="1"/>
              <a:t>nilai</a:t>
            </a:r>
            <a:r>
              <a:rPr lang="en-US" sz="1800" dirty="0"/>
              <a:t> </a:t>
            </a:r>
            <a:r>
              <a:rPr lang="en-US" sz="1800" dirty="0" err="1"/>
              <a:t>tertinggi</a:t>
            </a:r>
            <a:r>
              <a:rPr lang="en-US" sz="1800" dirty="0"/>
              <a:t>. </a:t>
            </a:r>
            <a:r>
              <a:rPr lang="en-US" sz="1800" dirty="0" err="1"/>
              <a:t>Artinya</a:t>
            </a:r>
            <a:r>
              <a:rPr lang="en-US" sz="1800" dirty="0"/>
              <a:t>, </a:t>
            </a:r>
            <a:r>
              <a:rPr lang="en-US" sz="1800" dirty="0" err="1"/>
              <a:t>Atribut</a:t>
            </a:r>
            <a:r>
              <a:rPr lang="en-US" sz="1800" dirty="0"/>
              <a:t> </a:t>
            </a:r>
            <a:r>
              <a:rPr lang="en-US" sz="1800" dirty="0" err="1"/>
              <a:t>Angin</a:t>
            </a:r>
            <a:r>
              <a:rPr lang="en-US" sz="1800" dirty="0"/>
              <a:t> </a:t>
            </a:r>
            <a:r>
              <a:rPr lang="en-US" sz="1800" dirty="0" err="1"/>
              <a:t>menjadi</a:t>
            </a:r>
            <a:r>
              <a:rPr lang="en-US" sz="1800" dirty="0"/>
              <a:t> node di </a:t>
            </a:r>
            <a:r>
              <a:rPr lang="en-US" sz="1800" dirty="0" err="1"/>
              <a:t>bawah</a:t>
            </a:r>
            <a:r>
              <a:rPr lang="en-US" sz="1800" dirty="0"/>
              <a:t> </a:t>
            </a:r>
            <a:r>
              <a:rPr lang="en-US" sz="1800" dirty="0" err="1"/>
              <a:t>cabang</a:t>
            </a:r>
            <a:r>
              <a:rPr lang="en-US" sz="1800" dirty="0"/>
              <a:t> </a:t>
            </a:r>
            <a:r>
              <a:rPr lang="en-US" sz="1800" dirty="0" err="1"/>
              <a:t>Hujan</a:t>
            </a:r>
            <a:r>
              <a:rPr lang="en-US" sz="1800" dirty="0"/>
              <a:t> </a:t>
            </a:r>
            <a:r>
              <a:rPr lang="en-US" sz="1800" dirty="0" err="1"/>
              <a:t>tersebut</a:t>
            </a:r>
            <a:endParaRPr lang="en-US" sz="1800" dirty="0"/>
          </a:p>
          <a:p>
            <a:pPr marL="441325" indent="-342900">
              <a:spcBef>
                <a:spcPts val="600"/>
              </a:spcBef>
              <a:spcAft>
                <a:spcPts val="600"/>
              </a:spcAft>
              <a:buFont typeface="Arial" panose="020B0604020202020204" pitchFamily="34" charset="0"/>
              <a:buChar char="•"/>
            </a:pPr>
            <a:r>
              <a:rPr lang="en-US" sz="1800" dirty="0" err="1"/>
              <a:t>Saat</a:t>
            </a:r>
            <a:r>
              <a:rPr lang="en-US" sz="1800" dirty="0"/>
              <a:t> </a:t>
            </a:r>
            <a:r>
              <a:rPr lang="en-US" sz="1800" dirty="0" err="1"/>
              <a:t>Variabel</a:t>
            </a:r>
            <a:r>
              <a:rPr lang="en-US" sz="1800" dirty="0"/>
              <a:t> </a:t>
            </a:r>
            <a:r>
              <a:rPr lang="en-US" sz="1800" dirty="0" err="1"/>
              <a:t>Angin</a:t>
            </a:r>
            <a:r>
              <a:rPr lang="en-US" sz="1800" dirty="0"/>
              <a:t> </a:t>
            </a:r>
            <a:r>
              <a:rPr lang="en-US" sz="1800" dirty="0" err="1"/>
              <a:t>bernilai</a:t>
            </a:r>
            <a:r>
              <a:rPr lang="en-US" sz="1800" dirty="0"/>
              <a:t> </a:t>
            </a:r>
            <a:r>
              <a:rPr lang="en-US" sz="1800" dirty="0" err="1"/>
              <a:t>Kencang</a:t>
            </a:r>
            <a:r>
              <a:rPr lang="en-US" sz="1800" dirty="0"/>
              <a:t>, </a:t>
            </a:r>
            <a:r>
              <a:rPr lang="en-US" sz="1800" dirty="0" err="1"/>
              <a:t>diperoleh</a:t>
            </a:r>
            <a:r>
              <a:rPr lang="en-US" sz="1800" dirty="0"/>
              <a:t> node </a:t>
            </a:r>
            <a:r>
              <a:rPr lang="en-US" sz="1800" dirty="0" err="1"/>
              <a:t>daun</a:t>
            </a:r>
            <a:r>
              <a:rPr lang="en-US" sz="1800" dirty="0"/>
              <a:t> </a:t>
            </a:r>
            <a:r>
              <a:rPr lang="en-US" sz="1800" dirty="0" err="1"/>
              <a:t>berlabel</a:t>
            </a:r>
            <a:r>
              <a:rPr lang="en-US" sz="1800" dirty="0"/>
              <a:t> </a:t>
            </a:r>
            <a:r>
              <a:rPr lang="en-US" sz="1800" dirty="0" err="1"/>
              <a:t>Tidak</a:t>
            </a:r>
            <a:r>
              <a:rPr lang="en-US" sz="1800" dirty="0"/>
              <a:t>, </a:t>
            </a:r>
            <a:r>
              <a:rPr lang="en-US" sz="1800" dirty="0" err="1"/>
              <a:t>sedangkan</a:t>
            </a:r>
            <a:r>
              <a:rPr lang="en-US" sz="1800" dirty="0"/>
              <a:t> </a:t>
            </a:r>
            <a:r>
              <a:rPr lang="en-US" sz="1800" dirty="0" err="1"/>
              <a:t>saat</a:t>
            </a:r>
            <a:r>
              <a:rPr lang="en-US" sz="1800" dirty="0"/>
              <a:t> </a:t>
            </a:r>
            <a:r>
              <a:rPr lang="en-US" sz="1800" dirty="0" err="1"/>
              <a:t>variabel</a:t>
            </a:r>
            <a:r>
              <a:rPr lang="en-US" sz="1800" dirty="0"/>
              <a:t> </a:t>
            </a:r>
            <a:r>
              <a:rPr lang="en-US" sz="1800" dirty="0" err="1"/>
              <a:t>Angin</a:t>
            </a:r>
            <a:r>
              <a:rPr lang="en-US" sz="1800" dirty="0"/>
              <a:t> </a:t>
            </a:r>
            <a:r>
              <a:rPr lang="en-US" sz="1800" dirty="0" err="1"/>
              <a:t>bernilai</a:t>
            </a:r>
            <a:r>
              <a:rPr lang="en-US" sz="1800" dirty="0"/>
              <a:t> Pelan, </a:t>
            </a:r>
            <a:r>
              <a:rPr lang="en-US" sz="1800" dirty="0" err="1"/>
              <a:t>diperoleh</a:t>
            </a:r>
            <a:r>
              <a:rPr lang="en-US" sz="1800" dirty="0"/>
              <a:t> node </a:t>
            </a:r>
            <a:r>
              <a:rPr lang="en-US" sz="1800" dirty="0" err="1"/>
              <a:t>daun</a:t>
            </a:r>
            <a:r>
              <a:rPr lang="en-US" sz="1800" dirty="0"/>
              <a:t> </a:t>
            </a:r>
            <a:r>
              <a:rPr lang="en-US" sz="1800" dirty="0" err="1"/>
              <a:t>berlabel</a:t>
            </a:r>
            <a:r>
              <a:rPr lang="en-US" sz="1800" dirty="0"/>
              <a:t> </a:t>
            </a:r>
            <a:r>
              <a:rPr lang="en-US" sz="1800" dirty="0" err="1"/>
              <a:t>Ya</a:t>
            </a:r>
            <a:endParaRPr lang="en-US" sz="1800" dirty="0"/>
          </a:p>
          <a:p>
            <a:pPr marL="441325" indent="-342900">
              <a:spcBef>
                <a:spcPts val="600"/>
              </a:spcBef>
              <a:spcAft>
                <a:spcPts val="600"/>
              </a:spcAft>
              <a:buFont typeface="Arial" panose="020B0604020202020204" pitchFamily="34" charset="0"/>
              <a:buChar char="•"/>
            </a:pPr>
            <a:r>
              <a:rPr lang="en-US" sz="1800" dirty="0" err="1"/>
              <a:t>Selesai</a:t>
            </a:r>
            <a:endParaRPr lang="en-US" sz="1800" dirty="0"/>
          </a:p>
        </p:txBody>
      </p:sp>
      <p:pic>
        <p:nvPicPr>
          <p:cNvPr id="3" name="Picture 2">
            <a:extLst>
              <a:ext uri="{FF2B5EF4-FFF2-40B4-BE49-F238E27FC236}">
                <a16:creationId xmlns:a16="http://schemas.microsoft.com/office/drawing/2014/main" id="{CC896466-E5FB-4AFF-9624-9A39CB57715E}"/>
              </a:ext>
            </a:extLst>
          </p:cNvPr>
          <p:cNvPicPr>
            <a:picLocks noChangeAspect="1"/>
          </p:cNvPicPr>
          <p:nvPr/>
        </p:nvPicPr>
        <p:blipFill>
          <a:blip r:embed="rId3"/>
          <a:stretch>
            <a:fillRect/>
          </a:stretch>
        </p:blipFill>
        <p:spPr>
          <a:xfrm>
            <a:off x="1171574" y="3148259"/>
            <a:ext cx="4399597" cy="980389"/>
          </a:xfrm>
          <a:prstGeom prst="rect">
            <a:avLst/>
          </a:prstGeom>
        </p:spPr>
      </p:pic>
      <p:pic>
        <p:nvPicPr>
          <p:cNvPr id="10" name="Picture 9">
            <a:extLst>
              <a:ext uri="{FF2B5EF4-FFF2-40B4-BE49-F238E27FC236}">
                <a16:creationId xmlns:a16="http://schemas.microsoft.com/office/drawing/2014/main" id="{1B3E0C56-1D9A-4B33-8081-8302005471BB}"/>
              </a:ext>
            </a:extLst>
          </p:cNvPr>
          <p:cNvPicPr>
            <a:picLocks noChangeAspect="1"/>
          </p:cNvPicPr>
          <p:nvPr/>
        </p:nvPicPr>
        <p:blipFill>
          <a:blip r:embed="rId4"/>
          <a:stretch>
            <a:fillRect/>
          </a:stretch>
        </p:blipFill>
        <p:spPr>
          <a:xfrm>
            <a:off x="972589" y="4247376"/>
            <a:ext cx="4736304" cy="2418538"/>
          </a:xfrm>
          <a:prstGeom prst="rect">
            <a:avLst/>
          </a:prstGeom>
        </p:spPr>
      </p:pic>
    </p:spTree>
    <p:extLst>
      <p:ext uri="{BB962C8B-B14F-4D97-AF65-F5344CB8AC3E}">
        <p14:creationId xmlns:p14="http://schemas.microsoft.com/office/powerpoint/2010/main" val="108302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EFB0102-8B40-4B86-A2B7-234161B6E747}"/>
              </a:ext>
            </a:extLst>
          </p:cNvPr>
          <p:cNvPicPr>
            <a:picLocks noChangeAspect="1"/>
          </p:cNvPicPr>
          <p:nvPr/>
        </p:nvPicPr>
        <p:blipFill>
          <a:blip r:embed="rId2"/>
          <a:stretch>
            <a:fillRect/>
          </a:stretch>
        </p:blipFill>
        <p:spPr>
          <a:xfrm>
            <a:off x="5046750" y="3276601"/>
            <a:ext cx="6377017" cy="2856372"/>
          </a:xfrm>
          <a:prstGeom prst="rect">
            <a:avLst/>
          </a:prstGeom>
        </p:spPr>
      </p:pic>
      <p:sp>
        <p:nvSpPr>
          <p:cNvPr id="5" name="Content Placeholder 2">
            <a:extLst>
              <a:ext uri="{FF2B5EF4-FFF2-40B4-BE49-F238E27FC236}">
                <a16:creationId xmlns:a16="http://schemas.microsoft.com/office/drawing/2014/main" id="{721ADBFD-BA1B-4A5E-9292-751BBF70090C}"/>
              </a:ext>
            </a:extLst>
          </p:cNvPr>
          <p:cNvSpPr>
            <a:spLocks noGrp="1"/>
          </p:cNvSpPr>
          <p:nvPr>
            <p:ph idx="1"/>
          </p:nvPr>
        </p:nvSpPr>
        <p:spPr>
          <a:xfrm>
            <a:off x="1097280" y="1845733"/>
            <a:ext cx="10166465" cy="4725663"/>
          </a:xfrm>
        </p:spPr>
        <p:txBody>
          <a:bodyPr>
            <a:normAutofit/>
          </a:bodyPr>
          <a:lstStyle/>
          <a:p>
            <a:pPr marL="90488" indent="-7938">
              <a:spcBef>
                <a:spcPts val="400"/>
              </a:spcBef>
              <a:spcAft>
                <a:spcPts val="400"/>
              </a:spcAft>
              <a:buNone/>
              <a:defRPr/>
            </a:pPr>
            <a:r>
              <a:rPr lang="id-ID" sz="2200" b="1" dirty="0"/>
              <a:t>Pohon Akhir</a:t>
            </a:r>
          </a:p>
          <a:p>
            <a:pPr marL="82550" indent="0">
              <a:spcBef>
                <a:spcPts val="300"/>
              </a:spcBef>
              <a:spcAft>
                <a:spcPts val="300"/>
              </a:spcAft>
              <a:buNone/>
              <a:defRPr/>
            </a:pPr>
            <a:r>
              <a:rPr lang="id-ID" sz="1800" dirty="0"/>
              <a:t>Akhirnya semua node daun menunjukkan label sesuai nama kategori pada data training</a:t>
            </a:r>
          </a:p>
        </p:txBody>
      </p:sp>
      <p:sp>
        <p:nvSpPr>
          <p:cNvPr id="6" name="Title 1">
            <a:extLst>
              <a:ext uri="{FF2B5EF4-FFF2-40B4-BE49-F238E27FC236}">
                <a16:creationId xmlns:a16="http://schemas.microsoft.com/office/drawing/2014/main" id="{3324F776-EDC0-4C01-A827-BFA2C894EA63}"/>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DTL</a:t>
            </a:r>
          </a:p>
        </p:txBody>
      </p:sp>
      <p:pic>
        <p:nvPicPr>
          <p:cNvPr id="9" name="Picture 4" descr="Hasil gambar">
            <a:extLst>
              <a:ext uri="{FF2B5EF4-FFF2-40B4-BE49-F238E27FC236}">
                <a16:creationId xmlns:a16="http://schemas.microsoft.com/office/drawing/2014/main" id="{2D3D1E8E-26C0-4C61-9D39-14B065485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9AC66F0-D9EA-4057-9D05-E8DCF78DC45E}"/>
              </a:ext>
            </a:extLst>
          </p:cNvPr>
          <p:cNvPicPr>
            <a:picLocks noChangeAspect="1"/>
          </p:cNvPicPr>
          <p:nvPr/>
        </p:nvPicPr>
        <p:blipFill>
          <a:blip r:embed="rId4"/>
          <a:stretch>
            <a:fillRect/>
          </a:stretch>
        </p:blipFill>
        <p:spPr>
          <a:xfrm>
            <a:off x="1174172" y="2639724"/>
            <a:ext cx="5715000" cy="1190625"/>
          </a:xfrm>
          <a:prstGeom prst="rect">
            <a:avLst/>
          </a:prstGeom>
        </p:spPr>
      </p:pic>
    </p:spTree>
    <p:extLst>
      <p:ext uri="{BB962C8B-B14F-4D97-AF65-F5344CB8AC3E}">
        <p14:creationId xmlns:p14="http://schemas.microsoft.com/office/powerpoint/2010/main" val="4072582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21ADBFD-BA1B-4A5E-9292-751BBF70090C}"/>
              </a:ext>
            </a:extLst>
          </p:cNvPr>
          <p:cNvSpPr>
            <a:spLocks noGrp="1"/>
          </p:cNvSpPr>
          <p:nvPr>
            <p:ph idx="1"/>
          </p:nvPr>
        </p:nvSpPr>
        <p:spPr>
          <a:xfrm>
            <a:off x="1097280" y="1845733"/>
            <a:ext cx="5123411" cy="4725663"/>
          </a:xfrm>
        </p:spPr>
        <p:txBody>
          <a:bodyPr>
            <a:normAutofit/>
          </a:bodyPr>
          <a:lstStyle/>
          <a:p>
            <a:pPr marL="90488" indent="-7938">
              <a:spcBef>
                <a:spcPts val="400"/>
              </a:spcBef>
              <a:spcAft>
                <a:spcPts val="400"/>
              </a:spcAft>
              <a:buNone/>
              <a:defRPr/>
            </a:pPr>
            <a:r>
              <a:rPr lang="id-ID" sz="2200" b="1" dirty="0"/>
              <a:t>Contoh: Solusi Teori BaYa</a:t>
            </a:r>
          </a:p>
          <a:p>
            <a:pPr marL="82550" indent="0">
              <a:spcBef>
                <a:spcPts val="300"/>
              </a:spcBef>
              <a:spcAft>
                <a:spcPts val="300"/>
              </a:spcAft>
              <a:buNone/>
              <a:defRPr/>
            </a:pPr>
            <a:r>
              <a:rPr lang="id-ID" sz="1800" b="1" dirty="0"/>
              <a:t>Fase Pembelajaran (</a:t>
            </a:r>
            <a:r>
              <a:rPr lang="id-ID" sz="1800" b="1" i="1" dirty="0"/>
              <a:t>Learning</a:t>
            </a:r>
            <a:r>
              <a:rPr lang="id-ID" sz="1800" b="1" dirty="0"/>
              <a:t>)</a:t>
            </a:r>
          </a:p>
        </p:txBody>
      </p:sp>
      <p:sp>
        <p:nvSpPr>
          <p:cNvPr id="6" name="Title 1">
            <a:extLst>
              <a:ext uri="{FF2B5EF4-FFF2-40B4-BE49-F238E27FC236}">
                <a16:creationId xmlns:a16="http://schemas.microsoft.com/office/drawing/2014/main" id="{3324F776-EDC0-4C01-A827-BFA2C894EA63}"/>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DTL</a:t>
            </a:r>
          </a:p>
        </p:txBody>
      </p:sp>
      <p:pic>
        <p:nvPicPr>
          <p:cNvPr id="9" name="Picture 4" descr="Hasil gambar">
            <a:extLst>
              <a:ext uri="{FF2B5EF4-FFF2-40B4-BE49-F238E27FC236}">
                <a16:creationId xmlns:a16="http://schemas.microsoft.com/office/drawing/2014/main" id="{2D3D1E8E-26C0-4C61-9D39-14B065485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1">
            <a:extLst>
              <a:ext uri="{FF2B5EF4-FFF2-40B4-BE49-F238E27FC236}">
                <a16:creationId xmlns:a16="http://schemas.microsoft.com/office/drawing/2014/main" id="{CAD3B198-AEB8-4051-8F86-A17D510B7458}"/>
              </a:ext>
            </a:extLst>
          </p:cNvPr>
          <p:cNvSpPr txBox="1">
            <a:spLocks/>
          </p:cNvSpPr>
          <p:nvPr/>
        </p:nvSpPr>
        <p:spPr>
          <a:xfrm>
            <a:off x="5929752" y="1842654"/>
            <a:ext cx="5957454"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1800" b="1" dirty="0" err="1"/>
              <a:t>Fase</a:t>
            </a:r>
            <a:r>
              <a:rPr lang="en-US" sz="1800" b="1" dirty="0"/>
              <a:t> </a:t>
            </a:r>
            <a:r>
              <a:rPr lang="en-US" sz="1800" b="1" dirty="0" err="1"/>
              <a:t>Pengujian</a:t>
            </a:r>
            <a:r>
              <a:rPr lang="en-US" sz="1800" b="1" dirty="0"/>
              <a:t> (</a:t>
            </a:r>
            <a:r>
              <a:rPr lang="en-US" sz="1800" b="1" i="1" dirty="0"/>
              <a:t>Test</a:t>
            </a:r>
            <a:r>
              <a:rPr lang="en-US" sz="1800" b="1" dirty="0"/>
              <a:t>)</a:t>
            </a:r>
          </a:p>
          <a:p>
            <a:pPr marL="98425" indent="0">
              <a:spcBef>
                <a:spcPts val="400"/>
              </a:spcBef>
              <a:spcAft>
                <a:spcPts val="400"/>
              </a:spcAft>
              <a:buNone/>
            </a:pPr>
            <a:r>
              <a:rPr lang="en-US" sz="1800" dirty="0" err="1"/>
              <a:t>Misal</a:t>
            </a:r>
            <a:r>
              <a:rPr lang="en-US" sz="1800" dirty="0"/>
              <a:t> data </a:t>
            </a:r>
            <a:r>
              <a:rPr lang="en-US" sz="1800" dirty="0" err="1"/>
              <a:t>baru</a:t>
            </a:r>
            <a:r>
              <a:rPr lang="en-US" sz="1800" dirty="0"/>
              <a:t>: x’=(</a:t>
            </a:r>
            <a:r>
              <a:rPr lang="en-US" sz="1800" dirty="0" err="1"/>
              <a:t>Cuaca</a:t>
            </a:r>
            <a:r>
              <a:rPr lang="en-US" sz="1800" dirty="0"/>
              <a:t>=</a:t>
            </a:r>
            <a:r>
              <a:rPr lang="en-US" sz="1800" dirty="0" err="1"/>
              <a:t>Cerah</a:t>
            </a:r>
            <a:r>
              <a:rPr lang="en-US" sz="1800" dirty="0"/>
              <a:t>, </a:t>
            </a:r>
            <a:r>
              <a:rPr lang="en-US" sz="1800" dirty="0" err="1"/>
              <a:t>Suhu</a:t>
            </a:r>
            <a:r>
              <a:rPr lang="en-US" sz="1800" dirty="0"/>
              <a:t>=</a:t>
            </a:r>
            <a:r>
              <a:rPr lang="en-US" sz="1800" dirty="0" err="1"/>
              <a:t>Dingin</a:t>
            </a:r>
            <a:r>
              <a:rPr lang="en-US" sz="1800" dirty="0"/>
              <a:t>, </a:t>
            </a:r>
            <a:r>
              <a:rPr lang="en-US" sz="1800" dirty="0" err="1"/>
              <a:t>Kelembaban</a:t>
            </a:r>
            <a:r>
              <a:rPr lang="en-US" sz="1800" dirty="0"/>
              <a:t>=Tinggi, </a:t>
            </a:r>
            <a:r>
              <a:rPr lang="en-US" sz="1800" dirty="0" err="1"/>
              <a:t>Angin</a:t>
            </a:r>
            <a:r>
              <a:rPr lang="en-US" sz="1800" dirty="0"/>
              <a:t>=</a:t>
            </a:r>
            <a:r>
              <a:rPr lang="en-US" sz="1800" dirty="0" err="1"/>
              <a:t>Kencang</a:t>
            </a:r>
            <a:r>
              <a:rPr lang="en-US" sz="1800" dirty="0"/>
              <a:t>)</a:t>
            </a:r>
          </a:p>
          <a:p>
            <a:pPr marL="98425" indent="0">
              <a:spcBef>
                <a:spcPts val="400"/>
              </a:spcBef>
              <a:spcAft>
                <a:spcPts val="400"/>
              </a:spcAft>
              <a:buNone/>
            </a:pPr>
            <a:r>
              <a:rPr lang="en-US" sz="1600" dirty="0" err="1"/>
              <a:t>Perhatikan</a:t>
            </a:r>
            <a:r>
              <a:rPr lang="en-US" sz="1600" dirty="0"/>
              <a:t> </a:t>
            </a:r>
            <a:r>
              <a:rPr lang="en-US" sz="1600" dirty="0" err="1"/>
              <a:t>tabel</a:t>
            </a:r>
            <a:r>
              <a:rPr lang="en-US" sz="1600" dirty="0"/>
              <a:t>:</a:t>
            </a:r>
          </a:p>
          <a:p>
            <a:pPr marL="441325" indent="-342900">
              <a:spcBef>
                <a:spcPts val="400"/>
              </a:spcBef>
              <a:spcAft>
                <a:spcPts val="400"/>
              </a:spcAft>
              <a:buFont typeface="Arial" panose="020B0604020202020204" pitchFamily="34" charset="0"/>
              <a:buChar char="•"/>
            </a:pPr>
            <a:endParaRPr lang="id-ID" sz="1600" dirty="0"/>
          </a:p>
          <a:p>
            <a:pPr marL="441325" indent="-342900">
              <a:spcBef>
                <a:spcPts val="400"/>
              </a:spcBef>
              <a:spcAft>
                <a:spcPts val="400"/>
              </a:spcAft>
              <a:buFont typeface="Arial" panose="020B0604020202020204" pitchFamily="34" charset="0"/>
              <a:buChar char="•"/>
            </a:pPr>
            <a:endParaRPr lang="en-US" sz="1600" dirty="0"/>
          </a:p>
          <a:p>
            <a:pPr marL="98425" indent="0">
              <a:spcBef>
                <a:spcPts val="400"/>
              </a:spcBef>
              <a:spcAft>
                <a:spcPts val="400"/>
              </a:spcAft>
              <a:buNone/>
            </a:pPr>
            <a:endParaRPr lang="id-ID" sz="1600" dirty="0"/>
          </a:p>
          <a:p>
            <a:pPr marL="98425" indent="0">
              <a:spcBef>
                <a:spcPts val="400"/>
              </a:spcBef>
              <a:spcAft>
                <a:spcPts val="400"/>
              </a:spcAft>
              <a:buNone/>
            </a:pPr>
            <a:endParaRPr lang="id-ID" sz="1600" dirty="0"/>
          </a:p>
          <a:p>
            <a:pPr marL="98425" indent="0">
              <a:spcAft>
                <a:spcPts val="400"/>
              </a:spcAft>
              <a:buNone/>
            </a:pPr>
            <a:r>
              <a:rPr lang="en-US" sz="1600" dirty="0" err="1"/>
              <a:t>Petakan</a:t>
            </a:r>
            <a:r>
              <a:rPr lang="en-US" sz="1600" dirty="0"/>
              <a:t> Rule:</a:t>
            </a:r>
          </a:p>
          <a:p>
            <a:pPr marL="441325" indent="-342900">
              <a:spcBef>
                <a:spcPts val="400"/>
              </a:spcBef>
              <a:spcAft>
                <a:spcPts val="400"/>
              </a:spcAft>
              <a:buFont typeface="Arial" panose="020B0604020202020204" pitchFamily="34" charset="0"/>
              <a:buChar char="•"/>
            </a:pPr>
            <a:r>
              <a:rPr lang="en-US" sz="1600" dirty="0"/>
              <a:t>P(</a:t>
            </a:r>
            <a:r>
              <a:rPr lang="en-US" sz="1600" dirty="0" err="1"/>
              <a:t>Ya|x</a:t>
            </a:r>
            <a:r>
              <a:rPr lang="en-US" sz="1600" dirty="0"/>
              <a:t>’): [P(</a:t>
            </a:r>
            <a:r>
              <a:rPr lang="en-US" sz="1600" dirty="0" err="1"/>
              <a:t>Cerah|Ya</a:t>
            </a:r>
            <a:r>
              <a:rPr lang="en-US" sz="1600" dirty="0"/>
              <a:t>)P(</a:t>
            </a:r>
            <a:r>
              <a:rPr lang="en-US" sz="1600" dirty="0" err="1"/>
              <a:t>Dingin|Ya</a:t>
            </a:r>
            <a:r>
              <a:rPr lang="en-US" sz="1600" dirty="0"/>
              <a:t>)P(</a:t>
            </a:r>
            <a:r>
              <a:rPr lang="en-US" sz="1600" dirty="0" err="1"/>
              <a:t>Tinggi|Ya</a:t>
            </a:r>
            <a:r>
              <a:rPr lang="en-US" sz="1600" dirty="0"/>
              <a:t>)P(</a:t>
            </a:r>
            <a:r>
              <a:rPr lang="en-US" sz="1600" dirty="0" err="1"/>
              <a:t>Kencang|Ya</a:t>
            </a:r>
            <a:r>
              <a:rPr lang="en-US" sz="1600" dirty="0"/>
              <a:t>)]P(Main=</a:t>
            </a:r>
            <a:r>
              <a:rPr lang="en-US" sz="1600" dirty="0" err="1"/>
              <a:t>Ya</a:t>
            </a:r>
            <a:r>
              <a:rPr lang="en-US" sz="1600" dirty="0"/>
              <a:t>) = 0.0053 </a:t>
            </a:r>
          </a:p>
          <a:p>
            <a:pPr marL="441325" indent="-342900">
              <a:spcBef>
                <a:spcPts val="400"/>
              </a:spcBef>
              <a:spcAft>
                <a:spcPts val="400"/>
              </a:spcAft>
              <a:buFont typeface="Arial" panose="020B0604020202020204" pitchFamily="34" charset="0"/>
              <a:buChar char="•"/>
            </a:pPr>
            <a:r>
              <a:rPr lang="en-US" sz="1600" dirty="0"/>
              <a:t>P(</a:t>
            </a:r>
            <a:r>
              <a:rPr lang="en-US" sz="1600" dirty="0" err="1"/>
              <a:t>Tidak|x</a:t>
            </a:r>
            <a:r>
              <a:rPr lang="en-US" sz="1600" dirty="0"/>
              <a:t>’): [P(</a:t>
            </a:r>
            <a:r>
              <a:rPr lang="en-US" sz="1600" dirty="0" err="1"/>
              <a:t>Cerah|Tidak</a:t>
            </a:r>
            <a:r>
              <a:rPr lang="en-US" sz="1600" dirty="0"/>
              <a:t>)P(</a:t>
            </a:r>
            <a:r>
              <a:rPr lang="en-US" sz="1600" dirty="0" err="1"/>
              <a:t>Dingin|Tidak</a:t>
            </a:r>
            <a:r>
              <a:rPr lang="en-US" sz="1600" dirty="0"/>
              <a:t>)P(</a:t>
            </a:r>
            <a:r>
              <a:rPr lang="en-US" sz="1600" dirty="0" err="1"/>
              <a:t>Tinggi|Tidak</a:t>
            </a:r>
            <a:r>
              <a:rPr lang="en-US" sz="1600" dirty="0"/>
              <a:t>)P(</a:t>
            </a:r>
            <a:r>
              <a:rPr lang="en-US" sz="1600" dirty="0" err="1"/>
              <a:t>Kencang|Tidak</a:t>
            </a:r>
            <a:r>
              <a:rPr lang="en-US" sz="1600" dirty="0"/>
              <a:t>)]P(Main=</a:t>
            </a:r>
            <a:r>
              <a:rPr lang="en-US" sz="1600" dirty="0" err="1"/>
              <a:t>Tidak</a:t>
            </a:r>
            <a:r>
              <a:rPr lang="en-US" sz="1600" dirty="0"/>
              <a:t>) = 0.0206</a:t>
            </a:r>
          </a:p>
        </p:txBody>
      </p:sp>
      <p:pic>
        <p:nvPicPr>
          <p:cNvPr id="4" name="Picture 3">
            <a:extLst>
              <a:ext uri="{FF2B5EF4-FFF2-40B4-BE49-F238E27FC236}">
                <a16:creationId xmlns:a16="http://schemas.microsoft.com/office/drawing/2014/main" id="{56041A6A-046D-461B-A76B-9B482695CEF6}"/>
              </a:ext>
            </a:extLst>
          </p:cNvPr>
          <p:cNvPicPr>
            <a:picLocks noChangeAspect="1"/>
          </p:cNvPicPr>
          <p:nvPr/>
        </p:nvPicPr>
        <p:blipFill>
          <a:blip r:embed="rId3"/>
          <a:stretch>
            <a:fillRect/>
          </a:stretch>
        </p:blipFill>
        <p:spPr>
          <a:xfrm>
            <a:off x="459336" y="2630918"/>
            <a:ext cx="4905187" cy="2685837"/>
          </a:xfrm>
          <a:prstGeom prst="rect">
            <a:avLst/>
          </a:prstGeom>
        </p:spPr>
      </p:pic>
      <p:pic>
        <p:nvPicPr>
          <p:cNvPr id="11" name="Picture 10">
            <a:extLst>
              <a:ext uri="{FF2B5EF4-FFF2-40B4-BE49-F238E27FC236}">
                <a16:creationId xmlns:a16="http://schemas.microsoft.com/office/drawing/2014/main" id="{72B1F54D-954A-442F-931B-0CEC6A46C188}"/>
              </a:ext>
            </a:extLst>
          </p:cNvPr>
          <p:cNvPicPr>
            <a:picLocks noChangeAspect="1"/>
          </p:cNvPicPr>
          <p:nvPr/>
        </p:nvPicPr>
        <p:blipFill>
          <a:blip r:embed="rId4"/>
          <a:stretch>
            <a:fillRect/>
          </a:stretch>
        </p:blipFill>
        <p:spPr>
          <a:xfrm>
            <a:off x="6036520" y="3108330"/>
            <a:ext cx="5660881" cy="1306357"/>
          </a:xfrm>
          <a:prstGeom prst="rect">
            <a:avLst/>
          </a:prstGeom>
        </p:spPr>
      </p:pic>
      <p:sp>
        <p:nvSpPr>
          <p:cNvPr id="12" name="Content Placeholder 11">
            <a:extLst>
              <a:ext uri="{FF2B5EF4-FFF2-40B4-BE49-F238E27FC236}">
                <a16:creationId xmlns:a16="http://schemas.microsoft.com/office/drawing/2014/main" id="{1DF784A1-9D52-45D2-8631-B05F1F1E8B2A}"/>
              </a:ext>
            </a:extLst>
          </p:cNvPr>
          <p:cNvSpPr txBox="1">
            <a:spLocks/>
          </p:cNvSpPr>
          <p:nvPr/>
        </p:nvSpPr>
        <p:spPr>
          <a:xfrm>
            <a:off x="140670" y="5456311"/>
            <a:ext cx="5761356" cy="6768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400"/>
              </a:spcBef>
              <a:spcAft>
                <a:spcPts val="400"/>
              </a:spcAft>
              <a:buNone/>
            </a:pPr>
            <a:r>
              <a:rPr lang="en-US" sz="1800" dirty="0" err="1"/>
              <a:t>Diperoleh</a:t>
            </a:r>
            <a:r>
              <a:rPr lang="id-ID" sz="1800" dirty="0"/>
              <a:t>:</a:t>
            </a:r>
          </a:p>
          <a:p>
            <a:pPr marL="98425" indent="0" algn="ctr">
              <a:spcBef>
                <a:spcPts val="400"/>
              </a:spcBef>
              <a:spcAft>
                <a:spcPts val="400"/>
              </a:spcAft>
              <a:buNone/>
            </a:pPr>
            <a:r>
              <a:rPr lang="en-US" sz="1800" dirty="0"/>
              <a:t>P(</a:t>
            </a:r>
            <a:r>
              <a:rPr lang="en-US" sz="1800" dirty="0" err="1"/>
              <a:t>Ya|x</a:t>
            </a:r>
            <a:r>
              <a:rPr lang="en-US" sz="1800" dirty="0"/>
              <a:t>’) &lt; P(</a:t>
            </a:r>
            <a:r>
              <a:rPr lang="en-US" sz="1800" dirty="0" err="1"/>
              <a:t>Tidak|x</a:t>
            </a:r>
            <a:r>
              <a:rPr lang="en-US" sz="1800" dirty="0"/>
              <a:t>’), </a:t>
            </a:r>
            <a:r>
              <a:rPr lang="en-US" sz="1800" dirty="0" err="1"/>
              <a:t>sehingga</a:t>
            </a:r>
            <a:r>
              <a:rPr lang="en-US" sz="1800" dirty="0"/>
              <a:t> x’ </a:t>
            </a:r>
            <a:r>
              <a:rPr lang="en-US" sz="1800" dirty="0" err="1"/>
              <a:t>dilabelkan</a:t>
            </a:r>
            <a:r>
              <a:rPr lang="en-US" sz="1800" dirty="0"/>
              <a:t> </a:t>
            </a:r>
            <a:r>
              <a:rPr lang="en-US" sz="1800" dirty="0" err="1"/>
              <a:t>sebagai</a:t>
            </a:r>
            <a:r>
              <a:rPr lang="en-US" sz="1800" dirty="0"/>
              <a:t> “</a:t>
            </a:r>
            <a:r>
              <a:rPr lang="en-US" sz="1800" dirty="0" err="1"/>
              <a:t>Tidak</a:t>
            </a:r>
            <a:r>
              <a:rPr lang="en-US" sz="1800" dirty="0"/>
              <a:t>”</a:t>
            </a:r>
          </a:p>
        </p:txBody>
      </p:sp>
    </p:spTree>
    <p:extLst>
      <p:ext uri="{BB962C8B-B14F-4D97-AF65-F5344CB8AC3E}">
        <p14:creationId xmlns:p14="http://schemas.microsoft.com/office/powerpoint/2010/main" val="165794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21ADBFD-BA1B-4A5E-9292-751BBF70090C}"/>
              </a:ext>
            </a:extLst>
          </p:cNvPr>
          <p:cNvSpPr>
            <a:spLocks noGrp="1"/>
          </p:cNvSpPr>
          <p:nvPr>
            <p:ph idx="1"/>
          </p:nvPr>
        </p:nvSpPr>
        <p:spPr>
          <a:xfrm>
            <a:off x="1097281" y="1845733"/>
            <a:ext cx="4112028" cy="4725663"/>
          </a:xfrm>
        </p:spPr>
        <p:txBody>
          <a:bodyPr>
            <a:normAutofit/>
          </a:bodyPr>
          <a:lstStyle/>
          <a:p>
            <a:pPr marL="90488" indent="-7938">
              <a:spcBef>
                <a:spcPts val="400"/>
              </a:spcBef>
              <a:spcAft>
                <a:spcPts val="400"/>
              </a:spcAft>
              <a:buNone/>
              <a:defRPr/>
            </a:pPr>
            <a:r>
              <a:rPr lang="id-ID" sz="2600" b="1" dirty="0"/>
              <a:t>Contoh Kasus - II</a:t>
            </a:r>
          </a:p>
          <a:p>
            <a:pPr marL="425450" indent="-342900">
              <a:spcBef>
                <a:spcPts val="600"/>
              </a:spcBef>
              <a:spcAft>
                <a:spcPts val="600"/>
              </a:spcAft>
              <a:buFont typeface="Arial" panose="020B0604020202020204" pitchFamily="34" charset="0"/>
              <a:buChar char="•"/>
              <a:defRPr/>
            </a:pPr>
            <a:r>
              <a:rPr lang="id-ID" sz="1800" dirty="0"/>
              <a:t>Permasalahan penentukan apakah seseorang mempunyai potensi untuk menderita hipertensi atau tidak</a:t>
            </a:r>
          </a:p>
          <a:p>
            <a:pPr marL="425450" indent="-342900">
              <a:spcBef>
                <a:spcPts val="600"/>
              </a:spcBef>
              <a:spcAft>
                <a:spcPts val="600"/>
              </a:spcAft>
              <a:buFont typeface="Arial" panose="020B0604020202020204" pitchFamily="34" charset="0"/>
              <a:buChar char="•"/>
              <a:defRPr/>
            </a:pPr>
            <a:r>
              <a:rPr lang="id-ID" sz="1800" dirty="0"/>
              <a:t>Data diambil dengan 8 sample, dengan pemikiran bahwa yang memperngaruhi seseorang menderita hipertensi atau tidak adalah usia, berat badan, dan jenis kelamin</a:t>
            </a:r>
          </a:p>
          <a:p>
            <a:pPr marL="425450" indent="-342900">
              <a:spcBef>
                <a:spcPts val="600"/>
              </a:spcBef>
              <a:spcAft>
                <a:spcPts val="600"/>
              </a:spcAft>
              <a:buFont typeface="Arial" panose="020B0604020202020204" pitchFamily="34" charset="0"/>
              <a:buChar char="•"/>
              <a:defRPr/>
            </a:pPr>
            <a:r>
              <a:rPr lang="id-ID" sz="1800" dirty="0"/>
              <a:t>Instance dari usia adalah muda dan tua, berat badan adalah underweight, average dan overweight, serta jenis kelamin adalah pria dan wanita</a:t>
            </a:r>
          </a:p>
          <a:p>
            <a:pPr marL="425450" indent="-342900">
              <a:spcBef>
                <a:spcPts val="600"/>
              </a:spcBef>
              <a:spcAft>
                <a:spcPts val="600"/>
              </a:spcAft>
              <a:buFont typeface="Arial" panose="020B0604020202020204" pitchFamily="34" charset="0"/>
              <a:buChar char="•"/>
              <a:defRPr/>
            </a:pPr>
            <a:r>
              <a:rPr lang="id-ID" sz="1800" dirty="0"/>
              <a:t>Lakukan langkah-langkah penyelesaian yang sama dengan Contoh Kasus-I</a:t>
            </a:r>
          </a:p>
        </p:txBody>
      </p:sp>
      <p:sp>
        <p:nvSpPr>
          <p:cNvPr id="6" name="Title 1">
            <a:extLst>
              <a:ext uri="{FF2B5EF4-FFF2-40B4-BE49-F238E27FC236}">
                <a16:creationId xmlns:a16="http://schemas.microsoft.com/office/drawing/2014/main" id="{3324F776-EDC0-4C01-A827-BFA2C894EA63}"/>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DTL</a:t>
            </a:r>
          </a:p>
        </p:txBody>
      </p:sp>
      <p:pic>
        <p:nvPicPr>
          <p:cNvPr id="9" name="Picture 4" descr="Hasil gambar">
            <a:extLst>
              <a:ext uri="{FF2B5EF4-FFF2-40B4-BE49-F238E27FC236}">
                <a16:creationId xmlns:a16="http://schemas.microsoft.com/office/drawing/2014/main" id="{2D3D1E8E-26C0-4C61-9D39-14B065485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C6AEF3-6984-4324-A57E-7B9BFD9075A2}"/>
              </a:ext>
            </a:extLst>
          </p:cNvPr>
          <p:cNvPicPr>
            <a:picLocks noChangeAspect="1"/>
          </p:cNvPicPr>
          <p:nvPr/>
        </p:nvPicPr>
        <p:blipFill>
          <a:blip r:embed="rId3"/>
          <a:stretch>
            <a:fillRect/>
          </a:stretch>
        </p:blipFill>
        <p:spPr>
          <a:xfrm>
            <a:off x="5324476" y="2780030"/>
            <a:ext cx="6677436" cy="2857067"/>
          </a:xfrm>
          <a:prstGeom prst="rect">
            <a:avLst/>
          </a:prstGeom>
        </p:spPr>
      </p:pic>
    </p:spTree>
    <p:extLst>
      <p:ext uri="{BB962C8B-B14F-4D97-AF65-F5344CB8AC3E}">
        <p14:creationId xmlns:p14="http://schemas.microsoft.com/office/powerpoint/2010/main" val="265018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097280" y="286603"/>
            <a:ext cx="10058400" cy="1450757"/>
          </a:xfrm>
        </p:spPr>
        <p:txBody>
          <a:bodyPr>
            <a:normAutofit/>
          </a:bodyPr>
          <a:lstStyle/>
          <a:p>
            <a:r>
              <a:rPr lang="en-US" sz="4000" b="1" dirty="0"/>
              <a:t>REFERENSI</a:t>
            </a:r>
            <a:br>
              <a:rPr lang="id-ID" sz="4000" b="1" dirty="0"/>
            </a:br>
            <a:r>
              <a:rPr lang="en-US" sz="2700" i="1" dirty="0" err="1"/>
              <a:t>Kecerdasan</a:t>
            </a:r>
            <a:r>
              <a:rPr lang="en-US" sz="2700" i="1" dirty="0"/>
              <a:t> </a:t>
            </a:r>
            <a:r>
              <a:rPr lang="en-US" sz="2700" i="1" dirty="0" err="1"/>
              <a:t>Buatan</a:t>
            </a:r>
            <a:endParaRPr lang="id-ID" sz="2700" i="1" dirty="0"/>
          </a:p>
        </p:txBody>
      </p:sp>
      <p:pic>
        <p:nvPicPr>
          <p:cNvPr id="4" name="Picture 3">
            <a:extLst>
              <a:ext uri="{FF2B5EF4-FFF2-40B4-BE49-F238E27FC236}">
                <a16:creationId xmlns:a16="http://schemas.microsoft.com/office/drawing/2014/main" id="{66E67EA8-F3BF-40B1-B7DF-DF19789CC099}"/>
              </a:ext>
            </a:extLst>
          </p:cNvPr>
          <p:cNvPicPr>
            <a:picLocks noChangeAspect="1"/>
          </p:cNvPicPr>
          <p:nvPr/>
        </p:nvPicPr>
        <p:blipFill>
          <a:blip r:embed="rId2"/>
          <a:stretch>
            <a:fillRect/>
          </a:stretch>
        </p:blipFill>
        <p:spPr>
          <a:xfrm>
            <a:off x="9710057" y="720766"/>
            <a:ext cx="1445622" cy="922131"/>
          </a:xfrm>
          <a:prstGeom prst="rect">
            <a:avLst/>
          </a:prstGeom>
        </p:spPr>
      </p:pic>
      <p:sp>
        <p:nvSpPr>
          <p:cNvPr id="7" name="Content Placeholder 2">
            <a:extLst>
              <a:ext uri="{FF2B5EF4-FFF2-40B4-BE49-F238E27FC236}">
                <a16:creationId xmlns:a16="http://schemas.microsoft.com/office/drawing/2014/main" id="{0DF11E21-47ED-44B5-AB8E-A30566CD5D1F}"/>
              </a:ext>
            </a:extLst>
          </p:cNvPr>
          <p:cNvSpPr>
            <a:spLocks noGrp="1"/>
          </p:cNvSpPr>
          <p:nvPr>
            <p:ph idx="1"/>
          </p:nvPr>
        </p:nvSpPr>
        <p:spPr>
          <a:xfrm>
            <a:off x="1097280" y="1814945"/>
            <a:ext cx="10090673" cy="4542378"/>
          </a:xfrm>
        </p:spPr>
        <p:txBody>
          <a:bodyPr>
            <a:normAutofit/>
          </a:bodyPr>
          <a:lstStyle/>
          <a:p>
            <a:pPr marL="268288" indent="-177800">
              <a:lnSpc>
                <a:spcPct val="100000"/>
              </a:lnSpc>
              <a:spcBef>
                <a:spcPts val="0"/>
              </a:spcBef>
              <a:spcAft>
                <a:spcPts val="0"/>
              </a:spcAft>
              <a:buFont typeface="Arial" panose="020B0604020202020204" pitchFamily="34" charset="0"/>
              <a:buChar char="•"/>
            </a:pPr>
            <a:r>
              <a:rPr lang="id-ID" sz="1800" dirty="0"/>
              <a:t>KK Informatika ITB, Inteligensi Buatan, S</a:t>
            </a:r>
            <a:r>
              <a:rPr lang="en-US" sz="1800" dirty="0" err="1"/>
              <a:t>ekolah</a:t>
            </a:r>
            <a:r>
              <a:rPr lang="en-US" sz="1800" dirty="0"/>
              <a:t> Teknik </a:t>
            </a:r>
            <a:r>
              <a:rPr lang="en-US" sz="1800" dirty="0" err="1"/>
              <a:t>Elektro</a:t>
            </a:r>
            <a:r>
              <a:rPr lang="en-US" sz="1800" dirty="0"/>
              <a:t> dan </a:t>
            </a:r>
            <a:r>
              <a:rPr lang="en-US" sz="1800" dirty="0" err="1"/>
              <a:t>Informatika</a:t>
            </a:r>
            <a:r>
              <a:rPr lang="id-ID" sz="1800" dirty="0"/>
              <a:t> ITB</a:t>
            </a:r>
            <a:r>
              <a:rPr lang="en-US" sz="1800" dirty="0"/>
              <a:t>, 2019</a:t>
            </a:r>
          </a:p>
          <a:p>
            <a:pPr marL="268288" indent="-177800">
              <a:lnSpc>
                <a:spcPct val="100000"/>
              </a:lnSpc>
              <a:spcBef>
                <a:spcPts val="0"/>
              </a:spcBef>
              <a:spcAft>
                <a:spcPts val="0"/>
              </a:spcAft>
              <a:buFont typeface="Arial" panose="020B0604020202020204" pitchFamily="34" charset="0"/>
              <a:buChar char="•"/>
            </a:pPr>
            <a:r>
              <a:rPr lang="en-US" sz="1800" dirty="0"/>
              <a:t>Stuart J Russell and Peter </a:t>
            </a:r>
            <a:r>
              <a:rPr lang="en-US" sz="1800" dirty="0" err="1"/>
              <a:t>Norvig</a:t>
            </a:r>
            <a:r>
              <a:rPr lang="en-US" sz="1800" dirty="0"/>
              <a:t>, </a:t>
            </a:r>
            <a:r>
              <a:rPr lang="en-US" sz="1800" dirty="0" err="1"/>
              <a:t>Artifcial</a:t>
            </a:r>
            <a:r>
              <a:rPr lang="en-US" sz="1800" dirty="0"/>
              <a:t> Intelligence: A Modern Approach, 3rd Edition, Prentice-Hall International, Inc, 2011</a:t>
            </a:r>
          </a:p>
          <a:p>
            <a:pPr marL="268288" indent="-177800">
              <a:lnSpc>
                <a:spcPct val="100000"/>
              </a:lnSpc>
              <a:spcBef>
                <a:spcPts val="0"/>
              </a:spcBef>
              <a:spcAft>
                <a:spcPts val="0"/>
              </a:spcAft>
              <a:buFont typeface="Arial" panose="020B0604020202020204" pitchFamily="34" charset="0"/>
              <a:buChar char="•"/>
            </a:pPr>
            <a:r>
              <a:rPr lang="en-US" sz="1800" dirty="0"/>
              <a:t>Danny </a:t>
            </a:r>
            <a:r>
              <a:rPr lang="en-US" sz="1800" dirty="0" err="1"/>
              <a:t>Weyns</a:t>
            </a:r>
            <a:r>
              <a:rPr lang="en-US" sz="1800" dirty="0"/>
              <a:t>, An Introduction to Self-Adaptive Systems - A Contemporary Software Engineering Perspective: Wave VII Learning from Experience, pp. 201-226, IEEE Press, John Wiley &amp; Sons Ltd , 2021 </a:t>
            </a:r>
          </a:p>
          <a:p>
            <a:pPr marL="268288" indent="-177800">
              <a:lnSpc>
                <a:spcPct val="100000"/>
              </a:lnSpc>
              <a:spcBef>
                <a:spcPts val="0"/>
              </a:spcBef>
              <a:spcAft>
                <a:spcPts val="0"/>
              </a:spcAft>
              <a:buFont typeface="Arial" panose="020B0604020202020204" pitchFamily="34" charset="0"/>
              <a:buChar char="•"/>
            </a:pPr>
            <a:r>
              <a:rPr lang="it-IT" sz="1800" dirty="0"/>
              <a:t>Suyanto, Artificial Intelligence Rvisi Kedua, informatika Bandung, 2014</a:t>
            </a:r>
            <a:endParaRPr lang="en-US" sz="1800" dirty="0"/>
          </a:p>
          <a:p>
            <a:pPr marL="268288" indent="-177800">
              <a:lnSpc>
                <a:spcPct val="100000"/>
              </a:lnSpc>
              <a:spcBef>
                <a:spcPts val="0"/>
              </a:spcBef>
              <a:spcAft>
                <a:spcPts val="0"/>
              </a:spcAft>
              <a:buFont typeface="Arial" panose="020B0604020202020204" pitchFamily="34" charset="0"/>
              <a:buChar char="•"/>
            </a:pPr>
            <a:r>
              <a:rPr lang="en-US" sz="1800" dirty="0"/>
              <a:t>Rajendra A </a:t>
            </a:r>
            <a:r>
              <a:rPr lang="en-US" sz="1800" dirty="0" err="1"/>
              <a:t>Akerkar</a:t>
            </a:r>
            <a:r>
              <a:rPr lang="en-US" sz="1800" dirty="0"/>
              <a:t>, </a:t>
            </a:r>
            <a:r>
              <a:rPr lang="en-US" sz="1800" dirty="0" err="1"/>
              <a:t>Priti</a:t>
            </a:r>
            <a:r>
              <a:rPr lang="en-US" sz="1800" dirty="0"/>
              <a:t> S </a:t>
            </a:r>
            <a:r>
              <a:rPr lang="en-US" sz="1800" dirty="0" err="1"/>
              <a:t>Sajja</a:t>
            </a:r>
            <a:r>
              <a:rPr lang="en-US" sz="1800" dirty="0"/>
              <a:t>, Knowledge-Based Systems. TMRF e-Book Advanced Knowledge Based Systems: Model, Applications &amp; Research, Vol. 1, Jones and Bartlett Publishers, 2010</a:t>
            </a:r>
          </a:p>
          <a:p>
            <a:pPr marL="268288" indent="-177800">
              <a:lnSpc>
                <a:spcPct val="100000"/>
              </a:lnSpc>
              <a:spcBef>
                <a:spcPts val="0"/>
              </a:spcBef>
              <a:spcAft>
                <a:spcPts val="0"/>
              </a:spcAft>
              <a:buFont typeface="Arial" panose="020B0604020202020204" pitchFamily="34" charset="0"/>
              <a:buChar char="•"/>
            </a:pPr>
            <a:r>
              <a:rPr lang="en-US" sz="1800" dirty="0"/>
              <a:t>Simon Kendal, Malcolm </a:t>
            </a:r>
            <a:r>
              <a:rPr lang="en-US" sz="1800" dirty="0" err="1"/>
              <a:t>Creen</a:t>
            </a:r>
            <a:r>
              <a:rPr lang="en-US" sz="1800" dirty="0"/>
              <a:t>, An Introduction to Knowledge Engineering. Springer Science + Business Media, Springer-Verlag London, 2007</a:t>
            </a:r>
          </a:p>
          <a:p>
            <a:pPr marL="268288" indent="-177800">
              <a:lnSpc>
                <a:spcPct val="100000"/>
              </a:lnSpc>
              <a:spcBef>
                <a:spcPts val="0"/>
              </a:spcBef>
              <a:spcAft>
                <a:spcPts val="0"/>
              </a:spcAft>
              <a:buFont typeface="Arial" panose="020B0604020202020204" pitchFamily="34" charset="0"/>
              <a:buChar char="•"/>
            </a:pPr>
            <a:r>
              <a:rPr lang="en-US" sz="1800" dirty="0"/>
              <a:t>John F. Sowa, Knowledge Representation and: Logical, Philosophical, and Computational Foundations, Course Technology, 1999</a:t>
            </a:r>
          </a:p>
          <a:p>
            <a:pPr marL="268288" indent="-177800">
              <a:lnSpc>
                <a:spcPct val="100000"/>
              </a:lnSpc>
              <a:spcBef>
                <a:spcPts val="0"/>
              </a:spcBef>
              <a:spcAft>
                <a:spcPts val="0"/>
              </a:spcAft>
              <a:buFont typeface="Arial" panose="020B0604020202020204" pitchFamily="34" charset="0"/>
              <a:buChar char="•"/>
            </a:pPr>
            <a:r>
              <a:rPr lang="en-US" sz="1800" dirty="0"/>
              <a:t>Efraim Turban, Decision Support Systems &amp; Expert Systems, 4th Ed., Prentice Hall International, Inc, 1995</a:t>
            </a:r>
          </a:p>
          <a:p>
            <a:pPr marL="268288" indent="-177800">
              <a:lnSpc>
                <a:spcPct val="100000"/>
              </a:lnSpc>
              <a:spcBef>
                <a:spcPts val="0"/>
              </a:spcBef>
              <a:spcAft>
                <a:spcPts val="0"/>
              </a:spcAft>
              <a:buFont typeface="Arial" panose="020B0604020202020204" pitchFamily="34" charset="0"/>
              <a:buChar char="•"/>
            </a:pPr>
            <a:r>
              <a:rPr lang="en-US" sz="1800" dirty="0"/>
              <a:t>George F. Luger &amp; William A. </a:t>
            </a:r>
            <a:r>
              <a:rPr lang="en-US" sz="1800" dirty="0" err="1"/>
              <a:t>Stubbleeld</a:t>
            </a:r>
            <a:r>
              <a:rPr lang="en-US" sz="1800" dirty="0"/>
              <a:t>, Artificial Intelligence Structure and Strategies for Complex Problem Solving, 2nd Edition, Cummings Publishing Company Inc., 1993</a:t>
            </a:r>
          </a:p>
          <a:p>
            <a:pPr marL="268288" indent="-177800">
              <a:lnSpc>
                <a:spcPct val="100000"/>
              </a:lnSpc>
              <a:spcBef>
                <a:spcPts val="0"/>
              </a:spcBef>
              <a:spcAft>
                <a:spcPts val="0"/>
              </a:spcAft>
              <a:buFont typeface="Arial" panose="020B0604020202020204" pitchFamily="34" charset="0"/>
              <a:buChar char="•"/>
            </a:pPr>
            <a:r>
              <a:rPr lang="en-US" sz="1800" dirty="0"/>
              <a:t>Elaine Rich, K. Knight, B. Nair, Artificial Intelligence, Tata McGraw-Hill Education Pvt. Ltd., 1983</a:t>
            </a:r>
          </a:p>
        </p:txBody>
      </p:sp>
    </p:spTree>
    <p:extLst>
      <p:ext uri="{BB962C8B-B14F-4D97-AF65-F5344CB8AC3E}">
        <p14:creationId xmlns:p14="http://schemas.microsoft.com/office/powerpoint/2010/main" val="332034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4F776-EDC0-4C01-A827-BFA2C894EA63}"/>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DTL</a:t>
            </a:r>
          </a:p>
        </p:txBody>
      </p:sp>
      <p:pic>
        <p:nvPicPr>
          <p:cNvPr id="9" name="Picture 4" descr="Hasil gambar">
            <a:extLst>
              <a:ext uri="{FF2B5EF4-FFF2-40B4-BE49-F238E27FC236}">
                <a16:creationId xmlns:a16="http://schemas.microsoft.com/office/drawing/2014/main" id="{2D3D1E8E-26C0-4C61-9D39-14B065485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D87DB87-7DF6-41EC-B3FB-99833ABBBEFC}"/>
              </a:ext>
            </a:extLst>
          </p:cNvPr>
          <p:cNvPicPr>
            <a:picLocks noChangeAspect="1"/>
          </p:cNvPicPr>
          <p:nvPr/>
        </p:nvPicPr>
        <p:blipFill>
          <a:blip r:embed="rId3"/>
          <a:stretch>
            <a:fillRect/>
          </a:stretch>
        </p:blipFill>
        <p:spPr>
          <a:xfrm>
            <a:off x="5448300" y="2462869"/>
            <a:ext cx="6272212" cy="3171168"/>
          </a:xfrm>
          <a:prstGeom prst="rect">
            <a:avLst/>
          </a:prstGeom>
        </p:spPr>
      </p:pic>
      <p:sp>
        <p:nvSpPr>
          <p:cNvPr id="10" name="Content Placeholder 2">
            <a:extLst>
              <a:ext uri="{FF2B5EF4-FFF2-40B4-BE49-F238E27FC236}">
                <a16:creationId xmlns:a16="http://schemas.microsoft.com/office/drawing/2014/main" id="{1202FD38-C415-4BB6-9C18-BA092A722795}"/>
              </a:ext>
            </a:extLst>
          </p:cNvPr>
          <p:cNvSpPr>
            <a:spLocks noGrp="1"/>
          </p:cNvSpPr>
          <p:nvPr>
            <p:ph idx="1"/>
          </p:nvPr>
        </p:nvSpPr>
        <p:spPr>
          <a:xfrm>
            <a:off x="1097281" y="1845733"/>
            <a:ext cx="4112028" cy="4725663"/>
          </a:xfrm>
        </p:spPr>
        <p:txBody>
          <a:bodyPr>
            <a:normAutofit lnSpcReduction="10000"/>
          </a:bodyPr>
          <a:lstStyle/>
          <a:p>
            <a:pPr marL="90488" indent="-7938">
              <a:spcBef>
                <a:spcPts val="400"/>
              </a:spcBef>
              <a:spcAft>
                <a:spcPts val="400"/>
              </a:spcAft>
              <a:buNone/>
              <a:defRPr/>
            </a:pPr>
            <a:r>
              <a:rPr lang="id-ID" sz="2600" b="1" dirty="0"/>
              <a:t>Bahan Diskusi</a:t>
            </a:r>
          </a:p>
          <a:p>
            <a:pPr marL="425450" indent="-342900">
              <a:spcBef>
                <a:spcPts val="600"/>
              </a:spcBef>
              <a:spcAft>
                <a:spcPts val="600"/>
              </a:spcAft>
              <a:buFont typeface="Arial" panose="020B0604020202020204" pitchFamily="34" charset="0"/>
              <a:buChar char="•"/>
              <a:defRPr/>
            </a:pPr>
            <a:r>
              <a:rPr lang="id-ID" sz="1800" dirty="0"/>
              <a:t>Bagaimana ukuran pohon keputusan yang tepat? ini terkat dengan overfit yaitu terlalu pas (ngepres), ini sangat akurat untuk data latih, namun kurang akurat untuk data uji. Teknik: </a:t>
            </a:r>
            <a:r>
              <a:rPr lang="id-ID" sz="1800" i="1" dirty="0"/>
              <a:t>Reduced Error Pruning</a:t>
            </a:r>
            <a:r>
              <a:rPr lang="id-ID" sz="1800" dirty="0"/>
              <a:t> (REP) dan </a:t>
            </a:r>
            <a:r>
              <a:rPr lang="id-ID" sz="1800" i="1" dirty="0"/>
              <a:t>Rule Post-Pruning</a:t>
            </a:r>
            <a:r>
              <a:rPr lang="id-ID" sz="1800" dirty="0"/>
              <a:t> (RPP)</a:t>
            </a:r>
          </a:p>
          <a:p>
            <a:pPr marL="425450" indent="-342900">
              <a:spcBef>
                <a:spcPts val="600"/>
              </a:spcBef>
              <a:spcAft>
                <a:spcPts val="600"/>
              </a:spcAft>
              <a:buFont typeface="Arial" panose="020B0604020202020204" pitchFamily="34" charset="0"/>
              <a:buChar char="•"/>
              <a:defRPr/>
            </a:pPr>
            <a:r>
              <a:rPr lang="id-ID" sz="1800" dirty="0"/>
              <a:t>Selain </a:t>
            </a:r>
            <a:r>
              <a:rPr lang="id-ID" sz="1800" i="1" dirty="0"/>
              <a:t>information gain</a:t>
            </a:r>
            <a:r>
              <a:rPr lang="id-ID" sz="1800" dirty="0"/>
              <a:t>, adakah ukuran pemilihan atribut yang lain?</a:t>
            </a:r>
          </a:p>
          <a:p>
            <a:pPr marL="425450" indent="-342900">
              <a:spcBef>
                <a:spcPts val="600"/>
              </a:spcBef>
              <a:spcAft>
                <a:spcPts val="600"/>
              </a:spcAft>
              <a:buFont typeface="Arial" panose="020B0604020202020204" pitchFamily="34" charset="0"/>
              <a:buChar char="•"/>
              <a:defRPr/>
            </a:pPr>
            <a:r>
              <a:rPr lang="id-ID" sz="1800" dirty="0"/>
              <a:t>Bagaimana jika atributnya bernilai kontinyu?</a:t>
            </a:r>
          </a:p>
          <a:p>
            <a:pPr marL="425450" indent="-342900">
              <a:spcBef>
                <a:spcPts val="600"/>
              </a:spcBef>
              <a:spcAft>
                <a:spcPts val="600"/>
              </a:spcAft>
              <a:buFont typeface="Arial" panose="020B0604020202020204" pitchFamily="34" charset="0"/>
              <a:buChar char="•"/>
              <a:defRPr/>
            </a:pPr>
            <a:r>
              <a:rPr lang="id-ID" sz="1800" dirty="0"/>
              <a:t>Bagaimana menangani sampel data yang atributnya bernilai kosong?</a:t>
            </a:r>
          </a:p>
          <a:p>
            <a:pPr marL="425450" indent="-342900">
              <a:spcBef>
                <a:spcPts val="600"/>
              </a:spcBef>
              <a:spcAft>
                <a:spcPts val="600"/>
              </a:spcAft>
              <a:buFont typeface="Arial" panose="020B0604020202020204" pitchFamily="34" charset="0"/>
              <a:buChar char="•"/>
              <a:defRPr/>
            </a:pPr>
            <a:r>
              <a:rPr lang="id-ID" sz="1800" dirty="0"/>
              <a:t>Bagaimana menangnai atribut-atribut yang memiliki biaya berbeda?</a:t>
            </a:r>
          </a:p>
        </p:txBody>
      </p:sp>
    </p:spTree>
    <p:extLst>
      <p:ext uri="{BB962C8B-B14F-4D97-AF65-F5344CB8AC3E}">
        <p14:creationId xmlns:p14="http://schemas.microsoft.com/office/powerpoint/2010/main" val="63257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BAYESIAN NETWORK</a:t>
            </a:r>
            <a:br>
              <a:rPr lang="id-ID" sz="4000" b="1" dirty="0"/>
            </a:br>
            <a:r>
              <a:rPr lang="en-US" sz="2700" i="1" dirty="0" err="1"/>
              <a:t>Deskripsi</a:t>
            </a:r>
            <a:r>
              <a:rPr lang="en-US" sz="2700" i="1" dirty="0"/>
              <a:t> </a:t>
            </a:r>
            <a:r>
              <a:rPr lang="id-ID" sz="2700" i="1" dirty="0"/>
              <a:t>Bayesian Network (BN)</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1" name="Content Placeholder 11">
            <a:extLst>
              <a:ext uri="{FF2B5EF4-FFF2-40B4-BE49-F238E27FC236}">
                <a16:creationId xmlns:a16="http://schemas.microsoft.com/office/drawing/2014/main" id="{AE72D344-4748-4FA7-B9DC-55A5A3902C88}"/>
              </a:ext>
            </a:extLst>
          </p:cNvPr>
          <p:cNvSpPr txBox="1">
            <a:spLocks/>
          </p:cNvSpPr>
          <p:nvPr/>
        </p:nvSpPr>
        <p:spPr>
          <a:xfrm>
            <a:off x="1097279" y="1925932"/>
            <a:ext cx="10058401" cy="137075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a:t>
            </a:r>
            <a:r>
              <a:rPr lang="id-ID" sz="2500" i="1" dirty="0"/>
              <a:t> Bayesian Network (</a:t>
            </a:r>
            <a:r>
              <a:rPr lang="en-US" sz="2500" i="1" dirty="0"/>
              <a:t>BN</a:t>
            </a:r>
            <a:r>
              <a:rPr lang="id-ID" sz="2500" i="1" dirty="0"/>
              <a:t>)</a:t>
            </a:r>
            <a:r>
              <a:rPr lang="en-US" sz="2500" i="1" dirty="0"/>
              <a:t> juga </a:t>
            </a:r>
            <a:r>
              <a:rPr lang="en-US" sz="2500" i="1" dirty="0" err="1"/>
              <a:t>dikenal</a:t>
            </a:r>
            <a:r>
              <a:rPr lang="en-US" sz="2500" i="1" dirty="0"/>
              <a:t> </a:t>
            </a:r>
            <a:r>
              <a:rPr lang="en-US" sz="2500" i="1" dirty="0" err="1"/>
              <a:t>sebagai</a:t>
            </a:r>
            <a:r>
              <a:rPr lang="en-US" sz="2500" i="1" dirty="0"/>
              <a:t> Belief Network </a:t>
            </a:r>
            <a:r>
              <a:rPr lang="en-US" sz="2500" i="1" dirty="0" err="1"/>
              <a:t>atau</a:t>
            </a:r>
            <a:r>
              <a:rPr lang="en-US" sz="2500" i="1" dirty="0"/>
              <a:t> Bayesian Belief Network, </a:t>
            </a:r>
            <a:r>
              <a:rPr lang="en-US" sz="2500" i="1" dirty="0" err="1"/>
              <a:t>adalah</a:t>
            </a:r>
            <a:r>
              <a:rPr lang="en-US" sz="2500" i="1" dirty="0"/>
              <a:t> model graph </a:t>
            </a:r>
            <a:r>
              <a:rPr lang="en-US" sz="2500" i="1" dirty="0" err="1"/>
              <a:t>untuk</a:t>
            </a:r>
            <a:r>
              <a:rPr lang="en-US" sz="2500" i="1" dirty="0"/>
              <a:t> </a:t>
            </a:r>
            <a:r>
              <a:rPr lang="en-US" sz="2500" i="1" dirty="0" err="1"/>
              <a:t>hubungan</a:t>
            </a:r>
            <a:r>
              <a:rPr lang="en-US" sz="2500" i="1" dirty="0"/>
              <a:t> </a:t>
            </a:r>
            <a:r>
              <a:rPr lang="en-US" sz="2500" i="1" dirty="0" err="1"/>
              <a:t>probabilistik</a:t>
            </a:r>
            <a:r>
              <a:rPr lang="en-US" sz="2500" i="1" dirty="0"/>
              <a:t> </a:t>
            </a:r>
            <a:r>
              <a:rPr lang="en-US" sz="2500" i="1" dirty="0" err="1"/>
              <a:t>diantara</a:t>
            </a:r>
            <a:r>
              <a:rPr lang="en-US" sz="2500" i="1" dirty="0"/>
              <a:t> </a:t>
            </a:r>
            <a:r>
              <a:rPr lang="en-US" sz="2500" i="1" dirty="0" err="1"/>
              <a:t>seperangkat</a:t>
            </a:r>
            <a:r>
              <a:rPr lang="en-US" sz="2500" i="1" dirty="0"/>
              <a:t> </a:t>
            </a:r>
            <a:r>
              <a:rPr lang="en-US" sz="2500" i="1" dirty="0" err="1"/>
              <a:t>variabel</a:t>
            </a:r>
            <a:r>
              <a:rPr lang="id-ID" sz="2500" i="1" dirty="0"/>
              <a:t> </a:t>
            </a:r>
            <a:r>
              <a:rPr lang="en-US" sz="2500" dirty="0"/>
              <a:t>“</a:t>
            </a:r>
          </a:p>
        </p:txBody>
      </p:sp>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9" y="3561314"/>
            <a:ext cx="10056433" cy="280216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Deskripsi</a:t>
            </a:r>
            <a:endParaRPr lang="en-US" sz="2400" b="1" dirty="0"/>
          </a:p>
          <a:p>
            <a:pPr marL="354013" indent="-255588">
              <a:spcBef>
                <a:spcPts val="600"/>
              </a:spcBef>
              <a:spcAft>
                <a:spcPts val="600"/>
              </a:spcAft>
              <a:buFont typeface="Arial" panose="020B0604020202020204" pitchFamily="34" charset="0"/>
              <a:buChar char="•"/>
            </a:pPr>
            <a:r>
              <a:rPr lang="id-ID" sz="2200" dirty="0"/>
              <a:t>Ketika suatu permasalahan yang bisa dinyatakan dalam bentuk sebab akibat dan melibatkan adanya proporsisi atau ketidakpastian dari suatu kejadian, maka kita bisa menyelesaikannya dengan BN</a:t>
            </a:r>
          </a:p>
          <a:p>
            <a:pPr marL="354013" indent="-255588">
              <a:spcBef>
                <a:spcPts val="600"/>
              </a:spcBef>
              <a:spcAft>
                <a:spcPts val="600"/>
              </a:spcAft>
              <a:buFont typeface="Arial" panose="020B0604020202020204" pitchFamily="34" charset="0"/>
              <a:buChar char="•"/>
            </a:pPr>
            <a:r>
              <a:rPr lang="id-ID" sz="2200" dirty="0"/>
              <a:t>BN dapat memodelkan realitas ketidakpastian serta dapat beradaptasi secara mudah dan fleksibel dengan berbagai tingkat pengetahuan</a:t>
            </a:r>
            <a:endParaRPr lang="en-US" sz="2200" dirty="0"/>
          </a:p>
        </p:txBody>
      </p:sp>
    </p:spTree>
    <p:extLst>
      <p:ext uri="{BB962C8B-B14F-4D97-AF65-F5344CB8AC3E}">
        <p14:creationId xmlns:p14="http://schemas.microsoft.com/office/powerpoint/2010/main" val="256505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BAYESIAN NETWORK</a:t>
            </a:r>
            <a:br>
              <a:rPr lang="id-ID" sz="4000" b="1" dirty="0"/>
            </a:br>
            <a:r>
              <a:rPr lang="en-US" sz="2700" i="1" dirty="0" err="1"/>
              <a:t>Deskripsi</a:t>
            </a:r>
            <a:r>
              <a:rPr lang="en-US" sz="2700" i="1" dirty="0"/>
              <a:t> </a:t>
            </a:r>
            <a:r>
              <a:rPr lang="id-ID" sz="2700" i="1" dirty="0"/>
              <a:t>Bayesian Network (BN)</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9" y="1842654"/>
            <a:ext cx="4799668"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Properti BN</a:t>
            </a:r>
            <a:endParaRPr lang="en-US" sz="2400" b="1" i="1" dirty="0"/>
          </a:p>
          <a:p>
            <a:pPr marL="354013" indent="-255588">
              <a:spcBef>
                <a:spcPts val="400"/>
              </a:spcBef>
              <a:spcAft>
                <a:spcPts val="400"/>
              </a:spcAft>
              <a:buFont typeface="Arial" panose="020B0604020202020204" pitchFamily="34" charset="0"/>
              <a:buChar char="•"/>
            </a:pPr>
            <a:r>
              <a:rPr lang="id-ID" sz="2200" dirty="0"/>
              <a:t>Dapat menangani kumpulan data yang tidak lengkap</a:t>
            </a:r>
          </a:p>
          <a:p>
            <a:pPr marL="354013" indent="-255588">
              <a:spcBef>
                <a:spcPts val="400"/>
              </a:spcBef>
              <a:spcAft>
                <a:spcPts val="400"/>
              </a:spcAft>
              <a:buFont typeface="Arial" panose="020B0604020202020204" pitchFamily="34" charset="0"/>
              <a:buChar char="•"/>
            </a:pPr>
            <a:r>
              <a:rPr lang="id-ID" sz="2200" dirty="0"/>
              <a:t>Memungkinkan untuk belajar/</a:t>
            </a:r>
            <a:r>
              <a:rPr lang="id-ID" sz="2200" i="1" dirty="0"/>
              <a:t>learning</a:t>
            </a:r>
            <a:r>
              <a:rPr lang="id-ID" sz="2200" dirty="0"/>
              <a:t> tentang hubungan antar variabel</a:t>
            </a:r>
          </a:p>
          <a:p>
            <a:pPr marL="354013" indent="-255588">
              <a:spcBef>
                <a:spcPts val="400"/>
              </a:spcBef>
              <a:spcAft>
                <a:spcPts val="400"/>
              </a:spcAft>
              <a:buFont typeface="Arial" panose="020B0604020202020204" pitchFamily="34" charset="0"/>
              <a:buChar char="•"/>
            </a:pPr>
            <a:r>
              <a:rPr lang="id-ID" sz="2200" dirty="0"/>
              <a:t>Memungkinkan menggabungkan </a:t>
            </a:r>
            <a:r>
              <a:rPr lang="id-ID" sz="2200" i="1" dirty="0"/>
              <a:t>expert knowledge </a:t>
            </a:r>
            <a:r>
              <a:rPr lang="id-ID" sz="2200" dirty="0"/>
              <a:t>dan data kedalam </a:t>
            </a:r>
            <a:r>
              <a:rPr lang="id-ID" sz="2200" i="1" dirty="0"/>
              <a:t>bayesian networks</a:t>
            </a:r>
          </a:p>
          <a:p>
            <a:pPr marL="354013" indent="-255588">
              <a:spcBef>
                <a:spcPts val="400"/>
              </a:spcBef>
              <a:spcAft>
                <a:spcPts val="400"/>
              </a:spcAft>
              <a:buFont typeface="Arial" panose="020B0604020202020204" pitchFamily="34" charset="0"/>
              <a:buChar char="•"/>
            </a:pPr>
            <a:r>
              <a:rPr lang="id-ID" sz="2200" dirty="0"/>
              <a:t>Kelebihan dari data selama learning dapat dihindari dengan relatif mudah</a:t>
            </a:r>
          </a:p>
          <a:p>
            <a:pPr marL="354013" indent="-255588">
              <a:spcBef>
                <a:spcPts val="400"/>
              </a:spcBef>
              <a:spcAft>
                <a:spcPts val="400"/>
              </a:spcAft>
              <a:buFont typeface="Arial" panose="020B0604020202020204" pitchFamily="34" charset="0"/>
              <a:buChar char="•"/>
            </a:pPr>
            <a:r>
              <a:rPr lang="id-ID" sz="2200" dirty="0"/>
              <a:t>Mampu memodelkan hubungan kausal antar variabel</a:t>
            </a:r>
            <a:endParaRPr lang="en-US" sz="2200" dirty="0"/>
          </a:p>
        </p:txBody>
      </p:sp>
      <p:sp>
        <p:nvSpPr>
          <p:cNvPr id="6" name="Content Placeholder 11">
            <a:extLst>
              <a:ext uri="{FF2B5EF4-FFF2-40B4-BE49-F238E27FC236}">
                <a16:creationId xmlns:a16="http://schemas.microsoft.com/office/drawing/2014/main" id="{9041FBD8-0F76-4673-91DA-E081F74C8A1C}"/>
              </a:ext>
            </a:extLst>
          </p:cNvPr>
          <p:cNvSpPr txBox="1">
            <a:spLocks/>
          </p:cNvSpPr>
          <p:nvPr/>
        </p:nvSpPr>
        <p:spPr>
          <a:xfrm>
            <a:off x="6356010" y="1842654"/>
            <a:ext cx="4799669"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Komponen BN</a:t>
            </a:r>
            <a:endParaRPr lang="en-US" sz="2400" b="1" i="1" dirty="0"/>
          </a:p>
          <a:p>
            <a:pPr marL="354013" indent="-255588">
              <a:spcBef>
                <a:spcPts val="400"/>
              </a:spcBef>
              <a:spcAft>
                <a:spcPts val="400"/>
              </a:spcAft>
              <a:buFont typeface="Arial" panose="020B0604020202020204" pitchFamily="34" charset="0"/>
              <a:buChar char="•"/>
            </a:pPr>
            <a:r>
              <a:rPr lang="id-ID" sz="2200" dirty="0"/>
              <a:t>Komponen kualitatif direpresentasikan oleh </a:t>
            </a:r>
            <a:r>
              <a:rPr lang="id-ID" sz="2200" i="1" dirty="0"/>
              <a:t>network structure</a:t>
            </a:r>
          </a:p>
          <a:p>
            <a:pPr marL="354013" indent="-255588">
              <a:spcBef>
                <a:spcPts val="400"/>
              </a:spcBef>
              <a:spcAft>
                <a:spcPts val="400"/>
              </a:spcAft>
              <a:buFont typeface="Arial" panose="020B0604020202020204" pitchFamily="34" charset="0"/>
              <a:buChar char="•"/>
            </a:pPr>
            <a:r>
              <a:rPr lang="id-ID" sz="2200" dirty="0"/>
              <a:t>Komponen kuantitatif diekspresikan dengan penugasan (</a:t>
            </a:r>
            <a:r>
              <a:rPr lang="id-ID" sz="2200" i="1" dirty="0"/>
              <a:t>assignment</a:t>
            </a:r>
            <a:r>
              <a:rPr lang="id-ID" sz="2200" dirty="0"/>
              <a:t>) </a:t>
            </a:r>
            <a:r>
              <a:rPr lang="id-ID" sz="2200" i="1" dirty="0"/>
              <a:t>conditional probability distributions</a:t>
            </a:r>
            <a:r>
              <a:rPr lang="id-ID" sz="2200" dirty="0"/>
              <a:t> tehadap simpul</a:t>
            </a:r>
          </a:p>
          <a:p>
            <a:pPr marL="98425" indent="0">
              <a:spcBef>
                <a:spcPts val="400"/>
              </a:spcBef>
              <a:spcAft>
                <a:spcPts val="400"/>
              </a:spcAft>
              <a:buNone/>
            </a:pPr>
            <a:endParaRPr lang="id-ID" sz="2200" dirty="0"/>
          </a:p>
          <a:p>
            <a:pPr marL="98425" indent="0">
              <a:spcBef>
                <a:spcPts val="400"/>
              </a:spcBef>
              <a:spcAft>
                <a:spcPts val="400"/>
              </a:spcAft>
              <a:buNone/>
            </a:pPr>
            <a:r>
              <a:rPr lang="id-ID" sz="2200" dirty="0"/>
              <a:t>Contoh penerapan: </a:t>
            </a:r>
            <a:r>
              <a:rPr lang="id-ID" sz="2200" i="1" dirty="0"/>
              <a:t>diagnostic medical systems, fraud detection systems, missile detection systems</a:t>
            </a:r>
            <a:r>
              <a:rPr lang="id-ID" sz="2200" dirty="0"/>
              <a:t>, dll.</a:t>
            </a:r>
          </a:p>
        </p:txBody>
      </p:sp>
    </p:spTree>
    <p:extLst>
      <p:ext uri="{BB962C8B-B14F-4D97-AF65-F5344CB8AC3E}">
        <p14:creationId xmlns:p14="http://schemas.microsoft.com/office/powerpoint/2010/main" val="158607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BAYESIAN NETWORK</a:t>
            </a:r>
            <a:br>
              <a:rPr lang="id-ID" sz="4000" b="1" dirty="0"/>
            </a:br>
            <a:r>
              <a:rPr lang="en-US" sz="2700" i="1" dirty="0" err="1"/>
              <a:t>Deskripsi</a:t>
            </a:r>
            <a:r>
              <a:rPr lang="en-US" sz="2700" i="1" dirty="0"/>
              <a:t> </a:t>
            </a:r>
            <a:r>
              <a:rPr lang="id-ID" sz="2700" i="1" dirty="0"/>
              <a:t>Bayesian Network (BN)</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9" y="1842654"/>
            <a:ext cx="10058400"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Probabilitas BN</a:t>
            </a:r>
            <a:endParaRPr lang="en-US" sz="2400" b="1" i="1" dirty="0"/>
          </a:p>
          <a:p>
            <a:pPr marL="98425" indent="0">
              <a:spcBef>
                <a:spcPts val="400"/>
              </a:spcBef>
              <a:spcAft>
                <a:spcPts val="400"/>
              </a:spcAft>
              <a:buNone/>
            </a:pPr>
            <a:r>
              <a:rPr lang="id-ID" sz="2200" dirty="0"/>
              <a:t>Blok bangunan utama teori BN adalah Teorema Bayes</a:t>
            </a:r>
          </a:p>
          <a:p>
            <a:pPr marL="98425" indent="0">
              <a:spcBef>
                <a:spcPts val="400"/>
              </a:spcBef>
              <a:spcAft>
                <a:spcPts val="400"/>
              </a:spcAft>
              <a:buNone/>
            </a:pPr>
            <a:endParaRPr lang="id-ID" sz="2200" dirty="0"/>
          </a:p>
          <a:p>
            <a:pPr marL="98425" indent="0">
              <a:spcBef>
                <a:spcPts val="400"/>
              </a:spcBef>
              <a:spcAft>
                <a:spcPts val="400"/>
              </a:spcAft>
              <a:buNone/>
            </a:pPr>
            <a:r>
              <a:rPr lang="id-ID" sz="2200" dirty="0"/>
              <a:t>Dimana:</a:t>
            </a:r>
          </a:p>
          <a:p>
            <a:pPr marL="354013" indent="-255588">
              <a:spcBef>
                <a:spcPts val="400"/>
              </a:spcBef>
              <a:spcAft>
                <a:spcPts val="400"/>
              </a:spcAft>
              <a:buFont typeface="Arial" panose="020B0604020202020204" pitchFamily="34" charset="0"/>
              <a:buChar char="•"/>
            </a:pPr>
            <a:r>
              <a:rPr lang="id-ID" sz="2200" dirty="0"/>
              <a:t>p(X|Y) adalah probabilitas posterior dari hipotesis X, diberi data Y.</a:t>
            </a:r>
          </a:p>
          <a:p>
            <a:pPr marL="354013" indent="-255588">
              <a:spcBef>
                <a:spcPts val="400"/>
              </a:spcBef>
              <a:spcAft>
                <a:spcPts val="400"/>
              </a:spcAft>
              <a:buFont typeface="Arial" panose="020B0604020202020204" pitchFamily="34" charset="0"/>
              <a:buChar char="•"/>
            </a:pPr>
            <a:r>
              <a:rPr lang="id-ID" sz="2200" dirty="0"/>
              <a:t>p(Y|X) adalah probabilitas dari data Y, diberi hipotesis X, atau kemungkinan/ likelihood dari data.</a:t>
            </a:r>
          </a:p>
          <a:p>
            <a:pPr marL="354013" indent="-255588">
              <a:spcBef>
                <a:spcPts val="400"/>
              </a:spcBef>
              <a:spcAft>
                <a:spcPts val="400"/>
              </a:spcAft>
              <a:buFont typeface="Arial" panose="020B0604020202020204" pitchFamily="34" charset="0"/>
              <a:buChar char="•"/>
            </a:pPr>
            <a:r>
              <a:rPr lang="id-ID" sz="2200" dirty="0"/>
              <a:t>p(X) adalah probabilitas prior dari hipotesis X.</a:t>
            </a:r>
          </a:p>
          <a:p>
            <a:pPr marL="354013" indent="-255588">
              <a:spcBef>
                <a:spcPts val="400"/>
              </a:spcBef>
              <a:spcAft>
                <a:spcPts val="400"/>
              </a:spcAft>
              <a:buFont typeface="Arial" panose="020B0604020202020204" pitchFamily="34" charset="0"/>
              <a:buChar char="•"/>
            </a:pPr>
            <a:r>
              <a:rPr lang="id-ID" sz="2200" dirty="0"/>
              <a:t>p(Y) adalah probabilitas prior dari data Y, atau evidence.</a:t>
            </a:r>
          </a:p>
          <a:p>
            <a:pPr marL="98425" indent="0" algn="ctr">
              <a:spcBef>
                <a:spcPts val="400"/>
              </a:spcBef>
              <a:spcAft>
                <a:spcPts val="400"/>
              </a:spcAft>
              <a:buNone/>
            </a:pPr>
            <a:endParaRPr lang="id-ID" sz="1800" i="1" dirty="0"/>
          </a:p>
          <a:p>
            <a:pPr marL="98425" indent="0" algn="ctr">
              <a:spcBef>
                <a:spcPts val="400"/>
              </a:spcBef>
              <a:spcAft>
                <a:spcPts val="400"/>
              </a:spcAft>
              <a:buNone/>
            </a:pPr>
            <a:r>
              <a:rPr lang="id-ID" sz="1800" i="1" dirty="0"/>
              <a:t>Persamaan 3.1 menyatakan bahwa dengan mengobservasi evidence, probabilitas prior (sebelumnya) dari hipotesis berubah menjadi probabilitas posterior (berikutnya)</a:t>
            </a:r>
            <a:endParaRPr lang="en-US" sz="1800" i="1" dirty="0"/>
          </a:p>
        </p:txBody>
      </p:sp>
      <p:pic>
        <p:nvPicPr>
          <p:cNvPr id="8" name="Picture 5">
            <a:extLst>
              <a:ext uri="{FF2B5EF4-FFF2-40B4-BE49-F238E27FC236}">
                <a16:creationId xmlns:a16="http://schemas.microsoft.com/office/drawing/2014/main" id="{A533D9D7-6FC3-421F-8BB9-9F7F806CA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479" y="2692663"/>
            <a:ext cx="6553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361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BAYESIAN NETWORK</a:t>
            </a:r>
            <a:br>
              <a:rPr lang="id-ID" sz="4000" b="1" dirty="0"/>
            </a:br>
            <a:r>
              <a:rPr lang="en-US" sz="2700" i="1" dirty="0" err="1"/>
              <a:t>Deskripsi</a:t>
            </a:r>
            <a:r>
              <a:rPr lang="en-US" sz="2700" i="1" dirty="0"/>
              <a:t> </a:t>
            </a:r>
            <a:r>
              <a:rPr lang="id-ID" sz="2700" i="1" dirty="0"/>
              <a:t>Bayesian Network (BN)</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9" y="1842654"/>
            <a:ext cx="10058400"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Kaidah BN</a:t>
            </a:r>
            <a:endParaRPr lang="en-US" sz="2400" b="1" i="1" dirty="0"/>
          </a:p>
          <a:p>
            <a:pPr marL="98425" indent="0">
              <a:spcBef>
                <a:spcPts val="400"/>
              </a:spcBef>
              <a:spcAft>
                <a:spcPts val="400"/>
              </a:spcAft>
              <a:buNone/>
            </a:pPr>
            <a:r>
              <a:rPr lang="id-ID" sz="2200" dirty="0"/>
              <a:t>Kaidah penting BN terdiri dari </a:t>
            </a:r>
            <a:r>
              <a:rPr lang="id-ID" sz="2200" i="1" dirty="0"/>
              <a:t>expansion rule </a:t>
            </a:r>
            <a:r>
              <a:rPr lang="id-ID" sz="2200" dirty="0"/>
              <a:t>dan </a:t>
            </a:r>
            <a:r>
              <a:rPr lang="id-ID" sz="2200" i="1" dirty="0"/>
              <a:t>chain rule</a:t>
            </a:r>
          </a:p>
          <a:p>
            <a:pPr marL="98425" indent="0">
              <a:spcBef>
                <a:spcPts val="400"/>
              </a:spcBef>
              <a:spcAft>
                <a:spcPts val="400"/>
              </a:spcAft>
              <a:buNone/>
            </a:pPr>
            <a:r>
              <a:rPr lang="id-ID" sz="2200" b="1" i="1" dirty="0"/>
              <a:t>Expansion Rule</a:t>
            </a:r>
          </a:p>
          <a:p>
            <a:pPr marL="354013" indent="-255588">
              <a:spcBef>
                <a:spcPts val="400"/>
              </a:spcBef>
              <a:spcAft>
                <a:spcPts val="400"/>
              </a:spcAft>
              <a:buFont typeface="Arial" panose="020B0604020202020204" pitchFamily="34" charset="0"/>
              <a:buChar char="•"/>
            </a:pPr>
            <a:r>
              <a:rPr lang="id-ID" sz="2200" dirty="0"/>
              <a:t>Pertimbangkan situasi dimana </a:t>
            </a:r>
            <a:r>
              <a:rPr lang="id-ID" sz="2200" i="1" dirty="0"/>
              <a:t>X</a:t>
            </a:r>
            <a:r>
              <a:rPr lang="id-ID" sz="2200" dirty="0"/>
              <a:t> dan </a:t>
            </a:r>
            <a:r>
              <a:rPr lang="id-ID" sz="2200" i="1" dirty="0"/>
              <a:t>Y</a:t>
            </a:r>
            <a:r>
              <a:rPr lang="id-ID" sz="2200" dirty="0"/>
              <a:t> adalah variabel acak dengan </a:t>
            </a:r>
            <a:r>
              <a:rPr lang="id-ID" sz="2200" i="1" dirty="0"/>
              <a:t>k</a:t>
            </a:r>
            <a:r>
              <a:rPr lang="id-ID" sz="2200" dirty="0"/>
              <a:t> hasil yang mungkin:</a:t>
            </a:r>
          </a:p>
          <a:p>
            <a:pPr marL="354013" indent="-255588">
              <a:spcBef>
                <a:spcPts val="400"/>
              </a:spcBef>
              <a:spcAft>
                <a:spcPts val="400"/>
              </a:spcAft>
              <a:buFont typeface="Arial" panose="020B0604020202020204" pitchFamily="34" charset="0"/>
              <a:buChar char="•"/>
            </a:pPr>
            <a:endParaRPr lang="id-ID" sz="2200" dirty="0"/>
          </a:p>
          <a:p>
            <a:pPr marL="354013" indent="-255588">
              <a:spcBef>
                <a:spcPts val="400"/>
              </a:spcBef>
              <a:spcAft>
                <a:spcPts val="400"/>
              </a:spcAft>
              <a:buFont typeface="Arial" panose="020B0604020202020204" pitchFamily="34" charset="0"/>
              <a:buChar char="•"/>
            </a:pPr>
            <a:endParaRPr lang="id-ID" sz="2200" dirty="0"/>
          </a:p>
          <a:p>
            <a:pPr marL="354013" indent="-255588">
              <a:spcBef>
                <a:spcPts val="400"/>
              </a:spcBef>
              <a:spcAft>
                <a:spcPts val="0"/>
              </a:spcAft>
              <a:buFont typeface="Arial" panose="020B0604020202020204" pitchFamily="34" charset="0"/>
              <a:buChar char="•"/>
            </a:pPr>
            <a:endParaRPr lang="id-ID" sz="2200" dirty="0"/>
          </a:p>
          <a:p>
            <a:pPr marL="354013" indent="-255588">
              <a:spcBef>
                <a:spcPts val="400"/>
              </a:spcBef>
              <a:spcAft>
                <a:spcPts val="400"/>
              </a:spcAft>
              <a:buFont typeface="Arial" panose="020B0604020202020204" pitchFamily="34" charset="0"/>
              <a:buChar char="•"/>
            </a:pPr>
            <a:r>
              <a:rPr lang="id-ID" sz="2200" dirty="0"/>
              <a:t>Memperkenalkan variabel disisi kanan dari persamaan, selama menjumlahkan semua nilai yang mungkin didapatkan. Konsep ini juga dikenal sebagai marginal probability X, yang berarti hanya probabilitas dari satu variabel (X) adalah penting dan semua informasi tentang variabel lain (Y) diabaikan</a:t>
            </a:r>
          </a:p>
        </p:txBody>
      </p:sp>
      <p:pic>
        <p:nvPicPr>
          <p:cNvPr id="6" name="Picture 6">
            <a:extLst>
              <a:ext uri="{FF2B5EF4-FFF2-40B4-BE49-F238E27FC236}">
                <a16:creationId xmlns:a16="http://schemas.microsoft.com/office/drawing/2014/main" id="{D86068B4-BC37-41CD-8F62-25A61DB7C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248" y="3722915"/>
            <a:ext cx="7772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9795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BAYESIAN NETWORK</a:t>
            </a:r>
            <a:br>
              <a:rPr lang="id-ID" sz="4000" b="1" dirty="0"/>
            </a:br>
            <a:r>
              <a:rPr lang="en-US" sz="2700" i="1" dirty="0" err="1"/>
              <a:t>Deskripsi</a:t>
            </a:r>
            <a:r>
              <a:rPr lang="en-US" sz="2700" i="1" dirty="0"/>
              <a:t> </a:t>
            </a:r>
            <a:r>
              <a:rPr lang="id-ID" sz="2700" i="1" dirty="0"/>
              <a:t>Bayesian Network (BN)</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8" y="1842654"/>
            <a:ext cx="10248745"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id-ID" sz="2200" b="1" i="1" dirty="0"/>
              <a:t>Chain Rule</a:t>
            </a:r>
          </a:p>
          <a:p>
            <a:pPr marL="354013" indent="-255588">
              <a:spcBef>
                <a:spcPts val="400"/>
              </a:spcBef>
              <a:spcAft>
                <a:spcPts val="400"/>
              </a:spcAft>
              <a:buFont typeface="Arial" panose="020B0604020202020204" pitchFamily="34" charset="0"/>
              <a:buChar char="•"/>
            </a:pPr>
            <a:r>
              <a:rPr lang="id-ID" sz="2200" dirty="0"/>
              <a:t>Diturunkan dengan menulis Teorema Bayes dalam bentuk berikut, yang disebut </a:t>
            </a:r>
            <a:r>
              <a:rPr lang="id-ID" sz="2200" i="1" dirty="0"/>
              <a:t>product rule</a:t>
            </a:r>
            <a:r>
              <a:rPr lang="id-ID" sz="2200" dirty="0"/>
              <a:t>:</a:t>
            </a:r>
          </a:p>
          <a:p>
            <a:pPr marL="354013" indent="-255588">
              <a:spcBef>
                <a:spcPts val="400"/>
              </a:spcBef>
              <a:spcAft>
                <a:spcPts val="0"/>
              </a:spcAft>
              <a:buFont typeface="Arial" panose="020B0604020202020204" pitchFamily="34" charset="0"/>
              <a:buChar char="•"/>
            </a:pPr>
            <a:endParaRPr lang="id-ID" sz="2200" dirty="0"/>
          </a:p>
          <a:p>
            <a:pPr marL="354013" indent="-255588">
              <a:spcBef>
                <a:spcPts val="400"/>
              </a:spcBef>
              <a:spcAft>
                <a:spcPts val="400"/>
              </a:spcAft>
              <a:buFont typeface="Arial" panose="020B0604020202020204" pitchFamily="34" charset="0"/>
              <a:buChar char="•"/>
            </a:pPr>
            <a:r>
              <a:rPr lang="id-ID" sz="2200" dirty="0"/>
              <a:t>Penerapan berturut-turut dari </a:t>
            </a:r>
            <a:r>
              <a:rPr lang="id-ID" sz="2200" i="1" dirty="0"/>
              <a:t>product rule </a:t>
            </a:r>
            <a:r>
              <a:rPr lang="id-ID" sz="2200" dirty="0"/>
              <a:t>menghasilkan </a:t>
            </a:r>
            <a:r>
              <a:rPr lang="id-ID" sz="2200" i="1" dirty="0"/>
              <a:t>chain rule</a:t>
            </a:r>
            <a:r>
              <a:rPr lang="id-ID" sz="2200" dirty="0"/>
              <a:t>:</a:t>
            </a:r>
          </a:p>
          <a:p>
            <a:pPr marL="354013" indent="-255588">
              <a:spcBef>
                <a:spcPts val="400"/>
              </a:spcBef>
              <a:spcAft>
                <a:spcPts val="400"/>
              </a:spcAft>
              <a:buFont typeface="Arial" panose="020B0604020202020204" pitchFamily="34" charset="0"/>
              <a:buChar char="•"/>
            </a:pPr>
            <a:endParaRPr lang="id-ID" sz="2200" dirty="0"/>
          </a:p>
          <a:p>
            <a:pPr marL="354013" indent="-255588">
              <a:spcBef>
                <a:spcPts val="400"/>
              </a:spcBef>
              <a:spcAft>
                <a:spcPts val="400"/>
              </a:spcAft>
              <a:buFont typeface="Arial" panose="020B0604020202020204" pitchFamily="34" charset="0"/>
              <a:buChar char="•"/>
            </a:pPr>
            <a:endParaRPr lang="id-ID" sz="2200" dirty="0"/>
          </a:p>
          <a:p>
            <a:pPr marL="354013" indent="-255588">
              <a:spcBef>
                <a:spcPts val="400"/>
              </a:spcBef>
              <a:spcAft>
                <a:spcPts val="400"/>
              </a:spcAft>
              <a:buFont typeface="Arial" panose="020B0604020202020204" pitchFamily="34" charset="0"/>
              <a:buChar char="•"/>
            </a:pPr>
            <a:endParaRPr lang="id-ID" sz="2200" dirty="0"/>
          </a:p>
          <a:p>
            <a:pPr marL="354013" indent="-255588">
              <a:spcBef>
                <a:spcPts val="400"/>
              </a:spcBef>
              <a:spcAft>
                <a:spcPts val="400"/>
              </a:spcAft>
              <a:buFont typeface="Arial" panose="020B0604020202020204" pitchFamily="34" charset="0"/>
              <a:buChar char="•"/>
            </a:pPr>
            <a:endParaRPr lang="id-ID" sz="2200" dirty="0"/>
          </a:p>
          <a:p>
            <a:pPr marL="98425" indent="0">
              <a:spcBef>
                <a:spcPts val="400"/>
              </a:spcBef>
              <a:spcAft>
                <a:spcPts val="400"/>
              </a:spcAft>
              <a:buNone/>
            </a:pPr>
            <a:r>
              <a:rPr lang="id-ID" sz="1800" dirty="0"/>
              <a:t>Untuk setiap Xi, mungkin terdapat suatu subset dari (X1, ..., Xi-1)  sehingga Xi dan subsetnya bebas secara kondisional (conditionally independent). Ini berarti subset ini dapat ditinggalkan dari original set (X1, ..., Xi-1). Bila subset kosong, Xi bergantung secara kondisional (conditionally dependent) pada semua variabel dalam (X1, ..., Xi-1)</a:t>
            </a:r>
          </a:p>
        </p:txBody>
      </p:sp>
      <p:pic>
        <p:nvPicPr>
          <p:cNvPr id="8" name="Picture 7">
            <a:extLst>
              <a:ext uri="{FF2B5EF4-FFF2-40B4-BE49-F238E27FC236}">
                <a16:creationId xmlns:a16="http://schemas.microsoft.com/office/drawing/2014/main" id="{18D042CF-5F51-4F8F-BA90-2CF766C3D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6279" y="2607905"/>
            <a:ext cx="5886684" cy="81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a:extLst>
              <a:ext uri="{FF2B5EF4-FFF2-40B4-BE49-F238E27FC236}">
                <a16:creationId xmlns:a16="http://schemas.microsoft.com/office/drawing/2014/main" id="{1593A227-E306-415B-8D87-CA5466D48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472" y="3674707"/>
            <a:ext cx="7024713" cy="1662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0671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BAYESIAN NETWORK</a:t>
            </a:r>
            <a:br>
              <a:rPr lang="id-ID" sz="4000" b="1" dirty="0"/>
            </a:br>
            <a:r>
              <a:rPr lang="en-US" sz="2700" i="1" dirty="0" err="1"/>
              <a:t>Deskripsi</a:t>
            </a:r>
            <a:r>
              <a:rPr lang="en-US" sz="2700" i="1" dirty="0"/>
              <a:t> </a:t>
            </a:r>
            <a:r>
              <a:rPr lang="id-ID" sz="2700" i="1" dirty="0"/>
              <a:t>Bayesian Network (BN)</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9" y="1842654"/>
            <a:ext cx="10058400"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Sintak BN (</a:t>
            </a:r>
            <a:r>
              <a:rPr lang="id-ID" sz="2400" b="1" i="1" dirty="0"/>
              <a:t>Network Structure</a:t>
            </a:r>
            <a:r>
              <a:rPr lang="id-ID" sz="2400" b="1" dirty="0"/>
              <a:t>)</a:t>
            </a:r>
            <a:endParaRPr lang="en-US" sz="2400" b="1" i="1" dirty="0"/>
          </a:p>
          <a:p>
            <a:pPr marL="98425" indent="0">
              <a:spcBef>
                <a:spcPts val="400"/>
              </a:spcBef>
              <a:spcAft>
                <a:spcPts val="400"/>
              </a:spcAft>
              <a:buNone/>
            </a:pPr>
            <a:r>
              <a:rPr lang="id-ID" sz="2200" dirty="0"/>
              <a:t>BN adalah </a:t>
            </a:r>
            <a:r>
              <a:rPr lang="id-ID" sz="2200" i="1" dirty="0"/>
              <a:t>directed acyclic graph </a:t>
            </a:r>
            <a:r>
              <a:rPr lang="id-ID" sz="2200" dirty="0"/>
              <a:t>(DAG) dimana :</a:t>
            </a:r>
          </a:p>
          <a:p>
            <a:pPr marL="354013" indent="-255588">
              <a:spcBef>
                <a:spcPts val="400"/>
              </a:spcBef>
              <a:spcAft>
                <a:spcPts val="400"/>
              </a:spcAft>
              <a:buFont typeface="Arial" panose="020B0604020202020204" pitchFamily="34" charset="0"/>
              <a:buChar char="•"/>
            </a:pPr>
            <a:r>
              <a:rPr lang="id-ID" sz="2200" b="1" i="1" dirty="0"/>
              <a:t>Node</a:t>
            </a:r>
            <a:r>
              <a:rPr lang="id-ID" sz="2200" dirty="0"/>
              <a:t> (simpul) merepresentasikan himpunan variabel acak</a:t>
            </a:r>
          </a:p>
          <a:p>
            <a:pPr marL="354013" indent="-255588">
              <a:spcBef>
                <a:spcPts val="400"/>
              </a:spcBef>
              <a:spcAft>
                <a:spcPts val="400"/>
              </a:spcAft>
              <a:buFont typeface="Arial" panose="020B0604020202020204" pitchFamily="34" charset="0"/>
              <a:buChar char="•"/>
            </a:pPr>
            <a:r>
              <a:rPr lang="id-ID" sz="2200" b="1" i="1" dirty="0"/>
              <a:t>Arcs</a:t>
            </a:r>
            <a:r>
              <a:rPr lang="id-ID" sz="2200" dirty="0"/>
              <a:t> (busur) yang diarahkan menghubungkan pasangan node</a:t>
            </a:r>
          </a:p>
          <a:p>
            <a:pPr marL="354013" indent="-255588">
              <a:spcBef>
                <a:spcPts val="400"/>
              </a:spcBef>
              <a:spcAft>
                <a:spcPts val="400"/>
              </a:spcAft>
              <a:buFont typeface="Arial" panose="020B0604020202020204" pitchFamily="34" charset="0"/>
              <a:buChar char="•"/>
            </a:pPr>
            <a:endParaRPr lang="id-ID" sz="800" dirty="0"/>
          </a:p>
          <a:p>
            <a:pPr marL="98425" indent="0">
              <a:spcBef>
                <a:spcPts val="400"/>
              </a:spcBef>
              <a:spcAft>
                <a:spcPts val="400"/>
              </a:spcAft>
              <a:buNone/>
            </a:pPr>
            <a:r>
              <a:rPr lang="id-ID" sz="2200" dirty="0"/>
              <a:t>Terdapat dua variabel acak:</a:t>
            </a:r>
          </a:p>
          <a:p>
            <a:pPr marL="354013" indent="-255588">
              <a:spcBef>
                <a:spcPts val="400"/>
              </a:spcBef>
              <a:spcAft>
                <a:spcPts val="400"/>
              </a:spcAft>
              <a:buFont typeface="Arial" panose="020B0604020202020204" pitchFamily="34" charset="0"/>
              <a:buChar char="•"/>
            </a:pPr>
            <a:r>
              <a:rPr lang="id-ID" sz="2200" b="1" i="1" dirty="0"/>
              <a:t>Discrete</a:t>
            </a:r>
            <a:r>
              <a:rPr lang="id-ID" sz="2200" dirty="0"/>
              <a:t>, merepresentasikan sejumlah nilai yang mungkin (</a:t>
            </a:r>
            <a:r>
              <a:rPr lang="id-ID" sz="2200" i="1" dirty="0"/>
              <a:t>possible values</a:t>
            </a:r>
            <a:r>
              <a:rPr lang="id-ID" sz="2200" dirty="0"/>
              <a:t>) yang terbatas, misalnya, </a:t>
            </a:r>
            <a:r>
              <a:rPr lang="id-ID" sz="2200" i="1" dirty="0"/>
              <a:t>true/ false; low/ medium/ high</a:t>
            </a:r>
            <a:r>
              <a:rPr lang="id-ID" sz="2200" dirty="0"/>
              <a:t>; besar/ kecil; 1/2/3, dll.).</a:t>
            </a:r>
          </a:p>
          <a:p>
            <a:pPr marL="354013" indent="-255588">
              <a:spcBef>
                <a:spcPts val="400"/>
              </a:spcBef>
              <a:spcAft>
                <a:spcPts val="400"/>
              </a:spcAft>
              <a:buFont typeface="Arial" panose="020B0604020202020204" pitchFamily="34" charset="0"/>
              <a:buChar char="•"/>
            </a:pPr>
            <a:r>
              <a:rPr lang="id-ID" sz="2200" b="1" i="1" dirty="0"/>
              <a:t>Continuous</a:t>
            </a:r>
            <a:r>
              <a:rPr lang="id-ID" sz="2200" dirty="0"/>
              <a:t>, merepresentasikan kisaran dari nilai yang mungkin (</a:t>
            </a:r>
            <a:r>
              <a:rPr lang="id-ID" sz="2200" i="1" dirty="0"/>
              <a:t>range of possible values</a:t>
            </a:r>
            <a:r>
              <a:rPr lang="id-ID" sz="2200" dirty="0"/>
              <a:t>) yang tak terbatas, misalnya, 0,0 – 0,4; 0,4 – 0,6; 0,6 – 14; dll.  </a:t>
            </a:r>
          </a:p>
          <a:p>
            <a:pPr marL="98425" indent="0" algn="ctr">
              <a:spcBef>
                <a:spcPts val="400"/>
              </a:spcBef>
              <a:spcAft>
                <a:spcPts val="400"/>
              </a:spcAft>
              <a:buNone/>
            </a:pPr>
            <a:endParaRPr lang="id-ID" sz="800" i="1" dirty="0"/>
          </a:p>
          <a:p>
            <a:pPr marL="98425" indent="0" algn="ctr">
              <a:spcBef>
                <a:spcPts val="400"/>
              </a:spcBef>
              <a:spcAft>
                <a:spcPts val="400"/>
              </a:spcAft>
              <a:buNone/>
            </a:pPr>
            <a:r>
              <a:rPr lang="id-ID" sz="1800" i="1" dirty="0"/>
              <a:t>Jika titik busur dari X1 ke X2 maka X1 adalah induk dari X2 dan X2 adalah anak dari X1. Induk secara langsung mempengaruhi anaknya </a:t>
            </a:r>
          </a:p>
        </p:txBody>
      </p:sp>
    </p:spTree>
    <p:extLst>
      <p:ext uri="{BB962C8B-B14F-4D97-AF65-F5344CB8AC3E}">
        <p14:creationId xmlns:p14="http://schemas.microsoft.com/office/powerpoint/2010/main" val="299150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fade">
                                      <p:cBhvr>
                                        <p:cTn id="7" dur="500"/>
                                        <p:tgtEl>
                                          <p:spTgt spid="1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6" end="6"/>
                                            </p:txEl>
                                          </p:spTgt>
                                        </p:tgtEl>
                                        <p:attrNameLst>
                                          <p:attrName>style.visibility</p:attrName>
                                        </p:attrNameLst>
                                      </p:cBhvr>
                                      <p:to>
                                        <p:strVal val="visible"/>
                                      </p:to>
                                    </p:set>
                                    <p:animEffect transition="in" filter="fade">
                                      <p:cBhvr>
                                        <p:cTn id="10" dur="500"/>
                                        <p:tgtEl>
                                          <p:spTgt spid="12">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7" end="7"/>
                                            </p:txEl>
                                          </p:spTgt>
                                        </p:tgtEl>
                                        <p:attrNameLst>
                                          <p:attrName>style.visibility</p:attrName>
                                        </p:attrNameLst>
                                      </p:cBhvr>
                                      <p:to>
                                        <p:strVal val="visible"/>
                                      </p:to>
                                    </p:set>
                                    <p:animEffect transition="in" filter="fade">
                                      <p:cBhvr>
                                        <p:cTn id="13" dur="500"/>
                                        <p:tgtEl>
                                          <p:spTgt spid="12">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9" end="9"/>
                                            </p:txEl>
                                          </p:spTgt>
                                        </p:tgtEl>
                                        <p:attrNameLst>
                                          <p:attrName>style.visibility</p:attrName>
                                        </p:attrNameLst>
                                      </p:cBhvr>
                                      <p:to>
                                        <p:strVal val="visible"/>
                                      </p:to>
                                    </p:set>
                                    <p:animEffect transition="in" filter="fade">
                                      <p:cBhvr>
                                        <p:cTn id="16"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BAYESIAN NETWORK</a:t>
            </a:r>
            <a:br>
              <a:rPr lang="id-ID" sz="4000" b="1" dirty="0"/>
            </a:br>
            <a:r>
              <a:rPr lang="en-US" sz="2700" i="1" dirty="0" err="1"/>
              <a:t>Deskripsi</a:t>
            </a:r>
            <a:r>
              <a:rPr lang="en-US" sz="2700" i="1" dirty="0"/>
              <a:t> </a:t>
            </a:r>
            <a:r>
              <a:rPr lang="id-ID" sz="2700" i="1" dirty="0"/>
              <a:t>Bayesian Network (BN)</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9" y="1842654"/>
            <a:ext cx="10058400"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Sintak BN (</a:t>
            </a:r>
            <a:r>
              <a:rPr lang="id-ID" sz="2400" b="1" i="1" dirty="0"/>
              <a:t>Network Structure</a:t>
            </a:r>
            <a:r>
              <a:rPr lang="id-ID" sz="2400" b="1" dirty="0"/>
              <a:t>)</a:t>
            </a:r>
            <a:endParaRPr lang="en-US" sz="2400" b="1" i="1" dirty="0"/>
          </a:p>
          <a:p>
            <a:pPr marL="354013" indent="-255588">
              <a:spcBef>
                <a:spcPts val="400"/>
              </a:spcBef>
              <a:spcAft>
                <a:spcPts val="400"/>
              </a:spcAft>
              <a:buFont typeface="Arial" panose="020B0604020202020204" pitchFamily="34" charset="0"/>
              <a:buChar char="•"/>
            </a:pPr>
            <a:r>
              <a:rPr lang="id-ID" sz="2200" dirty="0"/>
              <a:t>Setiap node memiliki </a:t>
            </a:r>
            <a:r>
              <a:rPr lang="id-ID" sz="2200" i="1" dirty="0"/>
              <a:t>local probability distribution </a:t>
            </a:r>
            <a:r>
              <a:rPr lang="id-ID" sz="2200" dirty="0"/>
              <a:t>(LPD) sendiri, semua komponen ini bersama-sama membentuk </a:t>
            </a:r>
            <a:r>
              <a:rPr lang="id-ID" sz="2200" i="1" dirty="0"/>
              <a:t>joint probability distribution </a:t>
            </a:r>
            <a:r>
              <a:rPr lang="id-ID" sz="2200" dirty="0"/>
              <a:t>(JPD) dari BN</a:t>
            </a:r>
          </a:p>
          <a:p>
            <a:pPr marL="354013" indent="-255588">
              <a:spcBef>
                <a:spcPts val="400"/>
              </a:spcBef>
              <a:spcAft>
                <a:spcPts val="400"/>
              </a:spcAft>
              <a:buFont typeface="Arial" panose="020B0604020202020204" pitchFamily="34" charset="0"/>
              <a:buChar char="•"/>
            </a:pPr>
            <a:endParaRPr lang="id-ID" sz="800" dirty="0"/>
          </a:p>
          <a:p>
            <a:pPr marL="354013" indent="-255588">
              <a:spcBef>
                <a:spcPts val="400"/>
              </a:spcBef>
              <a:spcAft>
                <a:spcPts val="400"/>
              </a:spcAft>
              <a:buFont typeface="Arial" panose="020B0604020202020204" pitchFamily="34" charset="0"/>
              <a:buChar char="•"/>
            </a:pPr>
            <a:r>
              <a:rPr lang="id-ID" sz="2200" dirty="0"/>
              <a:t>JPD dari X mengikuti penerapan persamaan 3.4 pada struktur network. Induk (parents) dari X dilambangkan dengan Pa(X):</a:t>
            </a:r>
          </a:p>
          <a:p>
            <a:pPr marL="354013" indent="-255588">
              <a:spcBef>
                <a:spcPts val="400"/>
              </a:spcBef>
              <a:spcAft>
                <a:spcPts val="400"/>
              </a:spcAft>
              <a:buFont typeface="Arial" panose="020B0604020202020204" pitchFamily="34" charset="0"/>
              <a:buChar char="•"/>
            </a:pPr>
            <a:endParaRPr lang="id-ID" sz="2200" dirty="0"/>
          </a:p>
          <a:p>
            <a:pPr marL="354013" indent="-255588">
              <a:spcBef>
                <a:spcPts val="400"/>
              </a:spcBef>
              <a:spcAft>
                <a:spcPts val="400"/>
              </a:spcAft>
              <a:buFont typeface="Arial" panose="020B0604020202020204" pitchFamily="34" charset="0"/>
              <a:buChar char="•"/>
            </a:pPr>
            <a:endParaRPr lang="id-ID" sz="2200" dirty="0"/>
          </a:p>
          <a:p>
            <a:pPr marL="354013" indent="-255588">
              <a:spcBef>
                <a:spcPts val="400"/>
              </a:spcBef>
              <a:spcAft>
                <a:spcPts val="400"/>
              </a:spcAft>
              <a:buFont typeface="Arial" panose="020B0604020202020204" pitchFamily="34" charset="0"/>
              <a:buChar char="•"/>
            </a:pPr>
            <a:endParaRPr lang="id-ID" sz="2200" dirty="0"/>
          </a:p>
          <a:p>
            <a:pPr marL="98425" indent="0">
              <a:spcBef>
                <a:spcPts val="400"/>
              </a:spcBef>
              <a:spcAft>
                <a:spcPts val="400"/>
              </a:spcAft>
              <a:buNone/>
            </a:pPr>
            <a:r>
              <a:rPr lang="id-ID" sz="2200" dirty="0"/>
              <a:t>p(Xi | Pa(Xi)) disebut LPD, proses menentukan JPD kedalam LPD disebut faktorisasi yang menghasilkan representasi efisien yang mendukung inferensi yang cepat </a:t>
            </a:r>
          </a:p>
        </p:txBody>
      </p:sp>
      <p:pic>
        <p:nvPicPr>
          <p:cNvPr id="5" name="Picture 5">
            <a:extLst>
              <a:ext uri="{FF2B5EF4-FFF2-40B4-BE49-F238E27FC236}">
                <a16:creationId xmlns:a16="http://schemas.microsoft.com/office/drawing/2014/main" id="{D82CB3DF-D781-4F09-999D-E4AC92720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579" y="4103065"/>
            <a:ext cx="6781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018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BAYESIAN NETWORK</a:t>
            </a:r>
            <a:br>
              <a:rPr lang="id-ID" sz="4000" b="1" dirty="0"/>
            </a:br>
            <a:r>
              <a:rPr lang="en-US" sz="2700" i="1" dirty="0" err="1"/>
              <a:t>Deskripsi</a:t>
            </a:r>
            <a:r>
              <a:rPr lang="en-US" sz="2700" i="1" dirty="0"/>
              <a:t> </a:t>
            </a:r>
            <a:r>
              <a:rPr lang="id-ID" sz="2700" i="1" dirty="0"/>
              <a:t>Bayesian Network (BN)</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8" y="1842654"/>
            <a:ext cx="10211423"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i="1" dirty="0"/>
              <a:t>Conditional Probability Table</a:t>
            </a:r>
          </a:p>
          <a:p>
            <a:pPr marL="354013" indent="-255588">
              <a:spcBef>
                <a:spcPts val="400"/>
              </a:spcBef>
              <a:spcAft>
                <a:spcPts val="400"/>
              </a:spcAft>
              <a:buFont typeface="Arial" panose="020B0604020202020204" pitchFamily="34" charset="0"/>
              <a:buChar char="•"/>
            </a:pPr>
            <a:r>
              <a:rPr lang="id-ID" sz="2200" dirty="0"/>
              <a:t>Setiap </a:t>
            </a:r>
            <a:r>
              <a:rPr lang="id-ID" sz="2200" i="1" dirty="0"/>
              <a:t>node</a:t>
            </a:r>
            <a:r>
              <a:rPr lang="id-ID" sz="2200" dirty="0"/>
              <a:t> dalam BN memiliki </a:t>
            </a:r>
            <a:r>
              <a:rPr lang="id-ID" sz="2200" i="1" dirty="0"/>
              <a:t>conditional probability table </a:t>
            </a:r>
            <a:r>
              <a:rPr lang="id-ID" sz="2200" dirty="0"/>
              <a:t>(CPT) yang mendefinisikan </a:t>
            </a:r>
            <a:r>
              <a:rPr lang="id-ID" sz="2200" i="1" dirty="0"/>
              <a:t>conditional probability distribution </a:t>
            </a:r>
            <a:r>
              <a:rPr lang="id-ID" sz="2200" dirty="0"/>
              <a:t>(CPD) dari </a:t>
            </a:r>
            <a:r>
              <a:rPr lang="id-ID" sz="2200" i="1" dirty="0"/>
              <a:t>discrete random variable</a:t>
            </a:r>
            <a:r>
              <a:rPr lang="id-ID" sz="2200" dirty="0"/>
              <a:t> yang direpresentasikan</a:t>
            </a:r>
          </a:p>
          <a:p>
            <a:pPr marL="354013" indent="-255588">
              <a:spcBef>
                <a:spcPts val="400"/>
              </a:spcBef>
              <a:spcAft>
                <a:spcPts val="400"/>
              </a:spcAft>
              <a:buFont typeface="Arial" panose="020B0604020202020204" pitchFamily="34" charset="0"/>
              <a:buChar char="•"/>
            </a:pPr>
            <a:r>
              <a:rPr lang="id-ID" sz="2200" dirty="0"/>
              <a:t>Masukan CPT dari induk I dan H sesuai dengan persamaan 3.2, masukan didalam CPT memberitahu probabilitas apa dari </a:t>
            </a:r>
            <a:r>
              <a:rPr lang="id-ID" sz="2200" i="1" dirty="0"/>
              <a:t>node</a:t>
            </a:r>
            <a:r>
              <a:rPr lang="id-ID" sz="2200" dirty="0"/>
              <a:t> yang tersembunyi yang diberikan kepada induknya</a:t>
            </a:r>
          </a:p>
        </p:txBody>
      </p:sp>
      <p:pic>
        <p:nvPicPr>
          <p:cNvPr id="6" name="Picture 6">
            <a:extLst>
              <a:ext uri="{FF2B5EF4-FFF2-40B4-BE49-F238E27FC236}">
                <a16:creationId xmlns:a16="http://schemas.microsoft.com/office/drawing/2014/main" id="{D4A2EF8D-EAEA-46AB-84DC-825D02DD9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979" y="4103065"/>
            <a:ext cx="7239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735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BAYESIAN NETWORK</a:t>
            </a:r>
            <a:br>
              <a:rPr lang="id-ID" sz="4000" b="1" dirty="0"/>
            </a:br>
            <a:r>
              <a:rPr lang="en-US" sz="2700" i="1" dirty="0" err="1"/>
              <a:t>Deskripsi</a:t>
            </a:r>
            <a:r>
              <a:rPr lang="en-US" sz="2700" i="1" dirty="0"/>
              <a:t> </a:t>
            </a:r>
            <a:r>
              <a:rPr lang="id-ID" sz="2700" i="1" dirty="0"/>
              <a:t>Bayesian Network (BN)</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8" y="1842654"/>
            <a:ext cx="10211423" cy="45208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i="1" dirty="0"/>
              <a:t>Conditional Probability Table</a:t>
            </a:r>
          </a:p>
          <a:p>
            <a:pPr marL="354013" indent="-255588">
              <a:spcBef>
                <a:spcPts val="400"/>
              </a:spcBef>
              <a:spcAft>
                <a:spcPts val="400"/>
              </a:spcAft>
              <a:buFont typeface="Arial" panose="020B0604020202020204" pitchFamily="34" charset="0"/>
              <a:buChar char="•"/>
            </a:pPr>
            <a:r>
              <a:rPr lang="id-ID" dirty="0"/>
              <a:t>Misalnya, probabilitas I adalah </a:t>
            </a:r>
            <a:r>
              <a:rPr lang="id-ID" i="1" dirty="0"/>
              <a:t>true</a:t>
            </a:r>
            <a:r>
              <a:rPr lang="id-ID" dirty="0"/>
              <a:t> tanpa memasukkan evidence adalah sama dengan 0,1. Dalam kasus ini, probabilitas A dapat dibaca dari CPT dengan melihat masukan (pertimbangan evidence lainnya) untuk </a:t>
            </a:r>
            <a:r>
              <a:rPr lang="id-ID" i="1" dirty="0"/>
              <a:t>p(A | h = true, i = true) </a:t>
            </a:r>
            <a:r>
              <a:rPr lang="id-ID" dirty="0"/>
              <a:t>= 0,95</a:t>
            </a:r>
          </a:p>
          <a:p>
            <a:pPr marL="354013" indent="-255588">
              <a:spcBef>
                <a:spcPts val="400"/>
              </a:spcBef>
              <a:spcAft>
                <a:spcPts val="400"/>
              </a:spcAft>
              <a:buFont typeface="Arial" panose="020B0604020202020204" pitchFamily="34" charset="0"/>
              <a:buChar char="•"/>
            </a:pPr>
            <a:r>
              <a:rPr lang="id-ID" dirty="0"/>
              <a:t>Masalah CPT untuk menentukan CPD adalah ukurannya. Ukuran CPT dari variabel X</a:t>
            </a:r>
            <a:r>
              <a:rPr lang="id-ID" baseline="-25000" dirty="0"/>
              <a:t>i</a:t>
            </a:r>
            <a:r>
              <a:rPr lang="id-ID" dirty="0"/>
              <a:t> ∈ X bergantung pada jumlah state </a:t>
            </a:r>
            <a:r>
              <a:rPr lang="id-ID" i="1" dirty="0"/>
              <a:t>r</a:t>
            </a:r>
            <a:r>
              <a:rPr lang="id-ID" i="1" baseline="-25000" dirty="0"/>
              <a:t>i</a:t>
            </a:r>
            <a:r>
              <a:rPr lang="id-ID" dirty="0"/>
              <a:t> dari </a:t>
            </a:r>
            <a:r>
              <a:rPr lang="id-ID" u="sng" dirty="0"/>
              <a:t>variabel</a:t>
            </a:r>
            <a:r>
              <a:rPr lang="id-ID" dirty="0"/>
              <a:t> dan </a:t>
            </a:r>
            <a:r>
              <a:rPr lang="id-ID" u="sng" dirty="0"/>
              <a:t>jumlah state</a:t>
            </a:r>
            <a:r>
              <a:rPr lang="id-ID" dirty="0"/>
              <a:t> </a:t>
            </a:r>
            <a:r>
              <a:rPr lang="id-ID" i="1" dirty="0"/>
              <a:t>r</a:t>
            </a:r>
            <a:r>
              <a:rPr lang="id-ID" i="1" baseline="-25000" dirty="0"/>
              <a:t>j</a:t>
            </a:r>
            <a:r>
              <a:rPr lang="id-ID" dirty="0"/>
              <a:t>  dari </a:t>
            </a:r>
            <a:r>
              <a:rPr lang="id-ID" u="sng" dirty="0"/>
              <a:t>setiap induk</a:t>
            </a:r>
            <a:r>
              <a:rPr lang="id-ID" dirty="0"/>
              <a:t> X</a:t>
            </a:r>
            <a:r>
              <a:rPr lang="id-ID" baseline="-25000" dirty="0"/>
              <a:t>j</a:t>
            </a:r>
            <a:r>
              <a:rPr lang="id-ID" dirty="0"/>
              <a:t> ∈ Pa(X</a:t>
            </a:r>
            <a:r>
              <a:rPr lang="id-ID" baseline="-25000" dirty="0"/>
              <a:t>i</a:t>
            </a:r>
            <a:r>
              <a:rPr lang="id-ID" dirty="0"/>
              <a:t>) :</a:t>
            </a:r>
          </a:p>
          <a:p>
            <a:pPr marL="98425" indent="0">
              <a:spcBef>
                <a:spcPts val="400"/>
              </a:spcBef>
              <a:spcAft>
                <a:spcPts val="400"/>
              </a:spcAft>
              <a:buNone/>
            </a:pPr>
            <a:endParaRPr lang="id-ID" dirty="0"/>
          </a:p>
          <a:p>
            <a:pPr marL="98425" indent="0">
              <a:spcBef>
                <a:spcPts val="400"/>
              </a:spcBef>
              <a:spcAft>
                <a:spcPts val="400"/>
              </a:spcAft>
              <a:buNone/>
            </a:pPr>
            <a:endParaRPr lang="id-ID" dirty="0"/>
          </a:p>
          <a:p>
            <a:pPr marL="354013" indent="-255588">
              <a:spcBef>
                <a:spcPts val="400"/>
              </a:spcBef>
              <a:spcAft>
                <a:spcPts val="400"/>
              </a:spcAft>
              <a:buFont typeface="Arial" panose="020B0604020202020204" pitchFamily="34" charset="0"/>
              <a:buChar char="•"/>
            </a:pPr>
            <a:r>
              <a:rPr lang="id-ID" dirty="0"/>
              <a:t>Jika </a:t>
            </a:r>
            <a:r>
              <a:rPr lang="id-ID" i="1" dirty="0"/>
              <a:t>r</a:t>
            </a:r>
            <a:r>
              <a:rPr lang="id-ID" i="1" baseline="-25000" dirty="0"/>
              <a:t>j  </a:t>
            </a:r>
            <a:r>
              <a:rPr lang="id-ID" dirty="0"/>
              <a:t>sama untuk semua induk X</a:t>
            </a:r>
            <a:r>
              <a:rPr lang="id-ID" baseline="-25000" dirty="0"/>
              <a:t>i</a:t>
            </a:r>
            <a:r>
              <a:rPr lang="id-ID" dirty="0"/>
              <a:t> persamaan tersebut disederhanakan:</a:t>
            </a:r>
          </a:p>
          <a:p>
            <a:pPr marL="354013" indent="-255588">
              <a:spcBef>
                <a:spcPts val="400"/>
              </a:spcBef>
              <a:spcAft>
                <a:spcPts val="400"/>
              </a:spcAft>
              <a:buFont typeface="Arial" panose="020B0604020202020204" pitchFamily="34" charset="0"/>
              <a:buChar char="•"/>
            </a:pPr>
            <a:endParaRPr lang="id-ID" dirty="0"/>
          </a:p>
          <a:p>
            <a:pPr marL="354013" indent="0">
              <a:spcBef>
                <a:spcPts val="400"/>
              </a:spcBef>
              <a:spcAft>
                <a:spcPts val="400"/>
              </a:spcAft>
              <a:buNone/>
            </a:pPr>
            <a:r>
              <a:rPr lang="id-ID" dirty="0"/>
              <a:t>dimana </a:t>
            </a:r>
            <a:r>
              <a:rPr lang="id-ID" i="1" dirty="0"/>
              <a:t>n </a:t>
            </a:r>
            <a:r>
              <a:rPr lang="id-ID" dirty="0"/>
              <a:t>adalah jumlah induk</a:t>
            </a:r>
          </a:p>
          <a:p>
            <a:pPr marL="98425" indent="0" algn="ctr">
              <a:spcBef>
                <a:spcPts val="400"/>
              </a:spcBef>
              <a:spcAft>
                <a:spcPts val="400"/>
              </a:spcAft>
              <a:buNone/>
            </a:pPr>
            <a:r>
              <a:rPr lang="id-ID" sz="1800" i="1" dirty="0"/>
              <a:t>Ukuran CPT tumbuh secara eksponensial dengan jumlah induk, sehingga penting untuk menjaga jumlah node, yaitu node Xi adalah bergantung serendah mungkin</a:t>
            </a:r>
          </a:p>
        </p:txBody>
      </p:sp>
      <p:pic>
        <p:nvPicPr>
          <p:cNvPr id="8" name="Picture 6">
            <a:extLst>
              <a:ext uri="{FF2B5EF4-FFF2-40B4-BE49-F238E27FC236}">
                <a16:creationId xmlns:a16="http://schemas.microsoft.com/office/drawing/2014/main" id="{3F1F8865-F586-4C75-8029-54E66E4BA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907" y="3778011"/>
            <a:ext cx="5565710" cy="836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a:extLst>
              <a:ext uri="{FF2B5EF4-FFF2-40B4-BE49-F238E27FC236}">
                <a16:creationId xmlns:a16="http://schemas.microsoft.com/office/drawing/2014/main" id="{1D127ACA-1D98-4D3D-8A66-AFB3C547B6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3907" y="4869200"/>
            <a:ext cx="5287962" cy="54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639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042848"/>
            <a:ext cx="10058400" cy="4023360"/>
          </a:xfrm>
        </p:spPr>
        <p:txBody>
          <a:bodyPr>
            <a:normAutofit/>
          </a:bodyPr>
          <a:lstStyle/>
          <a:p>
            <a:pPr marL="363538" indent="-268288">
              <a:buFont typeface="Arial" panose="020B0604020202020204" pitchFamily="34" charset="0"/>
              <a:buChar char="•"/>
            </a:pPr>
            <a:r>
              <a:rPr lang="id-ID" sz="2400" dirty="0"/>
              <a:t>KONSEP</a:t>
            </a:r>
            <a:r>
              <a:rPr lang="en-US" sz="2400" dirty="0"/>
              <a:t> “</a:t>
            </a:r>
            <a:r>
              <a:rPr lang="id-ID" sz="2400" b="1" dirty="0"/>
              <a:t>LEARNING</a:t>
            </a:r>
            <a:r>
              <a:rPr lang="en-US" sz="2400" b="1" dirty="0"/>
              <a:t>”</a:t>
            </a:r>
            <a:endParaRPr lang="en-US" sz="2400" dirty="0"/>
          </a:p>
          <a:p>
            <a:pPr marL="363538" indent="-268288">
              <a:buFont typeface="Arial" panose="020B0604020202020204" pitchFamily="34" charset="0"/>
              <a:buChar char="•"/>
            </a:pPr>
            <a:r>
              <a:rPr lang="id-ID" sz="2400" dirty="0"/>
              <a:t>MODEL</a:t>
            </a:r>
            <a:r>
              <a:rPr lang="en-US" sz="2400" dirty="0"/>
              <a:t> “</a:t>
            </a:r>
            <a:r>
              <a:rPr lang="id-ID" sz="2400" b="1" dirty="0"/>
              <a:t>DECISION TREE LEARNING</a:t>
            </a:r>
            <a:r>
              <a:rPr lang="en-US" sz="2400" dirty="0"/>
              <a:t>"</a:t>
            </a:r>
          </a:p>
          <a:p>
            <a:pPr marL="363538" indent="-268288">
              <a:buFont typeface="Arial" panose="020B0604020202020204" pitchFamily="34" charset="0"/>
              <a:buChar char="•"/>
            </a:pPr>
            <a:r>
              <a:rPr lang="en-US" sz="2400" dirty="0"/>
              <a:t>M</a:t>
            </a:r>
            <a:r>
              <a:rPr lang="id-ID" sz="2400" dirty="0"/>
              <a:t>ODEL</a:t>
            </a:r>
            <a:r>
              <a:rPr lang="en-US" sz="2400" dirty="0"/>
              <a:t> “</a:t>
            </a:r>
            <a:r>
              <a:rPr lang="en-US" sz="2400" b="1" dirty="0"/>
              <a:t>BAYESIAN NETWORK</a:t>
            </a:r>
            <a:r>
              <a:rPr lang="en-US" sz="2400" dirty="0"/>
              <a:t>"</a:t>
            </a:r>
          </a:p>
          <a:p>
            <a:pPr marL="363538" indent="-268288">
              <a:buFont typeface="Arial" panose="020B0604020202020204" pitchFamily="34" charset="0"/>
              <a:buChar char="•"/>
            </a:pPr>
            <a:r>
              <a:rPr lang="id-ID" sz="2400" dirty="0"/>
              <a:t>BAHASAN</a:t>
            </a:r>
            <a:r>
              <a:rPr lang="en-US" sz="2400" dirty="0"/>
              <a:t> “</a:t>
            </a:r>
            <a:r>
              <a:rPr lang="id-ID" sz="2400" b="1" dirty="0"/>
              <a:t>STUDI KASUS</a:t>
            </a:r>
            <a:r>
              <a:rPr lang="en-US" sz="2400" dirty="0"/>
              <a:t>”</a:t>
            </a:r>
          </a:p>
        </p:txBody>
      </p:sp>
      <p:sp>
        <p:nvSpPr>
          <p:cNvPr id="5" name="Title 1"/>
          <p:cNvSpPr>
            <a:spLocks noGrp="1"/>
          </p:cNvSpPr>
          <p:nvPr>
            <p:ph type="title"/>
          </p:nvPr>
        </p:nvSpPr>
        <p:spPr>
          <a:xfrm>
            <a:off x="1097280" y="286603"/>
            <a:ext cx="10058400" cy="1450757"/>
          </a:xfrm>
        </p:spPr>
        <p:txBody>
          <a:bodyPr>
            <a:normAutofit/>
          </a:bodyPr>
          <a:lstStyle/>
          <a:p>
            <a:r>
              <a:rPr lang="id-ID" sz="4000" b="1" dirty="0"/>
              <a:t>IKHTISAR</a:t>
            </a:r>
            <a:br>
              <a:rPr lang="id-ID" sz="4000" b="1" dirty="0"/>
            </a:br>
            <a:r>
              <a:rPr lang="en-US" sz="2700" i="1" dirty="0" err="1"/>
              <a:t>Penyelesaian</a:t>
            </a:r>
            <a:r>
              <a:rPr lang="en-US" sz="2700" i="1" dirty="0"/>
              <a:t> </a:t>
            </a:r>
            <a:r>
              <a:rPr lang="en-US" sz="2700" i="1" dirty="0" err="1"/>
              <a:t>Masalah</a:t>
            </a:r>
            <a:r>
              <a:rPr lang="en-US" sz="2700" i="1" dirty="0"/>
              <a:t> </a:t>
            </a:r>
            <a:r>
              <a:rPr lang="id-ID" sz="2700" i="1" dirty="0"/>
              <a:t>Berdasarkan Pembelajaran</a:t>
            </a:r>
          </a:p>
        </p:txBody>
      </p:sp>
      <p:pic>
        <p:nvPicPr>
          <p:cNvPr id="6" name="Picture 5"/>
          <p:cNvPicPr>
            <a:picLocks noChangeAspect="1"/>
          </p:cNvPicPr>
          <p:nvPr/>
        </p:nvPicPr>
        <p:blipFill>
          <a:blip r:embed="rId2"/>
          <a:stretch>
            <a:fillRect/>
          </a:stretch>
        </p:blipFill>
        <p:spPr>
          <a:xfrm>
            <a:off x="9300116" y="4726471"/>
            <a:ext cx="1855563" cy="1183623"/>
          </a:xfrm>
          <a:prstGeom prst="rect">
            <a:avLst/>
          </a:prstGeom>
        </p:spPr>
      </p:pic>
    </p:spTree>
    <p:extLst>
      <p:ext uri="{BB962C8B-B14F-4D97-AF65-F5344CB8AC3E}">
        <p14:creationId xmlns:p14="http://schemas.microsoft.com/office/powerpoint/2010/main" val="2476380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F0A07D4-76B6-4871-9B40-456D84815AC8}"/>
              </a:ext>
            </a:extLst>
          </p:cNvPr>
          <p:cNvSpPr>
            <a:spLocks noGrp="1"/>
          </p:cNvSpPr>
          <p:nvPr>
            <p:ph idx="1"/>
          </p:nvPr>
        </p:nvSpPr>
        <p:spPr>
          <a:xfrm>
            <a:off x="1097280" y="1845734"/>
            <a:ext cx="4998720" cy="4499648"/>
          </a:xfrm>
        </p:spPr>
        <p:txBody>
          <a:bodyPr>
            <a:noAutofit/>
          </a:bodyPr>
          <a:lstStyle/>
          <a:p>
            <a:pPr marL="95250" indent="0">
              <a:spcBef>
                <a:spcPts val="600"/>
              </a:spcBef>
              <a:spcAft>
                <a:spcPts val="600"/>
              </a:spcAft>
              <a:buNone/>
              <a:defRPr/>
            </a:pPr>
            <a:r>
              <a:rPr lang="id-ID" sz="2400" b="1" dirty="0"/>
              <a:t>Semantik BN</a:t>
            </a:r>
          </a:p>
          <a:p>
            <a:pPr marL="95250" indent="0">
              <a:spcBef>
                <a:spcPts val="600"/>
              </a:spcBef>
              <a:spcAft>
                <a:spcPts val="600"/>
              </a:spcAft>
              <a:buNone/>
              <a:defRPr/>
            </a:pPr>
            <a:r>
              <a:rPr lang="id-ID" b="1" dirty="0"/>
              <a:t>Contoh Kasus: </a:t>
            </a:r>
            <a:r>
              <a:rPr lang="id-ID" dirty="0"/>
              <a:t>Ujang punya </a:t>
            </a:r>
            <a:r>
              <a:rPr lang="id-ID" u="sng" dirty="0"/>
              <a:t>alarm rumah</a:t>
            </a:r>
            <a:r>
              <a:rPr lang="id-ID" dirty="0"/>
              <a:t>, alarm akan berbunyi jika ada </a:t>
            </a:r>
            <a:r>
              <a:rPr lang="id-ID" u="sng" dirty="0"/>
              <a:t>pencuri</a:t>
            </a:r>
            <a:r>
              <a:rPr lang="id-ID" dirty="0"/>
              <a:t> (burglary) masuk rumah Ujang, tetapi alarm juga akan berbunyi jika ada </a:t>
            </a:r>
            <a:r>
              <a:rPr lang="id-ID" u="sng" dirty="0"/>
              <a:t>gempa kecil</a:t>
            </a:r>
            <a:r>
              <a:rPr lang="id-ID" dirty="0"/>
              <a:t>, dimana gempa tersebut tidak terasa di tempat John dan Mary</a:t>
            </a:r>
          </a:p>
          <a:p>
            <a:pPr marL="438150" indent="-342900">
              <a:spcBef>
                <a:spcPts val="600"/>
              </a:spcBef>
              <a:spcAft>
                <a:spcPts val="600"/>
              </a:spcAft>
              <a:buFont typeface="Arial" panose="020B0604020202020204" pitchFamily="34" charset="0"/>
              <a:buChar char="•"/>
              <a:defRPr/>
            </a:pPr>
            <a:r>
              <a:rPr lang="id-ID" dirty="0"/>
              <a:t>Jika alarm berbunyi, John dan Mary berjanji untuk </a:t>
            </a:r>
            <a:r>
              <a:rPr lang="id-ID" u="sng" dirty="0"/>
              <a:t>menelepon</a:t>
            </a:r>
            <a:r>
              <a:rPr lang="id-ID" dirty="0"/>
              <a:t> Ujang saat Ujang bekerja di kantor</a:t>
            </a:r>
          </a:p>
          <a:p>
            <a:pPr marL="438150" indent="-342900">
              <a:spcBef>
                <a:spcPts val="600"/>
              </a:spcBef>
              <a:spcAft>
                <a:spcPts val="600"/>
              </a:spcAft>
              <a:buFont typeface="Arial" panose="020B0604020202020204" pitchFamily="34" charset="0"/>
              <a:buChar char="•"/>
              <a:defRPr/>
            </a:pPr>
            <a:r>
              <a:rPr lang="id-ID" dirty="0"/>
              <a:t>Tetapi terkadang saat alarm berbunyi John ataupun Mary </a:t>
            </a:r>
            <a:r>
              <a:rPr lang="id-ID" u="sng" dirty="0"/>
              <a:t>tidak tahu</a:t>
            </a:r>
            <a:r>
              <a:rPr lang="id-ID" dirty="0"/>
              <a:t> karena sedang pergi, atau karena </a:t>
            </a:r>
            <a:r>
              <a:rPr lang="id-ID" u="sng" dirty="0"/>
              <a:t>suara alarm yang kecil</a:t>
            </a:r>
            <a:r>
              <a:rPr lang="id-ID" dirty="0"/>
              <a:t> karena baterai habis, atau karena ada </a:t>
            </a:r>
            <a:r>
              <a:rPr lang="id-ID" u="sng" dirty="0"/>
              <a:t>suara lain</a:t>
            </a:r>
            <a:r>
              <a:rPr lang="id-ID" dirty="0"/>
              <a:t> yang lebih keras dari alarm tersebut </a:t>
            </a:r>
          </a:p>
          <a:p>
            <a:pPr marL="95250" indent="0">
              <a:spcBef>
                <a:spcPts val="600"/>
              </a:spcBef>
              <a:spcAft>
                <a:spcPts val="600"/>
              </a:spcAft>
              <a:buNone/>
              <a:defRPr/>
            </a:pPr>
            <a:r>
              <a:rPr lang="id-ID" i="1" dirty="0"/>
              <a:t>	</a:t>
            </a:r>
          </a:p>
        </p:txBody>
      </p:sp>
      <p:sp>
        <p:nvSpPr>
          <p:cNvPr id="6" name="Title 1">
            <a:extLst>
              <a:ext uri="{FF2B5EF4-FFF2-40B4-BE49-F238E27FC236}">
                <a16:creationId xmlns:a16="http://schemas.microsoft.com/office/drawing/2014/main" id="{85F245C1-46DC-48B2-8829-A841F36E8E31}"/>
              </a:ext>
            </a:extLst>
          </p:cNvPr>
          <p:cNvSpPr>
            <a:spLocks noGrp="1"/>
          </p:cNvSpPr>
          <p:nvPr>
            <p:ph type="title"/>
          </p:nvPr>
        </p:nvSpPr>
        <p:spPr>
          <a:xfrm>
            <a:off x="1097280" y="286603"/>
            <a:ext cx="10058400" cy="1450757"/>
          </a:xfrm>
        </p:spPr>
        <p:txBody>
          <a:bodyPr>
            <a:normAutofit/>
          </a:bodyPr>
          <a:lstStyle/>
          <a:p>
            <a:r>
              <a:rPr lang="en-US" sz="4000" b="1" dirty="0"/>
              <a:t>BAYESIAN NETWORK</a:t>
            </a:r>
            <a:br>
              <a:rPr lang="id-ID" sz="4000" b="1" dirty="0"/>
            </a:br>
            <a:r>
              <a:rPr lang="en-US" sz="2700" i="1" dirty="0" err="1"/>
              <a:t>Deskripsi</a:t>
            </a:r>
            <a:r>
              <a:rPr lang="en-US" sz="2700" i="1" dirty="0"/>
              <a:t> </a:t>
            </a:r>
            <a:r>
              <a:rPr lang="id-ID" sz="2700" i="1" dirty="0"/>
              <a:t>Bayesian Network (BN)</a:t>
            </a:r>
          </a:p>
        </p:txBody>
      </p:sp>
      <p:pic>
        <p:nvPicPr>
          <p:cNvPr id="7" name="Picture 6">
            <a:extLst>
              <a:ext uri="{FF2B5EF4-FFF2-40B4-BE49-F238E27FC236}">
                <a16:creationId xmlns:a16="http://schemas.microsoft.com/office/drawing/2014/main" id="{2233D17E-FB8D-40D5-B068-05E47BFE4DEC}"/>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0" name="Content Placeholder 2">
            <a:extLst>
              <a:ext uri="{FF2B5EF4-FFF2-40B4-BE49-F238E27FC236}">
                <a16:creationId xmlns:a16="http://schemas.microsoft.com/office/drawing/2014/main" id="{225477C4-D638-4A3A-85B5-9A1C03F95C60}"/>
              </a:ext>
            </a:extLst>
          </p:cNvPr>
          <p:cNvSpPr txBox="1">
            <a:spLocks/>
          </p:cNvSpPr>
          <p:nvPr/>
        </p:nvSpPr>
        <p:spPr>
          <a:xfrm>
            <a:off x="6639098" y="1845734"/>
            <a:ext cx="4998720" cy="44996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550" indent="0">
              <a:spcBef>
                <a:spcPts val="600"/>
              </a:spcBef>
              <a:spcAft>
                <a:spcPts val="600"/>
              </a:spcAft>
              <a:buFont typeface="Calibri" panose="020F0502020204030204" pitchFamily="34" charset="0"/>
              <a:buNone/>
              <a:defRPr/>
            </a:pPr>
            <a:r>
              <a:rPr lang="id-ID" i="1" dirty="0"/>
              <a:t>Adakah seorang pencuri (burglar)?</a:t>
            </a:r>
          </a:p>
          <a:p>
            <a:pPr marL="82550" indent="0">
              <a:buNone/>
              <a:defRPr/>
            </a:pPr>
            <a:r>
              <a:rPr lang="id-ID" dirty="0"/>
              <a:t>Variabel-variabel yang terlibat: </a:t>
            </a:r>
            <a:r>
              <a:rPr lang="id-ID" i="1" dirty="0"/>
              <a:t>Burglar, Earthquake, Alarm, JohnCalls, MaryCalls</a:t>
            </a:r>
          </a:p>
          <a:p>
            <a:pPr marL="82550" indent="0">
              <a:buNone/>
              <a:defRPr/>
            </a:pPr>
            <a:r>
              <a:rPr lang="id-ID" dirty="0"/>
              <a:t>Topologi jaringan merefleksikan pengetahuan “</a:t>
            </a:r>
            <a:r>
              <a:rPr lang="id-ID" i="1" dirty="0"/>
              <a:t>sebab akibat”</a:t>
            </a:r>
            <a:r>
              <a:rPr lang="id-ID" dirty="0"/>
              <a:t>:</a:t>
            </a:r>
          </a:p>
          <a:p>
            <a:pPr marL="425450" indent="-342900">
              <a:buFont typeface="Arial" panose="020B0604020202020204" pitchFamily="34" charset="0"/>
              <a:buChar char="•"/>
              <a:defRPr/>
            </a:pPr>
            <a:r>
              <a:rPr lang="id-ID" i="1" u="sng" dirty="0"/>
              <a:t>Burglary</a:t>
            </a:r>
            <a:r>
              <a:rPr lang="id-ID" dirty="0"/>
              <a:t> dapat menyebabkan alarm nyala</a:t>
            </a:r>
          </a:p>
          <a:p>
            <a:pPr marL="425450" indent="-342900">
              <a:buFont typeface="Arial" panose="020B0604020202020204" pitchFamily="34" charset="0"/>
              <a:buChar char="•"/>
              <a:defRPr/>
            </a:pPr>
            <a:r>
              <a:rPr lang="id-ID" i="1" u="sng" dirty="0"/>
              <a:t>Earthquake</a:t>
            </a:r>
            <a:r>
              <a:rPr lang="id-ID" dirty="0"/>
              <a:t> dapat menyebabkan alarm nyala</a:t>
            </a:r>
          </a:p>
          <a:p>
            <a:pPr marL="425450" indent="-342900">
              <a:buFont typeface="Arial" panose="020B0604020202020204" pitchFamily="34" charset="0"/>
              <a:buChar char="•"/>
              <a:defRPr/>
            </a:pPr>
            <a:r>
              <a:rPr lang="id-ID" dirty="0"/>
              <a:t>Alarm dapat menyebabkan adanya panggilan dari Mary (</a:t>
            </a:r>
            <a:r>
              <a:rPr lang="id-ID" i="1" u="sng" dirty="0"/>
              <a:t>MarryCall</a:t>
            </a:r>
            <a:r>
              <a:rPr lang="id-ID" dirty="0"/>
              <a:t>)</a:t>
            </a:r>
          </a:p>
          <a:p>
            <a:pPr marL="425450" indent="-342900">
              <a:buFont typeface="Arial" panose="020B0604020202020204" pitchFamily="34" charset="0"/>
              <a:buChar char="•"/>
              <a:defRPr/>
            </a:pPr>
            <a:r>
              <a:rPr lang="id-ID" dirty="0"/>
              <a:t>Alarm dapat menyebabkan adanya panggilan dari John (</a:t>
            </a:r>
            <a:r>
              <a:rPr lang="id-ID" i="1" u="sng" dirty="0"/>
              <a:t>JohnCall</a:t>
            </a:r>
            <a:r>
              <a:rPr lang="id-ID" dirty="0"/>
              <a:t>)</a:t>
            </a:r>
          </a:p>
          <a:p>
            <a:pPr marL="95250" indent="0">
              <a:spcBef>
                <a:spcPts val="600"/>
              </a:spcBef>
              <a:spcAft>
                <a:spcPts val="600"/>
              </a:spcAft>
              <a:buFont typeface="Calibri" panose="020F0502020204030204" pitchFamily="34" charset="0"/>
              <a:buNone/>
              <a:defRPr/>
            </a:pPr>
            <a:r>
              <a:rPr lang="id-ID" i="1" dirty="0"/>
              <a:t> </a:t>
            </a:r>
          </a:p>
          <a:p>
            <a:pPr marL="95250" indent="0">
              <a:spcBef>
                <a:spcPts val="600"/>
              </a:spcBef>
              <a:spcAft>
                <a:spcPts val="600"/>
              </a:spcAft>
              <a:buFont typeface="Calibri" panose="020F0502020204030204" pitchFamily="34" charset="0"/>
              <a:buNone/>
              <a:defRPr/>
            </a:pPr>
            <a:r>
              <a:rPr lang="id-ID" i="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wipe(left)">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up)">
                                      <p:cBhvr>
                                        <p:cTn id="15" dur="500"/>
                                        <p:tgtEl>
                                          <p:spTgt spid="10">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wipe(up)">
                                      <p:cBhvr>
                                        <p:cTn id="18" dur="500"/>
                                        <p:tgtEl>
                                          <p:spTgt spid="10">
                                            <p:txEl>
                                              <p:pRg st="3" end="3"/>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wipe(up)">
                                      <p:cBhvr>
                                        <p:cTn id="21" dur="500"/>
                                        <p:tgtEl>
                                          <p:spTgt spid="10">
                                            <p:txEl>
                                              <p:pRg st="4" end="4"/>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wipe(up)">
                                      <p:cBhvr>
                                        <p:cTn id="24" dur="500"/>
                                        <p:tgtEl>
                                          <p:spTgt spid="10">
                                            <p:txEl>
                                              <p:pRg st="5" end="5"/>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wipe(up)">
                                      <p:cBhvr>
                                        <p:cTn id="2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E91529D-F588-496D-8CAA-3CECE54906CC}"/>
              </a:ext>
            </a:extLst>
          </p:cNvPr>
          <p:cNvSpPr>
            <a:spLocks noGrp="1"/>
          </p:cNvSpPr>
          <p:nvPr>
            <p:ph idx="1"/>
          </p:nvPr>
        </p:nvSpPr>
        <p:spPr>
          <a:xfrm>
            <a:off x="1097280" y="1842655"/>
            <a:ext cx="3543994" cy="4385093"/>
          </a:xfrm>
        </p:spPr>
        <p:txBody>
          <a:bodyPr>
            <a:normAutofit/>
          </a:bodyPr>
          <a:lstStyle/>
          <a:p>
            <a:pPr marL="97200" indent="0">
              <a:spcBef>
                <a:spcPts val="600"/>
              </a:spcBef>
              <a:spcAft>
                <a:spcPts val="600"/>
              </a:spcAft>
              <a:defRPr/>
            </a:pPr>
            <a:r>
              <a:rPr lang="id-ID" b="1" dirty="0"/>
              <a:t>Contoh Kasus:</a:t>
            </a:r>
            <a:endParaRPr lang="id-ID" dirty="0"/>
          </a:p>
          <a:p>
            <a:pPr marL="442913" indent="-263525">
              <a:spcBef>
                <a:spcPts val="600"/>
              </a:spcBef>
              <a:spcAft>
                <a:spcPts val="600"/>
              </a:spcAft>
              <a:buFont typeface="Arial" panose="020B0604020202020204" pitchFamily="34" charset="0"/>
              <a:buChar char="•"/>
              <a:defRPr/>
            </a:pPr>
            <a:r>
              <a:rPr lang="id-ID" i="1" dirty="0"/>
              <a:t>Burglary</a:t>
            </a:r>
            <a:r>
              <a:rPr lang="id-ID" dirty="0"/>
              <a:t> dan </a:t>
            </a:r>
            <a:r>
              <a:rPr lang="id-ID" i="1" dirty="0"/>
              <a:t>Earthquake</a:t>
            </a:r>
            <a:r>
              <a:rPr lang="id-ID" dirty="0"/>
              <a:t> keduanya merupakan </a:t>
            </a:r>
            <a:r>
              <a:rPr lang="id-ID" u="sng" dirty="0"/>
              <a:t>variabel independent </a:t>
            </a:r>
            <a:r>
              <a:rPr lang="id-ID" dirty="0"/>
              <a:t>dengan nilai probabilitas masing-masing: P(B)= 0.001 dan P(E)=0.002</a:t>
            </a:r>
          </a:p>
          <a:p>
            <a:pPr marL="442913" indent="-263525">
              <a:spcBef>
                <a:spcPts val="600"/>
              </a:spcBef>
              <a:spcAft>
                <a:spcPts val="600"/>
              </a:spcAft>
              <a:buFont typeface="Arial" panose="020B0604020202020204" pitchFamily="34" charset="0"/>
              <a:buChar char="•"/>
              <a:defRPr/>
            </a:pPr>
            <a:endParaRPr lang="id-ID" dirty="0"/>
          </a:p>
          <a:p>
            <a:pPr marL="442913" indent="-263525">
              <a:spcBef>
                <a:spcPts val="600"/>
              </a:spcBef>
              <a:spcAft>
                <a:spcPts val="600"/>
              </a:spcAft>
              <a:buFont typeface="Arial" panose="020B0604020202020204" pitchFamily="34" charset="0"/>
              <a:buChar char="•"/>
              <a:defRPr/>
            </a:pPr>
            <a:r>
              <a:rPr lang="id-ID" dirty="0"/>
              <a:t>Namun </a:t>
            </a:r>
            <a:r>
              <a:rPr lang="id-ID" i="1" dirty="0"/>
              <a:t>Alarm</a:t>
            </a:r>
            <a:r>
              <a:rPr lang="id-ID" dirty="0"/>
              <a:t> merupakan </a:t>
            </a:r>
            <a:r>
              <a:rPr lang="id-ID" u="sng" dirty="0"/>
              <a:t>varibel bersyarat</a:t>
            </a:r>
            <a:r>
              <a:rPr lang="id-ID" dirty="0"/>
              <a:t> yang dipengaruhi oleh </a:t>
            </a:r>
            <a:r>
              <a:rPr lang="id-ID" i="1" dirty="0"/>
              <a:t>Burglary</a:t>
            </a:r>
            <a:r>
              <a:rPr lang="id-ID" dirty="0"/>
              <a:t> dan </a:t>
            </a:r>
            <a:r>
              <a:rPr lang="id-ID" i="1" dirty="0"/>
              <a:t>Earthquake</a:t>
            </a:r>
            <a:endParaRPr lang="id-ID" dirty="0"/>
          </a:p>
        </p:txBody>
      </p:sp>
      <p:pic>
        <p:nvPicPr>
          <p:cNvPr id="18435" name="Picture 7">
            <a:extLst>
              <a:ext uri="{FF2B5EF4-FFF2-40B4-BE49-F238E27FC236}">
                <a16:creationId xmlns:a16="http://schemas.microsoft.com/office/drawing/2014/main" id="{22614C82-D537-4D49-A8C7-59F79CEBBB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08073" y="2248666"/>
            <a:ext cx="4998720" cy="3597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5DDEF218-D7F1-4F69-A584-2F1FF59886BF}"/>
              </a:ext>
            </a:extLst>
          </p:cNvPr>
          <p:cNvSpPr>
            <a:spLocks noGrp="1"/>
          </p:cNvSpPr>
          <p:nvPr>
            <p:ph type="title"/>
          </p:nvPr>
        </p:nvSpPr>
        <p:spPr>
          <a:xfrm>
            <a:off x="1097280" y="286603"/>
            <a:ext cx="10058400" cy="1450757"/>
          </a:xfrm>
        </p:spPr>
        <p:txBody>
          <a:bodyPr>
            <a:normAutofit/>
          </a:bodyPr>
          <a:lstStyle/>
          <a:p>
            <a:r>
              <a:rPr lang="en-US" sz="4000" b="1" dirty="0"/>
              <a:t>BAYESIAN NETWORK</a:t>
            </a:r>
            <a:br>
              <a:rPr lang="id-ID" sz="4000" b="1" dirty="0"/>
            </a:br>
            <a:r>
              <a:rPr lang="en-US" sz="2700" i="1" dirty="0" err="1"/>
              <a:t>Deskripsi</a:t>
            </a:r>
            <a:r>
              <a:rPr lang="en-US" sz="2700" i="1" dirty="0"/>
              <a:t> </a:t>
            </a:r>
            <a:r>
              <a:rPr lang="id-ID" sz="2700" i="1" dirty="0"/>
              <a:t>Bayesian Network (BN)</a:t>
            </a:r>
          </a:p>
        </p:txBody>
      </p:sp>
      <p:pic>
        <p:nvPicPr>
          <p:cNvPr id="6" name="Picture 5">
            <a:extLst>
              <a:ext uri="{FF2B5EF4-FFF2-40B4-BE49-F238E27FC236}">
                <a16:creationId xmlns:a16="http://schemas.microsoft.com/office/drawing/2014/main" id="{335F2DB7-537C-43A4-AF93-A8A34060D4E4}"/>
              </a:ext>
            </a:extLst>
          </p:cNvPr>
          <p:cNvPicPr>
            <a:picLocks noChangeAspect="1"/>
          </p:cNvPicPr>
          <p:nvPr/>
        </p:nvPicPr>
        <p:blipFill>
          <a:blip r:embed="rId3"/>
          <a:stretch>
            <a:fillRect/>
          </a:stretch>
        </p:blipFill>
        <p:spPr>
          <a:xfrm>
            <a:off x="9869617" y="630252"/>
            <a:ext cx="1286063" cy="103077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34276C2-2B89-4F8B-A913-C44871087F02}"/>
              </a:ext>
            </a:extLst>
          </p:cNvPr>
          <p:cNvSpPr>
            <a:spLocks noGrp="1"/>
          </p:cNvSpPr>
          <p:nvPr>
            <p:ph idx="1"/>
          </p:nvPr>
        </p:nvSpPr>
        <p:spPr>
          <a:xfrm>
            <a:off x="1097280" y="1818023"/>
            <a:ext cx="4998720" cy="4458085"/>
          </a:xfrm>
        </p:spPr>
        <p:txBody>
          <a:bodyPr>
            <a:noAutofit/>
          </a:bodyPr>
          <a:lstStyle/>
          <a:p>
            <a:pPr marL="90488" indent="-7938">
              <a:spcBef>
                <a:spcPts val="400"/>
              </a:spcBef>
              <a:spcAft>
                <a:spcPts val="400"/>
              </a:spcAft>
              <a:buNone/>
              <a:defRPr/>
            </a:pPr>
            <a:r>
              <a:rPr lang="id-ID" sz="2600" b="1" dirty="0"/>
              <a:t>Semantik BN</a:t>
            </a:r>
          </a:p>
          <a:p>
            <a:pPr marL="90488" indent="-7938">
              <a:spcBef>
                <a:spcPts val="400"/>
              </a:spcBef>
              <a:spcAft>
                <a:spcPts val="400"/>
              </a:spcAft>
              <a:buNone/>
              <a:defRPr/>
            </a:pPr>
            <a:r>
              <a:rPr lang="id-ID" i="1" dirty="0"/>
              <a:t>Full joint distribution </a:t>
            </a:r>
            <a:r>
              <a:rPr lang="id-ID" dirty="0"/>
              <a:t>didefinisikan sebagai perkalian atas distribusi bersyarat lokal:</a:t>
            </a:r>
          </a:p>
          <a:p>
            <a:pPr marL="90488" indent="-7938">
              <a:spcBef>
                <a:spcPts val="400"/>
              </a:spcBef>
              <a:spcAft>
                <a:spcPts val="400"/>
              </a:spcAft>
              <a:buNone/>
              <a:defRPr/>
            </a:pPr>
            <a:endParaRPr lang="id-ID" dirty="0"/>
          </a:p>
          <a:p>
            <a:pPr marL="90488" indent="-7938">
              <a:spcBef>
                <a:spcPts val="400"/>
              </a:spcBef>
              <a:spcAft>
                <a:spcPts val="400"/>
              </a:spcAft>
              <a:buNone/>
              <a:defRPr/>
            </a:pPr>
            <a:endParaRPr lang="id-ID" dirty="0"/>
          </a:p>
          <a:p>
            <a:pPr marL="90488" indent="-7938">
              <a:spcBef>
                <a:spcPts val="400"/>
              </a:spcBef>
              <a:spcAft>
                <a:spcPts val="400"/>
              </a:spcAft>
              <a:buNone/>
              <a:defRPr/>
            </a:pPr>
            <a:endParaRPr lang="id-ID" dirty="0"/>
          </a:p>
          <a:p>
            <a:pPr marL="90488" indent="-7938">
              <a:spcBef>
                <a:spcPts val="400"/>
              </a:spcBef>
              <a:spcAft>
                <a:spcPts val="400"/>
              </a:spcAft>
              <a:buNone/>
              <a:defRPr/>
            </a:pPr>
            <a:endParaRPr lang="id-ID" dirty="0"/>
          </a:p>
          <a:p>
            <a:pPr marL="90488" indent="-7938">
              <a:spcBef>
                <a:spcPts val="400"/>
              </a:spcBef>
              <a:spcAft>
                <a:spcPts val="400"/>
              </a:spcAft>
              <a:buNone/>
              <a:defRPr/>
            </a:pPr>
            <a:endParaRPr lang="id-ID" dirty="0"/>
          </a:p>
          <a:p>
            <a:pPr marL="90488" indent="-7938">
              <a:spcBef>
                <a:spcPts val="400"/>
              </a:spcBef>
              <a:spcAft>
                <a:spcPts val="400"/>
              </a:spcAft>
              <a:buNone/>
              <a:defRPr/>
            </a:pPr>
            <a:r>
              <a:rPr lang="id-ID" i="1" dirty="0"/>
              <a:t>P(X</a:t>
            </a:r>
            <a:r>
              <a:rPr lang="id-ID" i="1" baseline="-25000" dirty="0"/>
              <a:t>1</a:t>
            </a:r>
            <a:r>
              <a:rPr lang="id-ID" i="1" dirty="0"/>
              <a:t>, ..., X</a:t>
            </a:r>
            <a:r>
              <a:rPr lang="id-ID" i="1" baseline="-25000" dirty="0"/>
              <a:t>n</a:t>
            </a:r>
            <a:r>
              <a:rPr lang="id-ID" i="1" dirty="0"/>
              <a:t>) = n</a:t>
            </a:r>
            <a:r>
              <a:rPr lang="id-ID" i="1" baseline="-25000" dirty="0"/>
              <a:t>i=1</a:t>
            </a:r>
            <a:r>
              <a:rPr lang="id-ID" i="1" dirty="0"/>
              <a:t> P(X</a:t>
            </a:r>
            <a:r>
              <a:rPr lang="id-ID" i="1" baseline="-25000" dirty="0"/>
              <a:t>i</a:t>
            </a:r>
            <a:r>
              <a:rPr lang="id-ID" i="1" dirty="0"/>
              <a:t> | Parents(X</a:t>
            </a:r>
            <a:r>
              <a:rPr lang="id-ID" i="1" baseline="-25000" dirty="0"/>
              <a:t>i</a:t>
            </a:r>
            <a:r>
              <a:rPr lang="id-ID" i="1" dirty="0"/>
              <a:t>))</a:t>
            </a:r>
          </a:p>
          <a:p>
            <a:pPr marL="90488" indent="-7938">
              <a:spcBef>
                <a:spcPts val="400"/>
              </a:spcBef>
              <a:spcAft>
                <a:spcPts val="400"/>
              </a:spcAft>
              <a:buNone/>
              <a:defRPr/>
            </a:pPr>
            <a:r>
              <a:rPr lang="id-ID" dirty="0"/>
              <a:t>Misalnya:</a:t>
            </a:r>
          </a:p>
          <a:p>
            <a:pPr marL="425450" indent="-342900">
              <a:spcBef>
                <a:spcPts val="400"/>
              </a:spcBef>
              <a:spcAft>
                <a:spcPts val="400"/>
              </a:spcAft>
              <a:buFont typeface="Arial" panose="020B0604020202020204" pitchFamily="34" charset="0"/>
              <a:buChar char="•"/>
              <a:defRPr/>
            </a:pPr>
            <a:r>
              <a:rPr lang="id-ID" i="1" dirty="0"/>
              <a:t>P(j ∧ m ∧ a ∧ ¬b ∧ ¬e) </a:t>
            </a:r>
            <a:endParaRPr lang="id-ID" dirty="0"/>
          </a:p>
          <a:p>
            <a:pPr marL="425450" indent="-342900">
              <a:spcBef>
                <a:spcPts val="400"/>
              </a:spcBef>
              <a:spcAft>
                <a:spcPts val="400"/>
              </a:spcAft>
              <a:buFont typeface="Arial" panose="020B0604020202020204" pitchFamily="34" charset="0"/>
              <a:buChar char="•"/>
              <a:defRPr/>
            </a:pPr>
            <a:r>
              <a:rPr lang="id-ID" i="1" dirty="0"/>
              <a:t>= P(j | a) P(m | a) P(a | ¬b, ¬e) P(¬b) P(¬e) </a:t>
            </a:r>
            <a:endParaRPr lang="id-ID" dirty="0"/>
          </a:p>
          <a:p>
            <a:pPr marL="90488" indent="-7938">
              <a:spcBef>
                <a:spcPts val="400"/>
              </a:spcBef>
              <a:spcAft>
                <a:spcPts val="400"/>
              </a:spcAft>
              <a:buNone/>
              <a:defRPr/>
            </a:pPr>
            <a:endParaRPr lang="id-ID" dirty="0"/>
          </a:p>
        </p:txBody>
      </p:sp>
      <p:pic>
        <p:nvPicPr>
          <p:cNvPr id="19460" name="Picture 5">
            <a:extLst>
              <a:ext uri="{FF2B5EF4-FFF2-40B4-BE49-F238E27FC236}">
                <a16:creationId xmlns:a16="http://schemas.microsoft.com/office/drawing/2014/main" id="{B4603E7C-D739-4B91-AB76-98F0DF617C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50454"/>
            <a:ext cx="17557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09DBBA74-8C86-40E9-86A5-6C3E8450DA1E}"/>
              </a:ext>
            </a:extLst>
          </p:cNvPr>
          <p:cNvSpPr>
            <a:spLocks noGrp="1"/>
          </p:cNvSpPr>
          <p:nvPr>
            <p:ph type="title"/>
          </p:nvPr>
        </p:nvSpPr>
        <p:spPr>
          <a:xfrm>
            <a:off x="1097280" y="286603"/>
            <a:ext cx="10058400" cy="1450757"/>
          </a:xfrm>
        </p:spPr>
        <p:txBody>
          <a:bodyPr>
            <a:normAutofit/>
          </a:bodyPr>
          <a:lstStyle/>
          <a:p>
            <a:r>
              <a:rPr lang="en-US" sz="4000" b="1" dirty="0"/>
              <a:t>BAYESIAN NETWORK</a:t>
            </a:r>
            <a:br>
              <a:rPr lang="id-ID" sz="4000" b="1" dirty="0"/>
            </a:br>
            <a:r>
              <a:rPr lang="en-US" sz="2700" i="1" dirty="0" err="1"/>
              <a:t>Deskripsi</a:t>
            </a:r>
            <a:r>
              <a:rPr lang="en-US" sz="2700" i="1" dirty="0"/>
              <a:t> </a:t>
            </a:r>
            <a:r>
              <a:rPr lang="id-ID" sz="2700" i="1" dirty="0"/>
              <a:t>Bayesian Network (BN)</a:t>
            </a:r>
          </a:p>
        </p:txBody>
      </p:sp>
      <p:pic>
        <p:nvPicPr>
          <p:cNvPr id="8" name="Picture 7">
            <a:extLst>
              <a:ext uri="{FF2B5EF4-FFF2-40B4-BE49-F238E27FC236}">
                <a16:creationId xmlns:a16="http://schemas.microsoft.com/office/drawing/2014/main" id="{8737BECB-9EB5-4035-A0AA-A973D0A4FC75}"/>
              </a:ext>
            </a:extLst>
          </p:cNvPr>
          <p:cNvPicPr>
            <a:picLocks noChangeAspect="1"/>
          </p:cNvPicPr>
          <p:nvPr/>
        </p:nvPicPr>
        <p:blipFill>
          <a:blip r:embed="rId3"/>
          <a:stretch>
            <a:fillRect/>
          </a:stretch>
        </p:blipFill>
        <p:spPr>
          <a:xfrm>
            <a:off x="9869617" y="630252"/>
            <a:ext cx="1286063" cy="1030778"/>
          </a:xfrm>
          <a:prstGeom prst="rect">
            <a:avLst/>
          </a:prstGeom>
        </p:spPr>
      </p:pic>
      <p:sp>
        <p:nvSpPr>
          <p:cNvPr id="9" name="Content Placeholder 2">
            <a:extLst>
              <a:ext uri="{FF2B5EF4-FFF2-40B4-BE49-F238E27FC236}">
                <a16:creationId xmlns:a16="http://schemas.microsoft.com/office/drawing/2014/main" id="{EB201430-63ED-44FD-837E-6BF597FECDE0}"/>
              </a:ext>
            </a:extLst>
          </p:cNvPr>
          <p:cNvSpPr txBox="1">
            <a:spLocks/>
          </p:cNvSpPr>
          <p:nvPr/>
        </p:nvSpPr>
        <p:spPr>
          <a:xfrm>
            <a:off x="6096000" y="2258290"/>
            <a:ext cx="5059680" cy="401781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7938">
              <a:spcBef>
                <a:spcPts val="400"/>
              </a:spcBef>
              <a:spcAft>
                <a:spcPts val="400"/>
              </a:spcAft>
              <a:buNone/>
              <a:defRPr/>
            </a:pPr>
            <a:r>
              <a:rPr lang="id-ID" dirty="0"/>
              <a:t>Algoritma untuk pengkonstruksian BN</a:t>
            </a:r>
          </a:p>
          <a:p>
            <a:pPr marL="90488" indent="-7938">
              <a:spcBef>
                <a:spcPts val="400"/>
              </a:spcBef>
              <a:spcAft>
                <a:spcPts val="400"/>
              </a:spcAft>
              <a:buFont typeface="Calibri" panose="020F0502020204030204" pitchFamily="34" charset="0"/>
              <a:buNone/>
              <a:defRPr/>
            </a:pPr>
            <a:endParaRPr lang="id-ID" dirty="0"/>
          </a:p>
          <a:p>
            <a:pPr marL="90488" indent="-7938">
              <a:spcBef>
                <a:spcPts val="400"/>
              </a:spcBef>
              <a:spcAft>
                <a:spcPts val="400"/>
              </a:spcAft>
              <a:buFont typeface="Calibri" panose="020F0502020204030204" pitchFamily="34" charset="0"/>
              <a:buNone/>
              <a:defRPr/>
            </a:pPr>
            <a:endParaRPr lang="id-ID" dirty="0"/>
          </a:p>
          <a:p>
            <a:pPr marL="90488" indent="-7938">
              <a:spcBef>
                <a:spcPts val="400"/>
              </a:spcBef>
              <a:spcAft>
                <a:spcPts val="400"/>
              </a:spcAft>
              <a:buFont typeface="Calibri" panose="020F0502020204030204" pitchFamily="34" charset="0"/>
              <a:buNone/>
              <a:defRPr/>
            </a:pPr>
            <a:endParaRPr lang="id-ID" dirty="0"/>
          </a:p>
          <a:p>
            <a:pPr marL="90488" indent="-7938">
              <a:spcBef>
                <a:spcPts val="400"/>
              </a:spcBef>
              <a:spcAft>
                <a:spcPts val="400"/>
              </a:spcAft>
              <a:buFont typeface="Calibri" panose="020F0502020204030204" pitchFamily="34" charset="0"/>
              <a:buNone/>
              <a:defRPr/>
            </a:pPr>
            <a:endParaRPr lang="id-ID" dirty="0"/>
          </a:p>
          <a:p>
            <a:pPr marL="90488" indent="-7938">
              <a:spcBef>
                <a:spcPts val="400"/>
              </a:spcBef>
              <a:spcAft>
                <a:spcPts val="400"/>
              </a:spcAft>
              <a:buFont typeface="Calibri" panose="020F0502020204030204" pitchFamily="34" charset="0"/>
              <a:buNone/>
              <a:defRPr/>
            </a:pPr>
            <a:endParaRPr lang="id-ID" dirty="0"/>
          </a:p>
          <a:p>
            <a:pPr marL="90488" indent="-7938">
              <a:spcBef>
                <a:spcPts val="400"/>
              </a:spcBef>
              <a:spcAft>
                <a:spcPts val="400"/>
              </a:spcAft>
              <a:buFont typeface="Calibri" panose="020F0502020204030204" pitchFamily="34" charset="0"/>
              <a:buNone/>
              <a:defRPr/>
            </a:pPr>
            <a:endParaRPr lang="id-ID" dirty="0"/>
          </a:p>
          <a:p>
            <a:pPr marL="90488" indent="-7938">
              <a:spcBef>
                <a:spcPts val="400"/>
              </a:spcBef>
              <a:spcAft>
                <a:spcPts val="400"/>
              </a:spcAft>
              <a:buFont typeface="Calibri" panose="020F0502020204030204" pitchFamily="34" charset="0"/>
              <a:buNone/>
              <a:defRPr/>
            </a:pPr>
            <a:endParaRPr lang="id-ID" dirty="0"/>
          </a:p>
          <a:p>
            <a:pPr marL="90488" indent="-7938">
              <a:spcBef>
                <a:spcPts val="400"/>
              </a:spcBef>
              <a:spcAft>
                <a:spcPts val="400"/>
              </a:spcAft>
              <a:buNone/>
              <a:defRPr/>
            </a:pPr>
            <a:r>
              <a:rPr lang="id-ID" altLang="id-ID" dirty="0"/>
              <a:t>Misalnya dipilih urutan M, J, A, B, E</a:t>
            </a:r>
          </a:p>
        </p:txBody>
      </p:sp>
      <p:pic>
        <p:nvPicPr>
          <p:cNvPr id="10" name="Picture 6">
            <a:extLst>
              <a:ext uri="{FF2B5EF4-FFF2-40B4-BE49-F238E27FC236}">
                <a16:creationId xmlns:a16="http://schemas.microsoft.com/office/drawing/2014/main" id="{F08F785A-3237-4AC7-976E-8051D26A96F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9130" y="2850714"/>
            <a:ext cx="5611091" cy="2198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3646736-2A67-4E1A-8E55-41AA937418CC}"/>
              </a:ext>
            </a:extLst>
          </p:cNvPr>
          <p:cNvSpPr>
            <a:spLocks noGrp="1"/>
          </p:cNvSpPr>
          <p:nvPr>
            <p:ph idx="1"/>
          </p:nvPr>
        </p:nvSpPr>
        <p:spPr>
          <a:xfrm>
            <a:off x="1097280" y="1845734"/>
            <a:ext cx="4818612" cy="4354304"/>
          </a:xfrm>
        </p:spPr>
        <p:txBody>
          <a:bodyPr>
            <a:normAutofit/>
          </a:bodyPr>
          <a:lstStyle/>
          <a:p>
            <a:pPr marL="82550" indent="0">
              <a:buNone/>
              <a:defRPr/>
            </a:pPr>
            <a:r>
              <a:rPr lang="id-ID" sz="2600" b="1" dirty="0"/>
              <a:t>Semantik BN</a:t>
            </a:r>
          </a:p>
          <a:p>
            <a:pPr marL="82550" indent="0">
              <a:buNone/>
              <a:defRPr/>
            </a:pPr>
            <a:r>
              <a:rPr lang="id-ID" i="1" dirty="0"/>
              <a:t>P(J | M) </a:t>
            </a:r>
            <a:r>
              <a:rPr lang="id-ID" dirty="0"/>
              <a:t>= </a:t>
            </a:r>
            <a:r>
              <a:rPr lang="id-ID" i="1" dirty="0"/>
              <a:t>P(J) </a:t>
            </a:r>
            <a:r>
              <a:rPr lang="id-ID" dirty="0"/>
              <a:t>? </a:t>
            </a:r>
          </a:p>
          <a:p>
            <a:pPr marL="82550" indent="0">
              <a:buNone/>
              <a:defRPr/>
            </a:pPr>
            <a:r>
              <a:rPr lang="id-ID" dirty="0"/>
              <a:t>Apakah Peluang </a:t>
            </a:r>
            <a:r>
              <a:rPr lang="id-ID" i="1" dirty="0"/>
              <a:t>JohnCalls </a:t>
            </a:r>
            <a:r>
              <a:rPr lang="id-ID" dirty="0"/>
              <a:t>bersyarat terhadap </a:t>
            </a:r>
            <a:r>
              <a:rPr lang="id-ID" i="1" dirty="0"/>
              <a:t>MaryCalls</a:t>
            </a:r>
            <a:r>
              <a:rPr lang="id-ID" dirty="0"/>
              <a:t> sama dengan peluang terjadinya </a:t>
            </a:r>
            <a:r>
              <a:rPr lang="id-ID" i="1" dirty="0"/>
              <a:t>JohnCalls</a:t>
            </a:r>
            <a:r>
              <a:rPr lang="id-ID" dirty="0"/>
              <a:t>? 	</a:t>
            </a:r>
          </a:p>
          <a:p>
            <a:pPr marL="82550" indent="0">
              <a:buNone/>
              <a:defRPr/>
            </a:pPr>
            <a:endParaRPr lang="id-ID" i="1" dirty="0"/>
          </a:p>
          <a:p>
            <a:pPr marL="82550" indent="0">
              <a:buNone/>
              <a:defRPr/>
            </a:pPr>
            <a:endParaRPr lang="id-ID" i="1" dirty="0"/>
          </a:p>
          <a:p>
            <a:pPr marL="82550" indent="0">
              <a:buNone/>
              <a:defRPr/>
            </a:pPr>
            <a:endParaRPr lang="id-ID" i="1" dirty="0"/>
          </a:p>
          <a:p>
            <a:pPr marL="82550" indent="0">
              <a:buNone/>
              <a:defRPr/>
            </a:pPr>
            <a:r>
              <a:rPr lang="id-ID" u="sng" dirty="0"/>
              <a:t>Jawaban</a:t>
            </a:r>
            <a:r>
              <a:rPr lang="id-ID" dirty="0"/>
              <a:t> : Tidak, karena dari graph diatas terlihat bahwa peluang terjadinya </a:t>
            </a:r>
            <a:r>
              <a:rPr lang="id-ID" i="1" dirty="0"/>
              <a:t>JohnCalls</a:t>
            </a:r>
            <a:r>
              <a:rPr lang="id-ID" dirty="0"/>
              <a:t> bergantung pada </a:t>
            </a:r>
            <a:r>
              <a:rPr lang="id-ID" i="1" dirty="0"/>
              <a:t>MaryCalls</a:t>
            </a:r>
            <a:r>
              <a:rPr lang="id-ID" dirty="0"/>
              <a:t>. 	</a:t>
            </a:r>
          </a:p>
          <a:p>
            <a:pPr marL="82550" indent="0">
              <a:buNone/>
              <a:defRPr/>
            </a:pPr>
            <a:endParaRPr lang="id-ID" i="1" dirty="0"/>
          </a:p>
          <a:p>
            <a:pPr marL="82550" indent="0">
              <a:buNone/>
              <a:defRPr/>
            </a:pPr>
            <a:endParaRPr lang="id-ID" i="1" dirty="0"/>
          </a:p>
          <a:p>
            <a:pPr marL="82550" indent="0">
              <a:buNone/>
              <a:defRPr/>
            </a:pPr>
            <a:endParaRPr lang="id-ID" sz="2400" i="1" dirty="0"/>
          </a:p>
        </p:txBody>
      </p:sp>
      <p:pic>
        <p:nvPicPr>
          <p:cNvPr id="21508" name="Picture 6">
            <a:extLst>
              <a:ext uri="{FF2B5EF4-FFF2-40B4-BE49-F238E27FC236}">
                <a16:creationId xmlns:a16="http://schemas.microsoft.com/office/drawing/2014/main" id="{F48F43A9-F458-491F-8F59-766854A6AC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2254" y="3567546"/>
            <a:ext cx="2810293" cy="161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328DC645-1BC6-4570-ADB0-ED63AE0978D5}"/>
              </a:ext>
            </a:extLst>
          </p:cNvPr>
          <p:cNvSpPr>
            <a:spLocks noGrp="1"/>
          </p:cNvSpPr>
          <p:nvPr>
            <p:ph type="title"/>
          </p:nvPr>
        </p:nvSpPr>
        <p:spPr>
          <a:xfrm>
            <a:off x="1097280" y="286603"/>
            <a:ext cx="10058400" cy="1450757"/>
          </a:xfrm>
        </p:spPr>
        <p:txBody>
          <a:bodyPr>
            <a:normAutofit/>
          </a:bodyPr>
          <a:lstStyle/>
          <a:p>
            <a:r>
              <a:rPr lang="en-US" sz="4000" b="1" dirty="0"/>
              <a:t>BAYESIAN NETWORK</a:t>
            </a:r>
            <a:br>
              <a:rPr lang="id-ID" sz="4000" b="1" dirty="0"/>
            </a:br>
            <a:r>
              <a:rPr lang="en-US" sz="2700" i="1" dirty="0" err="1"/>
              <a:t>Deskripsi</a:t>
            </a:r>
            <a:r>
              <a:rPr lang="en-US" sz="2700" i="1" dirty="0"/>
              <a:t> </a:t>
            </a:r>
            <a:r>
              <a:rPr lang="id-ID" sz="2700" i="1" dirty="0"/>
              <a:t>Bayesian Network (BN)</a:t>
            </a:r>
          </a:p>
        </p:txBody>
      </p:sp>
      <p:pic>
        <p:nvPicPr>
          <p:cNvPr id="8" name="Picture 7">
            <a:extLst>
              <a:ext uri="{FF2B5EF4-FFF2-40B4-BE49-F238E27FC236}">
                <a16:creationId xmlns:a16="http://schemas.microsoft.com/office/drawing/2014/main" id="{72A936E3-B2D3-486D-93F7-9A06AFA3DD0F}"/>
              </a:ext>
            </a:extLst>
          </p:cNvPr>
          <p:cNvPicPr>
            <a:picLocks noChangeAspect="1"/>
          </p:cNvPicPr>
          <p:nvPr/>
        </p:nvPicPr>
        <p:blipFill>
          <a:blip r:embed="rId3"/>
          <a:stretch>
            <a:fillRect/>
          </a:stretch>
        </p:blipFill>
        <p:spPr>
          <a:xfrm>
            <a:off x="9869617" y="630252"/>
            <a:ext cx="1286063" cy="1030778"/>
          </a:xfrm>
          <a:prstGeom prst="rect">
            <a:avLst/>
          </a:prstGeom>
        </p:spPr>
      </p:pic>
      <p:sp>
        <p:nvSpPr>
          <p:cNvPr id="9" name="Content Placeholder 2">
            <a:extLst>
              <a:ext uri="{FF2B5EF4-FFF2-40B4-BE49-F238E27FC236}">
                <a16:creationId xmlns:a16="http://schemas.microsoft.com/office/drawing/2014/main" id="{E389B381-5A92-453D-A1EE-E8AD7180D740}"/>
              </a:ext>
            </a:extLst>
          </p:cNvPr>
          <p:cNvSpPr txBox="1">
            <a:spLocks/>
          </p:cNvSpPr>
          <p:nvPr/>
        </p:nvSpPr>
        <p:spPr>
          <a:xfrm>
            <a:off x="6012871" y="1873444"/>
            <a:ext cx="5666509" cy="46979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550" indent="0">
              <a:defRPr/>
            </a:pPr>
            <a:r>
              <a:rPr lang="id-ID" i="1" dirty="0"/>
              <a:t>P(A | J, M) </a:t>
            </a:r>
            <a:r>
              <a:rPr lang="id-ID" dirty="0"/>
              <a:t>= </a:t>
            </a:r>
            <a:r>
              <a:rPr lang="id-ID" i="1" dirty="0"/>
              <a:t>P(A | J)</a:t>
            </a:r>
            <a:r>
              <a:rPr lang="id-ID" dirty="0"/>
              <a:t>? </a:t>
            </a:r>
            <a:r>
              <a:rPr lang="id-ID" i="1" dirty="0"/>
              <a:t>P(A | J, M) = P(A)</a:t>
            </a:r>
            <a:r>
              <a:rPr lang="id-ID" dirty="0"/>
              <a:t>? </a:t>
            </a:r>
          </a:p>
          <a:p>
            <a:pPr marL="82550" indent="0">
              <a:buNone/>
              <a:defRPr/>
            </a:pPr>
            <a:endParaRPr lang="id-ID" i="1" dirty="0"/>
          </a:p>
          <a:p>
            <a:pPr marL="82550" indent="0">
              <a:buNone/>
              <a:defRPr/>
            </a:pPr>
            <a:endParaRPr lang="id-ID" i="1" dirty="0"/>
          </a:p>
          <a:p>
            <a:pPr marL="82550" indent="0">
              <a:buNone/>
              <a:defRPr/>
            </a:pPr>
            <a:endParaRPr lang="id-ID" sz="2800" dirty="0"/>
          </a:p>
          <a:p>
            <a:pPr marL="82550" indent="0">
              <a:buNone/>
              <a:defRPr/>
            </a:pPr>
            <a:endParaRPr lang="id-ID" sz="2800" dirty="0"/>
          </a:p>
          <a:p>
            <a:pPr marL="82550" indent="0">
              <a:buNone/>
              <a:defRPr/>
            </a:pPr>
            <a:endParaRPr lang="id-ID" sz="2800" dirty="0"/>
          </a:p>
          <a:p>
            <a:pPr marL="82550" indent="0">
              <a:buNone/>
              <a:defRPr/>
            </a:pPr>
            <a:r>
              <a:rPr lang="id-ID" dirty="0"/>
              <a:t>Dari graph diatas terlihat bahwasannya peluang terjadinya </a:t>
            </a:r>
            <a:r>
              <a:rPr lang="id-ID" i="1" dirty="0"/>
              <a:t>Alarm</a:t>
            </a:r>
            <a:r>
              <a:rPr lang="id-ID" dirty="0"/>
              <a:t> dipengaruhi oleh adanya kejadian </a:t>
            </a:r>
            <a:r>
              <a:rPr lang="id-ID" i="1" dirty="0"/>
              <a:t>MaryCalls</a:t>
            </a:r>
            <a:r>
              <a:rPr lang="id-ID" dirty="0"/>
              <a:t> dan </a:t>
            </a:r>
            <a:r>
              <a:rPr lang="id-ID" i="1" dirty="0"/>
              <a:t>JohnCalls</a:t>
            </a:r>
            <a:r>
              <a:rPr lang="id-ID" dirty="0"/>
              <a:t>, sehingga: </a:t>
            </a:r>
          </a:p>
          <a:p>
            <a:pPr marL="82550" indent="0">
              <a:buNone/>
              <a:defRPr/>
            </a:pPr>
            <a:r>
              <a:rPr lang="id-ID" u="sng" dirty="0"/>
              <a:t>Jawaban</a:t>
            </a:r>
            <a:r>
              <a:rPr lang="id-ID" dirty="0"/>
              <a:t> : </a:t>
            </a:r>
            <a:r>
              <a:rPr lang="pt-BR" i="1" dirty="0"/>
              <a:t>P(A</a:t>
            </a:r>
            <a:r>
              <a:rPr lang="id-ID" i="1" dirty="0"/>
              <a:t> </a:t>
            </a:r>
            <a:r>
              <a:rPr lang="pt-BR" i="1" dirty="0"/>
              <a:t>| J,</a:t>
            </a:r>
            <a:r>
              <a:rPr lang="id-ID" i="1" dirty="0"/>
              <a:t> </a:t>
            </a:r>
            <a:r>
              <a:rPr lang="pt-BR" i="1" dirty="0"/>
              <a:t>M) </a:t>
            </a:r>
            <a:r>
              <a:rPr lang="pt-BR" dirty="0"/>
              <a:t>= </a:t>
            </a:r>
            <a:r>
              <a:rPr lang="pt-BR" i="1" dirty="0"/>
              <a:t>P(A | J)</a:t>
            </a:r>
            <a:r>
              <a:rPr lang="pt-BR" dirty="0"/>
              <a:t>?</a:t>
            </a:r>
            <a:r>
              <a:rPr lang="id-ID" dirty="0"/>
              <a:t> </a:t>
            </a:r>
            <a:r>
              <a:rPr lang="pt-BR" i="1" dirty="0"/>
              <a:t>P(A | J, M) = P(A)</a:t>
            </a:r>
            <a:r>
              <a:rPr lang="pt-BR" dirty="0"/>
              <a:t>? </a:t>
            </a:r>
            <a:r>
              <a:rPr lang="pt-BR" b="1" dirty="0"/>
              <a:t>No</a:t>
            </a:r>
            <a:endParaRPr lang="id-ID" sz="2400" i="1" dirty="0"/>
          </a:p>
        </p:txBody>
      </p:sp>
      <p:pic>
        <p:nvPicPr>
          <p:cNvPr id="10" name="Picture 6">
            <a:extLst>
              <a:ext uri="{FF2B5EF4-FFF2-40B4-BE49-F238E27FC236}">
                <a16:creationId xmlns:a16="http://schemas.microsoft.com/office/drawing/2014/main" id="{DEE6A435-9CE2-4488-A279-94AD2F4E738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14703" y="2315411"/>
            <a:ext cx="2662844" cy="250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7">
            <a:extLst>
              <a:ext uri="{FF2B5EF4-FFF2-40B4-BE49-F238E27FC236}">
                <a16:creationId xmlns:a16="http://schemas.microsoft.com/office/drawing/2014/main" id="{BDA34A79-76D4-446C-82AB-7B550767D5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8194" y="2178246"/>
            <a:ext cx="2468416" cy="22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43CCE5E7-142B-46FD-9F8C-433A059AADB0}"/>
              </a:ext>
            </a:extLst>
          </p:cNvPr>
          <p:cNvSpPr>
            <a:spLocks noGrp="1"/>
          </p:cNvSpPr>
          <p:nvPr>
            <p:ph idx="1"/>
          </p:nvPr>
        </p:nvSpPr>
        <p:spPr>
          <a:xfrm>
            <a:off x="1097281" y="1845734"/>
            <a:ext cx="4486102" cy="4499648"/>
          </a:xfrm>
        </p:spPr>
        <p:txBody>
          <a:bodyPr>
            <a:noAutofit/>
          </a:bodyPr>
          <a:lstStyle/>
          <a:p>
            <a:pPr marL="82550" indent="0">
              <a:spcBef>
                <a:spcPts val="400"/>
              </a:spcBef>
              <a:spcAft>
                <a:spcPts val="400"/>
              </a:spcAft>
              <a:buNone/>
              <a:defRPr/>
            </a:pPr>
            <a:r>
              <a:rPr lang="id-ID" sz="2600" b="1" dirty="0"/>
              <a:t>Semantik BN</a:t>
            </a:r>
          </a:p>
          <a:p>
            <a:pPr marL="82550" indent="0">
              <a:spcBef>
                <a:spcPts val="200"/>
              </a:spcBef>
              <a:buNone/>
              <a:defRPr/>
            </a:pPr>
            <a:r>
              <a:rPr lang="id-ID" dirty="0"/>
              <a:t>Kemudian diberikan: </a:t>
            </a:r>
          </a:p>
          <a:p>
            <a:pPr marL="82550" indent="0">
              <a:spcBef>
                <a:spcPts val="200"/>
              </a:spcBef>
              <a:defRPr/>
            </a:pPr>
            <a:r>
              <a:rPr lang="id-ID" i="1" dirty="0"/>
              <a:t>P(B | A, J, M) = P(B | A)? </a:t>
            </a:r>
            <a:endParaRPr lang="id-ID" dirty="0"/>
          </a:p>
          <a:p>
            <a:pPr marL="82550" indent="0">
              <a:spcBef>
                <a:spcPts val="200"/>
              </a:spcBef>
              <a:defRPr/>
            </a:pPr>
            <a:r>
              <a:rPr lang="id-ID" i="1" dirty="0"/>
              <a:t>P(B | A, J, M) = P(B)? </a:t>
            </a:r>
            <a:endParaRPr lang="id-ID" dirty="0"/>
          </a:p>
          <a:p>
            <a:pPr marL="82550" indent="0">
              <a:spcBef>
                <a:spcPts val="200"/>
              </a:spcBef>
              <a:buNone/>
              <a:defRPr/>
            </a:pPr>
            <a:endParaRPr lang="id-ID" dirty="0"/>
          </a:p>
          <a:p>
            <a:pPr marL="82550" indent="0">
              <a:spcBef>
                <a:spcPts val="200"/>
              </a:spcBef>
              <a:buNone/>
              <a:defRPr/>
            </a:pPr>
            <a:endParaRPr lang="id-ID" dirty="0"/>
          </a:p>
          <a:p>
            <a:pPr marL="82550" indent="0">
              <a:spcBef>
                <a:spcPts val="200"/>
              </a:spcBef>
              <a:buNone/>
              <a:defRPr/>
            </a:pPr>
            <a:endParaRPr lang="id-ID" sz="1400" dirty="0"/>
          </a:p>
          <a:p>
            <a:pPr marL="82550" indent="0">
              <a:spcBef>
                <a:spcPts val="200"/>
              </a:spcBef>
              <a:buNone/>
              <a:defRPr/>
            </a:pPr>
            <a:endParaRPr lang="id-ID" dirty="0"/>
          </a:p>
          <a:p>
            <a:pPr marL="82550" indent="0">
              <a:spcBef>
                <a:spcPts val="200"/>
              </a:spcBef>
              <a:buNone/>
              <a:defRPr/>
            </a:pPr>
            <a:r>
              <a:rPr lang="id-ID" dirty="0"/>
              <a:t>Maka dari graph diatas bisa menjawab pertanyaan sebelumnya bahwa peluang terjadinya </a:t>
            </a:r>
            <a:r>
              <a:rPr lang="id-ID" i="1" dirty="0"/>
              <a:t>Burgary</a:t>
            </a:r>
            <a:r>
              <a:rPr lang="id-ID" dirty="0"/>
              <a:t> dipengarui oleh bunyi </a:t>
            </a:r>
            <a:r>
              <a:rPr lang="id-ID" i="1" dirty="0"/>
              <a:t>Alarm</a:t>
            </a:r>
            <a:r>
              <a:rPr lang="id-ID" dirty="0"/>
              <a:t>, sehingga: </a:t>
            </a:r>
          </a:p>
          <a:p>
            <a:pPr marL="82550" indent="0">
              <a:spcBef>
                <a:spcPts val="200"/>
              </a:spcBef>
              <a:defRPr/>
            </a:pPr>
            <a:r>
              <a:rPr lang="en-US" i="1" dirty="0"/>
              <a:t>P(B | A, J, M) = P(B | A)</a:t>
            </a:r>
            <a:r>
              <a:rPr lang="en-US" dirty="0"/>
              <a:t>? </a:t>
            </a:r>
            <a:r>
              <a:rPr lang="en-US" b="1" dirty="0"/>
              <a:t>Yes</a:t>
            </a:r>
            <a:r>
              <a:rPr lang="en-US" dirty="0"/>
              <a:t> </a:t>
            </a:r>
          </a:p>
          <a:p>
            <a:pPr marL="82550" indent="0">
              <a:spcBef>
                <a:spcPts val="200"/>
              </a:spcBef>
              <a:defRPr/>
            </a:pPr>
            <a:r>
              <a:rPr lang="pt-BR" i="1" dirty="0"/>
              <a:t>P(B | A, J, M) = P(B)</a:t>
            </a:r>
            <a:r>
              <a:rPr lang="pt-BR" dirty="0"/>
              <a:t>? </a:t>
            </a:r>
            <a:r>
              <a:rPr lang="pt-BR" b="1" dirty="0"/>
              <a:t>No</a:t>
            </a:r>
            <a:r>
              <a:rPr lang="pt-BR" dirty="0"/>
              <a:t> 	</a:t>
            </a:r>
          </a:p>
          <a:p>
            <a:pPr marL="82550" indent="0">
              <a:spcBef>
                <a:spcPts val="400"/>
              </a:spcBef>
              <a:spcAft>
                <a:spcPts val="400"/>
              </a:spcAft>
              <a:buNone/>
              <a:defRPr/>
            </a:pPr>
            <a:endParaRPr lang="id-ID" i="1" dirty="0"/>
          </a:p>
          <a:p>
            <a:pPr marL="82550" indent="0">
              <a:spcBef>
                <a:spcPts val="400"/>
              </a:spcBef>
              <a:spcAft>
                <a:spcPts val="400"/>
              </a:spcAft>
              <a:buNone/>
              <a:defRPr/>
            </a:pPr>
            <a:endParaRPr lang="id-ID" i="1" dirty="0"/>
          </a:p>
        </p:txBody>
      </p:sp>
      <p:sp>
        <p:nvSpPr>
          <p:cNvPr id="7" name="Title 1">
            <a:extLst>
              <a:ext uri="{FF2B5EF4-FFF2-40B4-BE49-F238E27FC236}">
                <a16:creationId xmlns:a16="http://schemas.microsoft.com/office/drawing/2014/main" id="{B819DDD0-E431-4093-8E32-CD676C873E64}"/>
              </a:ext>
            </a:extLst>
          </p:cNvPr>
          <p:cNvSpPr>
            <a:spLocks noGrp="1"/>
          </p:cNvSpPr>
          <p:nvPr>
            <p:ph type="title"/>
          </p:nvPr>
        </p:nvSpPr>
        <p:spPr>
          <a:xfrm>
            <a:off x="1097280" y="286603"/>
            <a:ext cx="10058400" cy="1450757"/>
          </a:xfrm>
        </p:spPr>
        <p:txBody>
          <a:bodyPr>
            <a:normAutofit/>
          </a:bodyPr>
          <a:lstStyle/>
          <a:p>
            <a:r>
              <a:rPr lang="en-US" sz="4000" b="1" dirty="0"/>
              <a:t>BAYESIAN NETWORK</a:t>
            </a:r>
            <a:br>
              <a:rPr lang="id-ID" sz="4000" b="1" dirty="0"/>
            </a:br>
            <a:r>
              <a:rPr lang="en-US" sz="2700" i="1" dirty="0" err="1"/>
              <a:t>Deskripsi</a:t>
            </a:r>
            <a:r>
              <a:rPr lang="en-US" sz="2700" i="1" dirty="0"/>
              <a:t> </a:t>
            </a:r>
            <a:r>
              <a:rPr lang="id-ID" sz="2700" i="1" dirty="0"/>
              <a:t>Bayesian Network (BN)</a:t>
            </a:r>
          </a:p>
        </p:txBody>
      </p:sp>
      <p:pic>
        <p:nvPicPr>
          <p:cNvPr id="8" name="Picture 7">
            <a:extLst>
              <a:ext uri="{FF2B5EF4-FFF2-40B4-BE49-F238E27FC236}">
                <a16:creationId xmlns:a16="http://schemas.microsoft.com/office/drawing/2014/main" id="{D01472F9-7F1A-4630-BB90-14FED336B448}"/>
              </a:ext>
            </a:extLst>
          </p:cNvPr>
          <p:cNvPicPr>
            <a:picLocks noChangeAspect="1"/>
          </p:cNvPicPr>
          <p:nvPr/>
        </p:nvPicPr>
        <p:blipFill>
          <a:blip r:embed="rId3"/>
          <a:stretch>
            <a:fillRect/>
          </a:stretch>
        </p:blipFill>
        <p:spPr>
          <a:xfrm>
            <a:off x="9869617" y="630252"/>
            <a:ext cx="1286063" cy="1030778"/>
          </a:xfrm>
          <a:prstGeom prst="rect">
            <a:avLst/>
          </a:prstGeom>
        </p:spPr>
      </p:pic>
      <p:sp>
        <p:nvSpPr>
          <p:cNvPr id="9" name="Content Placeholder 2">
            <a:extLst>
              <a:ext uri="{FF2B5EF4-FFF2-40B4-BE49-F238E27FC236}">
                <a16:creationId xmlns:a16="http://schemas.microsoft.com/office/drawing/2014/main" id="{28F2E1EC-0B31-4BD2-8874-485E44126003}"/>
              </a:ext>
            </a:extLst>
          </p:cNvPr>
          <p:cNvSpPr txBox="1">
            <a:spLocks/>
          </p:cNvSpPr>
          <p:nvPr/>
        </p:nvSpPr>
        <p:spPr>
          <a:xfrm>
            <a:off x="6146801" y="1845734"/>
            <a:ext cx="5657271" cy="44996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7938">
              <a:spcBef>
                <a:spcPts val="200"/>
              </a:spcBef>
              <a:buNone/>
              <a:defRPr/>
            </a:pPr>
            <a:r>
              <a:rPr lang="id-ID" dirty="0"/>
              <a:t>Kemudian, jika diberikan : </a:t>
            </a:r>
          </a:p>
          <a:p>
            <a:pPr marL="82550" indent="0">
              <a:spcBef>
                <a:spcPts val="200"/>
              </a:spcBef>
              <a:buNone/>
              <a:defRPr/>
            </a:pPr>
            <a:r>
              <a:rPr lang="id-ID" i="1" dirty="0"/>
              <a:t>P(E | B, A ,J, M) </a:t>
            </a:r>
            <a:r>
              <a:rPr lang="id-ID" dirty="0"/>
              <a:t>apakah sama dengan </a:t>
            </a:r>
            <a:r>
              <a:rPr lang="id-ID" i="1" dirty="0"/>
              <a:t>P(E | A)</a:t>
            </a:r>
            <a:r>
              <a:rPr lang="id-ID" dirty="0"/>
              <a:t>? </a:t>
            </a:r>
          </a:p>
          <a:p>
            <a:pPr marL="82550" indent="0">
              <a:spcBef>
                <a:spcPts val="200"/>
              </a:spcBef>
              <a:buNone/>
              <a:defRPr/>
            </a:pPr>
            <a:r>
              <a:rPr lang="pt-BR" dirty="0"/>
              <a:t>Juga apakah</a:t>
            </a:r>
            <a:r>
              <a:rPr lang="id-ID" dirty="0"/>
              <a:t> </a:t>
            </a:r>
            <a:r>
              <a:rPr lang="pt-BR" i="1" dirty="0"/>
              <a:t>P(E | B, A, J, M) </a:t>
            </a:r>
            <a:r>
              <a:rPr lang="pt-BR" dirty="0"/>
              <a:t>sama dengan</a:t>
            </a:r>
            <a:r>
              <a:rPr lang="id-ID" dirty="0"/>
              <a:t> </a:t>
            </a:r>
            <a:r>
              <a:rPr lang="pt-BR" i="1" dirty="0"/>
              <a:t>P(E | A, B)</a:t>
            </a:r>
            <a:r>
              <a:rPr lang="pt-BR" dirty="0"/>
              <a:t>?</a:t>
            </a:r>
            <a:endParaRPr lang="id-ID" dirty="0"/>
          </a:p>
          <a:p>
            <a:pPr marL="90488" indent="-7938">
              <a:spcBef>
                <a:spcPts val="200"/>
              </a:spcBef>
              <a:defRPr/>
            </a:pPr>
            <a:endParaRPr lang="id-ID" i="1" dirty="0"/>
          </a:p>
          <a:p>
            <a:pPr marL="90488" indent="-7938">
              <a:spcBef>
                <a:spcPts val="200"/>
              </a:spcBef>
              <a:defRPr/>
            </a:pPr>
            <a:endParaRPr lang="id-ID" i="1" dirty="0"/>
          </a:p>
          <a:p>
            <a:pPr marL="90488" indent="-7938">
              <a:spcBef>
                <a:spcPts val="200"/>
              </a:spcBef>
              <a:defRPr/>
            </a:pPr>
            <a:endParaRPr lang="id-ID" i="1" dirty="0"/>
          </a:p>
          <a:p>
            <a:pPr marL="90488" indent="-7938">
              <a:spcBef>
                <a:spcPts val="200"/>
              </a:spcBef>
              <a:defRPr/>
            </a:pPr>
            <a:endParaRPr lang="id-ID" i="1" dirty="0"/>
          </a:p>
          <a:p>
            <a:pPr marL="90488" indent="-7938">
              <a:spcBef>
                <a:spcPts val="200"/>
              </a:spcBef>
              <a:defRPr/>
            </a:pPr>
            <a:endParaRPr lang="id-ID" sz="1600" i="1" dirty="0"/>
          </a:p>
          <a:p>
            <a:pPr marL="90488" indent="-7938">
              <a:spcBef>
                <a:spcPts val="200"/>
              </a:spcBef>
              <a:defRPr/>
            </a:pPr>
            <a:endParaRPr lang="id-ID" i="1" dirty="0"/>
          </a:p>
          <a:p>
            <a:pPr marL="90488" indent="-7938">
              <a:spcBef>
                <a:spcPts val="200"/>
              </a:spcBef>
              <a:defRPr/>
            </a:pPr>
            <a:endParaRPr lang="id-ID" i="1" dirty="0"/>
          </a:p>
          <a:p>
            <a:pPr marL="90488" indent="-7938">
              <a:spcBef>
                <a:spcPts val="200"/>
              </a:spcBef>
              <a:buNone/>
              <a:defRPr/>
            </a:pPr>
            <a:r>
              <a:rPr lang="id-ID" kern="0" dirty="0"/>
              <a:t>Dari graph diatas dapat digunakan untuk menjawab pertanyaan sebelumnya, bahwa : </a:t>
            </a:r>
          </a:p>
          <a:p>
            <a:pPr marL="90488" indent="-7938">
              <a:spcBef>
                <a:spcPts val="200"/>
              </a:spcBef>
              <a:defRPr/>
            </a:pPr>
            <a:r>
              <a:rPr lang="pt-BR" i="1" kern="0" dirty="0"/>
              <a:t>P(E | B, A ,J, M) = P(E | A)</a:t>
            </a:r>
            <a:r>
              <a:rPr lang="pt-BR" kern="0" dirty="0"/>
              <a:t>? </a:t>
            </a:r>
            <a:r>
              <a:rPr lang="pt-BR" b="1" kern="0" dirty="0"/>
              <a:t>No </a:t>
            </a:r>
            <a:endParaRPr lang="pt-BR" kern="0" dirty="0"/>
          </a:p>
          <a:p>
            <a:pPr marL="90488" indent="-7938">
              <a:spcBef>
                <a:spcPts val="200"/>
              </a:spcBef>
              <a:defRPr/>
            </a:pPr>
            <a:r>
              <a:rPr lang="pt-BR" i="1" kern="0" dirty="0"/>
              <a:t>P(E | B, A, J, M) = P(E | A, B)</a:t>
            </a:r>
            <a:r>
              <a:rPr lang="pt-BR" kern="0" dirty="0"/>
              <a:t>? </a:t>
            </a:r>
            <a:r>
              <a:rPr lang="pt-BR" b="1" kern="0" dirty="0"/>
              <a:t>Yes </a:t>
            </a:r>
            <a:r>
              <a:rPr lang="pt-BR" kern="0" dirty="0"/>
              <a:t>	</a:t>
            </a:r>
          </a:p>
          <a:p>
            <a:pPr marL="90488" indent="-7938">
              <a:spcBef>
                <a:spcPts val="200"/>
              </a:spcBef>
              <a:defRPr/>
            </a:pPr>
            <a:endParaRPr lang="id-ID" i="1" dirty="0"/>
          </a:p>
        </p:txBody>
      </p:sp>
      <p:pic>
        <p:nvPicPr>
          <p:cNvPr id="10" name="Picture 7">
            <a:extLst>
              <a:ext uri="{FF2B5EF4-FFF2-40B4-BE49-F238E27FC236}">
                <a16:creationId xmlns:a16="http://schemas.microsoft.com/office/drawing/2014/main" id="{5B00129A-E525-4D50-9C05-B8987077F1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51557" y="2895599"/>
            <a:ext cx="2106843" cy="213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3CCE5E7-142B-46FD-9F8C-433A059AADB0}"/>
              </a:ext>
            </a:extLst>
          </p:cNvPr>
          <p:cNvSpPr>
            <a:spLocks noGrp="1"/>
          </p:cNvSpPr>
          <p:nvPr>
            <p:ph idx="1"/>
          </p:nvPr>
        </p:nvSpPr>
        <p:spPr>
          <a:xfrm>
            <a:off x="1097280" y="1845734"/>
            <a:ext cx="10180319" cy="4499648"/>
          </a:xfrm>
        </p:spPr>
        <p:txBody>
          <a:bodyPr>
            <a:noAutofit/>
          </a:bodyPr>
          <a:lstStyle/>
          <a:p>
            <a:pPr marL="82550" indent="0">
              <a:spcBef>
                <a:spcPts val="400"/>
              </a:spcBef>
              <a:spcAft>
                <a:spcPts val="400"/>
              </a:spcAft>
              <a:buNone/>
              <a:defRPr/>
            </a:pPr>
            <a:r>
              <a:rPr lang="id-ID" sz="2600" b="1" dirty="0"/>
              <a:t>Penerapan BN</a:t>
            </a:r>
          </a:p>
          <a:p>
            <a:pPr marL="425450" indent="-342900">
              <a:spcBef>
                <a:spcPts val="400"/>
              </a:spcBef>
              <a:spcAft>
                <a:spcPts val="400"/>
              </a:spcAft>
              <a:buFont typeface="Arial" panose="020B0604020202020204" pitchFamily="34" charset="0"/>
              <a:buChar char="•"/>
              <a:defRPr/>
            </a:pPr>
            <a:r>
              <a:rPr lang="id-ID" sz="2400" dirty="0"/>
              <a:t>Menentukan diagnosa suatu penyakit berdasarkan data-data gejala, sebagai contoh hipertensi atau sakit jantung</a:t>
            </a:r>
          </a:p>
          <a:p>
            <a:pPr marL="425450" indent="-342900">
              <a:spcBef>
                <a:spcPts val="400"/>
              </a:spcBef>
              <a:spcAft>
                <a:spcPts val="400"/>
              </a:spcAft>
              <a:buFont typeface="Arial" panose="020B0604020202020204" pitchFamily="34" charset="0"/>
              <a:buChar char="•"/>
              <a:defRPr/>
            </a:pPr>
            <a:r>
              <a:rPr lang="id-ID" sz="2400" dirty="0"/>
              <a:t>Mengenali objek berdasarkan fitur-fitur tertentu seperti warna, bentuk, rasa dan lain-lain</a:t>
            </a:r>
          </a:p>
          <a:p>
            <a:pPr marL="425450" indent="-342900">
              <a:spcBef>
                <a:spcPts val="400"/>
              </a:spcBef>
              <a:spcAft>
                <a:spcPts val="400"/>
              </a:spcAft>
              <a:buFont typeface="Arial" panose="020B0604020202020204" pitchFamily="34" charset="0"/>
              <a:buChar char="•"/>
              <a:defRPr/>
            </a:pPr>
            <a:r>
              <a:rPr lang="id-ID" sz="2400" dirty="0"/>
              <a:t>Mengenali warna berdasarkan fitur indeks warna RGB</a:t>
            </a:r>
          </a:p>
          <a:p>
            <a:pPr marL="425450" indent="-342900">
              <a:spcBef>
                <a:spcPts val="400"/>
              </a:spcBef>
              <a:spcAft>
                <a:spcPts val="400"/>
              </a:spcAft>
              <a:buFont typeface="Arial" panose="020B0604020202020204" pitchFamily="34" charset="0"/>
              <a:buChar char="•"/>
              <a:defRPr/>
            </a:pPr>
            <a:r>
              <a:rPr lang="id-ID" sz="2400" dirty="0"/>
              <a:t>Mendeteksi warna kulit (</a:t>
            </a:r>
            <a:r>
              <a:rPr lang="id-ID" sz="2400" i="1" dirty="0"/>
              <a:t>skin detection</a:t>
            </a:r>
            <a:r>
              <a:rPr lang="id-ID" sz="2400" dirty="0"/>
              <a:t>) berdarkan fitur warna </a:t>
            </a:r>
            <a:r>
              <a:rPr lang="id-ID" sz="2400" i="1" dirty="0"/>
              <a:t>chrominant</a:t>
            </a:r>
          </a:p>
          <a:p>
            <a:pPr marL="425450" indent="-342900">
              <a:spcBef>
                <a:spcPts val="400"/>
              </a:spcBef>
              <a:spcAft>
                <a:spcPts val="400"/>
              </a:spcAft>
              <a:buFont typeface="Arial" panose="020B0604020202020204" pitchFamily="34" charset="0"/>
              <a:buChar char="•"/>
              <a:defRPr/>
            </a:pPr>
            <a:r>
              <a:rPr lang="id-ID" sz="2400" dirty="0"/>
              <a:t>Menentukan keputusan aksi (olahraga, </a:t>
            </a:r>
            <a:r>
              <a:rPr lang="id-ID" sz="2400" i="1" dirty="0"/>
              <a:t>art</a:t>
            </a:r>
            <a:r>
              <a:rPr lang="id-ID" sz="2400" dirty="0"/>
              <a:t>, psikologi) berdasarkan keadaan</a:t>
            </a:r>
          </a:p>
          <a:p>
            <a:pPr marL="425450" indent="-342900">
              <a:spcBef>
                <a:spcPts val="400"/>
              </a:spcBef>
              <a:spcAft>
                <a:spcPts val="400"/>
              </a:spcAft>
              <a:buFont typeface="Arial" panose="020B0604020202020204" pitchFamily="34" charset="0"/>
              <a:buChar char="•"/>
              <a:defRPr/>
            </a:pPr>
            <a:r>
              <a:rPr lang="id-ID" sz="2400" dirty="0"/>
              <a:t>Menentukan jenis pakaian yang cocok untuk keadaan-keadaan tertentu, seperti cuaca, musim, temperatur, acara, waktu, tempat dan lain-lain</a:t>
            </a:r>
          </a:p>
          <a:p>
            <a:pPr marL="425450" indent="-342900">
              <a:spcBef>
                <a:spcPts val="400"/>
              </a:spcBef>
              <a:spcAft>
                <a:spcPts val="400"/>
              </a:spcAft>
              <a:buFont typeface="Arial" panose="020B0604020202020204" pitchFamily="34" charset="0"/>
              <a:buChar char="•"/>
              <a:defRPr/>
            </a:pPr>
            <a:r>
              <a:rPr lang="id-ID" sz="2400" dirty="0"/>
              <a:t>dan lain-lain</a:t>
            </a:r>
            <a:endParaRPr lang="id-ID" sz="2400" i="1" dirty="0"/>
          </a:p>
          <a:p>
            <a:pPr marL="82550" indent="0">
              <a:spcBef>
                <a:spcPts val="400"/>
              </a:spcBef>
              <a:spcAft>
                <a:spcPts val="400"/>
              </a:spcAft>
              <a:buNone/>
              <a:defRPr/>
            </a:pPr>
            <a:endParaRPr lang="id-ID" i="1" dirty="0"/>
          </a:p>
        </p:txBody>
      </p:sp>
      <p:sp>
        <p:nvSpPr>
          <p:cNvPr id="7" name="Title 1">
            <a:extLst>
              <a:ext uri="{FF2B5EF4-FFF2-40B4-BE49-F238E27FC236}">
                <a16:creationId xmlns:a16="http://schemas.microsoft.com/office/drawing/2014/main" id="{B819DDD0-E431-4093-8E32-CD676C873E64}"/>
              </a:ext>
            </a:extLst>
          </p:cNvPr>
          <p:cNvSpPr>
            <a:spLocks noGrp="1"/>
          </p:cNvSpPr>
          <p:nvPr>
            <p:ph type="title"/>
          </p:nvPr>
        </p:nvSpPr>
        <p:spPr>
          <a:xfrm>
            <a:off x="1097280" y="286603"/>
            <a:ext cx="10058400" cy="1450757"/>
          </a:xfrm>
        </p:spPr>
        <p:txBody>
          <a:bodyPr>
            <a:normAutofit/>
          </a:bodyPr>
          <a:lstStyle/>
          <a:p>
            <a:r>
              <a:rPr lang="en-US" sz="4000" b="1" dirty="0"/>
              <a:t>BAYESIAN NETWORK</a:t>
            </a:r>
            <a:br>
              <a:rPr lang="id-ID" sz="4000" b="1" dirty="0"/>
            </a:br>
            <a:r>
              <a:rPr lang="en-US" sz="2700" i="1" dirty="0" err="1"/>
              <a:t>Deskripsi</a:t>
            </a:r>
            <a:r>
              <a:rPr lang="en-US" sz="2700" i="1" dirty="0"/>
              <a:t> </a:t>
            </a:r>
            <a:r>
              <a:rPr lang="id-ID" sz="2700" i="1" dirty="0"/>
              <a:t>Bayesian Network (BN)</a:t>
            </a:r>
          </a:p>
        </p:txBody>
      </p:sp>
      <p:pic>
        <p:nvPicPr>
          <p:cNvPr id="8" name="Picture 7">
            <a:extLst>
              <a:ext uri="{FF2B5EF4-FFF2-40B4-BE49-F238E27FC236}">
                <a16:creationId xmlns:a16="http://schemas.microsoft.com/office/drawing/2014/main" id="{D01472F9-7F1A-4630-BB90-14FED336B448}"/>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586786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21ADBFD-BA1B-4A5E-9292-751BBF70090C}"/>
              </a:ext>
            </a:extLst>
          </p:cNvPr>
          <p:cNvSpPr>
            <a:spLocks noGrp="1"/>
          </p:cNvSpPr>
          <p:nvPr>
            <p:ph idx="1"/>
          </p:nvPr>
        </p:nvSpPr>
        <p:spPr>
          <a:xfrm>
            <a:off x="1097280" y="1845733"/>
            <a:ext cx="4777047" cy="4725663"/>
          </a:xfrm>
        </p:spPr>
        <p:txBody>
          <a:bodyPr>
            <a:normAutofit/>
          </a:bodyPr>
          <a:lstStyle/>
          <a:p>
            <a:pPr marL="90488" indent="-7938">
              <a:spcBef>
                <a:spcPts val="400"/>
              </a:spcBef>
              <a:spcAft>
                <a:spcPts val="400"/>
              </a:spcAft>
              <a:buNone/>
              <a:defRPr/>
            </a:pPr>
            <a:r>
              <a:rPr lang="id-ID" sz="2600" b="1" i="1" dirty="0"/>
              <a:t>Inference</a:t>
            </a:r>
          </a:p>
          <a:p>
            <a:pPr marL="90488" indent="-7938">
              <a:spcBef>
                <a:spcPts val="200"/>
              </a:spcBef>
              <a:buNone/>
              <a:defRPr/>
            </a:pPr>
            <a:r>
              <a:rPr lang="id-ID" dirty="0"/>
              <a:t>Inferensi adalah proses penghitungan probabilitas dari satu atau lebih variabel X dengan beberapa </a:t>
            </a:r>
            <a:r>
              <a:rPr lang="id-ID" i="1" dirty="0"/>
              <a:t>evidence </a:t>
            </a:r>
            <a:r>
              <a:rPr lang="id-ID" b="1" i="1" dirty="0"/>
              <a:t>e</a:t>
            </a:r>
            <a:r>
              <a:rPr lang="id-ID" dirty="0"/>
              <a:t>. Evidence dinyatakan sebagai instanisasi beberapa variabel didalam BN. </a:t>
            </a:r>
          </a:p>
          <a:p>
            <a:pPr marL="90488" indent="-7938">
              <a:spcBef>
                <a:spcPts val="200"/>
              </a:spcBef>
              <a:buNone/>
              <a:defRPr/>
            </a:pPr>
            <a:endParaRPr lang="id-ID" sz="1400" dirty="0"/>
          </a:p>
          <a:p>
            <a:pPr marL="90488" indent="-7938">
              <a:spcBef>
                <a:spcPts val="200"/>
              </a:spcBef>
              <a:buNone/>
              <a:defRPr/>
            </a:pPr>
            <a:r>
              <a:rPr lang="id-ID" dirty="0"/>
              <a:t>Sehingga : p(</a:t>
            </a:r>
            <a:r>
              <a:rPr lang="id-ID" b="1" dirty="0"/>
              <a:t>X</a:t>
            </a:r>
            <a:r>
              <a:rPr lang="id-ID" dirty="0"/>
              <a:t> | </a:t>
            </a:r>
            <a:r>
              <a:rPr lang="id-ID" b="1" dirty="0"/>
              <a:t>e</a:t>
            </a:r>
            <a:r>
              <a:rPr lang="id-ID" dirty="0"/>
              <a:t>) perlu dihitung. Dua aturan yang dibutuhkan untuk inferensi, yaitu:</a:t>
            </a:r>
          </a:p>
          <a:p>
            <a:pPr marL="425450" indent="-342900">
              <a:spcBef>
                <a:spcPts val="200"/>
              </a:spcBef>
              <a:buFont typeface="Arial" panose="020B0604020202020204" pitchFamily="34" charset="0"/>
              <a:buChar char="•"/>
              <a:defRPr/>
            </a:pPr>
            <a:r>
              <a:rPr lang="id-ID" dirty="0"/>
              <a:t>Bayes’ theorem (3.1) </a:t>
            </a:r>
          </a:p>
          <a:p>
            <a:pPr marL="425450" indent="-342900">
              <a:spcBef>
                <a:spcPts val="200"/>
              </a:spcBef>
              <a:buFont typeface="Arial" panose="020B0604020202020204" pitchFamily="34" charset="0"/>
              <a:buChar char="•"/>
              <a:defRPr/>
            </a:pPr>
            <a:r>
              <a:rPr lang="id-ID" dirty="0"/>
              <a:t>Expansion rule (3.2) </a:t>
            </a:r>
          </a:p>
          <a:p>
            <a:pPr marL="90488" indent="-7938">
              <a:spcBef>
                <a:spcPts val="200"/>
              </a:spcBef>
              <a:buNone/>
              <a:defRPr/>
            </a:pPr>
            <a:endParaRPr lang="id-ID" sz="1400" dirty="0"/>
          </a:p>
          <a:p>
            <a:pPr marL="90488" indent="-7938">
              <a:spcBef>
                <a:spcPts val="200"/>
              </a:spcBef>
              <a:buNone/>
              <a:defRPr/>
            </a:pPr>
            <a:r>
              <a:rPr lang="id-ID" dirty="0"/>
              <a:t>Contoh Inferensi dijelaskan dengan studi kasus Kapal Perang Angkatan Laut</a:t>
            </a:r>
          </a:p>
        </p:txBody>
      </p:sp>
      <p:sp>
        <p:nvSpPr>
          <p:cNvPr id="6" name="Title 1">
            <a:extLst>
              <a:ext uri="{FF2B5EF4-FFF2-40B4-BE49-F238E27FC236}">
                <a16:creationId xmlns:a16="http://schemas.microsoft.com/office/drawing/2014/main" id="{3324F776-EDC0-4C01-A827-BFA2C894EA63}"/>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BN</a:t>
            </a:r>
          </a:p>
        </p:txBody>
      </p:sp>
      <p:sp>
        <p:nvSpPr>
          <p:cNvPr id="8" name="Content Placeholder 2">
            <a:extLst>
              <a:ext uri="{FF2B5EF4-FFF2-40B4-BE49-F238E27FC236}">
                <a16:creationId xmlns:a16="http://schemas.microsoft.com/office/drawing/2014/main" id="{F9D355E6-0D97-456F-BCC8-FC1D689B11E9}"/>
              </a:ext>
            </a:extLst>
          </p:cNvPr>
          <p:cNvSpPr txBox="1">
            <a:spLocks/>
          </p:cNvSpPr>
          <p:nvPr/>
        </p:nvSpPr>
        <p:spPr>
          <a:xfrm>
            <a:off x="6206840" y="2272145"/>
            <a:ext cx="4998720" cy="4299251"/>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7938">
              <a:spcBef>
                <a:spcPts val="400"/>
              </a:spcBef>
              <a:spcAft>
                <a:spcPts val="400"/>
              </a:spcAft>
              <a:buNone/>
              <a:defRPr/>
            </a:pPr>
            <a:r>
              <a:rPr lang="id-ID" sz="3200" b="1" dirty="0"/>
              <a:t>Contoh Kasus: </a:t>
            </a:r>
            <a:r>
              <a:rPr lang="id-ID" sz="2800" dirty="0"/>
              <a:t>“ </a:t>
            </a:r>
            <a:r>
              <a:rPr lang="id-ID" sz="2800" i="1" dirty="0"/>
              <a:t>Seorang perwira dijembatan sebuah kapal perang angkatan laut memiliki tanggung jawab untuk mengawasi radar dan memberi tahu atasannya jika ada benda terbang yang masuk, seperti rudal, ini adalah objek musuh dan akan menimbulkan dampak buruk. Idealnya, dia tidak ingin memberikan alarm palsu, karena akan menyebabkan beban yang tidak perlu, namun, jika benda terbang yang masuk adalah musuh ia tidak boleh ragu untuk memberi tahu atasannya, karena konsekuensinya bisa berakibat fatal</a:t>
            </a:r>
            <a:r>
              <a:rPr lang="id-ID" sz="2800" dirty="0"/>
              <a:t> ”. </a:t>
            </a:r>
          </a:p>
          <a:p>
            <a:pPr marL="90488" indent="-7938">
              <a:spcBef>
                <a:spcPts val="400"/>
              </a:spcBef>
              <a:spcAft>
                <a:spcPts val="400"/>
              </a:spcAft>
              <a:buNone/>
              <a:defRPr/>
            </a:pPr>
            <a:endParaRPr lang="id-ID" sz="2800" dirty="0"/>
          </a:p>
          <a:p>
            <a:pPr marL="90488" indent="-7938">
              <a:spcBef>
                <a:spcPts val="400"/>
              </a:spcBef>
              <a:spcAft>
                <a:spcPts val="400"/>
              </a:spcAft>
              <a:buNone/>
              <a:defRPr/>
            </a:pPr>
            <a:r>
              <a:rPr lang="id-ID" sz="2800" dirty="0"/>
              <a:t>Benda terbang yang masuk memiliki variabel: </a:t>
            </a:r>
          </a:p>
          <a:p>
            <a:pPr marL="360363" indent="-277813">
              <a:spcBef>
                <a:spcPts val="400"/>
              </a:spcBef>
              <a:spcAft>
                <a:spcPts val="400"/>
              </a:spcAft>
              <a:buFont typeface="Arial" panose="020B0604020202020204" pitchFamily="34" charset="0"/>
              <a:buChar char="•"/>
              <a:defRPr/>
            </a:pPr>
            <a:r>
              <a:rPr lang="id-ID" sz="2800" i="1" dirty="0"/>
              <a:t>speed</a:t>
            </a:r>
            <a:r>
              <a:rPr lang="id-ID" sz="2800" dirty="0"/>
              <a:t> S pergerakan </a:t>
            </a:r>
          </a:p>
          <a:p>
            <a:pPr marL="360363" indent="-277813">
              <a:spcBef>
                <a:spcPts val="400"/>
              </a:spcBef>
              <a:spcAft>
                <a:spcPts val="400"/>
              </a:spcAft>
              <a:buFont typeface="Arial" panose="020B0604020202020204" pitchFamily="34" charset="0"/>
              <a:buChar char="•"/>
              <a:defRPr/>
            </a:pPr>
            <a:r>
              <a:rPr lang="id-ID" sz="2800" i="1" dirty="0"/>
              <a:t>distance</a:t>
            </a:r>
            <a:r>
              <a:rPr lang="id-ID" sz="2800" dirty="0"/>
              <a:t> D dari kapal angkatan laut. </a:t>
            </a:r>
          </a:p>
        </p:txBody>
      </p:sp>
      <p:pic>
        <p:nvPicPr>
          <p:cNvPr id="9" name="Picture 4" descr="Hasil gambar">
            <a:extLst>
              <a:ext uri="{FF2B5EF4-FFF2-40B4-BE49-F238E27FC236}">
                <a16:creationId xmlns:a16="http://schemas.microsoft.com/office/drawing/2014/main" id="{2D3D1E8E-26C0-4C61-9D39-14B065485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592BD-D63E-4E6A-AC9F-C7DE01F49E39}"/>
              </a:ext>
            </a:extLst>
          </p:cNvPr>
          <p:cNvSpPr>
            <a:spLocks noGrp="1"/>
          </p:cNvSpPr>
          <p:nvPr>
            <p:ph idx="1"/>
          </p:nvPr>
        </p:nvSpPr>
        <p:spPr>
          <a:xfrm>
            <a:off x="1097281" y="1870365"/>
            <a:ext cx="4430684" cy="4322618"/>
          </a:xfrm>
        </p:spPr>
        <p:txBody>
          <a:bodyPr>
            <a:normAutofit/>
          </a:bodyPr>
          <a:lstStyle/>
          <a:p>
            <a:pPr marL="82550" indent="0">
              <a:buNone/>
              <a:defRPr/>
            </a:pPr>
            <a:r>
              <a:rPr lang="id-ID" dirty="0"/>
              <a:t>Radar dapat mengukur variabel ini dalam rentang kesalahan tertentu, yang memberikan perkiraan kecepatan dan jarak: </a:t>
            </a:r>
            <a:r>
              <a:rPr lang="id-ID" i="1" dirty="0"/>
              <a:t>S = s</a:t>
            </a:r>
            <a:r>
              <a:rPr lang="id-ID" dirty="0"/>
              <a:t> dan </a:t>
            </a:r>
            <a:r>
              <a:rPr lang="id-ID" i="1" dirty="0"/>
              <a:t>D = d</a:t>
            </a:r>
            <a:r>
              <a:rPr lang="id-ID" dirty="0"/>
              <a:t>. Terserah kepada perwira untuk memutuskan </a:t>
            </a:r>
            <a:r>
              <a:rPr lang="id-ID" u="sng" dirty="0"/>
              <a:t>dua variabel terukur</a:t>
            </a:r>
            <a:r>
              <a:rPr lang="id-ID" dirty="0"/>
              <a:t> : </a:t>
            </a:r>
          </a:p>
          <a:p>
            <a:pPr marL="360363" indent="-277813">
              <a:buFont typeface="Arial" panose="020B0604020202020204" pitchFamily="34" charset="0"/>
              <a:buChar char="•"/>
              <a:defRPr/>
            </a:pPr>
            <a:r>
              <a:rPr lang="id-ID" dirty="0"/>
              <a:t>Jika objek tersebut musuh/ </a:t>
            </a:r>
            <a:r>
              <a:rPr lang="id-ID" i="1" dirty="0"/>
              <a:t>hostile</a:t>
            </a:r>
            <a:r>
              <a:rPr lang="id-ID" dirty="0"/>
              <a:t> H, dan </a:t>
            </a:r>
          </a:p>
          <a:p>
            <a:pPr marL="360363" indent="-277813">
              <a:buFont typeface="Arial" panose="020B0604020202020204" pitchFamily="34" charset="0"/>
              <a:buChar char="•"/>
              <a:defRPr/>
            </a:pPr>
            <a:r>
              <a:rPr lang="id-ID" dirty="0"/>
              <a:t>Jika objek menimbulkan dampak/ </a:t>
            </a:r>
            <a:r>
              <a:rPr lang="id-ID" i="1" dirty="0"/>
              <a:t>impact</a:t>
            </a:r>
            <a:r>
              <a:rPr lang="id-ID" dirty="0"/>
              <a:t> I. </a:t>
            </a:r>
          </a:p>
          <a:p>
            <a:pPr marL="82550" indent="0">
              <a:buNone/>
              <a:defRPr/>
            </a:pPr>
            <a:r>
              <a:rPr lang="id-ID" dirty="0"/>
              <a:t>Dengan variabel ini, dia dapat memilih untuk menginformasikan atasannya untuk melakukan aksi (</a:t>
            </a:r>
            <a:r>
              <a:rPr lang="id-ID" i="1" dirty="0"/>
              <a:t>action</a:t>
            </a:r>
            <a:r>
              <a:rPr lang="id-ID" dirty="0"/>
              <a:t> A) mengelak</a:t>
            </a:r>
          </a:p>
        </p:txBody>
      </p:sp>
      <p:sp>
        <p:nvSpPr>
          <p:cNvPr id="6" name="Content Placeholder 2">
            <a:extLst>
              <a:ext uri="{FF2B5EF4-FFF2-40B4-BE49-F238E27FC236}">
                <a16:creationId xmlns:a16="http://schemas.microsoft.com/office/drawing/2014/main" id="{EBC5DDD3-5234-4AC0-9BC2-DAD61912C228}"/>
              </a:ext>
            </a:extLst>
          </p:cNvPr>
          <p:cNvSpPr txBox="1">
            <a:spLocks/>
          </p:cNvSpPr>
          <p:nvPr/>
        </p:nvSpPr>
        <p:spPr>
          <a:xfrm>
            <a:off x="6096001" y="1870364"/>
            <a:ext cx="5320144" cy="47010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550" indent="0">
              <a:spcBef>
                <a:spcPts val="400"/>
              </a:spcBef>
              <a:spcAft>
                <a:spcPts val="400"/>
              </a:spcAft>
              <a:buFont typeface="Calibri" panose="020F0502020204030204" pitchFamily="34" charset="0"/>
              <a:buNone/>
              <a:defRPr/>
            </a:pPr>
            <a:r>
              <a:rPr lang="id-ID" sz="1800" dirty="0"/>
              <a:t>Berdasarkan kasus ini dia harus menangani </a:t>
            </a:r>
            <a:r>
              <a:rPr lang="id-ID" sz="1800" u="sng" dirty="0"/>
              <a:t>tujuh variabel</a:t>
            </a:r>
            <a:r>
              <a:rPr lang="id-ID" sz="1800" dirty="0"/>
              <a:t>:</a:t>
            </a:r>
          </a:p>
          <a:p>
            <a:pPr marL="368300" indent="-285750">
              <a:spcBef>
                <a:spcPts val="400"/>
              </a:spcBef>
              <a:spcAft>
                <a:spcPts val="400"/>
              </a:spcAft>
              <a:buFont typeface="Arial" panose="020B0604020202020204" pitchFamily="34" charset="0"/>
              <a:buChar char="•"/>
              <a:defRPr/>
            </a:pPr>
            <a:r>
              <a:rPr lang="id-ID" sz="1800" i="1" dirty="0"/>
              <a:t>speed</a:t>
            </a:r>
            <a:r>
              <a:rPr lang="id-ID" sz="1800" dirty="0"/>
              <a:t> S, merepresentasikan kecepatan sesungguhnya dari objek; </a:t>
            </a:r>
          </a:p>
          <a:p>
            <a:pPr marL="368300" indent="-285750">
              <a:spcBef>
                <a:spcPts val="400"/>
              </a:spcBef>
              <a:spcAft>
                <a:spcPts val="400"/>
              </a:spcAft>
              <a:buFont typeface="Arial" panose="020B0604020202020204" pitchFamily="34" charset="0"/>
              <a:buChar char="•"/>
              <a:defRPr/>
            </a:pPr>
            <a:r>
              <a:rPr lang="id-ID" sz="1800" dirty="0"/>
              <a:t>turunannya </a:t>
            </a:r>
            <a:r>
              <a:rPr lang="id-ID" sz="1800" i="1" dirty="0"/>
              <a:t>S,</a:t>
            </a:r>
            <a:r>
              <a:rPr lang="id-ID" sz="1800" dirty="0"/>
              <a:t> merepresentasikan kecepatan terukur; </a:t>
            </a:r>
          </a:p>
          <a:p>
            <a:pPr marL="368300" indent="-285750">
              <a:spcBef>
                <a:spcPts val="400"/>
              </a:spcBef>
              <a:spcAft>
                <a:spcPts val="400"/>
              </a:spcAft>
              <a:buFont typeface="Arial" panose="020B0604020202020204" pitchFamily="34" charset="0"/>
              <a:buChar char="•"/>
              <a:defRPr/>
            </a:pPr>
            <a:r>
              <a:rPr lang="id-ID" sz="1800" i="1" dirty="0"/>
              <a:t>distance </a:t>
            </a:r>
            <a:r>
              <a:rPr lang="id-ID" sz="1800" dirty="0"/>
              <a:t>D, merepresentasikan jarak sebenarnya objek dari kapal; </a:t>
            </a:r>
          </a:p>
          <a:p>
            <a:pPr marL="368300" indent="-285750">
              <a:spcBef>
                <a:spcPts val="400"/>
              </a:spcBef>
              <a:spcAft>
                <a:spcPts val="400"/>
              </a:spcAft>
              <a:buFont typeface="Arial" panose="020B0604020202020204" pitchFamily="34" charset="0"/>
              <a:buChar char="•"/>
              <a:defRPr/>
            </a:pPr>
            <a:r>
              <a:rPr lang="id-ID" sz="1800" dirty="0"/>
              <a:t>turunannya </a:t>
            </a:r>
            <a:r>
              <a:rPr lang="id-ID" sz="1800" i="1" dirty="0"/>
              <a:t>D,</a:t>
            </a:r>
            <a:r>
              <a:rPr lang="id-ID" sz="1800" dirty="0"/>
              <a:t> merepresentasikan jarak terukur; </a:t>
            </a:r>
          </a:p>
          <a:p>
            <a:pPr marL="368300" indent="-285750">
              <a:spcBef>
                <a:spcPts val="400"/>
              </a:spcBef>
              <a:spcAft>
                <a:spcPts val="400"/>
              </a:spcAft>
              <a:buFont typeface="Arial" panose="020B0604020202020204" pitchFamily="34" charset="0"/>
              <a:buChar char="•"/>
              <a:defRPr/>
            </a:pPr>
            <a:r>
              <a:rPr lang="id-ID" sz="1800" i="1" dirty="0"/>
              <a:t>hostile </a:t>
            </a:r>
            <a:r>
              <a:rPr lang="id-ID" sz="1800" dirty="0"/>
              <a:t>H, merepresentasikan probabilitas bahwa objek tersebut musuh; </a:t>
            </a:r>
          </a:p>
          <a:p>
            <a:pPr marL="368300" indent="-285750">
              <a:spcBef>
                <a:spcPts val="400"/>
              </a:spcBef>
              <a:spcAft>
                <a:spcPts val="400"/>
              </a:spcAft>
              <a:buFont typeface="Arial" panose="020B0604020202020204" pitchFamily="34" charset="0"/>
              <a:buChar char="•"/>
              <a:defRPr/>
            </a:pPr>
            <a:r>
              <a:rPr lang="id-ID" sz="1800" i="1" dirty="0"/>
              <a:t>impact</a:t>
            </a:r>
            <a:r>
              <a:rPr lang="id-ID" sz="1800" dirty="0"/>
              <a:t> I, merepresentasikan probabilitas bahwa objek menimbulkan dampak/ tubrukan; </a:t>
            </a:r>
          </a:p>
          <a:p>
            <a:pPr marL="368300" indent="-285750">
              <a:spcBef>
                <a:spcPts val="400"/>
              </a:spcBef>
              <a:spcAft>
                <a:spcPts val="400"/>
              </a:spcAft>
              <a:buFont typeface="Arial" panose="020B0604020202020204" pitchFamily="34" charset="0"/>
              <a:buChar char="•"/>
              <a:defRPr/>
            </a:pPr>
            <a:r>
              <a:rPr lang="id-ID" sz="1800" i="1" dirty="0"/>
              <a:t>action</a:t>
            </a:r>
            <a:r>
              <a:rPr lang="id-ID" sz="1800" dirty="0"/>
              <a:t> A, merepresentasikan probabilitas untuk aksi mengelak sangat dibutuhkan.</a:t>
            </a:r>
          </a:p>
          <a:p>
            <a:pPr marL="82550" indent="0">
              <a:spcBef>
                <a:spcPts val="400"/>
              </a:spcBef>
              <a:spcAft>
                <a:spcPts val="400"/>
              </a:spcAft>
              <a:buFont typeface="Calibri" panose="020F0502020204030204" pitchFamily="34" charset="0"/>
              <a:buNone/>
              <a:defRPr/>
            </a:pPr>
            <a:endParaRPr lang="id-ID" sz="1800" dirty="0"/>
          </a:p>
          <a:p>
            <a:pPr marL="82550" indent="0">
              <a:spcBef>
                <a:spcPts val="400"/>
              </a:spcBef>
              <a:spcAft>
                <a:spcPts val="400"/>
              </a:spcAft>
              <a:defRPr/>
            </a:pPr>
            <a:endParaRPr lang="id-ID" sz="1800" dirty="0"/>
          </a:p>
        </p:txBody>
      </p:sp>
      <p:sp>
        <p:nvSpPr>
          <p:cNvPr id="8" name="Title 1">
            <a:extLst>
              <a:ext uri="{FF2B5EF4-FFF2-40B4-BE49-F238E27FC236}">
                <a16:creationId xmlns:a16="http://schemas.microsoft.com/office/drawing/2014/main" id="{C0D8516A-6667-4533-857A-BC1A544F8513}"/>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BN</a:t>
            </a:r>
          </a:p>
        </p:txBody>
      </p:sp>
      <p:pic>
        <p:nvPicPr>
          <p:cNvPr id="9" name="Picture 4" descr="Hasil gambar">
            <a:extLst>
              <a:ext uri="{FF2B5EF4-FFF2-40B4-BE49-F238E27FC236}">
                <a16:creationId xmlns:a16="http://schemas.microsoft.com/office/drawing/2014/main" id="{3C700BFF-A02B-4908-BB93-A86F8472B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2773FC0-E63F-4DB8-A1D3-71DD8FF231D9}"/>
              </a:ext>
            </a:extLst>
          </p:cNvPr>
          <p:cNvSpPr>
            <a:spLocks noGrp="1"/>
          </p:cNvSpPr>
          <p:nvPr>
            <p:ph idx="1"/>
          </p:nvPr>
        </p:nvSpPr>
        <p:spPr>
          <a:xfrm>
            <a:off x="1097281" y="1856508"/>
            <a:ext cx="5151120" cy="2920483"/>
          </a:xfrm>
        </p:spPr>
        <p:txBody>
          <a:bodyPr>
            <a:normAutofit/>
          </a:bodyPr>
          <a:lstStyle/>
          <a:p>
            <a:pPr marL="82550" indent="0">
              <a:buNone/>
              <a:defRPr/>
            </a:pPr>
            <a:r>
              <a:rPr lang="id-ID" sz="2200" b="1" i="1" dirty="0"/>
              <a:t>Graph</a:t>
            </a:r>
            <a:r>
              <a:rPr lang="id-ID" sz="2200" b="1" dirty="0"/>
              <a:t> BN</a:t>
            </a:r>
          </a:p>
          <a:p>
            <a:pPr marL="82550" indent="0">
              <a:buNone/>
              <a:defRPr/>
            </a:pPr>
            <a:r>
              <a:rPr lang="id-ID" sz="1800" dirty="0"/>
              <a:t>Dalam graph ini, node yang berwarna abu-abu dapat diamati atau diukur, berarti hasil dapat diberikn ke variabel yang ditunjukkan node tesebut, yaitu </a:t>
            </a:r>
            <a:r>
              <a:rPr lang="id-ID" sz="1800" i="1" dirty="0"/>
              <a:t>S = s</a:t>
            </a:r>
            <a:r>
              <a:rPr lang="id-ID" sz="1800" dirty="0"/>
              <a:t> dan </a:t>
            </a:r>
            <a:r>
              <a:rPr lang="id-ID" sz="1800" i="1" dirty="0"/>
              <a:t>D = d</a:t>
            </a:r>
            <a:endParaRPr lang="id-ID" sz="1800" dirty="0"/>
          </a:p>
          <a:p>
            <a:pPr marL="82550" indent="0">
              <a:buNone/>
              <a:defRPr/>
            </a:pPr>
            <a:r>
              <a:rPr lang="id-ID" sz="1800" dirty="0"/>
              <a:t>Jika node berwarna putih, nilainya tidak dapat diamati atau diukur secara langsung, artinya variabelnya  tersembunyi. Dalam hal ini, nilai S, D, H, I, dan A harus diinferensi berdasarkan nilai yang dapat diukur</a:t>
            </a:r>
          </a:p>
        </p:txBody>
      </p:sp>
      <p:pic>
        <p:nvPicPr>
          <p:cNvPr id="28675" name="Picture 4">
            <a:extLst>
              <a:ext uri="{FF2B5EF4-FFF2-40B4-BE49-F238E27FC236}">
                <a16:creationId xmlns:a16="http://schemas.microsoft.com/office/drawing/2014/main" id="{6DBAAB60-885B-45CA-B735-DBE21C709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7156" y="1796507"/>
            <a:ext cx="2709769" cy="289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a:extLst>
              <a:ext uri="{FF2B5EF4-FFF2-40B4-BE49-F238E27FC236}">
                <a16:creationId xmlns:a16="http://schemas.microsoft.com/office/drawing/2014/main" id="{F56B74B6-7949-432A-9798-F0F55A6DD976}"/>
              </a:ext>
            </a:extLst>
          </p:cNvPr>
          <p:cNvSpPr txBox="1">
            <a:spLocks/>
          </p:cNvSpPr>
          <p:nvPr/>
        </p:nvSpPr>
        <p:spPr>
          <a:xfrm>
            <a:off x="1097280" y="4691033"/>
            <a:ext cx="10058400" cy="208100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550" indent="0">
              <a:buFont typeface="Calibri" panose="020F0502020204030204" pitchFamily="34" charset="0"/>
              <a:buNone/>
              <a:defRPr/>
            </a:pPr>
            <a:r>
              <a:rPr lang="id-ID" sz="1800" dirty="0"/>
              <a:t>Bila menggunakan graph ini perwira dapat segera mengetahui bahwa hasilnya tidak memuaskan, hal Ini karena </a:t>
            </a:r>
            <a:r>
              <a:rPr lang="id-ID" sz="1800" u="sng" dirty="0"/>
              <a:t>BN hanya memperhitungkan kecepatan dan jarak yang diukur saat ini</a:t>
            </a:r>
            <a:r>
              <a:rPr lang="id-ID" sz="1800" dirty="0"/>
              <a:t> dan tidak memperhitungkan pengukuran sebelumnya. Namun, perwira sebenarnya dapat </a:t>
            </a:r>
            <a:r>
              <a:rPr lang="id-ID" sz="1800" u="sng" dirty="0"/>
              <a:t>memperhitungkan pengukuran sebelu</a:t>
            </a:r>
            <a:r>
              <a:rPr lang="id-ID" sz="1800" dirty="0"/>
              <a:t>mnya, karena dapat diperhitungkan untuk mendapatkan </a:t>
            </a:r>
            <a:r>
              <a:rPr lang="id-ID" sz="1800" u="sng" dirty="0"/>
              <a:t>prediksi yang lebih baik</a:t>
            </a:r>
            <a:endParaRPr lang="id-ID" sz="1800" dirty="0"/>
          </a:p>
          <a:p>
            <a:pPr marL="82550" indent="0" algn="ctr">
              <a:buFont typeface="Calibri" panose="020F0502020204030204" pitchFamily="34" charset="0"/>
              <a:buNone/>
              <a:defRPr/>
            </a:pPr>
            <a:r>
              <a:rPr lang="id-ID" sz="1400" dirty="0"/>
              <a:t>Permasalahan ini dapat diatasi oleh </a:t>
            </a:r>
            <a:r>
              <a:rPr lang="id-ID" sz="1400" b="1" i="1" dirty="0"/>
              <a:t>Dynamic Bayesian Network (DBN)</a:t>
            </a:r>
            <a:r>
              <a:rPr lang="id-ID" sz="1400" dirty="0"/>
              <a:t> yaitu BN yang diperluas dengan dimensi waktu. Dala kasus ini kita fokus pada penerapan BN.</a:t>
            </a:r>
          </a:p>
        </p:txBody>
      </p:sp>
      <p:sp>
        <p:nvSpPr>
          <p:cNvPr id="9" name="Title 1">
            <a:extLst>
              <a:ext uri="{FF2B5EF4-FFF2-40B4-BE49-F238E27FC236}">
                <a16:creationId xmlns:a16="http://schemas.microsoft.com/office/drawing/2014/main" id="{EAC5C10E-1FB9-41BA-AC37-9BAE937C4DFD}"/>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BN</a:t>
            </a:r>
          </a:p>
        </p:txBody>
      </p:sp>
      <p:pic>
        <p:nvPicPr>
          <p:cNvPr id="10" name="Picture 4" descr="Hasil gambar">
            <a:extLst>
              <a:ext uri="{FF2B5EF4-FFF2-40B4-BE49-F238E27FC236}">
                <a16:creationId xmlns:a16="http://schemas.microsoft.com/office/drawing/2014/main" id="{60F2234B-F903-4A7F-8D76-7BA2FB4BF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32978B0-14E2-455F-B9E8-A2BF4ED2CDC5}"/>
              </a:ext>
            </a:extLst>
          </p:cNvPr>
          <p:cNvSpPr>
            <a:spLocks noGrp="1"/>
          </p:cNvSpPr>
          <p:nvPr>
            <p:ph idx="1"/>
          </p:nvPr>
        </p:nvSpPr>
        <p:spPr>
          <a:xfrm>
            <a:off x="1097279" y="1842655"/>
            <a:ext cx="10058399" cy="4728742"/>
          </a:xfrm>
        </p:spPr>
        <p:txBody>
          <a:bodyPr>
            <a:normAutofit/>
          </a:bodyPr>
          <a:lstStyle/>
          <a:p>
            <a:pPr marL="90488" indent="-7938">
              <a:buNone/>
              <a:defRPr/>
            </a:pPr>
            <a:r>
              <a:rPr lang="id-ID" sz="1800" dirty="0"/>
              <a:t>Misalnya seorang observer dari daratan melihat kapal perang angkatan laut melakukan </a:t>
            </a:r>
            <a:r>
              <a:rPr lang="id-ID" sz="1800" i="1" dirty="0"/>
              <a:t>action</a:t>
            </a:r>
            <a:r>
              <a:rPr lang="id-ID" sz="1800" dirty="0"/>
              <a:t> mengelak, sehingga A sama dengan </a:t>
            </a:r>
            <a:r>
              <a:rPr lang="id-ID" sz="1800" i="1" dirty="0"/>
              <a:t>true</a:t>
            </a:r>
            <a:endParaRPr lang="id-ID" sz="1800" dirty="0"/>
          </a:p>
          <a:p>
            <a:pPr marL="368300" indent="-285750">
              <a:buFont typeface="Arial" panose="020B0604020202020204" pitchFamily="34" charset="0"/>
              <a:buChar char="•"/>
              <a:defRPr/>
            </a:pPr>
            <a:r>
              <a:rPr lang="id-ID" sz="1800" dirty="0"/>
              <a:t>Selanjutnya berapa probabilitasnya objek yang mendekati kapal tersebut sama dengan musuh/ </a:t>
            </a:r>
            <a:r>
              <a:rPr lang="id-ID" sz="1800" i="1" dirty="0"/>
              <a:t>hostile</a:t>
            </a:r>
            <a:r>
              <a:rPr lang="id-ID" sz="1800" dirty="0"/>
              <a:t>, sehingga p(</a:t>
            </a:r>
            <a:r>
              <a:rPr lang="id-ID" sz="1800" i="1" dirty="0"/>
              <a:t>H = true</a:t>
            </a:r>
            <a:r>
              <a:rPr lang="id-ID" sz="1800" dirty="0"/>
              <a:t>) perlu dihitung</a:t>
            </a:r>
          </a:p>
          <a:p>
            <a:pPr marL="90488" indent="-7938">
              <a:buNone/>
              <a:defRPr/>
            </a:pPr>
            <a:endParaRPr lang="id-ID" sz="1800" dirty="0"/>
          </a:p>
          <a:p>
            <a:pPr marL="90488" indent="-7938">
              <a:buNone/>
              <a:defRPr/>
            </a:pPr>
            <a:endParaRPr lang="id-ID" sz="1800" dirty="0"/>
          </a:p>
          <a:p>
            <a:pPr marL="90488" indent="-7938">
              <a:defRPr/>
            </a:pPr>
            <a:endParaRPr lang="id-ID" sz="1800" dirty="0"/>
          </a:p>
          <a:p>
            <a:pPr marL="90488" indent="-7938">
              <a:defRPr/>
            </a:pPr>
            <a:endParaRPr lang="id-ID" sz="2400" dirty="0"/>
          </a:p>
          <a:p>
            <a:pPr marL="368300" indent="-285750">
              <a:buFont typeface="Arial" panose="020B0604020202020204" pitchFamily="34" charset="0"/>
              <a:buChar char="•"/>
              <a:defRPr/>
            </a:pPr>
            <a:r>
              <a:rPr lang="id-ID" sz="1800" dirty="0"/>
              <a:t>H disebut </a:t>
            </a:r>
            <a:r>
              <a:rPr lang="id-ID" sz="1800" i="1" dirty="0"/>
              <a:t>query variable</a:t>
            </a:r>
            <a:r>
              <a:rPr lang="id-ID" sz="1800" dirty="0"/>
              <a:t> dan A disebut sebagai </a:t>
            </a:r>
            <a:r>
              <a:rPr lang="id-ID" sz="1800" i="1" dirty="0"/>
              <a:t>evidence variable</a:t>
            </a:r>
            <a:r>
              <a:rPr lang="id-ID" sz="1800" dirty="0"/>
              <a:t>. Obsever ingin mengetahui </a:t>
            </a:r>
            <a:r>
              <a:rPr lang="id-ID" sz="1800" u="sng" dirty="0"/>
              <a:t>probabilitas dari H = true, diberikan A = true</a:t>
            </a:r>
            <a:r>
              <a:rPr lang="id-ID" sz="1800" dirty="0"/>
              <a:t>. Perhitungannya diturunkan menjadi:</a:t>
            </a:r>
          </a:p>
        </p:txBody>
      </p:sp>
      <p:pic>
        <p:nvPicPr>
          <p:cNvPr id="29699" name="Picture 4">
            <a:extLst>
              <a:ext uri="{FF2B5EF4-FFF2-40B4-BE49-F238E27FC236}">
                <a16:creationId xmlns:a16="http://schemas.microsoft.com/office/drawing/2014/main" id="{86C20175-99F9-4F59-9830-E7AC011A1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35" y="3048944"/>
            <a:ext cx="6336730" cy="194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5">
            <a:extLst>
              <a:ext uri="{FF2B5EF4-FFF2-40B4-BE49-F238E27FC236}">
                <a16:creationId xmlns:a16="http://schemas.microsoft.com/office/drawing/2014/main" id="{12960AD9-AEAF-4F6E-A490-84885BEE0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6939" y="5541819"/>
            <a:ext cx="5595498" cy="74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52CB096C-4612-41C3-873F-57B1753A1C5B}"/>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BN</a:t>
            </a:r>
          </a:p>
        </p:txBody>
      </p:sp>
      <p:pic>
        <p:nvPicPr>
          <p:cNvPr id="10" name="Picture 4" descr="Hasil gambar">
            <a:extLst>
              <a:ext uri="{FF2B5EF4-FFF2-40B4-BE49-F238E27FC236}">
                <a16:creationId xmlns:a16="http://schemas.microsoft.com/office/drawing/2014/main" id="{E73D8CA2-BCDE-4D03-9A0B-D36CBD88DE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K</a:t>
            </a:r>
            <a:r>
              <a:rPr lang="id-ID" sz="4000" b="1" dirty="0"/>
              <a:t>ONSEP LEARNING</a:t>
            </a:r>
            <a:br>
              <a:rPr lang="id-ID" sz="4000" b="1" dirty="0"/>
            </a:br>
            <a:r>
              <a:rPr lang="en-US" sz="2700" i="1" dirty="0" err="1"/>
              <a:t>Definisi</a:t>
            </a:r>
            <a:r>
              <a:rPr lang="en-US" sz="2700" i="1" dirty="0"/>
              <a:t> </a:t>
            </a:r>
            <a:r>
              <a:rPr lang="id-ID" sz="2700" i="1" dirty="0"/>
              <a:t>Learning</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04555"/>
            <a:ext cx="10056433" cy="455814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id-ID" sz="2200" i="1" dirty="0"/>
              <a:t>“ </a:t>
            </a:r>
            <a:r>
              <a:rPr lang="en-US" sz="2200" i="1" dirty="0"/>
              <a:t>Pada </a:t>
            </a:r>
            <a:r>
              <a:rPr lang="en-US" sz="2200" i="1" dirty="0" err="1"/>
              <a:t>teknik</a:t>
            </a:r>
            <a:r>
              <a:rPr lang="en-US" sz="2200" i="1" dirty="0"/>
              <a:t> </a:t>
            </a:r>
            <a:r>
              <a:rPr lang="en-US" sz="2200" i="1" dirty="0" err="1"/>
              <a:t>sebelumnya</a:t>
            </a:r>
            <a:r>
              <a:rPr lang="id-ID" sz="2200" i="1" dirty="0"/>
              <a:t>, yaitu</a:t>
            </a:r>
            <a:r>
              <a:rPr lang="en-US" sz="2200" i="1" dirty="0"/>
              <a:t> searching, reasoning dan planning</a:t>
            </a:r>
            <a:r>
              <a:rPr lang="id-ID" sz="2200" i="1" dirty="0"/>
              <a:t> </a:t>
            </a:r>
            <a:r>
              <a:rPr lang="en-US" sz="2200" i="1" dirty="0" err="1"/>
              <a:t>kita</a:t>
            </a:r>
            <a:r>
              <a:rPr lang="en-US" sz="2200" i="1" dirty="0"/>
              <a:t> </a:t>
            </a:r>
            <a:r>
              <a:rPr lang="en-US" sz="2200" i="1" dirty="0" err="1"/>
              <a:t>harus</a:t>
            </a:r>
            <a:r>
              <a:rPr lang="en-US" sz="2200" i="1" dirty="0"/>
              <a:t> </a:t>
            </a:r>
            <a:r>
              <a:rPr lang="en-US" sz="2200" i="1" dirty="0" err="1"/>
              <a:t>tahu</a:t>
            </a:r>
            <a:r>
              <a:rPr lang="en-US" sz="2200" i="1" dirty="0"/>
              <a:t> </a:t>
            </a:r>
            <a:r>
              <a:rPr lang="en-US" sz="2200" i="1" dirty="0" err="1"/>
              <a:t>aturan</a:t>
            </a:r>
            <a:r>
              <a:rPr lang="en-US" sz="2200" i="1" dirty="0"/>
              <a:t> </a:t>
            </a:r>
            <a:r>
              <a:rPr lang="en-US" sz="2200" i="1" dirty="0" err="1"/>
              <a:t>lengkap</a:t>
            </a:r>
            <a:r>
              <a:rPr lang="en-US" sz="2200" i="1" dirty="0"/>
              <a:t> yang </a:t>
            </a:r>
            <a:r>
              <a:rPr lang="en-US" sz="2200" i="1" dirty="0" err="1"/>
              <a:t>berlaku</a:t>
            </a:r>
            <a:r>
              <a:rPr lang="en-US" sz="2200" i="1" dirty="0"/>
              <a:t> </a:t>
            </a:r>
            <a:r>
              <a:rPr lang="en-US" sz="2200" i="1" dirty="0" err="1"/>
              <a:t>untuk</a:t>
            </a:r>
            <a:r>
              <a:rPr lang="en-US" sz="2200" i="1" dirty="0"/>
              <a:t> </a:t>
            </a:r>
            <a:r>
              <a:rPr lang="en-US" sz="2200" i="1" dirty="0" err="1"/>
              <a:t>sistem</a:t>
            </a:r>
            <a:r>
              <a:rPr lang="en-US" sz="2200" i="1" dirty="0"/>
              <a:t> yang </a:t>
            </a:r>
            <a:r>
              <a:rPr lang="en-US" sz="2200" i="1" dirty="0" err="1"/>
              <a:t>akan</a:t>
            </a:r>
            <a:r>
              <a:rPr lang="id-ID" sz="2200" i="1" dirty="0"/>
              <a:t> di</a:t>
            </a:r>
            <a:r>
              <a:rPr lang="en-US" sz="2200" i="1" dirty="0" err="1"/>
              <a:t>bangun</a:t>
            </a:r>
            <a:r>
              <a:rPr lang="en-US" sz="2200" i="1" dirty="0"/>
              <a:t>. </a:t>
            </a:r>
            <a:r>
              <a:rPr lang="en-US" sz="2200" i="1" dirty="0" err="1"/>
              <a:t>Namun</a:t>
            </a:r>
            <a:r>
              <a:rPr lang="id-ID" sz="2200" i="1" dirty="0"/>
              <a:t>,</a:t>
            </a:r>
            <a:r>
              <a:rPr lang="en-US" sz="2200" i="1" dirty="0"/>
              <a:t> </a:t>
            </a:r>
            <a:r>
              <a:rPr lang="en-US" sz="2200" i="1" dirty="0" err="1"/>
              <a:t>jika</a:t>
            </a:r>
            <a:r>
              <a:rPr lang="en-US" sz="2200" i="1" dirty="0"/>
              <a:t> </a:t>
            </a:r>
            <a:r>
              <a:rPr lang="en-US" sz="2200" i="1" dirty="0" err="1"/>
              <a:t>terdapat</a:t>
            </a:r>
            <a:r>
              <a:rPr lang="en-US" sz="2200" i="1" dirty="0"/>
              <a:t> </a:t>
            </a:r>
            <a:r>
              <a:rPr lang="en-US" sz="2200" i="1" dirty="0" err="1"/>
              <a:t>banyak</a:t>
            </a:r>
            <a:r>
              <a:rPr lang="en-US" sz="2200" i="1" dirty="0"/>
              <a:t> </a:t>
            </a:r>
            <a:r>
              <a:rPr lang="en-US" sz="2200" i="1" dirty="0" err="1"/>
              <a:t>atribut</a:t>
            </a:r>
            <a:r>
              <a:rPr lang="en-US" sz="2200" i="1" dirty="0"/>
              <a:t> </a:t>
            </a:r>
            <a:r>
              <a:rPr lang="en-US" sz="2200" i="1" dirty="0" err="1"/>
              <a:t>dengan</a:t>
            </a:r>
            <a:r>
              <a:rPr lang="en-US" sz="2200" i="1" dirty="0"/>
              <a:t> </a:t>
            </a:r>
            <a:r>
              <a:rPr lang="en-US" sz="2200" i="1" dirty="0" err="1"/>
              <a:t>memiliki</a:t>
            </a:r>
            <a:r>
              <a:rPr lang="en-US" sz="2200" i="1" dirty="0"/>
              <a:t> </a:t>
            </a:r>
            <a:r>
              <a:rPr lang="en-US" sz="2200" i="1" dirty="0" err="1"/>
              <a:t>banyak</a:t>
            </a:r>
            <a:r>
              <a:rPr lang="en-US" sz="2200" i="1" dirty="0"/>
              <a:t> </a:t>
            </a:r>
            <a:r>
              <a:rPr lang="en-US" sz="2200" i="1" dirty="0" err="1"/>
              <a:t>variasi</a:t>
            </a:r>
            <a:r>
              <a:rPr lang="en-US" sz="2200" i="1" dirty="0"/>
              <a:t> </a:t>
            </a:r>
            <a:r>
              <a:rPr lang="en-US" sz="2200" i="1" dirty="0" err="1"/>
              <a:t>nilai</a:t>
            </a:r>
            <a:r>
              <a:rPr lang="en-US" sz="2200" i="1" dirty="0"/>
              <a:t> yang </a:t>
            </a:r>
            <a:r>
              <a:rPr lang="en-US" sz="2200" i="1" dirty="0" err="1"/>
              <a:t>berbeda</a:t>
            </a:r>
            <a:r>
              <a:rPr lang="en-US" sz="2200" i="1" dirty="0"/>
              <a:t>, </a:t>
            </a:r>
            <a:r>
              <a:rPr lang="en-US" sz="2200" i="1" dirty="0" err="1"/>
              <a:t>maka</a:t>
            </a:r>
            <a:r>
              <a:rPr lang="en-US" sz="2200" i="1" dirty="0"/>
              <a:t> </a:t>
            </a:r>
            <a:r>
              <a:rPr lang="en-US" sz="2200" i="1" dirty="0" err="1"/>
              <a:t>akan</a:t>
            </a:r>
            <a:r>
              <a:rPr lang="en-US" sz="2200" i="1" dirty="0"/>
              <a:t> </a:t>
            </a:r>
            <a:r>
              <a:rPr lang="en-US" sz="2200" i="1" dirty="0" err="1"/>
              <a:t>sangat</a:t>
            </a:r>
            <a:r>
              <a:rPr lang="id-ID" sz="2200" i="1" dirty="0"/>
              <a:t> </a:t>
            </a:r>
            <a:r>
              <a:rPr lang="en-US" sz="2200" i="1" dirty="0" err="1"/>
              <a:t>banyak</a:t>
            </a:r>
            <a:r>
              <a:rPr lang="en-US" sz="2200" i="1" dirty="0"/>
              <a:t> </a:t>
            </a:r>
            <a:r>
              <a:rPr lang="en-US" sz="2200" i="1" dirty="0" err="1"/>
              <a:t>kombinasi</a:t>
            </a:r>
            <a:r>
              <a:rPr lang="en-US" sz="2200" i="1" dirty="0"/>
              <a:t> data yang </a:t>
            </a:r>
            <a:r>
              <a:rPr lang="en-US" sz="2200" i="1" dirty="0" err="1"/>
              <a:t>harus</a:t>
            </a:r>
            <a:r>
              <a:rPr lang="en-US" sz="2200" i="1" dirty="0"/>
              <a:t> </a:t>
            </a:r>
            <a:r>
              <a:rPr lang="en-US" sz="2200" i="1" dirty="0" err="1"/>
              <a:t>dibuat</a:t>
            </a:r>
            <a:r>
              <a:rPr lang="en-US" sz="2200" i="1" dirty="0"/>
              <a:t> </a:t>
            </a:r>
            <a:r>
              <a:rPr lang="en-US" sz="2200" i="1" dirty="0" err="1"/>
              <a:t>aturannya</a:t>
            </a:r>
            <a:r>
              <a:rPr lang="en-US" sz="2200" i="1" dirty="0"/>
              <a:t>. </a:t>
            </a:r>
            <a:r>
              <a:rPr lang="id-ID" sz="2200" i="1" dirty="0"/>
              <a:t>Misalnya,</a:t>
            </a:r>
            <a:r>
              <a:rPr lang="en-US" sz="2200" i="1" dirty="0"/>
              <a:t> </a:t>
            </a:r>
            <a:r>
              <a:rPr lang="id-ID" sz="2200" i="1" dirty="0"/>
              <a:t>terdapat</a:t>
            </a:r>
            <a:r>
              <a:rPr lang="en-US" sz="2200" i="1" dirty="0"/>
              <a:t> 30</a:t>
            </a:r>
            <a:r>
              <a:rPr lang="id-ID" sz="2200" i="1" dirty="0"/>
              <a:t> </a:t>
            </a:r>
            <a:r>
              <a:rPr lang="en-US" sz="2200" i="1" dirty="0" err="1"/>
              <a:t>atribut</a:t>
            </a:r>
            <a:r>
              <a:rPr lang="en-US" sz="2200" i="1" dirty="0"/>
              <a:t>, </a:t>
            </a:r>
            <a:r>
              <a:rPr lang="en-US" sz="2200" i="1" dirty="0" err="1"/>
              <a:t>masing</a:t>
            </a:r>
            <a:r>
              <a:rPr lang="id-ID" sz="2200" i="1" dirty="0"/>
              <a:t>-</a:t>
            </a:r>
            <a:r>
              <a:rPr lang="en-US" sz="2200" i="1" dirty="0" err="1"/>
              <a:t>masing</a:t>
            </a:r>
            <a:r>
              <a:rPr lang="en-US" sz="2200" i="1" dirty="0"/>
              <a:t> </a:t>
            </a:r>
            <a:r>
              <a:rPr lang="id-ID" sz="2200" i="1" dirty="0"/>
              <a:t>atribut </a:t>
            </a:r>
            <a:r>
              <a:rPr lang="en-US" sz="2200" i="1" dirty="0" err="1"/>
              <a:t>memiliki</a:t>
            </a:r>
            <a:r>
              <a:rPr lang="en-US" sz="2200" i="1" dirty="0"/>
              <a:t> 3 </a:t>
            </a:r>
            <a:r>
              <a:rPr lang="en-US" sz="2200" i="1" dirty="0" err="1"/>
              <a:t>nilai</a:t>
            </a:r>
            <a:r>
              <a:rPr lang="en-US" sz="2200" i="1" dirty="0"/>
              <a:t> yang </a:t>
            </a:r>
            <a:r>
              <a:rPr lang="en-US" sz="2200" i="1" dirty="0" err="1"/>
              <a:t>berbeda</a:t>
            </a:r>
            <a:r>
              <a:rPr lang="en-US" sz="2200" i="1" dirty="0"/>
              <a:t>, </a:t>
            </a:r>
            <a:r>
              <a:rPr lang="en-US" sz="2200" i="1" dirty="0" err="1"/>
              <a:t>maka</a:t>
            </a:r>
            <a:r>
              <a:rPr lang="id-ID" sz="2200" i="1" dirty="0"/>
              <a:t> </a:t>
            </a:r>
            <a:r>
              <a:rPr lang="en-US" sz="2200" i="1" dirty="0" err="1"/>
              <a:t>terdapat</a:t>
            </a:r>
            <a:r>
              <a:rPr lang="en-US" sz="2200" i="1" dirty="0"/>
              <a:t> </a:t>
            </a:r>
            <a:r>
              <a:rPr lang="id-ID" sz="2200" i="1" dirty="0"/>
              <a:t>3</a:t>
            </a:r>
            <a:r>
              <a:rPr lang="id-ID" sz="2200" i="1" baseline="30000" dirty="0"/>
              <a:t>30</a:t>
            </a:r>
            <a:r>
              <a:rPr lang="en-US" sz="2200" i="1" dirty="0"/>
              <a:t> = 205.891.132.094.649 </a:t>
            </a:r>
            <a:r>
              <a:rPr lang="en-US" sz="2200" i="1" dirty="0" err="1"/>
              <a:t>kombinasi</a:t>
            </a:r>
            <a:r>
              <a:rPr lang="en-US" sz="2200" i="1" dirty="0"/>
              <a:t> data</a:t>
            </a:r>
            <a:r>
              <a:rPr lang="id-ID" sz="2200" i="1" dirty="0"/>
              <a:t>,</a:t>
            </a:r>
            <a:r>
              <a:rPr lang="en-US" sz="2200" i="1" dirty="0"/>
              <a:t> </a:t>
            </a:r>
            <a:r>
              <a:rPr lang="id-ID" sz="2200" i="1" dirty="0"/>
              <a:t>t</a:t>
            </a:r>
            <a:r>
              <a:rPr lang="en-US" sz="2200" i="1" dirty="0" err="1"/>
              <a:t>entu</a:t>
            </a:r>
            <a:r>
              <a:rPr lang="en-US" sz="2200" i="1" dirty="0"/>
              <a:t> </a:t>
            </a:r>
            <a:r>
              <a:rPr lang="id-ID" sz="2200" i="1" dirty="0"/>
              <a:t>akan </a:t>
            </a:r>
            <a:r>
              <a:rPr lang="en-US" sz="2200" i="1" dirty="0" err="1"/>
              <a:t>sangat</a:t>
            </a:r>
            <a:r>
              <a:rPr lang="id-ID" sz="2200" i="1" dirty="0"/>
              <a:t> </a:t>
            </a:r>
            <a:r>
              <a:rPr lang="en-US" sz="2200" i="1" dirty="0" err="1"/>
              <a:t>sulit</a:t>
            </a:r>
            <a:r>
              <a:rPr lang="en-US" sz="2200" i="1" dirty="0"/>
              <a:t> </a:t>
            </a:r>
            <a:r>
              <a:rPr lang="en-US" sz="2200" i="1" dirty="0" err="1"/>
              <a:t>atau</a:t>
            </a:r>
            <a:r>
              <a:rPr lang="en-US" sz="2200" i="1" dirty="0"/>
              <a:t> </a:t>
            </a:r>
            <a:r>
              <a:rPr lang="en-US" sz="2200" i="1" dirty="0" err="1"/>
              <a:t>bahkan</a:t>
            </a:r>
            <a:r>
              <a:rPr lang="en-US" sz="2200" i="1" dirty="0"/>
              <a:t> </a:t>
            </a:r>
            <a:r>
              <a:rPr lang="en-US" sz="2200" i="1" dirty="0" err="1"/>
              <a:t>tidak</a:t>
            </a:r>
            <a:r>
              <a:rPr lang="en-US" sz="2200" i="1" dirty="0"/>
              <a:t> </a:t>
            </a:r>
            <a:r>
              <a:rPr lang="en-US" sz="2200" i="1" dirty="0" err="1"/>
              <a:t>mungkin</a:t>
            </a:r>
            <a:r>
              <a:rPr lang="en-US" sz="2200" i="1" dirty="0"/>
              <a:t> </a:t>
            </a:r>
            <a:r>
              <a:rPr lang="en-US" sz="2200" i="1" dirty="0" err="1"/>
              <a:t>untuk</a:t>
            </a:r>
            <a:r>
              <a:rPr lang="en-US" sz="2200" i="1" dirty="0"/>
              <a:t> </a:t>
            </a:r>
            <a:r>
              <a:rPr lang="en-US" sz="2200" i="1" dirty="0" err="1"/>
              <a:t>menemukan</a:t>
            </a:r>
            <a:r>
              <a:rPr lang="en-US" sz="2200" i="1" dirty="0"/>
              <a:t> </a:t>
            </a:r>
            <a:r>
              <a:rPr lang="en-US" sz="2200" i="1" dirty="0" err="1"/>
              <a:t>aturan</a:t>
            </a:r>
            <a:r>
              <a:rPr lang="en-US" sz="2200" i="1" dirty="0"/>
              <a:t> yang </a:t>
            </a:r>
            <a:r>
              <a:rPr lang="en-US" sz="2200" i="1" dirty="0" err="1"/>
              <a:t>benar</a:t>
            </a:r>
            <a:r>
              <a:rPr lang="id-ID" sz="2200" i="1" dirty="0"/>
              <a:t> </a:t>
            </a:r>
            <a:r>
              <a:rPr lang="en-US" sz="2200" i="1" dirty="0"/>
              <a:t>dan </a:t>
            </a:r>
            <a:r>
              <a:rPr lang="en-US" sz="2200" i="1" dirty="0" err="1"/>
              <a:t>lengkap</a:t>
            </a:r>
            <a:r>
              <a:rPr lang="en-US" sz="2200" i="1" dirty="0"/>
              <a:t> </a:t>
            </a:r>
            <a:r>
              <a:rPr lang="en-US" sz="2200" i="1" dirty="0" err="1"/>
              <a:t>secara</a:t>
            </a:r>
            <a:r>
              <a:rPr lang="en-US" sz="2200" i="1" dirty="0"/>
              <a:t> manual</a:t>
            </a:r>
            <a:r>
              <a:rPr lang="id-ID" sz="2200" i="1" dirty="0"/>
              <a:t> “</a:t>
            </a:r>
          </a:p>
          <a:p>
            <a:pPr marL="98425" indent="0" algn="ctr">
              <a:spcBef>
                <a:spcPts val="200"/>
              </a:spcBef>
              <a:buNone/>
            </a:pPr>
            <a:endParaRPr lang="id-ID" sz="1100" i="1" dirty="0"/>
          </a:p>
          <a:p>
            <a:pPr marL="354013" indent="-255588">
              <a:spcBef>
                <a:spcPts val="600"/>
              </a:spcBef>
              <a:spcAft>
                <a:spcPts val="600"/>
              </a:spcAft>
              <a:buFont typeface="Arial" panose="020B0604020202020204" pitchFamily="34" charset="0"/>
              <a:buChar char="•"/>
            </a:pPr>
            <a:r>
              <a:rPr lang="id-ID" sz="2400" dirty="0"/>
              <a:t>K</a:t>
            </a:r>
            <a:r>
              <a:rPr lang="en-US" sz="2400" dirty="0" err="1"/>
              <a:t>ita</a:t>
            </a:r>
            <a:r>
              <a:rPr lang="en-US" sz="2400" dirty="0"/>
              <a:t> </a:t>
            </a:r>
            <a:r>
              <a:rPr lang="en-US" sz="2400" dirty="0" err="1"/>
              <a:t>bisa</a:t>
            </a:r>
            <a:r>
              <a:rPr lang="en-US" sz="2400" dirty="0"/>
              <a:t> </a:t>
            </a:r>
            <a:r>
              <a:rPr lang="en-US" sz="2400" dirty="0" err="1"/>
              <a:t>membuat</a:t>
            </a:r>
            <a:r>
              <a:rPr lang="en-US" sz="2400" dirty="0"/>
              <a:t> </a:t>
            </a:r>
            <a:r>
              <a:rPr lang="en-US" sz="2400" dirty="0" err="1"/>
              <a:t>suatu</a:t>
            </a:r>
            <a:r>
              <a:rPr lang="en-US" sz="2400" dirty="0"/>
              <a:t> program</a:t>
            </a:r>
            <a:r>
              <a:rPr lang="id-ID" sz="2400" dirty="0"/>
              <a:t> </a:t>
            </a:r>
            <a:r>
              <a:rPr lang="en-US" sz="2400" dirty="0"/>
              <a:t>yang </a:t>
            </a:r>
            <a:r>
              <a:rPr lang="en-US" sz="2400" dirty="0" err="1"/>
              <a:t>secara</a:t>
            </a:r>
            <a:r>
              <a:rPr lang="en-US" sz="2400" dirty="0"/>
              <a:t> </a:t>
            </a:r>
            <a:r>
              <a:rPr lang="en-US" sz="2400" dirty="0" err="1"/>
              <a:t>otomatis</a:t>
            </a:r>
            <a:r>
              <a:rPr lang="en-US" sz="2400" dirty="0"/>
              <a:t> </a:t>
            </a:r>
            <a:r>
              <a:rPr lang="en-US" sz="2400" dirty="0" err="1"/>
              <a:t>menemukan</a:t>
            </a:r>
            <a:r>
              <a:rPr lang="en-US" sz="2400" dirty="0"/>
              <a:t> </a:t>
            </a:r>
            <a:r>
              <a:rPr lang="en-US" sz="2400" dirty="0" err="1"/>
              <a:t>aturan-aturan</a:t>
            </a:r>
            <a:r>
              <a:rPr lang="en-US" sz="2400" dirty="0"/>
              <a:t> yang d</a:t>
            </a:r>
            <a:r>
              <a:rPr lang="id-ID" sz="2400" dirty="0"/>
              <a:t>i</a:t>
            </a:r>
            <a:r>
              <a:rPr lang="en-US" sz="2400" dirty="0" err="1"/>
              <a:t>harapkan</a:t>
            </a:r>
            <a:r>
              <a:rPr lang="id-ID" sz="2400" dirty="0"/>
              <a:t>,</a:t>
            </a:r>
            <a:r>
              <a:rPr lang="en-US" sz="2400" dirty="0"/>
              <a:t> </a:t>
            </a:r>
            <a:r>
              <a:rPr lang="id-ID" sz="2400" dirty="0"/>
              <a:t>h</a:t>
            </a:r>
            <a:r>
              <a:rPr lang="en-US" sz="2400" dirty="0"/>
              <a:t>al </a:t>
            </a:r>
            <a:r>
              <a:rPr lang="en-US" sz="2400" dirty="0" err="1"/>
              <a:t>itu</a:t>
            </a:r>
            <a:r>
              <a:rPr lang="en-US" sz="2400" dirty="0"/>
              <a:t> </a:t>
            </a:r>
            <a:r>
              <a:rPr lang="en-US" sz="2400" dirty="0" err="1"/>
              <a:t>kita</a:t>
            </a:r>
            <a:r>
              <a:rPr lang="en-US" sz="2400" dirty="0"/>
              <a:t> </a:t>
            </a:r>
            <a:r>
              <a:rPr lang="en-US" sz="2400" dirty="0" err="1"/>
              <a:t>lakukan</a:t>
            </a:r>
            <a:r>
              <a:rPr lang="en-US" sz="2400" dirty="0"/>
              <a:t> </a:t>
            </a:r>
            <a:r>
              <a:rPr lang="en-US" sz="2400" dirty="0" err="1"/>
              <a:t>dengan</a:t>
            </a:r>
            <a:r>
              <a:rPr lang="en-US" sz="2400" dirty="0"/>
              <a:t> </a:t>
            </a:r>
            <a:r>
              <a:rPr lang="id-ID" sz="2400" b="1" dirty="0"/>
              <a:t>t</a:t>
            </a:r>
            <a:r>
              <a:rPr lang="en-US" sz="2400" b="1" dirty="0" err="1"/>
              <a:t>eknik</a:t>
            </a:r>
            <a:r>
              <a:rPr lang="en-US" sz="2400" b="1" dirty="0"/>
              <a:t> </a:t>
            </a:r>
            <a:r>
              <a:rPr lang="id-ID" sz="2400" b="1" i="1" dirty="0"/>
              <a:t>l</a:t>
            </a:r>
            <a:r>
              <a:rPr lang="en-US" sz="2400" b="1" i="1" dirty="0"/>
              <a:t>earning</a:t>
            </a:r>
            <a:r>
              <a:rPr lang="en-US" sz="2400" b="1" dirty="0"/>
              <a:t> </a:t>
            </a:r>
            <a:endParaRPr lang="id-ID" sz="2400" b="1" dirty="0"/>
          </a:p>
          <a:p>
            <a:pPr marL="354013" indent="-255588">
              <a:spcBef>
                <a:spcPts val="600"/>
              </a:spcBef>
              <a:spcAft>
                <a:spcPts val="600"/>
              </a:spcAft>
              <a:buFont typeface="Arial" panose="020B0604020202020204" pitchFamily="34" charset="0"/>
              <a:buChar char="•"/>
            </a:pPr>
            <a:r>
              <a:rPr lang="en-US" sz="2400" dirty="0" err="1"/>
              <a:t>Meskipun</a:t>
            </a:r>
            <a:r>
              <a:rPr lang="id-ID" sz="2400" dirty="0"/>
              <a:t> </a:t>
            </a:r>
            <a:r>
              <a:rPr lang="en-US" sz="2400" dirty="0" err="1"/>
              <a:t>untuk</a:t>
            </a:r>
            <a:r>
              <a:rPr lang="en-US" sz="2400" dirty="0"/>
              <a:t> </a:t>
            </a:r>
            <a:r>
              <a:rPr lang="en-US" sz="2400" dirty="0" err="1"/>
              <a:t>kombinasi</a:t>
            </a:r>
            <a:r>
              <a:rPr lang="en-US" sz="2400" dirty="0"/>
              <a:t> data yang </a:t>
            </a:r>
            <a:r>
              <a:rPr lang="en-US" sz="2400" dirty="0" err="1"/>
              <a:t>tidak</a:t>
            </a:r>
            <a:r>
              <a:rPr lang="en-US" sz="2400" dirty="0"/>
              <a:t> </a:t>
            </a:r>
            <a:r>
              <a:rPr lang="en-US" sz="2400" dirty="0" err="1"/>
              <a:t>lengkap</a:t>
            </a:r>
            <a:r>
              <a:rPr lang="en-US" sz="2400" dirty="0"/>
              <a:t> </a:t>
            </a:r>
            <a:r>
              <a:rPr lang="en-US" sz="2400" dirty="0" err="1"/>
              <a:t>kita</a:t>
            </a:r>
            <a:r>
              <a:rPr lang="en-US" sz="2400" dirty="0"/>
              <a:t> </a:t>
            </a:r>
            <a:r>
              <a:rPr lang="en-US" sz="2400" dirty="0" err="1"/>
              <a:t>tidak</a:t>
            </a:r>
            <a:r>
              <a:rPr lang="en-US" sz="2400" dirty="0"/>
              <a:t> </a:t>
            </a:r>
            <a:r>
              <a:rPr lang="en-US" sz="2400" dirty="0" err="1"/>
              <a:t>bisa</a:t>
            </a:r>
            <a:r>
              <a:rPr lang="en-US" sz="2400" dirty="0"/>
              <a:t> </a:t>
            </a:r>
            <a:r>
              <a:rPr lang="en-US" sz="2400" dirty="0" err="1"/>
              <a:t>berharap</a:t>
            </a:r>
            <a:r>
              <a:rPr lang="id-ID" sz="2400" dirty="0"/>
              <a:t> </a:t>
            </a:r>
            <a:r>
              <a:rPr lang="en-US" sz="2400" dirty="0" err="1"/>
              <a:t>komputer</a:t>
            </a:r>
            <a:r>
              <a:rPr lang="en-US" sz="2400" dirty="0"/>
              <a:t> </a:t>
            </a:r>
            <a:r>
              <a:rPr lang="en-US" sz="2400" dirty="0" err="1"/>
              <a:t>akan</a:t>
            </a:r>
            <a:r>
              <a:rPr lang="en-US" sz="2400" dirty="0"/>
              <a:t> </a:t>
            </a:r>
            <a:r>
              <a:rPr lang="en-US" sz="2400" dirty="0" err="1"/>
              <a:t>menemukan</a:t>
            </a:r>
            <a:r>
              <a:rPr lang="en-US" sz="2400" dirty="0"/>
              <a:t> </a:t>
            </a:r>
            <a:r>
              <a:rPr lang="en-US" sz="2400" dirty="0" err="1"/>
              <a:t>aturan</a:t>
            </a:r>
            <a:r>
              <a:rPr lang="en-US" sz="2400" dirty="0"/>
              <a:t> yang </a:t>
            </a:r>
            <a:r>
              <a:rPr lang="en-US" sz="2400" dirty="0" err="1"/>
              <a:t>benar</a:t>
            </a:r>
            <a:r>
              <a:rPr lang="en-US" sz="2400" dirty="0"/>
              <a:t> dan </a:t>
            </a:r>
            <a:r>
              <a:rPr lang="en-US" sz="2400" dirty="0" err="1"/>
              <a:t>lengkap</a:t>
            </a:r>
            <a:r>
              <a:rPr lang="en-US" sz="2400" dirty="0"/>
              <a:t>, </a:t>
            </a:r>
            <a:r>
              <a:rPr lang="en-US" sz="2400" dirty="0" err="1"/>
              <a:t>tetapi</a:t>
            </a:r>
            <a:r>
              <a:rPr lang="id-ID" sz="2400" dirty="0"/>
              <a:t> </a:t>
            </a:r>
            <a:r>
              <a:rPr lang="en-US" sz="2400" b="1" dirty="0" err="1"/>
              <a:t>komputer</a:t>
            </a:r>
            <a:r>
              <a:rPr lang="en-US" sz="2400" b="1" dirty="0"/>
              <a:t> </a:t>
            </a:r>
            <a:r>
              <a:rPr lang="en-US" sz="2400" b="1" dirty="0" err="1"/>
              <a:t>sanggup</a:t>
            </a:r>
            <a:r>
              <a:rPr lang="en-US" sz="2400" b="1" dirty="0"/>
              <a:t> </a:t>
            </a:r>
            <a:r>
              <a:rPr lang="en-US" sz="2400" b="1" dirty="0" err="1"/>
              <a:t>belajar</a:t>
            </a:r>
            <a:endParaRPr lang="en-US" sz="2400" b="1" dirty="0"/>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757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wipe(up)">
                                      <p:cBhvr>
                                        <p:cTn id="7" dur="500"/>
                                        <p:tgtEl>
                                          <p:spTgt spid="10">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wipe(up)">
                                      <p:cBhvr>
                                        <p:cTn id="10"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5B21224-FBBB-4761-B664-118B1507E78E}"/>
              </a:ext>
            </a:extLst>
          </p:cNvPr>
          <p:cNvSpPr>
            <a:spLocks noGrp="1"/>
          </p:cNvSpPr>
          <p:nvPr>
            <p:ph idx="1"/>
          </p:nvPr>
        </p:nvSpPr>
        <p:spPr>
          <a:xfrm>
            <a:off x="1097279" y="1842655"/>
            <a:ext cx="10058399" cy="4516581"/>
          </a:xfrm>
        </p:spPr>
        <p:txBody>
          <a:bodyPr>
            <a:normAutofit/>
          </a:bodyPr>
          <a:lstStyle/>
          <a:p>
            <a:pPr marL="82550" indent="0">
              <a:buNone/>
              <a:defRPr/>
            </a:pPr>
            <a:r>
              <a:rPr lang="id-ID" sz="1800" dirty="0"/>
              <a:t>Ekspresi ini membutuhkan penulisan ulang menggunakan persamaan 3.1 dan 3.2 untuk memasukkan probabilitas pada CPT secara langsung:</a:t>
            </a:r>
          </a:p>
          <a:p>
            <a:pPr marL="82550" indent="0">
              <a:buNone/>
              <a:defRPr/>
            </a:pPr>
            <a:endParaRPr lang="id-ID" sz="1800" dirty="0"/>
          </a:p>
          <a:p>
            <a:pPr marL="82550" indent="0">
              <a:buNone/>
              <a:defRPr/>
            </a:pPr>
            <a:endParaRPr lang="id-ID" sz="3200" dirty="0"/>
          </a:p>
          <a:p>
            <a:pPr marL="82550" indent="0">
              <a:buNone/>
              <a:defRPr/>
            </a:pPr>
            <a:endParaRPr lang="id-ID" sz="1800" dirty="0"/>
          </a:p>
          <a:p>
            <a:pPr marL="368300" indent="-285750">
              <a:buFont typeface="Arial" panose="020B0604020202020204" pitchFamily="34" charset="0"/>
              <a:buChar char="•"/>
              <a:defRPr/>
            </a:pPr>
            <a:r>
              <a:rPr lang="id-ID" sz="1800" dirty="0"/>
              <a:t>Probabilitas </a:t>
            </a:r>
            <a:r>
              <a:rPr lang="id-ID" sz="1800" i="1" dirty="0"/>
              <a:t>H</a:t>
            </a:r>
            <a:r>
              <a:rPr lang="id-ID" sz="1800" dirty="0"/>
              <a:t> menjadi </a:t>
            </a:r>
            <a:r>
              <a:rPr lang="id-ID" sz="1800" i="1" dirty="0"/>
              <a:t>true</a:t>
            </a:r>
            <a:r>
              <a:rPr lang="id-ID" sz="1800" dirty="0"/>
              <a:t>, mengetahui bahwa </a:t>
            </a:r>
            <a:r>
              <a:rPr lang="id-ID" sz="1800" i="1" dirty="0"/>
              <a:t>A</a:t>
            </a:r>
            <a:r>
              <a:rPr lang="id-ID" sz="1800" dirty="0"/>
              <a:t> adalah </a:t>
            </a:r>
            <a:r>
              <a:rPr lang="id-ID" sz="1800" i="1" dirty="0"/>
              <a:t>true</a:t>
            </a:r>
            <a:r>
              <a:rPr lang="id-ID" sz="1800" dirty="0"/>
              <a:t> = 0,91. </a:t>
            </a:r>
          </a:p>
          <a:p>
            <a:pPr marL="368300" indent="-285750">
              <a:buFont typeface="Arial" panose="020B0604020202020204" pitchFamily="34" charset="0"/>
              <a:buChar char="•"/>
              <a:defRPr/>
            </a:pPr>
            <a:r>
              <a:rPr lang="id-ID" sz="1800" dirty="0"/>
              <a:t>Probabilitas </a:t>
            </a:r>
            <a:r>
              <a:rPr lang="id-ID" sz="1800" i="1" dirty="0"/>
              <a:t>H</a:t>
            </a:r>
            <a:r>
              <a:rPr lang="id-ID" sz="1800" dirty="0"/>
              <a:t> adalah </a:t>
            </a:r>
            <a:r>
              <a:rPr lang="id-ID" sz="1800" i="1" dirty="0"/>
              <a:t>false</a:t>
            </a:r>
            <a:r>
              <a:rPr lang="id-ID" sz="1800" dirty="0"/>
              <a:t> karena </a:t>
            </a:r>
            <a:r>
              <a:rPr lang="id-ID" sz="1800" i="1" dirty="0"/>
              <a:t>A</a:t>
            </a:r>
            <a:r>
              <a:rPr lang="id-ID" sz="1800" dirty="0"/>
              <a:t> adalah </a:t>
            </a:r>
            <a:r>
              <a:rPr lang="id-ID" sz="1800" i="1" dirty="0"/>
              <a:t>true</a:t>
            </a:r>
            <a:r>
              <a:rPr lang="id-ID" sz="1800" dirty="0"/>
              <a:t> = 1 - p(h)       0,09 </a:t>
            </a:r>
          </a:p>
          <a:p>
            <a:pPr marL="82550" indent="0">
              <a:buNone/>
              <a:defRPr/>
            </a:pPr>
            <a:r>
              <a:rPr lang="id-ID" sz="1800" dirty="0"/>
              <a:t>Seperti dapat dilihat pada persamaan 3.10, penyebutnya rumit, namun konstanta tidak peduli nilai variabel yang ditanyakan (</a:t>
            </a:r>
            <a:r>
              <a:rPr lang="id-ID" sz="1800" i="1" dirty="0"/>
              <a:t>queried variable</a:t>
            </a:r>
            <a:r>
              <a:rPr lang="id-ID" sz="1800" dirty="0"/>
              <a:t>) </a:t>
            </a:r>
            <a:r>
              <a:rPr lang="id-ID" sz="1800" i="1" dirty="0"/>
              <a:t>H</a:t>
            </a:r>
            <a:r>
              <a:rPr lang="id-ID" sz="1800" dirty="0"/>
              <a:t> </a:t>
            </a:r>
          </a:p>
          <a:p>
            <a:pPr marL="82550" indent="0">
              <a:buNone/>
              <a:defRPr/>
            </a:pPr>
            <a:r>
              <a:rPr lang="id-ID" sz="1800" dirty="0"/>
              <a:t>Pada dasarnya, penyebutnya adalah </a:t>
            </a:r>
            <a:r>
              <a:rPr lang="id-ID" sz="1800" u="sng" dirty="0"/>
              <a:t>konstanta normalisasi</a:t>
            </a:r>
            <a:r>
              <a:rPr lang="id-ID" sz="1800" dirty="0"/>
              <a:t> yang diperlukan untuk membuat probabilitas dari nilai-nilai yang berbeda dari jumlah </a:t>
            </a:r>
            <a:r>
              <a:rPr lang="id-ID" sz="1800" i="1" dirty="0"/>
              <a:t>H</a:t>
            </a:r>
            <a:r>
              <a:rPr lang="id-ID" sz="1800" dirty="0"/>
              <a:t> sampai 1. Itulah sebabnya sering faktor normalisasi </a:t>
            </a:r>
            <a:r>
              <a:rPr lang="el-GR" sz="1800" i="1" dirty="0"/>
              <a:t>α </a:t>
            </a:r>
            <a:r>
              <a:rPr lang="id-ID" sz="1800" dirty="0"/>
              <a:t>diperkenalkan</a:t>
            </a:r>
          </a:p>
          <a:p>
            <a:pPr marL="82550" indent="0">
              <a:buNone/>
              <a:defRPr/>
            </a:pPr>
            <a:endParaRPr lang="id-ID" sz="1800" dirty="0"/>
          </a:p>
          <a:p>
            <a:pPr marL="82550" indent="0">
              <a:buNone/>
              <a:defRPr/>
            </a:pPr>
            <a:endParaRPr lang="id-ID" sz="1800" dirty="0"/>
          </a:p>
        </p:txBody>
      </p:sp>
      <p:pic>
        <p:nvPicPr>
          <p:cNvPr id="30723" name="Picture 15">
            <a:extLst>
              <a:ext uri="{FF2B5EF4-FFF2-40B4-BE49-F238E27FC236}">
                <a16:creationId xmlns:a16="http://schemas.microsoft.com/office/drawing/2014/main" id="{0DD9D64B-1E0E-4C88-8632-5E891FFCA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176" y="3602038"/>
            <a:ext cx="30162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16">
            <a:extLst>
              <a:ext uri="{FF2B5EF4-FFF2-40B4-BE49-F238E27FC236}">
                <a16:creationId xmlns:a16="http://schemas.microsoft.com/office/drawing/2014/main" id="{86AC6AA0-EC3B-4D34-9DF3-90F18AE1E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193" y="2494630"/>
            <a:ext cx="7214569" cy="13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a:extLst>
              <a:ext uri="{FF2B5EF4-FFF2-40B4-BE49-F238E27FC236}">
                <a16:creationId xmlns:a16="http://schemas.microsoft.com/office/drawing/2014/main" id="{13EE4E8E-40F9-4758-ADEF-97679B0AE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320" y="4447163"/>
            <a:ext cx="30162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B559E411-74E9-40D3-80D7-E800E048673F}"/>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BN</a:t>
            </a:r>
          </a:p>
        </p:txBody>
      </p:sp>
      <p:pic>
        <p:nvPicPr>
          <p:cNvPr id="11" name="Picture 4" descr="Hasil gambar">
            <a:extLst>
              <a:ext uri="{FF2B5EF4-FFF2-40B4-BE49-F238E27FC236}">
                <a16:creationId xmlns:a16="http://schemas.microsoft.com/office/drawing/2014/main" id="{804EF297-26C8-49A0-B224-7EE15CD7C2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id="{EEAC3D26-339A-4FB8-A61B-68DB55C4970A}"/>
              </a:ext>
            </a:extLst>
          </p:cNvPr>
          <p:cNvSpPr>
            <a:spLocks noGrp="1" noChangeArrowheads="1"/>
          </p:cNvSpPr>
          <p:nvPr>
            <p:ph idx="1"/>
          </p:nvPr>
        </p:nvSpPr>
        <p:spPr>
          <a:xfrm>
            <a:off x="1097279" y="1842655"/>
            <a:ext cx="10058399" cy="4728742"/>
          </a:xfrm>
        </p:spPr>
        <p:txBody>
          <a:bodyPr>
            <a:normAutofit/>
          </a:bodyPr>
          <a:lstStyle/>
          <a:p>
            <a:pPr marL="82550" indent="0">
              <a:buNone/>
            </a:pPr>
            <a:r>
              <a:rPr lang="id-ID" altLang="id-ID" dirty="0"/>
              <a:t>Faktor normalisasi </a:t>
            </a:r>
            <a:r>
              <a:rPr lang="id-ID" altLang="id-ID" i="1" dirty="0"/>
              <a:t>α</a:t>
            </a:r>
            <a:r>
              <a:rPr lang="id-ID" altLang="id-ID" dirty="0"/>
              <a:t> diperkenalkan:</a:t>
            </a:r>
          </a:p>
          <a:p>
            <a:pPr marL="82550" indent="0">
              <a:buNone/>
            </a:pPr>
            <a:endParaRPr lang="id-ID" altLang="id-ID" dirty="0"/>
          </a:p>
          <a:p>
            <a:pPr marL="82550" indent="0">
              <a:buNone/>
            </a:pPr>
            <a:endParaRPr lang="id-ID" altLang="id-ID" sz="800" dirty="0"/>
          </a:p>
          <a:p>
            <a:pPr marL="82550" indent="0">
              <a:buNone/>
            </a:pPr>
            <a:r>
              <a:rPr lang="id-ID" altLang="id-ID" dirty="0"/>
              <a:t>Mengubah perhitungan menjadi:</a:t>
            </a:r>
          </a:p>
          <a:p>
            <a:pPr marL="82550" indent="0">
              <a:buNone/>
            </a:pPr>
            <a:endParaRPr lang="id-ID" altLang="id-ID" dirty="0"/>
          </a:p>
          <a:p>
            <a:pPr marL="82550" indent="0">
              <a:buNone/>
            </a:pPr>
            <a:endParaRPr lang="id-ID" altLang="id-ID" dirty="0"/>
          </a:p>
          <a:p>
            <a:pPr marL="82550" indent="0">
              <a:buNone/>
            </a:pPr>
            <a:r>
              <a:rPr lang="id-ID" altLang="id-ID" dirty="0"/>
              <a:t>                          menghasilkan probabilitas normal                         ! </a:t>
            </a:r>
          </a:p>
          <a:p>
            <a:pPr marL="82550" indent="0">
              <a:buNone/>
            </a:pPr>
            <a:r>
              <a:rPr lang="id-ID" altLang="id-ID" dirty="0"/>
              <a:t>Meskipun penyederhanaan dari perhitungan asli, inferensi eksak menjadi besar, </a:t>
            </a:r>
            <a:r>
              <a:rPr lang="id-ID" altLang="id-ID" i="1" dirty="0"/>
              <a:t>multiply connected BNs </a:t>
            </a:r>
            <a:r>
              <a:rPr lang="id-ID" altLang="id-ID" dirty="0"/>
              <a:t>menjadi sangat kompleks</a:t>
            </a:r>
          </a:p>
          <a:p>
            <a:pPr marL="82550" indent="0">
              <a:buNone/>
            </a:pPr>
            <a:r>
              <a:rPr lang="id-ID" altLang="id-ID" dirty="0"/>
              <a:t>Karena kekurangan ini, perkiraan metode inferensi sangat penting, secara umum </a:t>
            </a:r>
            <a:r>
              <a:rPr lang="id-ID" altLang="id-ID" i="1" dirty="0"/>
              <a:t>randomized sampling algorithms</a:t>
            </a:r>
            <a:r>
              <a:rPr lang="id-ID" altLang="id-ID" dirty="0"/>
              <a:t> (atau disebut juga algoritma </a:t>
            </a:r>
            <a:r>
              <a:rPr lang="id-ID" altLang="id-ID" i="1" dirty="0"/>
              <a:t>Monte Carlo</a:t>
            </a:r>
            <a:r>
              <a:rPr lang="id-ID" altLang="id-ID" dirty="0"/>
              <a:t>) dapat digunakan</a:t>
            </a:r>
          </a:p>
        </p:txBody>
      </p:sp>
      <p:pic>
        <p:nvPicPr>
          <p:cNvPr id="31747" name="Picture 9">
            <a:extLst>
              <a:ext uri="{FF2B5EF4-FFF2-40B4-BE49-F238E27FC236}">
                <a16:creationId xmlns:a16="http://schemas.microsoft.com/office/drawing/2014/main" id="{B6F99141-3435-4484-BE8A-2CA4D9D72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7443" y="2234014"/>
            <a:ext cx="6175664" cy="67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10">
            <a:extLst>
              <a:ext uri="{FF2B5EF4-FFF2-40B4-BE49-F238E27FC236}">
                <a16:creationId xmlns:a16="http://schemas.microsoft.com/office/drawing/2014/main" id="{2EF9E22B-B8D1-4A5C-959F-70DC78A9D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346" y="3362508"/>
            <a:ext cx="6404263" cy="84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11">
            <a:extLst>
              <a:ext uri="{FF2B5EF4-FFF2-40B4-BE49-F238E27FC236}">
                <a16:creationId xmlns:a16="http://schemas.microsoft.com/office/drawing/2014/main" id="{C0DAB0D6-7ADF-47F9-98E7-033EF0C127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431873"/>
            <a:ext cx="14478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12">
            <a:extLst>
              <a:ext uri="{FF2B5EF4-FFF2-40B4-BE49-F238E27FC236}">
                <a16:creationId xmlns:a16="http://schemas.microsoft.com/office/drawing/2014/main" id="{F5EBD3B5-1747-43DE-AC88-F2573F27F4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9724" y="4431873"/>
            <a:ext cx="13716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9256EC16-26B4-4163-A402-ADE7977DBB8B}"/>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BN</a:t>
            </a:r>
          </a:p>
        </p:txBody>
      </p:sp>
      <p:pic>
        <p:nvPicPr>
          <p:cNvPr id="12" name="Picture 4" descr="Hasil gambar">
            <a:extLst>
              <a:ext uri="{FF2B5EF4-FFF2-40B4-BE49-F238E27FC236}">
                <a16:creationId xmlns:a16="http://schemas.microsoft.com/office/drawing/2014/main" id="{580B2790-96C1-4DB6-A493-99A0A40F0C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D737810-EBFD-47CD-B640-B4BFA6739BA7}"/>
              </a:ext>
            </a:extLst>
          </p:cNvPr>
          <p:cNvSpPr>
            <a:spLocks noGrp="1"/>
          </p:cNvSpPr>
          <p:nvPr>
            <p:ph idx="1"/>
          </p:nvPr>
        </p:nvSpPr>
        <p:spPr>
          <a:xfrm>
            <a:off x="1097280" y="1842655"/>
            <a:ext cx="10058400" cy="4385093"/>
          </a:xfrm>
        </p:spPr>
        <p:txBody>
          <a:bodyPr>
            <a:normAutofit/>
          </a:bodyPr>
          <a:lstStyle/>
          <a:p>
            <a:pPr marL="82550" indent="0">
              <a:buNone/>
              <a:defRPr/>
            </a:pPr>
            <a:r>
              <a:rPr lang="id-ID" sz="2600" b="1" i="1" dirty="0"/>
              <a:t>Inference</a:t>
            </a:r>
          </a:p>
          <a:p>
            <a:pPr marL="360363" indent="-277813">
              <a:buFont typeface="Arial" panose="020B0604020202020204" pitchFamily="34" charset="0"/>
              <a:buChar char="•"/>
              <a:defRPr/>
            </a:pPr>
            <a:r>
              <a:rPr lang="id-ID" dirty="0"/>
              <a:t>Untuk inferensi yang tepat, </a:t>
            </a:r>
            <a:r>
              <a:rPr lang="id-ID" i="1" dirty="0"/>
              <a:t>variable elimination algorithms</a:t>
            </a:r>
            <a:r>
              <a:rPr lang="id-ID" dirty="0"/>
              <a:t> or </a:t>
            </a:r>
            <a:r>
              <a:rPr lang="id-ID" i="1" dirty="0"/>
              <a:t>junction tree algorithms</a:t>
            </a:r>
            <a:r>
              <a:rPr lang="id-ID" dirty="0"/>
              <a:t> dapat digunakan. Variable ini menulis ulang perhitungan inferensi dengan memilih urutan penghapusan yang spesifik dari variabel, sehingga perhitungan menjadi lebih efisien</a:t>
            </a:r>
          </a:p>
          <a:p>
            <a:pPr marL="360363" indent="-277813">
              <a:buFont typeface="Arial" panose="020B0604020202020204" pitchFamily="34" charset="0"/>
              <a:buChar char="•"/>
              <a:defRPr/>
            </a:pPr>
            <a:r>
              <a:rPr lang="id-ID" sz="800" dirty="0"/>
              <a:t> </a:t>
            </a:r>
            <a:r>
              <a:rPr lang="id-ID" i="1" dirty="0"/>
              <a:t>Junction tree algorithms</a:t>
            </a:r>
            <a:r>
              <a:rPr lang="id-ID" dirty="0"/>
              <a:t> mengubah </a:t>
            </a:r>
            <a:r>
              <a:rPr lang="id-ID" i="1" dirty="0"/>
              <a:t>multiply connected BNs </a:t>
            </a:r>
            <a:r>
              <a:rPr lang="id-ID" dirty="0"/>
              <a:t>menjadi </a:t>
            </a:r>
            <a:r>
              <a:rPr lang="id-ID" i="1" dirty="0"/>
              <a:t>junction trees</a:t>
            </a:r>
            <a:r>
              <a:rPr lang="id-ID" dirty="0"/>
              <a:t>, setelah itu inferensi dapat dilakukan dengan menggunakan </a:t>
            </a:r>
            <a:r>
              <a:rPr lang="id-ID" i="1" dirty="0"/>
              <a:t>variable elimination</a:t>
            </a:r>
            <a:r>
              <a:rPr lang="id-ID" dirty="0"/>
              <a:t> atau </a:t>
            </a:r>
            <a:r>
              <a:rPr lang="id-ID" i="1" dirty="0"/>
              <a:t>belief propagation</a:t>
            </a:r>
            <a:r>
              <a:rPr lang="id-ID" dirty="0"/>
              <a:t>. Namun konversi ini bisa menjadi rumit, sehingga kurang sesuai untuk BN</a:t>
            </a:r>
          </a:p>
          <a:p>
            <a:pPr marL="360363" indent="-277813">
              <a:buFont typeface="Arial" panose="020B0604020202020204" pitchFamily="34" charset="0"/>
              <a:buChar char="•"/>
              <a:defRPr/>
            </a:pPr>
            <a:r>
              <a:rPr lang="id-ID" dirty="0"/>
              <a:t>Teknik ketiga adalah mengurangi kompleksitas perhitungan inferensi, yang disebut </a:t>
            </a:r>
            <a:r>
              <a:rPr lang="id-ID" i="1" dirty="0"/>
              <a:t>relevance reasoning</a:t>
            </a:r>
            <a:r>
              <a:rPr lang="id-ID" dirty="0"/>
              <a:t>, yaitu langkah preprocessing yang mengeksplorasi sifat struktural dan numerik dari model untuk menentukan bagian BN yang dibutuhkan u/ melakukan perhitungan</a:t>
            </a:r>
          </a:p>
          <a:p>
            <a:pPr marL="82550" indent="0" algn="ctr">
              <a:spcBef>
                <a:spcPts val="2400"/>
              </a:spcBef>
              <a:buNone/>
              <a:defRPr/>
            </a:pPr>
            <a:r>
              <a:rPr lang="id-ID" sz="1600" i="1" dirty="0"/>
              <a:t>Relevance reasoning mengurangi ukuran dan konektivitas BN dengan pemangkasan node yang secara komputasi tidak relevan dengan node yang diminati didalam BN</a:t>
            </a:r>
          </a:p>
        </p:txBody>
      </p:sp>
      <p:sp>
        <p:nvSpPr>
          <p:cNvPr id="10" name="Title 1">
            <a:extLst>
              <a:ext uri="{FF2B5EF4-FFF2-40B4-BE49-F238E27FC236}">
                <a16:creationId xmlns:a16="http://schemas.microsoft.com/office/drawing/2014/main" id="{BA5FC1CD-9CB4-46C8-BB29-BA3C9ADB9D59}"/>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a:t>P</a:t>
            </a:r>
            <a:r>
              <a:rPr lang="id-ID" sz="2700" i="1" dirty="0"/>
              <a:t>ermasalahan Kasus BN</a:t>
            </a:r>
          </a:p>
        </p:txBody>
      </p:sp>
      <p:pic>
        <p:nvPicPr>
          <p:cNvPr id="11" name="Picture 4" descr="Hasil gambar">
            <a:extLst>
              <a:ext uri="{FF2B5EF4-FFF2-40B4-BE49-F238E27FC236}">
                <a16:creationId xmlns:a16="http://schemas.microsoft.com/office/drawing/2014/main" id="{88FACD30-101D-4AB7-89EF-CAEEF8B7D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8" y="1872854"/>
            <a:ext cx="10058401" cy="43038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261938">
              <a:spcBef>
                <a:spcPts val="200"/>
              </a:spcBef>
              <a:spcAft>
                <a:spcPts val="1200"/>
              </a:spcAft>
              <a:buFont typeface="Arial" panose="020B0604020202020204" pitchFamily="34" charset="0"/>
              <a:buChar char="•"/>
            </a:pPr>
            <a:r>
              <a:rPr lang="sv-SE" sz="2400" dirty="0"/>
              <a:t>Teknik </a:t>
            </a:r>
            <a:r>
              <a:rPr lang="sv-SE" sz="2400" i="1" dirty="0"/>
              <a:t>learning</a:t>
            </a:r>
            <a:r>
              <a:rPr lang="sv-SE" sz="2400" dirty="0"/>
              <a:t> dapat membuat komputer bisa mempelajari data-data baru, </a:t>
            </a:r>
            <a:r>
              <a:rPr lang="id-ID" sz="2400" dirty="0"/>
              <a:t>yaitu </a:t>
            </a:r>
            <a:r>
              <a:rPr lang="sv-SE" sz="2400" dirty="0"/>
              <a:t>melalui </a:t>
            </a:r>
            <a:r>
              <a:rPr lang="id-ID" sz="2400" dirty="0"/>
              <a:t>optimasi</a:t>
            </a:r>
            <a:r>
              <a:rPr lang="sv-SE" sz="2400" dirty="0"/>
              <a:t> kriteria performasi menggunakan data sampel atau pengalaman masa lalu</a:t>
            </a:r>
            <a:r>
              <a:rPr lang="id-ID" sz="2400" dirty="0"/>
              <a:t>, </a:t>
            </a:r>
            <a:r>
              <a:rPr lang="sv-SE" sz="2400" dirty="0"/>
              <a:t>sehingga membuatnya semakin cerdas</a:t>
            </a:r>
            <a:endParaRPr lang="id-ID" sz="2400" dirty="0"/>
          </a:p>
          <a:p>
            <a:pPr marL="360363" indent="-261938">
              <a:spcBef>
                <a:spcPts val="200"/>
              </a:spcBef>
              <a:spcAft>
                <a:spcPts val="1200"/>
              </a:spcAft>
              <a:buFont typeface="Arial" panose="020B0604020202020204" pitchFamily="34" charset="0"/>
              <a:buChar char="•"/>
            </a:pPr>
            <a:r>
              <a:rPr lang="sv-SE" sz="2400" dirty="0"/>
              <a:t>Metode Decision Tree</a:t>
            </a:r>
            <a:r>
              <a:rPr lang="id-ID" sz="2400" dirty="0"/>
              <a:t> salah satu metode </a:t>
            </a:r>
            <a:r>
              <a:rPr lang="id-ID" sz="2400" i="1" dirty="0"/>
              <a:t>learning</a:t>
            </a:r>
            <a:r>
              <a:rPr lang="id-ID" sz="2400" dirty="0"/>
              <a:t> yang populer, yaitu metode yang berusaha menemukan fungsi-fungsi pendekatan yang bernilai diskrit dan tahan terhadap </a:t>
            </a:r>
            <a:r>
              <a:rPr lang="id-ID" sz="2400" i="1" dirty="0"/>
              <a:t>noisy data</a:t>
            </a:r>
          </a:p>
          <a:p>
            <a:pPr marL="360363" indent="-261938">
              <a:spcBef>
                <a:spcPts val="200"/>
              </a:spcBef>
              <a:spcAft>
                <a:spcPts val="1200"/>
              </a:spcAft>
              <a:buFont typeface="Arial" panose="020B0604020202020204" pitchFamily="34" charset="0"/>
              <a:buChar char="•"/>
            </a:pPr>
            <a:r>
              <a:rPr lang="sv-SE" sz="2400" dirty="0"/>
              <a:t>Metode Decision Tree</a:t>
            </a:r>
            <a:r>
              <a:rPr lang="id-ID" sz="2400" dirty="0"/>
              <a:t> masih menyisakan beberapa pertanyaan, diantaranya terkait ukuran pohon keputusan yang tepat, selain </a:t>
            </a:r>
            <a:r>
              <a:rPr lang="id-ID" sz="2400" i="1" dirty="0"/>
              <a:t>information gain</a:t>
            </a:r>
            <a:r>
              <a:rPr lang="id-ID" sz="2400" dirty="0"/>
              <a:t> adakah ukuran pemilihan atribut yang lain, bagaimana jika atributnya bernilai kontinyu, persoalan penanganan sampel data yang atributnya bernilai kosong, serta terkait penanganan atribut-atribut yang memiliki biaya berbeda</a:t>
            </a:r>
          </a:p>
        </p:txBody>
      </p:sp>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KESIMPULAN</a:t>
            </a:r>
            <a:br>
              <a:rPr lang="id-ID" sz="4000" b="1" dirty="0"/>
            </a:br>
            <a:r>
              <a:rPr lang="en-US" sz="2700" i="1" dirty="0" err="1"/>
              <a:t>Penyelesaian</a:t>
            </a:r>
            <a:r>
              <a:rPr lang="en-US" sz="2700" i="1" dirty="0"/>
              <a:t> </a:t>
            </a:r>
            <a:r>
              <a:rPr lang="en-US" sz="2700" i="1" dirty="0" err="1"/>
              <a:t>Masalah</a:t>
            </a:r>
            <a:r>
              <a:rPr lang="en-US" sz="2700" i="1" dirty="0"/>
              <a:t> </a:t>
            </a:r>
            <a:r>
              <a:rPr lang="id-ID" sz="2700" i="1" dirty="0"/>
              <a:t>Berdasarkan Pembelajaran</a:t>
            </a:r>
          </a:p>
        </p:txBody>
      </p:sp>
      <p:pic>
        <p:nvPicPr>
          <p:cNvPr id="5" name="Picture 4">
            <a:extLst>
              <a:ext uri="{FF2B5EF4-FFF2-40B4-BE49-F238E27FC236}">
                <a16:creationId xmlns:a16="http://schemas.microsoft.com/office/drawing/2014/main" id="{43222B24-B502-46BE-8949-E485AD794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969" y="665427"/>
            <a:ext cx="1859337" cy="1031592"/>
          </a:xfrm>
          <a:prstGeom prst="rect">
            <a:avLst/>
          </a:prstGeom>
        </p:spPr>
      </p:pic>
    </p:spTree>
    <p:extLst>
      <p:ext uri="{BB962C8B-B14F-4D97-AF65-F5344CB8AC3E}">
        <p14:creationId xmlns:p14="http://schemas.microsoft.com/office/powerpoint/2010/main" val="277137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KESIMPULAN</a:t>
            </a:r>
            <a:br>
              <a:rPr lang="id-ID" sz="4000" b="1" dirty="0"/>
            </a:br>
            <a:r>
              <a:rPr lang="en-US" sz="2700" i="1" dirty="0" err="1"/>
              <a:t>Penyelesaian</a:t>
            </a:r>
            <a:r>
              <a:rPr lang="en-US" sz="2700" i="1" dirty="0"/>
              <a:t> </a:t>
            </a:r>
            <a:r>
              <a:rPr lang="en-US" sz="2700" i="1" dirty="0" err="1"/>
              <a:t>Masalah</a:t>
            </a:r>
            <a:r>
              <a:rPr lang="en-US" sz="2700" i="1" dirty="0"/>
              <a:t> </a:t>
            </a:r>
            <a:r>
              <a:rPr lang="id-ID" sz="2700" i="1" dirty="0"/>
              <a:t>Berdasarkan Pembelajaran</a:t>
            </a:r>
          </a:p>
        </p:txBody>
      </p:sp>
      <p:pic>
        <p:nvPicPr>
          <p:cNvPr id="5" name="Picture 4">
            <a:extLst>
              <a:ext uri="{FF2B5EF4-FFF2-40B4-BE49-F238E27FC236}">
                <a16:creationId xmlns:a16="http://schemas.microsoft.com/office/drawing/2014/main" id="{43222B24-B502-46BE-8949-E485AD794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969" y="665427"/>
            <a:ext cx="1859337" cy="1031592"/>
          </a:xfrm>
          <a:prstGeom prst="rect">
            <a:avLst/>
          </a:prstGeom>
        </p:spPr>
      </p:pic>
      <p:sp>
        <p:nvSpPr>
          <p:cNvPr id="6" name="Content Placeholder 11">
            <a:extLst>
              <a:ext uri="{FF2B5EF4-FFF2-40B4-BE49-F238E27FC236}">
                <a16:creationId xmlns:a16="http://schemas.microsoft.com/office/drawing/2014/main" id="{5C1B1FDE-B179-453A-A6FE-7803F377346B}"/>
              </a:ext>
            </a:extLst>
          </p:cNvPr>
          <p:cNvSpPr txBox="1">
            <a:spLocks/>
          </p:cNvSpPr>
          <p:nvPr/>
        </p:nvSpPr>
        <p:spPr>
          <a:xfrm>
            <a:off x="7412182" y="4979545"/>
            <a:ext cx="3743497" cy="11173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r">
              <a:spcBef>
                <a:spcPts val="200"/>
              </a:spcBef>
              <a:buNone/>
            </a:pPr>
            <a:r>
              <a:rPr lang="en-US" sz="2200" b="1" i="1" dirty="0"/>
              <a:t>Kata </a:t>
            </a:r>
            <a:r>
              <a:rPr lang="en-US" sz="2200" b="1" i="1" dirty="0" err="1"/>
              <a:t>Kunci</a:t>
            </a:r>
            <a:endParaRPr lang="en-US" sz="2200" b="1" i="1" dirty="0"/>
          </a:p>
          <a:p>
            <a:pPr marL="98425" indent="0" algn="r">
              <a:spcBef>
                <a:spcPts val="200"/>
              </a:spcBef>
              <a:buNone/>
            </a:pPr>
            <a:r>
              <a:rPr lang="en-US" sz="2200" i="1" dirty="0"/>
              <a:t>“ </a:t>
            </a:r>
            <a:r>
              <a:rPr lang="en-US" sz="2200" i="1" dirty="0" err="1"/>
              <a:t>Seni</a:t>
            </a:r>
            <a:r>
              <a:rPr lang="en-US" sz="2200" i="1" dirty="0"/>
              <a:t> </a:t>
            </a:r>
            <a:r>
              <a:rPr lang="en-US" sz="2200" i="1" dirty="0" err="1"/>
              <a:t>memilah</a:t>
            </a:r>
            <a:r>
              <a:rPr lang="en-US" sz="2200" i="1" dirty="0"/>
              <a:t> </a:t>
            </a:r>
            <a:r>
              <a:rPr lang="id-ID" sz="2200" i="1" dirty="0"/>
              <a:t>dan</a:t>
            </a:r>
            <a:r>
              <a:rPr lang="en-US" sz="2200" i="1" dirty="0"/>
              <a:t> </a:t>
            </a:r>
            <a:r>
              <a:rPr lang="en-US" sz="2200" i="1" dirty="0" err="1"/>
              <a:t>menyelesaikan</a:t>
            </a:r>
            <a:r>
              <a:rPr lang="en-US" sz="2200" i="1" dirty="0"/>
              <a:t> </a:t>
            </a:r>
            <a:r>
              <a:rPr lang="en-US" sz="2200" i="1" dirty="0" err="1"/>
              <a:t>masalah</a:t>
            </a:r>
            <a:r>
              <a:rPr lang="en-US" sz="2200" i="1" dirty="0"/>
              <a:t> ”</a:t>
            </a:r>
          </a:p>
        </p:txBody>
      </p:sp>
      <p:sp>
        <p:nvSpPr>
          <p:cNvPr id="7" name="Content Placeholder 11">
            <a:extLst>
              <a:ext uri="{FF2B5EF4-FFF2-40B4-BE49-F238E27FC236}">
                <a16:creationId xmlns:a16="http://schemas.microsoft.com/office/drawing/2014/main" id="{4EADBBD9-AE86-41F9-A482-65F1F4257CB0}"/>
              </a:ext>
            </a:extLst>
          </p:cNvPr>
          <p:cNvSpPr txBox="1">
            <a:spLocks/>
          </p:cNvSpPr>
          <p:nvPr/>
        </p:nvSpPr>
        <p:spPr>
          <a:xfrm>
            <a:off x="1097278" y="1872854"/>
            <a:ext cx="10058401" cy="43038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261938">
              <a:spcBef>
                <a:spcPts val="200"/>
              </a:spcBef>
              <a:spcAft>
                <a:spcPts val="1200"/>
              </a:spcAft>
              <a:buFont typeface="Arial" panose="020B0604020202020204" pitchFamily="34" charset="0"/>
              <a:buChar char="•"/>
            </a:pPr>
            <a:r>
              <a:rPr lang="sv-SE" sz="2400" dirty="0"/>
              <a:t>Metode Bayes merupakan metode yang baik di dalam pembelajaran</a:t>
            </a:r>
            <a:r>
              <a:rPr lang="id-ID" sz="2400" dirty="0"/>
              <a:t> </a:t>
            </a:r>
            <a:r>
              <a:rPr lang="sv-SE" sz="2400" dirty="0"/>
              <a:t>mesin berdasarkan </a:t>
            </a:r>
            <a:r>
              <a:rPr lang="sv-SE" sz="2400" i="1" dirty="0"/>
              <a:t>data training</a:t>
            </a:r>
            <a:r>
              <a:rPr lang="sv-SE" sz="2400" dirty="0"/>
              <a:t>, dengan menggunakan probabilitas bersyarat sebagai dasarnya</a:t>
            </a:r>
          </a:p>
          <a:p>
            <a:pPr marL="360363" indent="-261938">
              <a:spcBef>
                <a:spcPts val="200"/>
              </a:spcBef>
              <a:spcAft>
                <a:spcPts val="1200"/>
              </a:spcAft>
              <a:buFont typeface="Arial" panose="020B0604020202020204" pitchFamily="34" charset="0"/>
              <a:buChar char="•"/>
            </a:pPr>
            <a:r>
              <a:rPr lang="sv-SE" sz="2400" dirty="0"/>
              <a:t>Metode Bayes hanya bisa digunakan untuk persoalan klasifikasi dengan </a:t>
            </a:r>
            <a:r>
              <a:rPr lang="sv-SE" sz="2400" i="1" dirty="0"/>
              <a:t>supervised learning </a:t>
            </a:r>
            <a:r>
              <a:rPr lang="sv-SE" sz="2400" dirty="0"/>
              <a:t>dan data-data kategorikal</a:t>
            </a:r>
          </a:p>
          <a:p>
            <a:pPr marL="360363" indent="-261938">
              <a:spcBef>
                <a:spcPts val="200"/>
              </a:spcBef>
              <a:spcAft>
                <a:spcPts val="1200"/>
              </a:spcAft>
              <a:buFont typeface="Arial" panose="020B0604020202020204" pitchFamily="34" charset="0"/>
              <a:buChar char="•"/>
            </a:pPr>
            <a:r>
              <a:rPr lang="sv-SE" sz="2400" dirty="0"/>
              <a:t>Metode Bayes memerlukan pengetahuan awal untuk dapat mengambil suatu keputusan, tingkat keberhasilan metode ini sangat tergantung pada pengetahuan awal yang diberikan</a:t>
            </a:r>
          </a:p>
        </p:txBody>
      </p:sp>
    </p:spTree>
    <p:extLst>
      <p:ext uri="{BB962C8B-B14F-4D97-AF65-F5344CB8AC3E}">
        <p14:creationId xmlns:p14="http://schemas.microsoft.com/office/powerpoint/2010/main" val="106130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1">
            <a:extLst>
              <a:ext uri="{FF2B5EF4-FFF2-40B4-BE49-F238E27FC236}">
                <a16:creationId xmlns:a16="http://schemas.microsoft.com/office/drawing/2014/main" id="{1AD994B7-BF8B-462D-9E4B-6BBCC02E63B3}"/>
              </a:ext>
            </a:extLst>
          </p:cNvPr>
          <p:cNvSpPr txBox="1">
            <a:spLocks/>
          </p:cNvSpPr>
          <p:nvPr/>
        </p:nvSpPr>
        <p:spPr>
          <a:xfrm>
            <a:off x="1097280" y="1843547"/>
            <a:ext cx="10058400" cy="45425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600"/>
              </a:spcBef>
              <a:spcAft>
                <a:spcPts val="600"/>
              </a:spcAft>
              <a:buNone/>
            </a:pPr>
            <a:r>
              <a:rPr lang="en-US" dirty="0"/>
              <a:t>Download dan </a:t>
            </a:r>
            <a:r>
              <a:rPr lang="en-US" dirty="0" err="1"/>
              <a:t>pelajari</a:t>
            </a:r>
            <a:r>
              <a:rPr lang="en-US" dirty="0"/>
              <a:t> </a:t>
            </a:r>
            <a:r>
              <a:rPr lang="en-US" dirty="0" err="1"/>
              <a:t>seluruh</a:t>
            </a:r>
            <a:r>
              <a:rPr lang="en-US" dirty="0"/>
              <a:t> </a:t>
            </a:r>
            <a:r>
              <a:rPr lang="en-US" dirty="0" err="1"/>
              <a:t>lingkungan</a:t>
            </a:r>
            <a:r>
              <a:rPr lang="en-US" dirty="0"/>
              <a:t> </a:t>
            </a:r>
            <a:r>
              <a:rPr lang="en-US" dirty="0" err="1"/>
              <a:t>kerja</a:t>
            </a:r>
            <a:r>
              <a:rPr lang="en-US" dirty="0"/>
              <a:t> </a:t>
            </a:r>
            <a:r>
              <a:rPr lang="en-US" dirty="0" err="1"/>
              <a:t>dari</a:t>
            </a:r>
            <a:r>
              <a:rPr lang="en-US" dirty="0"/>
              <a:t> </a:t>
            </a:r>
            <a:r>
              <a:rPr lang="en-US" dirty="0" err="1"/>
              <a:t>Netica</a:t>
            </a:r>
            <a:r>
              <a:rPr lang="en-US" dirty="0"/>
              <a:t>: </a:t>
            </a:r>
            <a:r>
              <a:rPr lang="en-US" dirty="0">
                <a:hlinkClick r:id="rId2"/>
              </a:rPr>
              <a:t>http://www.norsys.com/download.html</a:t>
            </a:r>
            <a:r>
              <a:rPr lang="id-ID" dirty="0"/>
              <a:t> </a:t>
            </a:r>
            <a:endParaRPr lang="en-US" dirty="0"/>
          </a:p>
          <a:p>
            <a:pPr marL="441325" indent="-342900">
              <a:spcBef>
                <a:spcPts val="600"/>
              </a:spcBef>
              <a:spcAft>
                <a:spcPts val="600"/>
              </a:spcAft>
              <a:buFont typeface="Arial" panose="020B0604020202020204" pitchFamily="34" charset="0"/>
              <a:buChar char="•"/>
            </a:pPr>
            <a:r>
              <a:rPr lang="en-US" dirty="0" err="1"/>
              <a:t>Ikuti</a:t>
            </a:r>
            <a:r>
              <a:rPr lang="en-US" dirty="0"/>
              <a:t> </a:t>
            </a:r>
            <a:r>
              <a:rPr lang="en-US" dirty="0" err="1"/>
              <a:t>langkah-langkah</a:t>
            </a:r>
            <a:r>
              <a:rPr lang="en-US" dirty="0"/>
              <a:t> </a:t>
            </a:r>
            <a:r>
              <a:rPr lang="en-US" dirty="0" err="1"/>
              <a:t>teknis</a:t>
            </a:r>
            <a:r>
              <a:rPr lang="en-US" dirty="0"/>
              <a:t> </a:t>
            </a:r>
            <a:r>
              <a:rPr lang="en-US" dirty="0" err="1"/>
              <a:t>percobaan</a:t>
            </a:r>
            <a:r>
              <a:rPr lang="en-US" dirty="0"/>
              <a:t> </a:t>
            </a:r>
            <a:r>
              <a:rPr lang="en-US" dirty="0" err="1"/>
              <a:t>dalam</a:t>
            </a:r>
            <a:r>
              <a:rPr lang="en-US" dirty="0"/>
              <a:t> file “Exploring Bayesian Belief Networks Using Netica.pdf”. Panduan </a:t>
            </a:r>
            <a:r>
              <a:rPr lang="en-US" dirty="0" err="1"/>
              <a:t>lebih</a:t>
            </a:r>
            <a:r>
              <a:rPr lang="en-US" dirty="0"/>
              <a:t> </a:t>
            </a:r>
            <a:r>
              <a:rPr lang="en-US" dirty="0" err="1"/>
              <a:t>rinci</a:t>
            </a:r>
            <a:r>
              <a:rPr lang="en-US" dirty="0"/>
              <a:t> </a:t>
            </a:r>
            <a:r>
              <a:rPr lang="en-US" dirty="0" err="1"/>
              <a:t>dapat</a:t>
            </a:r>
            <a:r>
              <a:rPr lang="en-US" dirty="0"/>
              <a:t> </a:t>
            </a:r>
            <a:r>
              <a:rPr lang="en-US" dirty="0" err="1"/>
              <a:t>dilihat</a:t>
            </a:r>
            <a:r>
              <a:rPr lang="en-US" dirty="0"/>
              <a:t> </a:t>
            </a:r>
            <a:r>
              <a:rPr lang="en-US" dirty="0" err="1"/>
              <a:t>dalam</a:t>
            </a:r>
            <a:r>
              <a:rPr lang="en-US" dirty="0"/>
              <a:t> file  “</a:t>
            </a:r>
            <a:r>
              <a:rPr lang="en-US" dirty="0" err="1"/>
              <a:t>Netica</a:t>
            </a:r>
            <a:r>
              <a:rPr lang="en-US" dirty="0"/>
              <a:t> Tutorial.pdf”</a:t>
            </a:r>
          </a:p>
          <a:p>
            <a:pPr marL="441325" indent="-342900">
              <a:spcBef>
                <a:spcPts val="600"/>
              </a:spcBef>
              <a:spcAft>
                <a:spcPts val="600"/>
              </a:spcAft>
              <a:buFont typeface="Arial" panose="020B0604020202020204" pitchFamily="34" charset="0"/>
              <a:buChar char="•"/>
            </a:pPr>
            <a:r>
              <a:rPr lang="en-US" dirty="0">
                <a:hlinkClick r:id="rId3"/>
              </a:rPr>
              <a:t>https://www.youtube.com/playlist?list=PLOCAiko58zvphb54fqcavwgLblIK-8XnA</a:t>
            </a:r>
            <a:endParaRPr lang="en-US" dirty="0"/>
          </a:p>
          <a:p>
            <a:pPr marL="441325" indent="-342900">
              <a:spcBef>
                <a:spcPts val="600"/>
              </a:spcBef>
              <a:spcAft>
                <a:spcPts val="600"/>
              </a:spcAft>
              <a:buFont typeface="Arial" panose="020B0604020202020204" pitchFamily="34" charset="0"/>
              <a:buChar char="•"/>
            </a:pPr>
            <a:r>
              <a:rPr lang="id-ID" dirty="0">
                <a:hlinkClick r:id="rId4"/>
              </a:rPr>
              <a:t>https://www.youtube.com/@teknik2020dci/videos</a:t>
            </a:r>
            <a:r>
              <a:rPr lang="en-US"/>
              <a:t> </a:t>
            </a:r>
            <a:r>
              <a:rPr lang="id-ID"/>
              <a:t> </a:t>
            </a:r>
            <a:r>
              <a:rPr lang="en-US" dirty="0"/>
              <a:t> </a:t>
            </a:r>
            <a:endParaRPr lang="id-ID" dirty="0"/>
          </a:p>
          <a:p>
            <a:pPr marL="441325" indent="-342900">
              <a:spcBef>
                <a:spcPts val="600"/>
              </a:spcBef>
              <a:spcAft>
                <a:spcPts val="600"/>
              </a:spcAft>
              <a:buFont typeface="Arial" panose="020B0604020202020204" pitchFamily="34" charset="0"/>
              <a:buChar char="•"/>
            </a:pPr>
            <a:r>
              <a:rPr lang="id-ID" dirty="0">
                <a:hlinkClick r:id="rId5"/>
              </a:rPr>
              <a:t>https://www.youtube.com/@artificialintelligencestmi4743/videos</a:t>
            </a:r>
            <a:r>
              <a:rPr lang="en-US" dirty="0"/>
              <a:t> </a:t>
            </a:r>
            <a:r>
              <a:rPr lang="id-ID" dirty="0"/>
              <a:t> </a:t>
            </a:r>
          </a:p>
          <a:p>
            <a:pPr marL="441325" indent="-342900">
              <a:spcBef>
                <a:spcPts val="600"/>
              </a:spcBef>
              <a:spcAft>
                <a:spcPts val="600"/>
              </a:spcAft>
              <a:buFont typeface="Arial" panose="020B0604020202020204" pitchFamily="34" charset="0"/>
              <a:buChar char="•"/>
            </a:pPr>
            <a:r>
              <a:rPr lang="en-US" dirty="0" err="1"/>
              <a:t>Silahkan</a:t>
            </a:r>
            <a:r>
              <a:rPr lang="en-US" dirty="0"/>
              <a:t> </a:t>
            </a:r>
            <a:r>
              <a:rPr lang="en-US" dirty="0" err="1"/>
              <a:t>cari</a:t>
            </a:r>
            <a:r>
              <a:rPr lang="en-US" dirty="0"/>
              <a:t> tutorial </a:t>
            </a:r>
            <a:r>
              <a:rPr lang="en-US" dirty="0" err="1"/>
              <a:t>lainnya</a:t>
            </a:r>
            <a:r>
              <a:rPr lang="en-US" dirty="0"/>
              <a:t> </a:t>
            </a:r>
            <a:r>
              <a:rPr lang="en-US" dirty="0" err="1"/>
              <a:t>dilangit</a:t>
            </a:r>
            <a:r>
              <a:rPr lang="en-US" dirty="0"/>
              <a:t> </a:t>
            </a:r>
            <a:r>
              <a:rPr lang="en-US" dirty="0" err="1"/>
              <a:t>untuk</a:t>
            </a:r>
            <a:r>
              <a:rPr lang="en-US" dirty="0"/>
              <a:t> </a:t>
            </a:r>
            <a:r>
              <a:rPr lang="en-US" dirty="0" err="1"/>
              <a:t>membuat</a:t>
            </a:r>
            <a:r>
              <a:rPr lang="en-US" dirty="0"/>
              <a:t> </a:t>
            </a:r>
            <a:r>
              <a:rPr lang="en-US" dirty="0" err="1"/>
              <a:t>akal</a:t>
            </a:r>
            <a:r>
              <a:rPr lang="en-US" dirty="0"/>
              <a:t> </a:t>
            </a:r>
            <a:r>
              <a:rPr lang="en-US" dirty="0" err="1"/>
              <a:t>sehat</a:t>
            </a:r>
            <a:r>
              <a:rPr lang="en-US" dirty="0"/>
              <a:t> </a:t>
            </a:r>
            <a:r>
              <a:rPr lang="en-US" dirty="0" err="1"/>
              <a:t>kita</a:t>
            </a:r>
            <a:r>
              <a:rPr lang="en-US" dirty="0"/>
              <a:t> </a:t>
            </a:r>
            <a:r>
              <a:rPr lang="id-ID" dirty="0"/>
              <a:t>menjadi </a:t>
            </a:r>
            <a:r>
              <a:rPr lang="en-US" dirty="0" err="1"/>
              <a:t>lebih</a:t>
            </a:r>
            <a:r>
              <a:rPr lang="en-US" dirty="0"/>
              <a:t> SEHAT !</a:t>
            </a:r>
          </a:p>
          <a:p>
            <a:pPr marL="441325" indent="-342900">
              <a:spcBef>
                <a:spcPts val="600"/>
              </a:spcBef>
              <a:spcAft>
                <a:spcPts val="600"/>
              </a:spcAft>
              <a:buFont typeface="Arial" panose="020B0604020202020204" pitchFamily="34" charset="0"/>
              <a:buChar char="•"/>
            </a:pPr>
            <a:r>
              <a:rPr lang="en-US" dirty="0" err="1"/>
              <a:t>Buatlah</a:t>
            </a:r>
            <a:r>
              <a:rPr lang="en-US" dirty="0"/>
              <a:t> </a:t>
            </a:r>
            <a:r>
              <a:rPr lang="en-US" dirty="0" err="1"/>
              <a:t>pengembangan</a:t>
            </a:r>
            <a:r>
              <a:rPr lang="en-US" dirty="0"/>
              <a:t> </a:t>
            </a:r>
            <a:r>
              <a:rPr lang="en-US" dirty="0" err="1"/>
              <a:t>kasus</a:t>
            </a:r>
            <a:r>
              <a:rPr lang="en-US" dirty="0"/>
              <a:t> (</a:t>
            </a:r>
            <a:r>
              <a:rPr lang="en-US" dirty="0" err="1"/>
              <a:t>tema</a:t>
            </a:r>
            <a:r>
              <a:rPr lang="en-US" dirty="0"/>
              <a:t> </a:t>
            </a:r>
            <a:r>
              <a:rPr lang="en-US" dirty="0" err="1"/>
              <a:t>bebas</a:t>
            </a:r>
            <a:r>
              <a:rPr lang="en-US" dirty="0"/>
              <a:t>) </a:t>
            </a:r>
            <a:r>
              <a:rPr lang="id-ID" i="1" dirty="0"/>
              <a:t>learning</a:t>
            </a:r>
            <a:r>
              <a:rPr lang="id-ID" dirty="0"/>
              <a:t> </a:t>
            </a:r>
            <a:r>
              <a:rPr lang="en-US" dirty="0" err="1"/>
              <a:t>berdasarkan</a:t>
            </a:r>
            <a:r>
              <a:rPr lang="en-US" dirty="0"/>
              <a:t> </a:t>
            </a:r>
            <a:r>
              <a:rPr lang="en-US" dirty="0" err="1"/>
              <a:t>teknik</a:t>
            </a:r>
            <a:r>
              <a:rPr lang="en-US" dirty="0"/>
              <a:t> Bayesian Networks (BN) </a:t>
            </a:r>
            <a:r>
              <a:rPr lang="en-US" dirty="0" err="1"/>
              <a:t>menggunakan</a:t>
            </a:r>
            <a:r>
              <a:rPr lang="en-US" dirty="0"/>
              <a:t> </a:t>
            </a:r>
            <a:r>
              <a:rPr lang="en-US" dirty="0" err="1"/>
              <a:t>Netica</a:t>
            </a:r>
            <a:endParaRPr lang="id-ID" dirty="0"/>
          </a:p>
          <a:p>
            <a:pPr marL="98425" indent="0">
              <a:spcBef>
                <a:spcPts val="600"/>
              </a:spcBef>
              <a:spcAft>
                <a:spcPts val="600"/>
              </a:spcAft>
              <a:buNone/>
            </a:pPr>
            <a:r>
              <a:rPr lang="en-US" b="1" dirty="0" err="1"/>
              <a:t>Catatan</a:t>
            </a:r>
            <a:r>
              <a:rPr lang="en-US" b="1" dirty="0"/>
              <a:t>: </a:t>
            </a:r>
            <a:r>
              <a:rPr lang="en-US" dirty="0" err="1"/>
              <a:t>Laporan</a:t>
            </a:r>
            <a:r>
              <a:rPr lang="en-US" dirty="0"/>
              <a:t> dan program </a:t>
            </a:r>
            <a:r>
              <a:rPr lang="en-US" dirty="0" err="1"/>
              <a:t>dikumpulkan</a:t>
            </a:r>
            <a:r>
              <a:rPr lang="en-US" dirty="0"/>
              <a:t> </a:t>
            </a:r>
            <a:r>
              <a:rPr lang="en-US" dirty="0" err="1"/>
              <a:t>serta</a:t>
            </a:r>
            <a:r>
              <a:rPr lang="en-US" dirty="0"/>
              <a:t> </a:t>
            </a:r>
            <a:r>
              <a:rPr lang="en-US" dirty="0" err="1"/>
              <a:t>didemokan</a:t>
            </a:r>
            <a:r>
              <a:rPr lang="en-US" dirty="0"/>
              <a:t> </a:t>
            </a:r>
            <a:r>
              <a:rPr lang="id-ID" dirty="0"/>
              <a:t>saat UAS</a:t>
            </a:r>
            <a:endParaRPr lang="en-US" dirty="0"/>
          </a:p>
        </p:txBody>
      </p:sp>
      <p:pic>
        <p:nvPicPr>
          <p:cNvPr id="9" name="Picture 8">
            <a:extLst>
              <a:ext uri="{FF2B5EF4-FFF2-40B4-BE49-F238E27FC236}">
                <a16:creationId xmlns:a16="http://schemas.microsoft.com/office/drawing/2014/main" id="{1C5613CC-3D39-459E-B95D-A70015BA15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7460" y="637308"/>
            <a:ext cx="978219" cy="1009774"/>
          </a:xfrm>
          <a:prstGeom prst="rect">
            <a:avLst/>
          </a:prstGeom>
        </p:spPr>
      </p:pic>
      <p:sp>
        <p:nvSpPr>
          <p:cNvPr id="10" name="Title 1">
            <a:extLst>
              <a:ext uri="{FF2B5EF4-FFF2-40B4-BE49-F238E27FC236}">
                <a16:creationId xmlns:a16="http://schemas.microsoft.com/office/drawing/2014/main" id="{E4DF7F4C-A2BA-4195-A2CB-1B67178BE53E}"/>
              </a:ext>
            </a:extLst>
          </p:cNvPr>
          <p:cNvSpPr>
            <a:spLocks noGrp="1"/>
          </p:cNvSpPr>
          <p:nvPr>
            <p:ph type="title"/>
          </p:nvPr>
        </p:nvSpPr>
        <p:spPr>
          <a:xfrm>
            <a:off x="1097280" y="286603"/>
            <a:ext cx="10058400" cy="1450757"/>
          </a:xfrm>
        </p:spPr>
        <p:txBody>
          <a:bodyPr>
            <a:normAutofit/>
          </a:bodyPr>
          <a:lstStyle/>
          <a:p>
            <a:r>
              <a:rPr lang="en-US" sz="4000" b="1" dirty="0"/>
              <a:t>TUGAS KELOMPOK</a:t>
            </a:r>
            <a:br>
              <a:rPr lang="id-ID" sz="4000" b="1" dirty="0"/>
            </a:br>
            <a:r>
              <a:rPr lang="en-US" sz="2700" i="1" dirty="0" err="1"/>
              <a:t>Opsi</a:t>
            </a:r>
            <a:r>
              <a:rPr lang="en-US" sz="2700" i="1" dirty="0"/>
              <a:t> </a:t>
            </a:r>
            <a:r>
              <a:rPr lang="en-US" sz="2700" i="1" dirty="0" err="1"/>
              <a:t>Tugas</a:t>
            </a:r>
            <a:r>
              <a:rPr lang="en-US" sz="2700" i="1" dirty="0"/>
              <a:t> </a:t>
            </a:r>
            <a:r>
              <a:rPr lang="en-US" sz="2700" i="1" dirty="0" err="1"/>
              <a:t>Besar</a:t>
            </a:r>
            <a:endParaRPr lang="id-ID" sz="2700" i="1" dirty="0"/>
          </a:p>
        </p:txBody>
      </p:sp>
    </p:spTree>
    <p:extLst>
      <p:ext uri="{BB962C8B-B14F-4D97-AF65-F5344CB8AC3E}">
        <p14:creationId xmlns:p14="http://schemas.microsoft.com/office/powerpoint/2010/main" val="27801249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sz="4000" b="1" dirty="0"/>
              <a:t>TERIMA KASIH</a:t>
            </a:r>
            <a:br>
              <a:rPr lang="id-ID" sz="4000" b="1" dirty="0"/>
            </a:br>
            <a:endParaRPr lang="id-ID" sz="2800" b="1" dirty="0"/>
          </a:p>
        </p:txBody>
      </p:sp>
      <p:pic>
        <p:nvPicPr>
          <p:cNvPr id="1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105" y="2531854"/>
            <a:ext cx="4222750"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earth-3d-space-tour-b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30" y="2261793"/>
            <a:ext cx="3232150"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499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2000" fill="hold">
                                          <p:stCondLst>
                                            <p:cond delay="0"/>
                                          </p:stCondLst>
                                        </p:cTn>
                                        <p:tgtEl>
                                          <p:spTgt spid="11"/>
                                        </p:tgtEl>
                                        <p:attrNameLst>
                                          <p:attrName>style.visibility</p:attrName>
                                        </p:attrNameLst>
                                      </p:cBhvr>
                                      <p:to>
                                        <p:strVal val="visible"/>
                                      </p:to>
                                    </p:set>
                                    <p:animEffect transition="in" filter="fade">
                                      <p:cBhvr>
                                        <p:cTn id="7" dur="2000" fill="hold">
                                          <p:stCondLst>
                                            <p:cond delay="0"/>
                                          </p:stCondLst>
                                        </p:cTn>
                                        <p:tgtEl>
                                          <p:spTgt spid="11"/>
                                        </p:tgtEl>
                                      </p:cBhvr>
                                    </p:animEffect>
                                  </p:childTnLst>
                                </p:cTn>
                              </p:par>
                              <p:par>
                                <p:cTn id="8" presetID="35" presetClass="path" presetSubtype="0" accel="50000" decel="50000" fill="hold" nodeType="withEffect">
                                  <p:stCondLst>
                                    <p:cond delay="0"/>
                                  </p:stCondLst>
                                  <p:childTnLst>
                                    <p:animMotion origin="layout" path="M 0.0 0.0  L -0.25 0.0  E" pathEditMode="relative" ptsTypes="">
                                      <p:cBhvr>
                                        <p:cTn id="9" dur="2000" fill="hold">
                                          <p:stCondLst>
                                            <p:cond delay="0"/>
                                          </p:stCondLst>
                                        </p:cTn>
                                        <p:tgtEl>
                                          <p:spTgt spid="11"/>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000" fill="hold">
                                          <p:stCondLst>
                                            <p:cond delay="0"/>
                                          </p:stCondLst>
                                        </p:cTn>
                                        <p:tgtEl>
                                          <p:spTgt spid="12"/>
                                        </p:tgtEl>
                                        <p:attrNameLst>
                                          <p:attrName>style.visibility</p:attrName>
                                        </p:attrNameLst>
                                      </p:cBhvr>
                                      <p:to>
                                        <p:strVal val="visible"/>
                                      </p:to>
                                    </p:set>
                                    <p:animEffect transition="in" filter="fade">
                                      <p:cBhvr>
                                        <p:cTn id="12" dur="1000" fill="hold">
                                          <p:stCondLst>
                                            <p:cond delay="0"/>
                                          </p:stCondLst>
                                        </p:cTn>
                                        <p:tgtEl>
                                          <p:spTgt spid="12"/>
                                        </p:tgtEl>
                                      </p:cBhvr>
                                    </p:animEffect>
                                  </p:childTnLst>
                                </p:cTn>
                              </p:par>
                              <p:par>
                                <p:cTn id="13" presetID="63" presetClass="path" presetSubtype="0" accel="50000" decel="50000" fill="hold" nodeType="withEffect">
                                  <p:stCondLst>
                                    <p:cond delay="500"/>
                                  </p:stCondLst>
                                  <p:childTnLst>
                                    <p:animMotion origin="layout" path="M 0.0 0.0  L 0.25 0.0  E" pathEditMode="relative" ptsTypes="">
                                      <p:cBhvr>
                                        <p:cTn id="14" dur="2000" fill="hold">
                                          <p:stCondLst>
                                            <p:cond delay="0"/>
                                          </p:stCondLst>
                                        </p:cTn>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K</a:t>
            </a:r>
            <a:r>
              <a:rPr lang="id-ID" sz="4000" b="1" dirty="0"/>
              <a:t>ONSEP LEARNING</a:t>
            </a:r>
            <a:br>
              <a:rPr lang="id-ID" sz="4000" b="1" dirty="0"/>
            </a:br>
            <a:r>
              <a:rPr lang="en-US" sz="2700" i="1" dirty="0" err="1"/>
              <a:t>Definisi</a:t>
            </a:r>
            <a:r>
              <a:rPr lang="en-US" sz="2700" i="1" dirty="0"/>
              <a:t> </a:t>
            </a:r>
            <a:r>
              <a:rPr lang="id-ID" sz="2700" i="1" dirty="0"/>
              <a:t>Learning</a:t>
            </a:r>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1579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a:t>
            </a:r>
            <a:r>
              <a:rPr lang="id-ID" sz="2500" i="1" dirty="0"/>
              <a:t> Teknik learning dapat membuat komputer bisa mempelajari data-data baru, sehingga membuatnya semakin cerdas</a:t>
            </a:r>
            <a:r>
              <a:rPr lang="en-US" sz="2500" i="1" dirty="0"/>
              <a:t> </a:t>
            </a:r>
            <a:r>
              <a:rPr lang="en-US" sz="2500" dirty="0"/>
              <a:t>“</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2880928"/>
            <a:ext cx="10056433" cy="34228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endParaRPr lang="en-US" b="1" dirty="0"/>
          </a:p>
          <a:p>
            <a:pPr marL="354013" indent="-255588">
              <a:spcBef>
                <a:spcPts val="200"/>
              </a:spcBef>
              <a:buFont typeface="Arial" panose="020B0604020202020204" pitchFamily="34" charset="0"/>
              <a:buChar char="•"/>
            </a:pPr>
            <a:r>
              <a:rPr lang="en-US" i="1" dirty="0" err="1"/>
              <a:t>Mempelajari</a:t>
            </a:r>
            <a:r>
              <a:rPr lang="en-US" i="1" dirty="0"/>
              <a:t> model</a:t>
            </a:r>
            <a:r>
              <a:rPr lang="id-ID" i="1" dirty="0"/>
              <a:t> general</a:t>
            </a:r>
            <a:r>
              <a:rPr lang="en-US" i="1" dirty="0"/>
              <a:t> </a:t>
            </a:r>
            <a:r>
              <a:rPr lang="en-US" i="1" dirty="0" err="1"/>
              <a:t>dari</a:t>
            </a:r>
            <a:r>
              <a:rPr lang="en-US" i="1" dirty="0"/>
              <a:t> </a:t>
            </a:r>
            <a:r>
              <a:rPr lang="en-US" i="1" dirty="0" err="1"/>
              <a:t>contoh</a:t>
            </a:r>
            <a:r>
              <a:rPr lang="en-US" i="1" dirty="0"/>
              <a:t> </a:t>
            </a:r>
            <a:r>
              <a:rPr lang="id-ID" i="1" dirty="0"/>
              <a:t>data </a:t>
            </a:r>
            <a:r>
              <a:rPr lang="en-US" i="1" dirty="0" err="1"/>
              <a:t>tertentu</a:t>
            </a:r>
            <a:endParaRPr lang="en-US" i="1" dirty="0"/>
          </a:p>
          <a:p>
            <a:pPr marL="354013" indent="-255588">
              <a:spcBef>
                <a:spcPts val="200"/>
              </a:spcBef>
              <a:buFont typeface="Arial" panose="020B0604020202020204" pitchFamily="34" charset="0"/>
              <a:buChar char="•"/>
            </a:pPr>
            <a:r>
              <a:rPr lang="en-US" i="1" dirty="0"/>
              <a:t>Data </a:t>
            </a:r>
            <a:r>
              <a:rPr lang="id-ID" i="1" dirty="0"/>
              <a:t>yang </a:t>
            </a:r>
            <a:r>
              <a:rPr lang="en-US" i="1" dirty="0" err="1"/>
              <a:t>berlimpah</a:t>
            </a:r>
            <a:r>
              <a:rPr lang="en-US" i="1" dirty="0"/>
              <a:t> (data warehouse, data mart)</a:t>
            </a:r>
            <a:r>
              <a:rPr lang="id-ID" i="1" dirty="0"/>
              <a:t>,</a:t>
            </a:r>
            <a:r>
              <a:rPr lang="en-US" i="1" dirty="0"/>
              <a:t> </a:t>
            </a:r>
            <a:r>
              <a:rPr lang="en-US" i="1" dirty="0" err="1"/>
              <a:t>ilmu</a:t>
            </a:r>
            <a:r>
              <a:rPr lang="en-US" i="1" dirty="0"/>
              <a:t> </a:t>
            </a:r>
            <a:r>
              <a:rPr lang="en-US" i="1" dirty="0" err="1"/>
              <a:t>itu</a:t>
            </a:r>
            <a:r>
              <a:rPr lang="en-US" i="1" dirty="0"/>
              <a:t> mahal dan </a:t>
            </a:r>
            <a:r>
              <a:rPr lang="en-US" i="1" dirty="0" err="1"/>
              <a:t>langka</a:t>
            </a:r>
            <a:endParaRPr lang="en-US" i="1" dirty="0"/>
          </a:p>
          <a:p>
            <a:pPr marL="354013" indent="-255588">
              <a:spcBef>
                <a:spcPts val="200"/>
              </a:spcBef>
              <a:buFont typeface="Arial" panose="020B0604020202020204" pitchFamily="34" charset="0"/>
              <a:buChar char="•"/>
            </a:pPr>
            <a:r>
              <a:rPr lang="en-US" i="1" dirty="0" err="1"/>
              <a:t>Membangun</a:t>
            </a:r>
            <a:r>
              <a:rPr lang="en-US" i="1" dirty="0"/>
              <a:t> model </a:t>
            </a:r>
            <a:r>
              <a:rPr lang="en-US" i="1" dirty="0" err="1"/>
              <a:t>merupakan</a:t>
            </a:r>
            <a:r>
              <a:rPr lang="en-US" i="1" dirty="0"/>
              <a:t> </a:t>
            </a:r>
            <a:r>
              <a:rPr lang="en-US" i="1" dirty="0" err="1"/>
              <a:t>pendekatan</a:t>
            </a:r>
            <a:r>
              <a:rPr lang="en-US" i="1" dirty="0"/>
              <a:t> yang </a:t>
            </a:r>
            <a:r>
              <a:rPr lang="en-US" i="1" dirty="0" err="1"/>
              <a:t>baik</a:t>
            </a:r>
            <a:r>
              <a:rPr lang="en-US" i="1" dirty="0"/>
              <a:t> dan </a:t>
            </a:r>
            <a:r>
              <a:rPr lang="en-US" i="1" dirty="0" err="1"/>
              <a:t>berguna</a:t>
            </a:r>
            <a:r>
              <a:rPr lang="en-US" i="1" dirty="0"/>
              <a:t> </a:t>
            </a:r>
            <a:r>
              <a:rPr lang="en-US" i="1" dirty="0" err="1"/>
              <a:t>untuk</a:t>
            </a:r>
            <a:r>
              <a:rPr lang="en-US" i="1" dirty="0"/>
              <a:t> data</a:t>
            </a:r>
          </a:p>
          <a:p>
            <a:pPr marL="354013" indent="-255588">
              <a:spcBef>
                <a:spcPts val="200"/>
              </a:spcBef>
              <a:buFont typeface="Arial" panose="020B0604020202020204" pitchFamily="34" charset="0"/>
              <a:buChar char="•"/>
            </a:pPr>
            <a:r>
              <a:rPr lang="en-US" i="1" dirty="0"/>
              <a:t>Kapan </a:t>
            </a:r>
            <a:r>
              <a:rPr lang="id-ID" i="1" dirty="0"/>
              <a:t>learning</a:t>
            </a:r>
            <a:r>
              <a:rPr lang="en-US" i="1" dirty="0"/>
              <a:t> </a:t>
            </a:r>
            <a:r>
              <a:rPr lang="en-US" i="1" dirty="0" err="1"/>
              <a:t>digunakan</a:t>
            </a:r>
            <a:r>
              <a:rPr lang="en-US" i="1" dirty="0"/>
              <a:t>?</a:t>
            </a:r>
          </a:p>
          <a:p>
            <a:pPr marL="623888" indent="-255588">
              <a:spcBef>
                <a:spcPts val="200"/>
              </a:spcBef>
              <a:buFont typeface="Arial" panose="020B0604020202020204" pitchFamily="34" charset="0"/>
              <a:buChar char="•"/>
            </a:pPr>
            <a:r>
              <a:rPr lang="en-US" i="1" dirty="0" err="1"/>
              <a:t>Keahlian</a:t>
            </a:r>
            <a:r>
              <a:rPr lang="en-US" i="1" dirty="0"/>
              <a:t> </a:t>
            </a:r>
            <a:r>
              <a:rPr lang="en-US" i="1" dirty="0" err="1"/>
              <a:t>manusia</a:t>
            </a:r>
            <a:r>
              <a:rPr lang="en-US" i="1" dirty="0"/>
              <a:t> </a:t>
            </a:r>
            <a:r>
              <a:rPr lang="en-US" i="1" dirty="0" err="1"/>
              <a:t>tidak</a:t>
            </a:r>
            <a:r>
              <a:rPr lang="en-US" i="1" dirty="0"/>
              <a:t> </a:t>
            </a:r>
            <a:r>
              <a:rPr lang="en-US" i="1" dirty="0" err="1"/>
              <a:t>ada</a:t>
            </a:r>
            <a:r>
              <a:rPr lang="id-ID" i="1" dirty="0"/>
              <a:t> (navigating on Mars)</a:t>
            </a:r>
            <a:endParaRPr lang="en-US" i="1" dirty="0"/>
          </a:p>
          <a:p>
            <a:pPr marL="623888" indent="-255588">
              <a:spcBef>
                <a:spcPts val="200"/>
              </a:spcBef>
              <a:buFont typeface="Arial" panose="020B0604020202020204" pitchFamily="34" charset="0"/>
              <a:buChar char="•"/>
            </a:pPr>
            <a:r>
              <a:rPr lang="en-US" i="1" dirty="0" err="1"/>
              <a:t>Manusia</a:t>
            </a:r>
            <a:r>
              <a:rPr lang="en-US" i="1" dirty="0"/>
              <a:t> </a:t>
            </a:r>
            <a:r>
              <a:rPr lang="en-US" i="1" dirty="0" err="1"/>
              <a:t>tidak</a:t>
            </a:r>
            <a:r>
              <a:rPr lang="en-US" i="1" dirty="0"/>
              <a:t> </a:t>
            </a:r>
            <a:r>
              <a:rPr lang="en-US" i="1" dirty="0" err="1"/>
              <a:t>mampu</a:t>
            </a:r>
            <a:r>
              <a:rPr lang="en-US" i="1" dirty="0"/>
              <a:t> </a:t>
            </a:r>
            <a:r>
              <a:rPr lang="en-US" i="1" dirty="0" err="1"/>
              <a:t>menjelaskan</a:t>
            </a:r>
            <a:r>
              <a:rPr lang="en-US" i="1" dirty="0"/>
              <a:t> </a:t>
            </a:r>
            <a:r>
              <a:rPr lang="en-US" i="1" dirty="0" err="1"/>
              <a:t>keahliannya</a:t>
            </a:r>
            <a:r>
              <a:rPr lang="en-US" i="1" dirty="0"/>
              <a:t> (speech recognition)</a:t>
            </a:r>
          </a:p>
          <a:p>
            <a:pPr marL="623888" indent="-255588">
              <a:spcBef>
                <a:spcPts val="200"/>
              </a:spcBef>
              <a:buFont typeface="Arial" panose="020B0604020202020204" pitchFamily="34" charset="0"/>
              <a:buChar char="•"/>
            </a:pPr>
            <a:r>
              <a:rPr lang="en-US" i="1" dirty="0" err="1"/>
              <a:t>Solusi</a:t>
            </a:r>
            <a:r>
              <a:rPr lang="en-US" i="1" dirty="0"/>
              <a:t> </a:t>
            </a:r>
            <a:r>
              <a:rPr lang="en-US" i="1" dirty="0" err="1"/>
              <a:t>perubahan</a:t>
            </a:r>
            <a:r>
              <a:rPr lang="en-US" i="1" dirty="0"/>
              <a:t> </a:t>
            </a:r>
            <a:r>
              <a:rPr lang="en-US" i="1" dirty="0" err="1"/>
              <a:t>waktu</a:t>
            </a:r>
            <a:r>
              <a:rPr lang="en-US" i="1" dirty="0"/>
              <a:t> (routing on a computer network)</a:t>
            </a:r>
          </a:p>
          <a:p>
            <a:pPr marL="623888" indent="-255588">
              <a:spcBef>
                <a:spcPts val="200"/>
              </a:spcBef>
              <a:buFont typeface="Arial" panose="020B0604020202020204" pitchFamily="34" charset="0"/>
              <a:buChar char="•"/>
            </a:pPr>
            <a:r>
              <a:rPr lang="en-US" i="1" dirty="0" err="1"/>
              <a:t>Solusi</a:t>
            </a:r>
            <a:r>
              <a:rPr lang="en-US" i="1" dirty="0"/>
              <a:t> </a:t>
            </a:r>
            <a:r>
              <a:rPr lang="en-US" i="1" dirty="0" err="1"/>
              <a:t>perlu</a:t>
            </a:r>
            <a:r>
              <a:rPr lang="en-US" i="1" dirty="0"/>
              <a:t> </a:t>
            </a:r>
            <a:r>
              <a:rPr lang="en-US" i="1" dirty="0" err="1"/>
              <a:t>disesuaikan</a:t>
            </a:r>
            <a:r>
              <a:rPr lang="en-US" i="1" dirty="0"/>
              <a:t> </a:t>
            </a:r>
            <a:r>
              <a:rPr lang="en-US" i="1" dirty="0" err="1"/>
              <a:t>dengan</a:t>
            </a:r>
            <a:r>
              <a:rPr lang="en-US" i="1" dirty="0"/>
              <a:t> </a:t>
            </a:r>
            <a:r>
              <a:rPr lang="en-US" i="1" dirty="0" err="1"/>
              <a:t>kasus</a:t>
            </a:r>
            <a:r>
              <a:rPr lang="en-US" i="1" dirty="0"/>
              <a:t> </a:t>
            </a:r>
            <a:r>
              <a:rPr lang="en-US" i="1" dirty="0" err="1"/>
              <a:t>tertentu</a:t>
            </a:r>
            <a:r>
              <a:rPr lang="en-US" i="1" dirty="0"/>
              <a:t> (</a:t>
            </a:r>
            <a:r>
              <a:rPr lang="id-ID" i="1" dirty="0"/>
              <a:t>user biometrics</a:t>
            </a:r>
            <a:r>
              <a:rPr lang="en-US" i="1" dirty="0"/>
              <a:t>)</a:t>
            </a:r>
          </a:p>
          <a:p>
            <a:pPr marL="623888" indent="-255588">
              <a:spcBef>
                <a:spcPts val="200"/>
              </a:spcBef>
              <a:buFont typeface="Arial" panose="020B0604020202020204" pitchFamily="34" charset="0"/>
              <a:buChar char="•"/>
            </a:pPr>
            <a:r>
              <a:rPr lang="en-US" i="1" dirty="0" err="1"/>
              <a:t>Masalah</a:t>
            </a:r>
            <a:r>
              <a:rPr lang="en-US" i="1" dirty="0"/>
              <a:t> </a:t>
            </a:r>
            <a:r>
              <a:rPr lang="id-ID" i="1" dirty="0"/>
              <a:t>t</a:t>
            </a:r>
            <a:r>
              <a:rPr lang="en-US" i="1" dirty="0" err="1"/>
              <a:t>erlalu</a:t>
            </a:r>
            <a:r>
              <a:rPr lang="en-US" i="1" dirty="0"/>
              <a:t> </a:t>
            </a:r>
            <a:r>
              <a:rPr lang="id-ID" i="1" dirty="0"/>
              <a:t>s</a:t>
            </a:r>
            <a:r>
              <a:rPr lang="en-US" i="1" dirty="0" err="1"/>
              <a:t>ulit</a:t>
            </a:r>
            <a:r>
              <a:rPr lang="en-US" i="1" dirty="0"/>
              <a:t> </a:t>
            </a:r>
            <a:r>
              <a:rPr lang="en-US" i="1" dirty="0" err="1"/>
              <a:t>untuk</a:t>
            </a:r>
            <a:r>
              <a:rPr lang="en-US" i="1" dirty="0"/>
              <a:t> </a:t>
            </a:r>
            <a:r>
              <a:rPr lang="id-ID" i="1" dirty="0"/>
              <a:t>d</a:t>
            </a:r>
            <a:r>
              <a:rPr lang="en-US" i="1" dirty="0" err="1"/>
              <a:t>iprogram</a:t>
            </a:r>
            <a:r>
              <a:rPr lang="en-US" i="1" dirty="0"/>
              <a:t> </a:t>
            </a:r>
            <a:r>
              <a:rPr lang="en-US" i="1" dirty="0" err="1"/>
              <a:t>dengan</a:t>
            </a:r>
            <a:r>
              <a:rPr lang="en-US" i="1" dirty="0"/>
              <a:t> </a:t>
            </a:r>
            <a:r>
              <a:rPr lang="id-ID" i="1" dirty="0"/>
              <a:t>t</a:t>
            </a:r>
            <a:r>
              <a:rPr lang="en-US" i="1" dirty="0" err="1"/>
              <a:t>angan</a:t>
            </a:r>
            <a:r>
              <a:rPr lang="en-US" i="1" dirty="0"/>
              <a:t> (controlling steering wheel)</a:t>
            </a:r>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8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K</a:t>
            </a:r>
            <a:r>
              <a:rPr lang="id-ID" sz="4000" b="1" dirty="0"/>
              <a:t>ONSEP LEARNING</a:t>
            </a:r>
            <a:br>
              <a:rPr lang="id-ID" sz="4000" b="1" dirty="0"/>
            </a:br>
            <a:r>
              <a:rPr lang="en-US" sz="2700" i="1" dirty="0"/>
              <a:t>De</a:t>
            </a:r>
            <a:r>
              <a:rPr lang="id-ID" sz="2700" i="1" dirty="0"/>
              <a:t>kripsi Teknik</a:t>
            </a:r>
            <a:r>
              <a:rPr lang="en-US" sz="2700" i="1" dirty="0"/>
              <a:t> </a:t>
            </a:r>
            <a:r>
              <a:rPr lang="id-ID" sz="2700" i="1" dirty="0"/>
              <a:t>Learning</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42654"/>
            <a:ext cx="4663443" cy="44611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300"/>
              </a:spcBef>
              <a:spcAft>
                <a:spcPts val="300"/>
              </a:spcAft>
              <a:buNone/>
            </a:pPr>
            <a:r>
              <a:rPr lang="en-US" sz="2400" b="1" dirty="0"/>
              <a:t>K</a:t>
            </a:r>
            <a:r>
              <a:rPr lang="id-ID" sz="2400" b="1" dirty="0"/>
              <a:t>omponen </a:t>
            </a:r>
            <a:r>
              <a:rPr lang="id-ID" sz="2400" b="1" i="1" dirty="0"/>
              <a:t>Learning</a:t>
            </a:r>
            <a:endParaRPr lang="en-US" b="1" i="1" dirty="0"/>
          </a:p>
          <a:p>
            <a:pPr marL="354013" indent="-255588">
              <a:spcBef>
                <a:spcPts val="300"/>
              </a:spcBef>
              <a:spcAft>
                <a:spcPts val="300"/>
              </a:spcAft>
              <a:buFont typeface="Arial" panose="020B0604020202020204" pitchFamily="34" charset="0"/>
              <a:buChar char="•"/>
            </a:pPr>
            <a:r>
              <a:rPr lang="en-US" sz="2400" i="1" dirty="0"/>
              <a:t>Goal</a:t>
            </a:r>
            <a:r>
              <a:rPr lang="id-ID" sz="2400" dirty="0"/>
              <a:t>,</a:t>
            </a:r>
            <a:r>
              <a:rPr lang="en-US" sz="2400" dirty="0"/>
              <a:t> </a:t>
            </a:r>
            <a:r>
              <a:rPr lang="en-US" sz="2400" dirty="0" err="1"/>
              <a:t>tugas</a:t>
            </a:r>
            <a:r>
              <a:rPr lang="en-US" sz="2400" dirty="0"/>
              <a:t> yang </a:t>
            </a:r>
            <a:r>
              <a:rPr lang="en-US" sz="2400" dirty="0" err="1"/>
              <a:t>harus</a:t>
            </a:r>
            <a:r>
              <a:rPr lang="en-US" sz="2400" dirty="0"/>
              <a:t> </a:t>
            </a:r>
            <a:r>
              <a:rPr lang="en-US" sz="2400" dirty="0" err="1"/>
              <a:t>dikerjakan</a:t>
            </a:r>
            <a:r>
              <a:rPr lang="en-US" sz="2400" dirty="0"/>
              <a:t> oleh </a:t>
            </a:r>
            <a:r>
              <a:rPr lang="en-US" sz="2400" dirty="0" err="1"/>
              <a:t>sistem</a:t>
            </a:r>
            <a:endParaRPr lang="en-US" sz="2400" dirty="0"/>
          </a:p>
          <a:p>
            <a:pPr marL="354013" indent="-255588">
              <a:spcBef>
                <a:spcPts val="300"/>
              </a:spcBef>
              <a:spcAft>
                <a:spcPts val="300"/>
              </a:spcAft>
              <a:buFont typeface="Arial" panose="020B0604020202020204" pitchFamily="34" charset="0"/>
              <a:buChar char="•"/>
            </a:pPr>
            <a:r>
              <a:rPr lang="en-US" sz="2400" i="1" dirty="0"/>
              <a:t>Model</a:t>
            </a:r>
            <a:r>
              <a:rPr lang="id-ID" sz="2400" dirty="0"/>
              <a:t>,</a:t>
            </a:r>
            <a:r>
              <a:rPr lang="en-US" sz="2400" dirty="0"/>
              <a:t> </a:t>
            </a:r>
            <a:r>
              <a:rPr lang="en-US" sz="2400" dirty="0" err="1"/>
              <a:t>fungsi</a:t>
            </a:r>
            <a:r>
              <a:rPr lang="en-US" sz="2400" dirty="0"/>
              <a:t> </a:t>
            </a:r>
            <a:r>
              <a:rPr lang="en-US" sz="2400" dirty="0" err="1"/>
              <a:t>matematika</a:t>
            </a:r>
            <a:r>
              <a:rPr lang="en-US" sz="2400" dirty="0"/>
              <a:t> yang </a:t>
            </a:r>
            <a:r>
              <a:rPr lang="en-US" sz="2400" dirty="0" err="1"/>
              <a:t>memetakan</a:t>
            </a:r>
            <a:r>
              <a:rPr lang="en-US" sz="2400" dirty="0"/>
              <a:t> </a:t>
            </a:r>
            <a:r>
              <a:rPr lang="id-ID" sz="2400" dirty="0"/>
              <a:t>p</a:t>
            </a:r>
            <a:r>
              <a:rPr lang="en-US" sz="2400" dirty="0" err="1"/>
              <a:t>ersepsi</a:t>
            </a:r>
            <a:r>
              <a:rPr lang="en-US" sz="2400" dirty="0"/>
              <a:t> (</a:t>
            </a:r>
            <a:r>
              <a:rPr lang="en-US" sz="2400" i="1" dirty="0"/>
              <a:t>perception</a:t>
            </a:r>
            <a:r>
              <a:rPr lang="en-US" sz="2400" dirty="0"/>
              <a:t>) </a:t>
            </a:r>
            <a:r>
              <a:rPr lang="en-US" sz="2400" dirty="0" err="1"/>
              <a:t>menjadi</a:t>
            </a:r>
            <a:r>
              <a:rPr lang="en-US" sz="2400" dirty="0"/>
              <a:t> </a:t>
            </a:r>
            <a:r>
              <a:rPr lang="en-US" sz="2400" dirty="0" err="1"/>
              <a:t>tindakan</a:t>
            </a:r>
            <a:r>
              <a:rPr lang="en-US" sz="2400" dirty="0"/>
              <a:t> (</a:t>
            </a:r>
            <a:r>
              <a:rPr lang="en-US" sz="2400" i="1" dirty="0"/>
              <a:t>action</a:t>
            </a:r>
            <a:r>
              <a:rPr lang="en-US" sz="2400" dirty="0"/>
              <a:t>)</a:t>
            </a:r>
          </a:p>
          <a:p>
            <a:pPr marL="354013" indent="-255588">
              <a:spcBef>
                <a:spcPts val="300"/>
              </a:spcBef>
              <a:spcAft>
                <a:spcPts val="300"/>
              </a:spcAft>
              <a:buFont typeface="Arial" panose="020B0604020202020204" pitchFamily="34" charset="0"/>
              <a:buChar char="•"/>
            </a:pPr>
            <a:r>
              <a:rPr lang="en-US" sz="2400" i="1" dirty="0"/>
              <a:t>Learning rules</a:t>
            </a:r>
            <a:r>
              <a:rPr lang="id-ID" sz="2400" dirty="0"/>
              <a:t>,</a:t>
            </a:r>
            <a:r>
              <a:rPr lang="en-US" sz="2400" dirty="0"/>
              <a:t> </a:t>
            </a:r>
            <a:r>
              <a:rPr lang="en-US" sz="2400" dirty="0" err="1"/>
              <a:t>aturan-aturan</a:t>
            </a:r>
            <a:r>
              <a:rPr lang="en-US" sz="2400" dirty="0"/>
              <a:t> </a:t>
            </a:r>
            <a:r>
              <a:rPr lang="en-US" sz="2400" dirty="0" err="1"/>
              <a:t>untuk</a:t>
            </a:r>
            <a:r>
              <a:rPr lang="en-US" sz="2400" dirty="0"/>
              <a:t> </a:t>
            </a:r>
            <a:r>
              <a:rPr lang="en-US" sz="2400" dirty="0" err="1"/>
              <a:t>mencari</a:t>
            </a:r>
            <a:r>
              <a:rPr lang="en-US" sz="2400" dirty="0"/>
              <a:t> model </a:t>
            </a:r>
            <a:r>
              <a:rPr lang="en-US" sz="2400" dirty="0" err="1"/>
              <a:t>terbaik</a:t>
            </a:r>
            <a:r>
              <a:rPr lang="id-ID" sz="2400" dirty="0"/>
              <a:t>,</a:t>
            </a:r>
            <a:r>
              <a:rPr lang="en-US" sz="2400" dirty="0"/>
              <a:t> </a:t>
            </a:r>
            <a:r>
              <a:rPr lang="id-ID" sz="2400" dirty="0"/>
              <a:t>d</a:t>
            </a:r>
            <a:r>
              <a:rPr lang="en-US" sz="2400" dirty="0" err="1"/>
              <a:t>apat</a:t>
            </a:r>
            <a:r>
              <a:rPr lang="en-US" sz="2400" dirty="0"/>
              <a:t> </a:t>
            </a:r>
            <a:r>
              <a:rPr lang="en-US" sz="2400" dirty="0" err="1"/>
              <a:t>mengupdate</a:t>
            </a:r>
            <a:r>
              <a:rPr lang="en-US" sz="2400" dirty="0"/>
              <a:t> parameter model </a:t>
            </a:r>
            <a:r>
              <a:rPr lang="en-US" sz="2400" dirty="0" err="1"/>
              <a:t>dengan</a:t>
            </a:r>
            <a:r>
              <a:rPr lang="en-US" sz="2400" dirty="0"/>
              <a:t> </a:t>
            </a:r>
            <a:r>
              <a:rPr lang="en-US" sz="2400" dirty="0" err="1"/>
              <a:t>pengalaman</a:t>
            </a:r>
            <a:r>
              <a:rPr lang="en-US" sz="2400" dirty="0"/>
              <a:t> </a:t>
            </a:r>
            <a:r>
              <a:rPr lang="en-US" sz="2400" dirty="0" err="1"/>
              <a:t>baru</a:t>
            </a:r>
            <a:endParaRPr lang="en-US" sz="2400" dirty="0"/>
          </a:p>
          <a:p>
            <a:pPr marL="354013" indent="-255588">
              <a:spcBef>
                <a:spcPts val="300"/>
              </a:spcBef>
              <a:spcAft>
                <a:spcPts val="300"/>
              </a:spcAft>
              <a:buFont typeface="Arial" panose="020B0604020202020204" pitchFamily="34" charset="0"/>
              <a:buChar char="•"/>
            </a:pPr>
            <a:r>
              <a:rPr lang="en-US" sz="2400" i="1" dirty="0"/>
              <a:t>Experience</a:t>
            </a:r>
            <a:r>
              <a:rPr lang="id-ID" sz="2400" dirty="0"/>
              <a:t>,</a:t>
            </a:r>
            <a:r>
              <a:rPr lang="en-US" sz="2400" dirty="0"/>
              <a:t> </a:t>
            </a:r>
            <a:r>
              <a:rPr lang="id-ID" sz="2400" dirty="0"/>
              <a:t>h</a:t>
            </a:r>
            <a:r>
              <a:rPr lang="en-US" sz="2400" dirty="0" err="1"/>
              <a:t>impunan</a:t>
            </a:r>
            <a:r>
              <a:rPr lang="en-US" sz="2400" dirty="0"/>
              <a:t> </a:t>
            </a:r>
            <a:r>
              <a:rPr lang="en-US" sz="2400" dirty="0" err="1"/>
              <a:t>persepsi</a:t>
            </a:r>
            <a:r>
              <a:rPr lang="en-US" sz="2400" dirty="0"/>
              <a:t> (dan </a:t>
            </a:r>
            <a:r>
              <a:rPr lang="en-US" sz="2400" dirty="0" err="1"/>
              <a:t>tindakan</a:t>
            </a:r>
            <a:r>
              <a:rPr lang="id-ID" sz="2400" dirty="0"/>
              <a:t> yang</a:t>
            </a:r>
            <a:r>
              <a:rPr lang="en-US" sz="2400" dirty="0"/>
              <a:t> </a:t>
            </a:r>
            <a:r>
              <a:rPr lang="en-US" sz="2400" dirty="0" err="1"/>
              <a:t>bersesuaian</a:t>
            </a:r>
            <a:r>
              <a:rPr lang="en-US" sz="2400" dirty="0"/>
              <a:t>)</a:t>
            </a:r>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11">
            <a:extLst>
              <a:ext uri="{FF2B5EF4-FFF2-40B4-BE49-F238E27FC236}">
                <a16:creationId xmlns:a16="http://schemas.microsoft.com/office/drawing/2014/main" id="{C0F159BA-1C80-400B-8161-1747F2922C40}"/>
              </a:ext>
            </a:extLst>
          </p:cNvPr>
          <p:cNvSpPr txBox="1">
            <a:spLocks/>
          </p:cNvSpPr>
          <p:nvPr/>
        </p:nvSpPr>
        <p:spPr>
          <a:xfrm>
            <a:off x="6107429" y="1842654"/>
            <a:ext cx="5436871" cy="44611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300"/>
              </a:spcBef>
              <a:spcAft>
                <a:spcPts val="300"/>
              </a:spcAft>
              <a:buNone/>
            </a:pPr>
            <a:r>
              <a:rPr lang="en-US" sz="2400" b="1" dirty="0"/>
              <a:t>D</a:t>
            </a:r>
            <a:r>
              <a:rPr lang="id-ID" sz="2400" b="1" dirty="0"/>
              <a:t>eskripsi Penerapan</a:t>
            </a:r>
            <a:endParaRPr lang="en-US" b="1" dirty="0"/>
          </a:p>
          <a:p>
            <a:pPr marL="354013" indent="-255588">
              <a:spcBef>
                <a:spcPts val="300"/>
              </a:spcBef>
              <a:spcAft>
                <a:spcPts val="300"/>
              </a:spcAft>
              <a:buFont typeface="Arial" panose="020B0604020202020204" pitchFamily="34" charset="0"/>
              <a:buChar char="•"/>
            </a:pPr>
            <a:r>
              <a:rPr lang="en-US" sz="2400" dirty="0" err="1"/>
              <a:t>Pengenalan</a:t>
            </a:r>
            <a:r>
              <a:rPr lang="en-US" sz="2400" dirty="0"/>
              <a:t> </a:t>
            </a:r>
            <a:r>
              <a:rPr lang="en-US" sz="2400" dirty="0" err="1"/>
              <a:t>huruf</a:t>
            </a:r>
            <a:r>
              <a:rPr lang="en-US" sz="2400" dirty="0"/>
              <a:t> dan </a:t>
            </a:r>
            <a:r>
              <a:rPr lang="en-US" sz="2400" dirty="0" err="1"/>
              <a:t>angka</a:t>
            </a:r>
            <a:r>
              <a:rPr lang="en-US" sz="2400" dirty="0"/>
              <a:t> (</a:t>
            </a:r>
            <a:r>
              <a:rPr lang="en-US" sz="2400" i="1" dirty="0"/>
              <a:t>character</a:t>
            </a:r>
            <a:r>
              <a:rPr lang="en-US" sz="2400" dirty="0"/>
              <a:t>)</a:t>
            </a:r>
          </a:p>
          <a:p>
            <a:pPr marL="354013" indent="-255588">
              <a:spcBef>
                <a:spcPts val="300"/>
              </a:spcBef>
              <a:spcAft>
                <a:spcPts val="300"/>
              </a:spcAft>
              <a:buFont typeface="Arial" panose="020B0604020202020204" pitchFamily="34" charset="0"/>
              <a:buChar char="•"/>
            </a:pPr>
            <a:r>
              <a:rPr lang="en-US" sz="2400" dirty="0" err="1"/>
              <a:t>Pengenalan</a:t>
            </a:r>
            <a:r>
              <a:rPr lang="en-US" sz="2400" dirty="0"/>
              <a:t> </a:t>
            </a:r>
            <a:r>
              <a:rPr lang="en-US" sz="2400" dirty="0" err="1"/>
              <a:t>tulisan</a:t>
            </a:r>
            <a:r>
              <a:rPr lang="en-US" sz="2400" dirty="0"/>
              <a:t> </a:t>
            </a:r>
            <a:r>
              <a:rPr lang="en-US" sz="2400" dirty="0" err="1"/>
              <a:t>tangan</a:t>
            </a:r>
            <a:r>
              <a:rPr lang="en-US" sz="2400" dirty="0"/>
              <a:t> (</a:t>
            </a:r>
            <a:r>
              <a:rPr lang="en-US" sz="2400" i="1" dirty="0"/>
              <a:t>handwriting</a:t>
            </a:r>
            <a:r>
              <a:rPr lang="en-US" sz="2400" dirty="0"/>
              <a:t>)</a:t>
            </a:r>
          </a:p>
          <a:p>
            <a:pPr marL="354013" indent="-255588">
              <a:spcBef>
                <a:spcPts val="300"/>
              </a:spcBef>
              <a:spcAft>
                <a:spcPts val="300"/>
              </a:spcAft>
              <a:buFont typeface="Arial" panose="020B0604020202020204" pitchFamily="34" charset="0"/>
              <a:buChar char="•"/>
            </a:pPr>
            <a:r>
              <a:rPr lang="en-US" sz="2400" dirty="0" err="1"/>
              <a:t>Pengenalan</a:t>
            </a:r>
            <a:r>
              <a:rPr lang="en-US" sz="2400" dirty="0"/>
              <a:t> </a:t>
            </a:r>
            <a:r>
              <a:rPr lang="en-US" sz="2400" dirty="0" err="1"/>
              <a:t>suara</a:t>
            </a:r>
            <a:r>
              <a:rPr lang="en-US" sz="2400" dirty="0"/>
              <a:t> (</a:t>
            </a:r>
            <a:r>
              <a:rPr lang="en-US" sz="2400" i="1" dirty="0"/>
              <a:t>voice/ speech</a:t>
            </a:r>
            <a:r>
              <a:rPr lang="en-US" sz="2400" dirty="0"/>
              <a:t>)</a:t>
            </a:r>
          </a:p>
          <a:p>
            <a:pPr marL="354013" indent="-255588">
              <a:spcBef>
                <a:spcPts val="300"/>
              </a:spcBef>
              <a:spcAft>
                <a:spcPts val="300"/>
              </a:spcAft>
              <a:buFont typeface="Arial" panose="020B0604020202020204" pitchFamily="34" charset="0"/>
              <a:buChar char="•"/>
            </a:pPr>
            <a:r>
              <a:rPr lang="en-US" sz="2400" dirty="0" err="1"/>
              <a:t>Pemahaman</a:t>
            </a:r>
            <a:r>
              <a:rPr lang="en-US" sz="2400" dirty="0"/>
              <a:t> </a:t>
            </a:r>
            <a:r>
              <a:rPr lang="en-US" sz="2400" dirty="0" err="1"/>
              <a:t>bahasa</a:t>
            </a:r>
            <a:r>
              <a:rPr lang="en-US" sz="2400" dirty="0"/>
              <a:t> </a:t>
            </a:r>
            <a:r>
              <a:rPr lang="en-US" sz="2400" dirty="0" err="1"/>
              <a:t>pembicaraan</a:t>
            </a:r>
            <a:endParaRPr lang="en-US" sz="2400" dirty="0"/>
          </a:p>
          <a:p>
            <a:pPr marL="354013" indent="-255588">
              <a:spcBef>
                <a:spcPts val="300"/>
              </a:spcBef>
              <a:spcAft>
                <a:spcPts val="300"/>
              </a:spcAft>
              <a:buFont typeface="Arial" panose="020B0604020202020204" pitchFamily="34" charset="0"/>
              <a:buChar char="•"/>
            </a:pPr>
            <a:r>
              <a:rPr lang="id-ID" sz="2400" dirty="0"/>
              <a:t>P</a:t>
            </a:r>
            <a:r>
              <a:rPr lang="en-US" sz="2400" dirty="0" err="1"/>
              <a:t>encocokan</a:t>
            </a:r>
            <a:r>
              <a:rPr lang="en-US" sz="2400" dirty="0"/>
              <a:t> </a:t>
            </a:r>
            <a:r>
              <a:rPr lang="en-US" sz="2400" dirty="0" err="1"/>
              <a:t>sidik</a:t>
            </a:r>
            <a:r>
              <a:rPr lang="en-US" sz="2400" dirty="0"/>
              <a:t> </a:t>
            </a:r>
            <a:r>
              <a:rPr lang="en-US" sz="2400" dirty="0" err="1"/>
              <a:t>jari</a:t>
            </a:r>
            <a:r>
              <a:rPr lang="en-US" sz="2400" dirty="0"/>
              <a:t> (</a:t>
            </a:r>
            <a:r>
              <a:rPr lang="en-US" sz="2400" i="1" dirty="0"/>
              <a:t>fingerprint</a:t>
            </a:r>
            <a:r>
              <a:rPr lang="en-US" sz="2400" dirty="0"/>
              <a:t>)</a:t>
            </a:r>
            <a:endParaRPr lang="id-ID" sz="2400" dirty="0"/>
          </a:p>
          <a:p>
            <a:pPr marL="354013" indent="-255588">
              <a:spcBef>
                <a:spcPts val="300"/>
              </a:spcBef>
              <a:spcAft>
                <a:spcPts val="300"/>
              </a:spcAft>
              <a:buFont typeface="Arial" panose="020B0604020202020204" pitchFamily="34" charset="0"/>
              <a:buChar char="•"/>
            </a:pPr>
            <a:r>
              <a:rPr lang="en-US" sz="2400" dirty="0" err="1"/>
              <a:t>Deteksi</a:t>
            </a:r>
            <a:r>
              <a:rPr lang="en-US" sz="2400" dirty="0"/>
              <a:t> </a:t>
            </a:r>
            <a:r>
              <a:rPr lang="en-US" sz="2400" dirty="0" err="1"/>
              <a:t>wajah</a:t>
            </a:r>
            <a:r>
              <a:rPr lang="id-ID" sz="2400" dirty="0"/>
              <a:t>, gangguan sistem, dll</a:t>
            </a:r>
            <a:endParaRPr lang="en-US" sz="2400" dirty="0"/>
          </a:p>
          <a:p>
            <a:pPr marL="354013" indent="-255588">
              <a:spcBef>
                <a:spcPts val="300"/>
              </a:spcBef>
              <a:spcAft>
                <a:spcPts val="300"/>
              </a:spcAft>
              <a:buFont typeface="Arial" panose="020B0604020202020204" pitchFamily="34" charset="0"/>
              <a:buChar char="•"/>
            </a:pPr>
            <a:r>
              <a:rPr lang="en-US" sz="2400" dirty="0" err="1"/>
              <a:t>Penyaringan</a:t>
            </a:r>
            <a:r>
              <a:rPr lang="en-US" sz="2400" dirty="0"/>
              <a:t> </a:t>
            </a:r>
            <a:r>
              <a:rPr lang="en-US" sz="2400" i="1" dirty="0"/>
              <a:t>spam</a:t>
            </a:r>
            <a:r>
              <a:rPr lang="id-ID" sz="2400" i="1" dirty="0"/>
              <a:t>, </a:t>
            </a:r>
            <a:r>
              <a:rPr lang="id-ID" sz="2400" dirty="0"/>
              <a:t>peringkasan teks</a:t>
            </a:r>
            <a:r>
              <a:rPr lang="id-ID" sz="2400" i="1" dirty="0"/>
              <a:t>, dll</a:t>
            </a:r>
            <a:endParaRPr lang="en-US" sz="2400" i="1" dirty="0"/>
          </a:p>
          <a:p>
            <a:pPr marL="354013" indent="-255588">
              <a:spcBef>
                <a:spcPts val="300"/>
              </a:spcBef>
              <a:spcAft>
                <a:spcPts val="300"/>
              </a:spcAft>
              <a:buFont typeface="Arial" panose="020B0604020202020204" pitchFamily="34" charset="0"/>
              <a:buChar char="•"/>
            </a:pPr>
            <a:r>
              <a:rPr lang="en-US" sz="2400" dirty="0" err="1"/>
              <a:t>Prediksi</a:t>
            </a:r>
            <a:r>
              <a:rPr lang="en-US" sz="2400" dirty="0"/>
              <a:t> </a:t>
            </a:r>
            <a:r>
              <a:rPr lang="id-ID" sz="2400" dirty="0"/>
              <a:t>cuaca, </a:t>
            </a:r>
            <a:r>
              <a:rPr lang="en-US" sz="2400" dirty="0"/>
              <a:t>pasar </a:t>
            </a:r>
            <a:r>
              <a:rPr lang="en-US" sz="2400" dirty="0" err="1"/>
              <a:t>saham</a:t>
            </a:r>
            <a:r>
              <a:rPr lang="id-ID" sz="2400" dirty="0"/>
              <a:t>, dll</a:t>
            </a:r>
            <a:endParaRPr lang="en-US" sz="2400" dirty="0"/>
          </a:p>
          <a:p>
            <a:pPr marL="354013" indent="-255588">
              <a:spcBef>
                <a:spcPts val="300"/>
              </a:spcBef>
              <a:spcAft>
                <a:spcPts val="300"/>
              </a:spcAft>
              <a:buFont typeface="Arial" panose="020B0604020202020204" pitchFamily="34" charset="0"/>
              <a:buChar char="•"/>
            </a:pPr>
            <a:r>
              <a:rPr lang="en-US" sz="2400" dirty="0" err="1"/>
              <a:t>Diagnosa</a:t>
            </a:r>
            <a:r>
              <a:rPr lang="en-US" sz="2400" dirty="0"/>
              <a:t> </a:t>
            </a:r>
            <a:r>
              <a:rPr lang="en-US" sz="2400" dirty="0" err="1"/>
              <a:t>medis</a:t>
            </a:r>
            <a:r>
              <a:rPr lang="id-ID" sz="2400" dirty="0"/>
              <a:t>, otomotif, dll</a:t>
            </a:r>
            <a:endParaRPr lang="en-US" sz="2400" dirty="0"/>
          </a:p>
          <a:p>
            <a:pPr marL="354013" indent="-255588">
              <a:spcBef>
                <a:spcPts val="300"/>
              </a:spcBef>
              <a:spcAft>
                <a:spcPts val="300"/>
              </a:spcAft>
              <a:buFont typeface="Arial" panose="020B0604020202020204" pitchFamily="34" charset="0"/>
              <a:buChar char="•"/>
            </a:pPr>
            <a:r>
              <a:rPr lang="en-US" sz="2400" dirty="0" err="1"/>
              <a:t>Deteksi</a:t>
            </a:r>
            <a:r>
              <a:rPr lang="en-US" sz="2400" dirty="0"/>
              <a:t> </a:t>
            </a:r>
            <a:r>
              <a:rPr lang="en-US" sz="2400" dirty="0" err="1"/>
              <a:t>penipuan</a:t>
            </a:r>
            <a:r>
              <a:rPr lang="id-ID" sz="2400" dirty="0"/>
              <a:t>, dll</a:t>
            </a:r>
            <a:endParaRPr lang="en-US" sz="2400" dirty="0"/>
          </a:p>
          <a:p>
            <a:pPr marL="354013" indent="-255588">
              <a:spcBef>
                <a:spcPts val="300"/>
              </a:spcBef>
              <a:spcAft>
                <a:spcPts val="3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104451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K</a:t>
            </a:r>
            <a:r>
              <a:rPr lang="id-ID" sz="4000" b="1" dirty="0"/>
              <a:t>ONSEP LEARNING</a:t>
            </a:r>
            <a:br>
              <a:rPr lang="id-ID" sz="4000" b="1" dirty="0"/>
            </a:br>
            <a:r>
              <a:rPr lang="en-US" sz="2700" i="1" dirty="0"/>
              <a:t>De</a:t>
            </a:r>
            <a:r>
              <a:rPr lang="id-ID" sz="2700" i="1" dirty="0"/>
              <a:t>kripsi Teknik</a:t>
            </a:r>
            <a:r>
              <a:rPr lang="en-US" sz="2700" i="1" dirty="0"/>
              <a:t> </a:t>
            </a:r>
            <a:r>
              <a:rPr lang="id-ID" sz="2700" i="1" dirty="0"/>
              <a:t>Learning</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42654"/>
            <a:ext cx="4663443" cy="44611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r>
              <a:rPr lang="id-ID" sz="2400" b="1" dirty="0"/>
              <a:t> Penerpan</a:t>
            </a:r>
            <a:endParaRPr lang="en-US" b="1" dirty="0"/>
          </a:p>
          <a:p>
            <a:pPr marL="354013" indent="-255588">
              <a:spcBef>
                <a:spcPts val="600"/>
              </a:spcBef>
              <a:spcAft>
                <a:spcPts val="600"/>
              </a:spcAft>
              <a:buFont typeface="Arial" panose="020B0604020202020204" pitchFamily="34" charset="0"/>
              <a:buChar char="•"/>
            </a:pPr>
            <a:r>
              <a:rPr lang="en-US" sz="2400" i="1" dirty="0"/>
              <a:t>Data mining</a:t>
            </a:r>
            <a:r>
              <a:rPr lang="id-ID" sz="2400" dirty="0"/>
              <a:t>,</a:t>
            </a:r>
            <a:r>
              <a:rPr lang="en-US" sz="2400" dirty="0"/>
              <a:t> </a:t>
            </a:r>
            <a:r>
              <a:rPr lang="en-US" sz="2400" dirty="0" err="1"/>
              <a:t>menggunakan</a:t>
            </a:r>
            <a:r>
              <a:rPr lang="en-US" sz="2400" dirty="0"/>
              <a:t> data </a:t>
            </a:r>
            <a:r>
              <a:rPr lang="en-US" sz="2400" dirty="0" err="1"/>
              <a:t>historis</a:t>
            </a:r>
            <a:r>
              <a:rPr lang="en-US" sz="2400" dirty="0"/>
              <a:t> </a:t>
            </a:r>
            <a:r>
              <a:rPr lang="en-US" sz="2400" dirty="0" err="1"/>
              <a:t>untuk</a:t>
            </a:r>
            <a:r>
              <a:rPr lang="en-US" sz="2400" dirty="0"/>
              <a:t> </a:t>
            </a:r>
            <a:r>
              <a:rPr lang="en-US" sz="2400" dirty="0" err="1"/>
              <a:t>meningkatkan</a:t>
            </a:r>
            <a:r>
              <a:rPr lang="en-US" sz="2400" dirty="0"/>
              <a:t> </a:t>
            </a:r>
            <a:r>
              <a:rPr lang="en-US" sz="2400" dirty="0" err="1"/>
              <a:t>keputusan</a:t>
            </a:r>
            <a:r>
              <a:rPr lang="id-ID" sz="2400" dirty="0"/>
              <a:t>, misalnya </a:t>
            </a:r>
            <a:r>
              <a:rPr lang="en-US" sz="2400" dirty="0" err="1"/>
              <a:t>rekam</a:t>
            </a:r>
            <a:r>
              <a:rPr lang="en-US" sz="2400" dirty="0"/>
              <a:t> </a:t>
            </a:r>
            <a:r>
              <a:rPr lang="en-US" sz="2400" dirty="0" err="1"/>
              <a:t>medis</a:t>
            </a:r>
            <a:r>
              <a:rPr lang="en-US" sz="2400" dirty="0"/>
              <a:t> </a:t>
            </a:r>
            <a:r>
              <a:rPr lang="id-ID" sz="2400" dirty="0"/>
              <a:t>berdasarkan </a:t>
            </a:r>
            <a:r>
              <a:rPr lang="en-US" sz="2400" i="1" dirty="0"/>
              <a:t>medical knowledge</a:t>
            </a:r>
          </a:p>
          <a:p>
            <a:pPr marL="354013" indent="-255588">
              <a:spcBef>
                <a:spcPts val="600"/>
              </a:spcBef>
              <a:spcAft>
                <a:spcPts val="600"/>
              </a:spcAft>
              <a:buFont typeface="Arial" panose="020B0604020202020204" pitchFamily="34" charset="0"/>
              <a:buChar char="•"/>
            </a:pPr>
            <a:r>
              <a:rPr lang="en-US" sz="2400" i="1" dirty="0"/>
              <a:t>Software application </a:t>
            </a:r>
            <a:r>
              <a:rPr lang="en-US" sz="2400" dirty="0"/>
              <a:t>yang </a:t>
            </a:r>
            <a:r>
              <a:rPr lang="en-US" sz="2400" dirty="0" err="1"/>
              <a:t>tidak</a:t>
            </a:r>
            <a:r>
              <a:rPr lang="en-US" sz="2400" dirty="0"/>
              <a:t> </a:t>
            </a:r>
            <a:r>
              <a:rPr lang="en-US" sz="2400" dirty="0" err="1"/>
              <a:t>dapat</a:t>
            </a:r>
            <a:r>
              <a:rPr lang="en-US" sz="2400" dirty="0"/>
              <a:t> </a:t>
            </a:r>
            <a:r>
              <a:rPr lang="id-ID" sz="2400" dirty="0"/>
              <a:t>di</a:t>
            </a:r>
            <a:r>
              <a:rPr lang="en-US" sz="2400" dirty="0"/>
              <a:t>program </a:t>
            </a:r>
            <a:r>
              <a:rPr lang="en-US" sz="2400" dirty="0" err="1"/>
              <a:t>dengan</a:t>
            </a:r>
            <a:r>
              <a:rPr lang="en-US" sz="2400" dirty="0"/>
              <a:t> </a:t>
            </a:r>
            <a:r>
              <a:rPr lang="en-US" sz="2400" dirty="0" err="1"/>
              <a:t>tangan</a:t>
            </a:r>
            <a:r>
              <a:rPr lang="id-ID" sz="2400" dirty="0"/>
              <a:t>, misalnya </a:t>
            </a:r>
            <a:r>
              <a:rPr lang="en-US" sz="2400" i="1" dirty="0"/>
              <a:t>autonomous driving, speech recognition</a:t>
            </a:r>
            <a:r>
              <a:rPr lang="en-US" sz="2400" dirty="0"/>
              <a:t>, </a:t>
            </a:r>
            <a:r>
              <a:rPr lang="en-US" sz="2400" dirty="0" err="1"/>
              <a:t>dll</a:t>
            </a:r>
            <a:endParaRPr lang="en-US" sz="2400" dirty="0"/>
          </a:p>
          <a:p>
            <a:pPr marL="354013" indent="-255588">
              <a:spcBef>
                <a:spcPts val="600"/>
              </a:spcBef>
              <a:spcAft>
                <a:spcPts val="600"/>
              </a:spcAft>
              <a:buFont typeface="Arial" panose="020B0604020202020204" pitchFamily="34" charset="0"/>
              <a:buChar char="•"/>
            </a:pPr>
            <a:r>
              <a:rPr lang="en-US" sz="2400" i="1" dirty="0"/>
              <a:t>Self customizing programs</a:t>
            </a:r>
            <a:r>
              <a:rPr lang="en-US" sz="2400" dirty="0"/>
              <a:t>, </a:t>
            </a:r>
            <a:r>
              <a:rPr lang="id-ID" sz="2400" dirty="0"/>
              <a:t>misalnya </a:t>
            </a:r>
            <a:r>
              <a:rPr lang="en-US" sz="2400" dirty="0" err="1"/>
              <a:t>pembaca</a:t>
            </a:r>
            <a:r>
              <a:rPr lang="en-US" sz="2400" dirty="0"/>
              <a:t> </a:t>
            </a:r>
            <a:r>
              <a:rPr lang="en-US" sz="2400" dirty="0" err="1"/>
              <a:t>berita</a:t>
            </a:r>
            <a:r>
              <a:rPr lang="en-US" sz="2400" dirty="0"/>
              <a:t> yang </a:t>
            </a:r>
            <a:r>
              <a:rPr lang="en-US" sz="2400" dirty="0" err="1"/>
              <a:t>mempelajari</a:t>
            </a:r>
            <a:r>
              <a:rPr lang="en-US" sz="2400" dirty="0"/>
              <a:t> </a:t>
            </a:r>
            <a:r>
              <a:rPr lang="en-US" sz="2400" dirty="0" err="1"/>
              <a:t>minat</a:t>
            </a:r>
            <a:r>
              <a:rPr lang="en-US" sz="2400" dirty="0"/>
              <a:t> </a:t>
            </a:r>
            <a:r>
              <a:rPr lang="en-US" sz="2400" dirty="0" err="1"/>
              <a:t>pengguna</a:t>
            </a:r>
            <a:endParaRPr lang="en-US" sz="2400" dirty="0"/>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11">
            <a:extLst>
              <a:ext uri="{FF2B5EF4-FFF2-40B4-BE49-F238E27FC236}">
                <a16:creationId xmlns:a16="http://schemas.microsoft.com/office/drawing/2014/main" id="{C0F159BA-1C80-400B-8161-1747F2922C40}"/>
              </a:ext>
            </a:extLst>
          </p:cNvPr>
          <p:cNvSpPr txBox="1">
            <a:spLocks/>
          </p:cNvSpPr>
          <p:nvPr/>
        </p:nvSpPr>
        <p:spPr>
          <a:xfrm>
            <a:off x="6107429" y="1842654"/>
            <a:ext cx="5436871" cy="44611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a:t>A</a:t>
            </a:r>
            <a:r>
              <a:rPr lang="id-ID" sz="2400" b="1" dirty="0"/>
              <a:t>rah Pengembangan</a:t>
            </a:r>
            <a:endParaRPr lang="en-US" b="1" dirty="0"/>
          </a:p>
          <a:p>
            <a:pPr marL="354013" indent="-255588">
              <a:spcBef>
                <a:spcPts val="600"/>
              </a:spcBef>
              <a:spcAft>
                <a:spcPts val="600"/>
              </a:spcAft>
              <a:buFont typeface="Arial" panose="020B0604020202020204" pitchFamily="34" charset="0"/>
              <a:buChar char="•"/>
            </a:pPr>
            <a:r>
              <a:rPr lang="en-US" sz="2400" dirty="0"/>
              <a:t>H</a:t>
            </a:r>
            <a:r>
              <a:rPr lang="id-ID" sz="2400" dirty="0"/>
              <a:t>ari ini, analogi puncak gunung es, a</a:t>
            </a:r>
            <a:r>
              <a:rPr lang="en-US" sz="2400" dirty="0" err="1"/>
              <a:t>lgoritm</a:t>
            </a:r>
            <a:r>
              <a:rPr lang="id-ID" sz="2400" dirty="0"/>
              <a:t>a</a:t>
            </a:r>
            <a:r>
              <a:rPr lang="en-US" sz="2400" dirty="0"/>
              <a:t> </a:t>
            </a:r>
            <a:r>
              <a:rPr lang="en-US" sz="2400" dirty="0" err="1"/>
              <a:t>generasi</a:t>
            </a:r>
            <a:r>
              <a:rPr lang="en-US" sz="2400" dirty="0"/>
              <a:t> </a:t>
            </a:r>
            <a:r>
              <a:rPr lang="en-US" sz="2400" dirty="0" err="1"/>
              <a:t>pertama</a:t>
            </a:r>
            <a:r>
              <a:rPr lang="en-US" sz="2400" dirty="0"/>
              <a:t>, </a:t>
            </a:r>
            <a:r>
              <a:rPr lang="en-US" sz="2400" dirty="0" err="1"/>
              <a:t>misal</a:t>
            </a:r>
            <a:r>
              <a:rPr lang="en-US" sz="2400" dirty="0"/>
              <a:t> </a:t>
            </a:r>
            <a:r>
              <a:rPr lang="en-US" sz="2400" i="1" dirty="0"/>
              <a:t>neural nets, decision trees, regression</a:t>
            </a:r>
            <a:r>
              <a:rPr lang="en-US" sz="2400" dirty="0"/>
              <a:t>, </a:t>
            </a:r>
            <a:r>
              <a:rPr lang="en-US" sz="2400" dirty="0" err="1"/>
              <a:t>dll</a:t>
            </a:r>
            <a:endParaRPr lang="id-ID" sz="2400" dirty="0"/>
          </a:p>
          <a:p>
            <a:pPr marL="354013" indent="-255588">
              <a:spcBef>
                <a:spcPts val="600"/>
              </a:spcBef>
              <a:spcAft>
                <a:spcPts val="600"/>
              </a:spcAft>
              <a:buFont typeface="Arial" panose="020B0604020202020204" pitchFamily="34" charset="0"/>
              <a:buChar char="•"/>
            </a:pPr>
            <a:r>
              <a:rPr lang="id-ID" sz="2400" dirty="0"/>
              <a:t>Peluang kedepan, berdampak luar biasa</a:t>
            </a:r>
          </a:p>
          <a:p>
            <a:pPr marL="628650" indent="-255588">
              <a:spcBef>
                <a:spcPts val="100"/>
              </a:spcBef>
              <a:spcAft>
                <a:spcPts val="100"/>
              </a:spcAft>
              <a:buFont typeface="Arial" panose="020B0604020202020204" pitchFamily="34" charset="0"/>
              <a:buChar char="•"/>
            </a:pPr>
            <a:r>
              <a:rPr lang="id-ID" dirty="0"/>
              <a:t>Belajar </a:t>
            </a:r>
            <a:r>
              <a:rPr lang="id-ID" i="1" dirty="0"/>
              <a:t>full mixed-media data</a:t>
            </a:r>
          </a:p>
          <a:p>
            <a:pPr marL="628650" indent="-255588">
              <a:spcBef>
                <a:spcPts val="100"/>
              </a:spcBef>
              <a:spcAft>
                <a:spcPts val="100"/>
              </a:spcAft>
              <a:buFont typeface="Arial" panose="020B0604020202020204" pitchFamily="34" charset="0"/>
              <a:buChar char="•"/>
            </a:pPr>
            <a:r>
              <a:rPr lang="id-ID" dirty="0"/>
              <a:t>Belajar </a:t>
            </a:r>
            <a:r>
              <a:rPr lang="id-ID" i="1" dirty="0"/>
              <a:t>multiple internal databases</a:t>
            </a:r>
            <a:r>
              <a:rPr lang="id-ID" dirty="0"/>
              <a:t> termasuk web data dan umpan balik</a:t>
            </a:r>
          </a:p>
          <a:p>
            <a:pPr marL="628650" indent="-255588">
              <a:spcBef>
                <a:spcPts val="100"/>
              </a:spcBef>
              <a:spcAft>
                <a:spcPts val="100"/>
              </a:spcAft>
              <a:buFont typeface="Arial" panose="020B0604020202020204" pitchFamily="34" charset="0"/>
              <a:buChar char="•"/>
            </a:pPr>
            <a:r>
              <a:rPr lang="id-ID" dirty="0"/>
              <a:t>Belajar dengan </a:t>
            </a:r>
            <a:r>
              <a:rPr lang="id-ID" i="1" dirty="0"/>
              <a:t>active experimentation</a:t>
            </a:r>
          </a:p>
          <a:p>
            <a:pPr marL="628650" indent="-255588">
              <a:spcBef>
                <a:spcPts val="100"/>
              </a:spcBef>
              <a:spcAft>
                <a:spcPts val="100"/>
              </a:spcAft>
              <a:buFont typeface="Arial" panose="020B0604020202020204" pitchFamily="34" charset="0"/>
              <a:buChar char="•"/>
            </a:pPr>
            <a:r>
              <a:rPr lang="id-ID" dirty="0"/>
              <a:t>Belajar membuat keputusan daripada prediksi</a:t>
            </a:r>
          </a:p>
          <a:p>
            <a:pPr marL="628650" indent="-255588">
              <a:spcBef>
                <a:spcPts val="100"/>
              </a:spcBef>
              <a:spcAft>
                <a:spcPts val="100"/>
              </a:spcAft>
              <a:buFont typeface="Arial" panose="020B0604020202020204" pitchFamily="34" charset="0"/>
              <a:buChar char="•"/>
            </a:pPr>
            <a:r>
              <a:rPr lang="id-ID" dirty="0"/>
              <a:t>Belajar kumulatif, </a:t>
            </a:r>
            <a:r>
              <a:rPr lang="id-ID" i="1" dirty="0"/>
              <a:t>lifelong learning</a:t>
            </a:r>
          </a:p>
          <a:p>
            <a:pPr marL="628650" indent="-255588">
              <a:spcBef>
                <a:spcPts val="100"/>
              </a:spcBef>
              <a:spcAft>
                <a:spcPts val="100"/>
              </a:spcAft>
              <a:buFont typeface="Arial" panose="020B0604020202020204" pitchFamily="34" charset="0"/>
              <a:buChar char="•"/>
            </a:pPr>
            <a:r>
              <a:rPr lang="id-ID" dirty="0"/>
              <a:t>Bahasa pemrograman dengan </a:t>
            </a:r>
            <a:r>
              <a:rPr lang="id-ID" i="1" dirty="0"/>
              <a:t>learning embedded</a:t>
            </a:r>
          </a:p>
          <a:p>
            <a:pPr marL="354013" indent="-255588">
              <a:spcBef>
                <a:spcPts val="600"/>
              </a:spcBef>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125610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1C7891-9BFE-4F44-9A50-C78D0E4ADB74}"/>
              </a:ext>
            </a:extLst>
          </p:cNvPr>
          <p:cNvPicPr>
            <a:picLocks noChangeAspect="1"/>
          </p:cNvPicPr>
          <p:nvPr/>
        </p:nvPicPr>
        <p:blipFill>
          <a:blip r:embed="rId2"/>
          <a:stretch>
            <a:fillRect/>
          </a:stretch>
        </p:blipFill>
        <p:spPr>
          <a:xfrm>
            <a:off x="5624944" y="2092890"/>
            <a:ext cx="6426779" cy="3960689"/>
          </a:xfrm>
          <a:prstGeom prst="rect">
            <a:avLst/>
          </a:prstGeom>
        </p:spPr>
      </p:pic>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K</a:t>
            </a:r>
            <a:r>
              <a:rPr lang="id-ID" sz="4000" b="1" dirty="0"/>
              <a:t>ONSEP LEARNING</a:t>
            </a:r>
            <a:br>
              <a:rPr lang="id-ID" sz="4000" b="1" dirty="0"/>
            </a:br>
            <a:r>
              <a:rPr lang="en-US" sz="2700" i="1" dirty="0"/>
              <a:t>De</a:t>
            </a:r>
            <a:r>
              <a:rPr lang="id-ID" sz="2700" i="1" dirty="0"/>
              <a:t>kripsi Teknik</a:t>
            </a:r>
            <a:r>
              <a:rPr lang="en-US" sz="2700" i="1" dirty="0"/>
              <a:t> </a:t>
            </a:r>
            <a:r>
              <a:rPr lang="id-ID" sz="2700" i="1" dirty="0"/>
              <a:t>Learning</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42654"/>
            <a:ext cx="4663443" cy="44611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a:t>D</a:t>
            </a:r>
            <a:r>
              <a:rPr lang="id-ID" sz="2400" b="1" dirty="0"/>
              <a:t>isiplin Terkait</a:t>
            </a:r>
            <a:endParaRPr lang="en-US" b="1" dirty="0"/>
          </a:p>
          <a:p>
            <a:pPr marL="354013" indent="-255588">
              <a:spcBef>
                <a:spcPts val="600"/>
              </a:spcBef>
              <a:spcAft>
                <a:spcPts val="600"/>
              </a:spcAft>
              <a:buFont typeface="Arial" panose="020B0604020202020204" pitchFamily="34" charset="0"/>
              <a:buChar char="•"/>
            </a:pPr>
            <a:r>
              <a:rPr lang="en-US" sz="2400" i="1" dirty="0"/>
              <a:t>Artificial intelligence</a:t>
            </a:r>
          </a:p>
          <a:p>
            <a:pPr marL="354013" indent="-255588">
              <a:spcBef>
                <a:spcPts val="600"/>
              </a:spcBef>
              <a:spcAft>
                <a:spcPts val="600"/>
              </a:spcAft>
              <a:buFont typeface="Arial" panose="020B0604020202020204" pitchFamily="34" charset="0"/>
              <a:buChar char="•"/>
            </a:pPr>
            <a:r>
              <a:rPr lang="en-US" sz="2400" i="1" dirty="0"/>
              <a:t>Bayesian methods</a:t>
            </a:r>
          </a:p>
          <a:p>
            <a:pPr marL="354013" indent="-255588">
              <a:spcBef>
                <a:spcPts val="600"/>
              </a:spcBef>
              <a:spcAft>
                <a:spcPts val="600"/>
              </a:spcAft>
              <a:buFont typeface="Arial" panose="020B0604020202020204" pitchFamily="34" charset="0"/>
              <a:buChar char="•"/>
            </a:pPr>
            <a:r>
              <a:rPr lang="en-US" sz="2400" i="1" dirty="0"/>
              <a:t>Computational complexity theory</a:t>
            </a:r>
          </a:p>
          <a:p>
            <a:pPr marL="354013" indent="-255588">
              <a:spcBef>
                <a:spcPts val="600"/>
              </a:spcBef>
              <a:spcAft>
                <a:spcPts val="600"/>
              </a:spcAft>
              <a:buFont typeface="Arial" panose="020B0604020202020204" pitchFamily="34" charset="0"/>
              <a:buChar char="•"/>
            </a:pPr>
            <a:r>
              <a:rPr lang="en-US" sz="2400" i="1" dirty="0"/>
              <a:t>Control theory</a:t>
            </a:r>
          </a:p>
          <a:p>
            <a:pPr marL="354013" indent="-255588">
              <a:spcBef>
                <a:spcPts val="600"/>
              </a:spcBef>
              <a:spcAft>
                <a:spcPts val="600"/>
              </a:spcAft>
              <a:buFont typeface="Arial" panose="020B0604020202020204" pitchFamily="34" charset="0"/>
              <a:buChar char="•"/>
            </a:pPr>
            <a:r>
              <a:rPr lang="en-US" sz="2400" i="1" dirty="0"/>
              <a:t>Information theory</a:t>
            </a:r>
          </a:p>
          <a:p>
            <a:pPr marL="354013" indent="-255588">
              <a:spcBef>
                <a:spcPts val="600"/>
              </a:spcBef>
              <a:spcAft>
                <a:spcPts val="600"/>
              </a:spcAft>
              <a:buFont typeface="Arial" panose="020B0604020202020204" pitchFamily="34" charset="0"/>
              <a:buChar char="•"/>
            </a:pPr>
            <a:r>
              <a:rPr lang="en-US" sz="2400" i="1" dirty="0"/>
              <a:t>Philosophy</a:t>
            </a:r>
          </a:p>
          <a:p>
            <a:pPr marL="354013" indent="-255588">
              <a:spcBef>
                <a:spcPts val="600"/>
              </a:spcBef>
              <a:spcAft>
                <a:spcPts val="600"/>
              </a:spcAft>
              <a:buFont typeface="Arial" panose="020B0604020202020204" pitchFamily="34" charset="0"/>
              <a:buChar char="•"/>
            </a:pPr>
            <a:r>
              <a:rPr lang="en-US" sz="2400" i="1" dirty="0"/>
              <a:t>Psychology and neurobiology</a:t>
            </a:r>
          </a:p>
          <a:p>
            <a:pPr marL="354013" indent="-255588">
              <a:spcBef>
                <a:spcPts val="600"/>
              </a:spcBef>
              <a:spcAft>
                <a:spcPts val="600"/>
              </a:spcAft>
              <a:buFont typeface="Arial" panose="020B0604020202020204" pitchFamily="34" charset="0"/>
              <a:buChar char="•"/>
            </a:pPr>
            <a:r>
              <a:rPr lang="en-US" sz="2400" i="1" dirty="0"/>
              <a:t>Statistics,</a:t>
            </a:r>
            <a:r>
              <a:rPr lang="id-ID" sz="2400" i="1" dirty="0"/>
              <a:t> etc.</a:t>
            </a:r>
            <a:endParaRPr lang="en-US" sz="2400" dirty="0"/>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6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11369</TotalTime>
  <Words>5806</Words>
  <Application>Microsoft Office PowerPoint</Application>
  <PresentationFormat>Widescreen</PresentationFormat>
  <Paragraphs>558</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Arial Narrow</vt:lpstr>
      <vt:lpstr>Calibri</vt:lpstr>
      <vt:lpstr>Calibri Light</vt:lpstr>
      <vt:lpstr>Retrospect</vt:lpstr>
      <vt:lpstr>ARTIFICIAL INTELLIGENCE Intelligent Informatics Knowledge    PEMBELAJARAN: LEARNING MODEL - I “ PENYELESAIAN MASALAH BERDASARKAN PEMBELAJARAN ” </vt:lpstr>
      <vt:lpstr>Dr. Aradea, S.T., M.T. Lecturer/ Researcher Artificial Intelligence Siliwangi Research Group</vt:lpstr>
      <vt:lpstr>REFERENSI Kecerdasan Buatan</vt:lpstr>
      <vt:lpstr>IKHTISAR Penyelesaian Masalah Berdasarkan Pembelajaran</vt:lpstr>
      <vt:lpstr>KONSEP LEARNING Definisi Learning</vt:lpstr>
      <vt:lpstr>KONSEP LEARNING Definisi Learning</vt:lpstr>
      <vt:lpstr>KONSEP LEARNING Dekripsi Teknik Learning</vt:lpstr>
      <vt:lpstr>KONSEP LEARNING Dekripsi Teknik Learning</vt:lpstr>
      <vt:lpstr>KONSEP LEARNING Dekripsi Teknik Learning</vt:lpstr>
      <vt:lpstr>KONSEP LEARNING Dekripsi Teknik Learning</vt:lpstr>
      <vt:lpstr>KONSEP LEARNING Dekripsi Teknik Learning</vt:lpstr>
      <vt:lpstr>DECISION TREE LEARNING Deskripsi Decision Tree Learning (DTL)</vt:lpstr>
      <vt:lpstr>DECISION TREE LEARNING Deskripsi Decision Tree Learning (DTL)</vt:lpstr>
      <vt:lpstr>DECISION TREE LEARNING Deskripsi Decision Tree Learning (DTL)</vt:lpstr>
      <vt:lpstr>DECISION TREE LEARNING Deskripsi Decision Tree Learning (DTL)</vt:lpstr>
      <vt:lpstr>DECISION TREE LEARNING Deskripsi Decision Tree Learning (DTL)</vt:lpstr>
      <vt:lpstr>DECISION TREE LEARNING Deskripsi Decision Tree Learning (DTL)</vt:lpstr>
      <vt:lpstr>DECISION TREE LEARNING Deskripsi Decision Tree Learning (DTL)</vt:lpstr>
      <vt:lpstr>DECISION TREE LEARNING Deskripsi Decision Tree Learning (DTL)</vt:lpstr>
      <vt:lpstr>DECISION TREE LEARNING Deskripsi Decision Tree Learning (DTL)</vt:lpstr>
      <vt:lpstr>DECISION TREE LEARNING Deskripsi Decision Tree Learning (DTL)</vt:lpstr>
      <vt:lpstr>STUDI KASUS Permasalahan Kasus DTL</vt:lpstr>
      <vt:lpstr>STUDI KASUS Permasalahan Kasus DTL</vt:lpstr>
      <vt:lpstr>STUDI KASUS Permasalahan Kasus DTL</vt:lpstr>
      <vt:lpstr>STUDI KASUS Permasalahan Kasus DTL</vt:lpstr>
      <vt:lpstr>STUDI KASUS Permasalahan Kasus DTL</vt:lpstr>
      <vt:lpstr>STUDI KASUS Permasalahan Kasus DTL</vt:lpstr>
      <vt:lpstr>STUDI KASUS Permasalahan Kasus DTL</vt:lpstr>
      <vt:lpstr>STUDI KASUS Permasalahan Kasus DTL</vt:lpstr>
      <vt:lpstr>STUDI KASUS Permasalahan Kasus DTL</vt:lpstr>
      <vt:lpstr>BAYESIAN NETWORK Deskripsi Bayesian Network (BN)</vt:lpstr>
      <vt:lpstr>BAYESIAN NETWORK Deskripsi Bayesian Network (BN)</vt:lpstr>
      <vt:lpstr>BAYESIAN NETWORK Deskripsi Bayesian Network (BN)</vt:lpstr>
      <vt:lpstr>BAYESIAN NETWORK Deskripsi Bayesian Network (BN)</vt:lpstr>
      <vt:lpstr>BAYESIAN NETWORK Deskripsi Bayesian Network (BN)</vt:lpstr>
      <vt:lpstr>BAYESIAN NETWORK Deskripsi Bayesian Network (BN)</vt:lpstr>
      <vt:lpstr>BAYESIAN NETWORK Deskripsi Bayesian Network (BN)</vt:lpstr>
      <vt:lpstr>BAYESIAN NETWORK Deskripsi Bayesian Network (BN)</vt:lpstr>
      <vt:lpstr>BAYESIAN NETWORK Deskripsi Bayesian Network (BN)</vt:lpstr>
      <vt:lpstr>BAYESIAN NETWORK Deskripsi Bayesian Network (BN)</vt:lpstr>
      <vt:lpstr>BAYESIAN NETWORK Deskripsi Bayesian Network (BN)</vt:lpstr>
      <vt:lpstr>BAYESIAN NETWORK Deskripsi Bayesian Network (BN)</vt:lpstr>
      <vt:lpstr>BAYESIAN NETWORK Deskripsi Bayesian Network (BN)</vt:lpstr>
      <vt:lpstr>BAYESIAN NETWORK Deskripsi Bayesian Network (BN)</vt:lpstr>
      <vt:lpstr>BAYESIAN NETWORK Deskripsi Bayesian Network (BN)</vt:lpstr>
      <vt:lpstr>STUDI KASUS Permasalahan Kasus BN</vt:lpstr>
      <vt:lpstr>STUDI KASUS Permasalahan Kasus BN</vt:lpstr>
      <vt:lpstr>STUDI KASUS Permasalahan Kasus BN</vt:lpstr>
      <vt:lpstr>STUDI KASUS Permasalahan Kasus BN</vt:lpstr>
      <vt:lpstr>STUDI KASUS Permasalahan Kasus BN</vt:lpstr>
      <vt:lpstr>STUDI KASUS Permasalahan Kasus BN</vt:lpstr>
      <vt:lpstr>STUDI KASUS Permasalahan Kasus BN</vt:lpstr>
      <vt:lpstr>KESIMPULAN Penyelesaian Masalah Berdasarkan Pembelajaran</vt:lpstr>
      <vt:lpstr>KESIMPULAN Penyelesaian Masalah Berdasarkan Pembelajaran</vt:lpstr>
      <vt:lpstr>TUGAS KELOMPOK Opsi Tugas Besar</vt:lpstr>
      <vt:lpstr>TERIMA KASIH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Siliwangi (AIS)</dc:title>
  <dc:creator>ACER PC</dc:creator>
  <cp:lastModifiedBy>DELL LATITUDE 5290</cp:lastModifiedBy>
  <cp:revision>3892</cp:revision>
  <dcterms:created xsi:type="dcterms:W3CDTF">2020-07-24T08:40:20Z</dcterms:created>
  <dcterms:modified xsi:type="dcterms:W3CDTF">2023-10-15T15:09:52Z</dcterms:modified>
</cp:coreProperties>
</file>