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6"/>
  </p:notesMasterIdLst>
  <p:sldIdLst>
    <p:sldId id="256" r:id="rId2"/>
    <p:sldId id="737" r:id="rId3"/>
    <p:sldId id="258" r:id="rId4"/>
    <p:sldId id="303" r:id="rId5"/>
    <p:sldId id="688" r:id="rId6"/>
    <p:sldId id="691" r:id="rId7"/>
    <p:sldId id="665" r:id="rId8"/>
    <p:sldId id="423" r:id="rId9"/>
    <p:sldId id="425" r:id="rId10"/>
    <p:sldId id="427" r:id="rId11"/>
    <p:sldId id="428" r:id="rId12"/>
    <p:sldId id="434" r:id="rId13"/>
    <p:sldId id="436" r:id="rId14"/>
    <p:sldId id="437" r:id="rId15"/>
    <p:sldId id="438" r:id="rId16"/>
    <p:sldId id="439" r:id="rId17"/>
    <p:sldId id="441" r:id="rId18"/>
    <p:sldId id="426" r:id="rId19"/>
    <p:sldId id="429" r:id="rId20"/>
    <p:sldId id="431" r:id="rId21"/>
    <p:sldId id="432" r:id="rId22"/>
    <p:sldId id="692" r:id="rId23"/>
    <p:sldId id="445" r:id="rId24"/>
    <p:sldId id="446" r:id="rId25"/>
    <p:sldId id="679" r:id="rId26"/>
    <p:sldId id="495" r:id="rId27"/>
    <p:sldId id="496" r:id="rId28"/>
    <p:sldId id="498" r:id="rId29"/>
    <p:sldId id="501" r:id="rId30"/>
    <p:sldId id="502" r:id="rId31"/>
    <p:sldId id="503" r:id="rId32"/>
    <p:sldId id="504" r:id="rId33"/>
    <p:sldId id="497" r:id="rId34"/>
    <p:sldId id="499" r:id="rId35"/>
    <p:sldId id="516" r:id="rId36"/>
    <p:sldId id="521" r:id="rId37"/>
    <p:sldId id="522" r:id="rId38"/>
    <p:sldId id="500" r:id="rId39"/>
    <p:sldId id="505" r:id="rId40"/>
    <p:sldId id="506" r:id="rId41"/>
    <p:sldId id="507" r:id="rId42"/>
    <p:sldId id="508" r:id="rId43"/>
    <p:sldId id="510" r:id="rId44"/>
    <p:sldId id="514" r:id="rId45"/>
    <p:sldId id="515" r:id="rId46"/>
    <p:sldId id="509" r:id="rId47"/>
    <p:sldId id="511" r:id="rId48"/>
    <p:sldId id="512" r:id="rId49"/>
    <p:sldId id="513" r:id="rId50"/>
    <p:sldId id="517" r:id="rId51"/>
    <p:sldId id="577" r:id="rId52"/>
    <p:sldId id="623" r:id="rId53"/>
    <p:sldId id="738" r:id="rId54"/>
    <p:sldId id="31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4" autoAdjust="0"/>
    <p:restoredTop sz="93861" autoAdjust="0"/>
  </p:normalViewPr>
  <p:slideViewPr>
    <p:cSldViewPr snapToGrid="0">
      <p:cViewPr varScale="1">
        <p:scale>
          <a:sx n="65" d="100"/>
          <a:sy n="65" d="100"/>
        </p:scale>
        <p:origin x="357"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86EAF1-731A-4EDF-A21A-1FB49D775A8F}" type="datetimeFigureOut">
              <a:rPr lang="en-ID" smtClean="0"/>
              <a:t>15/10/2023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B929D-0792-4167-A1F4-6D117CA4B10A}" type="slidenum">
              <a:rPr lang="en-ID" smtClean="0"/>
              <a:t>‹#›</a:t>
            </a:fld>
            <a:endParaRPr lang="en-ID"/>
          </a:p>
        </p:txBody>
      </p:sp>
    </p:spTree>
    <p:extLst>
      <p:ext uri="{BB962C8B-B14F-4D97-AF65-F5344CB8AC3E}">
        <p14:creationId xmlns:p14="http://schemas.microsoft.com/office/powerpoint/2010/main" val="338948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10/15/2023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10/15/2023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10/15/2023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radea@unsil.ac.i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emf"/><Relationship Id="rId1" Type="http://schemas.openxmlformats.org/officeDocument/2006/relationships/slideLayout" Target="../slideLayouts/slideLayout2.xml"/><Relationship Id="rId6" Type="http://schemas.openxmlformats.org/officeDocument/2006/relationships/hyperlink" Target="https://engineering.taboola.com/neural-networks-bayesian-perspective/" TargetMode="External"/><Relationship Id="rId5" Type="http://schemas.openxmlformats.org/officeDocument/2006/relationships/hyperlink" Target="http://www.cis.hut.fi/research/som-research/worldmap.html" TargetMode="External"/><Relationship Id="rId4" Type="http://schemas.openxmlformats.org/officeDocument/2006/relationships/hyperlink" Target="https://www.mathworks.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esearchgate.net/profile/Aradea_Dipalokareswara" TargetMode="External"/><Relationship Id="rId3" Type="http://schemas.openxmlformats.org/officeDocument/2006/relationships/image" Target="../media/image1.png"/><Relationship Id="rId7" Type="http://schemas.openxmlformats.org/officeDocument/2006/relationships/hyperlink" Target="http://ais.if.unsil.ac.id/"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mailto:aradea.dipaloka@gmail.com" TargetMode="External"/><Relationship Id="rId5" Type="http://schemas.openxmlformats.org/officeDocument/2006/relationships/hyperlink" Target="https://s.id/ais-yt" TargetMode="External"/><Relationship Id="rId4" Type="http://schemas.openxmlformats.org/officeDocument/2006/relationships/hyperlink" Target="mailto:aradea.informatika@gmail.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24.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28.jpg"/><Relationship Id="rId4" Type="http://schemas.openxmlformats.org/officeDocument/2006/relationships/image" Target="../media/image27.jpg"/></Relationships>
</file>

<file path=ppt/slides/_rels/slide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hyperlink" Target="http://www.rennard.org/alife/english/gavintrgb.html" TargetMode="External"/><Relationship Id="rId7" Type="http://schemas.openxmlformats.org/officeDocument/2006/relationships/hyperlink" Target="https://www.aaai.org/" TargetMode="External"/><Relationship Id="rId2" Type="http://schemas.openxmlformats.org/officeDocument/2006/relationships/hyperlink" Target="http://www.iitk.ac.in/kangal/index.shtml" TargetMode="External"/><Relationship Id="rId1" Type="http://schemas.openxmlformats.org/officeDocument/2006/relationships/slideLayout" Target="../slideLayouts/slideLayout2.xml"/><Relationship Id="rId6" Type="http://schemas.openxmlformats.org/officeDocument/2006/relationships/hyperlink" Target="https://indonesiaai.org/" TargetMode="External"/><Relationship Id="rId5" Type="http://schemas.openxmlformats.org/officeDocument/2006/relationships/hyperlink" Target="https://aicenter.itb.ac.id/" TargetMode="External"/><Relationship Id="rId4" Type="http://schemas.openxmlformats.org/officeDocument/2006/relationships/hyperlink" Target="https://www.nottingham.ac.uk/research/groups/col/index.aspx"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jpg"/></Relationships>
</file>

<file path=ppt/slides/_rels/slide4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9.jpg"/><Relationship Id="rId1" Type="http://schemas.openxmlformats.org/officeDocument/2006/relationships/slideLayout" Target="../slideLayouts/slideLayout2.xml"/><Relationship Id="rId5" Type="http://schemas.openxmlformats.org/officeDocument/2006/relationships/image" Target="../media/image49.wmf"/><Relationship Id="rId4" Type="http://schemas.openxmlformats.org/officeDocument/2006/relationships/image" Target="../media/image48.emf"/></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w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2.gif"/></Relationships>
</file>

<file path=ppt/slides/_rels/slide51.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youtu.be/kPXtoYCnycg" TargetMode="External"/><Relationship Id="rId3" Type="http://schemas.openxmlformats.org/officeDocument/2006/relationships/hyperlink" Target="https://rapidminer.com/educational-program/" TargetMode="External"/><Relationship Id="rId7" Type="http://schemas.openxmlformats.org/officeDocument/2006/relationships/hyperlink" Target="https://youtu.be/2xcU62pmaIo" TargetMode="External"/><Relationship Id="rId12" Type="http://schemas.openxmlformats.org/officeDocument/2006/relationships/image" Target="../media/image54.jpg"/><Relationship Id="rId2" Type="http://schemas.openxmlformats.org/officeDocument/2006/relationships/hyperlink" Target="https://rapidminer.com/get-started/" TargetMode="External"/><Relationship Id="rId1" Type="http://schemas.openxmlformats.org/officeDocument/2006/relationships/slideLayout" Target="../slideLayouts/slideLayout2.xml"/><Relationship Id="rId6" Type="http://schemas.openxmlformats.org/officeDocument/2006/relationships/hyperlink" Target="https://romisatriawahono.net/dm/" TargetMode="External"/><Relationship Id="rId11" Type="http://schemas.openxmlformats.org/officeDocument/2006/relationships/hyperlink" Target="https://www.youtube.com/@artificialintelligencestmi4743/videos" TargetMode="External"/><Relationship Id="rId5" Type="http://schemas.openxmlformats.org/officeDocument/2006/relationships/hyperlink" Target="https://www.youtube.com/watch?v=lMjMkeLbXLk&amp;t=1s" TargetMode="External"/><Relationship Id="rId10" Type="http://schemas.openxmlformats.org/officeDocument/2006/relationships/hyperlink" Target="https://www.youtube.com/@teknik2020dci/videos" TargetMode="External"/><Relationship Id="rId4" Type="http://schemas.openxmlformats.org/officeDocument/2006/relationships/hyperlink" Target="https://youtu.be/wyUoq8luvFU" TargetMode="External"/><Relationship Id="rId9" Type="http://schemas.openxmlformats.org/officeDocument/2006/relationships/hyperlink" Target="https://www.youtube.com/playlist?list=PLOCAiko58zvphb54fqcavwgLblIK-8XnA"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097280" y="758952"/>
            <a:ext cx="10157908" cy="3566160"/>
          </a:xfrm>
        </p:spPr>
        <p:txBody>
          <a:bodyPr>
            <a:normAutofit/>
          </a:bodyPr>
          <a:lstStyle/>
          <a:p>
            <a:r>
              <a:rPr lang="en-US" sz="3600" b="1" dirty="0"/>
              <a:t>ARTIFICIAL INTELLIGENCE</a:t>
            </a:r>
            <a:br>
              <a:rPr lang="id-ID" sz="5400" b="1" dirty="0"/>
            </a:br>
            <a:r>
              <a:rPr lang="en-US" sz="2600" b="1" i="1" dirty="0">
                <a:solidFill>
                  <a:schemeClr val="tx2"/>
                </a:solidFill>
              </a:rPr>
              <a:t>Intelligent Informatics Knowledge</a:t>
            </a:r>
            <a:br>
              <a:rPr lang="id-ID" sz="2600" b="1" i="1" dirty="0">
                <a:solidFill>
                  <a:schemeClr val="tx2"/>
                </a:solidFill>
              </a:rPr>
            </a:br>
            <a:br>
              <a:rPr lang="id-ID" sz="2200" b="1" i="1" dirty="0"/>
            </a:br>
            <a:br>
              <a:rPr lang="id-ID" sz="2200" b="1" dirty="0"/>
            </a:br>
            <a:br>
              <a:rPr lang="id-ID" sz="2400" b="1" dirty="0"/>
            </a:br>
            <a:r>
              <a:rPr lang="en-US" sz="3200" b="1" dirty="0"/>
              <a:t>PE</a:t>
            </a:r>
            <a:r>
              <a:rPr lang="id-ID" sz="3200" b="1" dirty="0"/>
              <a:t>MBELAJARAN</a:t>
            </a:r>
            <a:r>
              <a:rPr lang="en-US" sz="3200" b="1" dirty="0"/>
              <a:t>: </a:t>
            </a:r>
            <a:r>
              <a:rPr lang="id-ID" sz="3200" b="1" dirty="0"/>
              <a:t>LEARNING MODEL - II</a:t>
            </a:r>
            <a:br>
              <a:rPr lang="id-ID" sz="2200" b="1" dirty="0"/>
            </a:br>
            <a:r>
              <a:rPr lang="id-ID" sz="2400" b="1" dirty="0"/>
              <a:t>“ </a:t>
            </a:r>
            <a:r>
              <a:rPr lang="en-US" sz="2400" b="1" dirty="0"/>
              <a:t>PENYELESAIAN MASALAH</a:t>
            </a:r>
            <a:r>
              <a:rPr lang="id-ID" sz="2400" b="1" dirty="0"/>
              <a:t> BERDASARKAN PEMBELAJARAN</a:t>
            </a:r>
            <a:r>
              <a:rPr lang="en-US" sz="2400" b="1" dirty="0"/>
              <a:t> </a:t>
            </a:r>
            <a:r>
              <a:rPr lang="id-ID" sz="2400" b="1" dirty="0"/>
              <a:t>”</a:t>
            </a:r>
            <a:br>
              <a:rPr lang="id-ID" sz="2400" b="1" dirty="0"/>
            </a:br>
            <a:endParaRPr lang="id-ID" sz="2400" b="1" dirty="0"/>
          </a:p>
        </p:txBody>
      </p:sp>
      <p:sp>
        <p:nvSpPr>
          <p:cNvPr id="10" name="Subtitle 2"/>
          <p:cNvSpPr>
            <a:spLocks noGrp="1"/>
          </p:cNvSpPr>
          <p:nvPr>
            <p:ph type="subTitle" idx="1"/>
          </p:nvPr>
        </p:nvSpPr>
        <p:spPr>
          <a:xfrm>
            <a:off x="1083425" y="4455621"/>
            <a:ext cx="10280741" cy="1143000"/>
          </a:xfrm>
        </p:spPr>
        <p:txBody>
          <a:bodyPr>
            <a:noAutofit/>
          </a:bodyPr>
          <a:lstStyle/>
          <a:p>
            <a:r>
              <a:rPr lang="en-US" sz="2800" b="1" dirty="0"/>
              <a:t>KELOMPOK KEILMUAN</a:t>
            </a:r>
            <a:r>
              <a:rPr lang="id-ID" sz="2800" b="1" dirty="0"/>
              <a:t> INFORMATIKA</a:t>
            </a:r>
            <a:r>
              <a:rPr lang="en-US" sz="2800" b="1" dirty="0"/>
              <a:t> DAN SISTEM INTELIGEN</a:t>
            </a:r>
            <a:endParaRPr lang="id-ID" sz="2800" b="1" dirty="0"/>
          </a:p>
        </p:txBody>
      </p:sp>
      <p:pic>
        <p:nvPicPr>
          <p:cNvPr id="3" name="Picture 2">
            <a:extLst>
              <a:ext uri="{FF2B5EF4-FFF2-40B4-BE49-F238E27FC236}">
                <a16:creationId xmlns:a16="http://schemas.microsoft.com/office/drawing/2014/main" id="{B594F1D9-23FE-493E-A97F-FDF0472B8A5E}"/>
              </a:ext>
            </a:extLst>
          </p:cNvPr>
          <p:cNvPicPr>
            <a:picLocks noChangeAspect="1"/>
          </p:cNvPicPr>
          <p:nvPr/>
        </p:nvPicPr>
        <p:blipFill>
          <a:blip r:embed="rId2"/>
          <a:stretch>
            <a:fillRect/>
          </a:stretch>
        </p:blipFill>
        <p:spPr>
          <a:xfrm>
            <a:off x="9348920" y="1464854"/>
            <a:ext cx="1745800" cy="940206"/>
          </a:xfrm>
          <a:prstGeom prst="rect">
            <a:avLst/>
          </a:prstGeom>
        </p:spPr>
      </p:pic>
      <p:sp>
        <p:nvSpPr>
          <p:cNvPr id="6" name="Title 1">
            <a:extLst>
              <a:ext uri="{FF2B5EF4-FFF2-40B4-BE49-F238E27FC236}">
                <a16:creationId xmlns:a16="http://schemas.microsoft.com/office/drawing/2014/main" id="{1206C579-77D5-4321-9502-5B1E1A7B33B8}"/>
              </a:ext>
            </a:extLst>
          </p:cNvPr>
          <p:cNvSpPr txBox="1">
            <a:spLocks/>
          </p:cNvSpPr>
          <p:nvPr/>
        </p:nvSpPr>
        <p:spPr>
          <a:xfrm>
            <a:off x="8922327" y="5393147"/>
            <a:ext cx="2483404" cy="78463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id-ID" sz="2000" b="1" dirty="0">
                <a:solidFill>
                  <a:schemeClr val="tx1"/>
                </a:solidFill>
                <a:latin typeface="+mn-lt"/>
              </a:rPr>
              <a:t>Dr. Aradea, S.T., M.T.</a:t>
            </a:r>
          </a:p>
          <a:p>
            <a:r>
              <a:rPr lang="id-ID" sz="1400" dirty="0">
                <a:solidFill>
                  <a:schemeClr val="tx1"/>
                </a:solidFill>
                <a:hlinkClick r:id="rId3"/>
              </a:rPr>
              <a:t>aradea.informatika@gmail.com</a:t>
            </a:r>
            <a:endParaRPr lang="id-ID" sz="1400" dirty="0">
              <a:solidFill>
                <a:schemeClr val="tx1"/>
              </a:solidFill>
            </a:endParaRPr>
          </a:p>
        </p:txBody>
      </p:sp>
    </p:spTree>
    <p:extLst>
      <p:ext uri="{BB962C8B-B14F-4D97-AF65-F5344CB8AC3E}">
        <p14:creationId xmlns:p14="http://schemas.microsoft.com/office/powerpoint/2010/main" val="252465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04D0B77-75FC-4BEF-9A43-B115A2378CA4}"/>
              </a:ext>
            </a:extLst>
          </p:cNvPr>
          <p:cNvSpPr>
            <a:spLocks noGrp="1"/>
          </p:cNvSpPr>
          <p:nvPr>
            <p:ph idx="1"/>
          </p:nvPr>
        </p:nvSpPr>
        <p:spPr>
          <a:xfrm>
            <a:off x="1097280" y="1879602"/>
            <a:ext cx="4278284" cy="4246562"/>
          </a:xfrm>
        </p:spPr>
        <p:txBody>
          <a:bodyPr>
            <a:normAutofit/>
          </a:bodyPr>
          <a:lstStyle/>
          <a:p>
            <a:pPr marL="82550" indent="0">
              <a:spcBef>
                <a:spcPts val="600"/>
              </a:spcBef>
              <a:spcAft>
                <a:spcPts val="600"/>
              </a:spcAft>
              <a:buNone/>
              <a:defRPr/>
            </a:pPr>
            <a:r>
              <a:rPr lang="id-ID" sz="2400" b="1" i="1" dirty="0"/>
              <a:t>Biological Reason</a:t>
            </a:r>
          </a:p>
          <a:p>
            <a:pPr marL="368300" indent="-285750">
              <a:spcBef>
                <a:spcPts val="600"/>
              </a:spcBef>
              <a:spcAft>
                <a:spcPts val="600"/>
              </a:spcAft>
              <a:buFont typeface="Arial" panose="020B0604020202020204" pitchFamily="34" charset="0"/>
              <a:buChar char="•"/>
              <a:defRPr/>
            </a:pPr>
            <a:r>
              <a:rPr lang="id-ID" sz="1800" dirty="0"/>
              <a:t>a0 – a1 : input (angka) ke dalam neuron </a:t>
            </a:r>
          </a:p>
          <a:p>
            <a:pPr marL="368300" indent="-285750">
              <a:spcBef>
                <a:spcPts val="600"/>
              </a:spcBef>
              <a:spcAft>
                <a:spcPts val="600"/>
              </a:spcAft>
              <a:buFont typeface="Arial" panose="020B0604020202020204" pitchFamily="34" charset="0"/>
              <a:buChar char="•"/>
              <a:defRPr/>
            </a:pPr>
            <a:r>
              <a:rPr lang="id-ID" sz="1800" dirty="0"/>
              <a:t>wj0 sampai wjn : bobot setiap input (indikator numerik dari kekuatan synapse (S))</a:t>
            </a:r>
          </a:p>
          <a:p>
            <a:pPr marL="368300" indent="-285750">
              <a:spcBef>
                <a:spcPts val="600"/>
              </a:spcBef>
              <a:spcAft>
                <a:spcPts val="600"/>
              </a:spcAft>
              <a:buFont typeface="Arial" panose="020B0604020202020204" pitchFamily="34" charset="0"/>
              <a:buChar char="•"/>
              <a:defRPr/>
            </a:pPr>
            <a:r>
              <a:rPr lang="id-ID" sz="1800" dirty="0"/>
              <a:t>Neuron bisa diaktifkan atau tidak bergantung pada input aktual dan bobot </a:t>
            </a:r>
          </a:p>
          <a:p>
            <a:pPr marL="368300" indent="-285750">
              <a:spcBef>
                <a:spcPts val="600"/>
              </a:spcBef>
              <a:spcAft>
                <a:spcPts val="600"/>
              </a:spcAft>
              <a:buFont typeface="Arial" panose="020B0604020202020204" pitchFamily="34" charset="0"/>
              <a:buChar char="•"/>
              <a:defRPr/>
            </a:pPr>
            <a:r>
              <a:rPr lang="id-ID" sz="1800" dirty="0"/>
              <a:t>Jika aktif, maka output Xj diproduksi, yang dapat membentuk input ke neuron</a:t>
            </a:r>
          </a:p>
          <a:p>
            <a:pPr marL="368300" indent="-285750">
              <a:spcBef>
                <a:spcPts val="600"/>
              </a:spcBef>
              <a:spcAft>
                <a:spcPts val="600"/>
              </a:spcAft>
              <a:buFont typeface="Arial" panose="020B0604020202020204" pitchFamily="34" charset="0"/>
              <a:buChar char="•"/>
              <a:defRPr/>
            </a:pPr>
            <a:r>
              <a:rPr lang="id-ID" sz="1800" dirty="0"/>
              <a:t>Diproses oleh fungsi (f) untuk menentukan output yang tepat dari neuron</a:t>
            </a:r>
          </a:p>
          <a:p>
            <a:pPr marL="82550" indent="0">
              <a:spcBef>
                <a:spcPts val="600"/>
              </a:spcBef>
              <a:spcAft>
                <a:spcPts val="600"/>
              </a:spcAft>
              <a:buNone/>
              <a:defRPr/>
            </a:pPr>
            <a:endParaRPr lang="id-ID" sz="1800" dirty="0"/>
          </a:p>
          <a:p>
            <a:pPr marL="82550" indent="0">
              <a:spcBef>
                <a:spcPts val="600"/>
              </a:spcBef>
              <a:spcAft>
                <a:spcPts val="600"/>
              </a:spcAft>
              <a:buNone/>
              <a:defRPr/>
            </a:pPr>
            <a:endParaRPr lang="id-ID" sz="1800" dirty="0"/>
          </a:p>
        </p:txBody>
      </p:sp>
      <p:pic>
        <p:nvPicPr>
          <p:cNvPr id="25604" name="Picture 7">
            <a:extLst>
              <a:ext uri="{FF2B5EF4-FFF2-40B4-BE49-F238E27FC236}">
                <a16:creationId xmlns:a16="http://schemas.microsoft.com/office/drawing/2014/main" id="{26E61992-90D5-4EEA-90DC-FA8368AEA9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0472" y="1783266"/>
            <a:ext cx="5295207" cy="409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1B604D58-495D-4C56-8CC7-8F25EB6D3A09}"/>
              </a:ext>
            </a:extLst>
          </p:cNvPr>
          <p:cNvSpPr txBox="1">
            <a:spLocks/>
          </p:cNvSpPr>
          <p:nvPr/>
        </p:nvSpPr>
        <p:spPr bwMode="auto">
          <a:xfrm>
            <a:off x="1097279" y="5825963"/>
            <a:ext cx="10058399" cy="609600"/>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defRPr/>
            </a:pPr>
            <a:r>
              <a:rPr lang="id-ID" sz="1400" i="1" dirty="0"/>
              <a:t>Input ke neuron dikalikan dengan bobot, ditambahkan bersama-sama dan dibandingkan dengan beberapa nilai threshold untuk menentukan apakah neuron ini akan diaktifkan kemudian diproses oleh fungsi (f)</a:t>
            </a:r>
            <a:endParaRPr lang="id-ID" sz="1400" i="1" kern="0" dirty="0"/>
          </a:p>
        </p:txBody>
      </p:sp>
      <p:sp>
        <p:nvSpPr>
          <p:cNvPr id="8" name="Title 1">
            <a:extLst>
              <a:ext uri="{FF2B5EF4-FFF2-40B4-BE49-F238E27FC236}">
                <a16:creationId xmlns:a16="http://schemas.microsoft.com/office/drawing/2014/main" id="{F1693DD5-2527-4780-9E33-DD58F69240E2}"/>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10" name="Picture 9">
            <a:extLst>
              <a:ext uri="{FF2B5EF4-FFF2-40B4-BE49-F238E27FC236}">
                <a16:creationId xmlns:a16="http://schemas.microsoft.com/office/drawing/2014/main" id="{60B92262-DC92-46AE-9D63-30D8B9379430}"/>
              </a:ext>
            </a:extLst>
          </p:cNvPr>
          <p:cNvPicPr>
            <a:picLocks noChangeAspect="1"/>
          </p:cNvPicPr>
          <p:nvPr/>
        </p:nvPicPr>
        <p:blipFill>
          <a:blip r:embed="rId3"/>
          <a:stretch>
            <a:fillRect/>
          </a:stretch>
        </p:blipFill>
        <p:spPr>
          <a:xfrm>
            <a:off x="9869617" y="630252"/>
            <a:ext cx="1286063" cy="10307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B743E4-1005-46CA-83B8-B01B03557B52}"/>
              </a:ext>
            </a:extLst>
          </p:cNvPr>
          <p:cNvSpPr>
            <a:spLocks noGrp="1"/>
          </p:cNvSpPr>
          <p:nvPr>
            <p:ph idx="1"/>
          </p:nvPr>
        </p:nvSpPr>
        <p:spPr>
          <a:xfrm>
            <a:off x="1097280" y="1845734"/>
            <a:ext cx="10058400" cy="4555066"/>
          </a:xfrm>
        </p:spPr>
        <p:txBody>
          <a:bodyPr>
            <a:normAutofit/>
          </a:bodyPr>
          <a:lstStyle/>
          <a:p>
            <a:pPr marL="82550" indent="-7938">
              <a:spcBef>
                <a:spcPts val="600"/>
              </a:spcBef>
              <a:spcAft>
                <a:spcPts val="600"/>
              </a:spcAft>
              <a:defRPr/>
            </a:pPr>
            <a:r>
              <a:rPr lang="id-ID" sz="2400" b="1" dirty="0"/>
              <a:t>Deskripsi NN</a:t>
            </a:r>
          </a:p>
          <a:p>
            <a:pPr marL="417512" indent="-342900">
              <a:spcBef>
                <a:spcPts val="400"/>
              </a:spcBef>
              <a:spcAft>
                <a:spcPts val="400"/>
              </a:spcAft>
              <a:buFont typeface="Arial" panose="020B0604020202020204" pitchFamily="34" charset="0"/>
              <a:buChar char="•"/>
              <a:defRPr/>
            </a:pPr>
            <a:r>
              <a:rPr lang="id-ID" sz="2200" i="1" dirty="0"/>
              <a:t>Neuron</a:t>
            </a:r>
            <a:r>
              <a:rPr lang="id-ID" sz="2200" dirty="0"/>
              <a:t> tidak dirancang untuk bekerja sendiri, namun terhubung bersama dengan yang lain untuk </a:t>
            </a:r>
            <a:r>
              <a:rPr lang="id-ID" sz="2200" u="sng" dirty="0"/>
              <a:t>membentuk jaringan</a:t>
            </a:r>
            <a:endParaRPr lang="id-ID" sz="2200" dirty="0"/>
          </a:p>
          <a:p>
            <a:pPr marL="417512" indent="-342900">
              <a:spcBef>
                <a:spcPts val="400"/>
              </a:spcBef>
              <a:spcAft>
                <a:spcPts val="400"/>
              </a:spcAft>
              <a:buFont typeface="Arial" panose="020B0604020202020204" pitchFamily="34" charset="0"/>
              <a:buChar char="•"/>
              <a:defRPr/>
            </a:pPr>
            <a:r>
              <a:rPr lang="id-ID" sz="2200" i="1" dirty="0"/>
              <a:t>Neuron</a:t>
            </a:r>
            <a:r>
              <a:rPr lang="id-ID" sz="2200" dirty="0"/>
              <a:t> komputer akan 'menyala/ aktif', dan meneruskan sinyal listrik ke </a:t>
            </a:r>
            <a:r>
              <a:rPr lang="id-ID" sz="2200" i="1" dirty="0"/>
              <a:t>neuron</a:t>
            </a:r>
            <a:r>
              <a:rPr lang="id-ID" sz="2200" dirty="0"/>
              <a:t> lain, ini dapat menyebabkan </a:t>
            </a:r>
            <a:r>
              <a:rPr lang="id-ID" sz="2200" i="1" dirty="0"/>
              <a:t>neuron</a:t>
            </a:r>
            <a:r>
              <a:rPr lang="id-ID" sz="2200" dirty="0"/>
              <a:t> lain aktif. ‘</a:t>
            </a:r>
            <a:r>
              <a:rPr lang="id-ID" sz="2200" u="sng" dirty="0"/>
              <a:t>Pengaktifan</a:t>
            </a:r>
            <a:r>
              <a:rPr lang="id-ID" sz="2200" dirty="0"/>
              <a:t>' dari satu </a:t>
            </a:r>
            <a:r>
              <a:rPr lang="id-ID" sz="2200" i="1" dirty="0"/>
              <a:t>neuron</a:t>
            </a:r>
            <a:r>
              <a:rPr lang="id-ID" sz="2200" dirty="0"/>
              <a:t> dikendalikan oleh total input ke </a:t>
            </a:r>
            <a:r>
              <a:rPr lang="id-ID" sz="2200" i="1" dirty="0"/>
              <a:t>neuron</a:t>
            </a:r>
            <a:r>
              <a:rPr lang="id-ID" sz="2200" dirty="0"/>
              <a:t> itu dalam periode waktu tertentu</a:t>
            </a:r>
          </a:p>
          <a:p>
            <a:pPr marL="360363" indent="-287338">
              <a:spcBef>
                <a:spcPts val="400"/>
              </a:spcBef>
              <a:spcAft>
                <a:spcPts val="400"/>
              </a:spcAft>
              <a:buFont typeface="Arial" panose="020B0604020202020204" pitchFamily="34" charset="0"/>
              <a:buChar char="•"/>
              <a:defRPr/>
            </a:pPr>
            <a:r>
              <a:rPr lang="id-ID" sz="2200" dirty="0"/>
              <a:t>Input total ke </a:t>
            </a:r>
            <a:r>
              <a:rPr lang="id-ID" sz="2200" i="1" dirty="0"/>
              <a:t>neuron</a:t>
            </a:r>
            <a:r>
              <a:rPr lang="id-ID" sz="2200" dirty="0"/>
              <a:t> dihitung dari </a:t>
            </a:r>
            <a:r>
              <a:rPr lang="id-ID" sz="2200" u="sng" dirty="0"/>
              <a:t>jumlah input </a:t>
            </a:r>
            <a:r>
              <a:rPr lang="id-ID" sz="2200" dirty="0"/>
              <a:t>dan </a:t>
            </a:r>
            <a:r>
              <a:rPr lang="id-ID" sz="2200" u="sng" dirty="0"/>
              <a:t>kekuatan sinyal</a:t>
            </a:r>
            <a:r>
              <a:rPr lang="id-ID" sz="2200" dirty="0"/>
              <a:t> dari masing-masing input tersebut, sehingga total input: </a:t>
            </a:r>
          </a:p>
          <a:p>
            <a:pPr marL="360363" indent="0">
              <a:spcBef>
                <a:spcPts val="400"/>
              </a:spcBef>
              <a:spcAft>
                <a:spcPts val="400"/>
              </a:spcAft>
              <a:buNone/>
              <a:defRPr/>
            </a:pPr>
            <a:r>
              <a:rPr lang="id-ID" sz="2200" dirty="0"/>
              <a:t>(a0 × wj0) + (a1 × wj1) + (a2 × wj2). . . (an × wjn)</a:t>
            </a:r>
          </a:p>
          <a:p>
            <a:pPr marL="417512" indent="-342900">
              <a:spcBef>
                <a:spcPts val="400"/>
              </a:spcBef>
              <a:spcAft>
                <a:spcPts val="400"/>
              </a:spcAft>
              <a:buFont typeface="Arial" panose="020B0604020202020204" pitchFamily="34" charset="0"/>
              <a:buChar char="•"/>
              <a:defRPr/>
            </a:pPr>
            <a:r>
              <a:rPr lang="id-ID" sz="2200" dirty="0"/>
              <a:t>Kekuatan </a:t>
            </a:r>
            <a:r>
              <a:rPr lang="id-ID" sz="2200" i="1" dirty="0"/>
              <a:t>synapses</a:t>
            </a:r>
            <a:r>
              <a:rPr lang="id-ID" sz="2200" dirty="0"/>
              <a:t> </a:t>
            </a:r>
            <a:r>
              <a:rPr lang="id-ID" sz="2200" u="sng" dirty="0"/>
              <a:t>ditentukan oleh bobot</a:t>
            </a:r>
            <a:r>
              <a:rPr lang="id-ID" sz="2200" dirty="0"/>
              <a:t> yang diberikan kepada masing-masing. Berbagai bobot dalam jaringan membantu menentukan apakah suatu </a:t>
            </a:r>
            <a:r>
              <a:rPr lang="id-ID" sz="2200" i="1" dirty="0"/>
              <a:t>neuron</a:t>
            </a:r>
            <a:r>
              <a:rPr lang="id-ID" sz="2200" dirty="0"/>
              <a:t> tertentu aktif</a:t>
            </a:r>
          </a:p>
        </p:txBody>
      </p:sp>
      <p:sp>
        <p:nvSpPr>
          <p:cNvPr id="6" name="Title 1">
            <a:extLst>
              <a:ext uri="{FF2B5EF4-FFF2-40B4-BE49-F238E27FC236}">
                <a16:creationId xmlns:a16="http://schemas.microsoft.com/office/drawing/2014/main" id="{0A32170C-EE40-4B52-943D-1AD477CCCE6E}"/>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7" name="Picture 6">
            <a:extLst>
              <a:ext uri="{FF2B5EF4-FFF2-40B4-BE49-F238E27FC236}">
                <a16:creationId xmlns:a16="http://schemas.microsoft.com/office/drawing/2014/main" id="{6F6191DF-515D-4461-BD5A-90A645E67A56}"/>
              </a:ext>
            </a:extLst>
          </p:cNvPr>
          <p:cNvPicPr>
            <a:picLocks noChangeAspect="1"/>
          </p:cNvPicPr>
          <p:nvPr/>
        </p:nvPicPr>
        <p:blipFill>
          <a:blip r:embed="rId2"/>
          <a:stretch>
            <a:fillRect/>
          </a:stretch>
        </p:blipFill>
        <p:spPr>
          <a:xfrm>
            <a:off x="9869617" y="630252"/>
            <a:ext cx="1286063" cy="10307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7B4223AA-0051-4C56-9E7B-641308C5CA9A}"/>
              </a:ext>
            </a:extLst>
          </p:cNvPr>
          <p:cNvSpPr>
            <a:spLocks noGrp="1" noChangeArrowheads="1"/>
          </p:cNvSpPr>
          <p:nvPr>
            <p:ph idx="1"/>
          </p:nvPr>
        </p:nvSpPr>
        <p:spPr>
          <a:xfrm>
            <a:off x="1097280" y="1776459"/>
            <a:ext cx="10058400" cy="1175120"/>
          </a:xfrm>
        </p:spPr>
        <p:txBody>
          <a:bodyPr/>
          <a:lstStyle/>
          <a:p>
            <a:pPr marL="82550" indent="0">
              <a:spcBef>
                <a:spcPts val="600"/>
              </a:spcBef>
              <a:spcAft>
                <a:spcPts val="600"/>
              </a:spcAft>
              <a:buNone/>
            </a:pPr>
            <a:r>
              <a:rPr lang="id-ID" altLang="id-ID" sz="2400" b="1" i="1" dirty="0"/>
              <a:t>Multi-Layer Perceptron</a:t>
            </a:r>
          </a:p>
          <a:p>
            <a:pPr marL="82550" indent="0">
              <a:spcBef>
                <a:spcPts val="0"/>
              </a:spcBef>
              <a:spcAft>
                <a:spcPts val="600"/>
              </a:spcAft>
              <a:buNone/>
            </a:pPr>
            <a:r>
              <a:rPr lang="id-ID" altLang="id-ID" sz="1800" dirty="0"/>
              <a:t>Salah satu arsitektur NNs adalah </a:t>
            </a:r>
            <a:r>
              <a:rPr lang="id-ID" altLang="id-ID" sz="1800" i="1" dirty="0"/>
              <a:t>multi-layer perceptorn</a:t>
            </a:r>
            <a:r>
              <a:rPr lang="id-ID" altLang="id-ID" sz="1800" dirty="0"/>
              <a:t>, yaitu </a:t>
            </a:r>
            <a:r>
              <a:rPr lang="id-ID" altLang="id-ID" sz="1800" i="1" dirty="0"/>
              <a:t>learns</a:t>
            </a:r>
            <a:r>
              <a:rPr lang="id-ID" altLang="id-ID" sz="1800" dirty="0"/>
              <a:t> dengan algoritma </a:t>
            </a:r>
            <a:r>
              <a:rPr lang="id-ID" altLang="id-ID" sz="1800" i="1" dirty="0"/>
              <a:t>back propagation</a:t>
            </a:r>
          </a:p>
        </p:txBody>
      </p:sp>
      <p:pic>
        <p:nvPicPr>
          <p:cNvPr id="33796" name="Picture 4">
            <a:extLst>
              <a:ext uri="{FF2B5EF4-FFF2-40B4-BE49-F238E27FC236}">
                <a16:creationId xmlns:a16="http://schemas.microsoft.com/office/drawing/2014/main" id="{6B368424-AEBC-4BBE-943D-2A6BA452A4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92273" y="2558347"/>
            <a:ext cx="5922635" cy="309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6E568C2C-CE66-4CD4-B2EB-441CAD18AD09}"/>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8" name="Picture 7">
            <a:extLst>
              <a:ext uri="{FF2B5EF4-FFF2-40B4-BE49-F238E27FC236}">
                <a16:creationId xmlns:a16="http://schemas.microsoft.com/office/drawing/2014/main" id="{C5A4875A-B8B8-4E17-8F52-EFB1B82CAA50}"/>
              </a:ext>
            </a:extLst>
          </p:cNvPr>
          <p:cNvPicPr>
            <a:picLocks noChangeAspect="1"/>
          </p:cNvPicPr>
          <p:nvPr/>
        </p:nvPicPr>
        <p:blipFill>
          <a:blip r:embed="rId3"/>
          <a:stretch>
            <a:fillRect/>
          </a:stretch>
        </p:blipFill>
        <p:spPr>
          <a:xfrm>
            <a:off x="9869617" y="630252"/>
            <a:ext cx="1286063" cy="1030778"/>
          </a:xfrm>
          <a:prstGeom prst="rect">
            <a:avLst/>
          </a:prstGeom>
        </p:spPr>
      </p:pic>
      <p:sp>
        <p:nvSpPr>
          <p:cNvPr id="9" name="Content Placeholder 2">
            <a:extLst>
              <a:ext uri="{FF2B5EF4-FFF2-40B4-BE49-F238E27FC236}">
                <a16:creationId xmlns:a16="http://schemas.microsoft.com/office/drawing/2014/main" id="{32D2955B-40C9-480E-9BF2-0AB4F2BD2A0A}"/>
              </a:ext>
            </a:extLst>
          </p:cNvPr>
          <p:cNvSpPr txBox="1">
            <a:spLocks/>
          </p:cNvSpPr>
          <p:nvPr/>
        </p:nvSpPr>
        <p:spPr>
          <a:xfrm>
            <a:off x="1097281" y="2553442"/>
            <a:ext cx="4767952" cy="37545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3525" indent="-180975">
              <a:spcBef>
                <a:spcPts val="300"/>
              </a:spcBef>
              <a:spcAft>
                <a:spcPts val="300"/>
              </a:spcAft>
              <a:buFont typeface="Arial" panose="020B0604020202020204" pitchFamily="34" charset="0"/>
              <a:buChar char="•"/>
              <a:defRPr/>
            </a:pPr>
            <a:r>
              <a:rPr lang="id-ID" sz="1800" b="1" dirty="0"/>
              <a:t>Lapisan </a:t>
            </a:r>
            <a:r>
              <a:rPr lang="id-ID" sz="1800" b="1" i="1" dirty="0"/>
              <a:t>input</a:t>
            </a:r>
            <a:r>
              <a:rPr lang="id-ID" sz="1800" dirty="0"/>
              <a:t> memperkenalkan </a:t>
            </a:r>
            <a:r>
              <a:rPr lang="id-ID" sz="1800" u="sng" dirty="0"/>
              <a:t>nilai input</a:t>
            </a:r>
            <a:r>
              <a:rPr lang="id-ID" sz="1800" dirty="0"/>
              <a:t> ke dalam jaringan yang siap diproses, tidak ada proses aktual</a:t>
            </a:r>
          </a:p>
          <a:p>
            <a:pPr marL="263525" indent="-180975">
              <a:spcBef>
                <a:spcPts val="300"/>
              </a:spcBef>
              <a:spcAft>
                <a:spcPts val="300"/>
              </a:spcAft>
              <a:buFont typeface="Arial" panose="020B0604020202020204" pitchFamily="34" charset="0"/>
              <a:buChar char="•"/>
              <a:defRPr/>
            </a:pPr>
            <a:r>
              <a:rPr lang="id-ID" sz="1800" b="1" dirty="0"/>
              <a:t>Lapisan </a:t>
            </a:r>
            <a:r>
              <a:rPr lang="id-ID" sz="1800" b="1" i="1" dirty="0"/>
              <a:t>hidden</a:t>
            </a:r>
            <a:r>
              <a:rPr lang="id-ID" sz="1800" dirty="0"/>
              <a:t> berisi </a:t>
            </a:r>
            <a:r>
              <a:rPr lang="id-ID" sz="1800" u="sng" dirty="0"/>
              <a:t>bobot yang dapat diatur </a:t>
            </a:r>
            <a:r>
              <a:rPr lang="id-ID" sz="1800" dirty="0"/>
              <a:t> yang menyediakan links antara prosesor (neuron), memvariasikan bobot akan mempengaruhi keakuratan pengambilan keputusan. Tujuan dari </a:t>
            </a:r>
            <a:r>
              <a:rPr lang="id-ID" sz="1800" i="1" dirty="0"/>
              <a:t>human/computer training</a:t>
            </a:r>
            <a:r>
              <a:rPr lang="id-ID" sz="1800" dirty="0"/>
              <a:t> untuk menetapkan bobot yang benar untuk setiap koneksi sehingga NN membuat keputusan yang benar</a:t>
            </a:r>
          </a:p>
          <a:p>
            <a:pPr marL="263525" indent="-180975">
              <a:spcBef>
                <a:spcPts val="300"/>
              </a:spcBef>
              <a:spcAft>
                <a:spcPts val="300"/>
              </a:spcAft>
              <a:buFont typeface="Arial" panose="020B0604020202020204" pitchFamily="34" charset="0"/>
              <a:buChar char="•"/>
              <a:defRPr/>
            </a:pPr>
            <a:r>
              <a:rPr lang="id-ID" sz="1800" b="1" dirty="0"/>
              <a:t>Lapisan </a:t>
            </a:r>
            <a:r>
              <a:rPr lang="id-ID" sz="1800" b="1" i="1" dirty="0"/>
              <a:t>output</a:t>
            </a:r>
            <a:r>
              <a:rPr lang="id-ID" sz="1800" dirty="0"/>
              <a:t> meneruskan </a:t>
            </a:r>
            <a:r>
              <a:rPr lang="id-ID" sz="1800" u="sng" dirty="0"/>
              <a:t>output dari jaringan</a:t>
            </a:r>
            <a:r>
              <a:rPr lang="id-ID" sz="1800" dirty="0"/>
              <a:t> ke dunia luar, biasanya melalui explanatory interface</a:t>
            </a:r>
          </a:p>
          <a:p>
            <a:pPr marL="263525" indent="-180975">
              <a:spcBef>
                <a:spcPts val="300"/>
              </a:spcBef>
              <a:spcAft>
                <a:spcPts val="300"/>
              </a:spcAft>
              <a:buFont typeface="Arial" panose="020B0604020202020204" pitchFamily="34" charset="0"/>
              <a:buChar char="•"/>
              <a:defRPr/>
            </a:pPr>
            <a:endParaRPr lang="id-ID" sz="1800" dirty="0"/>
          </a:p>
        </p:txBody>
      </p:sp>
      <p:sp>
        <p:nvSpPr>
          <p:cNvPr id="10" name="Content Placeholder 2">
            <a:extLst>
              <a:ext uri="{FF2B5EF4-FFF2-40B4-BE49-F238E27FC236}">
                <a16:creationId xmlns:a16="http://schemas.microsoft.com/office/drawing/2014/main" id="{6EEFE324-BB59-4E9A-AFE6-41397603D8B2}"/>
              </a:ext>
            </a:extLst>
          </p:cNvPr>
          <p:cNvSpPr txBox="1">
            <a:spLocks/>
          </p:cNvSpPr>
          <p:nvPr/>
        </p:nvSpPr>
        <p:spPr>
          <a:xfrm>
            <a:off x="6326768" y="5644367"/>
            <a:ext cx="5253644" cy="9074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lgn="ctr">
              <a:spcBef>
                <a:spcPts val="300"/>
              </a:spcBef>
              <a:spcAft>
                <a:spcPts val="300"/>
              </a:spcAft>
              <a:buFont typeface="Calibri" panose="020F0502020204030204" pitchFamily="34" charset="0"/>
              <a:buNone/>
              <a:defRPr/>
            </a:pPr>
            <a:r>
              <a:rPr lang="id-ID" sz="1400" i="1" dirty="0"/>
              <a:t>Biasanya, dua lapisan tersembunyi cukup untuk menyelesaikan masalah, namun, menyediakan lebih banyak lapisan dapat meningkatkan akurasi pengambilan keputusan</a:t>
            </a:r>
          </a:p>
          <a:p>
            <a:pPr marL="82550" indent="0">
              <a:spcBef>
                <a:spcPts val="300"/>
              </a:spcBef>
              <a:spcAft>
                <a:spcPts val="300"/>
              </a:spcAft>
              <a:buNone/>
              <a:defRPr/>
            </a:pPr>
            <a:endParaRPr lang="id-ID" sz="1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righ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righ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righ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9643999-4FED-48C5-A1A9-579B94FE5C1E}"/>
              </a:ext>
            </a:extLst>
          </p:cNvPr>
          <p:cNvSpPr>
            <a:spLocks noGrp="1"/>
          </p:cNvSpPr>
          <p:nvPr>
            <p:ph idx="1"/>
          </p:nvPr>
        </p:nvSpPr>
        <p:spPr>
          <a:xfrm>
            <a:off x="1097280" y="1834345"/>
            <a:ext cx="10058400" cy="4497182"/>
          </a:xfrm>
        </p:spPr>
        <p:txBody>
          <a:bodyPr/>
          <a:lstStyle/>
          <a:p>
            <a:pPr marL="82550" indent="0">
              <a:spcBef>
                <a:spcPts val="200"/>
              </a:spcBef>
              <a:buNone/>
              <a:defRPr/>
            </a:pPr>
            <a:r>
              <a:rPr lang="id-ID" sz="2400" b="1" i="1" dirty="0"/>
              <a:t>Back Propagation Algorithm</a:t>
            </a:r>
          </a:p>
          <a:p>
            <a:pPr marL="82550" indent="0">
              <a:spcBef>
                <a:spcPts val="200"/>
              </a:spcBef>
              <a:buNone/>
              <a:defRPr/>
            </a:pPr>
            <a:r>
              <a:rPr lang="id-ID" dirty="0"/>
              <a:t>Algoritma </a:t>
            </a:r>
            <a:r>
              <a:rPr lang="id-ID" i="1" dirty="0"/>
              <a:t>back propagation </a:t>
            </a:r>
            <a:r>
              <a:rPr lang="id-ID" dirty="0"/>
              <a:t>memecahkan masalah kesulitan dalam training jaringan </a:t>
            </a:r>
            <a:r>
              <a:rPr lang="id-ID" i="1" dirty="0"/>
              <a:t>multi-layer perceptron</a:t>
            </a:r>
            <a:r>
              <a:rPr lang="id-ID" dirty="0"/>
              <a:t>, yaitu, menyesuaiakn bobot ditengah jaringan</a:t>
            </a:r>
          </a:p>
          <a:p>
            <a:pPr marL="360363" indent="-277813">
              <a:spcBef>
                <a:spcPts val="200"/>
              </a:spcBef>
              <a:buFont typeface="Arial" panose="020B0604020202020204" pitchFamily="34" charset="0"/>
              <a:buChar char="•"/>
              <a:defRPr/>
            </a:pPr>
            <a:r>
              <a:rPr lang="id-ID" dirty="0"/>
              <a:t>Nilai error dihitung untuk setiap node di lapisan luar</a:t>
            </a:r>
          </a:p>
          <a:p>
            <a:pPr marL="360363" indent="-277813">
              <a:spcBef>
                <a:spcPts val="200"/>
              </a:spcBef>
              <a:buFont typeface="Arial" panose="020B0604020202020204" pitchFamily="34" charset="0"/>
              <a:buChar char="•"/>
              <a:defRPr/>
            </a:pPr>
            <a:r>
              <a:rPr lang="id-ID" dirty="0"/>
              <a:t>Bobot dimasukkan ke masing-masing simpul, didalam lapisan ini, disesuaikan dengan nilai error untuk simpul itu (dengan cara yang mirip dengan contoh sebelumnya)</a:t>
            </a:r>
          </a:p>
          <a:p>
            <a:pPr marL="360363" indent="-277813">
              <a:spcBef>
                <a:spcPts val="200"/>
              </a:spcBef>
              <a:buFont typeface="Arial" panose="020B0604020202020204" pitchFamily="34" charset="0"/>
              <a:buChar char="•"/>
              <a:defRPr/>
            </a:pPr>
            <a:r>
              <a:rPr lang="id-ID" dirty="0"/>
              <a:t>Error, untuk masing-masing node, kemudian dikaitkan dengan masing-masing node di lapisan sebelumnya (berdasarkan kekuatan koneksi), sehingga error dilewatkan kembali melalui jaringan</a:t>
            </a:r>
          </a:p>
          <a:p>
            <a:pPr marL="360363" indent="-277813">
              <a:spcBef>
                <a:spcPts val="200"/>
              </a:spcBef>
              <a:buFont typeface="Arial" panose="020B0604020202020204" pitchFamily="34" charset="0"/>
              <a:buChar char="•"/>
              <a:defRPr/>
            </a:pPr>
            <a:r>
              <a:rPr lang="id-ID" dirty="0"/>
              <a:t>Langkah ke-2 dan 3 diulangi, yaitu, simpul-simpul pada lapisan sebelumnya disesuaikan, sampai error disebarkan ke belakang melalui seluruh jaringan, akhirnya mencapai lapisan input (oleh karena itu istilahnya adalah propagasi balik)</a:t>
            </a:r>
          </a:p>
          <a:p>
            <a:pPr marL="82550" indent="0" algn="ctr">
              <a:buNone/>
              <a:defRPr/>
            </a:pPr>
            <a:r>
              <a:rPr lang="id-ID" sz="1400" i="1" dirty="0"/>
              <a:t>Aset dari data pelatihan akan disajikan ke jaringan satu per satu. Setiap kali output jaringan salah, bobot disesuaikan seperti yang ditunjukkan. Ketika semua data pelatihan telah disajikan ke jaringan, setelah ini disebut epoc, epoc perlu disajikan ke jaringan berkali-kali sebelum pelatihan selesai</a:t>
            </a:r>
          </a:p>
        </p:txBody>
      </p:sp>
      <p:sp>
        <p:nvSpPr>
          <p:cNvPr id="6" name="Title 1">
            <a:extLst>
              <a:ext uri="{FF2B5EF4-FFF2-40B4-BE49-F238E27FC236}">
                <a16:creationId xmlns:a16="http://schemas.microsoft.com/office/drawing/2014/main" id="{C37D540E-CA2F-4942-B32A-5C7228135F4B}"/>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7" name="Picture 6">
            <a:extLst>
              <a:ext uri="{FF2B5EF4-FFF2-40B4-BE49-F238E27FC236}">
                <a16:creationId xmlns:a16="http://schemas.microsoft.com/office/drawing/2014/main" id="{AB22D534-7150-42AA-85C0-842A0BB4E10A}"/>
              </a:ext>
            </a:extLst>
          </p:cNvPr>
          <p:cNvPicPr>
            <a:picLocks noChangeAspect="1"/>
          </p:cNvPicPr>
          <p:nvPr/>
        </p:nvPicPr>
        <p:blipFill>
          <a:blip r:embed="rId2"/>
          <a:stretch>
            <a:fillRect/>
          </a:stretch>
        </p:blipFill>
        <p:spPr>
          <a:xfrm>
            <a:off x="9869617" y="630252"/>
            <a:ext cx="1286063" cy="10307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30D1585-B6D1-489D-B28F-7A4500528E7C}"/>
              </a:ext>
            </a:extLst>
          </p:cNvPr>
          <p:cNvSpPr>
            <a:spLocks noGrp="1"/>
          </p:cNvSpPr>
          <p:nvPr>
            <p:ph idx="1"/>
          </p:nvPr>
        </p:nvSpPr>
        <p:spPr>
          <a:xfrm>
            <a:off x="1097279" y="1856509"/>
            <a:ext cx="10058399" cy="4516582"/>
          </a:xfrm>
        </p:spPr>
        <p:txBody>
          <a:bodyPr/>
          <a:lstStyle/>
          <a:p>
            <a:pPr marL="90488" indent="-7938">
              <a:spcBef>
                <a:spcPts val="400"/>
              </a:spcBef>
              <a:spcAft>
                <a:spcPts val="400"/>
              </a:spcAft>
              <a:buNone/>
              <a:defRPr/>
            </a:pPr>
            <a:r>
              <a:rPr lang="id-ID" sz="2400" b="1" i="1" dirty="0"/>
              <a:t>Supervised &amp; Unsupervised Learning</a:t>
            </a:r>
          </a:p>
          <a:p>
            <a:pPr marL="90488" indent="-7938">
              <a:spcAft>
                <a:spcPts val="1200"/>
              </a:spcAft>
              <a:buNone/>
              <a:defRPr/>
            </a:pPr>
            <a:r>
              <a:rPr lang="id-ID" sz="2100" dirty="0"/>
              <a:t>NN dapat 'dilatih', dengan salah satu dari dua cara berikut:</a:t>
            </a:r>
          </a:p>
          <a:p>
            <a:pPr marL="360363" indent="-277813">
              <a:spcAft>
                <a:spcPts val="1200"/>
              </a:spcAft>
              <a:buFont typeface="Arial" panose="020B0604020202020204" pitchFamily="34" charset="0"/>
              <a:buChar char="•"/>
              <a:defRPr/>
            </a:pPr>
            <a:r>
              <a:rPr lang="id-ID" sz="2100" b="1" i="1" dirty="0"/>
              <a:t>Supervised Learning</a:t>
            </a:r>
            <a:r>
              <a:rPr lang="id-ID" sz="2100" dirty="0"/>
              <a:t>: Sistem dapat belajar dari keakuratan pengambilan keputusannya dimasa lalu. Jika keputusan dianggap 'salah' oleh pengguna, maka rantai penalaran (mis., kekuatan bobot yang melekat pada setiap input yang memberikan kesimpulan) dikurangi untuk menurunkan kemungkinan input serupa  memberikan kesimpulan yang salah sama</a:t>
            </a:r>
          </a:p>
          <a:p>
            <a:pPr marL="360363" indent="-277813">
              <a:spcAft>
                <a:spcPts val="1200"/>
              </a:spcAft>
              <a:buFont typeface="Arial" panose="020B0604020202020204" pitchFamily="34" charset="0"/>
              <a:buChar char="•"/>
              <a:defRPr/>
            </a:pPr>
            <a:r>
              <a:rPr lang="id-ID" sz="2100" b="1" i="1" dirty="0"/>
              <a:t>Unsupervised Learning</a:t>
            </a:r>
            <a:r>
              <a:rPr lang="id-ID" sz="2100" dirty="0"/>
              <a:t>: Jaringan disediakan dengan input tetapi tidak ada indikasi apa yang harus dihasilkan. Sistem itu sendiri kemudian harus memutuskan fitur apa yang akan digunakan untuk mengelompokkan data input. Ini sering disebut sebagai self-organisation atau </a:t>
            </a:r>
            <a:r>
              <a:rPr lang="en-US" sz="2100" dirty="0"/>
              <a:t>adaptation</a:t>
            </a:r>
            <a:r>
              <a:rPr lang="id-ID" sz="2100" dirty="0"/>
              <a:t>. Tujuannya, adalah agar jaringan itu sendiri mulai mengatur dan menggunakan input-input itu untuk memodifikasi bobot neuronnya sendiri</a:t>
            </a:r>
          </a:p>
        </p:txBody>
      </p:sp>
      <p:sp>
        <p:nvSpPr>
          <p:cNvPr id="6" name="Title 1">
            <a:extLst>
              <a:ext uri="{FF2B5EF4-FFF2-40B4-BE49-F238E27FC236}">
                <a16:creationId xmlns:a16="http://schemas.microsoft.com/office/drawing/2014/main" id="{C20D9746-6699-4123-9E04-0F8593F68CC5}"/>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7" name="Picture 6">
            <a:extLst>
              <a:ext uri="{FF2B5EF4-FFF2-40B4-BE49-F238E27FC236}">
                <a16:creationId xmlns:a16="http://schemas.microsoft.com/office/drawing/2014/main" id="{2AE2146C-3006-489F-8C6E-5951DF2ADDAF}"/>
              </a:ext>
            </a:extLst>
          </p:cNvPr>
          <p:cNvPicPr>
            <a:picLocks noChangeAspect="1"/>
          </p:cNvPicPr>
          <p:nvPr/>
        </p:nvPicPr>
        <p:blipFill>
          <a:blip r:embed="rId2"/>
          <a:stretch>
            <a:fillRect/>
          </a:stretch>
        </p:blipFill>
        <p:spPr>
          <a:xfrm>
            <a:off x="9869617" y="630252"/>
            <a:ext cx="1286063" cy="10307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54C8E3-A3F2-4579-B0F6-EDDB61E240FE}"/>
              </a:ext>
            </a:extLst>
          </p:cNvPr>
          <p:cNvSpPr>
            <a:spLocks noGrp="1"/>
          </p:cNvSpPr>
          <p:nvPr>
            <p:ph idx="1"/>
          </p:nvPr>
        </p:nvSpPr>
        <p:spPr>
          <a:xfrm>
            <a:off x="1097280" y="1842655"/>
            <a:ext cx="10058400" cy="5015345"/>
          </a:xfrm>
        </p:spPr>
        <p:txBody>
          <a:bodyPr>
            <a:normAutofit/>
          </a:bodyPr>
          <a:lstStyle/>
          <a:p>
            <a:pPr marL="82550" indent="0">
              <a:spcBef>
                <a:spcPts val="400"/>
              </a:spcBef>
              <a:spcAft>
                <a:spcPts val="400"/>
              </a:spcAft>
              <a:buNone/>
              <a:defRPr/>
            </a:pPr>
            <a:r>
              <a:rPr lang="id-ID" sz="2400" b="1" i="1" dirty="0"/>
              <a:t>Adaptive Resonance Theory</a:t>
            </a:r>
          </a:p>
          <a:p>
            <a:pPr marL="360363" indent="-277813">
              <a:spcBef>
                <a:spcPts val="600"/>
              </a:spcBef>
              <a:spcAft>
                <a:spcPts val="600"/>
              </a:spcAft>
              <a:buFont typeface="Arial" panose="020B0604020202020204" pitchFamily="34" charset="0"/>
              <a:buChar char="•"/>
              <a:defRPr/>
            </a:pPr>
            <a:r>
              <a:rPr lang="id-ID" i="1" dirty="0"/>
              <a:t>Unsupervised learning </a:t>
            </a:r>
            <a:r>
              <a:rPr lang="id-ID" dirty="0"/>
              <a:t>sering digunakan untuk mengklasifikasikan data, yang dilakukan dengan clustering algorithm. Teori resonansi adaptif dikembangkan untuk </a:t>
            </a:r>
            <a:r>
              <a:rPr lang="id-ID" u="sng" dirty="0"/>
              <a:t>menjelaskan perubahan dalam data input</a:t>
            </a:r>
            <a:r>
              <a:rPr lang="id-ID" dirty="0"/>
              <a:t> yang tidak dapat ditangani oleh supervised NN </a:t>
            </a:r>
          </a:p>
          <a:p>
            <a:pPr marL="360363" indent="-277813">
              <a:spcBef>
                <a:spcPts val="600"/>
              </a:spcBef>
              <a:spcAft>
                <a:spcPts val="600"/>
              </a:spcAft>
              <a:buFont typeface="Arial" panose="020B0604020202020204" pitchFamily="34" charset="0"/>
              <a:buChar char="•"/>
              <a:defRPr/>
            </a:pPr>
            <a:r>
              <a:rPr lang="id-ID" dirty="0"/>
              <a:t>Pada dasarnya, programmer ingin merancang sistem yang dapat memodifikasi dirinya sendiri sebagai tanggapan terhadap lingkungan input yang berubah. Tanpa kemampuan beradaptasi, akurasi sistem akan berkurang dengan cepat. Sehingga, membuat jaringan yang berubah dengan setiap input sangat diperlukan</a:t>
            </a:r>
          </a:p>
          <a:p>
            <a:pPr marL="360363" indent="-277813">
              <a:spcBef>
                <a:spcPts val="600"/>
              </a:spcBef>
              <a:spcAft>
                <a:spcPts val="600"/>
              </a:spcAft>
              <a:buFont typeface="Arial" panose="020B0604020202020204" pitchFamily="34" charset="0"/>
              <a:buChar char="•"/>
              <a:defRPr/>
            </a:pPr>
            <a:r>
              <a:rPr lang="id-ID" dirty="0"/>
              <a:t>Dikarenakan jaringan dimodifikasi untuk memperhitungkan input baru, akurasinya dalam menangani input lama menjadi berkurang, ini dapat diperbaiki jika informasi dari input lama disimpan</a:t>
            </a:r>
          </a:p>
          <a:p>
            <a:pPr marL="82550" indent="0" algn="ctr">
              <a:spcAft>
                <a:spcPts val="600"/>
              </a:spcAft>
              <a:buNone/>
              <a:defRPr/>
            </a:pPr>
            <a:r>
              <a:rPr lang="id-ID" sz="1600" i="1" dirty="0"/>
              <a:t>Dikotomi antara dua karakteristik jaringan ini disebut stability–plasticity dilemma. Teori resonansi adaptif dikembangkan untuk menyelesaikan masalah ini</a:t>
            </a:r>
          </a:p>
        </p:txBody>
      </p:sp>
      <p:sp>
        <p:nvSpPr>
          <p:cNvPr id="6" name="Title 1">
            <a:extLst>
              <a:ext uri="{FF2B5EF4-FFF2-40B4-BE49-F238E27FC236}">
                <a16:creationId xmlns:a16="http://schemas.microsoft.com/office/drawing/2014/main" id="{6D6A063A-194D-4195-B380-5DFBD83B7088}"/>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7" name="Picture 6">
            <a:extLst>
              <a:ext uri="{FF2B5EF4-FFF2-40B4-BE49-F238E27FC236}">
                <a16:creationId xmlns:a16="http://schemas.microsoft.com/office/drawing/2014/main" id="{F9C7CF82-4416-404B-972B-6F8AF2F72254}"/>
              </a:ext>
            </a:extLst>
          </p:cNvPr>
          <p:cNvPicPr>
            <a:picLocks noChangeAspect="1"/>
          </p:cNvPicPr>
          <p:nvPr/>
        </p:nvPicPr>
        <p:blipFill>
          <a:blip r:embed="rId2"/>
          <a:stretch>
            <a:fillRect/>
          </a:stretch>
        </p:blipFill>
        <p:spPr>
          <a:xfrm>
            <a:off x="9869617" y="630252"/>
            <a:ext cx="1286063" cy="10307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5">
            <a:extLst>
              <a:ext uri="{FF2B5EF4-FFF2-40B4-BE49-F238E27FC236}">
                <a16:creationId xmlns:a16="http://schemas.microsoft.com/office/drawing/2014/main" id="{166953AD-DCBD-482A-B922-B8980FE860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4728" y="1940422"/>
            <a:ext cx="6335298" cy="323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C4260A9B-E9F9-448B-A4CD-E332CAB93DDA}"/>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8" name="Picture 7">
            <a:extLst>
              <a:ext uri="{FF2B5EF4-FFF2-40B4-BE49-F238E27FC236}">
                <a16:creationId xmlns:a16="http://schemas.microsoft.com/office/drawing/2014/main" id="{610FDAB2-F0B9-4391-B6E5-709A5F7DE09E}"/>
              </a:ext>
            </a:extLst>
          </p:cNvPr>
          <p:cNvPicPr>
            <a:picLocks noChangeAspect="1"/>
          </p:cNvPicPr>
          <p:nvPr/>
        </p:nvPicPr>
        <p:blipFill>
          <a:blip r:embed="rId3"/>
          <a:stretch>
            <a:fillRect/>
          </a:stretch>
        </p:blipFill>
        <p:spPr>
          <a:xfrm>
            <a:off x="9869617" y="630252"/>
            <a:ext cx="1286063" cy="1030778"/>
          </a:xfrm>
          <a:prstGeom prst="rect">
            <a:avLst/>
          </a:prstGeom>
        </p:spPr>
      </p:pic>
      <p:sp>
        <p:nvSpPr>
          <p:cNvPr id="11" name="Content Placeholder 2">
            <a:extLst>
              <a:ext uri="{FF2B5EF4-FFF2-40B4-BE49-F238E27FC236}">
                <a16:creationId xmlns:a16="http://schemas.microsoft.com/office/drawing/2014/main" id="{515A9BEA-733E-4DE6-966D-0E099C2F00C3}"/>
              </a:ext>
            </a:extLst>
          </p:cNvPr>
          <p:cNvSpPr>
            <a:spLocks noGrp="1"/>
          </p:cNvSpPr>
          <p:nvPr>
            <p:ph idx="1"/>
          </p:nvPr>
        </p:nvSpPr>
        <p:spPr>
          <a:xfrm>
            <a:off x="1097280" y="1842655"/>
            <a:ext cx="4410465" cy="4475018"/>
          </a:xfrm>
        </p:spPr>
        <p:txBody>
          <a:bodyPr/>
          <a:lstStyle/>
          <a:p>
            <a:pPr marL="90488" indent="-7938">
              <a:spcBef>
                <a:spcPts val="400"/>
              </a:spcBef>
              <a:buNone/>
              <a:defRPr/>
            </a:pPr>
            <a:r>
              <a:rPr lang="id-ID" sz="2400" b="1" dirty="0"/>
              <a:t>Tipe Arsitektur NN</a:t>
            </a:r>
          </a:p>
          <a:p>
            <a:pPr marL="360363" indent="-277813">
              <a:spcBef>
                <a:spcPts val="400"/>
              </a:spcBef>
              <a:buFont typeface="Arial" panose="020B0604020202020204" pitchFamily="34" charset="0"/>
              <a:buChar char="•"/>
              <a:defRPr/>
            </a:pPr>
            <a:r>
              <a:rPr lang="id-ID" sz="1800" i="1" dirty="0"/>
              <a:t>Radial basis function </a:t>
            </a:r>
            <a:r>
              <a:rPr lang="id-ID" sz="1800" dirty="0"/>
              <a:t>(RBF) networks adalah tipe JST untuk aplikasi supervised learning, misalnya: regression, classification dan time series prediction) </a:t>
            </a:r>
            <a:r>
              <a:rPr lang="id-ID" sz="1800" dirty="0">
                <a:hlinkClick r:id="rId4"/>
              </a:rPr>
              <a:t>https://www.mathworks.com/</a:t>
            </a:r>
            <a:endParaRPr lang="id-ID" sz="1800" dirty="0"/>
          </a:p>
          <a:p>
            <a:pPr marL="360363" indent="-277813">
              <a:spcBef>
                <a:spcPts val="400"/>
              </a:spcBef>
              <a:buFont typeface="Arial" panose="020B0604020202020204" pitchFamily="34" charset="0"/>
              <a:buChar char="•"/>
              <a:defRPr/>
            </a:pPr>
            <a:r>
              <a:rPr lang="id-ID" sz="1800" i="1" dirty="0"/>
              <a:t>Self-organising map </a:t>
            </a:r>
            <a:r>
              <a:rPr lang="id-ID" sz="1800" dirty="0"/>
              <a:t>(SOM) atau dikenal Kohonen feature map adalah teknik visualisasi data untuk mengurangi dimensi dan menampilkan kesamaan data melalui penggunaan self-organising NNs. </a:t>
            </a:r>
            <a:r>
              <a:rPr lang="id-ID" sz="1800" dirty="0">
                <a:hlinkClick r:id="rId5"/>
              </a:rPr>
              <a:t>http://www.cis.hut.fi/research/som-research/worldmap.html</a:t>
            </a:r>
            <a:endParaRPr lang="id-ID" sz="1800" dirty="0"/>
          </a:p>
        </p:txBody>
      </p:sp>
      <p:sp>
        <p:nvSpPr>
          <p:cNvPr id="12" name="Content Placeholder 2">
            <a:extLst>
              <a:ext uri="{FF2B5EF4-FFF2-40B4-BE49-F238E27FC236}">
                <a16:creationId xmlns:a16="http://schemas.microsoft.com/office/drawing/2014/main" id="{592C584B-37C9-4A98-A642-39D62F6D62FB}"/>
              </a:ext>
            </a:extLst>
          </p:cNvPr>
          <p:cNvSpPr txBox="1">
            <a:spLocks/>
          </p:cNvSpPr>
          <p:nvPr/>
        </p:nvSpPr>
        <p:spPr>
          <a:xfrm>
            <a:off x="1097280" y="5379907"/>
            <a:ext cx="10208028" cy="11222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77813">
              <a:buFont typeface="Arial" panose="020B0604020202020204" pitchFamily="34" charset="0"/>
              <a:buChar char="•"/>
              <a:defRPr/>
            </a:pPr>
            <a:r>
              <a:rPr lang="id-ID" sz="1800" i="1" dirty="0"/>
              <a:t>Bayesian methods </a:t>
            </a:r>
            <a:r>
              <a:rPr lang="id-ID" sz="1800" dirty="0"/>
              <a:t>atau </a:t>
            </a:r>
            <a:r>
              <a:rPr lang="id-ID" sz="1800" i="1" dirty="0"/>
              <a:t>bayesian networks </a:t>
            </a:r>
            <a:r>
              <a:rPr lang="id-ID" sz="1800" dirty="0"/>
              <a:t>adalah untuk menangani pengetahuan yang tidak lengkap atau tidak konsisten, sehingga dapat beradaptasi dengan berbagai tingkat pengetahuan </a:t>
            </a:r>
            <a:r>
              <a:rPr lang="id-ID" sz="1800" dirty="0">
                <a:hlinkClick r:id="rId6"/>
              </a:rPr>
              <a:t>https://engineering.taboola.com/neural-networks-bayesian-perspective/</a:t>
            </a:r>
            <a:endParaRPr lang="id-ID"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B86DED5-05DF-47FC-888C-F88A0C025F04}"/>
              </a:ext>
            </a:extLst>
          </p:cNvPr>
          <p:cNvSpPr>
            <a:spLocks noGrp="1"/>
          </p:cNvSpPr>
          <p:nvPr>
            <p:ph idx="1"/>
          </p:nvPr>
        </p:nvSpPr>
        <p:spPr>
          <a:xfrm>
            <a:off x="1097280" y="1842654"/>
            <a:ext cx="10058400" cy="4329545"/>
          </a:xfrm>
        </p:spPr>
        <p:txBody>
          <a:bodyPr>
            <a:normAutofit/>
          </a:bodyPr>
          <a:lstStyle/>
          <a:p>
            <a:pPr marL="90488" indent="-7938">
              <a:spcBef>
                <a:spcPts val="400"/>
              </a:spcBef>
              <a:spcAft>
                <a:spcPts val="400"/>
              </a:spcAft>
              <a:buNone/>
              <a:defRPr/>
            </a:pPr>
            <a:r>
              <a:rPr lang="id-ID" sz="2400" b="1" dirty="0"/>
              <a:t>Arsitektur Jaringan NN</a:t>
            </a:r>
          </a:p>
          <a:p>
            <a:pPr marL="90488" indent="-7938">
              <a:spcBef>
                <a:spcPts val="200"/>
              </a:spcBef>
              <a:buNone/>
              <a:defRPr/>
            </a:pPr>
            <a:r>
              <a:rPr lang="id-ID" sz="1800" dirty="0"/>
              <a:t>Meskipun beberapa tipe NN telah direkayasa untuk mengatasi beberapa tipe masalah tertentu, namun tidak ada aturan yang pasti tentang apa domain aplikasi NN yang tepat, area aplikasi umum adalah:</a:t>
            </a:r>
          </a:p>
          <a:p>
            <a:pPr marL="360363" indent="-277813">
              <a:spcBef>
                <a:spcPts val="200"/>
              </a:spcBef>
              <a:buFont typeface="Arial" panose="020B0604020202020204" pitchFamily="34" charset="0"/>
              <a:buChar char="•"/>
              <a:defRPr/>
            </a:pPr>
            <a:r>
              <a:rPr lang="id-ID" sz="1800" i="1" dirty="0"/>
              <a:t>Robust pattern recognition</a:t>
            </a:r>
          </a:p>
          <a:p>
            <a:pPr marL="360363" indent="-277813">
              <a:spcBef>
                <a:spcPts val="200"/>
              </a:spcBef>
              <a:buFont typeface="Arial" panose="020B0604020202020204" pitchFamily="34" charset="0"/>
              <a:buChar char="•"/>
              <a:defRPr/>
            </a:pPr>
            <a:r>
              <a:rPr lang="id-ID" sz="1800" i="1" dirty="0"/>
              <a:t>Filtering</a:t>
            </a:r>
          </a:p>
          <a:p>
            <a:pPr marL="360363" indent="-277813">
              <a:spcBef>
                <a:spcPts val="200"/>
              </a:spcBef>
              <a:buFont typeface="Arial" panose="020B0604020202020204" pitchFamily="34" charset="0"/>
              <a:buChar char="•"/>
              <a:defRPr/>
            </a:pPr>
            <a:r>
              <a:rPr lang="id-ID" sz="1800" i="1" dirty="0"/>
              <a:t>Data segmentation</a:t>
            </a:r>
          </a:p>
          <a:p>
            <a:pPr marL="360363" indent="-277813">
              <a:spcBef>
                <a:spcPts val="200"/>
              </a:spcBef>
              <a:buFont typeface="Arial" panose="020B0604020202020204" pitchFamily="34" charset="0"/>
              <a:buChar char="•"/>
              <a:defRPr/>
            </a:pPr>
            <a:r>
              <a:rPr lang="id-ID" sz="1800" i="1" dirty="0"/>
              <a:t>Data compression</a:t>
            </a:r>
          </a:p>
          <a:p>
            <a:pPr marL="360363" indent="-277813">
              <a:spcBef>
                <a:spcPts val="200"/>
              </a:spcBef>
              <a:buFont typeface="Arial" panose="020B0604020202020204" pitchFamily="34" charset="0"/>
              <a:buChar char="•"/>
              <a:defRPr/>
            </a:pPr>
            <a:r>
              <a:rPr lang="id-ID" sz="1800" i="1" dirty="0"/>
              <a:t>Adaptive control</a:t>
            </a:r>
          </a:p>
          <a:p>
            <a:pPr marL="360363" indent="-277813">
              <a:spcBef>
                <a:spcPts val="200"/>
              </a:spcBef>
              <a:buFont typeface="Arial" panose="020B0604020202020204" pitchFamily="34" charset="0"/>
              <a:buChar char="•"/>
              <a:defRPr/>
            </a:pPr>
            <a:r>
              <a:rPr lang="id-ID" sz="1800" i="1" dirty="0"/>
              <a:t>Optimisation</a:t>
            </a:r>
          </a:p>
          <a:p>
            <a:pPr marL="360363" indent="-277813">
              <a:spcBef>
                <a:spcPts val="200"/>
              </a:spcBef>
              <a:buFont typeface="Arial" panose="020B0604020202020204" pitchFamily="34" charset="0"/>
              <a:buChar char="•"/>
              <a:defRPr/>
            </a:pPr>
            <a:r>
              <a:rPr lang="id-ID" sz="1800" i="1" dirty="0"/>
              <a:t>Modelling complex functions</a:t>
            </a:r>
          </a:p>
          <a:p>
            <a:pPr marL="360363" indent="-277813">
              <a:spcBef>
                <a:spcPts val="200"/>
              </a:spcBef>
              <a:buFont typeface="Arial" panose="020B0604020202020204" pitchFamily="34" charset="0"/>
              <a:buChar char="•"/>
              <a:defRPr/>
            </a:pPr>
            <a:r>
              <a:rPr lang="id-ID" sz="1800" i="1" dirty="0"/>
              <a:t>Associative pattern recognition</a:t>
            </a:r>
          </a:p>
        </p:txBody>
      </p:sp>
      <p:sp>
        <p:nvSpPr>
          <p:cNvPr id="6" name="Title 1">
            <a:extLst>
              <a:ext uri="{FF2B5EF4-FFF2-40B4-BE49-F238E27FC236}">
                <a16:creationId xmlns:a16="http://schemas.microsoft.com/office/drawing/2014/main" id="{AC77C00E-E150-4576-A171-BDE99C71DCCF}"/>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7" name="Picture 6">
            <a:extLst>
              <a:ext uri="{FF2B5EF4-FFF2-40B4-BE49-F238E27FC236}">
                <a16:creationId xmlns:a16="http://schemas.microsoft.com/office/drawing/2014/main" id="{1CDB19CF-41F1-4C3F-837E-0CB06409E417}"/>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8" name="Content Placeholder 2">
            <a:extLst>
              <a:ext uri="{FF2B5EF4-FFF2-40B4-BE49-F238E27FC236}">
                <a16:creationId xmlns:a16="http://schemas.microsoft.com/office/drawing/2014/main" id="{7B5B9712-A712-447F-A387-7890F01B7AB7}"/>
              </a:ext>
            </a:extLst>
          </p:cNvPr>
          <p:cNvSpPr txBox="1">
            <a:spLocks noChangeArrowheads="1"/>
          </p:cNvSpPr>
          <p:nvPr/>
        </p:nvSpPr>
        <p:spPr>
          <a:xfrm>
            <a:off x="5440422" y="3589928"/>
            <a:ext cx="5466917" cy="47174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lgn="ctr">
              <a:buFont typeface="Calibri" panose="020F0502020204030204" pitchFamily="34" charset="0"/>
              <a:buNone/>
            </a:pPr>
            <a:r>
              <a:rPr lang="id-ID" altLang="id-ID" sz="1800" dirty="0"/>
              <a:t>Beberapa arsitektur NN yang berbeda telah digunakan:</a:t>
            </a:r>
          </a:p>
        </p:txBody>
      </p:sp>
      <p:pic>
        <p:nvPicPr>
          <p:cNvPr id="9" name="Picture 5">
            <a:extLst>
              <a:ext uri="{FF2B5EF4-FFF2-40B4-BE49-F238E27FC236}">
                <a16:creationId xmlns:a16="http://schemas.microsoft.com/office/drawing/2014/main" id="{27730015-F46F-4D9C-99EE-F570FF8B05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30436" y="4007426"/>
            <a:ext cx="7286891" cy="17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09B7F69-4F4A-49D3-9266-C68E512CDF3F}"/>
              </a:ext>
            </a:extLst>
          </p:cNvPr>
          <p:cNvSpPr>
            <a:spLocks noGrp="1"/>
          </p:cNvSpPr>
          <p:nvPr>
            <p:ph idx="1"/>
          </p:nvPr>
        </p:nvSpPr>
        <p:spPr>
          <a:xfrm>
            <a:off x="1097280" y="1845733"/>
            <a:ext cx="10180320" cy="4527357"/>
          </a:xfrm>
        </p:spPr>
        <p:txBody>
          <a:bodyPr>
            <a:normAutofit/>
          </a:bodyPr>
          <a:lstStyle/>
          <a:p>
            <a:pPr marL="90488" indent="-7938">
              <a:spcBef>
                <a:spcPts val="600"/>
              </a:spcBef>
              <a:spcAft>
                <a:spcPts val="600"/>
              </a:spcAft>
              <a:buNone/>
              <a:defRPr/>
            </a:pPr>
            <a:r>
              <a:rPr lang="id-ID" sz="2600" b="1" dirty="0"/>
              <a:t>Elemen Utama NN</a:t>
            </a:r>
          </a:p>
          <a:p>
            <a:pPr marL="90488" indent="-7938">
              <a:spcBef>
                <a:spcPts val="600"/>
              </a:spcBef>
              <a:spcAft>
                <a:spcPts val="600"/>
              </a:spcAft>
              <a:buNone/>
              <a:defRPr/>
            </a:pPr>
            <a:r>
              <a:rPr lang="id-ID" dirty="0"/>
              <a:t>NN adalah implementasi perangkat keras atau program komputer yang berusaha mensimulasikan kemampuan pemrosesan informasi yang setara secara biologis, NN biasanya terdiri dari sejumlah besar neuron buatan (model yang disederhanakan dari </a:t>
            </a:r>
            <a:r>
              <a:rPr lang="id-ID" i="1" dirty="0"/>
              <a:t>biological counterparts</a:t>
            </a:r>
            <a:r>
              <a:rPr lang="id-ID" dirty="0"/>
              <a:t>) yang saling berhubungan</a:t>
            </a:r>
          </a:p>
          <a:p>
            <a:pPr marL="90488" indent="-7938">
              <a:spcBef>
                <a:spcPts val="600"/>
              </a:spcBef>
              <a:spcAft>
                <a:spcPts val="600"/>
              </a:spcAft>
              <a:buNone/>
              <a:defRPr/>
            </a:pPr>
            <a:r>
              <a:rPr lang="id-ID" dirty="0"/>
              <a:t>Karakteristik NN berbeda sangat jauh dari apa yang biasanya diharapkan dari komputer, properti baru ini meliputi:</a:t>
            </a:r>
          </a:p>
          <a:p>
            <a:pPr marL="425450" indent="-342900">
              <a:spcBef>
                <a:spcPts val="400"/>
              </a:spcBef>
              <a:spcAft>
                <a:spcPts val="400"/>
              </a:spcAft>
              <a:buFont typeface="Arial" panose="020B0604020202020204" pitchFamily="34" charset="0"/>
              <a:buChar char="•"/>
              <a:defRPr/>
            </a:pPr>
            <a:r>
              <a:rPr lang="en-US" i="1" dirty="0"/>
              <a:t>adaptive learning</a:t>
            </a:r>
          </a:p>
          <a:p>
            <a:pPr marL="425450" indent="-342900">
              <a:spcBef>
                <a:spcPts val="400"/>
              </a:spcBef>
              <a:spcAft>
                <a:spcPts val="400"/>
              </a:spcAft>
              <a:buFont typeface="Arial" panose="020B0604020202020204" pitchFamily="34" charset="0"/>
              <a:buChar char="•"/>
              <a:defRPr/>
            </a:pPr>
            <a:r>
              <a:rPr lang="en-US" i="1" dirty="0"/>
              <a:t>self-</a:t>
            </a:r>
            <a:r>
              <a:rPr lang="en-US" i="1" dirty="0" err="1"/>
              <a:t>organisation</a:t>
            </a:r>
            <a:endParaRPr lang="en-US" i="1" dirty="0"/>
          </a:p>
          <a:p>
            <a:pPr marL="425450" indent="-342900">
              <a:spcBef>
                <a:spcPts val="400"/>
              </a:spcBef>
              <a:spcAft>
                <a:spcPts val="400"/>
              </a:spcAft>
              <a:buFont typeface="Arial" panose="020B0604020202020204" pitchFamily="34" charset="0"/>
              <a:buChar char="•"/>
              <a:defRPr/>
            </a:pPr>
            <a:r>
              <a:rPr lang="en-US" i="1" dirty="0"/>
              <a:t>error tolerance</a:t>
            </a:r>
          </a:p>
          <a:p>
            <a:pPr marL="425450" indent="-342900">
              <a:spcBef>
                <a:spcPts val="400"/>
              </a:spcBef>
              <a:spcAft>
                <a:spcPts val="400"/>
              </a:spcAft>
              <a:buFont typeface="Arial" panose="020B0604020202020204" pitchFamily="34" charset="0"/>
              <a:buChar char="•"/>
              <a:defRPr/>
            </a:pPr>
            <a:r>
              <a:rPr lang="en-US" i="1" dirty="0"/>
              <a:t>real-time operation</a:t>
            </a:r>
          </a:p>
          <a:p>
            <a:pPr marL="425450" indent="-342900">
              <a:spcBef>
                <a:spcPts val="400"/>
              </a:spcBef>
              <a:spcAft>
                <a:spcPts val="400"/>
              </a:spcAft>
              <a:buFont typeface="Arial" panose="020B0604020202020204" pitchFamily="34" charset="0"/>
              <a:buChar char="•"/>
              <a:defRPr/>
            </a:pPr>
            <a:r>
              <a:rPr lang="en-US" i="1" dirty="0"/>
              <a:t>parallel information processing</a:t>
            </a:r>
            <a:endParaRPr lang="id-ID" i="1" dirty="0"/>
          </a:p>
        </p:txBody>
      </p:sp>
      <p:sp>
        <p:nvSpPr>
          <p:cNvPr id="6" name="Title 1">
            <a:extLst>
              <a:ext uri="{FF2B5EF4-FFF2-40B4-BE49-F238E27FC236}">
                <a16:creationId xmlns:a16="http://schemas.microsoft.com/office/drawing/2014/main" id="{FF0B8C54-25B7-4564-8A57-78854B3E1762}"/>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7" name="Picture 6">
            <a:extLst>
              <a:ext uri="{FF2B5EF4-FFF2-40B4-BE49-F238E27FC236}">
                <a16:creationId xmlns:a16="http://schemas.microsoft.com/office/drawing/2014/main" id="{598498DD-7C2F-483B-B023-9B4D6CB3342E}"/>
              </a:ext>
            </a:extLst>
          </p:cNvPr>
          <p:cNvPicPr>
            <a:picLocks noChangeAspect="1"/>
          </p:cNvPicPr>
          <p:nvPr/>
        </p:nvPicPr>
        <p:blipFill>
          <a:blip r:embed="rId2"/>
          <a:stretch>
            <a:fillRect/>
          </a:stretch>
        </p:blipFill>
        <p:spPr>
          <a:xfrm>
            <a:off x="9869617" y="630252"/>
            <a:ext cx="1286063" cy="10307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E821E-7D9F-4065-B918-F22C39EB53C6}"/>
              </a:ext>
            </a:extLst>
          </p:cNvPr>
          <p:cNvSpPr>
            <a:spLocks noGrp="1"/>
          </p:cNvSpPr>
          <p:nvPr>
            <p:ph idx="1"/>
          </p:nvPr>
        </p:nvSpPr>
        <p:spPr>
          <a:xfrm>
            <a:off x="1097280" y="1845733"/>
            <a:ext cx="4998720" cy="4725663"/>
          </a:xfrm>
        </p:spPr>
        <p:txBody>
          <a:bodyPr>
            <a:normAutofit/>
          </a:bodyPr>
          <a:lstStyle/>
          <a:p>
            <a:pPr marL="82550" indent="0">
              <a:spcBef>
                <a:spcPts val="600"/>
              </a:spcBef>
              <a:spcAft>
                <a:spcPts val="600"/>
              </a:spcAft>
              <a:buNone/>
              <a:defRPr/>
            </a:pPr>
            <a:r>
              <a:rPr lang="id-ID" dirty="0"/>
              <a:t>Setiap neuron akan diberi </a:t>
            </a:r>
            <a:r>
              <a:rPr lang="id-ID" u="sng" dirty="0"/>
              <a:t>threshold</a:t>
            </a:r>
            <a:r>
              <a:rPr lang="id-ID" dirty="0"/>
              <a:t> diatas dan dimana neuron itu menyala/ aktif, mengirimkan pesan ke neuron berikutnya dalam sistem</a:t>
            </a:r>
          </a:p>
          <a:p>
            <a:pPr marL="82550" indent="0">
              <a:spcBef>
                <a:spcPts val="600"/>
              </a:spcBef>
              <a:spcAft>
                <a:spcPts val="600"/>
              </a:spcAft>
              <a:buNone/>
              <a:defRPr/>
            </a:pPr>
            <a:r>
              <a:rPr lang="id-ID" dirty="0"/>
              <a:t>Sebagai contoh, </a:t>
            </a:r>
            <a:r>
              <a:rPr lang="id-ID" u="sng" dirty="0"/>
              <a:t>input bobot</a:t>
            </a:r>
            <a:r>
              <a:rPr lang="id-ID" dirty="0"/>
              <a:t> ke neuron untuk menilai suatu kemampuan seseorang dapat dikatakan lulus:</a:t>
            </a:r>
          </a:p>
          <a:p>
            <a:pPr marL="360363" indent="-277813">
              <a:spcBef>
                <a:spcPts val="600"/>
              </a:spcBef>
              <a:spcAft>
                <a:spcPts val="600"/>
              </a:spcAft>
              <a:buFont typeface="Arial" panose="020B0604020202020204" pitchFamily="34" charset="0"/>
              <a:buChar char="•"/>
              <a:defRPr/>
            </a:pPr>
            <a:r>
              <a:rPr lang="id-ID" dirty="0"/>
              <a:t>Bekerja keras : 0.2</a:t>
            </a:r>
          </a:p>
          <a:p>
            <a:pPr marL="360363" indent="-277813">
              <a:spcBef>
                <a:spcPts val="600"/>
              </a:spcBef>
              <a:spcAft>
                <a:spcPts val="600"/>
              </a:spcAft>
              <a:buFont typeface="Arial" panose="020B0604020202020204" pitchFamily="34" charset="0"/>
              <a:buChar char="•"/>
              <a:defRPr/>
            </a:pPr>
            <a:r>
              <a:rPr lang="id-ID" dirty="0"/>
              <a:t>Level points : 0.3</a:t>
            </a:r>
          </a:p>
          <a:p>
            <a:pPr marL="360363" indent="-277813">
              <a:spcBef>
                <a:spcPts val="600"/>
              </a:spcBef>
              <a:spcAft>
                <a:spcPts val="600"/>
              </a:spcAft>
              <a:buFont typeface="Arial" panose="020B0604020202020204" pitchFamily="34" charset="0"/>
              <a:buChar char="•"/>
              <a:defRPr/>
            </a:pPr>
            <a:r>
              <a:rPr lang="id-ID" dirty="0"/>
              <a:t>Tertarik pada subjek : 0.3</a:t>
            </a:r>
          </a:p>
          <a:p>
            <a:pPr marL="82550" indent="0">
              <a:spcBef>
                <a:spcPts val="600"/>
              </a:spcBef>
              <a:spcAft>
                <a:spcPts val="600"/>
              </a:spcAft>
              <a:buNone/>
              <a:defRPr/>
            </a:pPr>
            <a:r>
              <a:rPr lang="id-ID" dirty="0"/>
              <a:t>Jumlah input bobot : 0.8. Jika neuron diatur untuk aktif pada nilai 1, maka dalam contoh ini tidak akan menyala</a:t>
            </a:r>
          </a:p>
        </p:txBody>
      </p:sp>
      <p:sp>
        <p:nvSpPr>
          <p:cNvPr id="6" name="Title 1">
            <a:extLst>
              <a:ext uri="{FF2B5EF4-FFF2-40B4-BE49-F238E27FC236}">
                <a16:creationId xmlns:a16="http://schemas.microsoft.com/office/drawing/2014/main" id="{69F5D0BF-737D-49C9-82DF-EAA0C499D6C5}"/>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7" name="Picture 6">
            <a:extLst>
              <a:ext uri="{FF2B5EF4-FFF2-40B4-BE49-F238E27FC236}">
                <a16:creationId xmlns:a16="http://schemas.microsoft.com/office/drawing/2014/main" id="{F50428A6-3AB4-447C-8D24-ACD8354AD393}"/>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8" name="Content Placeholder 2">
            <a:extLst>
              <a:ext uri="{FF2B5EF4-FFF2-40B4-BE49-F238E27FC236}">
                <a16:creationId xmlns:a16="http://schemas.microsoft.com/office/drawing/2014/main" id="{5668C5DE-CFA7-474C-9E6F-4A83469A8EF0}"/>
              </a:ext>
            </a:extLst>
          </p:cNvPr>
          <p:cNvSpPr txBox="1">
            <a:spLocks/>
          </p:cNvSpPr>
          <p:nvPr/>
        </p:nvSpPr>
        <p:spPr>
          <a:xfrm>
            <a:off x="6403571" y="1845732"/>
            <a:ext cx="4752109" cy="47256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7938">
              <a:buNone/>
              <a:defRPr/>
            </a:pPr>
            <a:r>
              <a:rPr lang="id-ID" u="sng" dirty="0"/>
              <a:t>Nilai awal</a:t>
            </a:r>
            <a:r>
              <a:rPr lang="id-ID" dirty="0"/>
              <a:t> untuk bobot dapat diatur dengan angka yang dihasilkan secara </a:t>
            </a:r>
            <a:r>
              <a:rPr lang="id-ID" u="sng" dirty="0"/>
              <a:t>acak</a:t>
            </a:r>
            <a:r>
              <a:rPr lang="id-ID" dirty="0"/>
              <a:t>. </a:t>
            </a:r>
          </a:p>
          <a:p>
            <a:pPr marL="360363" indent="-277813">
              <a:buFont typeface="Arial" panose="020B0604020202020204" pitchFamily="34" charset="0"/>
              <a:buChar char="•"/>
              <a:defRPr/>
            </a:pPr>
            <a:r>
              <a:rPr lang="id-ID" dirty="0"/>
              <a:t>Contoh dunia nyata kemudian dapat dimasukkan melalui </a:t>
            </a:r>
            <a:r>
              <a:rPr lang="id-ID" u="sng" dirty="0"/>
              <a:t>neuron</a:t>
            </a:r>
            <a:r>
              <a:rPr lang="id-ID" dirty="0"/>
              <a:t> (pelatihan) dan hasilnya </a:t>
            </a:r>
            <a:r>
              <a:rPr lang="id-ID" u="sng" dirty="0"/>
              <a:t>diperiksa</a:t>
            </a:r>
            <a:r>
              <a:rPr lang="id-ID" dirty="0"/>
              <a:t> (pengujian) untuk melihat apakah neuron diaktifkan pada waktu yang tepat. </a:t>
            </a:r>
          </a:p>
          <a:p>
            <a:pPr marL="360363" indent="-277813">
              <a:buFont typeface="Arial" panose="020B0604020202020204" pitchFamily="34" charset="0"/>
              <a:buChar char="•"/>
              <a:defRPr/>
            </a:pPr>
            <a:r>
              <a:rPr lang="id-ID" u="sng" dirty="0"/>
              <a:t>Bobot dapat diubah</a:t>
            </a:r>
            <a:r>
              <a:rPr lang="id-ID" dirty="0"/>
              <a:t> untuk mencerminkan contoh dunia nyata. </a:t>
            </a:r>
          </a:p>
          <a:p>
            <a:pPr marL="360363" indent="-277813">
              <a:buFont typeface="Arial" panose="020B0604020202020204" pitchFamily="34" charset="0"/>
              <a:buChar char="•"/>
              <a:defRPr/>
            </a:pPr>
            <a:r>
              <a:rPr lang="id-ID" u="sng" dirty="0"/>
              <a:t>Nilai-nilai standar</a:t>
            </a:r>
            <a:r>
              <a:rPr lang="id-ID" dirty="0"/>
              <a:t> dapat dimasukkan untuk </a:t>
            </a:r>
            <a:r>
              <a:rPr lang="id-ID" u="sng" dirty="0"/>
              <a:t>menambah</a:t>
            </a:r>
            <a:r>
              <a:rPr lang="id-ID" dirty="0"/>
              <a:t> atau </a:t>
            </a:r>
            <a:r>
              <a:rPr lang="id-ID" u="sng" dirty="0"/>
              <a:t>mengurangi</a:t>
            </a:r>
            <a:r>
              <a:rPr lang="id-ID" dirty="0"/>
              <a:t> nilai input. Misalnya, semua nilai dapat ditingkatkan 15% atau diturunkan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097280" y="331208"/>
            <a:ext cx="10058400" cy="1313596"/>
          </a:xfrm>
        </p:spPr>
        <p:txBody>
          <a:bodyPr>
            <a:normAutofit/>
          </a:bodyPr>
          <a:lstStyle/>
          <a:p>
            <a:r>
              <a:rPr lang="id-ID" sz="3200" b="1" dirty="0">
                <a:latin typeface="+mn-lt"/>
              </a:rPr>
              <a:t>Dr. Aradea, S.T., M.T.</a:t>
            </a:r>
            <a:br>
              <a:rPr lang="id-ID" sz="4400" b="1" dirty="0">
                <a:latin typeface="+mn-lt"/>
              </a:rPr>
            </a:br>
            <a:r>
              <a:rPr lang="id-ID" sz="2600" dirty="0"/>
              <a:t>Lecturer/ Researcher</a:t>
            </a:r>
            <a:br>
              <a:rPr lang="id-ID" sz="2600" dirty="0"/>
            </a:br>
            <a:r>
              <a:rPr lang="en-US" sz="2600" dirty="0"/>
              <a:t>Artificial Intelligence </a:t>
            </a:r>
            <a:r>
              <a:rPr lang="en-US" sz="2600" dirty="0" err="1"/>
              <a:t>Siliwangi</a:t>
            </a:r>
            <a:r>
              <a:rPr lang="en-US" sz="2600" dirty="0"/>
              <a:t> </a:t>
            </a:r>
            <a:r>
              <a:rPr lang="id-ID" sz="2600" dirty="0"/>
              <a:t>Research Group</a:t>
            </a:r>
          </a:p>
        </p:txBody>
      </p:sp>
      <p:sp>
        <p:nvSpPr>
          <p:cNvPr id="11" name="Content Placeholder 2"/>
          <p:cNvSpPr>
            <a:spLocks noGrp="1"/>
          </p:cNvSpPr>
          <p:nvPr>
            <p:ph idx="1"/>
          </p:nvPr>
        </p:nvSpPr>
        <p:spPr>
          <a:xfrm>
            <a:off x="1097280" y="1904890"/>
            <a:ext cx="10058400" cy="1415876"/>
          </a:xfrm>
        </p:spPr>
        <p:txBody>
          <a:bodyPr>
            <a:normAutofit lnSpcReduction="10000"/>
          </a:bodyPr>
          <a:lstStyle/>
          <a:p>
            <a:pPr>
              <a:spcBef>
                <a:spcPts val="0"/>
              </a:spcBef>
              <a:spcAft>
                <a:spcPts val="0"/>
              </a:spcAft>
            </a:pPr>
            <a:r>
              <a:rPr lang="id-ID" sz="2600" b="1" i="1" dirty="0"/>
              <a:t>Research Field</a:t>
            </a:r>
          </a:p>
          <a:p>
            <a:pPr>
              <a:spcBef>
                <a:spcPts val="0"/>
              </a:spcBef>
              <a:spcAft>
                <a:spcPts val="0"/>
              </a:spcAft>
            </a:pPr>
            <a:r>
              <a:rPr lang="en-US" sz="2400" dirty="0"/>
              <a:t>Self-Adaptive Systems, Artificial Intelligence, Automated Software Engineering</a:t>
            </a:r>
            <a:r>
              <a:rPr lang="id-ID" sz="2400" dirty="0"/>
              <a:t>, Agent Based Modeling, </a:t>
            </a:r>
            <a:r>
              <a:rPr lang="en-US" sz="2400" dirty="0"/>
              <a:t>Context-Aware </a:t>
            </a:r>
            <a:r>
              <a:rPr lang="id-ID" sz="2400" dirty="0"/>
              <a:t>Computing</a:t>
            </a:r>
            <a:r>
              <a:rPr lang="en-US" sz="2400" dirty="0"/>
              <a:t>, Information Automation</a:t>
            </a:r>
            <a:r>
              <a:rPr lang="id-ID" sz="2400" dirty="0"/>
              <a:t>, Intelligent Agents, Knowledge-Based Systems, </a:t>
            </a:r>
            <a:r>
              <a:rPr lang="en-US" sz="2400" dirty="0"/>
              <a:t>Information Science</a:t>
            </a:r>
            <a:r>
              <a:rPr lang="id-ID" sz="2400" dirty="0"/>
              <a:t>, </a:t>
            </a:r>
            <a:r>
              <a:rPr lang="en-US" sz="2400" dirty="0"/>
              <a:t>IT Service</a:t>
            </a:r>
            <a:r>
              <a:rPr lang="id-ID" sz="2400" dirty="0"/>
              <a:t>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80" y="3449422"/>
            <a:ext cx="2097414" cy="2538380"/>
          </a:xfrm>
          <a:prstGeom prst="rect">
            <a:avLst/>
          </a:prstGeom>
        </p:spPr>
      </p:pic>
      <p:pic>
        <p:nvPicPr>
          <p:cNvPr id="7" name="Picture 6">
            <a:extLst>
              <a:ext uri="{FF2B5EF4-FFF2-40B4-BE49-F238E27FC236}">
                <a16:creationId xmlns:a16="http://schemas.microsoft.com/office/drawing/2014/main" id="{98409285-E061-4A27-9087-3B8384AC7037}"/>
              </a:ext>
            </a:extLst>
          </p:cNvPr>
          <p:cNvPicPr>
            <a:picLocks noChangeAspect="1"/>
          </p:cNvPicPr>
          <p:nvPr/>
        </p:nvPicPr>
        <p:blipFill>
          <a:blip r:embed="rId3"/>
          <a:stretch>
            <a:fillRect/>
          </a:stretch>
        </p:blipFill>
        <p:spPr>
          <a:xfrm>
            <a:off x="9409880" y="611611"/>
            <a:ext cx="1745800" cy="940206"/>
          </a:xfrm>
          <a:prstGeom prst="rect">
            <a:avLst/>
          </a:prstGeom>
        </p:spPr>
      </p:pic>
      <p:sp>
        <p:nvSpPr>
          <p:cNvPr id="8" name="Content Placeholder 2">
            <a:extLst>
              <a:ext uri="{FF2B5EF4-FFF2-40B4-BE49-F238E27FC236}">
                <a16:creationId xmlns:a16="http://schemas.microsoft.com/office/drawing/2014/main" id="{7D25929E-5A27-4367-A9F5-426CF0B474C7}"/>
              </a:ext>
            </a:extLst>
          </p:cNvPr>
          <p:cNvSpPr txBox="1">
            <a:spLocks/>
          </p:cNvSpPr>
          <p:nvPr/>
        </p:nvSpPr>
        <p:spPr>
          <a:xfrm>
            <a:off x="3569045" y="3409081"/>
            <a:ext cx="7586635" cy="2768033"/>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0"/>
              </a:spcBef>
              <a:spcAft>
                <a:spcPts val="0"/>
              </a:spcAft>
            </a:pPr>
            <a:r>
              <a:rPr lang="id-ID" sz="2800" b="1" i="1" dirty="0"/>
              <a:t>Education</a:t>
            </a:r>
          </a:p>
          <a:p>
            <a:pPr>
              <a:spcBef>
                <a:spcPts val="0"/>
              </a:spcBef>
              <a:spcAft>
                <a:spcPts val="0"/>
              </a:spcAft>
            </a:pPr>
            <a:r>
              <a:rPr lang="id-ID" sz="2600" dirty="0"/>
              <a:t>S1: Informatics </a:t>
            </a:r>
            <a:r>
              <a:rPr lang="en-US" sz="2600" dirty="0"/>
              <a:t>-</a:t>
            </a:r>
            <a:r>
              <a:rPr lang="id-ID" sz="2600" dirty="0"/>
              <a:t> UII (Yogyakarta)</a:t>
            </a:r>
          </a:p>
          <a:p>
            <a:pPr>
              <a:spcBef>
                <a:spcPts val="0"/>
              </a:spcBef>
              <a:spcAft>
                <a:spcPts val="0"/>
              </a:spcAft>
            </a:pPr>
            <a:r>
              <a:rPr lang="id-ID" sz="2600" dirty="0"/>
              <a:t>S2: Informatics </a:t>
            </a:r>
            <a:r>
              <a:rPr lang="en-US" sz="2600" dirty="0"/>
              <a:t>-</a:t>
            </a:r>
            <a:r>
              <a:rPr lang="id-ID" sz="2600" dirty="0"/>
              <a:t> ITB (Bandung)</a:t>
            </a:r>
          </a:p>
          <a:p>
            <a:pPr>
              <a:spcBef>
                <a:spcPts val="0"/>
              </a:spcBef>
              <a:spcAft>
                <a:spcPts val="0"/>
              </a:spcAft>
            </a:pPr>
            <a:r>
              <a:rPr lang="id-ID" sz="2600" dirty="0"/>
              <a:t>S3: Electrical Engineering and Informatics </a:t>
            </a:r>
            <a:r>
              <a:rPr lang="en-US" sz="2600" dirty="0"/>
              <a:t>-</a:t>
            </a:r>
            <a:r>
              <a:rPr lang="id-ID" sz="2600" dirty="0"/>
              <a:t> ITB (Bandung)</a:t>
            </a:r>
          </a:p>
          <a:p>
            <a:pPr>
              <a:spcBef>
                <a:spcPts val="0"/>
              </a:spcBef>
              <a:spcAft>
                <a:spcPts val="0"/>
              </a:spcAft>
            </a:pPr>
            <a:endParaRPr lang="id-ID" sz="1500" dirty="0"/>
          </a:p>
          <a:p>
            <a:pPr>
              <a:spcBef>
                <a:spcPts val="0"/>
              </a:spcBef>
              <a:spcAft>
                <a:spcPts val="0"/>
              </a:spcAft>
            </a:pPr>
            <a:r>
              <a:rPr lang="id-ID" sz="2800" b="1" i="1" dirty="0"/>
              <a:t>Links</a:t>
            </a:r>
          </a:p>
          <a:p>
            <a:pPr>
              <a:spcBef>
                <a:spcPts val="0"/>
              </a:spcBef>
              <a:spcAft>
                <a:spcPts val="0"/>
              </a:spcAft>
            </a:pPr>
            <a:r>
              <a:rPr lang="id-ID" sz="2200" dirty="0">
                <a:hlinkClick r:id="rId4"/>
              </a:rPr>
              <a:t>aradea.informatika@gmail.com</a:t>
            </a:r>
            <a:endParaRPr lang="id-ID" sz="2200" dirty="0"/>
          </a:p>
          <a:p>
            <a:pPr>
              <a:spcBef>
                <a:spcPts val="0"/>
              </a:spcBef>
              <a:spcAft>
                <a:spcPts val="0"/>
              </a:spcAft>
            </a:pPr>
            <a:r>
              <a:rPr lang="id-ID" sz="2200" dirty="0">
                <a:hlinkClick r:id="rId5"/>
              </a:rPr>
              <a:t>https://s.id/ais-yt</a:t>
            </a:r>
            <a:endParaRPr lang="en-US" sz="2200" dirty="0">
              <a:hlinkClick r:id="rId6"/>
            </a:endParaRPr>
          </a:p>
          <a:p>
            <a:pPr>
              <a:spcBef>
                <a:spcPts val="0"/>
              </a:spcBef>
              <a:spcAft>
                <a:spcPts val="0"/>
              </a:spcAft>
            </a:pPr>
            <a:r>
              <a:rPr lang="id-ID" sz="2200" dirty="0">
                <a:hlinkClick r:id="rId7"/>
              </a:rPr>
              <a:t>http://ais.if.unsil.ac.id/</a:t>
            </a:r>
            <a:endParaRPr lang="id-ID" sz="2200" dirty="0"/>
          </a:p>
          <a:p>
            <a:pPr>
              <a:spcBef>
                <a:spcPts val="0"/>
              </a:spcBef>
              <a:spcAft>
                <a:spcPts val="0"/>
              </a:spcAft>
            </a:pPr>
            <a:r>
              <a:rPr lang="id-ID" sz="2200" dirty="0">
                <a:hlinkClick r:id="rId8"/>
              </a:rPr>
              <a:t>https://www.researchgate.net/profile/Aradea_Dipalokareswara</a:t>
            </a:r>
            <a:endParaRPr lang="id-ID" sz="2200" dirty="0"/>
          </a:p>
        </p:txBody>
      </p:sp>
    </p:spTree>
    <p:extLst>
      <p:ext uri="{BB962C8B-B14F-4D97-AF65-F5344CB8AC3E}">
        <p14:creationId xmlns:p14="http://schemas.microsoft.com/office/powerpoint/2010/main" val="2827459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8F53A-3A57-4E60-8F67-77A2559687C8}"/>
              </a:ext>
            </a:extLst>
          </p:cNvPr>
          <p:cNvSpPr>
            <a:spLocks noGrp="1"/>
          </p:cNvSpPr>
          <p:nvPr>
            <p:ph idx="1"/>
          </p:nvPr>
        </p:nvSpPr>
        <p:spPr>
          <a:xfrm>
            <a:off x="1097280" y="1817949"/>
            <a:ext cx="3072938" cy="3848559"/>
          </a:xfrm>
        </p:spPr>
        <p:txBody>
          <a:bodyPr>
            <a:normAutofit/>
          </a:bodyPr>
          <a:lstStyle/>
          <a:p>
            <a:pPr marL="90488" indent="-7938">
              <a:spcBef>
                <a:spcPts val="400"/>
              </a:spcBef>
              <a:spcAft>
                <a:spcPts val="400"/>
              </a:spcAft>
              <a:buNone/>
              <a:defRPr/>
            </a:pPr>
            <a:r>
              <a:rPr lang="id-ID" sz="2400" b="1" dirty="0"/>
              <a:t>KASUS - I</a:t>
            </a:r>
          </a:p>
          <a:p>
            <a:pPr marL="90488" indent="-7938">
              <a:spcBef>
                <a:spcPts val="200"/>
              </a:spcBef>
              <a:buNone/>
              <a:defRPr/>
            </a:pPr>
            <a:r>
              <a:rPr lang="id-ID" dirty="0"/>
              <a:t>Prediksi Kelulusan Ujian Mengemudi</a:t>
            </a:r>
          </a:p>
          <a:p>
            <a:pPr marL="360363" indent="-277813">
              <a:spcBef>
                <a:spcPts val="200"/>
              </a:spcBef>
              <a:buFont typeface="Arial" panose="020B0604020202020204" pitchFamily="34" charset="0"/>
              <a:buChar char="•"/>
              <a:defRPr/>
            </a:pPr>
            <a:r>
              <a:rPr lang="id-ID" dirty="0"/>
              <a:t>Input ke neuron:</a:t>
            </a:r>
          </a:p>
          <a:p>
            <a:pPr marL="360363" indent="-277813">
              <a:spcBef>
                <a:spcPts val="200"/>
              </a:spcBef>
              <a:buFont typeface="Arial" panose="020B0604020202020204" pitchFamily="34" charset="0"/>
              <a:buChar char="•"/>
              <a:defRPr/>
            </a:pPr>
            <a:r>
              <a:rPr lang="id-ID" dirty="0"/>
              <a:t>Neuron diatur untuk aktif: kombinasi input x bobot &gt; 0,7</a:t>
            </a:r>
          </a:p>
          <a:p>
            <a:pPr marL="360363" indent="-277813">
              <a:spcBef>
                <a:spcPts val="200"/>
              </a:spcBef>
              <a:buFont typeface="Arial" panose="020B0604020202020204" pitchFamily="34" charset="0"/>
              <a:buChar char="•"/>
              <a:defRPr/>
            </a:pPr>
            <a:r>
              <a:rPr lang="id-ID" dirty="0"/>
              <a:t>Jika hasil dunia nyata menunjukan bahwa neuron dinyalakan secara tidak benar, maka bobot disesuaikan dengan 10%</a:t>
            </a:r>
          </a:p>
        </p:txBody>
      </p:sp>
      <p:pic>
        <p:nvPicPr>
          <p:cNvPr id="30723" name="Picture 4">
            <a:extLst>
              <a:ext uri="{FF2B5EF4-FFF2-40B4-BE49-F238E27FC236}">
                <a16:creationId xmlns:a16="http://schemas.microsoft.com/office/drawing/2014/main" id="{EDF49F6A-E14A-4EAD-9E5C-404D099D0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04500" y="2054761"/>
            <a:ext cx="6797152" cy="158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965AEE72-D38C-4579-849F-459CF78155AE}"/>
              </a:ext>
            </a:extLst>
          </p:cNvPr>
          <p:cNvSpPr txBox="1">
            <a:spLocks/>
          </p:cNvSpPr>
          <p:nvPr/>
        </p:nvSpPr>
        <p:spPr bwMode="auto">
          <a:xfrm>
            <a:off x="4604500" y="3753135"/>
            <a:ext cx="3886200" cy="1965325"/>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id-ID" sz="1800" u="sng" kern="0" dirty="0"/>
              <a:t>Peserta-1: Richard</a:t>
            </a:r>
          </a:p>
          <a:p>
            <a:pPr>
              <a:buFontTx/>
              <a:buChar char="-"/>
              <a:defRPr/>
            </a:pPr>
            <a:r>
              <a:rPr lang="id-ID" sz="1800" kern="0" dirty="0"/>
              <a:t>Usia 23 tahun</a:t>
            </a:r>
          </a:p>
          <a:p>
            <a:pPr>
              <a:buFontTx/>
              <a:buChar char="-"/>
              <a:defRPr/>
            </a:pPr>
            <a:r>
              <a:rPr lang="id-ID" sz="1800" kern="0" dirty="0"/>
              <a:t>Dilatih ayahnya</a:t>
            </a:r>
          </a:p>
          <a:p>
            <a:pPr>
              <a:buFontTx/>
              <a:buChar char="-"/>
              <a:defRPr/>
            </a:pPr>
            <a:r>
              <a:rPr lang="id-ID" sz="1800" kern="0" dirty="0"/>
              <a:t>Mobil tanpa power steering</a:t>
            </a:r>
          </a:p>
          <a:p>
            <a:pPr>
              <a:buFontTx/>
              <a:buChar char="-"/>
              <a:defRPr/>
            </a:pPr>
            <a:r>
              <a:rPr lang="id-ID" sz="1800" kern="0" dirty="0"/>
              <a:t>Pengalaman mengemudi 55 jam</a:t>
            </a:r>
          </a:p>
          <a:p>
            <a:pPr>
              <a:buFontTx/>
              <a:buChar char="-"/>
              <a:defRPr/>
            </a:pPr>
            <a:r>
              <a:rPr lang="id-ID" sz="1800" kern="0" dirty="0"/>
              <a:t>Lulus ujian</a:t>
            </a:r>
          </a:p>
          <a:p>
            <a:pPr marL="0" indent="0">
              <a:buNone/>
              <a:defRPr/>
            </a:pPr>
            <a:endParaRPr lang="id-ID" sz="1800" kern="0" dirty="0"/>
          </a:p>
          <a:p>
            <a:pPr marL="0" indent="0">
              <a:buNone/>
              <a:defRPr/>
            </a:pPr>
            <a:endParaRPr lang="id-ID" sz="1800" kern="0" dirty="0"/>
          </a:p>
        </p:txBody>
      </p:sp>
      <p:sp>
        <p:nvSpPr>
          <p:cNvPr id="7" name="Content Placeholder 2">
            <a:extLst>
              <a:ext uri="{FF2B5EF4-FFF2-40B4-BE49-F238E27FC236}">
                <a16:creationId xmlns:a16="http://schemas.microsoft.com/office/drawing/2014/main" id="{601683C0-78D2-455B-9520-E86D9F76FFE2}"/>
              </a:ext>
            </a:extLst>
          </p:cNvPr>
          <p:cNvSpPr txBox="1">
            <a:spLocks/>
          </p:cNvSpPr>
          <p:nvPr/>
        </p:nvSpPr>
        <p:spPr bwMode="auto">
          <a:xfrm>
            <a:off x="8267700" y="3745198"/>
            <a:ext cx="3886200" cy="1981200"/>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defRPr/>
            </a:pPr>
            <a:r>
              <a:rPr lang="id-ID" sz="1800" u="sng" kern="0" dirty="0"/>
              <a:t>Peserta-2: Jennifer</a:t>
            </a:r>
          </a:p>
          <a:p>
            <a:pPr>
              <a:buFontTx/>
              <a:buChar char="-"/>
              <a:defRPr/>
            </a:pPr>
            <a:r>
              <a:rPr lang="id-ID" sz="1800" kern="0" dirty="0"/>
              <a:t>Usia 21 tahun</a:t>
            </a:r>
          </a:p>
          <a:p>
            <a:pPr>
              <a:buFontTx/>
              <a:buChar char="-"/>
              <a:defRPr/>
            </a:pPr>
            <a:r>
              <a:rPr lang="id-ID" sz="1800" kern="0" dirty="0"/>
              <a:t>Dilatih instruktur berkualifikasi</a:t>
            </a:r>
          </a:p>
          <a:p>
            <a:pPr>
              <a:buFontTx/>
              <a:buChar char="-"/>
              <a:defRPr/>
            </a:pPr>
            <a:r>
              <a:rPr lang="id-ID" sz="1800" kern="0" dirty="0"/>
              <a:t>Mobil dengan power steering</a:t>
            </a:r>
          </a:p>
          <a:p>
            <a:pPr>
              <a:buFontTx/>
              <a:buChar char="-"/>
              <a:defRPr/>
            </a:pPr>
            <a:r>
              <a:rPr lang="id-ID" sz="1800" kern="0" dirty="0"/>
              <a:t>Pengalaman mengemudi 30 jam</a:t>
            </a:r>
          </a:p>
          <a:p>
            <a:pPr>
              <a:buFontTx/>
              <a:buChar char="-"/>
              <a:defRPr/>
            </a:pPr>
            <a:r>
              <a:rPr lang="id-ID" sz="1800" kern="0" dirty="0"/>
              <a:t>Lulus ujian</a:t>
            </a:r>
          </a:p>
          <a:p>
            <a:pPr marL="0" indent="0">
              <a:buNone/>
              <a:defRPr/>
            </a:pPr>
            <a:endParaRPr lang="id-ID" sz="1800" kern="0" dirty="0"/>
          </a:p>
          <a:p>
            <a:pPr marL="0" indent="0">
              <a:buNone/>
              <a:defRPr/>
            </a:pPr>
            <a:endParaRPr lang="id-ID" sz="1800" kern="0" dirty="0"/>
          </a:p>
        </p:txBody>
      </p:sp>
      <p:sp>
        <p:nvSpPr>
          <p:cNvPr id="9" name="Content Placeholder 2">
            <a:extLst>
              <a:ext uri="{FF2B5EF4-FFF2-40B4-BE49-F238E27FC236}">
                <a16:creationId xmlns:a16="http://schemas.microsoft.com/office/drawing/2014/main" id="{2EFA70CD-ABA8-4836-8477-FC3209BCD544}"/>
              </a:ext>
            </a:extLst>
          </p:cNvPr>
          <p:cNvSpPr txBox="1">
            <a:spLocks/>
          </p:cNvSpPr>
          <p:nvPr/>
        </p:nvSpPr>
        <p:spPr bwMode="auto">
          <a:xfrm>
            <a:off x="1097280" y="5873069"/>
            <a:ext cx="10304372" cy="534987"/>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defRPr/>
            </a:pPr>
            <a:r>
              <a:rPr lang="id-ID" sz="2000" i="1" kern="0" dirty="0"/>
              <a:t>Tunjukkan apakah neuron berfungsi untuk Richard, kemudian Jennifer ?</a:t>
            </a:r>
            <a:endParaRPr lang="id-ID" sz="1800" i="1" kern="0" dirty="0"/>
          </a:p>
        </p:txBody>
      </p:sp>
      <p:sp>
        <p:nvSpPr>
          <p:cNvPr id="8" name="Title 1">
            <a:extLst>
              <a:ext uri="{FF2B5EF4-FFF2-40B4-BE49-F238E27FC236}">
                <a16:creationId xmlns:a16="http://schemas.microsoft.com/office/drawing/2014/main" id="{F3B78C4A-5D43-450B-8E71-49D51557688D}"/>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NN</a:t>
            </a:r>
          </a:p>
        </p:txBody>
      </p:sp>
      <p:pic>
        <p:nvPicPr>
          <p:cNvPr id="10" name="Picture 4" descr="Hasil gambar">
            <a:extLst>
              <a:ext uri="{FF2B5EF4-FFF2-40B4-BE49-F238E27FC236}">
                <a16:creationId xmlns:a16="http://schemas.microsoft.com/office/drawing/2014/main" id="{8803E149-451E-4F04-B2BB-6C7EF9504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4">
            <a:extLst>
              <a:ext uri="{FF2B5EF4-FFF2-40B4-BE49-F238E27FC236}">
                <a16:creationId xmlns:a16="http://schemas.microsoft.com/office/drawing/2014/main" id="{34DAAB9B-0047-4E2C-9252-DC95D41C9C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8060" y="2720843"/>
            <a:ext cx="5896840" cy="1416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2FF2D5AA-DFE7-49AF-8ACD-48EAD50D925B}"/>
              </a:ext>
            </a:extLst>
          </p:cNvPr>
          <p:cNvSpPr txBox="1">
            <a:spLocks/>
          </p:cNvSpPr>
          <p:nvPr/>
        </p:nvSpPr>
        <p:spPr>
          <a:xfrm>
            <a:off x="1097279" y="1817949"/>
            <a:ext cx="10058400" cy="47534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7938">
              <a:spcBef>
                <a:spcPts val="400"/>
              </a:spcBef>
              <a:spcAft>
                <a:spcPts val="400"/>
              </a:spcAft>
              <a:buNone/>
              <a:defRPr/>
            </a:pPr>
            <a:r>
              <a:rPr lang="id-ID" sz="2400" b="1" dirty="0"/>
              <a:t>KASUS - I</a:t>
            </a:r>
          </a:p>
          <a:p>
            <a:pPr marL="360363" indent="-277813">
              <a:spcBef>
                <a:spcPts val="500"/>
              </a:spcBef>
              <a:spcAft>
                <a:spcPts val="500"/>
              </a:spcAft>
              <a:buFont typeface="Arial" panose="020B0604020202020204" pitchFamily="34" charset="0"/>
              <a:buChar char="•"/>
              <a:defRPr/>
            </a:pPr>
            <a:r>
              <a:rPr lang="id-ID" dirty="0"/>
              <a:t>Bobot yang relevan untuk digunakan Richard adalah:</a:t>
            </a:r>
          </a:p>
          <a:p>
            <a:pPr marL="360363" indent="-277813">
              <a:spcBef>
                <a:spcPts val="500"/>
              </a:spcBef>
              <a:spcAft>
                <a:spcPts val="500"/>
              </a:spcAft>
              <a:buFont typeface="Arial" panose="020B0604020202020204" pitchFamily="34" charset="0"/>
              <a:buChar char="•"/>
              <a:defRPr/>
            </a:pPr>
            <a:endParaRPr lang="id-ID" dirty="0"/>
          </a:p>
          <a:p>
            <a:pPr marL="360363" indent="-277813">
              <a:spcBef>
                <a:spcPts val="500"/>
              </a:spcBef>
              <a:spcAft>
                <a:spcPts val="500"/>
              </a:spcAft>
              <a:buFont typeface="Arial" panose="020B0604020202020204" pitchFamily="34" charset="0"/>
              <a:buChar char="•"/>
              <a:defRPr/>
            </a:pPr>
            <a:endParaRPr lang="id-ID" dirty="0"/>
          </a:p>
          <a:p>
            <a:pPr marL="360363" indent="-277813">
              <a:spcBef>
                <a:spcPts val="500"/>
              </a:spcBef>
              <a:spcAft>
                <a:spcPts val="500"/>
              </a:spcAft>
              <a:buFont typeface="Arial" panose="020B0604020202020204" pitchFamily="34" charset="0"/>
              <a:buChar char="•"/>
              <a:defRPr/>
            </a:pPr>
            <a:endParaRPr lang="id-ID" dirty="0"/>
          </a:p>
          <a:p>
            <a:pPr marL="360363" indent="-277813">
              <a:spcBef>
                <a:spcPts val="500"/>
              </a:spcBef>
              <a:spcAft>
                <a:spcPts val="500"/>
              </a:spcAft>
              <a:buFont typeface="Arial" panose="020B0604020202020204" pitchFamily="34" charset="0"/>
              <a:buChar char="•"/>
              <a:defRPr/>
            </a:pPr>
            <a:endParaRPr lang="id-ID" dirty="0"/>
          </a:p>
          <a:p>
            <a:pPr marL="360363" indent="-277813">
              <a:spcBef>
                <a:spcPts val="500"/>
              </a:spcBef>
              <a:spcAft>
                <a:spcPts val="500"/>
              </a:spcAft>
              <a:buFont typeface="Arial" panose="020B0604020202020204" pitchFamily="34" charset="0"/>
              <a:buChar char="•"/>
              <a:defRPr/>
            </a:pPr>
            <a:r>
              <a:rPr lang="id-ID" dirty="0"/>
              <a:t>Memberikan nilai 0,5, bobot dari dua input yang digunakan tampaknya terlalu rendah (&lt;0,7); maka akan ditingkatkan 10%</a:t>
            </a:r>
          </a:p>
          <a:p>
            <a:pPr marL="360363" indent="-277813">
              <a:spcBef>
                <a:spcPts val="500"/>
              </a:spcBef>
              <a:spcAft>
                <a:spcPts val="500"/>
              </a:spcAft>
              <a:buFont typeface="Arial" panose="020B0604020202020204" pitchFamily="34" charset="0"/>
              <a:buChar char="•"/>
              <a:defRPr/>
            </a:pPr>
            <a:r>
              <a:rPr lang="id-ID" dirty="0"/>
              <a:t>Namun kenaikan 10% masih belum cukup untuk memprediksi Richard lulus, dibutuhkan beberapa contoh dimana bobot perlu ditingkatkan untuk sistem yang berkinerja lebih baik</a:t>
            </a:r>
          </a:p>
          <a:p>
            <a:pPr marL="360363" indent="-277813">
              <a:spcBef>
                <a:spcPts val="500"/>
              </a:spcBef>
              <a:spcAft>
                <a:spcPts val="500"/>
              </a:spcAft>
              <a:buFont typeface="Arial" panose="020B0604020202020204" pitchFamily="34" charset="0"/>
              <a:buChar char="•"/>
              <a:defRPr/>
            </a:pPr>
            <a:r>
              <a:rPr lang="id-ID" dirty="0"/>
              <a:t>Proses mengubah bobot input akan berlanjut sampai jaringan memberikan output yang benar untuk sebanyak mungkin input yang berbeda</a:t>
            </a:r>
          </a:p>
        </p:txBody>
      </p:sp>
      <p:sp>
        <p:nvSpPr>
          <p:cNvPr id="6" name="Title 1">
            <a:extLst>
              <a:ext uri="{FF2B5EF4-FFF2-40B4-BE49-F238E27FC236}">
                <a16:creationId xmlns:a16="http://schemas.microsoft.com/office/drawing/2014/main" id="{04D6E47C-D799-4A20-8D95-5E7B667CED27}"/>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NN</a:t>
            </a:r>
          </a:p>
        </p:txBody>
      </p:sp>
      <p:pic>
        <p:nvPicPr>
          <p:cNvPr id="7" name="Picture 4" descr="Hasil gambar">
            <a:extLst>
              <a:ext uri="{FF2B5EF4-FFF2-40B4-BE49-F238E27FC236}">
                <a16:creationId xmlns:a16="http://schemas.microsoft.com/office/drawing/2014/main" id="{306A0EBB-DD57-43B2-B518-A93E54370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FF2D5AA-DFE7-49AF-8ACD-48EAD50D925B}"/>
              </a:ext>
            </a:extLst>
          </p:cNvPr>
          <p:cNvSpPr txBox="1">
            <a:spLocks/>
          </p:cNvSpPr>
          <p:nvPr/>
        </p:nvSpPr>
        <p:spPr>
          <a:xfrm>
            <a:off x="1097278" y="1817949"/>
            <a:ext cx="10180321" cy="475344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0488" indent="-7938">
              <a:spcBef>
                <a:spcPts val="400"/>
              </a:spcBef>
              <a:spcAft>
                <a:spcPts val="400"/>
              </a:spcAft>
              <a:buNone/>
              <a:defRPr/>
            </a:pPr>
            <a:r>
              <a:rPr lang="id-ID" sz="2400" b="1" dirty="0"/>
              <a:t>KASUS - I</a:t>
            </a:r>
          </a:p>
          <a:p>
            <a:pPr marL="360363" indent="-277813">
              <a:spcBef>
                <a:spcPts val="300"/>
              </a:spcBef>
              <a:spcAft>
                <a:spcPts val="300"/>
              </a:spcAft>
              <a:buFont typeface="Arial" panose="020B0604020202020204" pitchFamily="34" charset="0"/>
              <a:buChar char="•"/>
              <a:defRPr/>
            </a:pPr>
            <a:r>
              <a:rPr lang="id-ID" dirty="0"/>
              <a:t>Bobot yang relevan untuk digunakan Jennifer adalah:</a:t>
            </a:r>
          </a:p>
          <a:p>
            <a:pPr marL="360363" indent="-277813">
              <a:spcBef>
                <a:spcPts val="300"/>
              </a:spcBef>
              <a:spcAft>
                <a:spcPts val="300"/>
              </a:spcAft>
              <a:buFont typeface="Arial" panose="020B0604020202020204" pitchFamily="34" charset="0"/>
              <a:buChar char="•"/>
              <a:defRPr/>
            </a:pPr>
            <a:endParaRPr lang="id-ID" dirty="0"/>
          </a:p>
          <a:p>
            <a:pPr marL="360363" indent="-277813">
              <a:spcBef>
                <a:spcPts val="300"/>
              </a:spcBef>
              <a:spcAft>
                <a:spcPts val="300"/>
              </a:spcAft>
              <a:buFont typeface="Arial" panose="020B0604020202020204" pitchFamily="34" charset="0"/>
              <a:buChar char="•"/>
              <a:defRPr/>
            </a:pPr>
            <a:endParaRPr lang="id-ID" dirty="0"/>
          </a:p>
          <a:p>
            <a:pPr marL="360363" indent="-277813">
              <a:spcBef>
                <a:spcPts val="300"/>
              </a:spcBef>
              <a:spcAft>
                <a:spcPts val="300"/>
              </a:spcAft>
              <a:buFont typeface="Arial" panose="020B0604020202020204" pitchFamily="34" charset="0"/>
              <a:buChar char="•"/>
              <a:defRPr/>
            </a:pPr>
            <a:endParaRPr lang="id-ID" dirty="0"/>
          </a:p>
          <a:p>
            <a:pPr marL="360363" indent="-277813">
              <a:spcBef>
                <a:spcPts val="300"/>
              </a:spcBef>
              <a:spcAft>
                <a:spcPts val="300"/>
              </a:spcAft>
              <a:buFont typeface="Arial" panose="020B0604020202020204" pitchFamily="34" charset="0"/>
              <a:buChar char="•"/>
              <a:defRPr/>
            </a:pPr>
            <a:endParaRPr lang="id-ID" dirty="0"/>
          </a:p>
          <a:p>
            <a:pPr marL="360363" indent="-277813">
              <a:spcBef>
                <a:spcPts val="300"/>
              </a:spcBef>
              <a:spcAft>
                <a:spcPts val="300"/>
              </a:spcAft>
              <a:buFont typeface="Arial" panose="020B0604020202020204" pitchFamily="34" charset="0"/>
              <a:buChar char="•"/>
              <a:defRPr/>
            </a:pPr>
            <a:endParaRPr lang="id-ID" dirty="0"/>
          </a:p>
          <a:p>
            <a:pPr marL="360363" indent="-277813">
              <a:spcBef>
                <a:spcPts val="300"/>
              </a:spcBef>
              <a:spcAft>
                <a:spcPts val="300"/>
              </a:spcAft>
              <a:buFont typeface="Arial" panose="020B0604020202020204" pitchFamily="34" charset="0"/>
              <a:buChar char="•"/>
              <a:defRPr/>
            </a:pPr>
            <a:r>
              <a:rPr lang="id-ID" dirty="0"/>
              <a:t>Bobot yang berlaku untuk Jennifer memiliki nilai 0,8, yang menunjukkan ia harus lulus ujiannya</a:t>
            </a:r>
          </a:p>
          <a:p>
            <a:pPr marL="360363" indent="-277813">
              <a:spcBef>
                <a:spcPts val="300"/>
              </a:spcBef>
              <a:spcAft>
                <a:spcPts val="300"/>
              </a:spcAft>
              <a:buFont typeface="Arial" panose="020B0604020202020204" pitchFamily="34" charset="0"/>
              <a:buChar char="•"/>
              <a:defRPr/>
            </a:pPr>
            <a:r>
              <a:rPr lang="id-ID" dirty="0"/>
              <a:t>Ketika lulus diperoleh, maka sistem itu benar dalam memprediksi ini, tidak ada pergantian diperlukan </a:t>
            </a:r>
          </a:p>
          <a:p>
            <a:pPr marL="360363" indent="-277813">
              <a:spcBef>
                <a:spcPts val="300"/>
              </a:spcBef>
              <a:spcAft>
                <a:spcPts val="300"/>
              </a:spcAft>
              <a:buFont typeface="Arial" panose="020B0604020202020204" pitchFamily="34" charset="0"/>
              <a:buChar char="•"/>
              <a:defRPr/>
            </a:pPr>
            <a:r>
              <a:rPr lang="id-ID" dirty="0"/>
              <a:t>Jika sistem memprediksi lulus dan peserta gagal maka bobot akan berkurang (tidak bertambah)</a:t>
            </a:r>
          </a:p>
          <a:p>
            <a:pPr marL="360363" indent="-277813">
              <a:spcBef>
                <a:spcPts val="300"/>
              </a:spcBef>
              <a:spcAft>
                <a:spcPts val="300"/>
              </a:spcAft>
              <a:buFont typeface="Arial" panose="020B0604020202020204" pitchFamily="34" charset="0"/>
              <a:buChar char="•"/>
              <a:defRPr/>
            </a:pPr>
            <a:r>
              <a:rPr lang="id-ID" dirty="0"/>
              <a:t>Proses mengubah bobot input akan berlanjut sampai jaringan memberikan output yang benar untuk sebanyak mungkin input yang berbeda</a:t>
            </a:r>
          </a:p>
        </p:txBody>
      </p:sp>
      <p:sp>
        <p:nvSpPr>
          <p:cNvPr id="6" name="Title 1">
            <a:extLst>
              <a:ext uri="{FF2B5EF4-FFF2-40B4-BE49-F238E27FC236}">
                <a16:creationId xmlns:a16="http://schemas.microsoft.com/office/drawing/2014/main" id="{04D6E47C-D799-4A20-8D95-5E7B667CED27}"/>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NN</a:t>
            </a:r>
          </a:p>
        </p:txBody>
      </p:sp>
      <p:pic>
        <p:nvPicPr>
          <p:cNvPr id="7" name="Picture 4" descr="Hasil gambar">
            <a:extLst>
              <a:ext uri="{FF2B5EF4-FFF2-40B4-BE49-F238E27FC236}">
                <a16:creationId xmlns:a16="http://schemas.microsoft.com/office/drawing/2014/main" id="{306A0EBB-DD57-43B2-B518-A93E54370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D17B8A51-FE46-4326-BDAF-94E72F8A92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4981" y="2681484"/>
            <a:ext cx="5984731" cy="1450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9416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72A8423-3F9E-433D-945B-8A620299D71A}"/>
              </a:ext>
            </a:extLst>
          </p:cNvPr>
          <p:cNvSpPr>
            <a:spLocks noGrp="1"/>
          </p:cNvSpPr>
          <p:nvPr>
            <p:ph idx="1"/>
          </p:nvPr>
        </p:nvSpPr>
        <p:spPr>
          <a:xfrm>
            <a:off x="1097280" y="1862050"/>
            <a:ext cx="3945775" cy="4691149"/>
          </a:xfrm>
        </p:spPr>
        <p:txBody>
          <a:bodyPr/>
          <a:lstStyle/>
          <a:p>
            <a:pPr marL="90488" indent="-7938">
              <a:buNone/>
              <a:defRPr/>
            </a:pPr>
            <a:r>
              <a:rPr lang="id-ID" sz="2400" b="1" dirty="0"/>
              <a:t>KASUS - II</a:t>
            </a:r>
          </a:p>
          <a:p>
            <a:pPr marL="82550" indent="0">
              <a:spcBef>
                <a:spcPts val="400"/>
              </a:spcBef>
              <a:spcAft>
                <a:spcPts val="400"/>
              </a:spcAft>
              <a:buNone/>
              <a:defRPr/>
            </a:pPr>
            <a:r>
              <a:rPr lang="id-ID" i="1" dirty="0"/>
              <a:t>Condition Monitoring</a:t>
            </a:r>
          </a:p>
          <a:p>
            <a:pPr marL="360363" indent="-277813">
              <a:spcBef>
                <a:spcPts val="600"/>
              </a:spcBef>
              <a:spcAft>
                <a:spcPts val="600"/>
              </a:spcAft>
              <a:buFont typeface="Arial" panose="020B0604020202020204" pitchFamily="34" charset="0"/>
              <a:buChar char="•"/>
              <a:defRPr/>
            </a:pPr>
            <a:r>
              <a:rPr lang="id-ID" u="sng" dirty="0"/>
              <a:t>Memonitor keadaan</a:t>
            </a:r>
            <a:r>
              <a:rPr lang="id-ID" dirty="0"/>
              <a:t> adalah tugas yang sering dilakukan NN </a:t>
            </a:r>
          </a:p>
          <a:p>
            <a:pPr marL="360363" indent="-277813">
              <a:spcBef>
                <a:spcPts val="600"/>
              </a:spcBef>
              <a:spcAft>
                <a:spcPts val="600"/>
              </a:spcAft>
              <a:buFont typeface="Arial" panose="020B0604020202020204" pitchFamily="34" charset="0"/>
              <a:buChar char="•"/>
              <a:defRPr/>
            </a:pPr>
            <a:r>
              <a:rPr lang="id-ID" dirty="0"/>
              <a:t>NN mahir dalam mengambil </a:t>
            </a:r>
            <a:r>
              <a:rPr lang="id-ID" u="sng" dirty="0"/>
              <a:t>data sensorik</a:t>
            </a:r>
            <a:r>
              <a:rPr lang="id-ID" dirty="0"/>
              <a:t>, misalnya spektrum vibrasi dan pola identifikasi</a:t>
            </a:r>
          </a:p>
          <a:p>
            <a:pPr marL="360363" indent="-277813">
              <a:spcBef>
                <a:spcPts val="600"/>
              </a:spcBef>
              <a:spcAft>
                <a:spcPts val="600"/>
              </a:spcAft>
              <a:buFont typeface="Arial" panose="020B0604020202020204" pitchFamily="34" charset="0"/>
              <a:buChar char="•"/>
              <a:defRPr/>
            </a:pPr>
            <a:r>
              <a:rPr lang="id-ID" dirty="0"/>
              <a:t>NN dapat </a:t>
            </a:r>
            <a:r>
              <a:rPr lang="id-ID" u="sng" dirty="0"/>
              <a:t>mempelajari spektrum</a:t>
            </a:r>
            <a:r>
              <a:rPr lang="id-ID" dirty="0"/>
              <a:t> mana yang merepresentasikan operasi normal dan yang menunjukkan kesalahan</a:t>
            </a:r>
          </a:p>
        </p:txBody>
      </p:sp>
      <p:pic>
        <p:nvPicPr>
          <p:cNvPr id="44036" name="Picture 5">
            <a:extLst>
              <a:ext uri="{FF2B5EF4-FFF2-40B4-BE49-F238E27FC236}">
                <a16:creationId xmlns:a16="http://schemas.microsoft.com/office/drawing/2014/main" id="{E3A6428C-DF23-4BA8-B712-DD143ED16B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5563" y="2312238"/>
            <a:ext cx="5938891" cy="3589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23F1152F-7E83-43F8-A924-969438DF04C4}"/>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NN</a:t>
            </a:r>
          </a:p>
        </p:txBody>
      </p:sp>
      <p:pic>
        <p:nvPicPr>
          <p:cNvPr id="8" name="Picture 4" descr="Hasil gambar">
            <a:extLst>
              <a:ext uri="{FF2B5EF4-FFF2-40B4-BE49-F238E27FC236}">
                <a16:creationId xmlns:a16="http://schemas.microsoft.com/office/drawing/2014/main" id="{DCC5A73D-596C-44AC-9C8E-429F35BB5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645A9C7-05C1-4917-B375-D0E8F60E213B}"/>
              </a:ext>
            </a:extLst>
          </p:cNvPr>
          <p:cNvSpPr>
            <a:spLocks noGrp="1"/>
          </p:cNvSpPr>
          <p:nvPr>
            <p:ph idx="1"/>
          </p:nvPr>
        </p:nvSpPr>
        <p:spPr>
          <a:xfrm>
            <a:off x="1097279" y="1856510"/>
            <a:ext cx="10058399" cy="5001490"/>
          </a:xfrm>
        </p:spPr>
        <p:txBody>
          <a:bodyPr>
            <a:normAutofit/>
          </a:bodyPr>
          <a:lstStyle/>
          <a:p>
            <a:pPr marL="90488" indent="-7938">
              <a:buNone/>
              <a:defRPr/>
            </a:pPr>
            <a:r>
              <a:rPr lang="id-ID" sz="2400" b="1" dirty="0"/>
              <a:t>KASUS - II</a:t>
            </a:r>
          </a:p>
          <a:p>
            <a:pPr marL="360363" indent="-277813">
              <a:spcBef>
                <a:spcPts val="200"/>
              </a:spcBef>
              <a:buFont typeface="Arial" panose="020B0604020202020204" pitchFamily="34" charset="0"/>
              <a:buChar char="•"/>
              <a:defRPr/>
            </a:pPr>
            <a:r>
              <a:rPr lang="id-ID" i="1" dirty="0"/>
              <a:t>Interface Condition Monitoring Ltd. </a:t>
            </a:r>
            <a:r>
              <a:rPr lang="id-ID" dirty="0"/>
              <a:t>(UK) adalah perusahaan yang melakukan analisis semacam ini. Mereka menangkap beberapa pengetahuan untuk memberi manfaat bagi engineers yang dilatih</a:t>
            </a:r>
          </a:p>
          <a:p>
            <a:pPr marL="360363" indent="-277813">
              <a:spcBef>
                <a:spcPts val="200"/>
              </a:spcBef>
              <a:buFont typeface="Arial" panose="020B0604020202020204" pitchFamily="34" charset="0"/>
              <a:buChar char="•"/>
              <a:defRPr/>
            </a:pPr>
            <a:r>
              <a:rPr lang="id-ID" dirty="0"/>
              <a:t>Bekerja dengan Universitas Sunderland (Inggris), mereka menangkap pengetahuan ini dalam sistem pakar. Namun terdapat beberapa kendala pemrograman, yaitu sistem pakar tidak seperti NN, tidak mahir dalam memproses informasi sensorik</a:t>
            </a:r>
          </a:p>
          <a:p>
            <a:pPr marL="360363" indent="-277813">
              <a:spcBef>
                <a:spcPts val="200"/>
              </a:spcBef>
              <a:buFont typeface="Arial" panose="020B0604020202020204" pitchFamily="34" charset="0"/>
              <a:buChar char="•"/>
              <a:defRPr/>
            </a:pPr>
            <a:r>
              <a:rPr lang="id-ID" dirty="0"/>
              <a:t>Jadi sebelum sistem pakar dapat membuat keputusan, spektrum perlu di pre-processed untuk mengidentifikasi puncak yang relevan dalam spektrum. Informasi ini kemudian disajikan kepada sistem pakar dalam bentuk yang dapat dimengerti</a:t>
            </a:r>
          </a:p>
          <a:p>
            <a:pPr marL="360363" indent="-277813">
              <a:spcBef>
                <a:spcPts val="200"/>
              </a:spcBef>
              <a:buFont typeface="Arial" panose="020B0604020202020204" pitchFamily="34" charset="0"/>
              <a:buChar char="•"/>
              <a:defRPr/>
            </a:pPr>
            <a:r>
              <a:rPr lang="id-ID" dirty="0"/>
              <a:t>Situasi ini menyoroti satu masalah penting ketika </a:t>
            </a:r>
            <a:r>
              <a:rPr lang="id-ID" u="sng" dirty="0"/>
              <a:t>memilih teknologi AI mana yang akan diterapkan</a:t>
            </a:r>
            <a:r>
              <a:rPr lang="id-ID" dirty="0"/>
              <a:t> untuk masalah yang diberikan</a:t>
            </a:r>
          </a:p>
          <a:p>
            <a:pPr marL="82550" indent="0">
              <a:spcBef>
                <a:spcPts val="200"/>
              </a:spcBef>
              <a:buNone/>
              <a:defRPr/>
            </a:pPr>
            <a:endParaRPr lang="id-ID" sz="1600" dirty="0"/>
          </a:p>
          <a:p>
            <a:pPr marL="82550" indent="0" algn="ctr">
              <a:spcBef>
                <a:spcPts val="200"/>
              </a:spcBef>
              <a:buNone/>
              <a:defRPr/>
            </a:pPr>
            <a:r>
              <a:rPr lang="id-ID" sz="1600" i="1" dirty="0"/>
              <a:t>Biasanya terdapat lebih dari satu cara untuk menyelesaikan masalah, memilih teknologi “terbaik” dapat menawarkan keuntungan, dan membuat tugas menjadi lebih mudah</a:t>
            </a:r>
          </a:p>
        </p:txBody>
      </p:sp>
      <p:sp>
        <p:nvSpPr>
          <p:cNvPr id="6" name="Title 1">
            <a:extLst>
              <a:ext uri="{FF2B5EF4-FFF2-40B4-BE49-F238E27FC236}">
                <a16:creationId xmlns:a16="http://schemas.microsoft.com/office/drawing/2014/main" id="{8BA40464-931E-4272-824C-FA828835E315}"/>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NN</a:t>
            </a:r>
          </a:p>
        </p:txBody>
      </p:sp>
      <p:pic>
        <p:nvPicPr>
          <p:cNvPr id="8" name="Picture 4" descr="Hasil gambar">
            <a:extLst>
              <a:ext uri="{FF2B5EF4-FFF2-40B4-BE49-F238E27FC236}">
                <a16:creationId xmlns:a16="http://schemas.microsoft.com/office/drawing/2014/main" id="{EE4BC8F9-457E-48EF-B586-91EE6FF37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1" name="Content Placeholder 11">
            <a:extLst>
              <a:ext uri="{FF2B5EF4-FFF2-40B4-BE49-F238E27FC236}">
                <a16:creationId xmlns:a16="http://schemas.microsoft.com/office/drawing/2014/main" id="{AE72D344-4748-4FA7-B9DC-55A5A3902C88}"/>
              </a:ext>
            </a:extLst>
          </p:cNvPr>
          <p:cNvSpPr txBox="1">
            <a:spLocks/>
          </p:cNvSpPr>
          <p:nvPr/>
        </p:nvSpPr>
        <p:spPr>
          <a:xfrm>
            <a:off x="1097279" y="1925932"/>
            <a:ext cx="10058401" cy="137075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a:t>
            </a:r>
            <a:r>
              <a:rPr lang="id-ID" sz="2500" i="1" dirty="0"/>
              <a:t> GA adalah model machine learning yang memperoleh perilakunya dari metafora beberapa mekanisme evolusi alam, yaitu penciptaan mesin populasi individu yang diwakili oleh kromosom.</a:t>
            </a:r>
            <a:r>
              <a:rPr lang="en-US" sz="2500" i="1" dirty="0"/>
              <a:t> </a:t>
            </a:r>
            <a:r>
              <a:rPr lang="id-ID" sz="2500" i="1" dirty="0"/>
              <a:t>A</a:t>
            </a:r>
            <a:r>
              <a:rPr lang="en-US" sz="2500" i="1" dirty="0" err="1"/>
              <a:t>walnya</a:t>
            </a:r>
            <a:r>
              <a:rPr lang="en-US" sz="2500" i="1" dirty="0"/>
              <a:t> </a:t>
            </a:r>
            <a:r>
              <a:rPr lang="en-US" sz="2500" i="1" dirty="0" err="1"/>
              <a:t>digunakan</a:t>
            </a:r>
            <a:r>
              <a:rPr lang="en-US" sz="2500" i="1" dirty="0"/>
              <a:t> </a:t>
            </a:r>
            <a:r>
              <a:rPr lang="en-US" sz="2500" i="1" dirty="0" err="1"/>
              <a:t>untuk</a:t>
            </a:r>
            <a:r>
              <a:rPr lang="en-US" sz="2500" i="1" dirty="0"/>
              <a:t> </a:t>
            </a:r>
            <a:r>
              <a:rPr lang="en-US" sz="2500" i="1" dirty="0" err="1"/>
              <a:t>pencarian</a:t>
            </a:r>
            <a:r>
              <a:rPr lang="en-US" sz="2500" i="1" dirty="0"/>
              <a:t> parameter optimal, </a:t>
            </a:r>
            <a:r>
              <a:rPr lang="en-US" sz="2500" i="1" dirty="0" err="1"/>
              <a:t>saat</a:t>
            </a:r>
            <a:r>
              <a:rPr lang="en-US" sz="2500" i="1" dirty="0"/>
              <a:t> </a:t>
            </a:r>
            <a:r>
              <a:rPr lang="en-US" sz="2500" i="1" dirty="0" err="1"/>
              <a:t>ini</a:t>
            </a:r>
            <a:r>
              <a:rPr lang="en-US" sz="2500" i="1" dirty="0"/>
              <a:t> </a:t>
            </a:r>
            <a:r>
              <a:rPr lang="id-ID" sz="2500" i="1" dirty="0"/>
              <a:t>digunakan </a:t>
            </a:r>
            <a:r>
              <a:rPr lang="en-US" sz="2500" i="1" dirty="0" err="1"/>
              <a:t>untuk</a:t>
            </a:r>
            <a:r>
              <a:rPr lang="en-US" sz="2500" i="1" dirty="0"/>
              <a:t> </a:t>
            </a:r>
            <a:r>
              <a:rPr lang="en-US" sz="2500" i="1" dirty="0" err="1"/>
              <a:t>ragam</a:t>
            </a:r>
            <a:r>
              <a:rPr lang="en-US" sz="2500" i="1" dirty="0"/>
              <a:t> </a:t>
            </a:r>
            <a:r>
              <a:rPr lang="en-US" sz="2500" i="1" dirty="0" err="1"/>
              <a:t>masalah</a:t>
            </a:r>
            <a:r>
              <a:rPr lang="en-US" sz="2500" i="1" dirty="0"/>
              <a:t>, </a:t>
            </a:r>
            <a:r>
              <a:rPr lang="en-US" sz="2500" i="1" dirty="0" err="1"/>
              <a:t>misalnya</a:t>
            </a:r>
            <a:r>
              <a:rPr lang="en-US" sz="2500" i="1" dirty="0"/>
              <a:t> learning, </a:t>
            </a:r>
            <a:r>
              <a:rPr lang="en-US" sz="2500" i="1" dirty="0" err="1"/>
              <a:t>pemrograman</a:t>
            </a:r>
            <a:r>
              <a:rPr lang="en-US" sz="2500" i="1" dirty="0"/>
              <a:t> </a:t>
            </a:r>
            <a:r>
              <a:rPr lang="en-US" sz="2500" i="1" dirty="0" err="1"/>
              <a:t>otomatis</a:t>
            </a:r>
            <a:r>
              <a:rPr lang="en-US" sz="2500" i="1" dirty="0"/>
              <a:t>, </a:t>
            </a:r>
            <a:r>
              <a:rPr lang="en-US" sz="2500" i="1" dirty="0" err="1"/>
              <a:t>dll</a:t>
            </a:r>
            <a:r>
              <a:rPr lang="id-ID" sz="2500" i="1" dirty="0"/>
              <a:t> </a:t>
            </a:r>
            <a:r>
              <a:rPr lang="en-US" sz="2500" dirty="0"/>
              <a:t>“</a:t>
            </a:r>
          </a:p>
        </p:txBody>
      </p:sp>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4003964"/>
            <a:ext cx="10056433" cy="235951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a:t>
            </a:r>
            <a:endParaRPr lang="en-US" sz="2400" b="1" dirty="0"/>
          </a:p>
          <a:p>
            <a:pPr marL="354013" indent="-255588">
              <a:spcBef>
                <a:spcPts val="200"/>
              </a:spcBef>
              <a:buFont typeface="Arial" panose="020B0604020202020204" pitchFamily="34" charset="0"/>
              <a:buChar char="•"/>
            </a:pPr>
            <a:r>
              <a:rPr lang="id-ID" sz="2200" i="1" dirty="0"/>
              <a:t>GA merupakan salah satu algoritma evolutionary (evolutionary computation), yaitu algoritma optimasi meta-heuristik berbasis populasi menggunakan mekanisme yang diilhami dari biologi, seperti mutasi, persilangan, seleksi alam, dan bertahan hidup dari yang paling cocok</a:t>
            </a:r>
          </a:p>
          <a:p>
            <a:pPr marL="354013" indent="-255588">
              <a:spcBef>
                <a:spcPts val="200"/>
              </a:spcBef>
              <a:buFont typeface="Arial" panose="020B0604020202020204" pitchFamily="34" charset="0"/>
              <a:buChar char="•"/>
            </a:pPr>
            <a:r>
              <a:rPr lang="id-ID" sz="2200" i="1" dirty="0"/>
              <a:t>GA didasari oleh dua mekanisme dasar yaitu seleksi alamiah dan genetika alamiah</a:t>
            </a:r>
            <a:endParaRPr lang="en-US" sz="2200" i="1" dirty="0"/>
          </a:p>
        </p:txBody>
      </p:sp>
    </p:spTree>
    <p:extLst>
      <p:ext uri="{BB962C8B-B14F-4D97-AF65-F5344CB8AC3E}">
        <p14:creationId xmlns:p14="http://schemas.microsoft.com/office/powerpoint/2010/main" val="392104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6"/>
            <a:ext cx="5739198" cy="45996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id-ID" sz="2400" b="1" dirty="0"/>
              <a:t>Mekanisme GA</a:t>
            </a:r>
            <a:endParaRPr lang="en-US" sz="2400" b="1" i="1" dirty="0"/>
          </a:p>
          <a:p>
            <a:pPr marL="441325" indent="-342900">
              <a:spcBef>
                <a:spcPts val="200"/>
              </a:spcBef>
              <a:spcAft>
                <a:spcPts val="600"/>
              </a:spcAft>
              <a:buFont typeface="Arial" panose="020B0604020202020204" pitchFamily="34" charset="0"/>
              <a:buChar char="•"/>
            </a:pPr>
            <a:r>
              <a:rPr lang="en-US" sz="2100" b="1" dirty="0" err="1"/>
              <a:t>Seleksi</a:t>
            </a:r>
            <a:r>
              <a:rPr lang="en-US" sz="2100" b="1" dirty="0"/>
              <a:t> </a:t>
            </a:r>
            <a:r>
              <a:rPr lang="en-US" sz="2100" b="1" dirty="0" err="1"/>
              <a:t>Alamiah</a:t>
            </a:r>
            <a:r>
              <a:rPr lang="en-US" sz="2100" b="1" dirty="0"/>
              <a:t>, </a:t>
            </a:r>
            <a:r>
              <a:rPr lang="en-US" sz="2100" dirty="0" err="1"/>
              <a:t>individu</a:t>
            </a:r>
            <a:r>
              <a:rPr lang="en-US" sz="2100" dirty="0"/>
              <a:t> yang </a:t>
            </a:r>
            <a:r>
              <a:rPr lang="en-US" sz="2100" dirty="0" err="1"/>
              <a:t>memiliki</a:t>
            </a:r>
            <a:r>
              <a:rPr lang="en-US" sz="2100" dirty="0"/>
              <a:t> </a:t>
            </a:r>
            <a:r>
              <a:rPr lang="en-US" sz="2100" dirty="0" err="1"/>
              <a:t>kualitas</a:t>
            </a:r>
            <a:r>
              <a:rPr lang="en-US" sz="2100" dirty="0"/>
              <a:t> </a:t>
            </a:r>
            <a:r>
              <a:rPr lang="en-US" sz="2100" dirty="0" err="1"/>
              <a:t>tinggi</a:t>
            </a:r>
            <a:r>
              <a:rPr lang="en-US" sz="2100" dirty="0"/>
              <a:t> </a:t>
            </a:r>
            <a:r>
              <a:rPr lang="en-US" sz="2100" dirty="0" err="1"/>
              <a:t>sehingga</a:t>
            </a:r>
            <a:r>
              <a:rPr lang="en-US" sz="2100" dirty="0"/>
              <a:t> </a:t>
            </a:r>
            <a:r>
              <a:rPr lang="en-US" sz="2100" dirty="0" err="1"/>
              <a:t>bertahan</a:t>
            </a:r>
            <a:r>
              <a:rPr lang="en-US" sz="2100" dirty="0"/>
              <a:t> </a:t>
            </a:r>
            <a:r>
              <a:rPr lang="en-US" sz="2100" dirty="0" err="1"/>
              <a:t>hidup</a:t>
            </a:r>
            <a:r>
              <a:rPr lang="en-US" sz="2100" dirty="0"/>
              <a:t> </a:t>
            </a:r>
            <a:r>
              <a:rPr lang="en-US" sz="2100" dirty="0" err="1"/>
              <a:t>atau</a:t>
            </a:r>
            <a:r>
              <a:rPr lang="en-US" sz="2100" dirty="0"/>
              <a:t> </a:t>
            </a:r>
            <a:r>
              <a:rPr lang="en-US" sz="2100" dirty="0" err="1"/>
              <a:t>lolos</a:t>
            </a:r>
            <a:r>
              <a:rPr lang="en-US" sz="2100" dirty="0"/>
              <a:t> </a:t>
            </a:r>
            <a:r>
              <a:rPr lang="en-US" sz="2100" dirty="0" err="1"/>
              <a:t>dari</a:t>
            </a:r>
            <a:r>
              <a:rPr lang="en-US" sz="2100" dirty="0"/>
              <a:t> </a:t>
            </a:r>
            <a:r>
              <a:rPr lang="en-US" sz="2100" dirty="0" err="1"/>
              <a:t>seleksi</a:t>
            </a:r>
            <a:r>
              <a:rPr lang="en-US" sz="2100" dirty="0"/>
              <a:t> </a:t>
            </a:r>
            <a:r>
              <a:rPr lang="en-US" sz="2100" dirty="0" err="1"/>
              <a:t>alam</a:t>
            </a:r>
            <a:r>
              <a:rPr lang="en-US" sz="2100" dirty="0"/>
              <a:t> (</a:t>
            </a:r>
            <a:r>
              <a:rPr lang="en-US" sz="2100" dirty="0" err="1"/>
              <a:t>misal</a:t>
            </a:r>
            <a:r>
              <a:rPr lang="en-US" sz="2100" dirty="0"/>
              <a:t>, </a:t>
            </a:r>
            <a:r>
              <a:rPr lang="en-US" sz="2100" dirty="0" err="1"/>
              <a:t>populasi</a:t>
            </a:r>
            <a:r>
              <a:rPr lang="en-US" sz="2100" dirty="0"/>
              <a:t> </a:t>
            </a:r>
            <a:r>
              <a:rPr lang="en-US" sz="2100" dirty="0" err="1"/>
              <a:t>jerapah</a:t>
            </a:r>
            <a:r>
              <a:rPr lang="en-US" sz="2100" dirty="0"/>
              <a:t>)</a:t>
            </a:r>
          </a:p>
          <a:p>
            <a:pPr marL="441325" indent="-342900">
              <a:spcBef>
                <a:spcPts val="200"/>
              </a:spcBef>
              <a:spcAft>
                <a:spcPts val="600"/>
              </a:spcAft>
              <a:buFont typeface="Arial" panose="020B0604020202020204" pitchFamily="34" charset="0"/>
              <a:buChar char="•"/>
            </a:pPr>
            <a:r>
              <a:rPr lang="en-US" sz="2100" b="1" dirty="0" err="1"/>
              <a:t>Genetika</a:t>
            </a:r>
            <a:r>
              <a:rPr lang="en-US" sz="2100" b="1" dirty="0"/>
              <a:t> </a:t>
            </a:r>
            <a:r>
              <a:rPr lang="en-US" sz="2100" b="1" dirty="0" err="1"/>
              <a:t>Alamiah</a:t>
            </a:r>
            <a:r>
              <a:rPr lang="en-US" sz="2100" b="1" dirty="0"/>
              <a:t>, </a:t>
            </a:r>
            <a:r>
              <a:rPr lang="en-US" sz="2100" dirty="0" err="1"/>
              <a:t>mekanisme</a:t>
            </a:r>
            <a:r>
              <a:rPr lang="en-US" sz="2100" dirty="0"/>
              <a:t> yang </a:t>
            </a:r>
            <a:r>
              <a:rPr lang="en-US" sz="2100" dirty="0" err="1"/>
              <a:t>sangat</a:t>
            </a:r>
            <a:r>
              <a:rPr lang="en-US" sz="2100" dirty="0"/>
              <a:t> </a:t>
            </a:r>
            <a:r>
              <a:rPr lang="en-US" sz="2100" dirty="0" err="1"/>
              <a:t>rumit</a:t>
            </a:r>
            <a:r>
              <a:rPr lang="en-US" sz="2100" dirty="0"/>
              <a:t>, </a:t>
            </a:r>
            <a:r>
              <a:rPr lang="en-US" sz="2100" dirty="0" err="1"/>
              <a:t>sampai</a:t>
            </a:r>
            <a:r>
              <a:rPr lang="en-US" sz="2100" dirty="0"/>
              <a:t> </a:t>
            </a:r>
            <a:r>
              <a:rPr lang="en-US" sz="2100" dirty="0" err="1"/>
              <a:t>saat</a:t>
            </a:r>
            <a:r>
              <a:rPr lang="en-US" sz="2100" dirty="0"/>
              <a:t> </a:t>
            </a:r>
            <a:r>
              <a:rPr lang="en-US" sz="2100" dirty="0" err="1"/>
              <a:t>ini</a:t>
            </a:r>
            <a:r>
              <a:rPr lang="en-US" sz="2100" dirty="0"/>
              <a:t> </a:t>
            </a:r>
            <a:r>
              <a:rPr lang="en-US" sz="2100" dirty="0" err="1"/>
              <a:t>dideskripsikan</a:t>
            </a:r>
            <a:r>
              <a:rPr lang="en-US" sz="2100" dirty="0"/>
              <a:t>:</a:t>
            </a:r>
          </a:p>
          <a:p>
            <a:pPr marL="806450" indent="-342900">
              <a:spcBef>
                <a:spcPts val="200"/>
              </a:spcBef>
              <a:spcAft>
                <a:spcPts val="600"/>
              </a:spcAft>
              <a:buFont typeface="Arial" panose="020B0604020202020204" pitchFamily="34" charset="0"/>
              <a:buChar char="•"/>
            </a:pPr>
            <a:r>
              <a:rPr lang="en-US" sz="1800" dirty="0" err="1"/>
              <a:t>Individu</a:t>
            </a:r>
            <a:r>
              <a:rPr lang="en-US" sz="1800" dirty="0"/>
              <a:t> </a:t>
            </a:r>
            <a:r>
              <a:rPr lang="en-US" sz="1800" dirty="0" err="1"/>
              <a:t>suatu</a:t>
            </a:r>
            <a:r>
              <a:rPr lang="en-US" sz="1800" dirty="0"/>
              <a:t> </a:t>
            </a:r>
            <a:r>
              <a:rPr lang="en-US" sz="1800" i="1" dirty="0"/>
              <a:t>species</a:t>
            </a:r>
            <a:r>
              <a:rPr lang="en-US" sz="1800" dirty="0"/>
              <a:t> </a:t>
            </a:r>
            <a:r>
              <a:rPr lang="en-US" sz="1800" dirty="0" err="1"/>
              <a:t>membawa</a:t>
            </a:r>
            <a:r>
              <a:rPr lang="en-US" sz="1800" dirty="0"/>
              <a:t> </a:t>
            </a:r>
            <a:r>
              <a:rPr lang="en-US" sz="1800" dirty="0" err="1"/>
              <a:t>sebuah</a:t>
            </a:r>
            <a:r>
              <a:rPr lang="en-US" sz="1800" dirty="0"/>
              <a:t> </a:t>
            </a:r>
            <a:r>
              <a:rPr lang="en-US" sz="1800" b="1" i="1" dirty="0"/>
              <a:t>genome</a:t>
            </a:r>
          </a:p>
          <a:p>
            <a:pPr marL="806450" indent="-342900">
              <a:spcBef>
                <a:spcPts val="200"/>
              </a:spcBef>
              <a:spcAft>
                <a:spcPts val="600"/>
              </a:spcAft>
              <a:buFont typeface="Arial" panose="020B0604020202020204" pitchFamily="34" charset="0"/>
              <a:buChar char="•"/>
            </a:pPr>
            <a:r>
              <a:rPr lang="en-US" sz="1800" i="1" dirty="0"/>
              <a:t>Genome </a:t>
            </a:r>
            <a:r>
              <a:rPr lang="en-US" sz="1800" dirty="0" err="1"/>
              <a:t>berisi</a:t>
            </a:r>
            <a:r>
              <a:rPr lang="en-US" sz="1800" dirty="0"/>
              <a:t> </a:t>
            </a:r>
            <a:r>
              <a:rPr lang="en-US" sz="1800" dirty="0" err="1"/>
              <a:t>beberapa</a:t>
            </a:r>
            <a:r>
              <a:rPr lang="en-US" sz="1800" dirty="0"/>
              <a:t> </a:t>
            </a:r>
            <a:r>
              <a:rPr lang="en-US" sz="1800" b="1" i="1" dirty="0"/>
              <a:t>chromosomes</a:t>
            </a:r>
            <a:r>
              <a:rPr lang="en-US" sz="1800" dirty="0"/>
              <a:t>/ </a:t>
            </a:r>
            <a:r>
              <a:rPr lang="en-US" sz="1800" i="1" dirty="0" err="1"/>
              <a:t>kromosom</a:t>
            </a:r>
            <a:endParaRPr lang="en-US" sz="1800" dirty="0"/>
          </a:p>
          <a:p>
            <a:pPr marL="806450" indent="-342900">
              <a:spcBef>
                <a:spcPts val="200"/>
              </a:spcBef>
              <a:spcAft>
                <a:spcPts val="600"/>
              </a:spcAft>
              <a:buFont typeface="Arial" panose="020B0604020202020204" pitchFamily="34" charset="0"/>
              <a:buChar char="•"/>
            </a:pPr>
            <a:r>
              <a:rPr lang="en-US" sz="1800" dirty="0" err="1"/>
              <a:t>Kromosom</a:t>
            </a:r>
            <a:r>
              <a:rPr lang="en-US" sz="1800" dirty="0"/>
              <a:t> </a:t>
            </a:r>
            <a:r>
              <a:rPr lang="en-US" sz="1800" dirty="0" err="1"/>
              <a:t>berisi</a:t>
            </a:r>
            <a:r>
              <a:rPr lang="en-US" sz="1800" dirty="0"/>
              <a:t> </a:t>
            </a:r>
            <a:r>
              <a:rPr lang="en-US" sz="1800" dirty="0" err="1"/>
              <a:t>sejumlah</a:t>
            </a:r>
            <a:r>
              <a:rPr lang="en-US" sz="1800" dirty="0"/>
              <a:t> </a:t>
            </a:r>
            <a:r>
              <a:rPr lang="en-US" sz="1800" b="1" i="1" dirty="0"/>
              <a:t>gen</a:t>
            </a:r>
            <a:r>
              <a:rPr lang="en-US" sz="1800" dirty="0"/>
              <a:t> yang </a:t>
            </a:r>
            <a:r>
              <a:rPr lang="en-US" sz="1800" i="1" dirty="0"/>
              <a:t>setting</a:t>
            </a:r>
            <a:r>
              <a:rPr lang="en-US" sz="1800" dirty="0"/>
              <a:t>-an </a:t>
            </a:r>
            <a:r>
              <a:rPr lang="en-US" sz="1800" dirty="0" err="1"/>
              <a:t>nya</a:t>
            </a:r>
            <a:r>
              <a:rPr lang="en-US" sz="1800" dirty="0"/>
              <a:t> </a:t>
            </a:r>
            <a:r>
              <a:rPr lang="en-US" sz="1800" dirty="0" err="1"/>
              <a:t>disebut</a:t>
            </a:r>
            <a:r>
              <a:rPr lang="en-US" sz="1800" dirty="0"/>
              <a:t> </a:t>
            </a:r>
            <a:r>
              <a:rPr lang="en-US" sz="1800" b="1" i="1" dirty="0"/>
              <a:t>allele</a:t>
            </a:r>
          </a:p>
          <a:p>
            <a:pPr marL="806450" indent="-342900">
              <a:spcBef>
                <a:spcPts val="200"/>
              </a:spcBef>
              <a:spcAft>
                <a:spcPts val="600"/>
              </a:spcAft>
              <a:buFont typeface="Arial" panose="020B0604020202020204" pitchFamily="34" charset="0"/>
              <a:buChar char="•"/>
            </a:pPr>
            <a:r>
              <a:rPr lang="en-US" sz="1800" i="1" dirty="0"/>
              <a:t>Genome</a:t>
            </a:r>
            <a:r>
              <a:rPr lang="en-US" sz="1800" dirty="0"/>
              <a:t> yang </a:t>
            </a:r>
            <a:r>
              <a:rPr lang="en-US" sz="1800" dirty="0" err="1"/>
              <a:t>lengkap</a:t>
            </a:r>
            <a:r>
              <a:rPr lang="en-US" sz="1800" dirty="0"/>
              <a:t> </a:t>
            </a:r>
            <a:r>
              <a:rPr lang="en-US" sz="1800" dirty="0" err="1"/>
              <a:t>dengan</a:t>
            </a:r>
            <a:r>
              <a:rPr lang="en-US" sz="1800" dirty="0"/>
              <a:t> </a:t>
            </a:r>
            <a:r>
              <a:rPr lang="en-US" sz="1800" dirty="0" err="1"/>
              <a:t>semua</a:t>
            </a:r>
            <a:r>
              <a:rPr lang="en-US" sz="1800" dirty="0"/>
              <a:t> </a:t>
            </a:r>
            <a:r>
              <a:rPr lang="en-US" sz="1800" i="1" dirty="0"/>
              <a:t>setting</a:t>
            </a:r>
            <a:r>
              <a:rPr lang="en-US" sz="1800" dirty="0"/>
              <a:t>-</a:t>
            </a:r>
            <a:r>
              <a:rPr lang="en-US" sz="1800" dirty="0" err="1"/>
              <a:t>nya</a:t>
            </a:r>
            <a:r>
              <a:rPr lang="en-US" sz="1800" dirty="0"/>
              <a:t> </a:t>
            </a:r>
            <a:r>
              <a:rPr lang="en-US" sz="1800" dirty="0" err="1"/>
              <a:t>disebut</a:t>
            </a:r>
            <a:r>
              <a:rPr lang="en-US" sz="1800" dirty="0"/>
              <a:t> </a:t>
            </a:r>
            <a:r>
              <a:rPr lang="en-US" sz="1800" b="1" i="1" dirty="0"/>
              <a:t>genotype</a:t>
            </a:r>
          </a:p>
          <a:p>
            <a:pPr marL="806450" indent="-342900">
              <a:spcBef>
                <a:spcPts val="200"/>
              </a:spcBef>
              <a:spcAft>
                <a:spcPts val="600"/>
              </a:spcAft>
              <a:buFont typeface="Arial" panose="020B0604020202020204" pitchFamily="34" charset="0"/>
              <a:buChar char="•"/>
            </a:pPr>
            <a:r>
              <a:rPr lang="en-US" sz="1800" dirty="0" err="1"/>
              <a:t>Individu</a:t>
            </a:r>
            <a:r>
              <a:rPr lang="en-US" sz="1800" dirty="0"/>
              <a:t> </a:t>
            </a:r>
            <a:r>
              <a:rPr lang="en-US" sz="1800" dirty="0" err="1"/>
              <a:t>dengan</a:t>
            </a:r>
            <a:r>
              <a:rPr lang="en-US" sz="1800" dirty="0"/>
              <a:t> </a:t>
            </a:r>
            <a:r>
              <a:rPr lang="en-US" sz="1800" dirty="0" err="1"/>
              <a:t>semua</a:t>
            </a:r>
            <a:r>
              <a:rPr lang="en-US" sz="1800" dirty="0"/>
              <a:t> </a:t>
            </a:r>
            <a:r>
              <a:rPr lang="en-US" sz="1800" dirty="0" err="1"/>
              <a:t>sifatnya</a:t>
            </a:r>
            <a:r>
              <a:rPr lang="en-US" sz="1800" dirty="0"/>
              <a:t> </a:t>
            </a:r>
            <a:r>
              <a:rPr lang="en-US" sz="1800" dirty="0" err="1"/>
              <a:t>disebut</a:t>
            </a:r>
            <a:r>
              <a:rPr lang="en-US" sz="1800" dirty="0"/>
              <a:t> </a:t>
            </a:r>
            <a:r>
              <a:rPr lang="en-US" sz="1800" b="1" i="1" dirty="0"/>
              <a:t>phenotype</a:t>
            </a:r>
          </a:p>
          <a:p>
            <a:pPr marL="441325" indent="-342900">
              <a:spcBef>
                <a:spcPts val="200"/>
              </a:spcBef>
              <a:spcAft>
                <a:spcPts val="600"/>
              </a:spcAft>
              <a:buFont typeface="Arial" panose="020B0604020202020204" pitchFamily="34" charset="0"/>
              <a:buChar char="•"/>
            </a:pPr>
            <a:endParaRPr lang="en-US" sz="2100" dirty="0"/>
          </a:p>
        </p:txBody>
      </p:sp>
      <p:pic>
        <p:nvPicPr>
          <p:cNvPr id="13" name="Picture 2">
            <a:extLst>
              <a:ext uri="{FF2B5EF4-FFF2-40B4-BE49-F238E27FC236}">
                <a16:creationId xmlns:a16="http://schemas.microsoft.com/office/drawing/2014/main" id="{0EF97889-BC94-4A16-8329-7427A9D212C8}"/>
              </a:ext>
            </a:extLst>
          </p:cNvPr>
          <p:cNvPicPr>
            <a:picLocks noChangeAspect="1" noChangeArrowheads="1"/>
          </p:cNvPicPr>
          <p:nvPr/>
        </p:nvPicPr>
        <p:blipFill>
          <a:blip r:embed="rId2"/>
          <a:srcRect/>
          <a:stretch>
            <a:fillRect/>
          </a:stretch>
        </p:blipFill>
        <p:spPr bwMode="auto">
          <a:xfrm>
            <a:off x="6836478" y="2314974"/>
            <a:ext cx="4872318" cy="3675893"/>
          </a:xfrm>
          <a:prstGeom prst="rect">
            <a:avLst/>
          </a:prstGeom>
          <a:noFill/>
          <a:ln w="9525">
            <a:noFill/>
            <a:miter lim="800000"/>
            <a:headEnd/>
            <a:tailEnd/>
          </a:ln>
        </p:spPr>
      </p:pic>
      <p:sp>
        <p:nvSpPr>
          <p:cNvPr id="10" name="Title 1">
            <a:extLst>
              <a:ext uri="{FF2B5EF4-FFF2-40B4-BE49-F238E27FC236}">
                <a16:creationId xmlns:a16="http://schemas.microsoft.com/office/drawing/2014/main" id="{B9367D3D-123E-4878-A4C1-107C983FBD5F}"/>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pic>
        <p:nvPicPr>
          <p:cNvPr id="11" name="Picture 10">
            <a:extLst>
              <a:ext uri="{FF2B5EF4-FFF2-40B4-BE49-F238E27FC236}">
                <a16:creationId xmlns:a16="http://schemas.microsoft.com/office/drawing/2014/main" id="{6DC77B3D-49CB-4192-86B3-AF32FB9D8FF9}"/>
              </a:ext>
            </a:extLst>
          </p:cNvPr>
          <p:cNvPicPr>
            <a:picLocks noChangeAspect="1"/>
          </p:cNvPicPr>
          <p:nvPr/>
        </p:nvPicPr>
        <p:blipFill>
          <a:blip r:embed="rId3"/>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155273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wipe(up)">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4" end="4"/>
                                            </p:txEl>
                                          </p:spTgt>
                                        </p:tgtEl>
                                        <p:attrNameLst>
                                          <p:attrName>style.visibility</p:attrName>
                                        </p:attrNameLst>
                                      </p:cBhvr>
                                      <p:to>
                                        <p:strVal val="visible"/>
                                      </p:to>
                                    </p:set>
                                    <p:animEffect transition="in" filter="wipe(up)">
                                      <p:cBhvr>
                                        <p:cTn id="12" dur="500"/>
                                        <p:tgtEl>
                                          <p:spTgt spid="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wipe(up)">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up)">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wipe(up)">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6"/>
            <a:ext cx="4783568" cy="45996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Penerpapan</a:t>
            </a:r>
            <a:r>
              <a:rPr lang="en-US" sz="2400" b="1" dirty="0"/>
              <a:t> GA</a:t>
            </a:r>
            <a:endParaRPr lang="en-US" sz="2400" b="1" i="1" dirty="0"/>
          </a:p>
          <a:p>
            <a:pPr marL="441325" indent="-342900">
              <a:spcBef>
                <a:spcPts val="200"/>
              </a:spcBef>
              <a:spcAft>
                <a:spcPts val="600"/>
              </a:spcAft>
              <a:buFont typeface="Arial" panose="020B0604020202020204" pitchFamily="34" charset="0"/>
              <a:buChar char="•"/>
            </a:pPr>
            <a:r>
              <a:rPr lang="en-US" sz="2200" dirty="0" err="1"/>
              <a:t>Perilaku</a:t>
            </a:r>
            <a:r>
              <a:rPr lang="en-US" sz="2200" dirty="0"/>
              <a:t> GA </a:t>
            </a:r>
            <a:r>
              <a:rPr lang="en-US" sz="2200" dirty="0" err="1"/>
              <a:t>merupakan</a:t>
            </a:r>
            <a:r>
              <a:rPr lang="en-US" sz="2200" dirty="0"/>
              <a:t> </a:t>
            </a:r>
            <a:r>
              <a:rPr lang="en-US" sz="2200" dirty="0" err="1"/>
              <a:t>metafora</a:t>
            </a:r>
            <a:r>
              <a:rPr lang="en-US" sz="2200" dirty="0"/>
              <a:t> </a:t>
            </a:r>
            <a:r>
              <a:rPr lang="en-US" sz="2200" dirty="0" err="1"/>
              <a:t>beberapa</a:t>
            </a:r>
            <a:r>
              <a:rPr lang="en-US" sz="2200" dirty="0"/>
              <a:t> </a:t>
            </a:r>
            <a:r>
              <a:rPr lang="en-US" sz="2200" dirty="0" err="1"/>
              <a:t>mekanisme</a:t>
            </a:r>
            <a:r>
              <a:rPr lang="en-US" sz="2200" dirty="0"/>
              <a:t> </a:t>
            </a:r>
            <a:r>
              <a:rPr lang="en-US" sz="2200" dirty="0" err="1"/>
              <a:t>evolusi</a:t>
            </a:r>
            <a:r>
              <a:rPr lang="en-US" sz="2200" dirty="0"/>
              <a:t> </a:t>
            </a:r>
            <a:r>
              <a:rPr lang="en-US" sz="2200" dirty="0" err="1"/>
              <a:t>alam</a:t>
            </a:r>
            <a:r>
              <a:rPr lang="en-US" sz="2200" dirty="0"/>
              <a:t>, </a:t>
            </a:r>
            <a:r>
              <a:rPr lang="en-US" sz="2200" dirty="0" err="1"/>
              <a:t>yaitu</a:t>
            </a:r>
            <a:r>
              <a:rPr lang="en-US" sz="2200" dirty="0"/>
              <a:t> </a:t>
            </a:r>
            <a:r>
              <a:rPr lang="en-US" sz="2200" b="1" dirty="0" err="1"/>
              <a:t>penciptaan</a:t>
            </a:r>
            <a:r>
              <a:rPr lang="en-US" sz="2200" b="1" dirty="0"/>
              <a:t> </a:t>
            </a:r>
            <a:r>
              <a:rPr lang="en-US" sz="2200" b="1" dirty="0" err="1"/>
              <a:t>mesin</a:t>
            </a:r>
            <a:r>
              <a:rPr lang="en-US" sz="2200" b="1" dirty="0"/>
              <a:t> </a:t>
            </a:r>
            <a:r>
              <a:rPr lang="en-US" sz="2200" b="1" dirty="0" err="1"/>
              <a:t>populasi</a:t>
            </a:r>
            <a:r>
              <a:rPr lang="en-US" sz="2200" b="1" dirty="0"/>
              <a:t> </a:t>
            </a:r>
            <a:r>
              <a:rPr lang="en-US" sz="2200" b="1" dirty="0" err="1"/>
              <a:t>individu</a:t>
            </a:r>
            <a:r>
              <a:rPr lang="en-US" sz="2200" dirty="0"/>
              <a:t> yang </a:t>
            </a:r>
            <a:r>
              <a:rPr lang="en-US" sz="2200" dirty="0" err="1"/>
              <a:t>direpresentasikan</a:t>
            </a:r>
            <a:r>
              <a:rPr lang="en-US" sz="2200" dirty="0"/>
              <a:t> </a:t>
            </a:r>
            <a:r>
              <a:rPr lang="en-US" sz="2200" dirty="0" err="1"/>
              <a:t>sebagai</a:t>
            </a:r>
            <a:r>
              <a:rPr lang="en-US" sz="2200" dirty="0"/>
              <a:t> </a:t>
            </a:r>
            <a:r>
              <a:rPr lang="en-US" sz="2200" b="1" dirty="0" err="1"/>
              <a:t>kromosom</a:t>
            </a:r>
            <a:endParaRPr lang="en-US" sz="2200" b="1" dirty="0"/>
          </a:p>
          <a:p>
            <a:pPr marL="441325" indent="-342900">
              <a:spcBef>
                <a:spcPts val="200"/>
              </a:spcBef>
              <a:spcAft>
                <a:spcPts val="600"/>
              </a:spcAft>
              <a:buFont typeface="Arial" panose="020B0604020202020204" pitchFamily="34" charset="0"/>
              <a:buChar char="•"/>
            </a:pPr>
            <a:r>
              <a:rPr lang="en-US" sz="2200" b="1" i="1" dirty="0"/>
              <a:t>Gen</a:t>
            </a:r>
            <a:r>
              <a:rPr lang="en-US" sz="2200" dirty="0"/>
              <a:t> </a:t>
            </a:r>
            <a:r>
              <a:rPr lang="en-US" sz="2200" dirty="0" err="1"/>
              <a:t>dalam</a:t>
            </a:r>
            <a:r>
              <a:rPr lang="en-US" sz="2200" dirty="0"/>
              <a:t> </a:t>
            </a:r>
            <a:r>
              <a:rPr lang="en-US" sz="2200" dirty="0" err="1"/>
              <a:t>kromosom</a:t>
            </a:r>
            <a:r>
              <a:rPr lang="en-US" sz="2200" dirty="0"/>
              <a:t> </a:t>
            </a:r>
            <a:r>
              <a:rPr lang="en-US" sz="2200" dirty="0" err="1"/>
              <a:t>dibangun</a:t>
            </a:r>
            <a:r>
              <a:rPr lang="en-US" sz="2200" dirty="0"/>
              <a:t> </a:t>
            </a:r>
            <a:r>
              <a:rPr lang="en-US" sz="2200" dirty="0" err="1"/>
              <a:t>dari</a:t>
            </a:r>
            <a:r>
              <a:rPr lang="en-US" sz="2200" dirty="0"/>
              <a:t> </a:t>
            </a:r>
            <a:r>
              <a:rPr lang="en-US" sz="2200" dirty="0" err="1"/>
              <a:t>suatu</a:t>
            </a:r>
            <a:r>
              <a:rPr lang="en-US" sz="2200" dirty="0"/>
              <a:t> </a:t>
            </a:r>
            <a:r>
              <a:rPr lang="en-US" sz="2200" dirty="0" err="1"/>
              <a:t>deretan</a:t>
            </a:r>
            <a:r>
              <a:rPr lang="en-US" sz="2200" dirty="0"/>
              <a:t> </a:t>
            </a:r>
            <a:r>
              <a:rPr lang="en-US" sz="2200" b="1" i="1" dirty="0"/>
              <a:t>base-4 chromosomes</a:t>
            </a:r>
            <a:r>
              <a:rPr lang="en-US" sz="2200" i="1" dirty="0"/>
              <a:t> </a:t>
            </a:r>
            <a:r>
              <a:rPr lang="en-US" sz="2200" dirty="0"/>
              <a:t>(</a:t>
            </a:r>
            <a:r>
              <a:rPr lang="en-US" sz="2200" dirty="0" err="1"/>
              <a:t>terinspirasi</a:t>
            </a:r>
            <a:r>
              <a:rPr lang="en-US" sz="2200" dirty="0"/>
              <a:t> DNA </a:t>
            </a:r>
            <a:r>
              <a:rPr lang="en-US" sz="2200" dirty="0" err="1"/>
              <a:t>kita</a:t>
            </a:r>
            <a:r>
              <a:rPr lang="en-US" sz="2200" dirty="0"/>
              <a:t>), </a:t>
            </a:r>
            <a:r>
              <a:rPr lang="en-US" sz="2200" dirty="0" err="1"/>
              <a:t>menyimpan</a:t>
            </a:r>
            <a:r>
              <a:rPr lang="en-US" sz="2200" dirty="0"/>
              <a:t> </a:t>
            </a:r>
            <a:r>
              <a:rPr lang="en-US" sz="2200" dirty="0" err="1"/>
              <a:t>informasi</a:t>
            </a:r>
            <a:r>
              <a:rPr lang="en-US" sz="2200" dirty="0"/>
              <a:t> </a:t>
            </a:r>
            <a:r>
              <a:rPr lang="en-US" sz="2200" dirty="0" err="1"/>
              <a:t>dalam</a:t>
            </a:r>
            <a:r>
              <a:rPr lang="en-US" sz="2200" dirty="0"/>
              <a:t> </a:t>
            </a:r>
            <a:r>
              <a:rPr lang="en-US" sz="2200" dirty="0" err="1"/>
              <a:t>suatu</a:t>
            </a:r>
            <a:r>
              <a:rPr lang="en-US" sz="2200" dirty="0"/>
              <a:t> </a:t>
            </a:r>
            <a:r>
              <a:rPr lang="en-US" sz="2200" dirty="0" err="1"/>
              <a:t>pola</a:t>
            </a:r>
            <a:r>
              <a:rPr lang="en-US" sz="2200" dirty="0"/>
              <a:t> digital </a:t>
            </a:r>
            <a:r>
              <a:rPr lang="en-US" sz="2200" dirty="0" err="1"/>
              <a:t>menggunakan</a:t>
            </a:r>
            <a:r>
              <a:rPr lang="en-US" sz="2200" dirty="0"/>
              <a:t> 4 </a:t>
            </a:r>
            <a:r>
              <a:rPr lang="en-US" sz="2200" i="1" dirty="0"/>
              <a:t>symbol</a:t>
            </a:r>
            <a:r>
              <a:rPr lang="en-US" sz="2200" dirty="0"/>
              <a:t> (</a:t>
            </a:r>
            <a:r>
              <a:rPr lang="en-US" sz="2200" i="1" dirty="0"/>
              <a:t>A, C, G, T</a:t>
            </a:r>
            <a:r>
              <a:rPr lang="en-US" sz="2200" dirty="0"/>
              <a:t>)</a:t>
            </a:r>
          </a:p>
          <a:p>
            <a:pPr marL="441325" indent="-342900">
              <a:spcBef>
                <a:spcPts val="200"/>
              </a:spcBef>
              <a:spcAft>
                <a:spcPts val="600"/>
              </a:spcAft>
              <a:buFont typeface="Arial" panose="020B0604020202020204" pitchFamily="34" charset="0"/>
              <a:buChar char="•"/>
            </a:pPr>
            <a:r>
              <a:rPr lang="en-US" sz="2200" b="1" dirty="0" err="1"/>
              <a:t>Individu</a:t>
            </a:r>
            <a:r>
              <a:rPr lang="en-US" sz="2200" dirty="0"/>
              <a:t> </a:t>
            </a:r>
            <a:r>
              <a:rPr lang="en-US" sz="2200" dirty="0" err="1"/>
              <a:t>dalam</a:t>
            </a:r>
            <a:r>
              <a:rPr lang="en-US" sz="2200" dirty="0"/>
              <a:t> </a:t>
            </a:r>
            <a:r>
              <a:rPr lang="en-US" sz="2200" dirty="0" err="1"/>
              <a:t>populasi</a:t>
            </a:r>
            <a:r>
              <a:rPr lang="en-US" sz="2200" dirty="0"/>
              <a:t> </a:t>
            </a:r>
            <a:r>
              <a:rPr lang="en-US" sz="2200" dirty="0" err="1"/>
              <a:t>kemudian</a:t>
            </a:r>
            <a:r>
              <a:rPr lang="en-US" sz="2200" dirty="0"/>
              <a:t> </a:t>
            </a:r>
            <a:r>
              <a:rPr lang="en-US" sz="2200" dirty="0" err="1"/>
              <a:t>melalui</a:t>
            </a:r>
            <a:r>
              <a:rPr lang="en-US" sz="2200" dirty="0"/>
              <a:t> proses </a:t>
            </a:r>
            <a:r>
              <a:rPr lang="en-US" sz="2200" b="1" dirty="0" err="1"/>
              <a:t>simulasi</a:t>
            </a:r>
            <a:r>
              <a:rPr lang="en-US" sz="2200" b="1" dirty="0"/>
              <a:t> </a:t>
            </a:r>
            <a:r>
              <a:rPr lang="en-US" sz="2200" b="1" dirty="0" err="1"/>
              <a:t>evolusi</a:t>
            </a:r>
            <a:endParaRPr lang="en-US" sz="2200" b="1" dirty="0"/>
          </a:p>
        </p:txBody>
      </p:sp>
      <p:sp>
        <p:nvSpPr>
          <p:cNvPr id="6" name="Content Placeholder 11">
            <a:extLst>
              <a:ext uri="{FF2B5EF4-FFF2-40B4-BE49-F238E27FC236}">
                <a16:creationId xmlns:a16="http://schemas.microsoft.com/office/drawing/2014/main" id="{292C088B-029D-4A54-9AF4-54098CF52DD6}"/>
              </a:ext>
            </a:extLst>
          </p:cNvPr>
          <p:cNvSpPr txBox="1">
            <a:spLocks/>
          </p:cNvSpPr>
          <p:nvPr/>
        </p:nvSpPr>
        <p:spPr>
          <a:xfrm>
            <a:off x="6370144" y="1825617"/>
            <a:ext cx="4783568" cy="45996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600"/>
              </a:spcBef>
              <a:buNone/>
            </a:pPr>
            <a:endParaRPr lang="en-US" sz="2400" b="1" dirty="0"/>
          </a:p>
          <a:p>
            <a:pPr marL="98425" indent="0">
              <a:spcBef>
                <a:spcPts val="200"/>
              </a:spcBef>
              <a:spcAft>
                <a:spcPts val="600"/>
              </a:spcAft>
              <a:buNone/>
            </a:pPr>
            <a:r>
              <a:rPr lang="en-US" sz="2200" dirty="0" err="1"/>
              <a:t>Implementasi</a:t>
            </a:r>
            <a:r>
              <a:rPr lang="en-US" sz="2200" dirty="0"/>
              <a:t> GA </a:t>
            </a:r>
            <a:r>
              <a:rPr lang="en-US" sz="2200" dirty="0" err="1"/>
              <a:t>melibatkan</a:t>
            </a:r>
            <a:r>
              <a:rPr lang="en-US" sz="2200" dirty="0"/>
              <a:t> </a:t>
            </a:r>
            <a:r>
              <a:rPr lang="en-US" sz="2200" b="1" dirty="0" err="1"/>
              <a:t>komponen</a:t>
            </a:r>
            <a:r>
              <a:rPr lang="en-US" sz="2200" dirty="0"/>
              <a:t>: </a:t>
            </a:r>
            <a:endParaRPr lang="sv-SE" sz="2200" dirty="0"/>
          </a:p>
          <a:p>
            <a:pPr marL="441325" indent="-342900">
              <a:spcBef>
                <a:spcPts val="200"/>
              </a:spcBef>
              <a:buFont typeface="Arial" panose="020B0604020202020204" pitchFamily="34" charset="0"/>
              <a:buChar char="•"/>
            </a:pPr>
            <a:r>
              <a:rPr lang="sv-SE" sz="2200" b="1" dirty="0"/>
              <a:t>Representasi genetik </a:t>
            </a:r>
            <a:r>
              <a:rPr lang="sv-SE" sz="2200" dirty="0"/>
              <a:t>atau</a:t>
            </a:r>
            <a:r>
              <a:rPr lang="sv-SE" sz="2200" b="1" dirty="0"/>
              <a:t> kromosom </a:t>
            </a:r>
            <a:r>
              <a:rPr lang="sv-SE" sz="2200" dirty="0"/>
              <a:t>untuk solusi potensial atas masalah, yaitu menciptakan populasi awal dari solusi potensial</a:t>
            </a:r>
          </a:p>
          <a:p>
            <a:pPr marL="441325" indent="-342900">
              <a:spcBef>
                <a:spcPts val="200"/>
              </a:spcBef>
              <a:buFont typeface="Arial" panose="020B0604020202020204" pitchFamily="34" charset="0"/>
              <a:buChar char="•"/>
            </a:pPr>
            <a:r>
              <a:rPr lang="sv-SE" sz="2200" b="1" dirty="0"/>
              <a:t>Fungsi evaluasi </a:t>
            </a:r>
            <a:r>
              <a:rPr lang="sv-SE" sz="2200" dirty="0"/>
              <a:t>yang memainkan peran lingkungan, memberi peringkat solusi dalam istilah “</a:t>
            </a:r>
            <a:r>
              <a:rPr lang="sv-SE" sz="2200" b="1" i="1" dirty="0"/>
              <a:t>fitness</a:t>
            </a:r>
            <a:r>
              <a:rPr lang="sv-SE" sz="2200" dirty="0"/>
              <a:t>”</a:t>
            </a:r>
          </a:p>
          <a:p>
            <a:pPr marL="441325" indent="-342900">
              <a:spcBef>
                <a:spcPts val="200"/>
              </a:spcBef>
              <a:buFont typeface="Arial" panose="020B0604020202020204" pitchFamily="34" charset="0"/>
              <a:buChar char="•"/>
            </a:pPr>
            <a:r>
              <a:rPr lang="sv-SE" sz="2200" b="1" dirty="0"/>
              <a:t>Operator genetik </a:t>
            </a:r>
            <a:r>
              <a:rPr lang="sv-SE" sz="2200" dirty="0"/>
              <a:t>yang menentukan komposisi </a:t>
            </a:r>
            <a:r>
              <a:rPr lang="sv-SE" sz="2200" i="1" dirty="0"/>
              <a:t>children</a:t>
            </a:r>
          </a:p>
          <a:p>
            <a:pPr marL="441325" indent="-342900">
              <a:spcBef>
                <a:spcPts val="200"/>
              </a:spcBef>
              <a:buFont typeface="Arial" panose="020B0604020202020204" pitchFamily="34" charset="0"/>
              <a:buChar char="•"/>
            </a:pPr>
            <a:r>
              <a:rPr lang="sv-SE" sz="2200" b="1" dirty="0"/>
              <a:t>Nilai</a:t>
            </a:r>
            <a:r>
              <a:rPr lang="sv-SE" sz="2200" dirty="0"/>
              <a:t> untuk berbagai </a:t>
            </a:r>
            <a:r>
              <a:rPr lang="sv-SE" sz="2200" b="1" dirty="0"/>
              <a:t>parameter</a:t>
            </a:r>
            <a:r>
              <a:rPr lang="sv-SE" sz="2200" dirty="0"/>
              <a:t> yang mengubah komposisi </a:t>
            </a:r>
            <a:r>
              <a:rPr lang="sv-SE" sz="2200" i="1" dirty="0"/>
              <a:t>children</a:t>
            </a:r>
            <a:endParaRPr lang="sv-SE" sz="2200" dirty="0"/>
          </a:p>
        </p:txBody>
      </p:sp>
      <p:sp>
        <p:nvSpPr>
          <p:cNvPr id="10" name="Title 1">
            <a:extLst>
              <a:ext uri="{FF2B5EF4-FFF2-40B4-BE49-F238E27FC236}">
                <a16:creationId xmlns:a16="http://schemas.microsoft.com/office/drawing/2014/main" id="{035B2767-2CDA-40F0-915E-0E175A0B19CE}"/>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pic>
        <p:nvPicPr>
          <p:cNvPr id="11" name="Picture 10">
            <a:extLst>
              <a:ext uri="{FF2B5EF4-FFF2-40B4-BE49-F238E27FC236}">
                <a16:creationId xmlns:a16="http://schemas.microsoft.com/office/drawing/2014/main" id="{5A4C66C9-328A-434B-BD39-84FFA04D2089}"/>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71658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fade">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6"/>
            <a:ext cx="7580556" cy="117514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Komponen</a:t>
            </a:r>
            <a:r>
              <a:rPr lang="en-US" sz="2400" b="1" dirty="0"/>
              <a:t> GA</a:t>
            </a:r>
            <a:endParaRPr lang="en-US" sz="2400" b="1" i="1" dirty="0"/>
          </a:p>
          <a:p>
            <a:pPr marL="360363" indent="-261938">
              <a:spcBef>
                <a:spcPts val="200"/>
              </a:spcBef>
              <a:spcAft>
                <a:spcPts val="600"/>
              </a:spcAft>
              <a:buFont typeface="Arial" panose="020B0604020202020204" pitchFamily="34" charset="0"/>
              <a:buChar char="•"/>
            </a:pPr>
            <a:r>
              <a:rPr lang="sv-SE" sz="2200" b="1" dirty="0"/>
              <a:t>Representasi genetik </a:t>
            </a:r>
            <a:r>
              <a:rPr lang="sv-SE" sz="2200" dirty="0"/>
              <a:t>atau</a:t>
            </a:r>
            <a:r>
              <a:rPr lang="sv-SE" sz="2200" b="1" dirty="0"/>
              <a:t> kromosom</a:t>
            </a:r>
            <a:r>
              <a:rPr lang="sv-SE" sz="2200" dirty="0"/>
              <a:t>, berupa </a:t>
            </a:r>
            <a:r>
              <a:rPr lang="sv-SE" sz="2200" i="1" dirty="0"/>
              <a:t>gen</a:t>
            </a:r>
            <a:r>
              <a:rPr lang="sv-SE" sz="2200" dirty="0"/>
              <a:t> (buatan) umumnya: bilangan real, desimal, biner, permutasi, dll:</a:t>
            </a:r>
            <a:endParaRPr lang="en-US" sz="2200" dirty="0"/>
          </a:p>
          <a:p>
            <a:pPr marL="441325" indent="-342900">
              <a:spcBef>
                <a:spcPts val="200"/>
              </a:spcBef>
              <a:spcAft>
                <a:spcPts val="600"/>
              </a:spcAft>
              <a:buFont typeface="Arial" panose="020B0604020202020204" pitchFamily="34" charset="0"/>
              <a:buChar char="•"/>
            </a:pPr>
            <a:endParaRPr lang="en-US" sz="2200" dirty="0"/>
          </a:p>
        </p:txBody>
      </p:sp>
      <p:sp>
        <p:nvSpPr>
          <p:cNvPr id="14" name="Content Placeholder 11">
            <a:extLst>
              <a:ext uri="{FF2B5EF4-FFF2-40B4-BE49-F238E27FC236}">
                <a16:creationId xmlns:a16="http://schemas.microsoft.com/office/drawing/2014/main" id="{191EBE5C-1E29-47BC-BBCF-7501B8C7A924}"/>
              </a:ext>
            </a:extLst>
          </p:cNvPr>
          <p:cNvSpPr txBox="1">
            <a:spLocks/>
          </p:cNvSpPr>
          <p:nvPr/>
        </p:nvSpPr>
        <p:spPr>
          <a:xfrm>
            <a:off x="1402088" y="2922493"/>
            <a:ext cx="7162579" cy="5065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b="1" i="1" dirty="0"/>
              <a:t>Real-Number Encoding</a:t>
            </a:r>
            <a:r>
              <a:rPr lang="sv-SE" dirty="0"/>
              <a:t>: interval [0, R]; R: bilangan real positif</a:t>
            </a:r>
            <a:endParaRPr lang="en-US" dirty="0"/>
          </a:p>
          <a:p>
            <a:pPr marL="441325" indent="-342900">
              <a:spcBef>
                <a:spcPts val="200"/>
              </a:spcBef>
              <a:spcAft>
                <a:spcPts val="600"/>
              </a:spcAft>
              <a:buFont typeface="Arial" panose="020B0604020202020204" pitchFamily="34" charset="0"/>
              <a:buChar char="•"/>
            </a:pPr>
            <a:endParaRPr lang="en-US" sz="2200" dirty="0"/>
          </a:p>
        </p:txBody>
      </p:sp>
      <p:sp>
        <p:nvSpPr>
          <p:cNvPr id="15" name="Content Placeholder 11">
            <a:extLst>
              <a:ext uri="{FF2B5EF4-FFF2-40B4-BE49-F238E27FC236}">
                <a16:creationId xmlns:a16="http://schemas.microsoft.com/office/drawing/2014/main" id="{1BE621AA-EC62-44E5-8E86-B45251879420}"/>
              </a:ext>
            </a:extLst>
          </p:cNvPr>
          <p:cNvSpPr txBox="1">
            <a:spLocks/>
          </p:cNvSpPr>
          <p:nvPr/>
        </p:nvSpPr>
        <p:spPr>
          <a:xfrm>
            <a:off x="1402089" y="4290105"/>
            <a:ext cx="7190284" cy="5065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b="1" i="1" dirty="0"/>
              <a:t>Discrete Decimal Encoding</a:t>
            </a:r>
            <a:r>
              <a:rPr lang="sv-SE" dirty="0"/>
              <a:t>: interval [0,9] deretan bilangan bulat</a:t>
            </a:r>
            <a:endParaRPr lang="en-US" dirty="0"/>
          </a:p>
          <a:p>
            <a:pPr marL="441325" indent="-342900">
              <a:spcBef>
                <a:spcPts val="200"/>
              </a:spcBef>
              <a:spcAft>
                <a:spcPts val="600"/>
              </a:spcAft>
              <a:buFont typeface="Arial" panose="020B0604020202020204" pitchFamily="34" charset="0"/>
              <a:buChar char="•"/>
            </a:pPr>
            <a:endParaRPr lang="en-US" sz="2200" dirty="0"/>
          </a:p>
        </p:txBody>
      </p:sp>
      <p:sp>
        <p:nvSpPr>
          <p:cNvPr id="16" name="Content Placeholder 11">
            <a:extLst>
              <a:ext uri="{FF2B5EF4-FFF2-40B4-BE49-F238E27FC236}">
                <a16:creationId xmlns:a16="http://schemas.microsoft.com/office/drawing/2014/main" id="{0431BDB3-D250-4051-8E72-D0E9C0EBF2EF}"/>
              </a:ext>
            </a:extLst>
          </p:cNvPr>
          <p:cNvSpPr txBox="1">
            <a:spLocks/>
          </p:cNvSpPr>
          <p:nvPr/>
        </p:nvSpPr>
        <p:spPr>
          <a:xfrm>
            <a:off x="1402088" y="5657717"/>
            <a:ext cx="4442900" cy="6173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0"/>
              </a:spcBef>
              <a:spcAft>
                <a:spcPts val="0"/>
              </a:spcAft>
              <a:buFont typeface="Arial" panose="020B0604020202020204" pitchFamily="34" charset="0"/>
              <a:buChar char="•"/>
            </a:pPr>
            <a:r>
              <a:rPr lang="sv-SE" b="1" i="1" dirty="0"/>
              <a:t>Binnary Encoding</a:t>
            </a:r>
            <a:r>
              <a:rPr lang="sv-SE" dirty="0"/>
              <a:t>: deretan nilai </a:t>
            </a:r>
          </a:p>
          <a:p>
            <a:pPr marL="98425" indent="0">
              <a:spcBef>
                <a:spcPts val="0"/>
              </a:spcBef>
              <a:spcAft>
                <a:spcPts val="0"/>
              </a:spcAft>
              <a:buNone/>
            </a:pPr>
            <a:r>
              <a:rPr lang="sv-SE" dirty="0"/>
              <a:t>		        0 atau 1</a:t>
            </a:r>
            <a:endParaRPr lang="en-US" dirty="0"/>
          </a:p>
          <a:p>
            <a:pPr marL="441325" indent="-342900">
              <a:spcBef>
                <a:spcPts val="200"/>
              </a:spcBef>
              <a:spcAft>
                <a:spcPts val="600"/>
              </a:spcAft>
              <a:buFont typeface="Arial" panose="020B0604020202020204" pitchFamily="34" charset="0"/>
              <a:buChar char="•"/>
            </a:pPr>
            <a:endParaRPr lang="en-US" sz="2200" dirty="0"/>
          </a:p>
        </p:txBody>
      </p:sp>
      <p:pic>
        <p:nvPicPr>
          <p:cNvPr id="3" name="Picture 2">
            <a:extLst>
              <a:ext uri="{FF2B5EF4-FFF2-40B4-BE49-F238E27FC236}">
                <a16:creationId xmlns:a16="http://schemas.microsoft.com/office/drawing/2014/main" id="{1D59720E-1F29-44E1-A648-C9FF6F9E8B21}"/>
              </a:ext>
            </a:extLst>
          </p:cNvPr>
          <p:cNvPicPr>
            <a:picLocks noChangeAspect="1"/>
          </p:cNvPicPr>
          <p:nvPr/>
        </p:nvPicPr>
        <p:blipFill>
          <a:blip r:embed="rId2"/>
          <a:stretch>
            <a:fillRect/>
          </a:stretch>
        </p:blipFill>
        <p:spPr>
          <a:xfrm>
            <a:off x="2883276" y="3325256"/>
            <a:ext cx="2579594" cy="744565"/>
          </a:xfrm>
          <a:prstGeom prst="rect">
            <a:avLst/>
          </a:prstGeom>
        </p:spPr>
      </p:pic>
      <p:pic>
        <p:nvPicPr>
          <p:cNvPr id="17" name="Picture 16">
            <a:extLst>
              <a:ext uri="{FF2B5EF4-FFF2-40B4-BE49-F238E27FC236}">
                <a16:creationId xmlns:a16="http://schemas.microsoft.com/office/drawing/2014/main" id="{F69163FC-7E87-4FF0-B0CD-5B89358F1854}"/>
              </a:ext>
            </a:extLst>
          </p:cNvPr>
          <p:cNvPicPr>
            <a:picLocks noChangeAspect="1"/>
          </p:cNvPicPr>
          <p:nvPr/>
        </p:nvPicPr>
        <p:blipFill>
          <a:blip r:embed="rId3"/>
          <a:stretch>
            <a:fillRect/>
          </a:stretch>
        </p:blipFill>
        <p:spPr>
          <a:xfrm>
            <a:off x="5464502" y="5521067"/>
            <a:ext cx="2567043" cy="713942"/>
          </a:xfrm>
          <a:prstGeom prst="rect">
            <a:avLst/>
          </a:prstGeom>
        </p:spPr>
      </p:pic>
      <p:pic>
        <p:nvPicPr>
          <p:cNvPr id="19" name="Picture 18">
            <a:extLst>
              <a:ext uri="{FF2B5EF4-FFF2-40B4-BE49-F238E27FC236}">
                <a16:creationId xmlns:a16="http://schemas.microsoft.com/office/drawing/2014/main" id="{D51EBAF9-9433-401F-9738-52AB97346838}"/>
              </a:ext>
            </a:extLst>
          </p:cNvPr>
          <p:cNvPicPr>
            <a:picLocks noChangeAspect="1"/>
          </p:cNvPicPr>
          <p:nvPr/>
        </p:nvPicPr>
        <p:blipFill>
          <a:blip r:embed="rId4"/>
          <a:stretch>
            <a:fillRect/>
          </a:stretch>
        </p:blipFill>
        <p:spPr>
          <a:xfrm>
            <a:off x="2883276" y="4717861"/>
            <a:ext cx="2579594" cy="732421"/>
          </a:xfrm>
          <a:prstGeom prst="rect">
            <a:avLst/>
          </a:prstGeom>
        </p:spPr>
      </p:pic>
      <p:pic>
        <p:nvPicPr>
          <p:cNvPr id="21" name="Picture 20">
            <a:extLst>
              <a:ext uri="{FF2B5EF4-FFF2-40B4-BE49-F238E27FC236}">
                <a16:creationId xmlns:a16="http://schemas.microsoft.com/office/drawing/2014/main" id="{43720167-D276-4168-B2E1-EBB6699E0E63}"/>
              </a:ext>
            </a:extLst>
          </p:cNvPr>
          <p:cNvPicPr>
            <a:picLocks noChangeAspect="1"/>
          </p:cNvPicPr>
          <p:nvPr/>
        </p:nvPicPr>
        <p:blipFill>
          <a:blip r:embed="rId5"/>
          <a:stretch>
            <a:fillRect/>
          </a:stretch>
        </p:blipFill>
        <p:spPr>
          <a:xfrm>
            <a:off x="8442300" y="895378"/>
            <a:ext cx="3498446" cy="5379686"/>
          </a:xfrm>
          <a:prstGeom prst="rect">
            <a:avLst/>
          </a:prstGeom>
        </p:spPr>
      </p:pic>
      <p:sp>
        <p:nvSpPr>
          <p:cNvPr id="22" name="Content Placeholder 11">
            <a:extLst>
              <a:ext uri="{FF2B5EF4-FFF2-40B4-BE49-F238E27FC236}">
                <a16:creationId xmlns:a16="http://schemas.microsoft.com/office/drawing/2014/main" id="{64D4E2DB-6A40-414B-89B0-6CA9A0A7B586}"/>
              </a:ext>
            </a:extLst>
          </p:cNvPr>
          <p:cNvSpPr txBox="1">
            <a:spLocks/>
          </p:cNvSpPr>
          <p:nvPr/>
        </p:nvSpPr>
        <p:spPr>
          <a:xfrm>
            <a:off x="8024323" y="488337"/>
            <a:ext cx="3842273" cy="5065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b="1" i="1" dirty="0"/>
              <a:t>Permutation Encoding</a:t>
            </a:r>
            <a:r>
              <a:rPr lang="sv-SE" dirty="0"/>
              <a:t>: kasus TSP</a:t>
            </a:r>
            <a:endParaRPr lang="en-US" dirty="0"/>
          </a:p>
          <a:p>
            <a:pPr marL="441325" indent="-342900">
              <a:spcBef>
                <a:spcPts val="200"/>
              </a:spcBef>
              <a:spcAft>
                <a:spcPts val="600"/>
              </a:spcAft>
              <a:buFont typeface="Arial" panose="020B0604020202020204" pitchFamily="34" charset="0"/>
              <a:buChar char="•"/>
            </a:pPr>
            <a:endParaRPr lang="en-US" sz="2200" dirty="0"/>
          </a:p>
        </p:txBody>
      </p:sp>
      <p:sp>
        <p:nvSpPr>
          <p:cNvPr id="18" name="Title 1">
            <a:extLst>
              <a:ext uri="{FF2B5EF4-FFF2-40B4-BE49-F238E27FC236}">
                <a16:creationId xmlns:a16="http://schemas.microsoft.com/office/drawing/2014/main" id="{57AE9C9F-C230-4B4B-AD70-AD45DC8AC9B7}"/>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spTree>
    <p:extLst>
      <p:ext uri="{BB962C8B-B14F-4D97-AF65-F5344CB8AC3E}">
        <p14:creationId xmlns:p14="http://schemas.microsoft.com/office/powerpoint/2010/main" val="158427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par>
                                <p:cTn id="24" presetID="22" presetClass="entr" presetSubtype="1"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8"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6"/>
            <a:ext cx="10058400" cy="121100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Komponen</a:t>
            </a:r>
            <a:r>
              <a:rPr lang="en-US" sz="2400" b="1" dirty="0"/>
              <a:t> GA</a:t>
            </a:r>
            <a:endParaRPr lang="en-US" sz="2400" b="1" i="1" dirty="0"/>
          </a:p>
          <a:p>
            <a:pPr marL="360363" indent="-261938">
              <a:spcBef>
                <a:spcPts val="200"/>
              </a:spcBef>
              <a:spcAft>
                <a:spcPts val="600"/>
              </a:spcAft>
              <a:buFont typeface="Arial" panose="020B0604020202020204" pitchFamily="34" charset="0"/>
              <a:buChar char="•"/>
            </a:pPr>
            <a:r>
              <a:rPr lang="sv-SE" sz="2200" b="1" dirty="0"/>
              <a:t>Nilai</a:t>
            </a:r>
            <a:r>
              <a:rPr lang="sv-SE" sz="2200" dirty="0"/>
              <a:t> atau fungsi </a:t>
            </a:r>
            <a:r>
              <a:rPr lang="sv-SE" sz="2200" b="1" i="1" dirty="0"/>
              <a:t>fitness</a:t>
            </a:r>
            <a:r>
              <a:rPr lang="sv-SE" sz="2200" dirty="0"/>
              <a:t>, suatu individu dievaluasi berdasarkan suatu fungsi tertentu sebagai ukuran nilai </a:t>
            </a:r>
            <a:r>
              <a:rPr lang="sv-SE" sz="2200" i="1" dirty="0"/>
              <a:t>fitness</a:t>
            </a:r>
            <a:r>
              <a:rPr lang="sv-SE" sz="2200" dirty="0"/>
              <a:t> nya:</a:t>
            </a:r>
            <a:endParaRPr lang="en-US" sz="2200" dirty="0"/>
          </a:p>
          <a:p>
            <a:pPr marL="441325" indent="-342900">
              <a:spcBef>
                <a:spcPts val="200"/>
              </a:spcBef>
              <a:spcAft>
                <a:spcPts val="600"/>
              </a:spcAft>
              <a:buFont typeface="Arial" panose="020B0604020202020204" pitchFamily="34" charset="0"/>
              <a:buChar char="•"/>
            </a:pPr>
            <a:endParaRPr lang="en-US" sz="2200" dirty="0"/>
          </a:p>
        </p:txBody>
      </p:sp>
      <p:sp>
        <p:nvSpPr>
          <p:cNvPr id="5" name="Content Placeholder 11">
            <a:extLst>
              <a:ext uri="{FF2B5EF4-FFF2-40B4-BE49-F238E27FC236}">
                <a16:creationId xmlns:a16="http://schemas.microsoft.com/office/drawing/2014/main" id="{C4309349-AAE2-45A3-ADB2-2A7EE8BC0B88}"/>
              </a:ext>
            </a:extLst>
          </p:cNvPr>
          <p:cNvSpPr txBox="1">
            <a:spLocks/>
          </p:cNvSpPr>
          <p:nvPr/>
        </p:nvSpPr>
        <p:spPr>
          <a:xfrm>
            <a:off x="1402088" y="2922493"/>
            <a:ext cx="9753591" cy="85164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b="1" i="1" dirty="0"/>
              <a:t>Maksimasi</a:t>
            </a:r>
            <a:r>
              <a:rPr lang="sv-SE" dirty="0"/>
              <a:t>: jika solusi yang dicari memaksimalkan sebuah fungsi </a:t>
            </a:r>
            <a:r>
              <a:rPr lang="sv-SE" i="1" dirty="0"/>
              <a:t>h</a:t>
            </a:r>
            <a:r>
              <a:rPr lang="sv-SE" dirty="0"/>
              <a:t>, maka nilai </a:t>
            </a:r>
            <a:r>
              <a:rPr lang="sv-SE" i="1" dirty="0"/>
              <a:t>fitness f</a:t>
            </a:r>
            <a:r>
              <a:rPr lang="sv-SE" dirty="0"/>
              <a:t> yang digunakan adalah nilai dari fungsi </a:t>
            </a:r>
            <a:r>
              <a:rPr lang="sv-SE" i="1" dirty="0"/>
              <a:t>h</a:t>
            </a:r>
            <a:r>
              <a:rPr lang="sv-SE" dirty="0"/>
              <a:t> tersebut, yaitu: </a:t>
            </a:r>
            <a:endParaRPr lang="en-US" dirty="0"/>
          </a:p>
        </p:txBody>
      </p:sp>
      <p:sp>
        <p:nvSpPr>
          <p:cNvPr id="6" name="Content Placeholder 11">
            <a:extLst>
              <a:ext uri="{FF2B5EF4-FFF2-40B4-BE49-F238E27FC236}">
                <a16:creationId xmlns:a16="http://schemas.microsoft.com/office/drawing/2014/main" id="{A207B6B8-6F54-4868-989B-4EDD271A805A}"/>
              </a:ext>
            </a:extLst>
          </p:cNvPr>
          <p:cNvSpPr txBox="1">
            <a:spLocks/>
          </p:cNvSpPr>
          <p:nvPr/>
        </p:nvSpPr>
        <p:spPr>
          <a:xfrm>
            <a:off x="1402088" y="3727266"/>
            <a:ext cx="9753591" cy="261974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b="1" i="1" dirty="0"/>
              <a:t>Minimasi</a:t>
            </a:r>
            <a:r>
              <a:rPr lang="sv-SE" dirty="0"/>
              <a:t>: jika masalahnya adalah meminimalkan fungsi </a:t>
            </a:r>
            <a:r>
              <a:rPr lang="sv-SE" i="1" dirty="0"/>
              <a:t>h</a:t>
            </a:r>
            <a:r>
              <a:rPr lang="sv-SE" dirty="0"/>
              <a:t>, maka fungsi </a:t>
            </a:r>
            <a:r>
              <a:rPr lang="sv-SE" i="1" dirty="0"/>
              <a:t>h</a:t>
            </a:r>
            <a:r>
              <a:rPr lang="sv-SE" dirty="0"/>
              <a:t> tidak dapat digunakan secara langsung (karena aturan GA: individu yang memiliki nilai </a:t>
            </a:r>
            <a:r>
              <a:rPr lang="sv-SE" i="1" dirty="0"/>
              <a:t>fitness</a:t>
            </a:r>
            <a:r>
              <a:rPr lang="sv-SE" dirty="0"/>
              <a:t> lebih tinggi akan memiliki kemampuan bertahan hidup lebih tinggi dari pada yang lebih rendah), sehingga: </a:t>
            </a:r>
          </a:p>
          <a:p>
            <a:pPr marL="358775" indent="-260350">
              <a:spcBef>
                <a:spcPts val="200"/>
              </a:spcBef>
              <a:spcAft>
                <a:spcPts val="600"/>
              </a:spcAft>
              <a:buFont typeface="Arial" panose="020B0604020202020204" pitchFamily="34" charset="0"/>
              <a:buChar char="•"/>
            </a:pPr>
            <a:endParaRPr lang="en-US" dirty="0"/>
          </a:p>
          <a:p>
            <a:pPr marL="358775" indent="0">
              <a:spcBef>
                <a:spcPts val="200"/>
              </a:spcBef>
              <a:spcAft>
                <a:spcPts val="600"/>
              </a:spcAft>
              <a:buNone/>
            </a:pPr>
            <a:r>
              <a:rPr lang="en-US" dirty="0" err="1"/>
              <a:t>Artinya</a:t>
            </a:r>
            <a:r>
              <a:rPr lang="en-US" dirty="0"/>
              <a:t> </a:t>
            </a:r>
            <a:r>
              <a:rPr lang="en-US" dirty="0" err="1"/>
              <a:t>semakin</a:t>
            </a:r>
            <a:r>
              <a:rPr lang="en-US" dirty="0"/>
              <a:t> </a:t>
            </a:r>
            <a:r>
              <a:rPr lang="en-US" dirty="0" err="1"/>
              <a:t>kecil</a:t>
            </a:r>
            <a:r>
              <a:rPr lang="en-US" dirty="0"/>
              <a:t> </a:t>
            </a:r>
            <a:r>
              <a:rPr lang="en-US" dirty="0" err="1"/>
              <a:t>nilai</a:t>
            </a:r>
            <a:r>
              <a:rPr lang="en-US" dirty="0"/>
              <a:t> </a:t>
            </a:r>
            <a:r>
              <a:rPr lang="en-US" i="1" dirty="0"/>
              <a:t>h</a:t>
            </a:r>
            <a:r>
              <a:rPr lang="en-US" dirty="0"/>
              <a:t> </a:t>
            </a:r>
            <a:r>
              <a:rPr lang="en-US" dirty="0" err="1"/>
              <a:t>semain</a:t>
            </a:r>
            <a:r>
              <a:rPr lang="en-US" dirty="0"/>
              <a:t> </a:t>
            </a:r>
            <a:r>
              <a:rPr lang="en-US" dirty="0" err="1"/>
              <a:t>besar</a:t>
            </a:r>
            <a:r>
              <a:rPr lang="en-US" dirty="0"/>
              <a:t> </a:t>
            </a:r>
            <a:r>
              <a:rPr lang="en-US" dirty="0" err="1"/>
              <a:t>nilai</a:t>
            </a:r>
            <a:r>
              <a:rPr lang="en-US" dirty="0"/>
              <a:t> </a:t>
            </a:r>
            <a:r>
              <a:rPr lang="en-US" i="1" dirty="0"/>
              <a:t>f</a:t>
            </a:r>
            <a:r>
              <a:rPr lang="en-US" dirty="0"/>
              <a:t>, </a:t>
            </a:r>
            <a:r>
              <a:rPr lang="en-US" dirty="0" err="1"/>
              <a:t>namun</a:t>
            </a:r>
            <a:r>
              <a:rPr lang="en-US" dirty="0"/>
              <a:t> </a:t>
            </a:r>
            <a:r>
              <a:rPr lang="en-US" dirty="0" err="1"/>
              <a:t>jika</a:t>
            </a:r>
            <a:r>
              <a:rPr lang="en-US" dirty="0"/>
              <a:t> </a:t>
            </a:r>
            <a:r>
              <a:rPr lang="en-US" i="1" dirty="0"/>
              <a:t>h</a:t>
            </a:r>
            <a:r>
              <a:rPr lang="en-US" dirty="0"/>
              <a:t> </a:t>
            </a:r>
            <a:r>
              <a:rPr lang="en-US" dirty="0" err="1"/>
              <a:t>bisa</a:t>
            </a:r>
            <a:r>
              <a:rPr lang="en-US" dirty="0"/>
              <a:t> </a:t>
            </a:r>
            <a:r>
              <a:rPr lang="en-US" dirty="0" err="1"/>
              <a:t>berniali</a:t>
            </a:r>
            <a:r>
              <a:rPr lang="en-US" dirty="0"/>
              <a:t> 0 </a:t>
            </a:r>
            <a:r>
              <a:rPr lang="en-US" dirty="0" err="1"/>
              <a:t>maka</a:t>
            </a:r>
            <a:r>
              <a:rPr lang="en-US" dirty="0"/>
              <a:t> </a:t>
            </a:r>
            <a:r>
              <a:rPr lang="en-US" dirty="0" err="1"/>
              <a:t>akan</a:t>
            </a:r>
            <a:r>
              <a:rPr lang="en-US" dirty="0"/>
              <a:t> </a:t>
            </a:r>
            <a:r>
              <a:rPr lang="en-US" dirty="0" err="1"/>
              <a:t>mengakibatkan</a:t>
            </a:r>
            <a:r>
              <a:rPr lang="en-US" dirty="0"/>
              <a:t> </a:t>
            </a:r>
            <a:r>
              <a:rPr lang="en-US" i="1" dirty="0"/>
              <a:t>f</a:t>
            </a:r>
            <a:r>
              <a:rPr lang="en-US" dirty="0"/>
              <a:t> </a:t>
            </a:r>
            <a:r>
              <a:rPr lang="en-US" dirty="0" err="1"/>
              <a:t>bisa</a:t>
            </a:r>
            <a:r>
              <a:rPr lang="en-US" dirty="0"/>
              <a:t> </a:t>
            </a:r>
            <a:r>
              <a:rPr lang="en-US" dirty="0" err="1"/>
              <a:t>bernilai</a:t>
            </a:r>
            <a:r>
              <a:rPr lang="en-US" dirty="0"/>
              <a:t> </a:t>
            </a:r>
            <a:r>
              <a:rPr lang="en-US" dirty="0" err="1"/>
              <a:t>tak</a:t>
            </a:r>
            <a:r>
              <a:rPr lang="en-US" dirty="0"/>
              <a:t> </a:t>
            </a:r>
            <a:r>
              <a:rPr lang="en-US" dirty="0" err="1"/>
              <a:t>hingga</a:t>
            </a:r>
            <a:r>
              <a:rPr lang="en-US" dirty="0"/>
              <a:t>, </a:t>
            </a:r>
            <a:r>
              <a:rPr lang="en-US" dirty="0" err="1"/>
              <a:t>sehingga</a:t>
            </a:r>
            <a:r>
              <a:rPr lang="en-US" dirty="0"/>
              <a:t> </a:t>
            </a:r>
            <a:r>
              <a:rPr lang="en-US" i="1" dirty="0"/>
              <a:t>h </a:t>
            </a:r>
            <a:r>
              <a:rPr lang="en-US" dirty="0" err="1"/>
              <a:t>perlu</a:t>
            </a:r>
            <a:r>
              <a:rPr lang="en-US" dirty="0"/>
              <a:t> </a:t>
            </a:r>
            <a:r>
              <a:rPr lang="en-US" dirty="0" err="1"/>
              <a:t>ditambah</a:t>
            </a:r>
            <a:r>
              <a:rPr lang="en-US" dirty="0"/>
              <a:t> </a:t>
            </a:r>
            <a:r>
              <a:rPr lang="en-US" dirty="0" err="1"/>
              <a:t>dengan</a:t>
            </a:r>
            <a:r>
              <a:rPr lang="en-US" dirty="0"/>
              <a:t> </a:t>
            </a:r>
            <a:r>
              <a:rPr lang="en-US" dirty="0" err="1"/>
              <a:t>sebuah</a:t>
            </a:r>
            <a:r>
              <a:rPr lang="en-US" dirty="0"/>
              <a:t> </a:t>
            </a:r>
            <a:r>
              <a:rPr lang="en-US" dirty="0" err="1"/>
              <a:t>bilangan</a:t>
            </a:r>
            <a:r>
              <a:rPr lang="en-US" dirty="0"/>
              <a:t> </a:t>
            </a:r>
            <a:r>
              <a:rPr lang="en-US" i="1" dirty="0"/>
              <a:t>a</a:t>
            </a:r>
            <a:r>
              <a:rPr lang="en-US" dirty="0"/>
              <a:t> yang </a:t>
            </a:r>
            <a:r>
              <a:rPr lang="en-US" dirty="0" err="1"/>
              <a:t>dianggap</a:t>
            </a:r>
            <a:r>
              <a:rPr lang="en-US" dirty="0"/>
              <a:t> </a:t>
            </a:r>
            <a:r>
              <a:rPr lang="en-US" dirty="0" err="1"/>
              <a:t>sangat</a:t>
            </a:r>
            <a:r>
              <a:rPr lang="en-US" dirty="0"/>
              <a:t> </a:t>
            </a:r>
            <a:r>
              <a:rPr lang="en-US" dirty="0" err="1"/>
              <a:t>kecil</a:t>
            </a:r>
            <a:endParaRPr lang="en-US" dirty="0"/>
          </a:p>
        </p:txBody>
      </p:sp>
      <p:graphicFrame>
        <p:nvGraphicFramePr>
          <p:cNvPr id="7" name="Object 3">
            <a:extLst>
              <a:ext uri="{FF2B5EF4-FFF2-40B4-BE49-F238E27FC236}">
                <a16:creationId xmlns:a16="http://schemas.microsoft.com/office/drawing/2014/main" id="{8AAAD712-F073-4C1A-981F-BB8A56C8238F}"/>
              </a:ext>
            </a:extLst>
          </p:cNvPr>
          <p:cNvGraphicFramePr>
            <a:graphicFrameLocks noChangeAspect="1"/>
          </p:cNvGraphicFramePr>
          <p:nvPr/>
        </p:nvGraphicFramePr>
        <p:xfrm>
          <a:off x="7705329" y="3202448"/>
          <a:ext cx="704384" cy="375671"/>
        </p:xfrm>
        <a:graphic>
          <a:graphicData uri="http://schemas.openxmlformats.org/presentationml/2006/ole">
            <mc:AlternateContent xmlns:mc="http://schemas.openxmlformats.org/markup-compatibility/2006">
              <mc:Choice xmlns:v="urn:schemas-microsoft-com:vml" Requires="v">
                <p:oleObj name="Equation" r:id="rId2" imgW="380880" imgH="203040" progId="Equation.3">
                  <p:embed/>
                </p:oleObj>
              </mc:Choice>
              <mc:Fallback>
                <p:oleObj name="Equation" r:id="rId2" imgW="380880" imgH="203040" progId="Equation.3">
                  <p:embed/>
                  <p:pic>
                    <p:nvPicPr>
                      <p:cNvPr id="7" name="Object 3">
                        <a:extLst>
                          <a:ext uri="{FF2B5EF4-FFF2-40B4-BE49-F238E27FC236}">
                            <a16:creationId xmlns:a16="http://schemas.microsoft.com/office/drawing/2014/main" id="{8AAAD712-F073-4C1A-981F-BB8A56C82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329" y="3202448"/>
                        <a:ext cx="704384" cy="375671"/>
                      </a:xfrm>
                      <a:prstGeom prst="rect">
                        <a:avLst/>
                      </a:prstGeom>
                      <a:noFill/>
                      <a:ln>
                        <a:noFill/>
                      </a:ln>
                      <a:effectLst/>
                    </p:spPr>
                  </p:pic>
                </p:oleObj>
              </mc:Fallback>
            </mc:AlternateContent>
          </a:graphicData>
        </a:graphic>
      </p:graphicFrame>
      <p:graphicFrame>
        <p:nvGraphicFramePr>
          <p:cNvPr id="10" name="Object 4">
            <a:extLst>
              <a:ext uri="{FF2B5EF4-FFF2-40B4-BE49-F238E27FC236}">
                <a16:creationId xmlns:a16="http://schemas.microsoft.com/office/drawing/2014/main" id="{A6F66693-5CE7-42CD-8B5F-F58F369966D4}"/>
              </a:ext>
            </a:extLst>
          </p:cNvPr>
          <p:cNvGraphicFramePr>
            <a:graphicFrameLocks noChangeAspect="1"/>
          </p:cNvGraphicFramePr>
          <p:nvPr/>
        </p:nvGraphicFramePr>
        <p:xfrm>
          <a:off x="2841812" y="4516736"/>
          <a:ext cx="1314552" cy="748029"/>
        </p:xfrm>
        <a:graphic>
          <a:graphicData uri="http://schemas.openxmlformats.org/presentationml/2006/ole">
            <mc:AlternateContent xmlns:mc="http://schemas.openxmlformats.org/markup-compatibility/2006">
              <mc:Choice xmlns:v="urn:schemas-microsoft-com:vml" Requires="v">
                <p:oleObj name="Equation" r:id="rId4" imgW="736560" imgH="419040" progId="Equation.3">
                  <p:embed/>
                </p:oleObj>
              </mc:Choice>
              <mc:Fallback>
                <p:oleObj name="Equation" r:id="rId4" imgW="736560" imgH="419040" progId="Equation.3">
                  <p:embed/>
                  <p:pic>
                    <p:nvPicPr>
                      <p:cNvPr id="10" name="Object 4">
                        <a:extLst>
                          <a:ext uri="{FF2B5EF4-FFF2-40B4-BE49-F238E27FC236}">
                            <a16:creationId xmlns:a16="http://schemas.microsoft.com/office/drawing/2014/main" id="{A6F66693-5CE7-42CD-8B5F-F58F369966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1812" y="4516736"/>
                        <a:ext cx="1314552" cy="748029"/>
                      </a:xfrm>
                      <a:prstGeom prst="rect">
                        <a:avLst/>
                      </a:prstGeom>
                      <a:noFill/>
                      <a:ln>
                        <a:noFill/>
                      </a:ln>
                      <a:effectLst/>
                    </p:spPr>
                  </p:pic>
                </p:oleObj>
              </mc:Fallback>
            </mc:AlternateContent>
          </a:graphicData>
        </a:graphic>
      </p:graphicFrame>
      <p:sp>
        <p:nvSpPr>
          <p:cNvPr id="11" name="Title 1">
            <a:extLst>
              <a:ext uri="{FF2B5EF4-FFF2-40B4-BE49-F238E27FC236}">
                <a16:creationId xmlns:a16="http://schemas.microsoft.com/office/drawing/2014/main" id="{99EEB349-04CD-4AF0-BCE7-A15D8F5AADD9}"/>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pic>
        <p:nvPicPr>
          <p:cNvPr id="12" name="Picture 11">
            <a:extLst>
              <a:ext uri="{FF2B5EF4-FFF2-40B4-BE49-F238E27FC236}">
                <a16:creationId xmlns:a16="http://schemas.microsoft.com/office/drawing/2014/main" id="{4DE4A5E1-F9D3-497E-BDB9-3C0013D0C07B}"/>
              </a:ext>
            </a:extLst>
          </p:cNvPr>
          <p:cNvPicPr>
            <a:picLocks noChangeAspect="1"/>
          </p:cNvPicPr>
          <p:nvPr/>
        </p:nvPicPr>
        <p:blipFill>
          <a:blip r:embed="rId6"/>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373051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1"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097280" y="286603"/>
            <a:ext cx="10058400" cy="1450757"/>
          </a:xfrm>
        </p:spPr>
        <p:txBody>
          <a:bodyPr>
            <a:normAutofit/>
          </a:bodyPr>
          <a:lstStyle/>
          <a:p>
            <a:r>
              <a:rPr lang="en-US" sz="4000" b="1" dirty="0"/>
              <a:t>REFERENSI</a:t>
            </a:r>
            <a:br>
              <a:rPr lang="id-ID" sz="4000" b="1" dirty="0"/>
            </a:br>
            <a:r>
              <a:rPr lang="en-US" sz="2700" i="1" dirty="0" err="1"/>
              <a:t>Kecerdasan</a:t>
            </a:r>
            <a:r>
              <a:rPr lang="en-US" sz="2700" i="1" dirty="0"/>
              <a:t> </a:t>
            </a:r>
            <a:r>
              <a:rPr lang="en-US" sz="2700" i="1" dirty="0" err="1"/>
              <a:t>Buatan</a:t>
            </a:r>
            <a:endParaRPr lang="id-ID" sz="2700" i="1" dirty="0"/>
          </a:p>
        </p:txBody>
      </p:sp>
      <p:pic>
        <p:nvPicPr>
          <p:cNvPr id="4" name="Picture 3">
            <a:extLst>
              <a:ext uri="{FF2B5EF4-FFF2-40B4-BE49-F238E27FC236}">
                <a16:creationId xmlns:a16="http://schemas.microsoft.com/office/drawing/2014/main" id="{66E67EA8-F3BF-40B1-B7DF-DF19789CC099}"/>
              </a:ext>
            </a:extLst>
          </p:cNvPr>
          <p:cNvPicPr>
            <a:picLocks noChangeAspect="1"/>
          </p:cNvPicPr>
          <p:nvPr/>
        </p:nvPicPr>
        <p:blipFill>
          <a:blip r:embed="rId2"/>
          <a:stretch>
            <a:fillRect/>
          </a:stretch>
        </p:blipFill>
        <p:spPr>
          <a:xfrm>
            <a:off x="9710057" y="720766"/>
            <a:ext cx="1445622" cy="922131"/>
          </a:xfrm>
          <a:prstGeom prst="rect">
            <a:avLst/>
          </a:prstGeom>
        </p:spPr>
      </p:pic>
      <p:sp>
        <p:nvSpPr>
          <p:cNvPr id="7" name="Content Placeholder 2">
            <a:extLst>
              <a:ext uri="{FF2B5EF4-FFF2-40B4-BE49-F238E27FC236}">
                <a16:creationId xmlns:a16="http://schemas.microsoft.com/office/drawing/2014/main" id="{0DF11E21-47ED-44B5-AB8E-A30566CD5D1F}"/>
              </a:ext>
            </a:extLst>
          </p:cNvPr>
          <p:cNvSpPr>
            <a:spLocks noGrp="1"/>
          </p:cNvSpPr>
          <p:nvPr>
            <p:ph idx="1"/>
          </p:nvPr>
        </p:nvSpPr>
        <p:spPr>
          <a:xfrm>
            <a:off x="1097280" y="1814945"/>
            <a:ext cx="10090673" cy="4542378"/>
          </a:xfrm>
        </p:spPr>
        <p:txBody>
          <a:bodyPr>
            <a:normAutofit/>
          </a:bodyPr>
          <a:lstStyle/>
          <a:p>
            <a:pPr marL="268288" indent="-177800">
              <a:lnSpc>
                <a:spcPct val="100000"/>
              </a:lnSpc>
              <a:spcBef>
                <a:spcPts val="0"/>
              </a:spcBef>
              <a:spcAft>
                <a:spcPts val="0"/>
              </a:spcAft>
              <a:buFont typeface="Arial" panose="020B0604020202020204" pitchFamily="34" charset="0"/>
              <a:buChar char="•"/>
            </a:pPr>
            <a:r>
              <a:rPr lang="id-ID" sz="1800" dirty="0"/>
              <a:t>KK Informatika ITB, Inteligensi Buatan, S</a:t>
            </a:r>
            <a:r>
              <a:rPr lang="en-US" sz="1800" dirty="0" err="1"/>
              <a:t>ekolah</a:t>
            </a:r>
            <a:r>
              <a:rPr lang="en-US" sz="1800" dirty="0"/>
              <a:t> Teknik </a:t>
            </a:r>
            <a:r>
              <a:rPr lang="en-US" sz="1800" dirty="0" err="1"/>
              <a:t>Elektro</a:t>
            </a:r>
            <a:r>
              <a:rPr lang="en-US" sz="1800" dirty="0"/>
              <a:t> dan </a:t>
            </a:r>
            <a:r>
              <a:rPr lang="en-US" sz="1800" dirty="0" err="1"/>
              <a:t>Informatika</a:t>
            </a:r>
            <a:r>
              <a:rPr lang="id-ID" sz="1800" dirty="0"/>
              <a:t> ITB</a:t>
            </a:r>
            <a:r>
              <a:rPr lang="en-US" sz="1800" dirty="0"/>
              <a:t>, 2019</a:t>
            </a:r>
          </a:p>
          <a:p>
            <a:pPr marL="268288" indent="-177800">
              <a:lnSpc>
                <a:spcPct val="100000"/>
              </a:lnSpc>
              <a:spcBef>
                <a:spcPts val="0"/>
              </a:spcBef>
              <a:spcAft>
                <a:spcPts val="0"/>
              </a:spcAft>
              <a:buFont typeface="Arial" panose="020B0604020202020204" pitchFamily="34" charset="0"/>
              <a:buChar char="•"/>
            </a:pPr>
            <a:r>
              <a:rPr lang="en-US" sz="1800" dirty="0"/>
              <a:t>Stuart J Russell and Peter </a:t>
            </a:r>
            <a:r>
              <a:rPr lang="en-US" sz="1800" dirty="0" err="1"/>
              <a:t>Norvig</a:t>
            </a:r>
            <a:r>
              <a:rPr lang="en-US" sz="1800" dirty="0"/>
              <a:t>, </a:t>
            </a:r>
            <a:r>
              <a:rPr lang="en-US" sz="1800" dirty="0" err="1"/>
              <a:t>Artifcial</a:t>
            </a:r>
            <a:r>
              <a:rPr lang="en-US" sz="1800" dirty="0"/>
              <a:t> Intelligence: A Modern Approach, 3rd Edition, Prentice-Hall International, Inc, 2011</a:t>
            </a:r>
          </a:p>
          <a:p>
            <a:pPr marL="268288" indent="-177800">
              <a:lnSpc>
                <a:spcPct val="100000"/>
              </a:lnSpc>
              <a:spcBef>
                <a:spcPts val="0"/>
              </a:spcBef>
              <a:spcAft>
                <a:spcPts val="0"/>
              </a:spcAft>
              <a:buFont typeface="Arial" panose="020B0604020202020204" pitchFamily="34" charset="0"/>
              <a:buChar char="•"/>
            </a:pPr>
            <a:r>
              <a:rPr lang="en-US" sz="1800" dirty="0"/>
              <a:t>Danny </a:t>
            </a:r>
            <a:r>
              <a:rPr lang="en-US" sz="1800" dirty="0" err="1"/>
              <a:t>Weyns</a:t>
            </a:r>
            <a:r>
              <a:rPr lang="en-US" sz="1800" dirty="0"/>
              <a:t>, An Introduction to Self-Adaptive Systems - A Contemporary Software Engineering Perspective: Wave VII Learning from Experience, pp. 201-226, IEEE Press, John Wiley &amp; Sons Ltd , 2021 </a:t>
            </a:r>
          </a:p>
          <a:p>
            <a:pPr marL="268288" indent="-177800">
              <a:lnSpc>
                <a:spcPct val="100000"/>
              </a:lnSpc>
              <a:spcBef>
                <a:spcPts val="0"/>
              </a:spcBef>
              <a:spcAft>
                <a:spcPts val="0"/>
              </a:spcAft>
              <a:buFont typeface="Arial" panose="020B0604020202020204" pitchFamily="34" charset="0"/>
              <a:buChar char="•"/>
            </a:pPr>
            <a:r>
              <a:rPr lang="it-IT" sz="1800" dirty="0"/>
              <a:t>Suyanto, Artificial Intelligence Rvisi Kedua, informatika Bandung, 2014</a:t>
            </a:r>
            <a:endParaRPr lang="en-US" sz="1800" dirty="0"/>
          </a:p>
          <a:p>
            <a:pPr marL="268288" indent="-177800">
              <a:lnSpc>
                <a:spcPct val="100000"/>
              </a:lnSpc>
              <a:spcBef>
                <a:spcPts val="0"/>
              </a:spcBef>
              <a:spcAft>
                <a:spcPts val="0"/>
              </a:spcAft>
              <a:buFont typeface="Arial" panose="020B0604020202020204" pitchFamily="34" charset="0"/>
              <a:buChar char="•"/>
            </a:pPr>
            <a:r>
              <a:rPr lang="en-US" sz="1800" dirty="0"/>
              <a:t>Rajendra A </a:t>
            </a:r>
            <a:r>
              <a:rPr lang="en-US" sz="1800" dirty="0" err="1"/>
              <a:t>Akerkar</a:t>
            </a:r>
            <a:r>
              <a:rPr lang="en-US" sz="1800" dirty="0"/>
              <a:t>, </a:t>
            </a:r>
            <a:r>
              <a:rPr lang="en-US" sz="1800" dirty="0" err="1"/>
              <a:t>Priti</a:t>
            </a:r>
            <a:r>
              <a:rPr lang="en-US" sz="1800" dirty="0"/>
              <a:t> S </a:t>
            </a:r>
            <a:r>
              <a:rPr lang="en-US" sz="1800" dirty="0" err="1"/>
              <a:t>Sajja</a:t>
            </a:r>
            <a:r>
              <a:rPr lang="en-US" sz="1800" dirty="0"/>
              <a:t>, Knowledge-Based Systems. TMRF e-Book Advanced Knowledge Based Systems: Model, Applications &amp; Research, Vol. 1, Jones and Bartlett Publishers, 2010</a:t>
            </a:r>
          </a:p>
          <a:p>
            <a:pPr marL="268288" indent="-177800">
              <a:lnSpc>
                <a:spcPct val="100000"/>
              </a:lnSpc>
              <a:spcBef>
                <a:spcPts val="0"/>
              </a:spcBef>
              <a:spcAft>
                <a:spcPts val="0"/>
              </a:spcAft>
              <a:buFont typeface="Arial" panose="020B0604020202020204" pitchFamily="34" charset="0"/>
              <a:buChar char="•"/>
            </a:pPr>
            <a:r>
              <a:rPr lang="en-US" sz="1800" dirty="0"/>
              <a:t>Simon Kendal, Malcolm </a:t>
            </a:r>
            <a:r>
              <a:rPr lang="en-US" sz="1800" dirty="0" err="1"/>
              <a:t>Creen</a:t>
            </a:r>
            <a:r>
              <a:rPr lang="en-US" sz="1800" dirty="0"/>
              <a:t>, An Introduction to Knowledge Engineering. Springer Science + Business Media, Springer-Verlag London, 2007</a:t>
            </a:r>
          </a:p>
          <a:p>
            <a:pPr marL="268288" indent="-177800">
              <a:lnSpc>
                <a:spcPct val="100000"/>
              </a:lnSpc>
              <a:spcBef>
                <a:spcPts val="0"/>
              </a:spcBef>
              <a:spcAft>
                <a:spcPts val="0"/>
              </a:spcAft>
              <a:buFont typeface="Arial" panose="020B0604020202020204" pitchFamily="34" charset="0"/>
              <a:buChar char="•"/>
            </a:pPr>
            <a:r>
              <a:rPr lang="en-US" sz="1800" dirty="0"/>
              <a:t>John F. Sowa, Knowledge Representation and: Logical, Philosophical, and Computational Foundations, Course Technology, 1999</a:t>
            </a:r>
          </a:p>
          <a:p>
            <a:pPr marL="268288" indent="-177800">
              <a:lnSpc>
                <a:spcPct val="100000"/>
              </a:lnSpc>
              <a:spcBef>
                <a:spcPts val="0"/>
              </a:spcBef>
              <a:spcAft>
                <a:spcPts val="0"/>
              </a:spcAft>
              <a:buFont typeface="Arial" panose="020B0604020202020204" pitchFamily="34" charset="0"/>
              <a:buChar char="•"/>
            </a:pPr>
            <a:r>
              <a:rPr lang="en-US" sz="1800" dirty="0"/>
              <a:t>Efraim Turban, Decision Support Systems &amp; Expert Systems, 4th Ed., Prentice Hall International, Inc, 1995</a:t>
            </a:r>
          </a:p>
          <a:p>
            <a:pPr marL="268288" indent="-177800">
              <a:lnSpc>
                <a:spcPct val="100000"/>
              </a:lnSpc>
              <a:spcBef>
                <a:spcPts val="0"/>
              </a:spcBef>
              <a:spcAft>
                <a:spcPts val="0"/>
              </a:spcAft>
              <a:buFont typeface="Arial" panose="020B0604020202020204" pitchFamily="34" charset="0"/>
              <a:buChar char="•"/>
            </a:pPr>
            <a:r>
              <a:rPr lang="en-US" sz="1800" dirty="0"/>
              <a:t>George F. Luger &amp; William A. </a:t>
            </a:r>
            <a:r>
              <a:rPr lang="en-US" sz="1800" dirty="0" err="1"/>
              <a:t>Stubbleeld</a:t>
            </a:r>
            <a:r>
              <a:rPr lang="en-US" sz="1800" dirty="0"/>
              <a:t>, Artificial Intelligence Structure and Strategies for Complex Problem Solving, 2nd Edition, Cummings Publishing Company Inc., 1993</a:t>
            </a:r>
          </a:p>
          <a:p>
            <a:pPr marL="268288" indent="-177800">
              <a:lnSpc>
                <a:spcPct val="100000"/>
              </a:lnSpc>
              <a:spcBef>
                <a:spcPts val="0"/>
              </a:spcBef>
              <a:spcAft>
                <a:spcPts val="0"/>
              </a:spcAft>
              <a:buFont typeface="Arial" panose="020B0604020202020204" pitchFamily="34" charset="0"/>
              <a:buChar char="•"/>
            </a:pPr>
            <a:r>
              <a:rPr lang="en-US" sz="1800" dirty="0"/>
              <a:t>Elaine Rich, K. Knight, B. Nair, Artificial Intelligence, Tata McGraw-Hill Education Pvt. Ltd., 1983</a:t>
            </a:r>
          </a:p>
        </p:txBody>
      </p:sp>
    </p:spTree>
    <p:extLst>
      <p:ext uri="{BB962C8B-B14F-4D97-AF65-F5344CB8AC3E}">
        <p14:creationId xmlns:p14="http://schemas.microsoft.com/office/powerpoint/2010/main" val="332034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6"/>
            <a:ext cx="10058400" cy="11392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Komponen</a:t>
            </a:r>
            <a:r>
              <a:rPr lang="en-US" sz="2400" b="1" dirty="0"/>
              <a:t> GA</a:t>
            </a:r>
            <a:endParaRPr lang="en-US" sz="2400" b="1" i="1" dirty="0"/>
          </a:p>
          <a:p>
            <a:pPr marL="360363" indent="-261938">
              <a:spcBef>
                <a:spcPts val="200"/>
              </a:spcBef>
              <a:buFont typeface="Arial" panose="020B0604020202020204" pitchFamily="34" charset="0"/>
              <a:buChar char="•"/>
            </a:pPr>
            <a:r>
              <a:rPr lang="sv-SE" sz="2200" dirty="0"/>
              <a:t>Operator</a:t>
            </a:r>
            <a:r>
              <a:rPr lang="sv-SE" sz="2200" b="1" dirty="0"/>
              <a:t> genetik</a:t>
            </a:r>
            <a:r>
              <a:rPr lang="sv-SE" sz="2200" dirty="0"/>
              <a:t>, komposisi </a:t>
            </a:r>
            <a:r>
              <a:rPr lang="sv-SE" sz="2200" i="1" dirty="0"/>
              <a:t>children (</a:t>
            </a:r>
            <a:r>
              <a:rPr lang="sv-SE" sz="2200" b="1" i="1" dirty="0"/>
              <a:t>reproduction</a:t>
            </a:r>
            <a:r>
              <a:rPr lang="sv-SE" sz="2200" i="1" dirty="0"/>
              <a:t>) </a:t>
            </a:r>
            <a:r>
              <a:rPr lang="sv-SE" sz="2200" dirty="0"/>
              <a:t>berdasarkan pemilihan dua individu </a:t>
            </a:r>
            <a:r>
              <a:rPr lang="sv-SE" sz="2200" i="1" dirty="0"/>
              <a:t>parent</a:t>
            </a:r>
            <a:r>
              <a:rPr lang="sv-SE" sz="2200" dirty="0"/>
              <a:t> yang umumnya dilakukan secara proporsional dari nilai </a:t>
            </a:r>
            <a:r>
              <a:rPr lang="sv-SE" sz="2200" i="1" dirty="0"/>
              <a:t>fitness</a:t>
            </a:r>
            <a:r>
              <a:rPr lang="sv-SE" sz="2200" dirty="0"/>
              <a:t> nya</a:t>
            </a:r>
            <a:endParaRPr lang="en-US" sz="2200" dirty="0"/>
          </a:p>
          <a:p>
            <a:pPr marL="441325" indent="-342900">
              <a:spcBef>
                <a:spcPts val="200"/>
              </a:spcBef>
              <a:spcAft>
                <a:spcPts val="600"/>
              </a:spcAft>
              <a:buFont typeface="Arial" panose="020B0604020202020204" pitchFamily="34" charset="0"/>
              <a:buChar char="•"/>
            </a:pPr>
            <a:endParaRPr lang="en-US" sz="2200" dirty="0"/>
          </a:p>
        </p:txBody>
      </p:sp>
      <p:sp>
        <p:nvSpPr>
          <p:cNvPr id="7" name="Content Placeholder 11">
            <a:extLst>
              <a:ext uri="{FF2B5EF4-FFF2-40B4-BE49-F238E27FC236}">
                <a16:creationId xmlns:a16="http://schemas.microsoft.com/office/drawing/2014/main" id="{C2621808-CB38-488B-A25F-1E1B849FD45E}"/>
              </a:ext>
            </a:extLst>
          </p:cNvPr>
          <p:cNvSpPr txBox="1">
            <a:spLocks/>
          </p:cNvSpPr>
          <p:nvPr/>
        </p:nvSpPr>
        <p:spPr>
          <a:xfrm>
            <a:off x="1402088" y="2922493"/>
            <a:ext cx="9753591" cy="85164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b="1" i="1" dirty="0"/>
              <a:t>Roulette Wheel</a:t>
            </a:r>
            <a:r>
              <a:rPr lang="sv-SE" dirty="0"/>
              <a:t>: metode seleksi untuk </a:t>
            </a:r>
            <a:r>
              <a:rPr lang="sv-SE" i="1" dirty="0"/>
              <a:t>reproduction</a:t>
            </a:r>
            <a:r>
              <a:rPr lang="sv-SE" dirty="0"/>
              <a:t> yang meniru permainan </a:t>
            </a:r>
            <a:r>
              <a:rPr lang="sv-SE" i="1" dirty="0"/>
              <a:t>roulette wheel</a:t>
            </a:r>
            <a:r>
              <a:rPr lang="sv-SE" dirty="0"/>
              <a:t>, setiap individu menempati potongan lingkaran secara proporsional sesuai nilai </a:t>
            </a:r>
            <a:r>
              <a:rPr lang="sv-SE" i="1" dirty="0"/>
              <a:t>fitness</a:t>
            </a:r>
            <a:r>
              <a:rPr lang="sv-SE" dirty="0"/>
              <a:t> nya  </a:t>
            </a:r>
            <a:endParaRPr lang="en-US" dirty="0"/>
          </a:p>
        </p:txBody>
      </p:sp>
      <p:sp>
        <p:nvSpPr>
          <p:cNvPr id="10" name="Content Placeholder 11">
            <a:extLst>
              <a:ext uri="{FF2B5EF4-FFF2-40B4-BE49-F238E27FC236}">
                <a16:creationId xmlns:a16="http://schemas.microsoft.com/office/drawing/2014/main" id="{5DADF2EA-1325-42CC-8E28-1EC98A1CD229}"/>
              </a:ext>
            </a:extLst>
          </p:cNvPr>
          <p:cNvSpPr txBox="1">
            <a:spLocks/>
          </p:cNvSpPr>
          <p:nvPr/>
        </p:nvSpPr>
        <p:spPr>
          <a:xfrm>
            <a:off x="3603811" y="5669259"/>
            <a:ext cx="7551868" cy="61499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sv-SE" sz="1600" dirty="0"/>
              <a:t>Individu atau kromosom K4 yang bernila fitness paling besar menempati setengahnya dari lingkaran roda </a:t>
            </a:r>
            <a:r>
              <a:rPr lang="sv-SE" sz="1600" i="1" dirty="0"/>
              <a:t>roulette</a:t>
            </a:r>
            <a:r>
              <a:rPr lang="sv-SE" sz="1600" dirty="0"/>
              <a:t>, sehingga K4 memiliki peluang sebesar 0,5 terpilih sebagai </a:t>
            </a:r>
            <a:r>
              <a:rPr lang="sv-SE" sz="1600" i="1" dirty="0"/>
              <a:t>parent</a:t>
            </a:r>
            <a:endParaRPr lang="en-US" sz="1600" i="1" dirty="0"/>
          </a:p>
        </p:txBody>
      </p:sp>
      <p:pic>
        <p:nvPicPr>
          <p:cNvPr id="5" name="Picture 4">
            <a:extLst>
              <a:ext uri="{FF2B5EF4-FFF2-40B4-BE49-F238E27FC236}">
                <a16:creationId xmlns:a16="http://schemas.microsoft.com/office/drawing/2014/main" id="{E835685B-622B-4904-80AD-2C998DB5D26C}"/>
              </a:ext>
            </a:extLst>
          </p:cNvPr>
          <p:cNvPicPr>
            <a:picLocks noChangeAspect="1"/>
          </p:cNvPicPr>
          <p:nvPr/>
        </p:nvPicPr>
        <p:blipFill>
          <a:blip r:embed="rId2"/>
          <a:stretch>
            <a:fillRect/>
          </a:stretch>
        </p:blipFill>
        <p:spPr>
          <a:xfrm>
            <a:off x="1732428" y="3961766"/>
            <a:ext cx="1871383" cy="2228423"/>
          </a:xfrm>
          <a:prstGeom prst="rect">
            <a:avLst/>
          </a:prstGeom>
        </p:spPr>
      </p:pic>
      <p:pic>
        <p:nvPicPr>
          <p:cNvPr id="12" name="Picture 11">
            <a:extLst>
              <a:ext uri="{FF2B5EF4-FFF2-40B4-BE49-F238E27FC236}">
                <a16:creationId xmlns:a16="http://schemas.microsoft.com/office/drawing/2014/main" id="{B9CE6796-F4FC-48CE-A4A7-60A6EEBBFEE0}"/>
              </a:ext>
            </a:extLst>
          </p:cNvPr>
          <p:cNvPicPr>
            <a:picLocks noChangeAspect="1"/>
          </p:cNvPicPr>
          <p:nvPr/>
        </p:nvPicPr>
        <p:blipFill>
          <a:blip r:embed="rId3"/>
          <a:stretch>
            <a:fillRect/>
          </a:stretch>
        </p:blipFill>
        <p:spPr>
          <a:xfrm>
            <a:off x="3908620" y="3642002"/>
            <a:ext cx="1771650" cy="1943100"/>
          </a:xfrm>
          <a:prstGeom prst="rect">
            <a:avLst/>
          </a:prstGeom>
        </p:spPr>
      </p:pic>
      <p:pic>
        <p:nvPicPr>
          <p:cNvPr id="14" name="Picture 13">
            <a:extLst>
              <a:ext uri="{FF2B5EF4-FFF2-40B4-BE49-F238E27FC236}">
                <a16:creationId xmlns:a16="http://schemas.microsoft.com/office/drawing/2014/main" id="{55E1BC61-3F19-4216-803C-E1B0603716D0}"/>
              </a:ext>
            </a:extLst>
          </p:cNvPr>
          <p:cNvPicPr>
            <a:picLocks noChangeAspect="1"/>
          </p:cNvPicPr>
          <p:nvPr/>
        </p:nvPicPr>
        <p:blipFill>
          <a:blip r:embed="rId4"/>
          <a:stretch>
            <a:fillRect/>
          </a:stretch>
        </p:blipFill>
        <p:spPr>
          <a:xfrm>
            <a:off x="5985079" y="3642002"/>
            <a:ext cx="1790700" cy="1933575"/>
          </a:xfrm>
          <a:prstGeom prst="rect">
            <a:avLst/>
          </a:prstGeom>
        </p:spPr>
      </p:pic>
      <p:pic>
        <p:nvPicPr>
          <p:cNvPr id="16" name="Picture 15">
            <a:extLst>
              <a:ext uri="{FF2B5EF4-FFF2-40B4-BE49-F238E27FC236}">
                <a16:creationId xmlns:a16="http://schemas.microsoft.com/office/drawing/2014/main" id="{4B04069B-181A-4FBD-97B5-2771442F28DC}"/>
              </a:ext>
            </a:extLst>
          </p:cNvPr>
          <p:cNvPicPr>
            <a:picLocks noChangeAspect="1"/>
          </p:cNvPicPr>
          <p:nvPr/>
        </p:nvPicPr>
        <p:blipFill>
          <a:blip r:embed="rId5"/>
          <a:stretch>
            <a:fillRect/>
          </a:stretch>
        </p:blipFill>
        <p:spPr>
          <a:xfrm>
            <a:off x="8080588" y="3652031"/>
            <a:ext cx="1762125" cy="1933575"/>
          </a:xfrm>
          <a:prstGeom prst="rect">
            <a:avLst/>
          </a:prstGeom>
        </p:spPr>
      </p:pic>
      <p:sp>
        <p:nvSpPr>
          <p:cNvPr id="17" name="Content Placeholder 11">
            <a:extLst>
              <a:ext uri="{FF2B5EF4-FFF2-40B4-BE49-F238E27FC236}">
                <a16:creationId xmlns:a16="http://schemas.microsoft.com/office/drawing/2014/main" id="{C0061B25-776E-4E7A-9D1D-B1601C03DDC6}"/>
              </a:ext>
            </a:extLst>
          </p:cNvPr>
          <p:cNvSpPr txBox="1">
            <a:spLocks/>
          </p:cNvSpPr>
          <p:nvPr/>
        </p:nvSpPr>
        <p:spPr>
          <a:xfrm>
            <a:off x="9842714" y="4146699"/>
            <a:ext cx="1312966" cy="91752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lnSpc>
                <a:spcPct val="100000"/>
              </a:lnSpc>
              <a:spcBef>
                <a:spcPts val="0"/>
              </a:spcBef>
              <a:spcAft>
                <a:spcPts val="0"/>
              </a:spcAft>
              <a:buNone/>
            </a:pPr>
            <a:r>
              <a:rPr lang="sv-SE" sz="1600" b="1" dirty="0"/>
              <a:t>... dan seterusnya</a:t>
            </a:r>
          </a:p>
          <a:p>
            <a:pPr marL="98425" indent="0" algn="ctr">
              <a:lnSpc>
                <a:spcPct val="100000"/>
              </a:lnSpc>
              <a:spcBef>
                <a:spcPts val="0"/>
              </a:spcBef>
              <a:spcAft>
                <a:spcPts val="0"/>
              </a:spcAft>
              <a:buNone/>
            </a:pPr>
            <a:r>
              <a:rPr lang="sv-SE" sz="1600" b="1" dirty="0"/>
              <a:t>... ... ... ... ...</a:t>
            </a:r>
            <a:endParaRPr lang="en-US" sz="1600" b="1" i="1" dirty="0"/>
          </a:p>
        </p:txBody>
      </p:sp>
      <p:sp>
        <p:nvSpPr>
          <p:cNvPr id="15" name="Title 1">
            <a:extLst>
              <a:ext uri="{FF2B5EF4-FFF2-40B4-BE49-F238E27FC236}">
                <a16:creationId xmlns:a16="http://schemas.microsoft.com/office/drawing/2014/main" id="{DD4D97B6-31E7-4138-8C28-198243439D45}"/>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pic>
        <p:nvPicPr>
          <p:cNvPr id="18" name="Picture 17">
            <a:extLst>
              <a:ext uri="{FF2B5EF4-FFF2-40B4-BE49-F238E27FC236}">
                <a16:creationId xmlns:a16="http://schemas.microsoft.com/office/drawing/2014/main" id="{B9FF4FE1-BFAA-4539-A270-37E65501E0C6}"/>
              </a:ext>
            </a:extLst>
          </p:cNvPr>
          <p:cNvPicPr>
            <a:picLocks noChangeAspect="1"/>
          </p:cNvPicPr>
          <p:nvPr/>
        </p:nvPicPr>
        <p:blipFill>
          <a:blip r:embed="rId6"/>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183832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heel(1)">
                                      <p:cBhvr>
                                        <p:cTn id="15" dur="2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heel(1)">
                                      <p:cBhvr>
                                        <p:cTn id="20" dur="20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heel(1)">
                                      <p:cBhvr>
                                        <p:cTn id="25" dur="2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5"/>
            <a:ext cx="10058400" cy="155614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Komponen</a:t>
            </a:r>
            <a:r>
              <a:rPr lang="en-US" sz="2400" b="1" dirty="0"/>
              <a:t> GA</a:t>
            </a:r>
            <a:endParaRPr lang="en-US" sz="2400" b="1" i="1" dirty="0"/>
          </a:p>
          <a:p>
            <a:pPr marL="360363" indent="-261938">
              <a:spcBef>
                <a:spcPts val="200"/>
              </a:spcBef>
              <a:buFont typeface="Arial" panose="020B0604020202020204" pitchFamily="34" charset="0"/>
              <a:buChar char="•"/>
            </a:pPr>
            <a:r>
              <a:rPr lang="sv-SE" sz="2200" b="1" dirty="0"/>
              <a:t>Nilai</a:t>
            </a:r>
            <a:r>
              <a:rPr lang="sv-SE" sz="2200" dirty="0"/>
              <a:t> berbagai </a:t>
            </a:r>
            <a:r>
              <a:rPr lang="sv-SE" sz="2200" b="1" dirty="0"/>
              <a:t>parameter</a:t>
            </a:r>
            <a:r>
              <a:rPr lang="sv-SE" sz="2200" dirty="0"/>
              <a:t>, pemilihan dan </a:t>
            </a:r>
            <a:r>
              <a:rPr lang="sv-SE" sz="2200" i="1" dirty="0"/>
              <a:t>setting</a:t>
            </a:r>
            <a:r>
              <a:rPr lang="sv-SE" sz="2200" dirty="0"/>
              <a:t> opertor evolusi yang mengubah komposisi </a:t>
            </a:r>
            <a:r>
              <a:rPr lang="sv-SE" sz="2200" i="1" dirty="0"/>
              <a:t>children</a:t>
            </a:r>
            <a:endParaRPr lang="sv-SE" sz="2200" dirty="0"/>
          </a:p>
          <a:p>
            <a:pPr marL="627063" indent="-342900">
              <a:spcBef>
                <a:spcPts val="200"/>
              </a:spcBef>
              <a:spcAft>
                <a:spcPts val="600"/>
              </a:spcAft>
              <a:buFont typeface="Arial" panose="020B0604020202020204" pitchFamily="34" charset="0"/>
              <a:buChar char="•"/>
            </a:pPr>
            <a:r>
              <a:rPr lang="sv-SE" sz="2000" b="1" i="1" dirty="0"/>
              <a:t>Crossover</a:t>
            </a:r>
            <a:r>
              <a:rPr lang="sv-SE" sz="2000" dirty="0"/>
              <a:t>: kombinasi pewarisan </a:t>
            </a:r>
            <a:r>
              <a:rPr lang="sv-SE" sz="2000" i="1" dirty="0"/>
              <a:t>gen</a:t>
            </a:r>
            <a:r>
              <a:rPr lang="sv-SE" sz="2000" dirty="0"/>
              <a:t> dari </a:t>
            </a:r>
            <a:r>
              <a:rPr lang="sv-SE" sz="2000" i="1" dirty="0"/>
              <a:t>parent</a:t>
            </a:r>
            <a:r>
              <a:rPr lang="sv-SE" sz="2000" dirty="0"/>
              <a:t>/ induknya sehingga dihasilkan susunan kromosom baru berupa variasi genetik. Terdapat beberapa skema </a:t>
            </a:r>
            <a:r>
              <a:rPr lang="sv-SE" sz="2000" i="1" dirty="0"/>
              <a:t>crossover</a:t>
            </a:r>
            <a:r>
              <a:rPr lang="sv-SE" sz="2000" dirty="0"/>
              <a:t>:</a:t>
            </a:r>
            <a:endParaRPr lang="en-US" sz="2000" dirty="0"/>
          </a:p>
          <a:p>
            <a:pPr marL="441325" indent="-342900">
              <a:spcBef>
                <a:spcPts val="200"/>
              </a:spcBef>
              <a:spcAft>
                <a:spcPts val="600"/>
              </a:spcAft>
              <a:buFont typeface="Arial" panose="020B0604020202020204" pitchFamily="34" charset="0"/>
              <a:buChar char="•"/>
            </a:pPr>
            <a:endParaRPr lang="en-US" sz="2200" dirty="0"/>
          </a:p>
          <a:p>
            <a:pPr marL="441325" indent="-342900">
              <a:spcBef>
                <a:spcPts val="200"/>
              </a:spcBef>
              <a:spcAft>
                <a:spcPts val="600"/>
              </a:spcAft>
              <a:buFont typeface="Arial" panose="020B0604020202020204" pitchFamily="34" charset="0"/>
              <a:buChar char="•"/>
            </a:pPr>
            <a:endParaRPr lang="en-US" sz="2200" dirty="0"/>
          </a:p>
        </p:txBody>
      </p:sp>
      <p:sp>
        <p:nvSpPr>
          <p:cNvPr id="5" name="Content Placeholder 11">
            <a:extLst>
              <a:ext uri="{FF2B5EF4-FFF2-40B4-BE49-F238E27FC236}">
                <a16:creationId xmlns:a16="http://schemas.microsoft.com/office/drawing/2014/main" id="{39636718-086A-42A2-A057-B39A1A0CC51C}"/>
              </a:ext>
            </a:extLst>
          </p:cNvPr>
          <p:cNvSpPr txBox="1">
            <a:spLocks/>
          </p:cNvSpPr>
          <p:nvPr/>
        </p:nvSpPr>
        <p:spPr>
          <a:xfrm>
            <a:off x="1635171" y="3516404"/>
            <a:ext cx="9520507" cy="69924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b="1" i="1" dirty="0"/>
              <a:t>Single-Point Crossover</a:t>
            </a:r>
            <a:r>
              <a:rPr lang="sv-SE" dirty="0"/>
              <a:t>: titik pindah silang hanya satu dengan posisi yang dibangkitkan secara acak</a:t>
            </a:r>
            <a:endParaRPr lang="en-US" dirty="0"/>
          </a:p>
        </p:txBody>
      </p:sp>
      <p:sp>
        <p:nvSpPr>
          <p:cNvPr id="6" name="Content Placeholder 11">
            <a:extLst>
              <a:ext uri="{FF2B5EF4-FFF2-40B4-BE49-F238E27FC236}">
                <a16:creationId xmlns:a16="http://schemas.microsoft.com/office/drawing/2014/main" id="{CA73C35B-271D-4A92-8B07-170CFF6F17CC}"/>
              </a:ext>
            </a:extLst>
          </p:cNvPr>
          <p:cNvSpPr txBox="1">
            <a:spLocks/>
          </p:cNvSpPr>
          <p:nvPr/>
        </p:nvSpPr>
        <p:spPr>
          <a:xfrm>
            <a:off x="1635170" y="5442765"/>
            <a:ext cx="9683994" cy="38429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b="1" i="1" dirty="0"/>
              <a:t>Multi-Point Crossover</a:t>
            </a:r>
            <a:r>
              <a:rPr lang="sv-SE" dirty="0"/>
              <a:t>: banyak titik pindah silang yang berpengauh pada pola pertukaran</a:t>
            </a:r>
            <a:endParaRPr lang="en-US" dirty="0"/>
          </a:p>
        </p:txBody>
      </p:sp>
      <p:pic>
        <p:nvPicPr>
          <p:cNvPr id="7" name="Picture 2">
            <a:extLst>
              <a:ext uri="{FF2B5EF4-FFF2-40B4-BE49-F238E27FC236}">
                <a16:creationId xmlns:a16="http://schemas.microsoft.com/office/drawing/2014/main" id="{68FACA49-9CD7-442A-A9FA-A34500B45501}"/>
              </a:ext>
            </a:extLst>
          </p:cNvPr>
          <p:cNvPicPr>
            <a:picLocks noChangeAspect="1" noChangeArrowheads="1"/>
          </p:cNvPicPr>
          <p:nvPr/>
        </p:nvPicPr>
        <p:blipFill>
          <a:blip r:embed="rId2"/>
          <a:srcRect/>
          <a:stretch>
            <a:fillRect/>
          </a:stretch>
        </p:blipFill>
        <p:spPr bwMode="auto">
          <a:xfrm>
            <a:off x="3632894" y="3848099"/>
            <a:ext cx="5525060" cy="1693281"/>
          </a:xfrm>
          <a:prstGeom prst="rect">
            <a:avLst/>
          </a:prstGeom>
          <a:noFill/>
          <a:ln w="9525">
            <a:noFill/>
            <a:miter lim="800000"/>
            <a:headEnd/>
            <a:tailEnd/>
          </a:ln>
        </p:spPr>
      </p:pic>
      <p:sp>
        <p:nvSpPr>
          <p:cNvPr id="10" name="Content Placeholder 11">
            <a:extLst>
              <a:ext uri="{FF2B5EF4-FFF2-40B4-BE49-F238E27FC236}">
                <a16:creationId xmlns:a16="http://schemas.microsoft.com/office/drawing/2014/main" id="{6A172C0E-AA02-46B1-B2D0-04918EB97529}"/>
              </a:ext>
            </a:extLst>
          </p:cNvPr>
          <p:cNvSpPr txBox="1">
            <a:spLocks/>
          </p:cNvSpPr>
          <p:nvPr/>
        </p:nvSpPr>
        <p:spPr>
          <a:xfrm>
            <a:off x="1635170" y="5827196"/>
            <a:ext cx="9520507" cy="38429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b="1" i="1" dirty="0"/>
              <a:t>Uniform Crossover</a:t>
            </a:r>
            <a:r>
              <a:rPr lang="sv-SE" dirty="0"/>
              <a:t>: pindah silang pola seragam dilakukan berdasarkan pola tertentu</a:t>
            </a:r>
            <a:endParaRPr lang="en-US" dirty="0"/>
          </a:p>
        </p:txBody>
      </p:sp>
      <p:sp>
        <p:nvSpPr>
          <p:cNvPr id="11" name="Title 1">
            <a:extLst>
              <a:ext uri="{FF2B5EF4-FFF2-40B4-BE49-F238E27FC236}">
                <a16:creationId xmlns:a16="http://schemas.microsoft.com/office/drawing/2014/main" id="{37240947-820F-4D23-AAEE-CC29DA91E7A6}"/>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pic>
        <p:nvPicPr>
          <p:cNvPr id="12" name="Picture 11">
            <a:extLst>
              <a:ext uri="{FF2B5EF4-FFF2-40B4-BE49-F238E27FC236}">
                <a16:creationId xmlns:a16="http://schemas.microsoft.com/office/drawing/2014/main" id="{1B85478E-6F18-4236-98DC-A437CC05DEEE}"/>
              </a:ext>
            </a:extLst>
          </p:cNvPr>
          <p:cNvPicPr>
            <a:picLocks noChangeAspect="1"/>
          </p:cNvPicPr>
          <p:nvPr/>
        </p:nvPicPr>
        <p:blipFill>
          <a:blip r:embed="rId3"/>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62059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5"/>
            <a:ext cx="10058400" cy="189923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Komponen</a:t>
            </a:r>
            <a:r>
              <a:rPr lang="en-US" sz="2400" b="1" dirty="0"/>
              <a:t> GA</a:t>
            </a:r>
            <a:endParaRPr lang="en-US" sz="2400" b="1" i="1" dirty="0"/>
          </a:p>
          <a:p>
            <a:pPr marL="360363" indent="-261938">
              <a:spcBef>
                <a:spcPts val="200"/>
              </a:spcBef>
              <a:buFont typeface="Arial" panose="020B0604020202020204" pitchFamily="34" charset="0"/>
              <a:buChar char="•"/>
            </a:pPr>
            <a:r>
              <a:rPr lang="sv-SE" sz="2200" b="1" dirty="0"/>
              <a:t>Nilai</a:t>
            </a:r>
            <a:r>
              <a:rPr lang="sv-SE" sz="2200" dirty="0"/>
              <a:t> berbagai </a:t>
            </a:r>
            <a:r>
              <a:rPr lang="sv-SE" sz="2200" b="1" dirty="0"/>
              <a:t>parameter</a:t>
            </a:r>
            <a:r>
              <a:rPr lang="sv-SE" sz="2200" dirty="0"/>
              <a:t>, pemilihan dan </a:t>
            </a:r>
            <a:r>
              <a:rPr lang="sv-SE" sz="2200" i="1" dirty="0"/>
              <a:t>setting</a:t>
            </a:r>
            <a:r>
              <a:rPr lang="sv-SE" sz="2200" dirty="0"/>
              <a:t> opertor evolusi yang mengubah komposisi </a:t>
            </a:r>
            <a:r>
              <a:rPr lang="sv-SE" sz="2200" i="1" dirty="0"/>
              <a:t>children</a:t>
            </a:r>
            <a:endParaRPr lang="sv-SE" sz="2200" dirty="0"/>
          </a:p>
          <a:p>
            <a:pPr marL="627063" indent="-342900">
              <a:spcBef>
                <a:spcPts val="200"/>
              </a:spcBef>
              <a:spcAft>
                <a:spcPts val="600"/>
              </a:spcAft>
              <a:buFont typeface="Arial" panose="020B0604020202020204" pitchFamily="34" charset="0"/>
              <a:buChar char="•"/>
            </a:pPr>
            <a:r>
              <a:rPr lang="sv-SE" sz="2000" b="1" i="1" dirty="0"/>
              <a:t>Mutation</a:t>
            </a:r>
            <a:r>
              <a:rPr lang="sv-SE" sz="2000" dirty="0"/>
              <a:t>: diperlukan untuk mengembalikan informasi </a:t>
            </a:r>
            <a:r>
              <a:rPr lang="sv-SE" sz="2000" i="1" dirty="0"/>
              <a:t>bit</a:t>
            </a:r>
            <a:r>
              <a:rPr lang="sv-SE" sz="2000" dirty="0"/>
              <a:t> yang hilang akibat </a:t>
            </a:r>
            <a:r>
              <a:rPr lang="sv-SE" sz="2000" i="1" dirty="0"/>
              <a:t>crossover</a:t>
            </a:r>
            <a:r>
              <a:rPr lang="sv-SE" sz="2000" dirty="0"/>
              <a:t>, namun dilakukan dengan probabilitas yang kecil, karena jika terlalu sering akan merusak konfigurasi </a:t>
            </a:r>
            <a:r>
              <a:rPr lang="sv-SE" sz="2000" i="1" dirty="0"/>
              <a:t>gen</a:t>
            </a:r>
            <a:r>
              <a:rPr lang="sv-SE" sz="2000" dirty="0"/>
              <a:t> individu:</a:t>
            </a:r>
            <a:endParaRPr lang="en-US" sz="2000" dirty="0"/>
          </a:p>
          <a:p>
            <a:pPr marL="441325" indent="-342900">
              <a:spcBef>
                <a:spcPts val="200"/>
              </a:spcBef>
              <a:spcAft>
                <a:spcPts val="600"/>
              </a:spcAft>
              <a:buFont typeface="Arial" panose="020B0604020202020204" pitchFamily="34" charset="0"/>
              <a:buChar char="•"/>
            </a:pPr>
            <a:endParaRPr lang="en-US" sz="2200" dirty="0"/>
          </a:p>
          <a:p>
            <a:pPr marL="441325" indent="-342900">
              <a:spcBef>
                <a:spcPts val="200"/>
              </a:spcBef>
              <a:spcAft>
                <a:spcPts val="600"/>
              </a:spcAft>
              <a:buFont typeface="Arial" panose="020B0604020202020204" pitchFamily="34" charset="0"/>
              <a:buChar char="•"/>
            </a:pPr>
            <a:endParaRPr lang="en-US" sz="2200" dirty="0"/>
          </a:p>
        </p:txBody>
      </p:sp>
      <p:sp>
        <p:nvSpPr>
          <p:cNvPr id="5" name="Content Placeholder 11">
            <a:extLst>
              <a:ext uri="{FF2B5EF4-FFF2-40B4-BE49-F238E27FC236}">
                <a16:creationId xmlns:a16="http://schemas.microsoft.com/office/drawing/2014/main" id="{39636718-086A-42A2-A057-B39A1A0CC51C}"/>
              </a:ext>
            </a:extLst>
          </p:cNvPr>
          <p:cNvSpPr txBox="1">
            <a:spLocks/>
          </p:cNvSpPr>
          <p:nvPr/>
        </p:nvSpPr>
        <p:spPr>
          <a:xfrm>
            <a:off x="1635172" y="3821196"/>
            <a:ext cx="3887088" cy="23554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58775" indent="-260350">
              <a:spcBef>
                <a:spcPts val="200"/>
              </a:spcBef>
              <a:spcAft>
                <a:spcPts val="600"/>
              </a:spcAft>
              <a:buFont typeface="Arial" panose="020B0604020202020204" pitchFamily="34" charset="0"/>
              <a:buChar char="•"/>
            </a:pPr>
            <a:r>
              <a:rPr lang="sv-SE" dirty="0"/>
              <a:t>Mutasi pada </a:t>
            </a:r>
            <a:r>
              <a:rPr lang="sv-SE" b="1" dirty="0"/>
              <a:t>tingkat kromosom</a:t>
            </a:r>
            <a:r>
              <a:rPr lang="sv-SE" dirty="0"/>
              <a:t>: semua </a:t>
            </a:r>
            <a:r>
              <a:rPr lang="sv-SE" i="1" dirty="0"/>
              <a:t>gen</a:t>
            </a:r>
            <a:r>
              <a:rPr lang="sv-SE" dirty="0"/>
              <a:t> dalam kromosom berubah</a:t>
            </a:r>
          </a:p>
          <a:p>
            <a:pPr marL="358775" indent="-260350">
              <a:spcBef>
                <a:spcPts val="200"/>
              </a:spcBef>
              <a:spcAft>
                <a:spcPts val="600"/>
              </a:spcAft>
              <a:buFont typeface="Arial" panose="020B0604020202020204" pitchFamily="34" charset="0"/>
              <a:buChar char="•"/>
            </a:pPr>
            <a:r>
              <a:rPr lang="sv-SE" dirty="0"/>
              <a:t>Mutasi pada </a:t>
            </a:r>
            <a:r>
              <a:rPr lang="sv-SE" b="1" dirty="0"/>
              <a:t>tingkat </a:t>
            </a:r>
            <a:r>
              <a:rPr lang="sv-SE" b="1" i="1" dirty="0"/>
              <a:t>gen</a:t>
            </a:r>
            <a:r>
              <a:rPr lang="sv-SE" dirty="0"/>
              <a:t>: semua </a:t>
            </a:r>
            <a:r>
              <a:rPr lang="sv-SE" i="1" dirty="0"/>
              <a:t>bit </a:t>
            </a:r>
            <a:r>
              <a:rPr lang="sv-SE" dirty="0"/>
              <a:t>dalam suatu </a:t>
            </a:r>
            <a:r>
              <a:rPr lang="sv-SE" i="1" dirty="0"/>
              <a:t>gen</a:t>
            </a:r>
            <a:r>
              <a:rPr lang="sv-SE" dirty="0"/>
              <a:t> berubah</a:t>
            </a:r>
          </a:p>
          <a:p>
            <a:pPr marL="358775" indent="-260350">
              <a:spcBef>
                <a:spcPts val="200"/>
              </a:spcBef>
              <a:spcAft>
                <a:spcPts val="600"/>
              </a:spcAft>
              <a:buFont typeface="Arial" panose="020B0604020202020204" pitchFamily="34" charset="0"/>
              <a:buChar char="•"/>
            </a:pPr>
            <a:r>
              <a:rPr lang="sv-SE" dirty="0"/>
              <a:t>Mutasi pada </a:t>
            </a:r>
            <a:r>
              <a:rPr lang="sv-SE" b="1" dirty="0"/>
              <a:t>tingkat </a:t>
            </a:r>
            <a:r>
              <a:rPr lang="sv-SE" b="1" i="1" dirty="0"/>
              <a:t>bit</a:t>
            </a:r>
            <a:r>
              <a:rPr lang="sv-SE" dirty="0"/>
              <a:t>: hanya satu </a:t>
            </a:r>
            <a:r>
              <a:rPr lang="sv-SE" i="1" dirty="0"/>
              <a:t>bit</a:t>
            </a:r>
            <a:r>
              <a:rPr lang="sv-SE" dirty="0"/>
              <a:t> yang berubah</a:t>
            </a:r>
            <a:endParaRPr lang="en-US" dirty="0"/>
          </a:p>
        </p:txBody>
      </p:sp>
      <p:pic>
        <p:nvPicPr>
          <p:cNvPr id="11" name="Picture 3">
            <a:extLst>
              <a:ext uri="{FF2B5EF4-FFF2-40B4-BE49-F238E27FC236}">
                <a16:creationId xmlns:a16="http://schemas.microsoft.com/office/drawing/2014/main" id="{C65DD7B5-E0D1-4C81-BC2C-0552087B5FC3}"/>
              </a:ext>
            </a:extLst>
          </p:cNvPr>
          <p:cNvPicPr>
            <a:picLocks noChangeAspect="1" noChangeArrowheads="1"/>
          </p:cNvPicPr>
          <p:nvPr/>
        </p:nvPicPr>
        <p:blipFill>
          <a:blip r:embed="rId2"/>
          <a:srcRect/>
          <a:stretch>
            <a:fillRect/>
          </a:stretch>
        </p:blipFill>
        <p:spPr bwMode="auto">
          <a:xfrm>
            <a:off x="5719479" y="3518645"/>
            <a:ext cx="5392270" cy="2848000"/>
          </a:xfrm>
          <a:prstGeom prst="rect">
            <a:avLst/>
          </a:prstGeom>
          <a:noFill/>
          <a:ln w="9525">
            <a:noFill/>
            <a:miter lim="800000"/>
            <a:headEnd/>
            <a:tailEnd/>
          </a:ln>
        </p:spPr>
      </p:pic>
      <p:sp>
        <p:nvSpPr>
          <p:cNvPr id="10" name="Title 1">
            <a:extLst>
              <a:ext uri="{FF2B5EF4-FFF2-40B4-BE49-F238E27FC236}">
                <a16:creationId xmlns:a16="http://schemas.microsoft.com/office/drawing/2014/main" id="{84DFBB6F-706F-45AC-A439-B86CFBFD56A1}"/>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pic>
        <p:nvPicPr>
          <p:cNvPr id="12" name="Picture 11">
            <a:extLst>
              <a:ext uri="{FF2B5EF4-FFF2-40B4-BE49-F238E27FC236}">
                <a16:creationId xmlns:a16="http://schemas.microsoft.com/office/drawing/2014/main" id="{E6F92F96-7B57-4F3A-8FD5-33AE61A76EE7}"/>
              </a:ext>
            </a:extLst>
          </p:cNvPr>
          <p:cNvPicPr>
            <a:picLocks noChangeAspect="1"/>
          </p:cNvPicPr>
          <p:nvPr/>
        </p:nvPicPr>
        <p:blipFill>
          <a:blip r:embed="rId3"/>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419116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6"/>
            <a:ext cx="4711849" cy="45996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Proses GA</a:t>
            </a:r>
            <a:endParaRPr lang="en-US" sz="2400" b="1" i="1" dirty="0"/>
          </a:p>
          <a:p>
            <a:pPr marL="98425" indent="0">
              <a:spcBef>
                <a:spcPts val="200"/>
              </a:spcBef>
              <a:spcAft>
                <a:spcPts val="600"/>
              </a:spcAft>
              <a:buNone/>
            </a:pPr>
            <a:r>
              <a:rPr lang="en-US" sz="2200" dirty="0"/>
              <a:t>Proses </a:t>
            </a:r>
            <a:r>
              <a:rPr lang="en-US" sz="2200" dirty="0" err="1"/>
              <a:t>siklus</a:t>
            </a:r>
            <a:r>
              <a:rPr lang="en-US" sz="2200" dirty="0"/>
              <a:t> </a:t>
            </a:r>
            <a:r>
              <a:rPr lang="en-US" sz="2200" dirty="0" err="1"/>
              <a:t>berulang</a:t>
            </a:r>
            <a:r>
              <a:rPr lang="en-US" sz="2200" dirty="0"/>
              <a:t> </a:t>
            </a:r>
            <a:r>
              <a:rPr lang="en-US" sz="2200" dirty="0" err="1"/>
              <a:t>sampai</a:t>
            </a:r>
            <a:r>
              <a:rPr lang="en-US" sz="2200" dirty="0"/>
              <a:t> </a:t>
            </a:r>
            <a:r>
              <a:rPr lang="en-US" sz="2200" dirty="0" err="1"/>
              <a:t>solusi</a:t>
            </a:r>
            <a:r>
              <a:rPr lang="en-US" sz="2200" dirty="0"/>
              <a:t> optimal </a:t>
            </a:r>
            <a:r>
              <a:rPr lang="en-US" sz="2200" dirty="0" err="1"/>
              <a:t>diperoleh</a:t>
            </a:r>
            <a:r>
              <a:rPr lang="en-US" sz="2200" dirty="0"/>
              <a:t>:</a:t>
            </a:r>
          </a:p>
          <a:p>
            <a:pPr marL="441325" indent="-342900">
              <a:spcBef>
                <a:spcPts val="600"/>
              </a:spcBef>
              <a:spcAft>
                <a:spcPts val="600"/>
              </a:spcAft>
              <a:buFont typeface="Arial" panose="020B0604020202020204" pitchFamily="34" charset="0"/>
              <a:buChar char="•"/>
            </a:pPr>
            <a:r>
              <a:rPr lang="en-US" sz="2200" b="1" dirty="0" err="1"/>
              <a:t>Evaluasi</a:t>
            </a:r>
            <a:r>
              <a:rPr lang="en-US" sz="2200" b="1" dirty="0"/>
              <a:t> </a:t>
            </a:r>
            <a:r>
              <a:rPr lang="en-US" sz="2200" b="1" dirty="0" err="1"/>
              <a:t>kesesuaian</a:t>
            </a:r>
            <a:r>
              <a:rPr lang="en-US" sz="2200" dirty="0"/>
              <a:t> </a:t>
            </a:r>
            <a:r>
              <a:rPr lang="en-US" sz="2200" dirty="0" err="1"/>
              <a:t>semua</a:t>
            </a:r>
            <a:r>
              <a:rPr lang="en-US" sz="2200" dirty="0"/>
              <a:t> </a:t>
            </a:r>
            <a:r>
              <a:rPr lang="en-US" sz="2200" dirty="0" err="1"/>
              <a:t>individu</a:t>
            </a:r>
            <a:r>
              <a:rPr lang="en-US" sz="2200" dirty="0"/>
              <a:t> </a:t>
            </a:r>
            <a:r>
              <a:rPr lang="en-US" sz="2200" dirty="0" err="1"/>
              <a:t>dalam</a:t>
            </a:r>
            <a:r>
              <a:rPr lang="en-US" sz="2200" dirty="0"/>
              <a:t> </a:t>
            </a:r>
            <a:r>
              <a:rPr lang="en-US" sz="2200" dirty="0" err="1"/>
              <a:t>populasi</a:t>
            </a:r>
            <a:endParaRPr lang="en-US" sz="2200" dirty="0"/>
          </a:p>
          <a:p>
            <a:pPr marL="441325" indent="-342900">
              <a:spcBef>
                <a:spcPts val="600"/>
              </a:spcBef>
              <a:spcAft>
                <a:spcPts val="600"/>
              </a:spcAft>
              <a:buFont typeface="Arial" panose="020B0604020202020204" pitchFamily="34" charset="0"/>
              <a:buChar char="•"/>
            </a:pPr>
            <a:r>
              <a:rPr lang="en-US" sz="2200" b="1" dirty="0" err="1"/>
              <a:t>Buat</a:t>
            </a:r>
            <a:r>
              <a:rPr lang="en-US" sz="2200" b="1" dirty="0"/>
              <a:t> </a:t>
            </a:r>
            <a:r>
              <a:rPr lang="en-US" sz="2200" b="1" dirty="0" err="1"/>
              <a:t>populasi</a:t>
            </a:r>
            <a:r>
              <a:rPr lang="en-US" sz="2200" b="1" dirty="0"/>
              <a:t> </a:t>
            </a:r>
            <a:r>
              <a:rPr lang="en-US" sz="2200" b="1" dirty="0" err="1"/>
              <a:t>baru</a:t>
            </a:r>
            <a:r>
              <a:rPr lang="en-US" sz="2200" dirty="0"/>
              <a:t> </a:t>
            </a:r>
            <a:r>
              <a:rPr lang="en-US" sz="2200" dirty="0" err="1"/>
              <a:t>dengan</a:t>
            </a:r>
            <a:r>
              <a:rPr lang="en-US" sz="2200" dirty="0"/>
              <a:t> </a:t>
            </a:r>
            <a:r>
              <a:rPr lang="en-US" sz="2200" dirty="0" err="1"/>
              <a:t>melakukan</a:t>
            </a:r>
            <a:r>
              <a:rPr lang="en-US" sz="2200" dirty="0"/>
              <a:t> </a:t>
            </a:r>
            <a:r>
              <a:rPr lang="en-US" sz="2200" dirty="0" err="1"/>
              <a:t>operasi</a:t>
            </a:r>
            <a:r>
              <a:rPr lang="en-US" sz="2200" dirty="0"/>
              <a:t> </a:t>
            </a:r>
            <a:r>
              <a:rPr lang="en-US" sz="2200" dirty="0" err="1"/>
              <a:t>seperti</a:t>
            </a:r>
            <a:r>
              <a:rPr lang="en-US" sz="2200" dirty="0"/>
              <a:t> </a:t>
            </a:r>
            <a:r>
              <a:rPr lang="en-US" sz="2200" i="1" dirty="0"/>
              <a:t>crossover, fitness proportionate reproduction</a:t>
            </a:r>
            <a:r>
              <a:rPr lang="en-US" sz="2200" dirty="0"/>
              <a:t> dan </a:t>
            </a:r>
            <a:r>
              <a:rPr lang="en-US" sz="2200" i="1" dirty="0"/>
              <a:t>mutation</a:t>
            </a:r>
            <a:r>
              <a:rPr lang="en-US" sz="2200" dirty="0"/>
              <a:t> pada </a:t>
            </a:r>
            <a:r>
              <a:rPr lang="en-US" sz="2200" dirty="0" err="1"/>
              <a:t>individu</a:t>
            </a:r>
            <a:r>
              <a:rPr lang="en-US" sz="2200" dirty="0"/>
              <a:t> yang </a:t>
            </a:r>
            <a:r>
              <a:rPr lang="en-US" sz="2200" i="1" dirty="0"/>
              <a:t>fitness</a:t>
            </a:r>
            <a:r>
              <a:rPr lang="en-US" sz="2200" dirty="0"/>
              <a:t>-</a:t>
            </a:r>
            <a:r>
              <a:rPr lang="en-US" sz="2200" dirty="0" err="1"/>
              <a:t>nya</a:t>
            </a:r>
            <a:r>
              <a:rPr lang="en-US" sz="2200" dirty="0"/>
              <a:t> </a:t>
            </a:r>
            <a:r>
              <a:rPr lang="en-US" sz="2200" dirty="0" err="1"/>
              <a:t>baru</a:t>
            </a:r>
            <a:r>
              <a:rPr lang="en-US" sz="2200" dirty="0"/>
              <a:t> </a:t>
            </a:r>
            <a:r>
              <a:rPr lang="en-US" sz="2200" dirty="0" err="1"/>
              <a:t>saja</a:t>
            </a:r>
            <a:r>
              <a:rPr lang="en-US" sz="2200" dirty="0"/>
              <a:t> </a:t>
            </a:r>
            <a:r>
              <a:rPr lang="en-US" sz="2200" dirty="0" err="1"/>
              <a:t>diukur</a:t>
            </a:r>
            <a:endParaRPr lang="en-US" sz="2200" dirty="0"/>
          </a:p>
          <a:p>
            <a:pPr marL="441325" indent="-342900">
              <a:spcBef>
                <a:spcPts val="600"/>
              </a:spcBef>
              <a:spcAft>
                <a:spcPts val="600"/>
              </a:spcAft>
              <a:buFont typeface="Arial" panose="020B0604020202020204" pitchFamily="34" charset="0"/>
              <a:buChar char="•"/>
            </a:pPr>
            <a:r>
              <a:rPr lang="en-US" sz="2200" b="1" dirty="0"/>
              <a:t>Buang </a:t>
            </a:r>
            <a:r>
              <a:rPr lang="en-US" sz="2200" dirty="0" err="1"/>
              <a:t>populasi</a:t>
            </a:r>
            <a:r>
              <a:rPr lang="en-US" sz="2200" dirty="0"/>
              <a:t> lama dan </a:t>
            </a:r>
            <a:r>
              <a:rPr lang="en-US" sz="2200" b="1" dirty="0" err="1"/>
              <a:t>beralih</a:t>
            </a:r>
            <a:r>
              <a:rPr lang="en-US" sz="2200" dirty="0"/>
              <a:t> </a:t>
            </a:r>
            <a:r>
              <a:rPr lang="en-US" sz="2200" dirty="0" err="1"/>
              <a:t>menggunakan</a:t>
            </a:r>
            <a:r>
              <a:rPr lang="en-US" sz="2200" dirty="0"/>
              <a:t> </a:t>
            </a:r>
            <a:r>
              <a:rPr lang="en-US" sz="2200" dirty="0" err="1"/>
              <a:t>populasi</a:t>
            </a:r>
            <a:r>
              <a:rPr lang="en-US" sz="2200" dirty="0"/>
              <a:t> </a:t>
            </a:r>
            <a:r>
              <a:rPr lang="en-US" sz="2200" dirty="0" err="1"/>
              <a:t>baru</a:t>
            </a:r>
            <a:endParaRPr lang="en-US" sz="2200" b="1" dirty="0"/>
          </a:p>
        </p:txBody>
      </p:sp>
      <p:sp>
        <p:nvSpPr>
          <p:cNvPr id="6" name="Content Placeholder 11">
            <a:extLst>
              <a:ext uri="{FF2B5EF4-FFF2-40B4-BE49-F238E27FC236}">
                <a16:creationId xmlns:a16="http://schemas.microsoft.com/office/drawing/2014/main" id="{292C088B-029D-4A54-9AF4-54098CF52DD6}"/>
              </a:ext>
            </a:extLst>
          </p:cNvPr>
          <p:cNvSpPr txBox="1">
            <a:spLocks/>
          </p:cNvSpPr>
          <p:nvPr/>
        </p:nvSpPr>
        <p:spPr>
          <a:xfrm>
            <a:off x="6598024" y="1825617"/>
            <a:ext cx="4555688" cy="45996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600"/>
              </a:spcBef>
              <a:spcAft>
                <a:spcPts val="600"/>
              </a:spcAft>
              <a:buNone/>
            </a:pPr>
            <a:endParaRPr lang="en-US" sz="2400" b="1" dirty="0"/>
          </a:p>
          <a:p>
            <a:pPr marL="98425" indent="0">
              <a:spcBef>
                <a:spcPts val="200"/>
              </a:spcBef>
              <a:buNone/>
            </a:pPr>
            <a:r>
              <a:rPr lang="sv-SE" sz="2200" b="1" dirty="0"/>
              <a:t>Deskripsi:</a:t>
            </a:r>
          </a:p>
          <a:p>
            <a:pPr marL="441325" indent="-342900">
              <a:spcBef>
                <a:spcPts val="200"/>
              </a:spcBef>
              <a:buFont typeface="Arial" panose="020B0604020202020204" pitchFamily="34" charset="0"/>
              <a:buChar char="•"/>
            </a:pPr>
            <a:r>
              <a:rPr lang="sv-SE" sz="2200" dirty="0"/>
              <a:t>Satu iterasi dari </a:t>
            </a:r>
            <a:r>
              <a:rPr lang="sv-SE" sz="2200" i="1" dirty="0"/>
              <a:t>loop</a:t>
            </a:r>
            <a:r>
              <a:rPr lang="sv-SE" sz="2200" dirty="0"/>
              <a:t> ini disebut sebagai satu generasi </a:t>
            </a:r>
          </a:p>
          <a:p>
            <a:pPr marL="441325" indent="-342900">
              <a:spcBef>
                <a:spcPts val="200"/>
              </a:spcBef>
              <a:buFont typeface="Arial" panose="020B0604020202020204" pitchFamily="34" charset="0"/>
              <a:buChar char="•"/>
            </a:pPr>
            <a:endParaRPr lang="sv-SE" sz="2200" dirty="0"/>
          </a:p>
          <a:p>
            <a:pPr marL="441325" indent="-342900">
              <a:spcBef>
                <a:spcPts val="200"/>
              </a:spcBef>
              <a:buFont typeface="Arial" panose="020B0604020202020204" pitchFamily="34" charset="0"/>
              <a:buChar char="•"/>
            </a:pPr>
            <a:r>
              <a:rPr lang="sv-SE" sz="2200" dirty="0"/>
              <a:t>Generasi pertama (generasi 0) dari proses ini beroperasi pada populasi individu yang dihasilkan secara acak</a:t>
            </a:r>
          </a:p>
          <a:p>
            <a:pPr marL="441325" indent="-342900">
              <a:spcBef>
                <a:spcPts val="200"/>
              </a:spcBef>
              <a:buFont typeface="Arial" panose="020B0604020202020204" pitchFamily="34" charset="0"/>
              <a:buChar char="•"/>
            </a:pPr>
            <a:endParaRPr lang="sv-SE" sz="2200" dirty="0"/>
          </a:p>
          <a:p>
            <a:pPr marL="441325" indent="-342900">
              <a:spcBef>
                <a:spcPts val="200"/>
              </a:spcBef>
              <a:buFont typeface="Arial" panose="020B0604020202020204" pitchFamily="34" charset="0"/>
              <a:buChar char="•"/>
            </a:pPr>
            <a:r>
              <a:rPr lang="sv-SE" sz="2200" dirty="0"/>
              <a:t>Sejak saat itu, operasi genetik, sesuai dengan ukuran </a:t>
            </a:r>
            <a:r>
              <a:rPr lang="sv-SE" sz="2200" i="1" dirty="0"/>
              <a:t>fitness</a:t>
            </a:r>
            <a:r>
              <a:rPr lang="sv-SE" sz="2200" dirty="0"/>
              <a:t> beroperasi untuk meningkatkan populasi</a:t>
            </a:r>
          </a:p>
        </p:txBody>
      </p:sp>
      <p:sp>
        <p:nvSpPr>
          <p:cNvPr id="10" name="Title 1">
            <a:extLst>
              <a:ext uri="{FF2B5EF4-FFF2-40B4-BE49-F238E27FC236}">
                <a16:creationId xmlns:a16="http://schemas.microsoft.com/office/drawing/2014/main" id="{71FE115E-4BFA-4E26-A614-A81F91F6DCA8}"/>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pic>
        <p:nvPicPr>
          <p:cNvPr id="11" name="Picture 10">
            <a:extLst>
              <a:ext uri="{FF2B5EF4-FFF2-40B4-BE49-F238E27FC236}">
                <a16:creationId xmlns:a16="http://schemas.microsoft.com/office/drawing/2014/main" id="{5BBAE404-6800-43BC-8D1B-B362822049B9}"/>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91827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wipe(up)">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wipe(up)">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up)">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1" y="1872856"/>
            <a:ext cx="6128272" cy="45996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Proses GA</a:t>
            </a:r>
            <a:endParaRPr lang="en-US" sz="2400" b="1" i="1" dirty="0"/>
          </a:p>
          <a:p>
            <a:pPr marL="98425" indent="0">
              <a:spcBef>
                <a:spcPts val="600"/>
              </a:spcBef>
              <a:spcAft>
                <a:spcPts val="600"/>
              </a:spcAft>
              <a:buNone/>
            </a:pPr>
            <a:r>
              <a:rPr lang="fi-FI" sz="2200" dirty="0"/>
              <a:t>Meniru evolusi dengan menggunakan tiga proses</a:t>
            </a:r>
            <a:r>
              <a:rPr lang="en-US" sz="2200" dirty="0"/>
              <a:t>:</a:t>
            </a:r>
          </a:p>
          <a:p>
            <a:pPr marL="441325" indent="-342900">
              <a:spcBef>
                <a:spcPts val="600"/>
              </a:spcBef>
              <a:spcAft>
                <a:spcPts val="600"/>
              </a:spcAft>
              <a:buFont typeface="Arial" panose="020B0604020202020204" pitchFamily="34" charset="0"/>
              <a:buChar char="•"/>
            </a:pPr>
            <a:r>
              <a:rPr lang="en-US" b="1" i="1" dirty="0"/>
              <a:t>Reproduction</a:t>
            </a:r>
            <a:r>
              <a:rPr lang="en-US" dirty="0"/>
              <a:t>: </a:t>
            </a:r>
            <a:r>
              <a:rPr lang="en-US" dirty="0" err="1"/>
              <a:t>produksi</a:t>
            </a:r>
            <a:r>
              <a:rPr lang="en-US" dirty="0"/>
              <a:t> </a:t>
            </a:r>
            <a:r>
              <a:rPr lang="en-US" dirty="0" err="1"/>
              <a:t>generasi</a:t>
            </a:r>
            <a:r>
              <a:rPr lang="en-US" dirty="0"/>
              <a:t> </a:t>
            </a:r>
            <a:r>
              <a:rPr lang="en-US" dirty="0" err="1"/>
              <a:t>baru</a:t>
            </a:r>
            <a:r>
              <a:rPr lang="en-US" dirty="0"/>
              <a:t> </a:t>
            </a:r>
            <a:r>
              <a:rPr lang="en-US" dirty="0" err="1"/>
              <a:t>dari</a:t>
            </a:r>
            <a:r>
              <a:rPr lang="en-US" dirty="0"/>
              <a:t> </a:t>
            </a:r>
            <a:r>
              <a:rPr lang="en-US" dirty="0" err="1"/>
              <a:t>kode</a:t>
            </a:r>
            <a:r>
              <a:rPr lang="en-US" dirty="0"/>
              <a:t> </a:t>
            </a:r>
            <a:r>
              <a:rPr lang="en-US" dirty="0" err="1"/>
              <a:t>menggunakan</a:t>
            </a:r>
            <a:r>
              <a:rPr lang="en-US" dirty="0"/>
              <a:t> </a:t>
            </a:r>
            <a:r>
              <a:rPr lang="en-US" i="1" dirty="0"/>
              <a:t>parents</a:t>
            </a:r>
            <a:r>
              <a:rPr lang="en-US" dirty="0"/>
              <a:t> </a:t>
            </a:r>
            <a:r>
              <a:rPr lang="en-US" dirty="0" err="1"/>
              <a:t>dengan</a:t>
            </a:r>
            <a:r>
              <a:rPr lang="en-US" dirty="0"/>
              <a:t> </a:t>
            </a:r>
            <a:r>
              <a:rPr lang="en-US" dirty="0" err="1"/>
              <a:t>peringkat</a:t>
            </a:r>
            <a:r>
              <a:rPr lang="en-US" dirty="0"/>
              <a:t> </a:t>
            </a:r>
            <a:r>
              <a:rPr lang="en-US" i="1" dirty="0"/>
              <a:t>fitness</a:t>
            </a:r>
            <a:r>
              <a:rPr lang="en-US" dirty="0"/>
              <a:t> yang </a:t>
            </a:r>
            <a:r>
              <a:rPr lang="en-US" dirty="0" err="1"/>
              <a:t>lebih</a:t>
            </a:r>
            <a:r>
              <a:rPr lang="en-US" dirty="0"/>
              <a:t> </a:t>
            </a:r>
            <a:r>
              <a:rPr lang="en-US" dirty="0" err="1"/>
              <a:t>tinggi</a:t>
            </a:r>
            <a:r>
              <a:rPr lang="en-US" dirty="0"/>
              <a:t>, </a:t>
            </a:r>
            <a:r>
              <a:rPr lang="en-US" dirty="0" err="1"/>
              <a:t>yaitu</a:t>
            </a:r>
            <a:r>
              <a:rPr lang="en-US" dirty="0"/>
              <a:t> </a:t>
            </a:r>
            <a:r>
              <a:rPr lang="en-US" dirty="0" err="1"/>
              <a:t>memiliki</a:t>
            </a:r>
            <a:r>
              <a:rPr lang="en-US" dirty="0"/>
              <a:t> </a:t>
            </a:r>
            <a:r>
              <a:rPr lang="en-US" dirty="0" err="1"/>
              <a:t>probabilitas</a:t>
            </a:r>
            <a:r>
              <a:rPr lang="en-US" dirty="0"/>
              <a:t> </a:t>
            </a:r>
            <a:r>
              <a:rPr lang="en-US" dirty="0" err="1"/>
              <a:t>lebih</a:t>
            </a:r>
            <a:r>
              <a:rPr lang="en-US" dirty="0"/>
              <a:t> </a:t>
            </a:r>
            <a:r>
              <a:rPr lang="en-US" dirty="0" err="1"/>
              <a:t>tinggi</a:t>
            </a:r>
            <a:r>
              <a:rPr lang="en-US" dirty="0"/>
              <a:t> </a:t>
            </a:r>
            <a:r>
              <a:rPr lang="en-US" dirty="0" err="1"/>
              <a:t>untuk</a:t>
            </a:r>
            <a:r>
              <a:rPr lang="en-US" dirty="0"/>
              <a:t> </a:t>
            </a:r>
            <a:r>
              <a:rPr lang="en-US" dirty="0" err="1"/>
              <a:t>menemukan</a:t>
            </a:r>
            <a:r>
              <a:rPr lang="en-US" dirty="0"/>
              <a:t> </a:t>
            </a:r>
            <a:r>
              <a:rPr lang="en-US" dirty="0" err="1"/>
              <a:t>jawaban</a:t>
            </a:r>
            <a:r>
              <a:rPr lang="en-US" dirty="0"/>
              <a:t> </a:t>
            </a:r>
            <a:r>
              <a:rPr lang="en-US" dirty="0" err="1"/>
              <a:t>atas</a:t>
            </a:r>
            <a:r>
              <a:rPr lang="en-US" dirty="0"/>
              <a:t> </a:t>
            </a:r>
            <a:r>
              <a:rPr lang="en-US" dirty="0" err="1"/>
              <a:t>masalah</a:t>
            </a:r>
            <a:endParaRPr lang="en-US" dirty="0"/>
          </a:p>
          <a:p>
            <a:pPr marL="441325" indent="-342900">
              <a:spcBef>
                <a:spcPts val="600"/>
              </a:spcBef>
              <a:spcAft>
                <a:spcPts val="600"/>
              </a:spcAft>
              <a:buFont typeface="Arial" panose="020B0604020202020204" pitchFamily="34" charset="0"/>
              <a:buChar char="•"/>
            </a:pPr>
            <a:r>
              <a:rPr lang="en-US" b="1" i="1" dirty="0"/>
              <a:t>Crossover</a:t>
            </a:r>
            <a:r>
              <a:rPr lang="en-US" dirty="0"/>
              <a:t>: </a:t>
            </a:r>
            <a:r>
              <a:rPr lang="en-US" dirty="0" err="1"/>
              <a:t>mengubah</a:t>
            </a:r>
            <a:r>
              <a:rPr lang="en-US" dirty="0"/>
              <a:t> </a:t>
            </a:r>
            <a:r>
              <a:rPr lang="en-US" dirty="0" err="1"/>
              <a:t>kode</a:t>
            </a:r>
            <a:r>
              <a:rPr lang="en-US" dirty="0"/>
              <a:t> </a:t>
            </a:r>
            <a:r>
              <a:rPr lang="en-US" dirty="0" err="1"/>
              <a:t>dalam</a:t>
            </a:r>
            <a:r>
              <a:rPr lang="en-US" dirty="0"/>
              <a:t> </a:t>
            </a:r>
            <a:r>
              <a:rPr lang="en-US" dirty="0" err="1"/>
              <a:t>dua</a:t>
            </a:r>
            <a:r>
              <a:rPr lang="en-US" dirty="0"/>
              <a:t> string </a:t>
            </a:r>
            <a:r>
              <a:rPr lang="en-US" dirty="0" err="1"/>
              <a:t>secara</a:t>
            </a:r>
            <a:r>
              <a:rPr lang="en-US" dirty="0"/>
              <a:t> </a:t>
            </a:r>
            <a:r>
              <a:rPr lang="en-US" dirty="0" err="1"/>
              <a:t>acak</a:t>
            </a:r>
            <a:r>
              <a:rPr lang="en-US" dirty="0"/>
              <a:t> dan </a:t>
            </a:r>
            <a:r>
              <a:rPr lang="en-US" dirty="0" err="1"/>
              <a:t>membuat</a:t>
            </a:r>
            <a:r>
              <a:rPr lang="en-US" dirty="0"/>
              <a:t> </a:t>
            </a:r>
            <a:r>
              <a:rPr lang="en-US" dirty="0" err="1"/>
              <a:t>dua</a:t>
            </a:r>
            <a:r>
              <a:rPr lang="en-US" dirty="0"/>
              <a:t> string </a:t>
            </a:r>
            <a:r>
              <a:rPr lang="en-US" dirty="0" err="1"/>
              <a:t>kode</a:t>
            </a:r>
            <a:r>
              <a:rPr lang="en-US" dirty="0"/>
              <a:t> </a:t>
            </a:r>
            <a:r>
              <a:rPr lang="en-US" dirty="0" err="1"/>
              <a:t>baru</a:t>
            </a:r>
            <a:r>
              <a:rPr lang="en-US" dirty="0"/>
              <a:t> </a:t>
            </a:r>
            <a:r>
              <a:rPr lang="en-US" dirty="0" err="1"/>
              <a:t>dengan</a:t>
            </a:r>
            <a:r>
              <a:rPr lang="en-US" dirty="0"/>
              <a:t> </a:t>
            </a:r>
            <a:r>
              <a:rPr lang="en-US" dirty="0" err="1"/>
              <a:t>menggabungkan</a:t>
            </a:r>
            <a:r>
              <a:rPr lang="en-US" dirty="0"/>
              <a:t> string “</a:t>
            </a:r>
            <a:r>
              <a:rPr lang="en-US" i="1" dirty="0"/>
              <a:t>split</a:t>
            </a:r>
            <a:r>
              <a:rPr lang="en-US" dirty="0"/>
              <a:t>”, </a:t>
            </a:r>
            <a:r>
              <a:rPr lang="en-US" dirty="0" err="1"/>
              <a:t>yaitu</a:t>
            </a:r>
            <a:r>
              <a:rPr lang="en-US" dirty="0"/>
              <a:t> proses </a:t>
            </a:r>
            <a:r>
              <a:rPr lang="en-US" dirty="0" err="1"/>
              <a:t>dimana</a:t>
            </a:r>
            <a:r>
              <a:rPr lang="en-US" dirty="0"/>
              <a:t> </a:t>
            </a:r>
            <a:r>
              <a:rPr lang="en-US" i="1" dirty="0"/>
              <a:t>gen</a:t>
            </a:r>
            <a:r>
              <a:rPr lang="en-US" dirty="0"/>
              <a:t> </a:t>
            </a:r>
            <a:r>
              <a:rPr lang="en-US" dirty="0" err="1"/>
              <a:t>dari</a:t>
            </a:r>
            <a:r>
              <a:rPr lang="en-US" dirty="0"/>
              <a:t> </a:t>
            </a:r>
            <a:r>
              <a:rPr lang="en-US" i="1" dirty="0"/>
              <a:t>parents</a:t>
            </a:r>
            <a:r>
              <a:rPr lang="en-US" dirty="0"/>
              <a:t> </a:t>
            </a:r>
            <a:r>
              <a:rPr lang="en-US" dirty="0" err="1"/>
              <a:t>bergabung</a:t>
            </a:r>
            <a:r>
              <a:rPr lang="en-US" dirty="0"/>
              <a:t> </a:t>
            </a:r>
            <a:r>
              <a:rPr lang="en-US" dirty="0" err="1"/>
              <a:t>membentuk</a:t>
            </a:r>
            <a:r>
              <a:rPr lang="en-US" dirty="0"/>
              <a:t> </a:t>
            </a:r>
            <a:r>
              <a:rPr lang="en-US" dirty="0" err="1"/>
              <a:t>kromosom</a:t>
            </a:r>
            <a:r>
              <a:rPr lang="en-US" dirty="0"/>
              <a:t> </a:t>
            </a:r>
            <a:r>
              <a:rPr lang="en-US" dirty="0" err="1"/>
              <a:t>baru</a:t>
            </a:r>
            <a:endParaRPr lang="en-US" dirty="0"/>
          </a:p>
        </p:txBody>
      </p:sp>
      <p:sp>
        <p:nvSpPr>
          <p:cNvPr id="7" name="Content Placeholder 11">
            <a:extLst>
              <a:ext uri="{FF2B5EF4-FFF2-40B4-BE49-F238E27FC236}">
                <a16:creationId xmlns:a16="http://schemas.microsoft.com/office/drawing/2014/main" id="{1D61FE38-A341-4B28-852E-FF67A979E189}"/>
              </a:ext>
            </a:extLst>
          </p:cNvPr>
          <p:cNvSpPr txBox="1">
            <a:spLocks/>
          </p:cNvSpPr>
          <p:nvPr/>
        </p:nvSpPr>
        <p:spPr>
          <a:xfrm>
            <a:off x="1097280" y="5253321"/>
            <a:ext cx="10058399" cy="95025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41325" indent="-342900">
              <a:spcBef>
                <a:spcPts val="600"/>
              </a:spcBef>
              <a:spcAft>
                <a:spcPts val="1200"/>
              </a:spcAft>
              <a:buFont typeface="Arial" panose="020B0604020202020204" pitchFamily="34" charset="0"/>
              <a:buChar char="•"/>
            </a:pPr>
            <a:r>
              <a:rPr lang="en-US" b="1" i="1" dirty="0"/>
              <a:t>Mutation</a:t>
            </a:r>
            <a:r>
              <a:rPr lang="en-US" dirty="0"/>
              <a:t>: </a:t>
            </a:r>
            <a:r>
              <a:rPr lang="en-US" dirty="0" err="1"/>
              <a:t>mengubah</a:t>
            </a:r>
            <a:r>
              <a:rPr lang="en-US" dirty="0"/>
              <a:t> </a:t>
            </a:r>
            <a:r>
              <a:rPr lang="en-US" dirty="0" err="1"/>
              <a:t>satu</a:t>
            </a:r>
            <a:r>
              <a:rPr lang="en-US" dirty="0"/>
              <a:t> digit </a:t>
            </a:r>
            <a:r>
              <a:rPr lang="en-US" dirty="0" err="1"/>
              <a:t>dalam</a:t>
            </a:r>
            <a:r>
              <a:rPr lang="en-US" dirty="0"/>
              <a:t> </a:t>
            </a:r>
            <a:r>
              <a:rPr lang="en-US" dirty="0" err="1"/>
              <a:t>kode</a:t>
            </a:r>
            <a:r>
              <a:rPr lang="en-US" dirty="0"/>
              <a:t> </a:t>
            </a:r>
            <a:r>
              <a:rPr lang="en-US" dirty="0" err="1"/>
              <a:t>secara</a:t>
            </a:r>
            <a:r>
              <a:rPr lang="en-US" dirty="0"/>
              <a:t> </a:t>
            </a:r>
            <a:r>
              <a:rPr lang="en-US" dirty="0" err="1"/>
              <a:t>acak</a:t>
            </a:r>
            <a:r>
              <a:rPr lang="en-US" dirty="0"/>
              <a:t>, </a:t>
            </a:r>
            <a:r>
              <a:rPr lang="en-US" dirty="0" err="1"/>
              <a:t>misalnya</a:t>
            </a:r>
            <a:r>
              <a:rPr lang="en-US" dirty="0"/>
              <a:t> </a:t>
            </a:r>
            <a:r>
              <a:rPr lang="en-US" dirty="0" err="1"/>
              <a:t>mengubah</a:t>
            </a:r>
            <a:r>
              <a:rPr lang="en-US" dirty="0"/>
              <a:t> 1 </a:t>
            </a:r>
            <a:r>
              <a:rPr lang="en-US" dirty="0" err="1"/>
              <a:t>ke</a:t>
            </a:r>
            <a:r>
              <a:rPr lang="en-US" dirty="0"/>
              <a:t> 0 </a:t>
            </a:r>
            <a:r>
              <a:rPr lang="en-US" dirty="0" err="1"/>
              <a:t>tanpa</a:t>
            </a:r>
            <a:r>
              <a:rPr lang="en-US" dirty="0"/>
              <a:t> proses </a:t>
            </a:r>
            <a:r>
              <a:rPr lang="en-US" i="1" dirty="0"/>
              <a:t>reproduction</a:t>
            </a:r>
            <a:r>
              <a:rPr lang="en-US" dirty="0"/>
              <a:t> </a:t>
            </a:r>
            <a:r>
              <a:rPr lang="en-US" dirty="0" err="1"/>
              <a:t>atau</a:t>
            </a:r>
            <a:r>
              <a:rPr lang="en-US" dirty="0"/>
              <a:t> </a:t>
            </a:r>
            <a:r>
              <a:rPr lang="en-US" i="1" dirty="0"/>
              <a:t>crossover</a:t>
            </a:r>
            <a:r>
              <a:rPr lang="en-US" dirty="0"/>
              <a:t>, </a:t>
            </a:r>
            <a:r>
              <a:rPr lang="en-US" dirty="0" err="1"/>
              <a:t>hal</a:t>
            </a:r>
            <a:r>
              <a:rPr lang="en-US" dirty="0"/>
              <a:t> </a:t>
            </a:r>
            <a:r>
              <a:rPr lang="en-US" dirty="0" err="1"/>
              <a:t>ini</a:t>
            </a:r>
            <a:r>
              <a:rPr lang="en-US" dirty="0"/>
              <a:t> </a:t>
            </a:r>
            <a:r>
              <a:rPr lang="en-US" dirty="0" err="1"/>
              <a:t>meniru</a:t>
            </a:r>
            <a:r>
              <a:rPr lang="en-US" dirty="0"/>
              <a:t> </a:t>
            </a:r>
            <a:r>
              <a:rPr lang="en-US" dirty="0" err="1"/>
              <a:t>perubahan</a:t>
            </a:r>
            <a:r>
              <a:rPr lang="en-US" dirty="0"/>
              <a:t> </a:t>
            </a:r>
            <a:r>
              <a:rPr lang="en-US" dirty="0" err="1"/>
              <a:t>acak</a:t>
            </a:r>
            <a:r>
              <a:rPr lang="en-US" dirty="0"/>
              <a:t> </a:t>
            </a:r>
            <a:r>
              <a:rPr lang="en-US" dirty="0" err="1"/>
              <a:t>dalam</a:t>
            </a:r>
            <a:r>
              <a:rPr lang="en-US" dirty="0"/>
              <a:t> </a:t>
            </a:r>
            <a:r>
              <a:rPr lang="en-US" dirty="0" err="1"/>
              <a:t>kode</a:t>
            </a:r>
            <a:r>
              <a:rPr lang="en-US" dirty="0"/>
              <a:t> </a:t>
            </a:r>
            <a:r>
              <a:rPr lang="en-US" dirty="0" err="1"/>
              <a:t>genetik</a:t>
            </a:r>
            <a:r>
              <a:rPr lang="en-US" dirty="0"/>
              <a:t> dan </a:t>
            </a:r>
            <a:r>
              <a:rPr lang="en-US" dirty="0" err="1"/>
              <a:t>sangat</a:t>
            </a:r>
            <a:r>
              <a:rPr lang="en-US" dirty="0"/>
              <a:t> </a:t>
            </a:r>
            <a:r>
              <a:rPr lang="en-US" dirty="0" err="1"/>
              <a:t>berguna</a:t>
            </a:r>
            <a:r>
              <a:rPr lang="en-US" dirty="0"/>
              <a:t> </a:t>
            </a:r>
            <a:r>
              <a:rPr lang="en-US" dirty="0" err="1"/>
              <a:t>dimana</a:t>
            </a:r>
            <a:r>
              <a:rPr lang="en-US" dirty="0"/>
              <a:t> </a:t>
            </a:r>
            <a:r>
              <a:rPr lang="en-US" i="1" dirty="0"/>
              <a:t>crossover</a:t>
            </a:r>
            <a:r>
              <a:rPr lang="en-US" dirty="0"/>
              <a:t> </a:t>
            </a:r>
            <a:r>
              <a:rPr lang="en-US" dirty="0" err="1"/>
              <a:t>tidak</a:t>
            </a:r>
            <a:r>
              <a:rPr lang="en-US" dirty="0"/>
              <a:t> </a:t>
            </a:r>
            <a:r>
              <a:rPr lang="en-US" dirty="0" err="1"/>
              <a:t>memberikan</a:t>
            </a:r>
            <a:r>
              <a:rPr lang="en-US" dirty="0"/>
              <a:t> </a:t>
            </a:r>
            <a:r>
              <a:rPr lang="en-US" dirty="0" err="1"/>
              <a:t>jawaban</a:t>
            </a:r>
            <a:endParaRPr lang="en-US" dirty="0"/>
          </a:p>
        </p:txBody>
      </p:sp>
      <p:graphicFrame>
        <p:nvGraphicFramePr>
          <p:cNvPr id="10" name="Object 1">
            <a:extLst>
              <a:ext uri="{FF2B5EF4-FFF2-40B4-BE49-F238E27FC236}">
                <a16:creationId xmlns:a16="http://schemas.microsoft.com/office/drawing/2014/main" id="{30DEED57-B68F-4BE9-BFC0-77BD7C05BEEB}"/>
              </a:ext>
            </a:extLst>
          </p:cNvPr>
          <p:cNvGraphicFramePr>
            <a:graphicFrameLocks noChangeAspect="1"/>
          </p:cNvGraphicFramePr>
          <p:nvPr/>
        </p:nvGraphicFramePr>
        <p:xfrm>
          <a:off x="7225553" y="2132075"/>
          <a:ext cx="4643718" cy="2961689"/>
        </p:xfrm>
        <a:graphic>
          <a:graphicData uri="http://schemas.openxmlformats.org/presentationml/2006/ole">
            <mc:AlternateContent xmlns:mc="http://schemas.openxmlformats.org/markup-compatibility/2006">
              <mc:Choice xmlns:v="urn:schemas-microsoft-com:vml" Requires="v">
                <p:oleObj name="Visio" r:id="rId2" imgW="3417806" imgH="2180077" progId="Visio.Drawing.11">
                  <p:embed/>
                </p:oleObj>
              </mc:Choice>
              <mc:Fallback>
                <p:oleObj name="Visio" r:id="rId2" imgW="3417806" imgH="2180077" progId="Visio.Drawing.11">
                  <p:embed/>
                  <p:pic>
                    <p:nvPicPr>
                      <p:cNvPr id="10" name="Object 1">
                        <a:extLst>
                          <a:ext uri="{FF2B5EF4-FFF2-40B4-BE49-F238E27FC236}">
                            <a16:creationId xmlns:a16="http://schemas.microsoft.com/office/drawing/2014/main" id="{30DEED57-B68F-4BE9-BFC0-77BD7C05B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5553" y="2132075"/>
                        <a:ext cx="4643718" cy="2961689"/>
                      </a:xfrm>
                      <a:prstGeom prst="rect">
                        <a:avLst/>
                      </a:prstGeom>
                      <a:noFill/>
                    </p:spPr>
                  </p:pic>
                </p:oleObj>
              </mc:Fallback>
            </mc:AlternateContent>
          </a:graphicData>
        </a:graphic>
      </p:graphicFrame>
      <p:sp>
        <p:nvSpPr>
          <p:cNvPr id="11" name="Title 1">
            <a:extLst>
              <a:ext uri="{FF2B5EF4-FFF2-40B4-BE49-F238E27FC236}">
                <a16:creationId xmlns:a16="http://schemas.microsoft.com/office/drawing/2014/main" id="{89708F99-4B43-4B58-BB64-CDF3F57E8F3A}"/>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Deskripsi</a:t>
            </a:r>
            <a:r>
              <a:rPr lang="en-US" sz="2700" i="1" dirty="0"/>
              <a:t> Genetic Algorithms</a:t>
            </a:r>
            <a:r>
              <a:rPr lang="id-ID" sz="2700" i="1" dirty="0"/>
              <a:t> (GA)</a:t>
            </a:r>
          </a:p>
        </p:txBody>
      </p:sp>
      <p:pic>
        <p:nvPicPr>
          <p:cNvPr id="12" name="Picture 11">
            <a:extLst>
              <a:ext uri="{FF2B5EF4-FFF2-40B4-BE49-F238E27FC236}">
                <a16:creationId xmlns:a16="http://schemas.microsoft.com/office/drawing/2014/main" id="{52729350-0F8A-4500-B9A1-82A2F659E184}"/>
              </a:ext>
            </a:extLst>
          </p:cNvPr>
          <p:cNvPicPr>
            <a:picLocks noChangeAspect="1"/>
          </p:cNvPicPr>
          <p:nvPr/>
        </p:nvPicPr>
        <p:blipFill>
          <a:blip r:embed="rId4"/>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19028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wipe(up)">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wipe(up)">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9" y="1872854"/>
            <a:ext cx="10058400"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err="1"/>
              <a:t>Deskripsi</a:t>
            </a:r>
            <a:r>
              <a:rPr lang="en-US" sz="2400" b="1" dirty="0"/>
              <a:t> </a:t>
            </a:r>
            <a:r>
              <a:rPr lang="id-ID" sz="2400" b="1" dirty="0"/>
              <a:t>A</a:t>
            </a:r>
            <a:r>
              <a:rPr lang="en-US" sz="2400" b="1" dirty="0" err="1"/>
              <a:t>lgoritma</a:t>
            </a:r>
            <a:r>
              <a:rPr lang="en-US" sz="2400" b="1" dirty="0"/>
              <a:t> </a:t>
            </a:r>
            <a:r>
              <a:rPr lang="id-ID" sz="2400" b="1" dirty="0"/>
              <a:t>G</a:t>
            </a:r>
            <a:r>
              <a:rPr lang="en-US" sz="2400" b="1" dirty="0" err="1"/>
              <a:t>enetika</a:t>
            </a:r>
            <a:endParaRPr lang="en-US" sz="2400" b="1" i="1" dirty="0"/>
          </a:p>
          <a:p>
            <a:pPr marL="360363" indent="-261938">
              <a:spcBef>
                <a:spcPts val="200"/>
              </a:spcBef>
              <a:spcAft>
                <a:spcPts val="600"/>
              </a:spcAft>
              <a:buFont typeface="Arial" panose="020B0604020202020204" pitchFamily="34" charset="0"/>
              <a:buChar char="•"/>
            </a:pPr>
            <a:r>
              <a:rPr lang="sv-SE" sz="2200" dirty="0"/>
              <a:t>Mengapa komputasi evolusioner (algoritma genetika) powerful</a:t>
            </a:r>
          </a:p>
          <a:p>
            <a:pPr marL="627063" indent="-342900">
              <a:spcBef>
                <a:spcPts val="200"/>
              </a:spcBef>
              <a:spcAft>
                <a:spcPts val="600"/>
              </a:spcAft>
              <a:buFont typeface="Arial" panose="020B0604020202020204" pitchFamily="34" charset="0"/>
              <a:buChar char="•"/>
            </a:pPr>
            <a:r>
              <a:rPr lang="sv-SE" sz="2200" dirty="0"/>
              <a:t>Cepat menemukan solusi</a:t>
            </a:r>
          </a:p>
          <a:p>
            <a:pPr marL="627063" indent="-342900">
              <a:spcBef>
                <a:spcPts val="200"/>
              </a:spcBef>
              <a:spcAft>
                <a:spcPts val="600"/>
              </a:spcAft>
              <a:buFont typeface="Arial" panose="020B0604020202020204" pitchFamily="34" charset="0"/>
              <a:buChar char="•"/>
            </a:pPr>
            <a:r>
              <a:rPr lang="sv-SE" sz="2200" dirty="0"/>
              <a:t>Padahal prosesnya RANDOM</a:t>
            </a:r>
          </a:p>
          <a:p>
            <a:pPr marL="627063" indent="-342900">
              <a:spcBef>
                <a:spcPts val="200"/>
              </a:spcBef>
              <a:spcAft>
                <a:spcPts val="1200"/>
              </a:spcAft>
              <a:buFont typeface="Arial" panose="020B0604020202020204" pitchFamily="34" charset="0"/>
              <a:buChar char="•"/>
            </a:pPr>
            <a:r>
              <a:rPr lang="sv-SE" sz="2200" dirty="0"/>
              <a:t>Building Block Theorem: pembuktian matematis (probabilistik), probabilitas menemukan fitness yang baik bersifat EKSPONENSIAL</a:t>
            </a:r>
            <a:endParaRPr lang="en-US" sz="2200" dirty="0"/>
          </a:p>
          <a:p>
            <a:pPr marL="360363" indent="-261938">
              <a:spcBef>
                <a:spcPts val="200"/>
              </a:spcBef>
              <a:spcAft>
                <a:spcPts val="1200"/>
              </a:spcAft>
              <a:buFont typeface="Arial" panose="020B0604020202020204" pitchFamily="34" charset="0"/>
              <a:buChar char="•"/>
            </a:pPr>
            <a:r>
              <a:rPr lang="sv-SE" sz="2200" dirty="0"/>
              <a:t>Algoritma genetika meniru proses evolusi biologis</a:t>
            </a:r>
          </a:p>
          <a:p>
            <a:pPr marL="360363" indent="-261938">
              <a:spcBef>
                <a:spcPts val="200"/>
              </a:spcBef>
              <a:spcAft>
                <a:spcPts val="1200"/>
              </a:spcAft>
              <a:buFont typeface="Arial" panose="020B0604020202020204" pitchFamily="34" charset="0"/>
              <a:buChar char="•"/>
            </a:pPr>
            <a:r>
              <a:rPr lang="sv-SE" sz="2200" dirty="0"/>
              <a:t>Masalah kompleks dapat diselesaikan dengan menggunakan teknik lain, tetapi dalam pengembangan yang cepat dari solusi yang terbaik algoritma genetika sangat berguna</a:t>
            </a:r>
          </a:p>
          <a:p>
            <a:pPr marL="360363" indent="-261938">
              <a:spcBef>
                <a:spcPts val="200"/>
              </a:spcBef>
              <a:spcAft>
                <a:spcPts val="1200"/>
              </a:spcAft>
              <a:buFont typeface="Arial" panose="020B0604020202020204" pitchFamily="34" charset="0"/>
              <a:buChar char="•"/>
            </a:pPr>
            <a:r>
              <a:rPr lang="sv-SE" sz="2200" dirty="0"/>
              <a:t>Serangkaian komponen yang mungkin dalam suatu molekul organik yang sangat kompleks</a:t>
            </a:r>
          </a:p>
          <a:p>
            <a:pPr marL="441325" indent="-342900">
              <a:spcBef>
                <a:spcPts val="200"/>
              </a:spcBef>
              <a:spcAft>
                <a:spcPts val="600"/>
              </a:spcAft>
              <a:buFont typeface="Arial" panose="020B0604020202020204" pitchFamily="34" charset="0"/>
              <a:buChar char="•"/>
            </a:pPr>
            <a:endParaRPr lang="en-US" sz="2200" dirty="0"/>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Realitas</a:t>
            </a:r>
            <a:r>
              <a:rPr lang="en-US" sz="2700" i="1" dirty="0"/>
              <a:t> </a:t>
            </a:r>
            <a:r>
              <a:rPr lang="en-US" sz="2700" i="1" dirty="0" err="1"/>
              <a:t>Komputasi</a:t>
            </a:r>
            <a:r>
              <a:rPr lang="en-US" sz="2700" i="1" dirty="0"/>
              <a:t> </a:t>
            </a:r>
            <a:r>
              <a:rPr lang="en-US" sz="2700" i="1" dirty="0" err="1"/>
              <a:t>Evolusioner</a:t>
            </a:r>
            <a:endParaRPr lang="id-ID" sz="2700" i="1" dirty="0"/>
          </a:p>
        </p:txBody>
      </p:sp>
      <p:pic>
        <p:nvPicPr>
          <p:cNvPr id="5" name="Picture 4">
            <a:extLst>
              <a:ext uri="{FF2B5EF4-FFF2-40B4-BE49-F238E27FC236}">
                <a16:creationId xmlns:a16="http://schemas.microsoft.com/office/drawing/2014/main" id="{F095B6D5-9069-4944-B35D-797958B81FE9}"/>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948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Realitas</a:t>
            </a:r>
            <a:r>
              <a:rPr lang="en-US" sz="2700" i="1" dirty="0"/>
              <a:t> </a:t>
            </a:r>
            <a:r>
              <a:rPr lang="en-US" sz="2700" i="1" dirty="0" err="1"/>
              <a:t>Komputasi</a:t>
            </a:r>
            <a:r>
              <a:rPr lang="en-US" sz="2700" i="1" dirty="0"/>
              <a:t> </a:t>
            </a:r>
            <a:r>
              <a:rPr lang="en-US" sz="2700" i="1" dirty="0" err="1"/>
              <a:t>Evolusioner</a:t>
            </a:r>
            <a:endParaRPr lang="id-ID" sz="2700" i="1" dirty="0"/>
          </a:p>
        </p:txBody>
      </p:sp>
      <p:sp>
        <p:nvSpPr>
          <p:cNvPr id="5" name="Content Placeholder 11">
            <a:extLst>
              <a:ext uri="{FF2B5EF4-FFF2-40B4-BE49-F238E27FC236}">
                <a16:creationId xmlns:a16="http://schemas.microsoft.com/office/drawing/2014/main" id="{7C4AD0FE-1837-49E8-80B0-D0A116214910}"/>
              </a:ext>
            </a:extLst>
          </p:cNvPr>
          <p:cNvSpPr txBox="1">
            <a:spLocks/>
          </p:cNvSpPr>
          <p:nvPr/>
        </p:nvSpPr>
        <p:spPr>
          <a:xfrm>
            <a:off x="1092020" y="1863951"/>
            <a:ext cx="4783848" cy="43508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800"/>
              </a:spcAft>
              <a:buNone/>
            </a:pPr>
            <a:r>
              <a:rPr lang="en-US" sz="2400" b="1" dirty="0" err="1"/>
              <a:t>Permasalahan</a:t>
            </a:r>
            <a:endParaRPr lang="id-ID" sz="2400" b="1" i="1" dirty="0"/>
          </a:p>
          <a:p>
            <a:pPr marL="361950" lvl="0" indent="-280988">
              <a:spcBef>
                <a:spcPts val="200"/>
              </a:spcBef>
              <a:spcAft>
                <a:spcPts val="800"/>
              </a:spcAft>
              <a:buFont typeface="Arial" panose="020B0604020202020204" pitchFamily="34" charset="0"/>
              <a:buChar char="•"/>
            </a:pPr>
            <a:r>
              <a:rPr lang="fi-FI" sz="2200" dirty="0"/>
              <a:t>Representasi kromosom?</a:t>
            </a:r>
          </a:p>
          <a:p>
            <a:pPr marL="361950" lvl="0" indent="-280988">
              <a:spcBef>
                <a:spcPts val="200"/>
              </a:spcBef>
              <a:spcAft>
                <a:spcPts val="800"/>
              </a:spcAft>
              <a:buFont typeface="Arial" panose="020B0604020202020204" pitchFamily="34" charset="0"/>
              <a:buChar char="•"/>
            </a:pPr>
            <a:r>
              <a:rPr lang="fi-FI" sz="2200" dirty="0"/>
              <a:t>Fungsi </a:t>
            </a:r>
            <a:r>
              <a:rPr lang="fi-FI" sz="2200" i="1" dirty="0"/>
              <a:t>fitness</a:t>
            </a:r>
            <a:r>
              <a:rPr lang="fi-FI" sz="2200" dirty="0"/>
              <a:t>?</a:t>
            </a:r>
          </a:p>
          <a:p>
            <a:pPr marL="361950" lvl="0" indent="-280988">
              <a:spcBef>
                <a:spcPts val="200"/>
              </a:spcBef>
              <a:spcAft>
                <a:spcPts val="800"/>
              </a:spcAft>
              <a:buFont typeface="Arial" panose="020B0604020202020204" pitchFamily="34" charset="0"/>
              <a:buChar char="•"/>
            </a:pPr>
            <a:r>
              <a:rPr lang="fi-FI" sz="2200" dirty="0"/>
              <a:t>Pemilihan operator evolusi?</a:t>
            </a:r>
          </a:p>
          <a:p>
            <a:pPr marL="361950" lvl="0" indent="-280988">
              <a:spcBef>
                <a:spcPts val="200"/>
              </a:spcBef>
              <a:spcAft>
                <a:spcPts val="800"/>
              </a:spcAft>
              <a:buFont typeface="Arial" panose="020B0604020202020204" pitchFamily="34" charset="0"/>
              <a:buChar char="•"/>
            </a:pPr>
            <a:r>
              <a:rPr lang="fi-FI" sz="2200" dirty="0"/>
              <a:t>Setting parameter harus hati-hati</a:t>
            </a:r>
          </a:p>
          <a:p>
            <a:pPr marL="361950" lvl="0" indent="-280988">
              <a:spcBef>
                <a:spcPts val="200"/>
              </a:spcBef>
              <a:spcAft>
                <a:spcPts val="800"/>
              </a:spcAft>
              <a:buFont typeface="Arial" panose="020B0604020202020204" pitchFamily="34" charset="0"/>
              <a:buChar char="•"/>
            </a:pPr>
            <a:r>
              <a:rPr lang="fi-FI" sz="2200" dirty="0"/>
              <a:t>Konvergensi prematur?</a:t>
            </a:r>
          </a:p>
          <a:p>
            <a:pPr marL="361950" lvl="0" indent="-280988">
              <a:spcBef>
                <a:spcPts val="200"/>
              </a:spcBef>
              <a:spcAft>
                <a:spcPts val="800"/>
              </a:spcAft>
              <a:buFont typeface="Arial" panose="020B0604020202020204" pitchFamily="34" charset="0"/>
              <a:buChar char="•"/>
            </a:pPr>
            <a:r>
              <a:rPr lang="fi-FI" sz="2200" dirty="0"/>
              <a:t>Individu-individu dalam populasi konvergen pada suatu solusi optimum lokal</a:t>
            </a:r>
          </a:p>
          <a:p>
            <a:pPr marL="361950" lvl="0" indent="-280988">
              <a:spcBef>
                <a:spcPts val="200"/>
              </a:spcBef>
              <a:spcAft>
                <a:spcPts val="800"/>
              </a:spcAft>
              <a:buFont typeface="Arial" panose="020B0604020202020204" pitchFamily="34" charset="0"/>
              <a:buChar char="•"/>
            </a:pPr>
            <a:r>
              <a:rPr lang="fi-FI" sz="2200" dirty="0"/>
              <a:t>Optimum global tidak tercapai</a:t>
            </a:r>
            <a:endParaRPr lang="id-ID" sz="2200" dirty="0"/>
          </a:p>
        </p:txBody>
      </p:sp>
      <p:sp>
        <p:nvSpPr>
          <p:cNvPr id="6" name="Content Placeholder 11">
            <a:extLst>
              <a:ext uri="{FF2B5EF4-FFF2-40B4-BE49-F238E27FC236}">
                <a16:creationId xmlns:a16="http://schemas.microsoft.com/office/drawing/2014/main" id="{E915139F-9D64-41CE-A9BF-2AD16107C55E}"/>
              </a:ext>
            </a:extLst>
          </p:cNvPr>
          <p:cNvSpPr txBox="1">
            <a:spLocks/>
          </p:cNvSpPr>
          <p:nvPr/>
        </p:nvSpPr>
        <p:spPr>
          <a:xfrm>
            <a:off x="6536267" y="1863951"/>
            <a:ext cx="4617445" cy="452228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0962" lvl="0" indent="0">
              <a:spcBef>
                <a:spcPts val="200"/>
              </a:spcBef>
              <a:spcAft>
                <a:spcPts val="800"/>
              </a:spcAft>
              <a:buNone/>
            </a:pPr>
            <a:r>
              <a:rPr lang="en-US" sz="2400" b="1" dirty="0" err="1"/>
              <a:t>Relevan</a:t>
            </a:r>
            <a:r>
              <a:rPr lang="id-ID" sz="2400" b="1" dirty="0"/>
              <a:t>si P</a:t>
            </a:r>
            <a:r>
              <a:rPr lang="en-US" sz="2400" b="1" dirty="0" err="1"/>
              <a:t>ermasalahan</a:t>
            </a:r>
            <a:endParaRPr lang="en-US" sz="2400" b="1" dirty="0"/>
          </a:p>
          <a:p>
            <a:pPr marL="361950" lvl="0" indent="-280988">
              <a:spcBef>
                <a:spcPts val="200"/>
              </a:spcBef>
              <a:spcAft>
                <a:spcPts val="800"/>
              </a:spcAft>
              <a:buFont typeface="Arial" panose="020B0604020202020204" pitchFamily="34" charset="0"/>
              <a:buChar char="•"/>
            </a:pPr>
            <a:r>
              <a:rPr lang="en-US" sz="2200" dirty="0" err="1"/>
              <a:t>Sangat</a:t>
            </a:r>
            <a:r>
              <a:rPr lang="en-US" sz="2200" dirty="0"/>
              <a:t> </a:t>
            </a:r>
            <a:r>
              <a:rPr lang="en-US" sz="2200" dirty="0" err="1"/>
              <a:t>kompleks</a:t>
            </a:r>
            <a:endParaRPr lang="en-US" sz="2200" dirty="0"/>
          </a:p>
          <a:p>
            <a:pPr marL="361950" lvl="0" indent="-280988">
              <a:spcBef>
                <a:spcPts val="200"/>
              </a:spcBef>
              <a:spcAft>
                <a:spcPts val="800"/>
              </a:spcAft>
              <a:buFont typeface="Arial" panose="020B0604020202020204" pitchFamily="34" charset="0"/>
              <a:buChar char="•"/>
            </a:pPr>
            <a:r>
              <a:rPr lang="en-US" sz="2200" dirty="0" err="1"/>
              <a:t>Sulit</a:t>
            </a:r>
            <a:r>
              <a:rPr lang="en-US" sz="2200" dirty="0"/>
              <a:t> </a:t>
            </a:r>
            <a:r>
              <a:rPr lang="en-US" sz="2200" dirty="0" err="1"/>
              <a:t>dipahami</a:t>
            </a:r>
            <a:endParaRPr lang="en-US" sz="2200" dirty="0"/>
          </a:p>
          <a:p>
            <a:pPr marL="361950" lvl="0" indent="-280988">
              <a:spcBef>
                <a:spcPts val="200"/>
              </a:spcBef>
              <a:spcAft>
                <a:spcPts val="800"/>
              </a:spcAft>
              <a:buFont typeface="Arial" panose="020B0604020202020204" pitchFamily="34" charset="0"/>
              <a:buChar char="•"/>
            </a:pPr>
            <a:r>
              <a:rPr lang="en-US" sz="2200" dirty="0" err="1"/>
              <a:t>Tidak</a:t>
            </a:r>
            <a:r>
              <a:rPr lang="en-US" sz="2200" dirty="0"/>
              <a:t> </a:t>
            </a:r>
            <a:r>
              <a:rPr lang="en-US" sz="2200" dirty="0" err="1"/>
              <a:t>bisa</a:t>
            </a:r>
            <a:r>
              <a:rPr lang="en-US" sz="2200" dirty="0"/>
              <a:t> </a:t>
            </a:r>
            <a:r>
              <a:rPr lang="en-US" sz="2200" dirty="0" err="1"/>
              <a:t>menggunakan</a:t>
            </a:r>
            <a:r>
              <a:rPr lang="en-US" sz="2200" dirty="0"/>
              <a:t> </a:t>
            </a:r>
            <a:r>
              <a:rPr lang="en-US" sz="2200" dirty="0" err="1"/>
              <a:t>metode</a:t>
            </a:r>
            <a:r>
              <a:rPr lang="en-US" sz="2200" dirty="0"/>
              <a:t> </a:t>
            </a:r>
            <a:r>
              <a:rPr lang="en-US" sz="2200" dirty="0" err="1"/>
              <a:t>konvensional</a:t>
            </a:r>
            <a:endParaRPr lang="en-US" sz="2200" dirty="0"/>
          </a:p>
          <a:p>
            <a:pPr marL="361950" lvl="0" indent="-280988">
              <a:spcBef>
                <a:spcPts val="200"/>
              </a:spcBef>
              <a:spcAft>
                <a:spcPts val="800"/>
              </a:spcAft>
              <a:buFont typeface="Arial" panose="020B0604020202020204" pitchFamily="34" charset="0"/>
              <a:buChar char="•"/>
            </a:pPr>
            <a:r>
              <a:rPr lang="en-US" sz="2200" i="1" dirty="0"/>
              <a:t>Real time system</a:t>
            </a:r>
          </a:p>
          <a:p>
            <a:pPr marL="361950" lvl="0" indent="-280988">
              <a:spcBef>
                <a:spcPts val="200"/>
              </a:spcBef>
              <a:spcAft>
                <a:spcPts val="800"/>
              </a:spcAft>
              <a:buFont typeface="Arial" panose="020B0604020202020204" pitchFamily="34" charset="0"/>
              <a:buChar char="•"/>
            </a:pPr>
            <a:r>
              <a:rPr lang="en-US" sz="2200" dirty="0"/>
              <a:t>Solusi </a:t>
            </a:r>
            <a:r>
              <a:rPr lang="en-US" sz="2200" dirty="0" err="1"/>
              <a:t>tidak</a:t>
            </a:r>
            <a:r>
              <a:rPr lang="en-US" sz="2200" dirty="0"/>
              <a:t> </a:t>
            </a:r>
            <a:r>
              <a:rPr lang="en-US" sz="2200" dirty="0" err="1"/>
              <a:t>harus</a:t>
            </a:r>
            <a:r>
              <a:rPr lang="en-US" sz="2200" dirty="0"/>
              <a:t> paling optimal</a:t>
            </a:r>
          </a:p>
          <a:p>
            <a:pPr marL="361950" lvl="0" indent="-280988">
              <a:spcBef>
                <a:spcPts val="200"/>
              </a:spcBef>
              <a:spcAft>
                <a:spcPts val="800"/>
              </a:spcAft>
              <a:buFont typeface="Arial" panose="020B0604020202020204" pitchFamily="34" charset="0"/>
              <a:buChar char="•"/>
            </a:pPr>
            <a:r>
              <a:rPr lang="en-US" sz="2200" dirty="0" err="1"/>
              <a:t>Tidak</a:t>
            </a:r>
            <a:r>
              <a:rPr lang="en-US" sz="2200" dirty="0"/>
              <a:t> </a:t>
            </a:r>
            <a:r>
              <a:rPr lang="en-US" sz="2200" dirty="0" err="1"/>
              <a:t>ada</a:t>
            </a:r>
            <a:r>
              <a:rPr lang="en-US" sz="2200" dirty="0"/>
              <a:t> </a:t>
            </a:r>
            <a:r>
              <a:rPr lang="en-US" sz="2200" dirty="0" err="1"/>
              <a:t>pengetahuan</a:t>
            </a:r>
            <a:endParaRPr lang="en-US" sz="2200" dirty="0"/>
          </a:p>
          <a:p>
            <a:pPr marL="361950" lvl="0" indent="-280988">
              <a:spcBef>
                <a:spcPts val="200"/>
              </a:spcBef>
              <a:spcAft>
                <a:spcPts val="800"/>
              </a:spcAft>
              <a:buFont typeface="Arial" panose="020B0604020202020204" pitchFamily="34" charset="0"/>
              <a:buChar char="•"/>
            </a:pPr>
            <a:r>
              <a:rPr lang="en-US" sz="2200" dirty="0" err="1"/>
              <a:t>Tidak</a:t>
            </a:r>
            <a:r>
              <a:rPr lang="en-US" sz="2200" dirty="0"/>
              <a:t> </a:t>
            </a:r>
            <a:r>
              <a:rPr lang="en-US" sz="2200" dirty="0" err="1"/>
              <a:t>tersedia</a:t>
            </a:r>
            <a:r>
              <a:rPr lang="en-US" sz="2200" dirty="0"/>
              <a:t> </a:t>
            </a:r>
            <a:r>
              <a:rPr lang="en-US" sz="2200" dirty="0" err="1"/>
              <a:t>analisa</a:t>
            </a:r>
            <a:r>
              <a:rPr lang="en-US" sz="2200" dirty="0"/>
              <a:t> </a:t>
            </a:r>
            <a:r>
              <a:rPr lang="en-US" sz="2200" dirty="0" err="1"/>
              <a:t>matematika</a:t>
            </a:r>
            <a:r>
              <a:rPr lang="en-US" sz="2200" dirty="0"/>
              <a:t> yang </a:t>
            </a:r>
            <a:r>
              <a:rPr lang="en-US" sz="2200" dirty="0" err="1"/>
              <a:t>memadai</a:t>
            </a:r>
            <a:endParaRPr lang="en-US" sz="2200" dirty="0"/>
          </a:p>
        </p:txBody>
      </p:sp>
      <p:pic>
        <p:nvPicPr>
          <p:cNvPr id="7" name="Picture 6">
            <a:extLst>
              <a:ext uri="{FF2B5EF4-FFF2-40B4-BE49-F238E27FC236}">
                <a16:creationId xmlns:a16="http://schemas.microsoft.com/office/drawing/2014/main" id="{E058DC6C-10F3-4B75-B3E7-86CBAE849DF0}"/>
              </a:ext>
            </a:extLst>
          </p:cNvPr>
          <p:cNvPicPr>
            <a:picLocks noChangeAspect="1"/>
          </p:cNvPicPr>
          <p:nvPr/>
        </p:nvPicPr>
        <p:blipFill>
          <a:blip r:embed="rId2"/>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285328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GENETIC ALGORITHMS</a:t>
            </a:r>
            <a:br>
              <a:rPr lang="id-ID" sz="4000" b="1" dirty="0"/>
            </a:br>
            <a:r>
              <a:rPr lang="en-US" sz="2700" i="1" dirty="0" err="1"/>
              <a:t>Realitas</a:t>
            </a:r>
            <a:r>
              <a:rPr lang="en-US" sz="2700" i="1" dirty="0"/>
              <a:t> </a:t>
            </a:r>
            <a:r>
              <a:rPr lang="en-US" sz="2700" i="1" dirty="0" err="1"/>
              <a:t>Komputasi</a:t>
            </a:r>
            <a:r>
              <a:rPr lang="en-US" sz="2700" i="1" dirty="0"/>
              <a:t> </a:t>
            </a:r>
            <a:r>
              <a:rPr lang="en-US" sz="2700" i="1" dirty="0" err="1"/>
              <a:t>Evolusioner</a:t>
            </a:r>
            <a:endParaRPr lang="id-ID" sz="2700" i="1" dirty="0"/>
          </a:p>
        </p:txBody>
      </p:sp>
      <p:sp>
        <p:nvSpPr>
          <p:cNvPr id="5" name="Content Placeholder 11">
            <a:extLst>
              <a:ext uri="{FF2B5EF4-FFF2-40B4-BE49-F238E27FC236}">
                <a16:creationId xmlns:a16="http://schemas.microsoft.com/office/drawing/2014/main" id="{7C4AD0FE-1837-49E8-80B0-D0A116214910}"/>
              </a:ext>
            </a:extLst>
          </p:cNvPr>
          <p:cNvSpPr txBox="1">
            <a:spLocks/>
          </p:cNvSpPr>
          <p:nvPr/>
        </p:nvSpPr>
        <p:spPr>
          <a:xfrm>
            <a:off x="1092020" y="1863951"/>
            <a:ext cx="4783848" cy="43508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800"/>
              </a:spcAft>
              <a:buNone/>
            </a:pPr>
            <a:r>
              <a:rPr lang="en-US" sz="2400" b="1" dirty="0" err="1"/>
              <a:t>Penerapan</a:t>
            </a:r>
            <a:r>
              <a:rPr lang="en-US" sz="2400" b="1" dirty="0"/>
              <a:t> </a:t>
            </a:r>
            <a:r>
              <a:rPr lang="id-ID" sz="2400" b="1" dirty="0"/>
              <a:t>D</a:t>
            </a:r>
            <a:r>
              <a:rPr lang="en-US" sz="2400" b="1" dirty="0" err="1"/>
              <a:t>unia</a:t>
            </a:r>
            <a:r>
              <a:rPr lang="en-US" sz="2400" b="1" dirty="0"/>
              <a:t> </a:t>
            </a:r>
            <a:r>
              <a:rPr lang="id-ID" sz="2400" b="1" dirty="0"/>
              <a:t>N</a:t>
            </a:r>
            <a:r>
              <a:rPr lang="en-US" sz="2400" b="1" dirty="0" err="1"/>
              <a:t>yata</a:t>
            </a:r>
            <a:endParaRPr lang="id-ID" sz="2400" b="1" i="1" dirty="0"/>
          </a:p>
          <a:p>
            <a:pPr marL="361950" lvl="0" indent="-280988">
              <a:spcBef>
                <a:spcPts val="200"/>
              </a:spcBef>
              <a:spcAft>
                <a:spcPts val="100"/>
              </a:spcAft>
              <a:buFont typeface="Arial" panose="020B0604020202020204" pitchFamily="34" charset="0"/>
              <a:buChar char="•"/>
            </a:pPr>
            <a:r>
              <a:rPr lang="fi-FI" sz="2200" i="1" dirty="0"/>
              <a:t>Scheduling</a:t>
            </a:r>
          </a:p>
          <a:p>
            <a:pPr marL="361950" lvl="0" indent="-280988">
              <a:spcBef>
                <a:spcPts val="200"/>
              </a:spcBef>
              <a:spcAft>
                <a:spcPts val="100"/>
              </a:spcAft>
              <a:buFont typeface="Arial" panose="020B0604020202020204" pitchFamily="34" charset="0"/>
              <a:buChar char="•"/>
            </a:pPr>
            <a:r>
              <a:rPr lang="fi-FI" sz="2200" i="1" dirty="0"/>
              <a:t>Transportation</a:t>
            </a:r>
          </a:p>
          <a:p>
            <a:pPr marL="361950" lvl="0" indent="-280988">
              <a:spcBef>
                <a:spcPts val="200"/>
              </a:spcBef>
              <a:spcAft>
                <a:spcPts val="100"/>
              </a:spcAft>
              <a:buFont typeface="Arial" panose="020B0604020202020204" pitchFamily="34" charset="0"/>
              <a:buChar char="•"/>
            </a:pPr>
            <a:r>
              <a:rPr lang="fi-FI" sz="2200" i="1" dirty="0"/>
              <a:t>Layout and circuit design</a:t>
            </a:r>
          </a:p>
          <a:p>
            <a:pPr marL="361950" lvl="0" indent="-280988">
              <a:spcBef>
                <a:spcPts val="200"/>
              </a:spcBef>
              <a:spcAft>
                <a:spcPts val="100"/>
              </a:spcAft>
              <a:buFont typeface="Arial" panose="020B0604020202020204" pitchFamily="34" charset="0"/>
              <a:buChar char="•"/>
            </a:pPr>
            <a:r>
              <a:rPr lang="fi-FI" sz="2200" i="1" dirty="0"/>
              <a:t>Graph bisection</a:t>
            </a:r>
          </a:p>
          <a:p>
            <a:pPr marL="361950" lvl="0" indent="-280988">
              <a:spcBef>
                <a:spcPts val="200"/>
              </a:spcBef>
              <a:spcAft>
                <a:spcPts val="100"/>
              </a:spcAft>
              <a:buFont typeface="Arial" panose="020B0604020202020204" pitchFamily="34" charset="0"/>
              <a:buChar char="•"/>
            </a:pPr>
            <a:r>
              <a:rPr lang="fi-FI" sz="2200" i="1" dirty="0"/>
              <a:t>Sequence alignment</a:t>
            </a:r>
          </a:p>
          <a:p>
            <a:pPr marL="361950" lvl="0" indent="-280988">
              <a:spcBef>
                <a:spcPts val="200"/>
              </a:spcBef>
              <a:spcAft>
                <a:spcPts val="100"/>
              </a:spcAft>
              <a:buFont typeface="Arial" panose="020B0604020202020204" pitchFamily="34" charset="0"/>
              <a:buChar char="•"/>
            </a:pPr>
            <a:r>
              <a:rPr lang="fi-FI" sz="2200" i="1" dirty="0"/>
              <a:t>Minimum spanning tree</a:t>
            </a:r>
          </a:p>
          <a:p>
            <a:pPr marL="361950" lvl="0" indent="-280988">
              <a:spcBef>
                <a:spcPts val="200"/>
              </a:spcBef>
              <a:spcAft>
                <a:spcPts val="100"/>
              </a:spcAft>
              <a:buFont typeface="Arial" panose="020B0604020202020204" pitchFamily="34" charset="0"/>
              <a:buChar char="•"/>
            </a:pPr>
            <a:r>
              <a:rPr lang="fi-FI" sz="2200" i="1" dirty="0"/>
              <a:t>Real-time systems</a:t>
            </a:r>
          </a:p>
          <a:p>
            <a:pPr marL="361950" lvl="0" indent="-280988">
              <a:spcBef>
                <a:spcPts val="200"/>
              </a:spcBef>
              <a:spcAft>
                <a:spcPts val="100"/>
              </a:spcAft>
              <a:buFont typeface="Arial" panose="020B0604020202020204" pitchFamily="34" charset="0"/>
              <a:buChar char="•"/>
            </a:pPr>
            <a:r>
              <a:rPr lang="fi-FI" sz="2200" i="1" dirty="0"/>
              <a:t>Navigation systems</a:t>
            </a:r>
          </a:p>
          <a:p>
            <a:pPr marL="361950" lvl="0" indent="-280988">
              <a:spcBef>
                <a:spcPts val="200"/>
              </a:spcBef>
              <a:spcAft>
                <a:spcPts val="100"/>
              </a:spcAft>
              <a:buFont typeface="Arial" panose="020B0604020202020204" pitchFamily="34" charset="0"/>
              <a:buChar char="•"/>
            </a:pPr>
            <a:r>
              <a:rPr lang="fi-FI" sz="2200" i="1" dirty="0"/>
              <a:t>Traveling problem</a:t>
            </a:r>
          </a:p>
          <a:p>
            <a:pPr marL="361950" lvl="0" indent="-280988">
              <a:spcBef>
                <a:spcPts val="200"/>
              </a:spcBef>
              <a:spcAft>
                <a:spcPts val="100"/>
              </a:spcAft>
              <a:buFont typeface="Arial" panose="020B0604020202020204" pitchFamily="34" charset="0"/>
              <a:buChar char="•"/>
            </a:pPr>
            <a:r>
              <a:rPr lang="fi-FI" sz="2200" i="1" dirty="0"/>
              <a:t>Matrix chain-products</a:t>
            </a:r>
          </a:p>
          <a:p>
            <a:pPr marL="361950" lvl="0" indent="-280988">
              <a:spcBef>
                <a:spcPts val="200"/>
              </a:spcBef>
              <a:spcAft>
                <a:spcPts val="100"/>
              </a:spcAft>
              <a:buFont typeface="Arial" panose="020B0604020202020204" pitchFamily="34" charset="0"/>
              <a:buChar char="•"/>
            </a:pPr>
            <a:r>
              <a:rPr lang="fi-FI" sz="2200" i="1" dirty="0"/>
              <a:t>etc.</a:t>
            </a:r>
            <a:endParaRPr lang="id-ID" sz="2200" i="1" dirty="0"/>
          </a:p>
        </p:txBody>
      </p:sp>
      <p:sp>
        <p:nvSpPr>
          <p:cNvPr id="6" name="Content Placeholder 11">
            <a:extLst>
              <a:ext uri="{FF2B5EF4-FFF2-40B4-BE49-F238E27FC236}">
                <a16:creationId xmlns:a16="http://schemas.microsoft.com/office/drawing/2014/main" id="{E915139F-9D64-41CE-A9BF-2AD16107C55E}"/>
              </a:ext>
            </a:extLst>
          </p:cNvPr>
          <p:cNvSpPr txBox="1">
            <a:spLocks/>
          </p:cNvSpPr>
          <p:nvPr/>
        </p:nvSpPr>
        <p:spPr>
          <a:xfrm>
            <a:off x="5334001" y="2570785"/>
            <a:ext cx="6331526" cy="2937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0962" lvl="0" indent="0">
              <a:spcBef>
                <a:spcPts val="200"/>
              </a:spcBef>
              <a:spcAft>
                <a:spcPts val="800"/>
              </a:spcAft>
              <a:buNone/>
            </a:pPr>
            <a:r>
              <a:rPr lang="en-US" sz="2400" b="1" dirty="0"/>
              <a:t>LINK TERKAIT</a:t>
            </a:r>
          </a:p>
          <a:p>
            <a:pPr marL="361950" lvl="0" indent="-280988">
              <a:spcBef>
                <a:spcPts val="200"/>
              </a:spcBef>
              <a:spcAft>
                <a:spcPts val="600"/>
              </a:spcAft>
              <a:buFont typeface="Arial" panose="020B0604020202020204" pitchFamily="34" charset="0"/>
              <a:buChar char="•"/>
            </a:pPr>
            <a:r>
              <a:rPr lang="en-US" sz="1800" dirty="0">
                <a:hlinkClick r:id="rId2"/>
              </a:rPr>
              <a:t>http://www.iitk.ac.in/kangal/index.shtml</a:t>
            </a:r>
            <a:endParaRPr lang="en-US" sz="1800" dirty="0"/>
          </a:p>
          <a:p>
            <a:pPr marL="361950" lvl="0" indent="-280988">
              <a:spcBef>
                <a:spcPts val="200"/>
              </a:spcBef>
              <a:spcAft>
                <a:spcPts val="600"/>
              </a:spcAft>
              <a:buFont typeface="Arial" panose="020B0604020202020204" pitchFamily="34" charset="0"/>
              <a:buChar char="•"/>
            </a:pPr>
            <a:r>
              <a:rPr lang="en-US" sz="1800" dirty="0">
                <a:hlinkClick r:id="rId3"/>
              </a:rPr>
              <a:t>http://www.rennard.org/alife/english/gavintrgb.html</a:t>
            </a:r>
            <a:endParaRPr lang="en-US" sz="1800" dirty="0"/>
          </a:p>
          <a:p>
            <a:pPr marL="361950" lvl="0" indent="-280988">
              <a:spcBef>
                <a:spcPts val="200"/>
              </a:spcBef>
              <a:spcAft>
                <a:spcPts val="600"/>
              </a:spcAft>
              <a:buFont typeface="Arial" panose="020B0604020202020204" pitchFamily="34" charset="0"/>
              <a:buChar char="•"/>
            </a:pPr>
            <a:r>
              <a:rPr lang="en-US" sz="1800" dirty="0">
                <a:hlinkClick r:id="rId4"/>
              </a:rPr>
              <a:t>https://www.nottingham.ac.uk/research/groups/col/index.aspx</a:t>
            </a:r>
            <a:endParaRPr lang="en-US" sz="1800" dirty="0"/>
          </a:p>
          <a:p>
            <a:pPr marL="361950" lvl="0" indent="-280988">
              <a:spcBef>
                <a:spcPts val="200"/>
              </a:spcBef>
              <a:spcAft>
                <a:spcPts val="600"/>
              </a:spcAft>
              <a:buFont typeface="Arial" panose="020B0604020202020204" pitchFamily="34" charset="0"/>
              <a:buChar char="•"/>
            </a:pPr>
            <a:r>
              <a:rPr lang="en-US" sz="1800" dirty="0">
                <a:hlinkClick r:id="rId2"/>
              </a:rPr>
              <a:t>http://www.iitk.ac.in/kangal/index.shtml</a:t>
            </a:r>
            <a:endParaRPr lang="en-US" sz="1800" dirty="0"/>
          </a:p>
          <a:p>
            <a:pPr marL="361950" lvl="0" indent="-280988">
              <a:spcBef>
                <a:spcPts val="200"/>
              </a:spcBef>
              <a:spcAft>
                <a:spcPts val="600"/>
              </a:spcAft>
              <a:buFont typeface="Arial" panose="020B0604020202020204" pitchFamily="34" charset="0"/>
              <a:buChar char="•"/>
            </a:pPr>
            <a:r>
              <a:rPr lang="en-US" sz="1800" dirty="0">
                <a:hlinkClick r:id="rId5"/>
              </a:rPr>
              <a:t>https://aicenter.itb.ac.id/</a:t>
            </a:r>
            <a:endParaRPr lang="en-US" sz="1800" dirty="0"/>
          </a:p>
          <a:p>
            <a:pPr marL="361950" lvl="0" indent="-280988">
              <a:spcBef>
                <a:spcPts val="200"/>
              </a:spcBef>
              <a:spcAft>
                <a:spcPts val="600"/>
              </a:spcAft>
              <a:buFont typeface="Arial" panose="020B0604020202020204" pitchFamily="34" charset="0"/>
              <a:buChar char="•"/>
            </a:pPr>
            <a:r>
              <a:rPr lang="en-US" sz="1800" dirty="0">
                <a:hlinkClick r:id="rId6"/>
              </a:rPr>
              <a:t>https://indonesiaai.org/</a:t>
            </a:r>
            <a:endParaRPr lang="en-US" sz="1800" dirty="0"/>
          </a:p>
          <a:p>
            <a:pPr marL="361950" lvl="0" indent="-280988">
              <a:spcBef>
                <a:spcPts val="200"/>
              </a:spcBef>
              <a:spcAft>
                <a:spcPts val="600"/>
              </a:spcAft>
              <a:buFont typeface="Arial" panose="020B0604020202020204" pitchFamily="34" charset="0"/>
              <a:buChar char="•"/>
            </a:pPr>
            <a:r>
              <a:rPr lang="en-US" sz="1800" dirty="0">
                <a:hlinkClick r:id="rId7"/>
              </a:rPr>
              <a:t>https://www.aaai.org/</a:t>
            </a:r>
            <a:endParaRPr lang="en-US" sz="1800" dirty="0"/>
          </a:p>
          <a:p>
            <a:pPr marL="80962" lvl="0" indent="0">
              <a:spcBef>
                <a:spcPts val="200"/>
              </a:spcBef>
              <a:spcAft>
                <a:spcPts val="400"/>
              </a:spcAft>
              <a:buNone/>
            </a:pPr>
            <a:endParaRPr lang="en-US" sz="2200" dirty="0"/>
          </a:p>
          <a:p>
            <a:pPr marL="361950" lvl="0" indent="-280988">
              <a:spcBef>
                <a:spcPts val="200"/>
              </a:spcBef>
              <a:spcAft>
                <a:spcPts val="400"/>
              </a:spcAft>
              <a:buFont typeface="Arial" panose="020B0604020202020204" pitchFamily="34" charset="0"/>
              <a:buChar char="•"/>
            </a:pPr>
            <a:endParaRPr lang="en-US" sz="2200" dirty="0"/>
          </a:p>
        </p:txBody>
      </p:sp>
      <p:pic>
        <p:nvPicPr>
          <p:cNvPr id="7" name="Picture 6">
            <a:extLst>
              <a:ext uri="{FF2B5EF4-FFF2-40B4-BE49-F238E27FC236}">
                <a16:creationId xmlns:a16="http://schemas.microsoft.com/office/drawing/2014/main" id="{01713F98-BE1E-46E8-8EC5-AB5D8E7BBB0C}"/>
              </a:ext>
            </a:extLst>
          </p:cNvPr>
          <p:cNvPicPr>
            <a:picLocks noChangeAspect="1"/>
          </p:cNvPicPr>
          <p:nvPr/>
        </p:nvPicPr>
        <p:blipFill>
          <a:blip r:embed="rId8"/>
          <a:stretch>
            <a:fillRect/>
          </a:stretch>
        </p:blipFill>
        <p:spPr>
          <a:xfrm>
            <a:off x="9869617" y="630252"/>
            <a:ext cx="1286063" cy="1030778"/>
          </a:xfrm>
          <a:prstGeom prst="rect">
            <a:avLst/>
          </a:prstGeom>
        </p:spPr>
      </p:pic>
    </p:spTree>
    <p:extLst>
      <p:ext uri="{BB962C8B-B14F-4D97-AF65-F5344CB8AC3E}">
        <p14:creationId xmlns:p14="http://schemas.microsoft.com/office/powerpoint/2010/main" val="64457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6"/>
            <a:ext cx="10058399" cy="442036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endParaRPr lang="en-US" sz="2400" b="1" i="1" dirty="0"/>
          </a:p>
          <a:p>
            <a:pPr marL="98425" indent="0">
              <a:spcBef>
                <a:spcPts val="200"/>
              </a:spcBef>
              <a:spcAft>
                <a:spcPts val="600"/>
              </a:spcAft>
              <a:buNone/>
            </a:pPr>
            <a:r>
              <a:rPr lang="fi-FI" sz="2200" dirty="0"/>
              <a:t>Mendefinisikan </a:t>
            </a:r>
            <a:r>
              <a:rPr lang="fi-FI" sz="2200" b="1" dirty="0"/>
              <a:t>karater acak </a:t>
            </a:r>
            <a:r>
              <a:rPr lang="fi-FI" sz="2200" dirty="0"/>
              <a:t>menjadi kalimat</a:t>
            </a:r>
            <a:r>
              <a:rPr lang="en-US" sz="2200" dirty="0"/>
              <a:t>:</a:t>
            </a:r>
          </a:p>
          <a:p>
            <a:pPr marL="441325" indent="-342900">
              <a:spcBef>
                <a:spcPts val="600"/>
              </a:spcBef>
              <a:spcAft>
                <a:spcPts val="600"/>
              </a:spcAft>
              <a:buFont typeface="Arial" panose="020B0604020202020204" pitchFamily="34" charset="0"/>
              <a:buChar char="•"/>
            </a:pPr>
            <a:r>
              <a:rPr lang="nl-NL" sz="2200" dirty="0"/>
              <a:t>Terdapat kumpulan karakter “</a:t>
            </a:r>
            <a:r>
              <a:rPr lang="nl-NL" sz="2200" b="1" dirty="0"/>
              <a:t>huruf acak</a:t>
            </a:r>
            <a:r>
              <a:rPr lang="nl-NL" sz="2200" dirty="0"/>
              <a:t>” dan “</a:t>
            </a:r>
            <a:r>
              <a:rPr lang="nl-NL" sz="2200" b="1" dirty="0"/>
              <a:t>spasi</a:t>
            </a:r>
            <a:r>
              <a:rPr lang="nl-NL" sz="2200" dirty="0"/>
              <a:t>”:</a:t>
            </a:r>
          </a:p>
          <a:p>
            <a:pPr marL="441325" indent="-342900">
              <a:spcBef>
                <a:spcPts val="600"/>
              </a:spcBef>
              <a:spcAft>
                <a:spcPts val="600"/>
              </a:spcAft>
              <a:buFont typeface="Arial" panose="020B0604020202020204" pitchFamily="34" charset="0"/>
              <a:buChar char="•"/>
            </a:pPr>
            <a:endParaRPr lang="nl-NL" sz="2200" dirty="0"/>
          </a:p>
          <a:p>
            <a:pPr marL="441325" indent="-342900">
              <a:spcBef>
                <a:spcPts val="600"/>
              </a:spcBef>
              <a:spcAft>
                <a:spcPts val="600"/>
              </a:spcAft>
              <a:buFont typeface="Arial" panose="020B0604020202020204" pitchFamily="34" charset="0"/>
              <a:buChar char="•"/>
            </a:pPr>
            <a:endParaRPr lang="en-US" sz="2200" dirty="0"/>
          </a:p>
          <a:p>
            <a:pPr marL="441325" indent="-342900">
              <a:spcBef>
                <a:spcPts val="600"/>
              </a:spcBef>
              <a:spcAft>
                <a:spcPts val="600"/>
              </a:spcAft>
              <a:buFont typeface="Arial" panose="020B0604020202020204" pitchFamily="34" charset="0"/>
              <a:buChar char="•"/>
            </a:pPr>
            <a:r>
              <a:rPr lang="en-US" sz="2200" dirty="0" err="1"/>
              <a:t>Panjangnya</a:t>
            </a:r>
            <a:r>
              <a:rPr lang="en-US" sz="2200" dirty="0"/>
              <a:t> 37 </a:t>
            </a:r>
            <a:r>
              <a:rPr lang="en-US" sz="2200" dirty="0" err="1"/>
              <a:t>karakter</a:t>
            </a:r>
            <a:r>
              <a:rPr lang="en-US" sz="2200" dirty="0"/>
              <a:t>, </a:t>
            </a:r>
            <a:r>
              <a:rPr lang="en-US" sz="2200" dirty="0" err="1"/>
              <a:t>terdiri</a:t>
            </a:r>
            <a:r>
              <a:rPr lang="en-US" sz="2200" dirty="0"/>
              <a:t> </a:t>
            </a:r>
            <a:r>
              <a:rPr lang="en-US" sz="2200" dirty="0" err="1"/>
              <a:t>dari</a:t>
            </a:r>
            <a:r>
              <a:rPr lang="en-US" sz="2200" dirty="0"/>
              <a:t> </a:t>
            </a:r>
            <a:r>
              <a:rPr lang="en-US" sz="2200" dirty="0" err="1"/>
              <a:t>huruf</a:t>
            </a:r>
            <a:r>
              <a:rPr lang="en-US" sz="2200" dirty="0"/>
              <a:t> a – z dan </a:t>
            </a:r>
            <a:r>
              <a:rPr lang="en-US" sz="2200" dirty="0" err="1"/>
              <a:t>spasi</a:t>
            </a:r>
            <a:r>
              <a:rPr lang="en-US" sz="2200" dirty="0"/>
              <a:t>, </a:t>
            </a:r>
            <a:r>
              <a:rPr lang="en-US" sz="2200" dirty="0" err="1"/>
              <a:t>serta</a:t>
            </a:r>
            <a:r>
              <a:rPr lang="en-US" sz="2200" dirty="0"/>
              <a:t> </a:t>
            </a:r>
            <a:r>
              <a:rPr lang="en-US" sz="2200" dirty="0" err="1"/>
              <a:t>memiliki</a:t>
            </a:r>
            <a:r>
              <a:rPr lang="en-US" sz="2200" dirty="0"/>
              <a:t> </a:t>
            </a:r>
            <a:r>
              <a:rPr lang="en-US" sz="2200" b="1" dirty="0" err="1"/>
              <a:t>fungsi</a:t>
            </a:r>
            <a:r>
              <a:rPr lang="en-US" sz="2200" dirty="0"/>
              <a:t> yang </a:t>
            </a:r>
            <a:r>
              <a:rPr lang="en-US" sz="2200" dirty="0" err="1"/>
              <a:t>disebut</a:t>
            </a:r>
            <a:r>
              <a:rPr lang="en-US" sz="2200" dirty="0"/>
              <a:t> </a:t>
            </a:r>
            <a:r>
              <a:rPr lang="en-US" sz="2200" b="1" i="1" dirty="0"/>
              <a:t>fitness(string)</a:t>
            </a:r>
            <a:r>
              <a:rPr lang="en-US" sz="2200" dirty="0"/>
              <a:t>, </a:t>
            </a:r>
            <a:r>
              <a:rPr lang="en-US" sz="2200" dirty="0" err="1"/>
              <a:t>fungsi</a:t>
            </a:r>
            <a:r>
              <a:rPr lang="en-US" sz="2200" dirty="0"/>
              <a:t> </a:t>
            </a:r>
            <a:r>
              <a:rPr lang="en-US" sz="2200" dirty="0" err="1"/>
              <a:t>ini</a:t>
            </a:r>
            <a:r>
              <a:rPr lang="en-US" sz="2200" dirty="0"/>
              <a:t> </a:t>
            </a:r>
            <a:r>
              <a:rPr lang="en-US" sz="2200" dirty="0" err="1"/>
              <a:t>menerima</a:t>
            </a:r>
            <a:r>
              <a:rPr lang="en-US" sz="2200" dirty="0"/>
              <a:t> </a:t>
            </a:r>
            <a:r>
              <a:rPr lang="en-US" sz="2200" i="1" dirty="0"/>
              <a:t>string</a:t>
            </a:r>
            <a:r>
              <a:rPr lang="en-US" sz="2200" dirty="0"/>
              <a:t> </a:t>
            </a:r>
            <a:r>
              <a:rPr lang="en-US" sz="2200" dirty="0" err="1"/>
              <a:t>pengujian</a:t>
            </a:r>
            <a:r>
              <a:rPr lang="en-US" sz="2200" dirty="0"/>
              <a:t> dan </a:t>
            </a:r>
            <a:r>
              <a:rPr lang="en-US" sz="2200" dirty="0" err="1"/>
              <a:t>mengembalikan</a:t>
            </a:r>
            <a:r>
              <a:rPr lang="en-US" sz="2200" dirty="0"/>
              <a:t> </a:t>
            </a:r>
            <a:r>
              <a:rPr lang="en-US" sz="2200" dirty="0" err="1"/>
              <a:t>nilai</a:t>
            </a:r>
            <a:r>
              <a:rPr lang="en-US" sz="2200" dirty="0"/>
              <a:t> </a:t>
            </a:r>
            <a:r>
              <a:rPr lang="en-US" sz="2200" i="1" dirty="0"/>
              <a:t>fitness</a:t>
            </a:r>
            <a:r>
              <a:rPr lang="en-US" sz="2200" dirty="0"/>
              <a:t>, </a:t>
            </a:r>
            <a:r>
              <a:rPr lang="en-US" sz="2200" dirty="0" err="1"/>
              <a:t>yaitu</a:t>
            </a:r>
            <a:r>
              <a:rPr lang="en-US" sz="2200" dirty="0"/>
              <a:t> </a:t>
            </a:r>
            <a:r>
              <a:rPr lang="en-US" sz="2200" b="1" dirty="0" err="1"/>
              <a:t>memberi</a:t>
            </a:r>
            <a:r>
              <a:rPr lang="en-US" sz="2200" b="1" dirty="0"/>
              <a:t> </a:t>
            </a:r>
            <a:r>
              <a:rPr lang="en-US" sz="2200" b="1" dirty="0" err="1"/>
              <a:t>tahu</a:t>
            </a:r>
            <a:r>
              <a:rPr lang="en-US" sz="2200" dirty="0"/>
              <a:t> </a:t>
            </a:r>
            <a:r>
              <a:rPr lang="en-US" sz="2200" dirty="0" err="1"/>
              <a:t>berapa</a:t>
            </a:r>
            <a:r>
              <a:rPr lang="en-US" sz="2200" dirty="0"/>
              <a:t> </a:t>
            </a:r>
            <a:r>
              <a:rPr lang="en-US" sz="2200" dirty="0" err="1"/>
              <a:t>banyak</a:t>
            </a:r>
            <a:r>
              <a:rPr lang="en-US" sz="2200" dirty="0"/>
              <a:t> </a:t>
            </a:r>
            <a:r>
              <a:rPr lang="en-US" sz="2200" b="1" dirty="0" err="1"/>
              <a:t>karakter</a:t>
            </a:r>
            <a:r>
              <a:rPr lang="en-US" sz="2200" b="1" dirty="0"/>
              <a:t> yang </a:t>
            </a:r>
            <a:r>
              <a:rPr lang="en-US" sz="2200" b="1" dirty="0" err="1"/>
              <a:t>benar</a:t>
            </a:r>
            <a:endParaRPr lang="en-US" sz="2200" b="1" dirty="0"/>
          </a:p>
          <a:p>
            <a:pPr marL="441325" indent="-342900">
              <a:spcBef>
                <a:spcPts val="600"/>
              </a:spcBef>
              <a:spcAft>
                <a:spcPts val="600"/>
              </a:spcAft>
              <a:buFont typeface="Arial" panose="020B0604020202020204" pitchFamily="34" charset="0"/>
              <a:buChar char="•"/>
            </a:pPr>
            <a:r>
              <a:rPr lang="en-US" sz="2200" dirty="0" err="1"/>
              <a:t>Pertama</a:t>
            </a:r>
            <a:r>
              <a:rPr lang="en-US" sz="2200" dirty="0"/>
              <a:t>, </a:t>
            </a:r>
            <a:r>
              <a:rPr lang="en-US" sz="2200" b="1" dirty="0" err="1"/>
              <a:t>membuat</a:t>
            </a:r>
            <a:r>
              <a:rPr lang="en-US" sz="2200" b="1" dirty="0"/>
              <a:t> </a:t>
            </a:r>
            <a:r>
              <a:rPr lang="en-US" sz="2200" b="1" dirty="0" err="1"/>
              <a:t>populasi</a:t>
            </a:r>
            <a:r>
              <a:rPr lang="en-US" sz="2200" b="1" dirty="0"/>
              <a:t> </a:t>
            </a:r>
            <a:r>
              <a:rPr lang="en-US" sz="2200" b="1" dirty="0" err="1"/>
              <a:t>awal</a:t>
            </a:r>
            <a:r>
              <a:rPr lang="en-US" sz="2200" dirty="0"/>
              <a:t> </a:t>
            </a:r>
            <a:r>
              <a:rPr lang="en-US" sz="2200" dirty="0" err="1"/>
              <a:t>terdiri</a:t>
            </a:r>
            <a:r>
              <a:rPr lang="en-US" sz="2200" dirty="0"/>
              <a:t> </a:t>
            </a:r>
            <a:r>
              <a:rPr lang="en-US" sz="2200" dirty="0" err="1"/>
              <a:t>dari</a:t>
            </a:r>
            <a:r>
              <a:rPr lang="en-US" sz="2200" dirty="0"/>
              <a:t> </a:t>
            </a:r>
            <a:r>
              <a:rPr lang="en-US" sz="2200" dirty="0" err="1"/>
              <a:t>himpunan</a:t>
            </a:r>
            <a:r>
              <a:rPr lang="en-US" sz="2200" dirty="0"/>
              <a:t> 37 </a:t>
            </a:r>
            <a:r>
              <a:rPr lang="en-US" sz="2200" dirty="0" err="1"/>
              <a:t>karakter</a:t>
            </a:r>
            <a:r>
              <a:rPr lang="en-US" sz="2200" dirty="0"/>
              <a:t> </a:t>
            </a:r>
            <a:r>
              <a:rPr lang="en-US" sz="2200" b="1" i="1" dirty="0"/>
              <a:t>string </a:t>
            </a:r>
            <a:r>
              <a:rPr lang="en-US" sz="2200" b="1" dirty="0" err="1"/>
              <a:t>acak</a:t>
            </a:r>
            <a:r>
              <a:rPr lang="en-US" sz="2200" dirty="0"/>
              <a:t>, </a:t>
            </a:r>
            <a:r>
              <a:rPr lang="en-US" sz="2200" dirty="0" err="1"/>
              <a:t>dalam</a:t>
            </a:r>
            <a:r>
              <a:rPr lang="en-US" sz="2200" dirty="0"/>
              <a:t> </a:t>
            </a:r>
            <a:r>
              <a:rPr lang="en-US" sz="2200" dirty="0" err="1"/>
              <a:t>contoh</a:t>
            </a:r>
            <a:r>
              <a:rPr lang="en-US" sz="2200" dirty="0"/>
              <a:t> </a:t>
            </a:r>
            <a:r>
              <a:rPr lang="en-US" sz="2200" dirty="0" err="1"/>
              <a:t>ini</a:t>
            </a:r>
            <a:r>
              <a:rPr lang="en-US" sz="2200" dirty="0"/>
              <a:t>, </a:t>
            </a:r>
            <a:r>
              <a:rPr lang="en-US" sz="2200" dirty="0" err="1"/>
              <a:t>hanya</a:t>
            </a:r>
            <a:r>
              <a:rPr lang="en-US" sz="2200" dirty="0"/>
              <a:t> </a:t>
            </a:r>
            <a:r>
              <a:rPr lang="en-US" sz="2200" dirty="0" err="1"/>
              <a:t>akan</a:t>
            </a:r>
            <a:r>
              <a:rPr lang="en-US" sz="2200" dirty="0"/>
              <a:t> </a:t>
            </a:r>
            <a:r>
              <a:rPr lang="en-US" sz="2200" dirty="0" err="1"/>
              <a:t>menggunakan</a:t>
            </a:r>
            <a:r>
              <a:rPr lang="en-US" sz="2200" dirty="0"/>
              <a:t> </a:t>
            </a:r>
            <a:r>
              <a:rPr lang="en-US" sz="2200" dirty="0" err="1"/>
              <a:t>himpunan</a:t>
            </a:r>
            <a:r>
              <a:rPr lang="en-US" sz="2200" dirty="0"/>
              <a:t> 4 </a:t>
            </a:r>
            <a:r>
              <a:rPr lang="en-US" sz="2200" i="1" dirty="0"/>
              <a:t>string</a:t>
            </a:r>
            <a:r>
              <a:rPr lang="en-US" sz="2200" dirty="0"/>
              <a:t>, </a:t>
            </a:r>
            <a:r>
              <a:rPr lang="en-US" sz="2200" dirty="0" err="1"/>
              <a:t>dalam</a:t>
            </a:r>
            <a:r>
              <a:rPr lang="en-US" sz="2200" dirty="0"/>
              <a:t> </a:t>
            </a:r>
            <a:r>
              <a:rPr lang="en-US" sz="2200" dirty="0" err="1"/>
              <a:t>praktiknya</a:t>
            </a:r>
            <a:r>
              <a:rPr lang="en-US" sz="2200" dirty="0"/>
              <a:t> </a:t>
            </a:r>
            <a:r>
              <a:rPr lang="en-US" sz="2200" dirty="0" err="1"/>
              <a:t>bisa</a:t>
            </a:r>
            <a:r>
              <a:rPr lang="en-US" sz="2200" dirty="0"/>
              <a:t> </a:t>
            </a:r>
            <a:r>
              <a:rPr lang="en-US" sz="2200" dirty="0" err="1"/>
              <a:t>menerapkan</a:t>
            </a:r>
            <a:r>
              <a:rPr lang="en-US" sz="2200" dirty="0"/>
              <a:t> </a:t>
            </a:r>
            <a:r>
              <a:rPr lang="en-US" sz="2200" dirty="0" err="1"/>
              <a:t>ratusan</a:t>
            </a:r>
            <a:r>
              <a:rPr lang="en-US" sz="2200" dirty="0"/>
              <a:t> </a:t>
            </a:r>
            <a:r>
              <a:rPr lang="en-US" sz="2200" dirty="0" err="1"/>
              <a:t>bahkan</a:t>
            </a:r>
            <a:r>
              <a:rPr lang="en-US" sz="2200" dirty="0"/>
              <a:t> </a:t>
            </a:r>
            <a:r>
              <a:rPr lang="en-US" sz="2200" dirty="0" err="1"/>
              <a:t>ribuan</a:t>
            </a:r>
            <a:endParaRPr lang="en-US" sz="2200" dirty="0"/>
          </a:p>
        </p:txBody>
      </p:sp>
      <p:pic>
        <p:nvPicPr>
          <p:cNvPr id="5" name="Picture 4">
            <a:extLst>
              <a:ext uri="{FF2B5EF4-FFF2-40B4-BE49-F238E27FC236}">
                <a16:creationId xmlns:a16="http://schemas.microsoft.com/office/drawing/2014/main" id="{72B04B85-5027-4410-96F0-6B35745CC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8479" y="3297001"/>
            <a:ext cx="6096000"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EC52743B-1D84-4E60-818E-DF6062C71E3D}"/>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1" name="Picture 4" descr="Hasil gambar">
            <a:extLst>
              <a:ext uri="{FF2B5EF4-FFF2-40B4-BE49-F238E27FC236}">
                <a16:creationId xmlns:a16="http://schemas.microsoft.com/office/drawing/2014/main" id="{C0BA6992-3CB3-484E-A349-9881777ED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60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fade">
                                      <p:cBhvr>
                                        <p:cTn id="7" dur="500"/>
                                        <p:tgtEl>
                                          <p:spTgt spid="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6" end="6"/>
                                            </p:txEl>
                                          </p:spTgt>
                                        </p:tgtEl>
                                        <p:attrNameLst>
                                          <p:attrName>style.visibility</p:attrName>
                                        </p:attrNameLst>
                                      </p:cBhvr>
                                      <p:to>
                                        <p:strVal val="visible"/>
                                      </p:to>
                                    </p:set>
                                    <p:animEffect transition="in" filter="fade">
                                      <p:cBhvr>
                                        <p:cTn id="1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5"/>
            <a:ext cx="3546438" cy="372880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endParaRPr lang="en-US" sz="2400" b="1" i="1" dirty="0"/>
          </a:p>
          <a:p>
            <a:pPr marL="98425" indent="0">
              <a:spcBef>
                <a:spcPts val="200"/>
              </a:spcBef>
              <a:spcAft>
                <a:spcPts val="600"/>
              </a:spcAft>
              <a:buNone/>
            </a:pPr>
            <a:r>
              <a:rPr lang="fi-FI" sz="2200" dirty="0"/>
              <a:t>Berikut hasil </a:t>
            </a:r>
            <a:r>
              <a:rPr lang="fi-FI" sz="2200" b="1" dirty="0"/>
              <a:t>representasi kromosom </a:t>
            </a:r>
            <a:r>
              <a:rPr lang="fi-FI" sz="2200" dirty="0"/>
              <a:t>berupa populasi 4 string acak, sesuai urutan aktual dan nilai </a:t>
            </a:r>
            <a:r>
              <a:rPr lang="fi-FI" sz="2200" i="1" dirty="0"/>
              <a:t>fitness</a:t>
            </a:r>
            <a:r>
              <a:rPr lang="fi-FI" sz="2200" dirty="0"/>
              <a:t> nya</a:t>
            </a:r>
            <a:r>
              <a:rPr lang="en-US" sz="2200" dirty="0"/>
              <a:t>:</a:t>
            </a:r>
          </a:p>
          <a:p>
            <a:pPr marL="98425" indent="0">
              <a:spcBef>
                <a:spcPts val="200"/>
              </a:spcBef>
              <a:spcAft>
                <a:spcPts val="600"/>
              </a:spcAft>
              <a:buNone/>
            </a:pPr>
            <a:endParaRPr lang="en-US" sz="1400" dirty="0"/>
          </a:p>
          <a:p>
            <a:pPr marL="98425" indent="0">
              <a:spcBef>
                <a:spcPts val="200"/>
              </a:spcBef>
              <a:spcAft>
                <a:spcPts val="600"/>
              </a:spcAft>
              <a:buNone/>
            </a:pPr>
            <a:r>
              <a:rPr lang="id-ID" sz="2200" b="1" i="1" dirty="0"/>
              <a:t>Reproduction</a:t>
            </a:r>
            <a:r>
              <a:rPr lang="en-US" sz="2200" dirty="0"/>
              <a:t>,</a:t>
            </a:r>
            <a:r>
              <a:rPr lang="id-ID" sz="2200" dirty="0"/>
              <a:t> setiap anggota dari populasi dievaluasi, </a:t>
            </a:r>
            <a:r>
              <a:rPr lang="id-ID" sz="2200" u="sng" dirty="0"/>
              <a:t>string 1 dan 3</a:t>
            </a:r>
            <a:r>
              <a:rPr lang="id-ID" sz="2200" dirty="0"/>
              <a:t> memiliki skor </a:t>
            </a:r>
            <a:r>
              <a:rPr lang="id-ID" sz="2200" i="1" u="sng" dirty="0"/>
              <a:t>fitness</a:t>
            </a:r>
            <a:r>
              <a:rPr lang="id-ID" sz="2200" u="sng" dirty="0"/>
              <a:t> terbaik</a:t>
            </a:r>
            <a:r>
              <a:rPr lang="id-ID" sz="2200" dirty="0"/>
              <a:t>, sehingga string 2 dan 4 dapat dibuang</a:t>
            </a:r>
            <a:endParaRPr lang="en-US" sz="2200" dirty="0"/>
          </a:p>
        </p:txBody>
      </p:sp>
      <p:sp>
        <p:nvSpPr>
          <p:cNvPr id="6" name="Content Placeholder 11">
            <a:extLst>
              <a:ext uri="{FF2B5EF4-FFF2-40B4-BE49-F238E27FC236}">
                <a16:creationId xmlns:a16="http://schemas.microsoft.com/office/drawing/2014/main" id="{E80A3761-0D6B-42B2-A4C9-728A6E32E652}"/>
              </a:ext>
            </a:extLst>
          </p:cNvPr>
          <p:cNvSpPr txBox="1">
            <a:spLocks/>
          </p:cNvSpPr>
          <p:nvPr/>
        </p:nvSpPr>
        <p:spPr>
          <a:xfrm>
            <a:off x="1097280" y="5760740"/>
            <a:ext cx="10058399" cy="63109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spcAft>
                <a:spcPts val="600"/>
              </a:spcAft>
              <a:buNone/>
            </a:pPr>
            <a:r>
              <a:rPr lang="fi-FI" sz="2200" dirty="0"/>
              <a:t>Nilai </a:t>
            </a:r>
            <a:r>
              <a:rPr lang="fi-FI" sz="2200" i="1" dirty="0"/>
              <a:t>fitness</a:t>
            </a:r>
            <a:r>
              <a:rPr lang="fi-FI" sz="2200" dirty="0"/>
              <a:t> rata-rata untuk populasi pertama = (10 + 3 + 8 + 3) / 4 = 6</a:t>
            </a:r>
          </a:p>
        </p:txBody>
      </p:sp>
      <p:pic>
        <p:nvPicPr>
          <p:cNvPr id="7" name="Picture 5">
            <a:extLst>
              <a:ext uri="{FF2B5EF4-FFF2-40B4-BE49-F238E27FC236}">
                <a16:creationId xmlns:a16="http://schemas.microsoft.com/office/drawing/2014/main" id="{403AB4FF-38E5-4B8E-A692-75E338EA2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3403" y="1896438"/>
            <a:ext cx="688657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79ABEBA9-2DF6-4532-B1DC-A28BBD4D5C69}"/>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1" name="Picture 4" descr="Hasil gambar">
            <a:extLst>
              <a:ext uri="{FF2B5EF4-FFF2-40B4-BE49-F238E27FC236}">
                <a16:creationId xmlns:a16="http://schemas.microsoft.com/office/drawing/2014/main" id="{FCE6CBE9-C719-4451-87CD-1D01A18E2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51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wipe(right)">
                                      <p:cBhvr>
                                        <p:cTn id="7" dur="5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042848"/>
            <a:ext cx="10058400" cy="4023360"/>
          </a:xfrm>
        </p:spPr>
        <p:txBody>
          <a:bodyPr>
            <a:normAutofit/>
          </a:bodyPr>
          <a:lstStyle/>
          <a:p>
            <a:pPr marL="363538" indent="-268288">
              <a:buFont typeface="Arial" panose="020B0604020202020204" pitchFamily="34" charset="0"/>
              <a:buChar char="•"/>
            </a:pPr>
            <a:r>
              <a:rPr lang="id-ID" sz="2400" dirty="0"/>
              <a:t>KONSEP</a:t>
            </a:r>
            <a:r>
              <a:rPr lang="en-US" sz="2400" dirty="0"/>
              <a:t> “</a:t>
            </a:r>
            <a:r>
              <a:rPr lang="id-ID" sz="2400" b="1" dirty="0"/>
              <a:t>LEARNING</a:t>
            </a:r>
            <a:r>
              <a:rPr lang="en-US" sz="2400" b="1" dirty="0"/>
              <a:t>”</a:t>
            </a:r>
            <a:endParaRPr lang="en-US" sz="2400" dirty="0"/>
          </a:p>
          <a:p>
            <a:pPr marL="363538" indent="-268288">
              <a:buFont typeface="Arial" panose="020B0604020202020204" pitchFamily="34" charset="0"/>
              <a:buChar char="•"/>
            </a:pPr>
            <a:r>
              <a:rPr lang="id-ID" sz="2400" dirty="0"/>
              <a:t>MODEL</a:t>
            </a:r>
            <a:r>
              <a:rPr lang="en-US" sz="2400" dirty="0"/>
              <a:t> “</a:t>
            </a:r>
            <a:r>
              <a:rPr lang="id-ID" sz="2400" b="1" dirty="0"/>
              <a:t>NEURAL NETWORKS</a:t>
            </a:r>
            <a:r>
              <a:rPr lang="en-US" sz="2400" dirty="0"/>
              <a:t>"</a:t>
            </a:r>
          </a:p>
          <a:p>
            <a:pPr marL="363538" indent="-268288">
              <a:buFont typeface="Arial" panose="020B0604020202020204" pitchFamily="34" charset="0"/>
              <a:buChar char="•"/>
            </a:pPr>
            <a:r>
              <a:rPr lang="id-ID" sz="2400" dirty="0"/>
              <a:t>MODEL</a:t>
            </a:r>
            <a:r>
              <a:rPr lang="en-US" sz="2400" dirty="0"/>
              <a:t> “</a:t>
            </a:r>
            <a:r>
              <a:rPr lang="en-US" sz="2400" b="1" dirty="0"/>
              <a:t>GENETIC ALGORITHMS</a:t>
            </a:r>
            <a:r>
              <a:rPr lang="en-US" sz="2400" dirty="0"/>
              <a:t>"</a:t>
            </a:r>
          </a:p>
          <a:p>
            <a:pPr marL="363538" indent="-268288">
              <a:buFont typeface="Arial" panose="020B0604020202020204" pitchFamily="34" charset="0"/>
              <a:buChar char="•"/>
            </a:pPr>
            <a:r>
              <a:rPr lang="id-ID" sz="2400" dirty="0"/>
              <a:t>BAHASAN</a:t>
            </a:r>
            <a:r>
              <a:rPr lang="en-US" sz="2400" dirty="0"/>
              <a:t> “</a:t>
            </a:r>
            <a:r>
              <a:rPr lang="id-ID" sz="2400" b="1" dirty="0"/>
              <a:t>STUDI KASUS</a:t>
            </a:r>
            <a:r>
              <a:rPr lang="en-US" sz="2400" dirty="0"/>
              <a:t>”</a:t>
            </a:r>
          </a:p>
        </p:txBody>
      </p:sp>
      <p:sp>
        <p:nvSpPr>
          <p:cNvPr id="5" name="Title 1"/>
          <p:cNvSpPr>
            <a:spLocks noGrp="1"/>
          </p:cNvSpPr>
          <p:nvPr>
            <p:ph type="title"/>
          </p:nvPr>
        </p:nvSpPr>
        <p:spPr>
          <a:xfrm>
            <a:off x="1097280" y="286603"/>
            <a:ext cx="10058400" cy="1450757"/>
          </a:xfrm>
        </p:spPr>
        <p:txBody>
          <a:bodyPr>
            <a:normAutofit/>
          </a:bodyPr>
          <a:lstStyle/>
          <a:p>
            <a:r>
              <a:rPr lang="id-ID" sz="4000" b="1" dirty="0"/>
              <a:t>IKHTISAR</a:t>
            </a:r>
            <a:br>
              <a:rPr lang="id-ID" sz="4000" b="1" dirty="0"/>
            </a:br>
            <a:r>
              <a:rPr lang="en-US" sz="2700" i="1" dirty="0" err="1"/>
              <a:t>Penyelesaian</a:t>
            </a:r>
            <a:r>
              <a:rPr lang="en-US" sz="2700" i="1" dirty="0"/>
              <a:t> </a:t>
            </a:r>
            <a:r>
              <a:rPr lang="en-US" sz="2700" i="1" dirty="0" err="1"/>
              <a:t>Masalah</a:t>
            </a:r>
            <a:r>
              <a:rPr lang="en-US" sz="2700" i="1" dirty="0"/>
              <a:t> </a:t>
            </a:r>
            <a:r>
              <a:rPr lang="id-ID" sz="2700" i="1" dirty="0"/>
              <a:t>Berdasarkan Pembelajaran</a:t>
            </a:r>
          </a:p>
        </p:txBody>
      </p:sp>
      <p:pic>
        <p:nvPicPr>
          <p:cNvPr id="6" name="Picture 5"/>
          <p:cNvPicPr>
            <a:picLocks noChangeAspect="1"/>
          </p:cNvPicPr>
          <p:nvPr/>
        </p:nvPicPr>
        <p:blipFill>
          <a:blip r:embed="rId2"/>
          <a:stretch>
            <a:fillRect/>
          </a:stretch>
        </p:blipFill>
        <p:spPr>
          <a:xfrm>
            <a:off x="9300116" y="4726471"/>
            <a:ext cx="1855563" cy="1183623"/>
          </a:xfrm>
          <a:prstGeom prst="rect">
            <a:avLst/>
          </a:prstGeom>
        </p:spPr>
      </p:pic>
    </p:spTree>
    <p:extLst>
      <p:ext uri="{BB962C8B-B14F-4D97-AF65-F5344CB8AC3E}">
        <p14:creationId xmlns:p14="http://schemas.microsoft.com/office/powerpoint/2010/main" val="2476380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5"/>
            <a:ext cx="10058399" cy="282474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endParaRPr lang="en-US" sz="2400" b="1" i="1" dirty="0"/>
          </a:p>
          <a:p>
            <a:pPr marL="98425" indent="0">
              <a:spcBef>
                <a:spcPts val="200"/>
              </a:spcBef>
              <a:spcAft>
                <a:spcPts val="600"/>
              </a:spcAft>
              <a:buNone/>
            </a:pPr>
            <a:r>
              <a:rPr lang="fi-FI" sz="2200" dirty="0"/>
              <a:t>Tahap berikutnya </a:t>
            </a:r>
            <a:r>
              <a:rPr lang="fi-FI" sz="2200" b="1" i="1" dirty="0"/>
              <a:t>crossover portions</a:t>
            </a:r>
            <a:r>
              <a:rPr lang="fi-FI" sz="2200" b="1" dirty="0"/>
              <a:t> </a:t>
            </a:r>
            <a:r>
              <a:rPr lang="fi-FI" sz="2200" dirty="0"/>
              <a:t>material genetik dari setiap anggota populasi yang tersisa untuk menghasilkan generasi berikutnya</a:t>
            </a:r>
            <a:r>
              <a:rPr lang="en-US" sz="2200" dirty="0"/>
              <a:t>:</a:t>
            </a:r>
          </a:p>
          <a:p>
            <a:pPr marL="441325" indent="-342900">
              <a:spcBef>
                <a:spcPts val="200"/>
              </a:spcBef>
              <a:spcAft>
                <a:spcPts val="600"/>
              </a:spcAft>
              <a:buFont typeface="Arial" panose="020B0604020202020204" pitchFamily="34" charset="0"/>
              <a:buChar char="•"/>
            </a:pPr>
            <a:r>
              <a:rPr lang="en-US" sz="2200" dirty="0" err="1"/>
              <a:t>Pindah</a:t>
            </a:r>
            <a:r>
              <a:rPr lang="en-US" sz="2200" dirty="0"/>
              <a:t> </a:t>
            </a:r>
            <a:r>
              <a:rPr lang="en-US" sz="2200" dirty="0" err="1"/>
              <a:t>silang</a:t>
            </a:r>
            <a:r>
              <a:rPr lang="en-US" sz="2200" dirty="0"/>
              <a:t> </a:t>
            </a:r>
            <a:r>
              <a:rPr lang="id-ID" sz="2200" dirty="0"/>
              <a:t>string baru </a:t>
            </a:r>
            <a:r>
              <a:rPr lang="en-US" sz="2200" dirty="0" err="1"/>
              <a:t>dengan</a:t>
            </a:r>
            <a:r>
              <a:rPr lang="id-ID" sz="2200" dirty="0"/>
              <a:t> menggabungkan </a:t>
            </a:r>
            <a:r>
              <a:rPr lang="en-US" sz="2200" dirty="0"/>
              <a:t>string </a:t>
            </a:r>
            <a:r>
              <a:rPr lang="id-ID" sz="2200" dirty="0"/>
              <a:t>1 dan 3 dengan mengambil huruf pertama dari string 1</a:t>
            </a:r>
            <a:r>
              <a:rPr lang="en-US" sz="2200" dirty="0"/>
              <a:t>,</a:t>
            </a:r>
            <a:r>
              <a:rPr lang="id-ID" sz="2200" dirty="0"/>
              <a:t> diikuti oleh tiga huruf dari string 3, kemudian yang lain dari 1 dan tiga dari 3</a:t>
            </a:r>
            <a:r>
              <a:rPr lang="en-US" sz="2200" dirty="0"/>
              <a:t>,</a:t>
            </a:r>
            <a:r>
              <a:rPr lang="id-ID" sz="2200" dirty="0"/>
              <a:t> dst</a:t>
            </a:r>
          </a:p>
          <a:p>
            <a:pPr marL="441325" indent="-342900">
              <a:spcBef>
                <a:spcPts val="200"/>
              </a:spcBef>
              <a:spcAft>
                <a:spcPts val="600"/>
              </a:spcAft>
              <a:buFont typeface="Arial" panose="020B0604020202020204" pitchFamily="34" charset="0"/>
              <a:buChar char="•"/>
            </a:pPr>
            <a:r>
              <a:rPr lang="id-ID" sz="2200" dirty="0"/>
              <a:t>Mengulangi proses tetapi kali ini mengambil huruf pertama dari string 3 dan tiga huruf berikutnya dari string 1</a:t>
            </a:r>
          </a:p>
        </p:txBody>
      </p:sp>
      <p:sp>
        <p:nvSpPr>
          <p:cNvPr id="6" name="Content Placeholder 11">
            <a:extLst>
              <a:ext uri="{FF2B5EF4-FFF2-40B4-BE49-F238E27FC236}">
                <a16:creationId xmlns:a16="http://schemas.microsoft.com/office/drawing/2014/main" id="{E80A3761-0D6B-42B2-A4C9-728A6E32E652}"/>
              </a:ext>
            </a:extLst>
          </p:cNvPr>
          <p:cNvSpPr txBox="1">
            <a:spLocks/>
          </p:cNvSpPr>
          <p:nvPr/>
        </p:nvSpPr>
        <p:spPr>
          <a:xfrm>
            <a:off x="1097281" y="4766415"/>
            <a:ext cx="2201732" cy="45029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id-ID" sz="2200" dirty="0"/>
              <a:t>Hasil:</a:t>
            </a:r>
          </a:p>
        </p:txBody>
      </p:sp>
      <p:pic>
        <p:nvPicPr>
          <p:cNvPr id="10" name="Picture 7">
            <a:extLst>
              <a:ext uri="{FF2B5EF4-FFF2-40B4-BE49-F238E27FC236}">
                <a16:creationId xmlns:a16="http://schemas.microsoft.com/office/drawing/2014/main" id="{76C42D79-19C3-49CF-AB32-715A6987A0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4679" y="4697598"/>
            <a:ext cx="59436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1">
            <a:extLst>
              <a:ext uri="{FF2B5EF4-FFF2-40B4-BE49-F238E27FC236}">
                <a16:creationId xmlns:a16="http://schemas.microsoft.com/office/drawing/2014/main" id="{2890B47F-D1DB-4BCA-87B7-8DD1D71AE11A}"/>
              </a:ext>
            </a:extLst>
          </p:cNvPr>
          <p:cNvSpPr txBox="1">
            <a:spLocks/>
          </p:cNvSpPr>
          <p:nvPr/>
        </p:nvSpPr>
        <p:spPr>
          <a:xfrm>
            <a:off x="1097280" y="5791859"/>
            <a:ext cx="10058399" cy="63109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spcAft>
                <a:spcPts val="600"/>
              </a:spcAft>
              <a:buNone/>
            </a:pPr>
            <a:r>
              <a:rPr lang="fi-FI" sz="2200" dirty="0"/>
              <a:t>Karakter ‘”_” pada string kedua untuk menunjukkan keberadaan spasi diakhir string</a:t>
            </a:r>
          </a:p>
        </p:txBody>
      </p:sp>
      <p:sp>
        <p:nvSpPr>
          <p:cNvPr id="12" name="Title 1">
            <a:extLst>
              <a:ext uri="{FF2B5EF4-FFF2-40B4-BE49-F238E27FC236}">
                <a16:creationId xmlns:a16="http://schemas.microsoft.com/office/drawing/2014/main" id="{AE429856-3846-4378-820A-8457A15D37D7}"/>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3" name="Picture 4" descr="Hasil gambar">
            <a:extLst>
              <a:ext uri="{FF2B5EF4-FFF2-40B4-BE49-F238E27FC236}">
                <a16:creationId xmlns:a16="http://schemas.microsoft.com/office/drawing/2014/main" id="{7402D4E9-D7B0-4782-B1CC-A6D99EC57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2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5"/>
            <a:ext cx="10058399" cy="282474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endParaRPr lang="en-US" sz="2400" b="1" i="1" dirty="0"/>
          </a:p>
          <a:p>
            <a:pPr marL="98425" indent="0">
              <a:spcBef>
                <a:spcPts val="200"/>
              </a:spcBef>
              <a:spcAft>
                <a:spcPts val="600"/>
              </a:spcAft>
              <a:buNone/>
            </a:pPr>
            <a:r>
              <a:rPr lang="fi-FI" sz="2200" dirty="0"/>
              <a:t>Cara lain </a:t>
            </a:r>
            <a:r>
              <a:rPr lang="fi-FI" sz="2200" b="1" i="1" dirty="0"/>
              <a:t>crossover </a:t>
            </a:r>
            <a:r>
              <a:rPr lang="fi-FI" sz="2200" dirty="0"/>
              <a:t>untuk menggabungkan </a:t>
            </a:r>
            <a:r>
              <a:rPr lang="fi-FI" sz="2200" i="1" dirty="0"/>
              <a:t>gen</a:t>
            </a:r>
            <a:r>
              <a:rPr lang="fi-FI" sz="2200" dirty="0"/>
              <a:t> adalah: </a:t>
            </a:r>
          </a:p>
          <a:p>
            <a:pPr marL="441325" indent="-342900">
              <a:spcBef>
                <a:spcPts val="200"/>
              </a:spcBef>
              <a:spcAft>
                <a:spcPts val="600"/>
              </a:spcAft>
              <a:buFont typeface="Arial" panose="020B0604020202020204" pitchFamily="34" charset="0"/>
              <a:buChar char="•"/>
            </a:pPr>
            <a:r>
              <a:rPr lang="fi-FI" sz="2200" dirty="0"/>
              <a:t>Mengambil separuh pertama (kira-kira, karena hanya ada 37 karakter dalam string) dari string 1, dan </a:t>
            </a:r>
          </a:p>
          <a:p>
            <a:pPr marL="441325" indent="-342900">
              <a:spcBef>
                <a:spcPts val="200"/>
              </a:spcBef>
              <a:spcAft>
                <a:spcPts val="600"/>
              </a:spcAft>
              <a:buFont typeface="Arial" panose="020B0604020202020204" pitchFamily="34" charset="0"/>
              <a:buChar char="•"/>
            </a:pPr>
            <a:r>
              <a:rPr lang="fi-FI" sz="2200" dirty="0"/>
              <a:t>Menggabungkannya dengan separuh kedua dari string 3 kemudian sebaliknya untuk string kedua</a:t>
            </a:r>
            <a:endParaRPr lang="id-ID" sz="2200" dirty="0"/>
          </a:p>
        </p:txBody>
      </p:sp>
      <p:sp>
        <p:nvSpPr>
          <p:cNvPr id="6" name="Content Placeholder 11">
            <a:extLst>
              <a:ext uri="{FF2B5EF4-FFF2-40B4-BE49-F238E27FC236}">
                <a16:creationId xmlns:a16="http://schemas.microsoft.com/office/drawing/2014/main" id="{E80A3761-0D6B-42B2-A4C9-728A6E32E652}"/>
              </a:ext>
            </a:extLst>
          </p:cNvPr>
          <p:cNvSpPr txBox="1">
            <a:spLocks/>
          </p:cNvSpPr>
          <p:nvPr/>
        </p:nvSpPr>
        <p:spPr>
          <a:xfrm>
            <a:off x="1097280" y="4193607"/>
            <a:ext cx="2201732" cy="45029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id-ID" sz="2200" dirty="0"/>
              <a:t>Hasil:</a:t>
            </a:r>
          </a:p>
        </p:txBody>
      </p:sp>
      <p:sp>
        <p:nvSpPr>
          <p:cNvPr id="11" name="Content Placeholder 11">
            <a:extLst>
              <a:ext uri="{FF2B5EF4-FFF2-40B4-BE49-F238E27FC236}">
                <a16:creationId xmlns:a16="http://schemas.microsoft.com/office/drawing/2014/main" id="{2890B47F-D1DB-4BCA-87B7-8DD1D71AE11A}"/>
              </a:ext>
            </a:extLst>
          </p:cNvPr>
          <p:cNvSpPr txBox="1">
            <a:spLocks/>
          </p:cNvSpPr>
          <p:nvPr/>
        </p:nvSpPr>
        <p:spPr>
          <a:xfrm>
            <a:off x="1097280" y="5208020"/>
            <a:ext cx="10058399" cy="121493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fi-FI" sz="2200" dirty="0"/>
              <a:t>Setelah </a:t>
            </a:r>
            <a:r>
              <a:rPr lang="fi-FI" sz="2200" i="1" dirty="0"/>
              <a:t>crossing gen </a:t>
            </a:r>
            <a:r>
              <a:rPr lang="fi-FI" sz="2200" dirty="0"/>
              <a:t>tersebut, kemudian diterapkan, konsisten dengan analogi genetika, suatu elemen kecil dari </a:t>
            </a:r>
            <a:r>
              <a:rPr lang="fi-FI" sz="2200" b="1" i="1" dirty="0"/>
              <a:t>mutation</a:t>
            </a:r>
            <a:r>
              <a:rPr lang="fi-FI" sz="2200" dirty="0"/>
              <a:t>, yaitu karakter ke-11 dari string baru kedua telah diubah menjadi ”spasi” dan karakter ke-3 dari string keempat telah diubah menjadi “c”</a:t>
            </a:r>
          </a:p>
        </p:txBody>
      </p:sp>
      <p:pic>
        <p:nvPicPr>
          <p:cNvPr id="12" name="Picture 6">
            <a:extLst>
              <a:ext uri="{FF2B5EF4-FFF2-40B4-BE49-F238E27FC236}">
                <a16:creationId xmlns:a16="http://schemas.microsoft.com/office/drawing/2014/main" id="{EEFA70AE-E22B-433A-99C0-F156F355B9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2462" y="4136695"/>
            <a:ext cx="5807075"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6F22C827-B05C-482D-ABF1-8791EF324934}"/>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3" name="Picture 4" descr="Hasil gambar">
            <a:extLst>
              <a:ext uri="{FF2B5EF4-FFF2-40B4-BE49-F238E27FC236}">
                <a16:creationId xmlns:a16="http://schemas.microsoft.com/office/drawing/2014/main" id="{70236DD6-890A-414D-A3E7-862440CEB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7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1" y="1872855"/>
            <a:ext cx="3627120" cy="388788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endParaRPr lang="en-US" sz="2400" b="1" i="1" dirty="0"/>
          </a:p>
          <a:p>
            <a:pPr marL="98425" indent="0">
              <a:spcBef>
                <a:spcPts val="200"/>
              </a:spcBef>
              <a:spcAft>
                <a:spcPts val="600"/>
              </a:spcAft>
              <a:buNone/>
            </a:pPr>
            <a:r>
              <a:rPr lang="fi-FI" sz="2200" dirty="0"/>
              <a:t>Populasi baru hasil </a:t>
            </a:r>
            <a:r>
              <a:rPr lang="fi-FI" sz="2200" b="1" i="1" dirty="0"/>
              <a:t>crossover</a:t>
            </a:r>
            <a:r>
              <a:rPr lang="fi-FI" sz="2200" dirty="0"/>
              <a:t> dan </a:t>
            </a:r>
            <a:r>
              <a:rPr lang="fi-FI" sz="2200" b="1" i="1" dirty="0"/>
              <a:t>mutation</a:t>
            </a:r>
            <a:r>
              <a:rPr lang="fi-FI" sz="2200" dirty="0"/>
              <a:t> adalah empat string berikut dan dapat dievaluasi sesuai string tujuan</a:t>
            </a:r>
          </a:p>
          <a:p>
            <a:pPr marL="98425" indent="0">
              <a:spcBef>
                <a:spcPts val="200"/>
              </a:spcBef>
              <a:spcAft>
                <a:spcPts val="600"/>
              </a:spcAft>
              <a:buNone/>
            </a:pPr>
            <a:endParaRPr lang="en-US" sz="1200" dirty="0"/>
          </a:p>
          <a:p>
            <a:pPr marL="98425" indent="0">
              <a:spcBef>
                <a:spcPts val="200"/>
              </a:spcBef>
              <a:spcAft>
                <a:spcPts val="600"/>
              </a:spcAft>
              <a:buNone/>
            </a:pPr>
            <a:r>
              <a:rPr lang="en-US" sz="2200" dirty="0" err="1"/>
              <a:t>Iterasi</a:t>
            </a:r>
            <a:r>
              <a:rPr lang="en-US" sz="2200" dirty="0"/>
              <a:t> p</a:t>
            </a:r>
            <a:r>
              <a:rPr lang="id-ID" sz="2200" dirty="0"/>
              <a:t>roses seleksi</a:t>
            </a:r>
            <a:r>
              <a:rPr lang="en-US" sz="2200" dirty="0"/>
              <a:t> </a:t>
            </a:r>
            <a:r>
              <a:rPr lang="id-ID" sz="2200" dirty="0"/>
              <a:t>berlanjut sampai solusi yang </a:t>
            </a:r>
            <a:r>
              <a:rPr lang="en-US" sz="2200" dirty="0"/>
              <a:t>paling </a:t>
            </a:r>
            <a:r>
              <a:rPr lang="id-ID" sz="2200" dirty="0"/>
              <a:t>masuk akal telah ditemukan</a:t>
            </a:r>
            <a:r>
              <a:rPr lang="en-US" sz="2200" dirty="0"/>
              <a:t> (</a:t>
            </a:r>
            <a:r>
              <a:rPr lang="en-US" sz="2200" dirty="0" err="1"/>
              <a:t>misal</a:t>
            </a:r>
            <a:r>
              <a:rPr lang="en-US" sz="2200" dirty="0"/>
              <a:t>: </a:t>
            </a:r>
            <a:r>
              <a:rPr lang="en-US" sz="2200" dirty="0" err="1"/>
              <a:t>dengan</a:t>
            </a:r>
            <a:r>
              <a:rPr lang="en-US" sz="2200" dirty="0"/>
              <a:t> </a:t>
            </a:r>
            <a:r>
              <a:rPr lang="en-US" sz="2200" dirty="0" err="1"/>
              <a:t>batasan</a:t>
            </a:r>
            <a:r>
              <a:rPr lang="en-US" sz="2200" dirty="0"/>
              <a:t> </a:t>
            </a:r>
            <a:r>
              <a:rPr lang="en-US" sz="2200" dirty="0" err="1"/>
              <a:t>jumlah</a:t>
            </a:r>
            <a:r>
              <a:rPr lang="en-US" sz="2200" dirty="0"/>
              <a:t> </a:t>
            </a:r>
            <a:r>
              <a:rPr lang="en-US" sz="2200" dirty="0" err="1"/>
              <a:t>iterasi</a:t>
            </a:r>
            <a:r>
              <a:rPr lang="en-US" sz="2200" dirty="0"/>
              <a:t> </a:t>
            </a:r>
            <a:r>
              <a:rPr lang="en-US" sz="2200" dirty="0" err="1"/>
              <a:t>atau</a:t>
            </a:r>
            <a:r>
              <a:rPr lang="en-US" sz="2200" dirty="0"/>
              <a:t> </a:t>
            </a:r>
            <a:r>
              <a:rPr lang="en-US" sz="2200" dirty="0" err="1"/>
              <a:t>waktu</a:t>
            </a:r>
            <a:r>
              <a:rPr lang="en-US" sz="2200" dirty="0"/>
              <a:t> proses)</a:t>
            </a:r>
            <a:endParaRPr lang="id-ID" sz="2200" dirty="0"/>
          </a:p>
        </p:txBody>
      </p:sp>
      <p:pic>
        <p:nvPicPr>
          <p:cNvPr id="10" name="Picture 6">
            <a:extLst>
              <a:ext uri="{FF2B5EF4-FFF2-40B4-BE49-F238E27FC236}">
                <a16:creationId xmlns:a16="http://schemas.microsoft.com/office/drawing/2014/main" id="{942A34BB-3400-431A-83A8-11D2DB19CB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872855"/>
            <a:ext cx="724058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11">
            <a:extLst>
              <a:ext uri="{FF2B5EF4-FFF2-40B4-BE49-F238E27FC236}">
                <a16:creationId xmlns:a16="http://schemas.microsoft.com/office/drawing/2014/main" id="{A4CAE0EB-0E13-45C8-B459-29E3A097278A}"/>
              </a:ext>
            </a:extLst>
          </p:cNvPr>
          <p:cNvSpPr txBox="1">
            <a:spLocks/>
          </p:cNvSpPr>
          <p:nvPr/>
        </p:nvSpPr>
        <p:spPr>
          <a:xfrm>
            <a:off x="1097280" y="5760740"/>
            <a:ext cx="10867708" cy="63109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fi-FI" sz="2200" dirty="0"/>
              <a:t>Nilai </a:t>
            </a:r>
            <a:r>
              <a:rPr lang="fi-FI" sz="2200" i="1" dirty="0"/>
              <a:t>fitness</a:t>
            </a:r>
            <a:r>
              <a:rPr lang="fi-FI" sz="2200" dirty="0"/>
              <a:t> rata-rata untuk populasi baru = (6 + 4 + 8 + 11) / 4 = 7,25 (menjadi meningkat)</a:t>
            </a:r>
          </a:p>
        </p:txBody>
      </p:sp>
      <p:sp>
        <p:nvSpPr>
          <p:cNvPr id="11" name="Title 1">
            <a:extLst>
              <a:ext uri="{FF2B5EF4-FFF2-40B4-BE49-F238E27FC236}">
                <a16:creationId xmlns:a16="http://schemas.microsoft.com/office/drawing/2014/main" id="{0FDACC90-23DE-4A1C-8DFA-15C5BC91BD33}"/>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2" name="Picture 4" descr="Hasil gambar">
            <a:extLst>
              <a:ext uri="{FF2B5EF4-FFF2-40B4-BE49-F238E27FC236}">
                <a16:creationId xmlns:a16="http://schemas.microsoft.com/office/drawing/2014/main" id="{3949AFBC-F4AF-4B59-8512-8BF2F03E7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93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6"/>
            <a:ext cx="10058399" cy="15118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r>
              <a:rPr lang="id-ID" sz="2400" b="1" dirty="0"/>
              <a:t>I</a:t>
            </a:r>
            <a:endParaRPr lang="en-US" sz="2400" b="1" i="1" dirty="0"/>
          </a:p>
          <a:p>
            <a:pPr marL="98425" indent="0">
              <a:spcBef>
                <a:spcPts val="200"/>
              </a:spcBef>
              <a:spcAft>
                <a:spcPts val="600"/>
              </a:spcAft>
              <a:buNone/>
            </a:pPr>
            <a:r>
              <a:rPr lang="fi-FI" sz="2200" dirty="0"/>
              <a:t>Mendefinisikan persoalan </a:t>
            </a:r>
            <a:r>
              <a:rPr lang="fi-FI" sz="2200" b="1" dirty="0"/>
              <a:t>pemotongan bahan</a:t>
            </a:r>
            <a:r>
              <a:rPr lang="en-US" sz="2200" dirty="0"/>
              <a:t>:</a:t>
            </a:r>
          </a:p>
          <a:p>
            <a:pPr marL="98425" indent="0">
              <a:spcBef>
                <a:spcPts val="200"/>
              </a:spcBef>
              <a:spcAft>
                <a:spcPts val="600"/>
              </a:spcAft>
              <a:buNone/>
            </a:pPr>
            <a:r>
              <a:rPr lang="en-US" dirty="0" err="1"/>
              <a:t>Terdapat</a:t>
            </a:r>
            <a:r>
              <a:rPr lang="en-US" dirty="0"/>
              <a:t> </a:t>
            </a:r>
            <a:r>
              <a:rPr lang="en-US" dirty="0" err="1"/>
              <a:t>orderan</a:t>
            </a:r>
            <a:r>
              <a:rPr lang="en-US" dirty="0"/>
              <a:t> </a:t>
            </a:r>
            <a:r>
              <a:rPr lang="en-US" dirty="0" err="1"/>
              <a:t>pemotongan</a:t>
            </a:r>
            <a:r>
              <a:rPr lang="en-US" dirty="0"/>
              <a:t> </a:t>
            </a:r>
            <a:r>
              <a:rPr lang="en-US" dirty="0" err="1"/>
              <a:t>bahan</a:t>
            </a:r>
            <a:r>
              <a:rPr lang="en-US" dirty="0"/>
              <a:t>, </a:t>
            </a:r>
            <a:r>
              <a:rPr lang="en-US" dirty="0" err="1"/>
              <a:t>tujuannya</a:t>
            </a:r>
            <a:r>
              <a:rPr lang="en-US" dirty="0"/>
              <a:t> </a:t>
            </a:r>
            <a:r>
              <a:rPr lang="en-US" dirty="0" err="1"/>
              <a:t>pola</a:t>
            </a:r>
            <a:r>
              <a:rPr lang="en-US" dirty="0"/>
              <a:t> </a:t>
            </a:r>
            <a:r>
              <a:rPr lang="en-US" dirty="0" err="1"/>
              <a:t>potongan</a:t>
            </a:r>
            <a:r>
              <a:rPr lang="en-US" dirty="0"/>
              <a:t> yang </a:t>
            </a:r>
            <a:r>
              <a:rPr lang="en-US" dirty="0" err="1"/>
              <a:t>meminimasi</a:t>
            </a:r>
            <a:r>
              <a:rPr lang="en-US" dirty="0"/>
              <a:t> </a:t>
            </a:r>
            <a:r>
              <a:rPr lang="en-US" dirty="0" err="1"/>
              <a:t>sisa</a:t>
            </a:r>
            <a:r>
              <a:rPr lang="en-US" dirty="0"/>
              <a:t> </a:t>
            </a:r>
            <a:r>
              <a:rPr lang="en-US" dirty="0" err="1"/>
              <a:t>bahan</a:t>
            </a:r>
            <a:r>
              <a:rPr lang="en-US" dirty="0"/>
              <a:t> </a:t>
            </a:r>
            <a:r>
              <a:rPr lang="en-US" dirty="0" err="1"/>
              <a:t>Kasus</a:t>
            </a:r>
            <a:r>
              <a:rPr lang="en-US" dirty="0"/>
              <a:t> </a:t>
            </a:r>
            <a:r>
              <a:rPr lang="en-US" dirty="0" err="1"/>
              <a:t>lainnya</a:t>
            </a:r>
            <a:r>
              <a:rPr lang="en-US" dirty="0"/>
              <a:t> yang </a:t>
            </a:r>
            <a:r>
              <a:rPr lang="en-US" dirty="0" err="1"/>
              <a:t>mirip</a:t>
            </a:r>
            <a:r>
              <a:rPr lang="en-US" dirty="0"/>
              <a:t> </a:t>
            </a:r>
            <a:r>
              <a:rPr lang="en-US" dirty="0" err="1"/>
              <a:t>adalah</a:t>
            </a:r>
            <a:r>
              <a:rPr lang="en-US" dirty="0"/>
              <a:t> </a:t>
            </a:r>
            <a:r>
              <a:rPr lang="en-US" dirty="0" err="1"/>
              <a:t>pemasangan</a:t>
            </a:r>
            <a:r>
              <a:rPr lang="en-US" dirty="0"/>
              <a:t> </a:t>
            </a:r>
            <a:r>
              <a:rPr lang="en-US" dirty="0" err="1"/>
              <a:t>iklan</a:t>
            </a:r>
            <a:endParaRPr lang="en-US" dirty="0"/>
          </a:p>
        </p:txBody>
      </p:sp>
      <p:grpSp>
        <p:nvGrpSpPr>
          <p:cNvPr id="7" name="Group 12">
            <a:extLst>
              <a:ext uri="{FF2B5EF4-FFF2-40B4-BE49-F238E27FC236}">
                <a16:creationId xmlns:a16="http://schemas.microsoft.com/office/drawing/2014/main" id="{CD003209-70EF-4200-8A93-C2CA6EA40141}"/>
              </a:ext>
            </a:extLst>
          </p:cNvPr>
          <p:cNvGrpSpPr/>
          <p:nvPr/>
        </p:nvGrpSpPr>
        <p:grpSpPr>
          <a:xfrm>
            <a:off x="1097280" y="3567945"/>
            <a:ext cx="4389120" cy="2680447"/>
            <a:chOff x="0" y="2895600"/>
            <a:chExt cx="5486400" cy="3657600"/>
          </a:xfrm>
        </p:grpSpPr>
        <p:sp>
          <p:nvSpPr>
            <p:cNvPr id="10" name="Rectangle 9">
              <a:extLst>
                <a:ext uri="{FF2B5EF4-FFF2-40B4-BE49-F238E27FC236}">
                  <a16:creationId xmlns:a16="http://schemas.microsoft.com/office/drawing/2014/main" id="{A3A8C873-D1A9-414A-AD7A-C5177FA1A1B5}"/>
                </a:ext>
              </a:extLst>
            </p:cNvPr>
            <p:cNvSpPr/>
            <p:nvPr/>
          </p:nvSpPr>
          <p:spPr>
            <a:xfrm>
              <a:off x="533400" y="2895600"/>
              <a:ext cx="4953000" cy="31242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id-ID"/>
            </a:p>
          </p:txBody>
        </p:sp>
        <p:sp>
          <p:nvSpPr>
            <p:cNvPr id="11" name="Title 1">
              <a:extLst>
                <a:ext uri="{FF2B5EF4-FFF2-40B4-BE49-F238E27FC236}">
                  <a16:creationId xmlns:a16="http://schemas.microsoft.com/office/drawing/2014/main" id="{BC260986-41B0-4DA4-86C2-CB8DD1A9AC94}"/>
                </a:ext>
              </a:extLst>
            </p:cNvPr>
            <p:cNvSpPr txBox="1">
              <a:spLocks/>
            </p:cNvSpPr>
            <p:nvPr/>
          </p:nvSpPr>
          <p:spPr>
            <a:xfrm>
              <a:off x="533400" y="6019800"/>
              <a:ext cx="4953000" cy="533400"/>
            </a:xfrm>
            <a:prstGeom prst="rect">
              <a:avLst/>
            </a:prstGeom>
          </p:spPr>
          <p:txBody>
            <a:bodyPr lIns="0" rIns="0" bIns="0" anchor="b">
              <a:scene3d>
                <a:camera prst="orthographicFront"/>
                <a:lightRig rig="freezing" dir="t">
                  <a:rot lat="0" lon="0" rev="5640000"/>
                </a:lightRig>
              </a:scene3d>
              <a:sp3d prstMaterial="flat">
                <a:contourClr>
                  <a:schemeClr val="tx2"/>
                </a:contourClr>
              </a:sp3d>
            </a:bodyPr>
            <a:lstStyle/>
            <a:p>
              <a:pPr algn="ctr" fontAlgn="auto">
                <a:spcAft>
                  <a:spcPts val="0"/>
                </a:spcAft>
                <a:defRPr/>
              </a:pPr>
              <a:r>
                <a:rPr lang="id-ID" sz="2200" dirty="0">
                  <a:ea typeface="+mj-ea"/>
                  <a:cs typeface="+mj-cs"/>
                </a:rPr>
                <a:t>15 cm</a:t>
              </a:r>
            </a:p>
          </p:txBody>
        </p:sp>
        <p:sp>
          <p:nvSpPr>
            <p:cNvPr id="12" name="Title 1">
              <a:extLst>
                <a:ext uri="{FF2B5EF4-FFF2-40B4-BE49-F238E27FC236}">
                  <a16:creationId xmlns:a16="http://schemas.microsoft.com/office/drawing/2014/main" id="{85E1639A-C8FC-4DCD-9673-D5FF96EF770F}"/>
                </a:ext>
              </a:extLst>
            </p:cNvPr>
            <p:cNvSpPr txBox="1">
              <a:spLocks/>
            </p:cNvSpPr>
            <p:nvPr/>
          </p:nvSpPr>
          <p:spPr>
            <a:xfrm>
              <a:off x="0" y="2895600"/>
              <a:ext cx="533400" cy="3124200"/>
            </a:xfrm>
            <a:prstGeom prst="rect">
              <a:avLst/>
            </a:prstGeom>
          </p:spPr>
          <p:txBody>
            <a:bodyPr vert="vert270" lIns="0" rIns="0" bIns="0" anchor="b">
              <a:scene3d>
                <a:camera prst="orthographicFront"/>
                <a:lightRig rig="freezing" dir="t">
                  <a:rot lat="0" lon="0" rev="5640000"/>
                </a:lightRig>
              </a:scene3d>
              <a:sp3d prstMaterial="flat">
                <a:contourClr>
                  <a:schemeClr val="tx2"/>
                </a:contourClr>
              </a:sp3d>
            </a:bodyPr>
            <a:lstStyle/>
            <a:p>
              <a:pPr algn="ctr" fontAlgn="auto">
                <a:spcAft>
                  <a:spcPts val="0"/>
                </a:spcAft>
                <a:defRPr/>
              </a:pPr>
              <a:r>
                <a:rPr lang="id-ID" sz="2200" dirty="0">
                  <a:ea typeface="+mj-ea"/>
                  <a:cs typeface="+mj-cs"/>
                </a:rPr>
                <a:t>11 cm</a:t>
              </a:r>
            </a:p>
          </p:txBody>
        </p:sp>
        <p:sp>
          <p:nvSpPr>
            <p:cNvPr id="13" name="Title 1">
              <a:extLst>
                <a:ext uri="{FF2B5EF4-FFF2-40B4-BE49-F238E27FC236}">
                  <a16:creationId xmlns:a16="http://schemas.microsoft.com/office/drawing/2014/main" id="{FB0F96AC-5AE5-4B1E-BF99-C8B90D8998C7}"/>
                </a:ext>
              </a:extLst>
            </p:cNvPr>
            <p:cNvSpPr txBox="1">
              <a:spLocks/>
            </p:cNvSpPr>
            <p:nvPr/>
          </p:nvSpPr>
          <p:spPr>
            <a:xfrm>
              <a:off x="533400" y="3962400"/>
              <a:ext cx="4953000" cy="914400"/>
            </a:xfrm>
            <a:prstGeom prst="rect">
              <a:avLst/>
            </a:prstGeom>
          </p:spPr>
          <p:txBody>
            <a:bodyPr lIns="0" rIns="0" bIns="0" anchor="b">
              <a:scene3d>
                <a:camera prst="orthographicFront"/>
                <a:lightRig rig="freezing" dir="t">
                  <a:rot lat="0" lon="0" rev="5640000"/>
                </a:lightRig>
              </a:scene3d>
              <a:sp3d prstMaterial="flat">
                <a:contourClr>
                  <a:schemeClr val="tx2"/>
                </a:contourClr>
              </a:sp3d>
            </a:bodyPr>
            <a:lstStyle/>
            <a:p>
              <a:pPr algn="ctr" fontAlgn="auto">
                <a:spcAft>
                  <a:spcPts val="0"/>
                </a:spcAft>
                <a:defRPr/>
              </a:pPr>
              <a:r>
                <a:rPr lang="id-ID" sz="2200" dirty="0">
                  <a:solidFill>
                    <a:srgbClr val="FF0000"/>
                  </a:solidFill>
                  <a:ea typeface="+mj-ea"/>
                  <a:cs typeface="+mj-cs"/>
                </a:rPr>
                <a:t>Awas !</a:t>
              </a:r>
            </a:p>
            <a:p>
              <a:pPr algn="ctr" fontAlgn="auto">
                <a:spcAft>
                  <a:spcPts val="0"/>
                </a:spcAft>
                <a:defRPr/>
              </a:pPr>
              <a:r>
                <a:rPr lang="id-ID" sz="2200" dirty="0">
                  <a:solidFill>
                    <a:srgbClr val="FF0000"/>
                  </a:solidFill>
                  <a:ea typeface="+mj-ea"/>
                  <a:cs typeface="+mj-cs"/>
                </a:rPr>
                <a:t>Kertas ini mahal</a:t>
              </a:r>
            </a:p>
          </p:txBody>
        </p:sp>
      </p:grpSp>
      <p:graphicFrame>
        <p:nvGraphicFramePr>
          <p:cNvPr id="14" name="Table 13">
            <a:extLst>
              <a:ext uri="{FF2B5EF4-FFF2-40B4-BE49-F238E27FC236}">
                <a16:creationId xmlns:a16="http://schemas.microsoft.com/office/drawing/2014/main" id="{7CF4096D-4777-4E43-B032-4E8870E4F43D}"/>
              </a:ext>
            </a:extLst>
          </p:cNvPr>
          <p:cNvGraphicFramePr>
            <a:graphicFrameLocks noGrp="1"/>
          </p:cNvGraphicFramePr>
          <p:nvPr/>
        </p:nvGraphicFramePr>
        <p:xfrm>
          <a:off x="7813969" y="3989923"/>
          <a:ext cx="2836228" cy="1648460"/>
        </p:xfrm>
        <a:graphic>
          <a:graphicData uri="http://schemas.openxmlformats.org/drawingml/2006/table">
            <a:tbl>
              <a:tblPr/>
              <a:tblGrid>
                <a:gridCol w="598170">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gridCol w="568008">
                  <a:extLst>
                    <a:ext uri="{9D8B030D-6E8A-4147-A177-3AD203B41FA5}">
                      <a16:colId xmlns:a16="http://schemas.microsoft.com/office/drawing/2014/main" val="20002"/>
                    </a:ext>
                  </a:extLst>
                </a:gridCol>
              </a:tblGrid>
              <a:tr h="323850">
                <a:tc>
                  <a:txBody>
                    <a:bodyPr/>
                    <a:lstStyle/>
                    <a:p>
                      <a:pPr algn="ctr">
                        <a:lnSpc>
                          <a:spcPct val="150000"/>
                        </a:lnSpc>
                        <a:spcBef>
                          <a:spcPts val="300"/>
                        </a:spcBef>
                        <a:spcAft>
                          <a:spcPts val="0"/>
                        </a:spcAft>
                        <a:tabLst>
                          <a:tab pos="800100" algn="l"/>
                        </a:tabLst>
                      </a:pPr>
                      <a:r>
                        <a:rPr lang="en-US" sz="2000" spc="-30" dirty="0">
                          <a:latin typeface="Book Antiqua"/>
                          <a:ea typeface="Times New Roman"/>
                          <a:cs typeface="Times New Roman"/>
                        </a:rPr>
                        <a:t>N</a:t>
                      </a:r>
                      <a:r>
                        <a:rPr lang="id-ID" sz="2000" spc="-30" dirty="0">
                          <a:latin typeface="Book Antiqua"/>
                          <a:ea typeface="Times New Roman"/>
                          <a:cs typeface="Times New Roman"/>
                        </a:rPr>
                        <a:t>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Bef>
                          <a:spcPts val="300"/>
                        </a:spcBef>
                        <a:spcAft>
                          <a:spcPts val="0"/>
                        </a:spcAft>
                        <a:tabLst>
                          <a:tab pos="800100" algn="l"/>
                        </a:tabLst>
                      </a:pPr>
                      <a:r>
                        <a:rPr lang="id-ID" sz="2000" spc="-30" dirty="0">
                          <a:latin typeface="Book Antiqua"/>
                          <a:ea typeface="Times New Roman"/>
                          <a:cs typeface="Times New Roman"/>
                        </a:rPr>
                        <a:t>Ukuran (cm</a:t>
                      </a:r>
                      <a:r>
                        <a:rPr lang="id-ID" sz="2000" spc="-30" baseline="30000" dirty="0">
                          <a:latin typeface="Book Antiqua"/>
                          <a:ea typeface="Times New Roman"/>
                          <a:cs typeface="Times New Roman"/>
                        </a:rPr>
                        <a:t>2</a:t>
                      </a:r>
                      <a:r>
                        <a:rPr lang="id-ID" sz="2000" spc="-30" dirty="0">
                          <a:latin typeface="Book Antiqua"/>
                          <a:ea typeface="Times New Roman"/>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Bef>
                          <a:spcPts val="300"/>
                        </a:spcBef>
                        <a:spcAft>
                          <a:spcPts val="0"/>
                        </a:spcAft>
                        <a:tabLst>
                          <a:tab pos="800100" algn="l"/>
                        </a:tabLst>
                      </a:pPr>
                      <a:r>
                        <a:rPr lang="id-ID" sz="2000" spc="-30" dirty="0">
                          <a:latin typeface="Book Antiqua"/>
                          <a:ea typeface="Times New Roman"/>
                          <a:cs typeface="Times New Roman"/>
                        </a:rPr>
                        <a:t>Jml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0"/>
                  </a:ext>
                </a:extLst>
              </a:tr>
              <a:tr h="323850">
                <a:tc>
                  <a:txBody>
                    <a:bodyPr/>
                    <a:lstStyle/>
                    <a:p>
                      <a:pPr algn="ctr">
                        <a:lnSpc>
                          <a:spcPct val="150000"/>
                        </a:lnSpc>
                        <a:spcBef>
                          <a:spcPts val="300"/>
                        </a:spcBef>
                        <a:spcAft>
                          <a:spcPts val="0"/>
                        </a:spcAft>
                        <a:tabLst>
                          <a:tab pos="800100" algn="l"/>
                        </a:tabLst>
                      </a:pPr>
                      <a:r>
                        <a:rPr lang="en-US" sz="2000" spc="-30">
                          <a:latin typeface="Book Antiqua"/>
                          <a:ea typeface="Times New Roman"/>
                          <a:cs typeface="Times New Roman"/>
                        </a:rPr>
                        <a:t>1</a:t>
                      </a:r>
                      <a:endParaRPr lang="id-ID" sz="2000" spc="-30">
                        <a:latin typeface="Book Antiqua"/>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300"/>
                        </a:spcBef>
                        <a:spcAft>
                          <a:spcPts val="0"/>
                        </a:spcAft>
                        <a:tabLst>
                          <a:tab pos="800100" algn="l"/>
                        </a:tabLst>
                      </a:pPr>
                      <a:r>
                        <a:rPr lang="en-US" sz="2000" spc="-30" dirty="0">
                          <a:latin typeface="Book Antiqua"/>
                          <a:ea typeface="Times New Roman"/>
                          <a:cs typeface="Times New Roman"/>
                        </a:rPr>
                        <a:t>5 x 5</a:t>
                      </a:r>
                      <a:endParaRPr lang="id-ID" sz="2000" spc="-30" dirty="0">
                        <a:latin typeface="Book Antiqua"/>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300"/>
                        </a:spcBef>
                        <a:spcAft>
                          <a:spcPts val="0"/>
                        </a:spcAft>
                        <a:tabLst>
                          <a:tab pos="800100" algn="l"/>
                        </a:tabLst>
                      </a:pPr>
                      <a:r>
                        <a:rPr lang="en-US" sz="2000" spc="-30">
                          <a:latin typeface="Book Antiqua"/>
                          <a:ea typeface="Times New Roman"/>
                          <a:cs typeface="Times New Roman"/>
                        </a:rPr>
                        <a:t>3</a:t>
                      </a:r>
                      <a:endParaRPr lang="id-ID" sz="2000" spc="-30">
                        <a:latin typeface="Book Antiqua"/>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850">
                <a:tc>
                  <a:txBody>
                    <a:bodyPr/>
                    <a:lstStyle/>
                    <a:p>
                      <a:pPr algn="ctr">
                        <a:lnSpc>
                          <a:spcPct val="150000"/>
                        </a:lnSpc>
                        <a:spcBef>
                          <a:spcPts val="300"/>
                        </a:spcBef>
                        <a:spcAft>
                          <a:spcPts val="0"/>
                        </a:spcAft>
                        <a:tabLst>
                          <a:tab pos="800100" algn="l"/>
                        </a:tabLst>
                      </a:pPr>
                      <a:r>
                        <a:rPr lang="en-US" sz="2000" spc="-30">
                          <a:latin typeface="Book Antiqua"/>
                          <a:ea typeface="Times New Roman"/>
                          <a:cs typeface="Times New Roman"/>
                        </a:rPr>
                        <a:t>2</a:t>
                      </a:r>
                      <a:endParaRPr lang="id-ID" sz="2000" spc="-30">
                        <a:latin typeface="Book Antiqua"/>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300"/>
                        </a:spcBef>
                        <a:spcAft>
                          <a:spcPts val="0"/>
                        </a:spcAft>
                        <a:tabLst>
                          <a:tab pos="800100" algn="l"/>
                        </a:tabLst>
                      </a:pPr>
                      <a:r>
                        <a:rPr lang="id-ID" sz="2000" spc="-30">
                          <a:latin typeface="Book Antiqua"/>
                          <a:ea typeface="Times New Roman"/>
                          <a:cs typeface="Times New Roman"/>
                        </a:rPr>
                        <a:t>4</a:t>
                      </a:r>
                      <a:r>
                        <a:rPr lang="en-US" sz="2000" spc="-30">
                          <a:latin typeface="Book Antiqua"/>
                          <a:ea typeface="Times New Roman"/>
                          <a:cs typeface="Times New Roman"/>
                        </a:rPr>
                        <a:t> x 6</a:t>
                      </a:r>
                      <a:endParaRPr lang="id-ID" sz="2000" spc="-30">
                        <a:latin typeface="Book Antiqua"/>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300"/>
                        </a:spcBef>
                        <a:spcAft>
                          <a:spcPts val="0"/>
                        </a:spcAft>
                        <a:tabLst>
                          <a:tab pos="800100" algn="l"/>
                        </a:tabLst>
                      </a:pPr>
                      <a:r>
                        <a:rPr lang="id-ID" sz="2000" spc="-30">
                          <a:latin typeface="Book Antiqua"/>
                          <a:ea typeface="Times New Roman"/>
                          <a:cs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850">
                <a:tc>
                  <a:txBody>
                    <a:bodyPr/>
                    <a:lstStyle/>
                    <a:p>
                      <a:pPr algn="ctr">
                        <a:lnSpc>
                          <a:spcPct val="150000"/>
                        </a:lnSpc>
                        <a:spcBef>
                          <a:spcPts val="300"/>
                        </a:spcBef>
                        <a:spcAft>
                          <a:spcPts val="0"/>
                        </a:spcAft>
                        <a:tabLst>
                          <a:tab pos="800100" algn="l"/>
                        </a:tabLst>
                      </a:pPr>
                      <a:r>
                        <a:rPr lang="en-US" sz="2000" spc="-30">
                          <a:latin typeface="Book Antiqua"/>
                          <a:ea typeface="Times New Roman"/>
                          <a:cs typeface="Times New Roman"/>
                        </a:rPr>
                        <a:t>3</a:t>
                      </a:r>
                      <a:endParaRPr lang="id-ID" sz="2000" spc="-30">
                        <a:latin typeface="Book Antiqua"/>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300"/>
                        </a:spcBef>
                        <a:spcAft>
                          <a:spcPts val="0"/>
                        </a:spcAft>
                        <a:tabLst>
                          <a:tab pos="800100" algn="l"/>
                        </a:tabLst>
                      </a:pPr>
                      <a:r>
                        <a:rPr lang="id-ID" sz="2000" spc="-30" dirty="0">
                          <a:latin typeface="Book Antiqua"/>
                          <a:ea typeface="Times New Roman"/>
                          <a:cs typeface="Times New Roman"/>
                        </a:rPr>
                        <a:t>2</a:t>
                      </a:r>
                      <a:r>
                        <a:rPr lang="en-US" sz="2000" spc="-30" dirty="0">
                          <a:latin typeface="Book Antiqua"/>
                          <a:ea typeface="Times New Roman"/>
                          <a:cs typeface="Times New Roman"/>
                        </a:rPr>
                        <a:t> x 6</a:t>
                      </a:r>
                      <a:endParaRPr lang="id-ID" sz="2000" spc="-30" dirty="0">
                        <a:latin typeface="Book Antiqua"/>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300"/>
                        </a:spcBef>
                        <a:spcAft>
                          <a:spcPts val="0"/>
                        </a:spcAft>
                        <a:tabLst>
                          <a:tab pos="800100" algn="l"/>
                        </a:tabLst>
                      </a:pPr>
                      <a:r>
                        <a:rPr lang="id-ID" sz="2000" spc="-30" dirty="0">
                          <a:latin typeface="Book Antiqua"/>
                          <a:ea typeface="Times New Roman"/>
                          <a:cs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5" name="Title 1">
            <a:extLst>
              <a:ext uri="{FF2B5EF4-FFF2-40B4-BE49-F238E27FC236}">
                <a16:creationId xmlns:a16="http://schemas.microsoft.com/office/drawing/2014/main" id="{77C9AB6A-3960-467F-8044-95A3977CC459}"/>
              </a:ext>
            </a:extLst>
          </p:cNvPr>
          <p:cNvSpPr txBox="1">
            <a:spLocks/>
          </p:cNvSpPr>
          <p:nvPr/>
        </p:nvSpPr>
        <p:spPr>
          <a:xfrm>
            <a:off x="7784283" y="3425647"/>
            <a:ext cx="2895600" cy="381000"/>
          </a:xfrm>
          <a:prstGeom prst="rect">
            <a:avLst/>
          </a:prstGeom>
        </p:spPr>
        <p:txBody>
          <a:bodyPr lIns="0" rIns="0" bIns="0" anchor="b">
            <a:scene3d>
              <a:camera prst="orthographicFront"/>
              <a:lightRig rig="freezing" dir="t">
                <a:rot lat="0" lon="0" rev="5640000"/>
              </a:lightRig>
            </a:scene3d>
            <a:sp3d prstMaterial="flat">
              <a:contourClr>
                <a:schemeClr val="tx2"/>
              </a:contourClr>
            </a:sp3d>
          </a:bodyPr>
          <a:lstStyle/>
          <a:p>
            <a:pPr algn="ctr" fontAlgn="auto">
              <a:spcAft>
                <a:spcPts val="0"/>
              </a:spcAft>
              <a:defRPr/>
            </a:pPr>
            <a:r>
              <a:rPr lang="id-ID" sz="2200" b="1" dirty="0">
                <a:ea typeface="+mj-ea"/>
                <a:cs typeface="+mj-cs"/>
              </a:rPr>
              <a:t>Order potongan</a:t>
            </a:r>
          </a:p>
        </p:txBody>
      </p:sp>
      <p:sp>
        <p:nvSpPr>
          <p:cNvPr id="2" name="Arrow: Right 1">
            <a:extLst>
              <a:ext uri="{FF2B5EF4-FFF2-40B4-BE49-F238E27FC236}">
                <a16:creationId xmlns:a16="http://schemas.microsoft.com/office/drawing/2014/main" id="{7211F742-174E-467C-9EA7-5B93CF15ECDF}"/>
              </a:ext>
            </a:extLst>
          </p:cNvPr>
          <p:cNvSpPr/>
          <p:nvPr/>
        </p:nvSpPr>
        <p:spPr>
          <a:xfrm>
            <a:off x="6012875" y="4571992"/>
            <a:ext cx="1274619" cy="294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itle 1">
            <a:extLst>
              <a:ext uri="{FF2B5EF4-FFF2-40B4-BE49-F238E27FC236}">
                <a16:creationId xmlns:a16="http://schemas.microsoft.com/office/drawing/2014/main" id="{065B3451-538B-4370-BC76-BDAE3C2D5762}"/>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7" name="Picture 4" descr="Hasil gambar">
            <a:extLst>
              <a:ext uri="{FF2B5EF4-FFF2-40B4-BE49-F238E27FC236}">
                <a16:creationId xmlns:a16="http://schemas.microsoft.com/office/drawing/2014/main" id="{873E4800-CB14-4114-BF6F-FD4317525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27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500"/>
                                        <p:tgtEl>
                                          <p:spTgt spid="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7"/>
            <a:ext cx="10058399" cy="81469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r>
              <a:rPr lang="id-ID" sz="2400" b="1" dirty="0"/>
              <a:t>I</a:t>
            </a:r>
            <a:endParaRPr lang="en-US" sz="2400" b="1" i="1" dirty="0"/>
          </a:p>
          <a:p>
            <a:pPr marL="98425" indent="0">
              <a:spcBef>
                <a:spcPts val="200"/>
              </a:spcBef>
              <a:spcAft>
                <a:spcPts val="600"/>
              </a:spcAft>
              <a:buNone/>
            </a:pPr>
            <a:r>
              <a:rPr lang="fi-FI" sz="2200" dirty="0"/>
              <a:t>Membuat pola pemotongan</a:t>
            </a:r>
            <a:r>
              <a:rPr lang="en-US" sz="2200" dirty="0"/>
              <a:t>:</a:t>
            </a:r>
          </a:p>
        </p:txBody>
      </p:sp>
      <p:sp>
        <p:nvSpPr>
          <p:cNvPr id="15" name="Title 1">
            <a:extLst>
              <a:ext uri="{FF2B5EF4-FFF2-40B4-BE49-F238E27FC236}">
                <a16:creationId xmlns:a16="http://schemas.microsoft.com/office/drawing/2014/main" id="{77C9AB6A-3960-467F-8044-95A3977CC459}"/>
              </a:ext>
            </a:extLst>
          </p:cNvPr>
          <p:cNvSpPr txBox="1">
            <a:spLocks/>
          </p:cNvSpPr>
          <p:nvPr/>
        </p:nvSpPr>
        <p:spPr>
          <a:xfrm>
            <a:off x="1812811" y="2632546"/>
            <a:ext cx="2895600" cy="381000"/>
          </a:xfrm>
          <a:prstGeom prst="rect">
            <a:avLst/>
          </a:prstGeom>
        </p:spPr>
        <p:txBody>
          <a:bodyPr lIns="0" rIns="0" bIns="0" anchor="b">
            <a:scene3d>
              <a:camera prst="orthographicFront"/>
              <a:lightRig rig="freezing" dir="t">
                <a:rot lat="0" lon="0" rev="5640000"/>
              </a:lightRig>
            </a:scene3d>
            <a:sp3d prstMaterial="flat">
              <a:contourClr>
                <a:schemeClr val="tx2"/>
              </a:contourClr>
            </a:sp3d>
          </a:bodyPr>
          <a:lstStyle/>
          <a:p>
            <a:pPr algn="ctr" fontAlgn="auto">
              <a:spcAft>
                <a:spcPts val="0"/>
              </a:spcAft>
              <a:defRPr/>
            </a:pPr>
            <a:r>
              <a:rPr lang="en-US" sz="2200" b="1" dirty="0">
                <a:ea typeface="+mj-ea"/>
                <a:cs typeface="+mj-cs"/>
              </a:rPr>
              <a:t>Pola </a:t>
            </a:r>
            <a:r>
              <a:rPr lang="en-US" sz="2200" b="1" dirty="0" err="1">
                <a:ea typeface="+mj-ea"/>
                <a:cs typeface="+mj-cs"/>
              </a:rPr>
              <a:t>pemotongan</a:t>
            </a:r>
            <a:r>
              <a:rPr lang="en-US" sz="2200" b="1" dirty="0">
                <a:ea typeface="+mj-ea"/>
                <a:cs typeface="+mj-cs"/>
              </a:rPr>
              <a:t> 1</a:t>
            </a:r>
            <a:endParaRPr lang="id-ID" sz="2200" b="1" dirty="0">
              <a:ea typeface="+mj-ea"/>
              <a:cs typeface="+mj-cs"/>
            </a:endParaRPr>
          </a:p>
        </p:txBody>
      </p:sp>
      <p:pic>
        <p:nvPicPr>
          <p:cNvPr id="16" name="Picture 2">
            <a:extLst>
              <a:ext uri="{FF2B5EF4-FFF2-40B4-BE49-F238E27FC236}">
                <a16:creationId xmlns:a16="http://schemas.microsoft.com/office/drawing/2014/main" id="{0C8E4FCE-A1F6-4542-82C9-210C08E1F74A}"/>
              </a:ext>
            </a:extLst>
          </p:cNvPr>
          <p:cNvPicPr>
            <a:picLocks noChangeAspect="1" noChangeArrowheads="1"/>
          </p:cNvPicPr>
          <p:nvPr/>
        </p:nvPicPr>
        <p:blipFill>
          <a:blip r:embed="rId2"/>
          <a:srcRect/>
          <a:stretch>
            <a:fillRect/>
          </a:stretch>
        </p:blipFill>
        <p:spPr bwMode="auto">
          <a:xfrm>
            <a:off x="1097280" y="3055266"/>
            <a:ext cx="4326663" cy="3216829"/>
          </a:xfrm>
          <a:prstGeom prst="rect">
            <a:avLst/>
          </a:prstGeom>
          <a:noFill/>
          <a:ln w="9525">
            <a:noFill/>
            <a:miter lim="800000"/>
            <a:headEnd/>
            <a:tailEnd/>
          </a:ln>
        </p:spPr>
      </p:pic>
      <p:pic>
        <p:nvPicPr>
          <p:cNvPr id="17" name="Picture 2">
            <a:extLst>
              <a:ext uri="{FF2B5EF4-FFF2-40B4-BE49-F238E27FC236}">
                <a16:creationId xmlns:a16="http://schemas.microsoft.com/office/drawing/2014/main" id="{AE7FD795-6F98-4D84-8253-227FAF17AF2C}"/>
              </a:ext>
            </a:extLst>
          </p:cNvPr>
          <p:cNvPicPr>
            <a:picLocks noChangeAspect="1" noChangeArrowheads="1"/>
          </p:cNvPicPr>
          <p:nvPr/>
        </p:nvPicPr>
        <p:blipFill>
          <a:blip r:embed="rId3"/>
          <a:srcRect/>
          <a:stretch>
            <a:fillRect/>
          </a:stretch>
        </p:blipFill>
        <p:spPr bwMode="auto">
          <a:xfrm>
            <a:off x="6499415" y="3055266"/>
            <a:ext cx="4595305" cy="3216829"/>
          </a:xfrm>
          <a:prstGeom prst="rect">
            <a:avLst/>
          </a:prstGeom>
          <a:noFill/>
          <a:ln w="9525">
            <a:noFill/>
            <a:miter lim="800000"/>
            <a:headEnd/>
            <a:tailEnd/>
          </a:ln>
        </p:spPr>
      </p:pic>
      <p:sp>
        <p:nvSpPr>
          <p:cNvPr id="18" name="Title 1">
            <a:extLst>
              <a:ext uri="{FF2B5EF4-FFF2-40B4-BE49-F238E27FC236}">
                <a16:creationId xmlns:a16="http://schemas.microsoft.com/office/drawing/2014/main" id="{DFA3C404-0813-477E-B41A-7BF5031FA4B2}"/>
              </a:ext>
            </a:extLst>
          </p:cNvPr>
          <p:cNvSpPr txBox="1">
            <a:spLocks/>
          </p:cNvSpPr>
          <p:nvPr/>
        </p:nvSpPr>
        <p:spPr>
          <a:xfrm>
            <a:off x="7349267" y="2632546"/>
            <a:ext cx="2895600" cy="381000"/>
          </a:xfrm>
          <a:prstGeom prst="rect">
            <a:avLst/>
          </a:prstGeom>
        </p:spPr>
        <p:txBody>
          <a:bodyPr lIns="0" rIns="0" bIns="0" anchor="b">
            <a:scene3d>
              <a:camera prst="orthographicFront"/>
              <a:lightRig rig="freezing" dir="t">
                <a:rot lat="0" lon="0" rev="5640000"/>
              </a:lightRig>
            </a:scene3d>
            <a:sp3d prstMaterial="flat">
              <a:contourClr>
                <a:schemeClr val="tx2"/>
              </a:contourClr>
            </a:sp3d>
          </a:bodyPr>
          <a:lstStyle/>
          <a:p>
            <a:pPr algn="ctr" fontAlgn="auto">
              <a:spcAft>
                <a:spcPts val="0"/>
              </a:spcAft>
              <a:defRPr/>
            </a:pPr>
            <a:r>
              <a:rPr lang="en-US" sz="2200" b="1" dirty="0">
                <a:ea typeface="+mj-ea"/>
                <a:cs typeface="+mj-cs"/>
              </a:rPr>
              <a:t>Pola </a:t>
            </a:r>
            <a:r>
              <a:rPr lang="en-US" sz="2200" b="1" dirty="0" err="1">
                <a:ea typeface="+mj-ea"/>
                <a:cs typeface="+mj-cs"/>
              </a:rPr>
              <a:t>pemotongan</a:t>
            </a:r>
            <a:r>
              <a:rPr lang="en-US" sz="2200" b="1" dirty="0">
                <a:ea typeface="+mj-ea"/>
                <a:cs typeface="+mj-cs"/>
              </a:rPr>
              <a:t> 2</a:t>
            </a:r>
            <a:endParaRPr lang="id-ID" sz="2200" b="1" dirty="0">
              <a:ea typeface="+mj-ea"/>
              <a:cs typeface="+mj-cs"/>
            </a:endParaRPr>
          </a:p>
        </p:txBody>
      </p:sp>
      <p:sp>
        <p:nvSpPr>
          <p:cNvPr id="11" name="Title 1">
            <a:extLst>
              <a:ext uri="{FF2B5EF4-FFF2-40B4-BE49-F238E27FC236}">
                <a16:creationId xmlns:a16="http://schemas.microsoft.com/office/drawing/2014/main" id="{36667C26-A82E-4E40-A17F-0DBC33D3BEB1}"/>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2" name="Picture 4" descr="Hasil gambar">
            <a:extLst>
              <a:ext uri="{FF2B5EF4-FFF2-40B4-BE49-F238E27FC236}">
                <a16:creationId xmlns:a16="http://schemas.microsoft.com/office/drawing/2014/main" id="{B45231F3-D6C3-45FF-8A7E-1961BB854B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25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7"/>
            <a:ext cx="10058399" cy="81469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r>
              <a:rPr lang="id-ID" sz="2400" b="1" dirty="0"/>
              <a:t>I</a:t>
            </a:r>
            <a:endParaRPr lang="en-US" sz="2400" b="1" i="1" dirty="0"/>
          </a:p>
          <a:p>
            <a:pPr marL="98425" indent="0">
              <a:spcBef>
                <a:spcPts val="200"/>
              </a:spcBef>
              <a:spcAft>
                <a:spcPts val="600"/>
              </a:spcAft>
              <a:buNone/>
            </a:pPr>
            <a:r>
              <a:rPr lang="fi-FI" sz="2200" dirty="0"/>
              <a:t>Implementasi </a:t>
            </a:r>
            <a:r>
              <a:rPr lang="fi-FI" sz="2200" b="1" dirty="0"/>
              <a:t>representasi kromosom </a:t>
            </a:r>
            <a:r>
              <a:rPr lang="en-US" sz="2200" dirty="0"/>
              <a:t>:</a:t>
            </a:r>
          </a:p>
        </p:txBody>
      </p:sp>
      <p:pic>
        <p:nvPicPr>
          <p:cNvPr id="4" name="Picture 3">
            <a:extLst>
              <a:ext uri="{FF2B5EF4-FFF2-40B4-BE49-F238E27FC236}">
                <a16:creationId xmlns:a16="http://schemas.microsoft.com/office/drawing/2014/main" id="{60570A33-A27F-47A0-9A77-27366DFB48F6}"/>
              </a:ext>
            </a:extLst>
          </p:cNvPr>
          <p:cNvPicPr>
            <a:picLocks noChangeAspect="1"/>
          </p:cNvPicPr>
          <p:nvPr/>
        </p:nvPicPr>
        <p:blipFill>
          <a:blip r:embed="rId2"/>
          <a:stretch>
            <a:fillRect/>
          </a:stretch>
        </p:blipFill>
        <p:spPr>
          <a:xfrm>
            <a:off x="9992736" y="681318"/>
            <a:ext cx="1162943" cy="1006938"/>
          </a:xfrm>
          <a:prstGeom prst="rect">
            <a:avLst/>
          </a:prstGeom>
        </p:spPr>
      </p:pic>
      <p:pic>
        <p:nvPicPr>
          <p:cNvPr id="10" name="Picture 2">
            <a:extLst>
              <a:ext uri="{FF2B5EF4-FFF2-40B4-BE49-F238E27FC236}">
                <a16:creationId xmlns:a16="http://schemas.microsoft.com/office/drawing/2014/main" id="{7E271315-8C78-4FD2-96DB-28019FCFD232}"/>
              </a:ext>
            </a:extLst>
          </p:cNvPr>
          <p:cNvPicPr>
            <a:picLocks noChangeAspect="1" noChangeArrowheads="1"/>
          </p:cNvPicPr>
          <p:nvPr/>
        </p:nvPicPr>
        <p:blipFill>
          <a:blip r:embed="rId3"/>
          <a:srcRect/>
          <a:stretch>
            <a:fillRect/>
          </a:stretch>
        </p:blipFill>
        <p:spPr bwMode="auto">
          <a:xfrm>
            <a:off x="6381413" y="194468"/>
            <a:ext cx="5492340" cy="6469063"/>
          </a:xfrm>
          <a:prstGeom prst="rect">
            <a:avLst/>
          </a:prstGeom>
          <a:noFill/>
          <a:ln w="9525">
            <a:noFill/>
            <a:miter lim="800000"/>
            <a:headEnd/>
            <a:tailEnd/>
          </a:ln>
        </p:spPr>
      </p:pic>
      <p:sp>
        <p:nvSpPr>
          <p:cNvPr id="11" name="Rectangle 4">
            <a:extLst>
              <a:ext uri="{FF2B5EF4-FFF2-40B4-BE49-F238E27FC236}">
                <a16:creationId xmlns:a16="http://schemas.microsoft.com/office/drawing/2014/main" id="{84817778-F5F6-4981-AF9A-78F38201971F}"/>
              </a:ext>
            </a:extLst>
          </p:cNvPr>
          <p:cNvSpPr>
            <a:spLocks noChangeArrowheads="1"/>
          </p:cNvSpPr>
          <p:nvPr/>
        </p:nvSpPr>
        <p:spPr bwMode="auto">
          <a:xfrm>
            <a:off x="3475282" y="3225326"/>
            <a:ext cx="2335306" cy="461665"/>
          </a:xfrm>
          <a:prstGeom prst="rect">
            <a:avLst/>
          </a:prstGeom>
          <a:noFill/>
          <a:ln w="9525">
            <a:noFill/>
            <a:miter lim="800000"/>
            <a:headEnd/>
            <a:tailEnd/>
          </a:ln>
        </p:spPr>
        <p:txBody>
          <a:bodyPr wrap="square">
            <a:spAutoFit/>
          </a:bodyPr>
          <a:lstStyle/>
          <a:p>
            <a:r>
              <a:rPr lang="en-US" sz="2400" b="1" dirty="0" err="1">
                <a:solidFill>
                  <a:srgbClr val="C00000"/>
                </a:solidFill>
                <a:cs typeface="Calibri" panose="020F0502020204030204" pitchFamily="34" charset="0"/>
              </a:rPr>
              <a:t>Kromosom</a:t>
            </a:r>
            <a:r>
              <a:rPr lang="en-US" sz="2400" b="1" dirty="0">
                <a:solidFill>
                  <a:srgbClr val="C00000"/>
                </a:solidFill>
                <a:cs typeface="Calibri" panose="020F0502020204030204" pitchFamily="34" charset="0"/>
              </a:rPr>
              <a:t> lain?</a:t>
            </a:r>
            <a:endParaRPr lang="id-ID" sz="2400" b="1" dirty="0">
              <a:solidFill>
                <a:srgbClr val="C00000"/>
              </a:solidFill>
              <a:cs typeface="Calibri" panose="020F0502020204030204" pitchFamily="34" charset="0"/>
            </a:endParaRPr>
          </a:p>
        </p:txBody>
      </p:sp>
      <p:sp>
        <p:nvSpPr>
          <p:cNvPr id="12" name="Content Placeholder 11">
            <a:extLst>
              <a:ext uri="{FF2B5EF4-FFF2-40B4-BE49-F238E27FC236}">
                <a16:creationId xmlns:a16="http://schemas.microsoft.com/office/drawing/2014/main" id="{F600B26B-31A0-4EFC-9FB4-FC5669225B7B}"/>
              </a:ext>
            </a:extLst>
          </p:cNvPr>
          <p:cNvSpPr txBox="1">
            <a:spLocks/>
          </p:cNvSpPr>
          <p:nvPr/>
        </p:nvSpPr>
        <p:spPr>
          <a:xfrm>
            <a:off x="1097279" y="4374776"/>
            <a:ext cx="5284133" cy="168536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sv-SE" sz="2200" dirty="0"/>
              <a:t>Fungsi </a:t>
            </a:r>
            <a:r>
              <a:rPr lang="sv-SE" sz="2200" b="1" i="1" dirty="0"/>
              <a:t>fitness</a:t>
            </a:r>
            <a:r>
              <a:rPr lang="sv-SE" sz="2200" b="1" dirty="0"/>
              <a:t>:</a:t>
            </a:r>
          </a:p>
          <a:p>
            <a:pPr marL="98425" indent="0">
              <a:spcBef>
                <a:spcPts val="200"/>
              </a:spcBef>
              <a:buNone/>
            </a:pPr>
            <a:endParaRPr lang="sv-SE" sz="2200" b="1" dirty="0"/>
          </a:p>
          <a:p>
            <a:pPr marL="98425" indent="0">
              <a:spcBef>
                <a:spcPts val="200"/>
              </a:spcBef>
              <a:buNone/>
            </a:pPr>
            <a:r>
              <a:rPr lang="sv-SE" sz="1600" dirty="0"/>
              <a:t>P = Permintaan (order) yang terpenuhi</a:t>
            </a:r>
          </a:p>
          <a:p>
            <a:pPr marL="98425" indent="0">
              <a:spcBef>
                <a:spcPts val="200"/>
              </a:spcBef>
              <a:buNone/>
            </a:pPr>
            <a:r>
              <a:rPr lang="sv-SE" sz="1600" dirty="0"/>
              <a:t>S = Sisa bahan</a:t>
            </a:r>
          </a:p>
          <a:p>
            <a:pPr marL="98425" indent="0">
              <a:spcBef>
                <a:spcPts val="200"/>
              </a:spcBef>
              <a:buNone/>
            </a:pPr>
            <a:r>
              <a:rPr lang="sv-SE" sz="1600" dirty="0"/>
              <a:t>a = Bilangan kecil untuk menghindari pembagian dengan nol</a:t>
            </a:r>
          </a:p>
        </p:txBody>
      </p:sp>
      <p:graphicFrame>
        <p:nvGraphicFramePr>
          <p:cNvPr id="13" name="Object 2">
            <a:extLst>
              <a:ext uri="{FF2B5EF4-FFF2-40B4-BE49-F238E27FC236}">
                <a16:creationId xmlns:a16="http://schemas.microsoft.com/office/drawing/2014/main" id="{0D4C15FE-DC49-4432-A523-2958B8CA29B7}"/>
              </a:ext>
            </a:extLst>
          </p:cNvPr>
          <p:cNvGraphicFramePr>
            <a:graphicFrameLocks noChangeAspect="1"/>
          </p:cNvGraphicFramePr>
          <p:nvPr/>
        </p:nvGraphicFramePr>
        <p:xfrm>
          <a:off x="2854872" y="4224768"/>
          <a:ext cx="1455967" cy="814692"/>
        </p:xfrm>
        <a:graphic>
          <a:graphicData uri="http://schemas.openxmlformats.org/presentationml/2006/ole">
            <mc:AlternateContent xmlns:mc="http://schemas.openxmlformats.org/markup-compatibility/2006">
              <mc:Choice xmlns:v="urn:schemas-microsoft-com:vml" Requires="v">
                <p:oleObj name="Equation" r:id="rId4" imgW="749160" imgH="419040" progId="Equation.3">
                  <p:embed/>
                </p:oleObj>
              </mc:Choice>
              <mc:Fallback>
                <p:oleObj name="Equation" r:id="rId4" imgW="749160" imgH="419040" progId="Equation.3">
                  <p:embed/>
                  <p:pic>
                    <p:nvPicPr>
                      <p:cNvPr id="13" name="Object 2">
                        <a:extLst>
                          <a:ext uri="{FF2B5EF4-FFF2-40B4-BE49-F238E27FC236}">
                            <a16:creationId xmlns:a16="http://schemas.microsoft.com/office/drawing/2014/main" id="{0D4C15FE-DC49-4432-A523-2958B8CA29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4872" y="4224768"/>
                        <a:ext cx="1455967" cy="814692"/>
                      </a:xfrm>
                      <a:prstGeom prst="rect">
                        <a:avLst/>
                      </a:prstGeom>
                      <a:noFill/>
                      <a:ln>
                        <a:noFill/>
                      </a:ln>
                      <a:effectLst/>
                    </p:spPr>
                  </p:pic>
                </p:oleObj>
              </mc:Fallback>
            </mc:AlternateContent>
          </a:graphicData>
        </a:graphic>
      </p:graphicFrame>
      <p:sp>
        <p:nvSpPr>
          <p:cNvPr id="14" name="Title 1">
            <a:extLst>
              <a:ext uri="{FF2B5EF4-FFF2-40B4-BE49-F238E27FC236}">
                <a16:creationId xmlns:a16="http://schemas.microsoft.com/office/drawing/2014/main" id="{6F074B6D-C911-4C61-BDD7-570D3CF0FC88}"/>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spTree>
    <p:extLst>
      <p:ext uri="{BB962C8B-B14F-4D97-AF65-F5344CB8AC3E}">
        <p14:creationId xmlns:p14="http://schemas.microsoft.com/office/powerpoint/2010/main" val="242302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righ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6"/>
            <a:ext cx="10058399" cy="179941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r>
              <a:rPr lang="id-ID" sz="2400" b="1" dirty="0"/>
              <a:t>II</a:t>
            </a:r>
            <a:endParaRPr lang="en-US" sz="2400" b="1" i="1" dirty="0"/>
          </a:p>
          <a:p>
            <a:pPr marL="98425" indent="0">
              <a:spcBef>
                <a:spcPts val="200"/>
              </a:spcBef>
              <a:spcAft>
                <a:spcPts val="600"/>
              </a:spcAft>
              <a:buNone/>
            </a:pPr>
            <a:r>
              <a:rPr lang="fi-FI" sz="2200" dirty="0"/>
              <a:t>Mendefinisikan persoalan </a:t>
            </a:r>
            <a:r>
              <a:rPr lang="fi-FI" sz="2200" b="1" dirty="0"/>
              <a:t>penjadwalan kuliah</a:t>
            </a:r>
            <a:r>
              <a:rPr lang="en-US" sz="2200" dirty="0"/>
              <a:t>:</a:t>
            </a:r>
          </a:p>
          <a:p>
            <a:pPr marL="98425" indent="0">
              <a:spcBef>
                <a:spcPts val="200"/>
              </a:spcBef>
              <a:spcAft>
                <a:spcPts val="600"/>
              </a:spcAft>
              <a:buNone/>
            </a:pPr>
            <a:r>
              <a:rPr lang="en-US" dirty="0" err="1"/>
              <a:t>Terdapat</a:t>
            </a:r>
            <a:r>
              <a:rPr lang="en-US" dirty="0"/>
              <a:t> </a:t>
            </a:r>
            <a:r>
              <a:rPr lang="en-US" dirty="0" err="1"/>
              <a:t>banyak</a:t>
            </a:r>
            <a:r>
              <a:rPr lang="en-US" dirty="0"/>
              <a:t> </a:t>
            </a:r>
            <a:r>
              <a:rPr lang="en-US" dirty="0" err="1"/>
              <a:t>mahasiswa</a:t>
            </a:r>
            <a:r>
              <a:rPr lang="en-US" dirty="0"/>
              <a:t> dan </a:t>
            </a:r>
            <a:r>
              <a:rPr lang="en-US" dirty="0" err="1"/>
              <a:t>dosen</a:t>
            </a:r>
            <a:r>
              <a:rPr lang="en-US" dirty="0"/>
              <a:t> </a:t>
            </a:r>
            <a:r>
              <a:rPr lang="en-US" dirty="0" err="1"/>
              <a:t>dalam</a:t>
            </a:r>
            <a:r>
              <a:rPr lang="en-US" dirty="0"/>
              <a:t> </a:t>
            </a:r>
            <a:r>
              <a:rPr lang="en-US" dirty="0" err="1"/>
              <a:t>periode</a:t>
            </a:r>
            <a:r>
              <a:rPr lang="en-US" dirty="0"/>
              <a:t> </a:t>
            </a:r>
            <a:r>
              <a:rPr lang="en-US" dirty="0" err="1"/>
              <a:t>tertentu</a:t>
            </a:r>
            <a:r>
              <a:rPr lang="en-US" dirty="0"/>
              <a:t> </a:t>
            </a:r>
            <a:r>
              <a:rPr lang="en-US" dirty="0" err="1"/>
              <a:t>sehingga</a:t>
            </a:r>
            <a:r>
              <a:rPr lang="en-US" dirty="0"/>
              <a:t> </a:t>
            </a:r>
            <a:r>
              <a:rPr lang="en-US" dirty="0" err="1"/>
              <a:t>akan</a:t>
            </a:r>
            <a:r>
              <a:rPr lang="en-US" dirty="0"/>
              <a:t> </a:t>
            </a:r>
            <a:r>
              <a:rPr lang="en-US" dirty="0" err="1"/>
              <a:t>terdapat</a:t>
            </a:r>
            <a:r>
              <a:rPr lang="en-US" dirty="0"/>
              <a:t> </a:t>
            </a:r>
            <a:r>
              <a:rPr lang="en-US" dirty="0" err="1"/>
              <a:t>banyak</a:t>
            </a:r>
            <a:r>
              <a:rPr lang="en-US" dirty="0"/>
              <a:t> </a:t>
            </a:r>
            <a:r>
              <a:rPr lang="en-US" dirty="0" err="1"/>
              <a:t>sekali</a:t>
            </a:r>
            <a:r>
              <a:rPr lang="en-US" dirty="0"/>
              <a:t> </a:t>
            </a:r>
            <a:r>
              <a:rPr lang="en-US" dirty="0" err="1"/>
              <a:t>jadwal</a:t>
            </a:r>
            <a:r>
              <a:rPr lang="en-US" dirty="0"/>
              <a:t> </a:t>
            </a:r>
            <a:r>
              <a:rPr lang="en-US" dirty="0" err="1"/>
              <a:t>perkuliahan</a:t>
            </a:r>
            <a:r>
              <a:rPr lang="en-US" dirty="0"/>
              <a:t>, </a:t>
            </a:r>
            <a:r>
              <a:rPr lang="en-US" dirty="0" err="1"/>
              <a:t>sebagian</a:t>
            </a:r>
            <a:r>
              <a:rPr lang="en-US" dirty="0"/>
              <a:t> </a:t>
            </a:r>
            <a:r>
              <a:rPr lang="en-US" dirty="0" err="1"/>
              <a:t>besar</a:t>
            </a:r>
            <a:r>
              <a:rPr lang="en-US" dirty="0"/>
              <a:t> </a:t>
            </a:r>
            <a:r>
              <a:rPr lang="en-US" dirty="0" err="1"/>
              <a:t>akan</a:t>
            </a:r>
            <a:r>
              <a:rPr lang="en-US" dirty="0"/>
              <a:t> </a:t>
            </a:r>
            <a:r>
              <a:rPr lang="en-US" dirty="0" err="1"/>
              <a:t>melibatkan</a:t>
            </a:r>
            <a:r>
              <a:rPr lang="en-US" dirty="0"/>
              <a:t> </a:t>
            </a:r>
            <a:r>
              <a:rPr lang="en-US" dirty="0" err="1"/>
              <a:t>satu</a:t>
            </a:r>
            <a:r>
              <a:rPr lang="en-US" dirty="0"/>
              <a:t> </a:t>
            </a:r>
            <a:r>
              <a:rPr lang="en-US" dirty="0" err="1"/>
              <a:t>atau</a:t>
            </a:r>
            <a:r>
              <a:rPr lang="en-US" dirty="0"/>
              <a:t> </a:t>
            </a:r>
            <a:r>
              <a:rPr lang="en-US" dirty="0" err="1"/>
              <a:t>lebih</a:t>
            </a:r>
            <a:r>
              <a:rPr lang="en-US" dirty="0"/>
              <a:t> </a:t>
            </a:r>
            <a:r>
              <a:rPr lang="en-US" dirty="0" err="1"/>
              <a:t>bentrokan</a:t>
            </a:r>
            <a:r>
              <a:rPr lang="en-US" dirty="0"/>
              <a:t> </a:t>
            </a:r>
            <a:r>
              <a:rPr lang="en-US" dirty="0" err="1"/>
              <a:t>jadwal</a:t>
            </a:r>
            <a:r>
              <a:rPr lang="en-US" dirty="0"/>
              <a:t>. </a:t>
            </a:r>
            <a:r>
              <a:rPr lang="en-US" dirty="0" err="1"/>
              <a:t>Tujuannya</a:t>
            </a:r>
            <a:r>
              <a:rPr lang="en-US" dirty="0"/>
              <a:t> </a:t>
            </a:r>
            <a:r>
              <a:rPr lang="en-US" dirty="0" err="1"/>
              <a:t>adalah</a:t>
            </a:r>
            <a:r>
              <a:rPr lang="en-US" dirty="0"/>
              <a:t> </a:t>
            </a:r>
            <a:r>
              <a:rPr lang="en-US" dirty="0" err="1"/>
              <a:t>menemukan</a:t>
            </a:r>
            <a:r>
              <a:rPr lang="en-US" dirty="0"/>
              <a:t> </a:t>
            </a:r>
            <a:r>
              <a:rPr lang="en-US" dirty="0" err="1"/>
              <a:t>jadwal</a:t>
            </a:r>
            <a:r>
              <a:rPr lang="en-US" dirty="0"/>
              <a:t> </a:t>
            </a:r>
            <a:r>
              <a:rPr lang="en-US" dirty="0" err="1"/>
              <a:t>tanpa</a:t>
            </a:r>
            <a:r>
              <a:rPr lang="en-US" dirty="0"/>
              <a:t> </a:t>
            </a:r>
            <a:r>
              <a:rPr lang="en-US" dirty="0" err="1"/>
              <a:t>bentrokan</a:t>
            </a:r>
            <a:endParaRPr lang="en-US" dirty="0"/>
          </a:p>
        </p:txBody>
      </p:sp>
      <p:graphicFrame>
        <p:nvGraphicFramePr>
          <p:cNvPr id="6" name="Table 5">
            <a:extLst>
              <a:ext uri="{FF2B5EF4-FFF2-40B4-BE49-F238E27FC236}">
                <a16:creationId xmlns:a16="http://schemas.microsoft.com/office/drawing/2014/main" id="{4D687FF8-9308-4805-98D2-37F634DE23E3}"/>
              </a:ext>
            </a:extLst>
          </p:cNvPr>
          <p:cNvGraphicFramePr>
            <a:graphicFrameLocks noGrp="1"/>
          </p:cNvGraphicFramePr>
          <p:nvPr/>
        </p:nvGraphicFramePr>
        <p:xfrm>
          <a:off x="3030070" y="3807770"/>
          <a:ext cx="6131860" cy="2194560"/>
        </p:xfrm>
        <a:graphic>
          <a:graphicData uri="http://schemas.openxmlformats.org/drawingml/2006/table">
            <a:tbl>
              <a:tblPr/>
              <a:tblGrid>
                <a:gridCol w="444649">
                  <a:extLst>
                    <a:ext uri="{9D8B030D-6E8A-4147-A177-3AD203B41FA5}">
                      <a16:colId xmlns:a16="http://schemas.microsoft.com/office/drawing/2014/main" val="20000"/>
                    </a:ext>
                  </a:extLst>
                </a:gridCol>
                <a:gridCol w="824753">
                  <a:extLst>
                    <a:ext uri="{9D8B030D-6E8A-4147-A177-3AD203B41FA5}">
                      <a16:colId xmlns:a16="http://schemas.microsoft.com/office/drawing/2014/main" val="20001"/>
                    </a:ext>
                  </a:extLst>
                </a:gridCol>
                <a:gridCol w="1115211">
                  <a:extLst>
                    <a:ext uri="{9D8B030D-6E8A-4147-A177-3AD203B41FA5}">
                      <a16:colId xmlns:a16="http://schemas.microsoft.com/office/drawing/2014/main" val="20002"/>
                    </a:ext>
                  </a:extLst>
                </a:gridCol>
                <a:gridCol w="821166">
                  <a:extLst>
                    <a:ext uri="{9D8B030D-6E8A-4147-A177-3AD203B41FA5}">
                      <a16:colId xmlns:a16="http://schemas.microsoft.com/office/drawing/2014/main" val="20003"/>
                    </a:ext>
                  </a:extLst>
                </a:gridCol>
                <a:gridCol w="735106">
                  <a:extLst>
                    <a:ext uri="{9D8B030D-6E8A-4147-A177-3AD203B41FA5}">
                      <a16:colId xmlns:a16="http://schemas.microsoft.com/office/drawing/2014/main" val="20004"/>
                    </a:ext>
                  </a:extLst>
                </a:gridCol>
                <a:gridCol w="717176">
                  <a:extLst>
                    <a:ext uri="{9D8B030D-6E8A-4147-A177-3AD203B41FA5}">
                      <a16:colId xmlns:a16="http://schemas.microsoft.com/office/drawing/2014/main" val="20005"/>
                    </a:ext>
                  </a:extLst>
                </a:gridCol>
                <a:gridCol w="663388">
                  <a:extLst>
                    <a:ext uri="{9D8B030D-6E8A-4147-A177-3AD203B41FA5}">
                      <a16:colId xmlns:a16="http://schemas.microsoft.com/office/drawing/2014/main" val="20006"/>
                    </a:ext>
                  </a:extLst>
                </a:gridCol>
                <a:gridCol w="810411">
                  <a:extLst>
                    <a:ext uri="{9D8B030D-6E8A-4147-A177-3AD203B41FA5}">
                      <a16:colId xmlns:a16="http://schemas.microsoft.com/office/drawing/2014/main" val="20007"/>
                    </a:ext>
                  </a:extLst>
                </a:gridCol>
              </a:tblGrid>
              <a:tr h="448007">
                <a:tc>
                  <a:txBody>
                    <a:bodyPr/>
                    <a:lstStyle/>
                    <a:p>
                      <a:pPr algn="ctr">
                        <a:spcBef>
                          <a:spcPts val="300"/>
                        </a:spcBef>
                        <a:spcAft>
                          <a:spcPts val="600"/>
                        </a:spcAft>
                        <a:tabLst>
                          <a:tab pos="800100" algn="l"/>
                        </a:tabLst>
                      </a:pPr>
                      <a:r>
                        <a:rPr lang="id-ID" sz="1600" spc="-30">
                          <a:latin typeface="+mn-lt"/>
                          <a:ea typeface="Times New Roman"/>
                          <a:cs typeface="Times New Roman"/>
                        </a:rPr>
                        <a:t>No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spcBef>
                          <a:spcPts val="300"/>
                        </a:spcBef>
                        <a:spcAft>
                          <a:spcPts val="600"/>
                        </a:spcAft>
                        <a:tabLst>
                          <a:tab pos="800100" algn="l"/>
                        </a:tabLst>
                      </a:pPr>
                      <a:r>
                        <a:rPr lang="id-ID" sz="1600" spc="-30" dirty="0">
                          <a:latin typeface="+mn-lt"/>
                          <a:ea typeface="Times New Roman"/>
                          <a:cs typeface="Times New Roman"/>
                        </a:rPr>
                        <a:t>Kode MK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spcBef>
                          <a:spcPts val="300"/>
                        </a:spcBef>
                        <a:spcAft>
                          <a:spcPts val="600"/>
                        </a:spcAft>
                        <a:tabLst>
                          <a:tab pos="800100" algn="l"/>
                        </a:tabLst>
                      </a:pPr>
                      <a:r>
                        <a:rPr lang="id-ID" sz="1600" spc="-30" dirty="0">
                          <a:latin typeface="+mn-lt"/>
                          <a:ea typeface="Times New Roman"/>
                          <a:cs typeface="Times New Roman"/>
                        </a:rPr>
                        <a:t>Pertemuan ke-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spcBef>
                          <a:spcPts val="300"/>
                        </a:spcBef>
                        <a:spcAft>
                          <a:spcPts val="600"/>
                        </a:spcAft>
                        <a:tabLst>
                          <a:tab pos="800100" algn="l"/>
                        </a:tabLst>
                      </a:pPr>
                      <a:r>
                        <a:rPr lang="id-ID" sz="1600" spc="-30">
                          <a:latin typeface="+mn-lt"/>
                          <a:ea typeface="Times New Roman"/>
                          <a:cs typeface="Times New Roman"/>
                        </a:rPr>
                        <a:t>Kode Kelas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spcBef>
                          <a:spcPts val="300"/>
                        </a:spcBef>
                        <a:spcAft>
                          <a:spcPts val="600"/>
                        </a:spcAft>
                        <a:tabLst>
                          <a:tab pos="800100" algn="l"/>
                        </a:tabLst>
                      </a:pPr>
                      <a:r>
                        <a:rPr lang="id-ID" sz="1600" spc="-30" dirty="0">
                          <a:latin typeface="+mn-lt"/>
                          <a:ea typeface="Times New Roman"/>
                          <a:cs typeface="Times New Roman"/>
                        </a:rPr>
                        <a:t>Jumlah mhs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spcBef>
                          <a:spcPts val="300"/>
                        </a:spcBef>
                        <a:spcAft>
                          <a:spcPts val="600"/>
                        </a:spcAft>
                        <a:tabLst>
                          <a:tab pos="800100" algn="l"/>
                        </a:tabLst>
                      </a:pPr>
                      <a:r>
                        <a:rPr lang="id-ID" sz="1600" spc="-30">
                          <a:latin typeface="+mn-lt"/>
                          <a:ea typeface="Times New Roman"/>
                          <a:cs typeface="Times New Roman"/>
                        </a:rPr>
                        <a:t>Kode Dosen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spcBef>
                          <a:spcPts val="300"/>
                        </a:spcBef>
                        <a:spcAft>
                          <a:spcPts val="600"/>
                        </a:spcAft>
                        <a:tabLst>
                          <a:tab pos="800100" algn="l"/>
                        </a:tabLst>
                      </a:pPr>
                      <a:r>
                        <a:rPr lang="id-ID" sz="1600" spc="-30" dirty="0">
                          <a:latin typeface="+mn-lt"/>
                          <a:ea typeface="Times New Roman"/>
                          <a:cs typeface="Times New Roman"/>
                        </a:rPr>
                        <a:t>Status dosen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spcBef>
                          <a:spcPts val="300"/>
                        </a:spcBef>
                        <a:spcAft>
                          <a:spcPts val="600"/>
                        </a:spcAft>
                        <a:tabLst>
                          <a:tab pos="800100" algn="l"/>
                        </a:tabLst>
                      </a:pPr>
                      <a:r>
                        <a:rPr lang="id-ID" sz="1600" spc="-30">
                          <a:latin typeface="+mn-lt"/>
                          <a:ea typeface="Times New Roman"/>
                          <a:cs typeface="Times New Roman"/>
                        </a:rPr>
                        <a:t>JFA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0000"/>
                  </a:ext>
                </a:extLst>
              </a:tr>
              <a:tr h="224004">
                <a:tc>
                  <a:txBody>
                    <a:bodyPr/>
                    <a:lstStyle/>
                    <a:p>
                      <a:pPr algn="ctr">
                        <a:spcBef>
                          <a:spcPts val="300"/>
                        </a:spcBef>
                        <a:spcAft>
                          <a:spcPts val="600"/>
                        </a:spcAft>
                        <a:tabLst>
                          <a:tab pos="800100" algn="l"/>
                        </a:tabLst>
                      </a:pPr>
                      <a:r>
                        <a:rPr lang="id-ID" sz="1600" spc="-30">
                          <a:latin typeface="+mn-lt"/>
                          <a:ea typeface="Times New Roman"/>
                          <a:cs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CS3143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IF-33-01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dirty="0">
                          <a:latin typeface="+mn-lt"/>
                          <a:ea typeface="Times New Roman"/>
                          <a:cs typeface="Times New Roman"/>
                        </a:rPr>
                        <a:t>40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SBK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Dalam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dirty="0">
                          <a:latin typeface="+mn-lt"/>
                          <a:ea typeface="Times New Roman"/>
                          <a:cs typeface="Times New Roman"/>
                        </a:rPr>
                        <a:t>Lektor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8007">
                <a:tc>
                  <a:txBody>
                    <a:bodyPr/>
                    <a:lstStyle/>
                    <a:p>
                      <a:pPr algn="ctr">
                        <a:spcBef>
                          <a:spcPts val="300"/>
                        </a:spcBef>
                        <a:spcAft>
                          <a:spcPts val="600"/>
                        </a:spcAft>
                        <a:tabLst>
                          <a:tab pos="800100" algn="l"/>
                        </a:tabLst>
                      </a:pPr>
                      <a:r>
                        <a:rPr lang="id-ID" sz="1600" spc="-30">
                          <a:latin typeface="+mn-lt"/>
                          <a:ea typeface="Times New Roman"/>
                          <a:cs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CS2314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dirty="0">
                          <a:latin typeface="+mn-lt"/>
                          <a:ea typeface="Times New Roman"/>
                          <a:cs typeface="Times New Roman"/>
                        </a:rPr>
                        <a:t>IF-34-01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TWG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LB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Guru Besar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007">
                <a:tc>
                  <a:txBody>
                    <a:bodyPr/>
                    <a:lstStyle/>
                    <a:p>
                      <a:pPr algn="ctr">
                        <a:spcBef>
                          <a:spcPts val="300"/>
                        </a:spcBef>
                        <a:spcAft>
                          <a:spcPts val="600"/>
                        </a:spcAft>
                        <a:tabLst>
                          <a:tab pos="800100" algn="l"/>
                        </a:tabLst>
                      </a:pPr>
                      <a:r>
                        <a:rPr lang="id-ID" sz="1600" spc="-30">
                          <a:latin typeface="+mn-lt"/>
                          <a:ea typeface="Times New Roman"/>
                          <a:cs typeface="Times New Roman"/>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CS2314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IF-34-01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35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TWG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dirty="0">
                          <a:latin typeface="+mn-lt"/>
                          <a:ea typeface="Times New Roman"/>
                          <a:cs typeface="Times New Roman"/>
                        </a:rPr>
                        <a:t>LB</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Guru Besar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24004">
                <a:tc>
                  <a:txBody>
                    <a:bodyPr/>
                    <a:lstStyle/>
                    <a:p>
                      <a:pPr algn="ctr">
                        <a:spcBef>
                          <a:spcPts val="300"/>
                        </a:spcBef>
                        <a:spcAft>
                          <a:spcPts val="600"/>
                        </a:spcAft>
                        <a:tabLst>
                          <a:tab pos="800100" algn="l"/>
                        </a:tabLst>
                      </a:pPr>
                      <a:r>
                        <a:rPr lang="id-ID" sz="1600" spc="-30">
                          <a:latin typeface="+mn-lt"/>
                          <a:ea typeface="Times New Roman"/>
                          <a:cs typeface="Times New Roman"/>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endParaRPr lang="id-ID" sz="1600" spc="-3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endParaRPr lang="id-ID" sz="1600" spc="-3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endParaRPr lang="id-ID" sz="1600" spc="-3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endParaRPr lang="id-ID" sz="1600" spc="-3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endParaRPr lang="id-ID" sz="1600" spc="-3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endParaRPr lang="id-ID" sz="1600" spc="-3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endParaRPr lang="id-ID" sz="1600" spc="-30">
                        <a:latin typeface="+mn-lt"/>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24004">
                <a:tc>
                  <a:txBody>
                    <a:bodyPr/>
                    <a:lstStyle/>
                    <a:p>
                      <a:pPr algn="ctr">
                        <a:spcBef>
                          <a:spcPts val="300"/>
                        </a:spcBef>
                        <a:spcAft>
                          <a:spcPts val="600"/>
                        </a:spcAft>
                        <a:tabLst>
                          <a:tab pos="800100" algn="l"/>
                        </a:tabLst>
                      </a:pPr>
                      <a:r>
                        <a:rPr lang="id-ID" sz="1600" spc="-30">
                          <a:latin typeface="+mn-lt"/>
                          <a:ea typeface="Times New Roman"/>
                          <a:cs typeface="Times New Roman"/>
                        </a:rPr>
                        <a:t>400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CS4923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IF-32-03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17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DSS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a:latin typeface="+mn-lt"/>
                          <a:ea typeface="Times New Roman"/>
                          <a:cs typeface="Times New Roman"/>
                        </a:rPr>
                        <a:t>Dalam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300"/>
                        </a:spcBef>
                        <a:spcAft>
                          <a:spcPts val="600"/>
                        </a:spcAft>
                        <a:tabLst>
                          <a:tab pos="800100" algn="l"/>
                        </a:tabLst>
                      </a:pPr>
                      <a:r>
                        <a:rPr lang="id-ID" sz="1600" spc="-30" dirty="0">
                          <a:latin typeface="+mn-lt"/>
                          <a:ea typeface="Times New Roman"/>
                          <a:cs typeface="Times New Roman"/>
                        </a:rPr>
                        <a:t>Lektor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Title 1">
            <a:extLst>
              <a:ext uri="{FF2B5EF4-FFF2-40B4-BE49-F238E27FC236}">
                <a16:creationId xmlns:a16="http://schemas.microsoft.com/office/drawing/2014/main" id="{4DC4EB63-D312-4598-9274-C43B8FAF9EEF}"/>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1" name="Picture 4" descr="Hasil gambar">
            <a:extLst>
              <a:ext uri="{FF2B5EF4-FFF2-40B4-BE49-F238E27FC236}">
                <a16:creationId xmlns:a16="http://schemas.microsoft.com/office/drawing/2014/main" id="{8A666C29-C71D-4E00-A0DE-0D1426CD0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703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B5AE071-6CC4-4102-A377-8119F0B66384}"/>
              </a:ext>
            </a:extLst>
          </p:cNvPr>
          <p:cNvPicPr>
            <a:picLocks noChangeAspect="1"/>
          </p:cNvPicPr>
          <p:nvPr/>
        </p:nvPicPr>
        <p:blipFill>
          <a:blip r:embed="rId2"/>
          <a:stretch>
            <a:fillRect/>
          </a:stretch>
        </p:blipFill>
        <p:spPr>
          <a:xfrm>
            <a:off x="9992736" y="681318"/>
            <a:ext cx="1162943" cy="1006938"/>
          </a:xfrm>
          <a:prstGeom prst="rect">
            <a:avLst/>
          </a:prstGeom>
        </p:spPr>
      </p:pic>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6"/>
            <a:ext cx="10058399" cy="9779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r>
              <a:rPr lang="id-ID" sz="2400" b="1" dirty="0"/>
              <a:t>II</a:t>
            </a:r>
            <a:endParaRPr lang="en-US" sz="2400" b="1" i="1" dirty="0"/>
          </a:p>
          <a:p>
            <a:pPr marL="98425" indent="0">
              <a:spcBef>
                <a:spcPts val="200"/>
              </a:spcBef>
              <a:spcAft>
                <a:spcPts val="600"/>
              </a:spcAft>
              <a:buNone/>
            </a:pPr>
            <a:r>
              <a:rPr lang="fi-FI" sz="2200" dirty="0"/>
              <a:t>Implementasi </a:t>
            </a:r>
            <a:r>
              <a:rPr lang="fi-FI" sz="2200" b="1" dirty="0"/>
              <a:t>representasi kromosom</a:t>
            </a:r>
            <a:r>
              <a:rPr lang="en-US" sz="2200" dirty="0"/>
              <a:t>:</a:t>
            </a:r>
          </a:p>
        </p:txBody>
      </p:sp>
      <p:pic>
        <p:nvPicPr>
          <p:cNvPr id="3" name="Picture 2">
            <a:extLst>
              <a:ext uri="{FF2B5EF4-FFF2-40B4-BE49-F238E27FC236}">
                <a16:creationId xmlns:a16="http://schemas.microsoft.com/office/drawing/2014/main" id="{FBD3E564-962C-4902-B310-115B2EC094DA}"/>
              </a:ext>
            </a:extLst>
          </p:cNvPr>
          <p:cNvPicPr>
            <a:picLocks noChangeAspect="1"/>
          </p:cNvPicPr>
          <p:nvPr/>
        </p:nvPicPr>
        <p:blipFill>
          <a:blip r:embed="rId3"/>
          <a:stretch>
            <a:fillRect/>
          </a:stretch>
        </p:blipFill>
        <p:spPr>
          <a:xfrm>
            <a:off x="1183343" y="2712066"/>
            <a:ext cx="2510116" cy="1569633"/>
          </a:xfrm>
          <a:prstGeom prst="rect">
            <a:avLst/>
          </a:prstGeom>
        </p:spPr>
      </p:pic>
      <p:pic>
        <p:nvPicPr>
          <p:cNvPr id="7" name="Picture 6">
            <a:extLst>
              <a:ext uri="{FF2B5EF4-FFF2-40B4-BE49-F238E27FC236}">
                <a16:creationId xmlns:a16="http://schemas.microsoft.com/office/drawing/2014/main" id="{65670076-377A-466E-AB91-90AEB485AA8A}"/>
              </a:ext>
            </a:extLst>
          </p:cNvPr>
          <p:cNvPicPr>
            <a:picLocks noChangeAspect="1"/>
          </p:cNvPicPr>
          <p:nvPr/>
        </p:nvPicPr>
        <p:blipFill>
          <a:blip r:embed="rId4"/>
          <a:stretch>
            <a:fillRect/>
          </a:stretch>
        </p:blipFill>
        <p:spPr>
          <a:xfrm>
            <a:off x="2834669" y="4685594"/>
            <a:ext cx="2510116" cy="1530716"/>
          </a:xfrm>
          <a:prstGeom prst="rect">
            <a:avLst/>
          </a:prstGeom>
        </p:spPr>
      </p:pic>
      <p:pic>
        <p:nvPicPr>
          <p:cNvPr id="10" name="Picture 3">
            <a:extLst>
              <a:ext uri="{FF2B5EF4-FFF2-40B4-BE49-F238E27FC236}">
                <a16:creationId xmlns:a16="http://schemas.microsoft.com/office/drawing/2014/main" id="{EAEE1CB6-BD4E-43C9-BC73-8315890624FF}"/>
              </a:ext>
            </a:extLst>
          </p:cNvPr>
          <p:cNvPicPr>
            <a:picLocks noChangeAspect="1" noChangeArrowheads="1"/>
          </p:cNvPicPr>
          <p:nvPr/>
        </p:nvPicPr>
        <p:blipFill>
          <a:blip r:embed="rId5"/>
          <a:srcRect/>
          <a:stretch>
            <a:fillRect/>
          </a:stretch>
        </p:blipFill>
        <p:spPr bwMode="auto">
          <a:xfrm>
            <a:off x="5855690" y="611769"/>
            <a:ext cx="5988758" cy="5634462"/>
          </a:xfrm>
          <a:prstGeom prst="rect">
            <a:avLst/>
          </a:prstGeom>
          <a:noFill/>
          <a:ln w="9525">
            <a:noFill/>
            <a:miter lim="800000"/>
            <a:headEnd/>
            <a:tailEnd/>
          </a:ln>
          <a:effectLst/>
        </p:spPr>
      </p:pic>
      <p:sp>
        <p:nvSpPr>
          <p:cNvPr id="11" name="Content Placeholder 11">
            <a:extLst>
              <a:ext uri="{FF2B5EF4-FFF2-40B4-BE49-F238E27FC236}">
                <a16:creationId xmlns:a16="http://schemas.microsoft.com/office/drawing/2014/main" id="{6A5E9AE0-9A9B-4A29-B705-4B5CE93E09D9}"/>
              </a:ext>
            </a:extLst>
          </p:cNvPr>
          <p:cNvSpPr txBox="1">
            <a:spLocks/>
          </p:cNvSpPr>
          <p:nvPr/>
        </p:nvSpPr>
        <p:spPr>
          <a:xfrm>
            <a:off x="1097280" y="4281699"/>
            <a:ext cx="4247505" cy="40389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spcAft>
                <a:spcPts val="600"/>
              </a:spcAft>
              <a:buNone/>
            </a:pPr>
            <a:r>
              <a:rPr lang="en-US" sz="1800" dirty="0"/>
              <a:t>Ruang 2 </a:t>
            </a:r>
            <a:r>
              <a:rPr lang="en-US" sz="1800" dirty="0">
                <a:sym typeface="Wingdings" panose="05000000000000000000" pitchFamily="2" charset="2"/>
              </a:rPr>
              <a:t> </a:t>
            </a:r>
            <a:r>
              <a:rPr lang="en-US" sz="1800" dirty="0"/>
              <a:t>Gen ke-2, Ruang 3 </a:t>
            </a:r>
            <a:r>
              <a:rPr lang="en-US" sz="1800" dirty="0">
                <a:sym typeface="Wingdings" panose="05000000000000000000" pitchFamily="2" charset="2"/>
              </a:rPr>
              <a:t> </a:t>
            </a:r>
            <a:r>
              <a:rPr lang="en-US" sz="1800" dirty="0"/>
              <a:t>Gen ke-3 …</a:t>
            </a:r>
          </a:p>
        </p:txBody>
      </p:sp>
      <p:sp>
        <p:nvSpPr>
          <p:cNvPr id="13" name="Rectangle 4">
            <a:extLst>
              <a:ext uri="{FF2B5EF4-FFF2-40B4-BE49-F238E27FC236}">
                <a16:creationId xmlns:a16="http://schemas.microsoft.com/office/drawing/2014/main" id="{8AB3EEDB-1C34-4B39-B419-916F48FF192F}"/>
              </a:ext>
            </a:extLst>
          </p:cNvPr>
          <p:cNvSpPr>
            <a:spLocks noChangeArrowheads="1"/>
          </p:cNvSpPr>
          <p:nvPr/>
        </p:nvSpPr>
        <p:spPr bwMode="auto">
          <a:xfrm>
            <a:off x="499363" y="5257676"/>
            <a:ext cx="2335306" cy="430887"/>
          </a:xfrm>
          <a:prstGeom prst="rect">
            <a:avLst/>
          </a:prstGeom>
          <a:noFill/>
          <a:ln w="9525">
            <a:noFill/>
            <a:miter lim="800000"/>
            <a:headEnd/>
            <a:tailEnd/>
          </a:ln>
        </p:spPr>
        <p:txBody>
          <a:bodyPr wrap="square">
            <a:spAutoFit/>
          </a:bodyPr>
          <a:lstStyle/>
          <a:p>
            <a:pPr algn="ctr"/>
            <a:r>
              <a:rPr lang="en-US" sz="2200" b="1" dirty="0" err="1">
                <a:solidFill>
                  <a:srgbClr val="C00000"/>
                </a:solidFill>
                <a:cs typeface="Calibri" panose="020F0502020204030204" pitchFamily="34" charset="0"/>
              </a:rPr>
              <a:t>Kromosom</a:t>
            </a:r>
            <a:r>
              <a:rPr lang="en-US" sz="2200" b="1" dirty="0">
                <a:solidFill>
                  <a:srgbClr val="C00000"/>
                </a:solidFill>
                <a:cs typeface="Calibri" panose="020F0502020204030204" pitchFamily="34" charset="0"/>
              </a:rPr>
              <a:t> lain?</a:t>
            </a:r>
            <a:endParaRPr lang="id-ID" sz="2200" b="1" dirty="0">
              <a:solidFill>
                <a:srgbClr val="C00000"/>
              </a:solidFill>
              <a:cs typeface="Calibri" panose="020F0502020204030204" pitchFamily="34" charset="0"/>
            </a:endParaRPr>
          </a:p>
        </p:txBody>
      </p:sp>
      <p:sp>
        <p:nvSpPr>
          <p:cNvPr id="14" name="Title 1">
            <a:extLst>
              <a:ext uri="{FF2B5EF4-FFF2-40B4-BE49-F238E27FC236}">
                <a16:creationId xmlns:a16="http://schemas.microsoft.com/office/drawing/2014/main" id="{BCFA0BF8-909E-4C42-B19A-7DE51C4C7210}"/>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spTree>
    <p:extLst>
      <p:ext uri="{BB962C8B-B14F-4D97-AF65-F5344CB8AC3E}">
        <p14:creationId xmlns:p14="http://schemas.microsoft.com/office/powerpoint/2010/main" val="135195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wipe(right)">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6"/>
            <a:ext cx="10058399" cy="97792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r>
              <a:rPr lang="id-ID" sz="2400" b="1" dirty="0"/>
              <a:t>II</a:t>
            </a:r>
            <a:endParaRPr lang="en-US" sz="2400" b="1" i="1" dirty="0"/>
          </a:p>
          <a:p>
            <a:pPr marL="98425" indent="0">
              <a:spcBef>
                <a:spcPts val="200"/>
              </a:spcBef>
              <a:spcAft>
                <a:spcPts val="600"/>
              </a:spcAft>
              <a:buNone/>
            </a:pPr>
            <a:r>
              <a:rPr lang="fi-FI" sz="2200" dirty="0"/>
              <a:t>Batasan, nilai prioritas, dan aturan</a:t>
            </a:r>
            <a:r>
              <a:rPr lang="en-US" sz="2200" dirty="0"/>
              <a:t>:</a:t>
            </a:r>
          </a:p>
        </p:txBody>
      </p:sp>
      <p:graphicFrame>
        <p:nvGraphicFramePr>
          <p:cNvPr id="13" name="Table 12">
            <a:extLst>
              <a:ext uri="{FF2B5EF4-FFF2-40B4-BE49-F238E27FC236}">
                <a16:creationId xmlns:a16="http://schemas.microsoft.com/office/drawing/2014/main" id="{0552DE81-359B-4961-BADF-74822543E643}"/>
              </a:ext>
            </a:extLst>
          </p:cNvPr>
          <p:cNvGraphicFramePr>
            <a:graphicFrameLocks noGrp="1"/>
          </p:cNvGraphicFramePr>
          <p:nvPr/>
        </p:nvGraphicFramePr>
        <p:xfrm>
          <a:off x="1204858" y="2792915"/>
          <a:ext cx="6074484" cy="3250601"/>
        </p:xfrm>
        <a:graphic>
          <a:graphicData uri="http://schemas.openxmlformats.org/drawingml/2006/table">
            <a:tbl>
              <a:tblPr/>
              <a:tblGrid>
                <a:gridCol w="1423992">
                  <a:extLst>
                    <a:ext uri="{9D8B030D-6E8A-4147-A177-3AD203B41FA5}">
                      <a16:colId xmlns:a16="http://schemas.microsoft.com/office/drawing/2014/main" val="20000"/>
                    </a:ext>
                  </a:extLst>
                </a:gridCol>
                <a:gridCol w="1165259">
                  <a:extLst>
                    <a:ext uri="{9D8B030D-6E8A-4147-A177-3AD203B41FA5}">
                      <a16:colId xmlns:a16="http://schemas.microsoft.com/office/drawing/2014/main" val="20001"/>
                    </a:ext>
                  </a:extLst>
                </a:gridCol>
                <a:gridCol w="3485233">
                  <a:extLst>
                    <a:ext uri="{9D8B030D-6E8A-4147-A177-3AD203B41FA5}">
                      <a16:colId xmlns:a16="http://schemas.microsoft.com/office/drawing/2014/main" val="20002"/>
                    </a:ext>
                  </a:extLst>
                </a:gridCol>
              </a:tblGrid>
              <a:tr h="278801">
                <a:tc>
                  <a:txBody>
                    <a:bodyPr/>
                    <a:lstStyle/>
                    <a:p>
                      <a:pPr algn="ctr">
                        <a:lnSpc>
                          <a:spcPct val="100000"/>
                        </a:lnSpc>
                        <a:spcBef>
                          <a:spcPts val="0"/>
                        </a:spcBef>
                        <a:spcAft>
                          <a:spcPts val="0"/>
                        </a:spcAft>
                        <a:tabLst>
                          <a:tab pos="800100" algn="l"/>
                        </a:tabLst>
                      </a:pPr>
                      <a:r>
                        <a:rPr lang="id-ID" sz="1500" b="1" spc="-30" dirty="0">
                          <a:latin typeface="+mn-lt"/>
                          <a:ea typeface="Times New Roman"/>
                          <a:cs typeface="Arial"/>
                        </a:rPr>
                        <a:t>Batasan</a:t>
                      </a:r>
                      <a:endParaRPr lang="id-ID" sz="1500" spc="-3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00000"/>
                        </a:lnSpc>
                        <a:spcBef>
                          <a:spcPts val="0"/>
                        </a:spcBef>
                        <a:spcAft>
                          <a:spcPts val="0"/>
                        </a:spcAft>
                        <a:tabLst>
                          <a:tab pos="800100" algn="l"/>
                        </a:tabLst>
                      </a:pPr>
                      <a:r>
                        <a:rPr lang="en-US" sz="1500" b="1" spc="-30">
                          <a:latin typeface="+mn-lt"/>
                          <a:ea typeface="Times New Roman"/>
                          <a:cs typeface="Arial"/>
                        </a:rPr>
                        <a:t>Nilai prioritas</a:t>
                      </a:r>
                      <a:endParaRPr lang="id-ID" sz="1500" spc="-3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algn="ctr">
                        <a:lnSpc>
                          <a:spcPct val="100000"/>
                        </a:lnSpc>
                        <a:spcBef>
                          <a:spcPts val="0"/>
                        </a:spcBef>
                        <a:spcAft>
                          <a:spcPts val="0"/>
                        </a:spcAft>
                        <a:tabLst>
                          <a:tab pos="800100" algn="l"/>
                        </a:tabLst>
                      </a:pPr>
                      <a:r>
                        <a:rPr lang="en-US" sz="1500" b="1" spc="-30">
                          <a:latin typeface="+mn-lt"/>
                          <a:ea typeface="Times New Roman"/>
                          <a:cs typeface="Arial"/>
                        </a:rPr>
                        <a:t>Alasan</a:t>
                      </a:r>
                      <a:endParaRPr lang="id-ID" sz="1500" spc="-3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0"/>
                  </a:ext>
                </a:extLst>
              </a:tr>
              <a:tr h="278844">
                <a:tc>
                  <a:txBody>
                    <a:bodyPr/>
                    <a:lstStyle/>
                    <a:p>
                      <a:pPr algn="l">
                        <a:lnSpc>
                          <a:spcPct val="100000"/>
                        </a:lnSpc>
                        <a:spcBef>
                          <a:spcPts val="0"/>
                        </a:spcBef>
                        <a:spcAft>
                          <a:spcPts val="0"/>
                        </a:spcAft>
                        <a:tabLst>
                          <a:tab pos="800100" algn="l"/>
                        </a:tabLst>
                      </a:pPr>
                      <a:r>
                        <a:rPr lang="en-US" sz="1500" spc="-30" dirty="0" err="1">
                          <a:latin typeface="+mn-lt"/>
                          <a:ea typeface="Times New Roman"/>
                          <a:cs typeface="Arial"/>
                        </a:rPr>
                        <a:t>Tidak</a:t>
                      </a:r>
                      <a:r>
                        <a:rPr lang="en-US" sz="1500" spc="-30" dirty="0">
                          <a:latin typeface="+mn-lt"/>
                          <a:ea typeface="Times New Roman"/>
                          <a:cs typeface="Arial"/>
                        </a:rPr>
                        <a:t> </a:t>
                      </a:r>
                      <a:r>
                        <a:rPr lang="en-US" sz="1500" spc="-30" dirty="0" err="1">
                          <a:latin typeface="+mn-lt"/>
                          <a:ea typeface="Times New Roman"/>
                          <a:cs typeface="Arial"/>
                        </a:rPr>
                        <a:t>bentrok</a:t>
                      </a:r>
                      <a:endParaRPr lang="id-ID" sz="1500" spc="-3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tabLst>
                          <a:tab pos="800100" algn="l"/>
                        </a:tabLst>
                      </a:pPr>
                      <a:r>
                        <a:rPr lang="en-US" sz="1500" spc="-30">
                          <a:latin typeface="+mn-lt"/>
                          <a:ea typeface="Times New Roman"/>
                          <a:cs typeface="Arial"/>
                        </a:rPr>
                        <a:t>24</a:t>
                      </a:r>
                      <a:endParaRPr lang="id-ID" sz="1500" spc="-3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just">
                        <a:lnSpc>
                          <a:spcPct val="100000"/>
                        </a:lnSpc>
                        <a:spcBef>
                          <a:spcPts val="0"/>
                        </a:spcBef>
                        <a:spcAft>
                          <a:spcPts val="0"/>
                        </a:spcAft>
                        <a:tabLst>
                          <a:tab pos="800100" algn="l"/>
                        </a:tabLst>
                      </a:pPr>
                      <a:r>
                        <a:rPr lang="en-US" sz="1500" spc="-30" dirty="0" err="1">
                          <a:latin typeface="+mn-lt"/>
                          <a:ea typeface="Times New Roman"/>
                          <a:cs typeface="Arial"/>
                        </a:rPr>
                        <a:t>Tidak</a:t>
                      </a:r>
                      <a:r>
                        <a:rPr lang="en-US" sz="1500" spc="-30" dirty="0">
                          <a:latin typeface="+mn-lt"/>
                          <a:ea typeface="Times New Roman"/>
                          <a:cs typeface="Arial"/>
                        </a:rPr>
                        <a:t> </a:t>
                      </a:r>
                      <a:r>
                        <a:rPr lang="en-US" sz="1500" spc="-30" dirty="0" err="1">
                          <a:latin typeface="+mn-lt"/>
                          <a:ea typeface="Times New Roman"/>
                          <a:cs typeface="Arial"/>
                        </a:rPr>
                        <a:t>bentrok</a:t>
                      </a:r>
                      <a:r>
                        <a:rPr lang="en-US" sz="1500" spc="-30" dirty="0">
                          <a:latin typeface="+mn-lt"/>
                          <a:ea typeface="Times New Roman"/>
                          <a:cs typeface="Arial"/>
                        </a:rPr>
                        <a:t> </a:t>
                      </a:r>
                      <a:r>
                        <a:rPr lang="id-ID" sz="1500" spc="-30" dirty="0">
                          <a:latin typeface="+mn-lt"/>
                          <a:ea typeface="Times New Roman"/>
                          <a:cs typeface="Arial"/>
                        </a:rPr>
                        <a:t>merupakan suatu </a:t>
                      </a:r>
                      <a:r>
                        <a:rPr lang="id-ID" sz="1500" i="1" spc="-30" dirty="0">
                          <a:latin typeface="+mn-lt"/>
                          <a:ea typeface="Times New Roman"/>
                          <a:cs typeface="Arial"/>
                        </a:rPr>
                        <a:t>hard constraint</a:t>
                      </a:r>
                      <a:r>
                        <a:rPr lang="id-ID" sz="1500" spc="-30" dirty="0">
                          <a:latin typeface="+mn-lt"/>
                          <a:ea typeface="Times New Roman"/>
                          <a:cs typeface="Arial"/>
                        </a:rPr>
                        <a:t> (batasan keras) yang sebaiknya tidak dilanggar. Sehingga batasan ini </a:t>
                      </a:r>
                      <a:r>
                        <a:rPr lang="en-US" sz="1500" spc="-30" dirty="0" err="1">
                          <a:latin typeface="+mn-lt"/>
                          <a:ea typeface="Times New Roman"/>
                          <a:cs typeface="Arial"/>
                        </a:rPr>
                        <a:t>lebih</a:t>
                      </a:r>
                      <a:r>
                        <a:rPr lang="en-US" sz="1500" spc="-30" dirty="0">
                          <a:latin typeface="+mn-lt"/>
                          <a:ea typeface="Times New Roman"/>
                          <a:cs typeface="Arial"/>
                        </a:rPr>
                        <a:t> </a:t>
                      </a:r>
                      <a:r>
                        <a:rPr lang="en-US" sz="1500" spc="-30" dirty="0" err="1">
                          <a:latin typeface="+mn-lt"/>
                          <a:ea typeface="Times New Roman"/>
                          <a:cs typeface="Arial"/>
                        </a:rPr>
                        <a:t>utama</a:t>
                      </a:r>
                      <a:r>
                        <a:rPr lang="en-US" sz="1500" spc="-30" dirty="0">
                          <a:latin typeface="+mn-lt"/>
                          <a:ea typeface="Times New Roman"/>
                          <a:cs typeface="Arial"/>
                        </a:rPr>
                        <a:t> </a:t>
                      </a:r>
                      <a:r>
                        <a:rPr lang="en-US" sz="1500" spc="-30" dirty="0" err="1">
                          <a:latin typeface="+mn-lt"/>
                          <a:ea typeface="Times New Roman"/>
                          <a:cs typeface="Arial"/>
                        </a:rPr>
                        <a:t>dibandingkan</a:t>
                      </a:r>
                      <a:r>
                        <a:rPr lang="en-US" sz="1500" spc="-30" dirty="0">
                          <a:latin typeface="+mn-lt"/>
                          <a:ea typeface="Times New Roman"/>
                          <a:cs typeface="Arial"/>
                        </a:rPr>
                        <a:t> </a:t>
                      </a:r>
                      <a:r>
                        <a:rPr lang="en-US" sz="1500" spc="-30" dirty="0" err="1">
                          <a:latin typeface="+mn-lt"/>
                          <a:ea typeface="Times New Roman"/>
                          <a:cs typeface="Arial"/>
                        </a:rPr>
                        <a:t>harus</a:t>
                      </a:r>
                      <a:r>
                        <a:rPr lang="en-US" sz="1500" spc="-30" dirty="0">
                          <a:latin typeface="+mn-lt"/>
                          <a:ea typeface="Times New Roman"/>
                          <a:cs typeface="Arial"/>
                        </a:rPr>
                        <a:t> </a:t>
                      </a:r>
                      <a:r>
                        <a:rPr lang="en-US" sz="1500" spc="-30" dirty="0" err="1">
                          <a:latin typeface="+mn-lt"/>
                          <a:ea typeface="Times New Roman"/>
                          <a:cs typeface="Arial"/>
                        </a:rPr>
                        <a:t>memenuhi</a:t>
                      </a:r>
                      <a:r>
                        <a:rPr lang="en-US" sz="1500" spc="-30" dirty="0">
                          <a:latin typeface="+mn-lt"/>
                          <a:ea typeface="Times New Roman"/>
                          <a:cs typeface="Arial"/>
                        </a:rPr>
                        <a:t> </a:t>
                      </a:r>
                      <a:r>
                        <a:rPr lang="en-US" sz="1500" spc="-30" dirty="0" err="1">
                          <a:latin typeface="+mn-lt"/>
                          <a:ea typeface="Times New Roman"/>
                          <a:cs typeface="Arial"/>
                        </a:rPr>
                        <a:t>permintaan</a:t>
                      </a:r>
                      <a:r>
                        <a:rPr lang="en-US" sz="1500" spc="-30" dirty="0">
                          <a:latin typeface="+mn-lt"/>
                          <a:ea typeface="Times New Roman"/>
                          <a:cs typeface="Arial"/>
                        </a:rPr>
                        <a:t> </a:t>
                      </a:r>
                      <a:r>
                        <a:rPr lang="id-ID" sz="1500" spc="-30" dirty="0">
                          <a:latin typeface="+mn-lt"/>
                          <a:ea typeface="Times New Roman"/>
                          <a:cs typeface="Arial"/>
                        </a:rPr>
                        <a:t>dosen berjabatan akademik </a:t>
                      </a:r>
                      <a:r>
                        <a:rPr lang="en-US" sz="1500" spc="-30" dirty="0">
                          <a:latin typeface="+mn-lt"/>
                          <a:ea typeface="Times New Roman"/>
                          <a:cs typeface="Arial"/>
                        </a:rPr>
                        <a:t>Guru </a:t>
                      </a:r>
                      <a:r>
                        <a:rPr lang="en-US" sz="1500" spc="-30" dirty="0" err="1">
                          <a:latin typeface="+mn-lt"/>
                          <a:ea typeface="Times New Roman"/>
                          <a:cs typeface="Arial"/>
                        </a:rPr>
                        <a:t>Besar</a:t>
                      </a:r>
                      <a:r>
                        <a:rPr lang="id-ID" sz="1500" spc="-30" dirty="0">
                          <a:latin typeface="+mn-lt"/>
                          <a:ea typeface="Times New Roman"/>
                          <a:cs typeface="Arial"/>
                        </a:rPr>
                        <a:t> dan Lektor Kepala atau batasan-batasan yang lain</a:t>
                      </a:r>
                      <a:r>
                        <a:rPr lang="en-US" sz="1500" spc="-30" dirty="0">
                          <a:latin typeface="+mn-lt"/>
                          <a:ea typeface="Times New Roman"/>
                          <a:cs typeface="Arial"/>
                        </a:rPr>
                        <a:t>. </a:t>
                      </a:r>
                      <a:r>
                        <a:rPr lang="en-US" sz="1500" spc="-30" dirty="0" err="1">
                          <a:latin typeface="+mn-lt"/>
                          <a:ea typeface="Times New Roman"/>
                          <a:cs typeface="Arial"/>
                        </a:rPr>
                        <a:t>Misal</a:t>
                      </a:r>
                      <a:r>
                        <a:rPr lang="en-US" sz="1500" spc="-30" dirty="0">
                          <a:latin typeface="+mn-lt"/>
                          <a:ea typeface="Times New Roman"/>
                          <a:cs typeface="Arial"/>
                        </a:rPr>
                        <a:t> </a:t>
                      </a:r>
                      <a:r>
                        <a:rPr lang="id-ID" sz="1500" spc="-30" dirty="0">
                          <a:latin typeface="+mn-lt"/>
                          <a:ea typeface="Times New Roman"/>
                          <a:cs typeface="Arial"/>
                        </a:rPr>
                        <a:t>batasan ini diberikan </a:t>
                      </a:r>
                      <a:r>
                        <a:rPr lang="en-US" sz="1500" spc="-30" dirty="0" err="1">
                          <a:latin typeface="+mn-lt"/>
                          <a:ea typeface="Times New Roman"/>
                          <a:cs typeface="Arial"/>
                        </a:rPr>
                        <a:t>nilai</a:t>
                      </a:r>
                      <a:r>
                        <a:rPr lang="en-US" sz="1500" spc="-30" dirty="0">
                          <a:latin typeface="+mn-lt"/>
                          <a:ea typeface="Times New Roman"/>
                          <a:cs typeface="Arial"/>
                        </a:rPr>
                        <a:t> </a:t>
                      </a:r>
                      <a:r>
                        <a:rPr lang="en-US" sz="1500" spc="-30" dirty="0" err="1">
                          <a:latin typeface="+mn-lt"/>
                          <a:ea typeface="Times New Roman"/>
                          <a:cs typeface="Arial"/>
                        </a:rPr>
                        <a:t>prioritas</a:t>
                      </a:r>
                      <a:r>
                        <a:rPr lang="id-ID" sz="1500" spc="-30" dirty="0">
                          <a:latin typeface="+mn-lt"/>
                          <a:ea typeface="Times New Roman"/>
                          <a:cs typeface="Arial"/>
                        </a:rPr>
                        <a:t> sebesar 24. Kemudian, batasan </a:t>
                      </a:r>
                      <a:r>
                        <a:rPr lang="en-US" sz="1500" spc="-30" dirty="0" err="1">
                          <a:latin typeface="+mn-lt"/>
                          <a:ea typeface="Times New Roman"/>
                          <a:cs typeface="Arial"/>
                        </a:rPr>
                        <a:t>permintaan</a:t>
                      </a:r>
                      <a:r>
                        <a:rPr lang="en-US" sz="1500" spc="-30" dirty="0">
                          <a:latin typeface="+mn-lt"/>
                          <a:ea typeface="Times New Roman"/>
                          <a:cs typeface="Arial"/>
                        </a:rPr>
                        <a:t> </a:t>
                      </a:r>
                      <a:r>
                        <a:rPr lang="id-ID" sz="1500" spc="-30" dirty="0">
                          <a:latin typeface="+mn-lt"/>
                          <a:ea typeface="Times New Roman"/>
                          <a:cs typeface="Arial"/>
                        </a:rPr>
                        <a:t>dosen berjabatan akademik </a:t>
                      </a:r>
                      <a:r>
                        <a:rPr lang="en-US" sz="1500" spc="-30" dirty="0">
                          <a:latin typeface="+mn-lt"/>
                          <a:ea typeface="Times New Roman"/>
                          <a:cs typeface="Arial"/>
                        </a:rPr>
                        <a:t>Guru </a:t>
                      </a:r>
                      <a:r>
                        <a:rPr lang="en-US" sz="1500" spc="-30" dirty="0" err="1">
                          <a:latin typeface="+mn-lt"/>
                          <a:ea typeface="Times New Roman"/>
                          <a:cs typeface="Arial"/>
                        </a:rPr>
                        <a:t>Besar</a:t>
                      </a:r>
                      <a:r>
                        <a:rPr lang="id-ID" sz="1500" spc="-30" dirty="0">
                          <a:latin typeface="+mn-lt"/>
                          <a:ea typeface="Times New Roman"/>
                          <a:cs typeface="Arial"/>
                        </a:rPr>
                        <a:t> dan Lektor Kepala diberi nilai prioritas sebesar 12. Misalkan ketiga batasan yang lainnya diberikan </a:t>
                      </a:r>
                      <a:r>
                        <a:rPr lang="en-US" sz="1500" spc="-30" dirty="0" err="1">
                          <a:latin typeface="+mn-lt"/>
                          <a:ea typeface="Times New Roman"/>
                          <a:cs typeface="Arial"/>
                        </a:rPr>
                        <a:t>nilai</a:t>
                      </a:r>
                      <a:r>
                        <a:rPr lang="en-US" sz="1500" spc="-30" dirty="0">
                          <a:latin typeface="+mn-lt"/>
                          <a:ea typeface="Times New Roman"/>
                          <a:cs typeface="Arial"/>
                        </a:rPr>
                        <a:t> </a:t>
                      </a:r>
                      <a:r>
                        <a:rPr lang="en-US" sz="1500" spc="-30" dirty="0" err="1">
                          <a:latin typeface="+mn-lt"/>
                          <a:ea typeface="Times New Roman"/>
                          <a:cs typeface="Arial"/>
                        </a:rPr>
                        <a:t>prioritas</a:t>
                      </a:r>
                      <a:r>
                        <a:rPr lang="en-US" sz="1500" spc="-30" dirty="0">
                          <a:latin typeface="+mn-lt"/>
                          <a:ea typeface="Times New Roman"/>
                          <a:cs typeface="Arial"/>
                        </a:rPr>
                        <a:t> yang </a:t>
                      </a:r>
                      <a:r>
                        <a:rPr lang="en-US" sz="1500" spc="-30" dirty="0" err="1">
                          <a:latin typeface="+mn-lt"/>
                          <a:ea typeface="Times New Roman"/>
                          <a:cs typeface="Arial"/>
                        </a:rPr>
                        <a:t>sama</a:t>
                      </a:r>
                      <a:r>
                        <a:rPr lang="id-ID" sz="1500" spc="-30" dirty="0">
                          <a:latin typeface="+mn-lt"/>
                          <a:ea typeface="Times New Roman"/>
                          <a:cs typeface="Arial"/>
                        </a:rPr>
                        <a:t>, yaitu 4</a:t>
                      </a:r>
                      <a:r>
                        <a:rPr lang="en-US" sz="1500" spc="-30" dirty="0">
                          <a:latin typeface="+mn-lt"/>
                          <a:ea typeface="Times New Roman"/>
                          <a:cs typeface="Arial"/>
                        </a:rPr>
                        <a:t>.</a:t>
                      </a:r>
                      <a:endParaRPr lang="id-ID" sz="1500" spc="-3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28083">
                <a:tc>
                  <a:txBody>
                    <a:bodyPr/>
                    <a:lstStyle/>
                    <a:p>
                      <a:pPr algn="l">
                        <a:lnSpc>
                          <a:spcPct val="100000"/>
                        </a:lnSpc>
                        <a:spcBef>
                          <a:spcPts val="0"/>
                        </a:spcBef>
                        <a:spcAft>
                          <a:spcPts val="0"/>
                        </a:spcAft>
                        <a:tabLst>
                          <a:tab pos="800100" algn="l"/>
                        </a:tabLst>
                      </a:pPr>
                      <a:r>
                        <a:rPr lang="en-US" sz="1500" spc="-30" dirty="0">
                          <a:latin typeface="+mn-lt"/>
                          <a:ea typeface="Times New Roman"/>
                          <a:cs typeface="Arial"/>
                        </a:rPr>
                        <a:t>Perm</a:t>
                      </a:r>
                      <a:r>
                        <a:rPr lang="id-ID" sz="1500" spc="-30" dirty="0">
                          <a:latin typeface="+mn-lt"/>
                          <a:ea typeface="Times New Roman"/>
                          <a:cs typeface="Arial"/>
                        </a:rPr>
                        <a:t>intaan</a:t>
                      </a:r>
                      <a:r>
                        <a:rPr lang="id-ID" sz="1500" i="1" spc="-30" dirty="0">
                          <a:latin typeface="+mn-lt"/>
                          <a:ea typeface="Times New Roman"/>
                          <a:cs typeface="Arial"/>
                        </a:rPr>
                        <a:t> </a:t>
                      </a:r>
                      <a:r>
                        <a:rPr lang="en-US" sz="1500" spc="-30" dirty="0">
                          <a:latin typeface="+mn-lt"/>
                          <a:ea typeface="Times New Roman"/>
                          <a:cs typeface="Arial"/>
                        </a:rPr>
                        <a:t>G</a:t>
                      </a:r>
                      <a:r>
                        <a:rPr lang="id-ID" sz="1500" spc="-30" dirty="0">
                          <a:latin typeface="+mn-lt"/>
                          <a:ea typeface="Times New Roman"/>
                          <a:cs typeface="Arial"/>
                        </a:rPr>
                        <a:t>uru </a:t>
                      </a:r>
                      <a:r>
                        <a:rPr lang="en-US" sz="1500" spc="-30" dirty="0">
                          <a:latin typeface="+mn-lt"/>
                          <a:ea typeface="Times New Roman"/>
                          <a:cs typeface="Arial"/>
                        </a:rPr>
                        <a:t>B</a:t>
                      </a:r>
                      <a:r>
                        <a:rPr lang="id-ID" sz="1500" spc="-30" dirty="0">
                          <a:latin typeface="+mn-lt"/>
                          <a:ea typeface="Times New Roman"/>
                          <a:cs typeface="Arial"/>
                        </a:rPr>
                        <a:t>esar dan Lektor Kepala</a:t>
                      </a:r>
                      <a:endParaRPr lang="id-ID" sz="1500" spc="-3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tabLst>
                          <a:tab pos="800100" algn="l"/>
                        </a:tabLst>
                      </a:pPr>
                      <a:r>
                        <a:rPr lang="en-US" sz="1500" spc="-30" dirty="0">
                          <a:latin typeface="+mn-lt"/>
                          <a:ea typeface="Times New Roman"/>
                          <a:cs typeface="Arial"/>
                        </a:rPr>
                        <a:t>12</a:t>
                      </a:r>
                      <a:endParaRPr lang="id-ID" sz="1500" spc="-3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id-ID"/>
                    </a:p>
                  </a:txBody>
                  <a:tcPr/>
                </a:tc>
                <a:extLst>
                  <a:ext uri="{0D108BD9-81ED-4DB2-BD59-A6C34878D82A}">
                    <a16:rowId xmlns:a16="http://schemas.microsoft.com/office/drawing/2014/main" val="10002"/>
                  </a:ext>
                </a:extLst>
              </a:tr>
              <a:tr h="603463">
                <a:tc>
                  <a:txBody>
                    <a:bodyPr/>
                    <a:lstStyle/>
                    <a:p>
                      <a:pPr algn="l">
                        <a:lnSpc>
                          <a:spcPct val="100000"/>
                        </a:lnSpc>
                        <a:spcBef>
                          <a:spcPts val="0"/>
                        </a:spcBef>
                        <a:spcAft>
                          <a:spcPts val="0"/>
                        </a:spcAft>
                        <a:tabLst>
                          <a:tab pos="800100" algn="l"/>
                        </a:tabLst>
                      </a:pPr>
                      <a:r>
                        <a:rPr lang="en-US" sz="1500" spc="-30">
                          <a:latin typeface="+mn-lt"/>
                          <a:ea typeface="Times New Roman"/>
                          <a:cs typeface="Arial"/>
                        </a:rPr>
                        <a:t>Perm</a:t>
                      </a:r>
                      <a:r>
                        <a:rPr lang="id-ID" sz="1500" spc="-30">
                          <a:latin typeface="+mn-lt"/>
                          <a:ea typeface="Times New Roman"/>
                          <a:cs typeface="Arial"/>
                        </a:rPr>
                        <a:t>intaan</a:t>
                      </a:r>
                      <a:r>
                        <a:rPr lang="en-US" sz="1500" spc="-30">
                          <a:latin typeface="+mn-lt"/>
                          <a:ea typeface="Times New Roman"/>
                          <a:cs typeface="Arial"/>
                        </a:rPr>
                        <a:t> L</a:t>
                      </a:r>
                      <a:r>
                        <a:rPr lang="id-ID" sz="1500" spc="-30">
                          <a:latin typeface="+mn-lt"/>
                          <a:ea typeface="Times New Roman"/>
                          <a:cs typeface="Arial"/>
                        </a:rPr>
                        <a:t>ektor dan Asisten Ahli</a:t>
                      </a:r>
                      <a:endParaRPr lang="id-ID" sz="1500" spc="-3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tabLst>
                          <a:tab pos="800100" algn="l"/>
                        </a:tabLst>
                      </a:pPr>
                      <a:r>
                        <a:rPr lang="en-US" sz="1500" spc="-30" dirty="0">
                          <a:latin typeface="+mn-lt"/>
                          <a:ea typeface="Times New Roman"/>
                          <a:cs typeface="Arial"/>
                        </a:rPr>
                        <a:t>4</a:t>
                      </a:r>
                      <a:endParaRPr lang="id-ID" sz="1500" spc="-3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id-ID"/>
                    </a:p>
                  </a:txBody>
                  <a:tcPr/>
                </a:tc>
                <a:extLst>
                  <a:ext uri="{0D108BD9-81ED-4DB2-BD59-A6C34878D82A}">
                    <a16:rowId xmlns:a16="http://schemas.microsoft.com/office/drawing/2014/main" val="10003"/>
                  </a:ext>
                </a:extLst>
              </a:tr>
              <a:tr h="278844">
                <a:tc>
                  <a:txBody>
                    <a:bodyPr/>
                    <a:lstStyle/>
                    <a:p>
                      <a:pPr algn="l">
                        <a:lnSpc>
                          <a:spcPct val="100000"/>
                        </a:lnSpc>
                        <a:spcBef>
                          <a:spcPts val="0"/>
                        </a:spcBef>
                        <a:spcAft>
                          <a:spcPts val="0"/>
                        </a:spcAft>
                        <a:tabLst>
                          <a:tab pos="800100" algn="l"/>
                        </a:tabLst>
                      </a:pPr>
                      <a:r>
                        <a:rPr lang="en-US" sz="1500" spc="-30">
                          <a:latin typeface="+mn-lt"/>
                          <a:ea typeface="Times New Roman"/>
                          <a:cs typeface="Arial"/>
                        </a:rPr>
                        <a:t>Status Dosen</a:t>
                      </a:r>
                      <a:endParaRPr lang="id-ID" sz="1500" spc="-3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tabLst>
                          <a:tab pos="800100" algn="l"/>
                        </a:tabLst>
                      </a:pPr>
                      <a:r>
                        <a:rPr lang="en-US" sz="1500" spc="-30" dirty="0">
                          <a:latin typeface="+mn-lt"/>
                          <a:ea typeface="Times New Roman"/>
                          <a:cs typeface="Arial"/>
                        </a:rPr>
                        <a:t>4</a:t>
                      </a:r>
                      <a:endParaRPr lang="id-ID" sz="1500" spc="-3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id-ID"/>
                    </a:p>
                  </a:txBody>
                  <a:tcPr/>
                </a:tc>
                <a:extLst>
                  <a:ext uri="{0D108BD9-81ED-4DB2-BD59-A6C34878D82A}">
                    <a16:rowId xmlns:a16="http://schemas.microsoft.com/office/drawing/2014/main" val="10004"/>
                  </a:ext>
                </a:extLst>
              </a:tr>
              <a:tr h="786568">
                <a:tc>
                  <a:txBody>
                    <a:bodyPr/>
                    <a:lstStyle/>
                    <a:p>
                      <a:pPr algn="l">
                        <a:lnSpc>
                          <a:spcPct val="100000"/>
                        </a:lnSpc>
                        <a:spcBef>
                          <a:spcPts val="0"/>
                        </a:spcBef>
                        <a:spcAft>
                          <a:spcPts val="0"/>
                        </a:spcAft>
                        <a:tabLst>
                          <a:tab pos="800100" algn="l"/>
                        </a:tabLst>
                      </a:pPr>
                      <a:r>
                        <a:rPr lang="en-US" sz="1500" spc="-30">
                          <a:latin typeface="+mn-lt"/>
                          <a:ea typeface="Times New Roman"/>
                          <a:cs typeface="Arial"/>
                        </a:rPr>
                        <a:t>Ruang Kuliah</a:t>
                      </a:r>
                      <a:endParaRPr lang="id-ID" sz="1500" spc="-3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Bef>
                          <a:spcPts val="0"/>
                        </a:spcBef>
                        <a:spcAft>
                          <a:spcPts val="0"/>
                        </a:spcAft>
                        <a:tabLst>
                          <a:tab pos="800100" algn="l"/>
                        </a:tabLst>
                      </a:pPr>
                      <a:r>
                        <a:rPr lang="en-US" sz="1500" spc="-30" dirty="0">
                          <a:latin typeface="+mn-lt"/>
                          <a:ea typeface="Times New Roman"/>
                          <a:cs typeface="Arial"/>
                        </a:rPr>
                        <a:t>4</a:t>
                      </a:r>
                      <a:endParaRPr lang="id-ID" sz="1500" spc="-3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id-ID"/>
                    </a:p>
                  </a:txBody>
                  <a:tcPr/>
                </a:tc>
                <a:extLst>
                  <a:ext uri="{0D108BD9-81ED-4DB2-BD59-A6C34878D82A}">
                    <a16:rowId xmlns:a16="http://schemas.microsoft.com/office/drawing/2014/main" val="10005"/>
                  </a:ext>
                </a:extLst>
              </a:tr>
            </a:tbl>
          </a:graphicData>
        </a:graphic>
      </p:graphicFrame>
      <p:sp>
        <p:nvSpPr>
          <p:cNvPr id="15" name="Content Placeholder 11">
            <a:extLst>
              <a:ext uri="{FF2B5EF4-FFF2-40B4-BE49-F238E27FC236}">
                <a16:creationId xmlns:a16="http://schemas.microsoft.com/office/drawing/2014/main" id="{F27B1B31-0B59-4F93-87D3-801985B49033}"/>
              </a:ext>
            </a:extLst>
          </p:cNvPr>
          <p:cNvSpPr txBox="1">
            <a:spLocks/>
          </p:cNvSpPr>
          <p:nvPr/>
        </p:nvSpPr>
        <p:spPr>
          <a:xfrm>
            <a:off x="7386920" y="1825617"/>
            <a:ext cx="3766792" cy="342770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sv-SE" sz="2200" dirty="0"/>
              <a:t>Pelanggaran batasan</a:t>
            </a:r>
            <a:r>
              <a:rPr lang="sv-SE" sz="2200" b="1" dirty="0"/>
              <a:t>:</a:t>
            </a:r>
          </a:p>
          <a:p>
            <a:pPr marL="268288" indent="-179388">
              <a:spcBef>
                <a:spcPts val="200"/>
              </a:spcBef>
              <a:buFont typeface="Arial" panose="020B0604020202020204" pitchFamily="34" charset="0"/>
              <a:buChar char="•"/>
            </a:pPr>
            <a:r>
              <a:rPr lang="id-ID" sz="1600" i="1" dirty="0"/>
              <a:t>J</a:t>
            </a:r>
            <a:r>
              <a:rPr lang="id-ID" sz="1600" i="1" baseline="-25000" dirty="0"/>
              <a:t>a</a:t>
            </a:r>
            <a:r>
              <a:rPr lang="en-US" sz="1600" i="1" baseline="-25000" dirty="0"/>
              <a:t> </a:t>
            </a:r>
            <a:r>
              <a:rPr lang="id-ID" sz="1600" dirty="0"/>
              <a:t>= Jumlah jadwal pertemuan yang bentrok </a:t>
            </a:r>
            <a:r>
              <a:rPr lang="en-US" sz="1600" dirty="0"/>
              <a:t>di</a:t>
            </a:r>
            <a:r>
              <a:rPr lang="id-ID" sz="1600" dirty="0"/>
              <a:t>kali 24</a:t>
            </a:r>
          </a:p>
          <a:p>
            <a:pPr marL="268288" indent="-179388">
              <a:spcBef>
                <a:spcPts val="200"/>
              </a:spcBef>
              <a:buFont typeface="Arial" panose="020B0604020202020204" pitchFamily="34" charset="0"/>
              <a:buChar char="•"/>
            </a:pPr>
            <a:r>
              <a:rPr lang="id-ID" sz="1600" i="1" dirty="0"/>
              <a:t>J</a:t>
            </a:r>
            <a:r>
              <a:rPr lang="id-ID" sz="1600" i="1" baseline="-25000" dirty="0"/>
              <a:t>b</a:t>
            </a:r>
            <a:r>
              <a:rPr lang="en-US" sz="1600" dirty="0"/>
              <a:t> </a:t>
            </a:r>
            <a:r>
              <a:rPr lang="id-ID" sz="1600" dirty="0"/>
              <a:t>=</a:t>
            </a:r>
            <a:r>
              <a:rPr lang="en-US" sz="1600" dirty="0"/>
              <a:t> J</a:t>
            </a:r>
            <a:r>
              <a:rPr lang="id-ID" sz="1600" dirty="0"/>
              <a:t>umlah jadwal yang tidak sesuai permintaan dosen berjabatan Guru Besar dan Lektor Kepala dikali 12</a:t>
            </a:r>
          </a:p>
          <a:p>
            <a:pPr marL="268288" indent="-179388">
              <a:spcBef>
                <a:spcPts val="200"/>
              </a:spcBef>
              <a:buFont typeface="Arial" panose="020B0604020202020204" pitchFamily="34" charset="0"/>
              <a:buChar char="•"/>
            </a:pPr>
            <a:r>
              <a:rPr lang="id-ID" sz="1600" i="1" dirty="0"/>
              <a:t>J</a:t>
            </a:r>
            <a:r>
              <a:rPr lang="id-ID" sz="1600" i="1" baseline="-25000" dirty="0"/>
              <a:t>c</a:t>
            </a:r>
            <a:r>
              <a:rPr lang="en-US" sz="1600" i="1" baseline="-25000" dirty="0"/>
              <a:t> </a:t>
            </a:r>
            <a:r>
              <a:rPr lang="id-ID" sz="1600" dirty="0"/>
              <a:t>=</a:t>
            </a:r>
            <a:r>
              <a:rPr lang="en-US" sz="1600" dirty="0"/>
              <a:t> </a:t>
            </a:r>
            <a:r>
              <a:rPr lang="id-ID" sz="1600" dirty="0"/>
              <a:t>Jumlah jadwal yang tidak sesuai permintaan dosen Lektor dan Asisten Ahli dikali 4</a:t>
            </a:r>
          </a:p>
          <a:p>
            <a:pPr marL="268288" indent="-179388">
              <a:spcBef>
                <a:spcPts val="200"/>
              </a:spcBef>
              <a:buFont typeface="Arial" panose="020B0604020202020204" pitchFamily="34" charset="0"/>
              <a:buChar char="•"/>
            </a:pPr>
            <a:r>
              <a:rPr lang="id-ID" sz="1600" i="1" dirty="0"/>
              <a:t>J</a:t>
            </a:r>
            <a:r>
              <a:rPr lang="id-ID" sz="1600" i="1" baseline="-25000" dirty="0"/>
              <a:t>d</a:t>
            </a:r>
            <a:r>
              <a:rPr lang="en-US" sz="1600" i="1" baseline="-25000" dirty="0"/>
              <a:t> </a:t>
            </a:r>
            <a:r>
              <a:rPr lang="id-ID" sz="1600" dirty="0"/>
              <a:t>= Jumlah jadwal yang tidak sesuai ruang kuliahnya dikali 4</a:t>
            </a:r>
          </a:p>
          <a:p>
            <a:pPr marL="268288" indent="-179388">
              <a:spcBef>
                <a:spcPts val="200"/>
              </a:spcBef>
              <a:buFont typeface="Arial" panose="020B0604020202020204" pitchFamily="34" charset="0"/>
              <a:buChar char="•"/>
            </a:pPr>
            <a:r>
              <a:rPr lang="id-ID" sz="1600" i="1" dirty="0"/>
              <a:t>J</a:t>
            </a:r>
            <a:r>
              <a:rPr lang="id-ID" sz="1600" i="1" baseline="-25000" dirty="0"/>
              <a:t>e</a:t>
            </a:r>
            <a:r>
              <a:rPr lang="en-US" sz="1600" dirty="0"/>
              <a:t> </a:t>
            </a:r>
            <a:r>
              <a:rPr lang="id-ID" sz="1600" dirty="0"/>
              <a:t>=Jumlah jadwal yang Tidak Sesuai Status dosen dikali 4</a:t>
            </a:r>
            <a:endParaRPr lang="sv-SE" sz="1600" dirty="0"/>
          </a:p>
        </p:txBody>
      </p:sp>
      <p:sp>
        <p:nvSpPr>
          <p:cNvPr id="16" name="Content Placeholder 11">
            <a:extLst>
              <a:ext uri="{FF2B5EF4-FFF2-40B4-BE49-F238E27FC236}">
                <a16:creationId xmlns:a16="http://schemas.microsoft.com/office/drawing/2014/main" id="{29E2E272-7EB6-4DCF-9424-AA6050710327}"/>
              </a:ext>
            </a:extLst>
          </p:cNvPr>
          <p:cNvSpPr txBox="1">
            <a:spLocks/>
          </p:cNvSpPr>
          <p:nvPr/>
        </p:nvSpPr>
        <p:spPr>
          <a:xfrm>
            <a:off x="7386920" y="5217456"/>
            <a:ext cx="1895625" cy="64799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sv-SE" sz="2200" dirty="0"/>
              <a:t>Fungsi </a:t>
            </a:r>
            <a:r>
              <a:rPr lang="sv-SE" sz="2200" b="1" i="1" dirty="0"/>
              <a:t>fitness</a:t>
            </a:r>
            <a:r>
              <a:rPr lang="sv-SE" sz="2200" b="1" dirty="0"/>
              <a:t>:</a:t>
            </a:r>
          </a:p>
        </p:txBody>
      </p:sp>
      <p:pic>
        <p:nvPicPr>
          <p:cNvPr id="17" name="Picture 2">
            <a:extLst>
              <a:ext uri="{FF2B5EF4-FFF2-40B4-BE49-F238E27FC236}">
                <a16:creationId xmlns:a16="http://schemas.microsoft.com/office/drawing/2014/main" id="{37A03291-FD39-45A7-86DA-0ABAA4B24479}"/>
              </a:ext>
            </a:extLst>
          </p:cNvPr>
          <p:cNvPicPr>
            <a:picLocks noChangeAspect="1" noChangeArrowheads="1"/>
          </p:cNvPicPr>
          <p:nvPr/>
        </p:nvPicPr>
        <p:blipFill>
          <a:blip r:embed="rId2"/>
          <a:srcRect/>
          <a:stretch>
            <a:fillRect/>
          </a:stretch>
        </p:blipFill>
        <p:spPr bwMode="auto">
          <a:xfrm>
            <a:off x="9179723" y="5060448"/>
            <a:ext cx="1359184" cy="731224"/>
          </a:xfrm>
          <a:prstGeom prst="rect">
            <a:avLst/>
          </a:prstGeom>
          <a:noFill/>
          <a:ln w="9525">
            <a:noFill/>
            <a:miter lim="800000"/>
            <a:headEnd/>
            <a:tailEnd/>
          </a:ln>
        </p:spPr>
      </p:pic>
      <p:pic>
        <p:nvPicPr>
          <p:cNvPr id="18" name="Picture 3">
            <a:extLst>
              <a:ext uri="{FF2B5EF4-FFF2-40B4-BE49-F238E27FC236}">
                <a16:creationId xmlns:a16="http://schemas.microsoft.com/office/drawing/2014/main" id="{6714F01E-603B-4C1F-A9D6-6037AEF80976}"/>
              </a:ext>
            </a:extLst>
          </p:cNvPr>
          <p:cNvPicPr>
            <a:picLocks noChangeAspect="1" noChangeArrowheads="1"/>
          </p:cNvPicPr>
          <p:nvPr/>
        </p:nvPicPr>
        <p:blipFill>
          <a:blip r:embed="rId3"/>
          <a:srcRect/>
          <a:stretch>
            <a:fillRect/>
          </a:stretch>
        </p:blipFill>
        <p:spPr bwMode="auto">
          <a:xfrm>
            <a:off x="8354436" y="5793734"/>
            <a:ext cx="3276599" cy="464475"/>
          </a:xfrm>
          <a:prstGeom prst="rect">
            <a:avLst/>
          </a:prstGeom>
          <a:noFill/>
          <a:ln w="9525">
            <a:noFill/>
            <a:miter lim="800000"/>
            <a:headEnd/>
            <a:tailEnd/>
          </a:ln>
        </p:spPr>
      </p:pic>
      <p:sp>
        <p:nvSpPr>
          <p:cNvPr id="14" name="Title 1">
            <a:extLst>
              <a:ext uri="{FF2B5EF4-FFF2-40B4-BE49-F238E27FC236}">
                <a16:creationId xmlns:a16="http://schemas.microsoft.com/office/drawing/2014/main" id="{F3AEBE2A-AF96-4375-AB2C-1E0ED52A1974}"/>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9" name="Picture 4" descr="Hasil gambar">
            <a:extLst>
              <a:ext uri="{FF2B5EF4-FFF2-40B4-BE49-F238E27FC236}">
                <a16:creationId xmlns:a16="http://schemas.microsoft.com/office/drawing/2014/main" id="{54F6EBE6-4166-46F7-A6DC-9CF5698A2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92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1" y="1872856"/>
            <a:ext cx="4575280" cy="17985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I</a:t>
            </a:r>
            <a:r>
              <a:rPr lang="id-ID" sz="2400" b="1" dirty="0"/>
              <a:t>V</a:t>
            </a:r>
            <a:endParaRPr lang="en-US" sz="2400" b="1" i="1" dirty="0"/>
          </a:p>
          <a:p>
            <a:pPr marL="98425" indent="0">
              <a:spcBef>
                <a:spcPts val="200"/>
              </a:spcBef>
              <a:spcAft>
                <a:spcPts val="600"/>
              </a:spcAft>
              <a:buNone/>
            </a:pPr>
            <a:r>
              <a:rPr lang="fi-FI" sz="2200" dirty="0"/>
              <a:t>Mendefinisikan persoalan </a:t>
            </a:r>
            <a:r>
              <a:rPr lang="fi-FI" sz="2200" b="1" i="1" dirty="0"/>
              <a:t>8-queens</a:t>
            </a:r>
            <a:r>
              <a:rPr lang="en-US" sz="2200" dirty="0"/>
              <a:t>: </a:t>
            </a:r>
            <a:r>
              <a:rPr lang="en-US" sz="1800" dirty="0" err="1"/>
              <a:t>Letakkan</a:t>
            </a:r>
            <a:r>
              <a:rPr lang="en-US" sz="1800" dirty="0"/>
              <a:t> </a:t>
            </a:r>
            <a:r>
              <a:rPr lang="en-US" sz="1800" dirty="0" err="1"/>
              <a:t>sebuah</a:t>
            </a:r>
            <a:r>
              <a:rPr lang="en-US" sz="1800" dirty="0"/>
              <a:t> queen </a:t>
            </a:r>
            <a:r>
              <a:rPr lang="en-US" sz="1800" dirty="0" err="1"/>
              <a:t>sedemikian</a:t>
            </a:r>
            <a:r>
              <a:rPr lang="en-US" sz="1800" dirty="0"/>
              <a:t> </a:t>
            </a:r>
            <a:r>
              <a:rPr lang="en-US" sz="1800" dirty="0" err="1"/>
              <a:t>hingga</a:t>
            </a:r>
            <a:r>
              <a:rPr lang="en-US" sz="1800" dirty="0"/>
              <a:t> queen </a:t>
            </a:r>
            <a:r>
              <a:rPr lang="en-US" sz="1800" dirty="0" err="1"/>
              <a:t>tersebut</a:t>
            </a:r>
            <a:r>
              <a:rPr lang="en-US" sz="1800" dirty="0"/>
              <a:t> </a:t>
            </a:r>
            <a:r>
              <a:rPr lang="en-US" sz="1800" dirty="0" err="1"/>
              <a:t>tidak</a:t>
            </a:r>
            <a:r>
              <a:rPr lang="en-US" sz="1800" dirty="0"/>
              <a:t> </a:t>
            </a:r>
            <a:r>
              <a:rPr lang="en-US" sz="1800" dirty="0" err="1"/>
              <a:t>mengancam</a:t>
            </a:r>
            <a:r>
              <a:rPr lang="en-US" sz="1800" dirty="0"/>
              <a:t> queen lain yang </a:t>
            </a:r>
            <a:r>
              <a:rPr lang="en-US" sz="1800" dirty="0" err="1"/>
              <a:t>telah</a:t>
            </a:r>
            <a:r>
              <a:rPr lang="en-US" sz="1800" dirty="0"/>
              <a:t> </a:t>
            </a:r>
            <a:r>
              <a:rPr lang="en-US" sz="1800" dirty="0" err="1"/>
              <a:t>diletakkan</a:t>
            </a:r>
            <a:r>
              <a:rPr lang="en-US" sz="1800" dirty="0"/>
              <a:t> di </a:t>
            </a:r>
            <a:r>
              <a:rPr lang="en-US" sz="1800" dirty="0" err="1"/>
              <a:t>atas</a:t>
            </a:r>
            <a:r>
              <a:rPr lang="en-US" sz="1800" dirty="0"/>
              <a:t> </a:t>
            </a:r>
            <a:r>
              <a:rPr lang="en-US" sz="1800" dirty="0" err="1"/>
              <a:t>papan</a:t>
            </a:r>
            <a:r>
              <a:rPr lang="en-US" sz="1800" dirty="0"/>
              <a:t> </a:t>
            </a:r>
            <a:r>
              <a:rPr lang="en-US" sz="1800" dirty="0" err="1"/>
              <a:t>catur</a:t>
            </a:r>
            <a:endParaRPr lang="en-US" sz="1800" dirty="0"/>
          </a:p>
        </p:txBody>
      </p:sp>
      <p:pic>
        <p:nvPicPr>
          <p:cNvPr id="4" name="Picture 3">
            <a:extLst>
              <a:ext uri="{FF2B5EF4-FFF2-40B4-BE49-F238E27FC236}">
                <a16:creationId xmlns:a16="http://schemas.microsoft.com/office/drawing/2014/main" id="{60570A33-A27F-47A0-9A77-27366DFB48F6}"/>
              </a:ext>
            </a:extLst>
          </p:cNvPr>
          <p:cNvPicPr>
            <a:picLocks noChangeAspect="1"/>
          </p:cNvPicPr>
          <p:nvPr/>
        </p:nvPicPr>
        <p:blipFill>
          <a:blip r:embed="rId2"/>
          <a:stretch>
            <a:fillRect/>
          </a:stretch>
        </p:blipFill>
        <p:spPr>
          <a:xfrm>
            <a:off x="9992736" y="681318"/>
            <a:ext cx="1162943" cy="1006938"/>
          </a:xfrm>
          <a:prstGeom prst="rect">
            <a:avLst/>
          </a:prstGeom>
        </p:spPr>
      </p:pic>
      <p:pic>
        <p:nvPicPr>
          <p:cNvPr id="7" name="Picture 376">
            <a:extLst>
              <a:ext uri="{FF2B5EF4-FFF2-40B4-BE49-F238E27FC236}">
                <a16:creationId xmlns:a16="http://schemas.microsoft.com/office/drawing/2014/main" id="{7B74A150-0686-43BF-8905-4D02E7272807}"/>
              </a:ext>
            </a:extLst>
          </p:cNvPr>
          <p:cNvPicPr>
            <a:picLocks noChangeAspect="1" noChangeArrowheads="1"/>
          </p:cNvPicPr>
          <p:nvPr/>
        </p:nvPicPr>
        <p:blipFill>
          <a:blip r:embed="rId3">
            <a:grayscl/>
          </a:blip>
          <a:srcRect/>
          <a:stretch>
            <a:fillRect/>
          </a:stretch>
        </p:blipFill>
        <p:spPr bwMode="auto">
          <a:xfrm>
            <a:off x="936811" y="3621133"/>
            <a:ext cx="4735749" cy="2402455"/>
          </a:xfrm>
          <a:prstGeom prst="rect">
            <a:avLst/>
          </a:prstGeom>
          <a:noFill/>
          <a:ln w="9525">
            <a:noFill/>
            <a:miter lim="800000"/>
            <a:headEnd/>
            <a:tailEnd/>
          </a:ln>
        </p:spPr>
      </p:pic>
      <p:pic>
        <p:nvPicPr>
          <p:cNvPr id="10" name="Picture 2">
            <a:extLst>
              <a:ext uri="{FF2B5EF4-FFF2-40B4-BE49-F238E27FC236}">
                <a16:creationId xmlns:a16="http://schemas.microsoft.com/office/drawing/2014/main" id="{D782005C-04A9-4E06-9FF5-49364815D319}"/>
              </a:ext>
            </a:extLst>
          </p:cNvPr>
          <p:cNvPicPr>
            <a:picLocks noChangeAspect="1" noChangeArrowheads="1"/>
          </p:cNvPicPr>
          <p:nvPr/>
        </p:nvPicPr>
        <p:blipFill>
          <a:blip r:embed="rId4">
            <a:grayscl/>
          </a:blip>
          <a:srcRect/>
          <a:stretch>
            <a:fillRect/>
          </a:stretch>
        </p:blipFill>
        <p:spPr bwMode="auto">
          <a:xfrm>
            <a:off x="8044240" y="237297"/>
            <a:ext cx="3896991" cy="4968241"/>
          </a:xfrm>
          <a:prstGeom prst="rect">
            <a:avLst/>
          </a:prstGeom>
          <a:noFill/>
          <a:ln w="9525">
            <a:noFill/>
            <a:miter lim="800000"/>
            <a:headEnd/>
            <a:tailEnd/>
          </a:ln>
        </p:spPr>
      </p:pic>
      <p:sp>
        <p:nvSpPr>
          <p:cNvPr id="11" name="Rectangle 4">
            <a:extLst>
              <a:ext uri="{FF2B5EF4-FFF2-40B4-BE49-F238E27FC236}">
                <a16:creationId xmlns:a16="http://schemas.microsoft.com/office/drawing/2014/main" id="{1FC7F3D3-7252-4F81-BAED-C119AAFA6ECB}"/>
              </a:ext>
            </a:extLst>
          </p:cNvPr>
          <p:cNvSpPr>
            <a:spLocks noChangeArrowheads="1"/>
          </p:cNvSpPr>
          <p:nvPr/>
        </p:nvSpPr>
        <p:spPr bwMode="auto">
          <a:xfrm>
            <a:off x="5708934" y="3121331"/>
            <a:ext cx="2335306" cy="430887"/>
          </a:xfrm>
          <a:prstGeom prst="rect">
            <a:avLst/>
          </a:prstGeom>
          <a:noFill/>
          <a:ln w="9525">
            <a:noFill/>
            <a:miter lim="800000"/>
            <a:headEnd/>
            <a:tailEnd/>
          </a:ln>
        </p:spPr>
        <p:txBody>
          <a:bodyPr wrap="square">
            <a:spAutoFit/>
          </a:bodyPr>
          <a:lstStyle/>
          <a:p>
            <a:pPr algn="ctr"/>
            <a:r>
              <a:rPr lang="en-US" sz="2200" b="1" dirty="0" err="1">
                <a:solidFill>
                  <a:srgbClr val="C00000"/>
                </a:solidFill>
                <a:cs typeface="Calibri" panose="020F0502020204030204" pitchFamily="34" charset="0"/>
              </a:rPr>
              <a:t>Kromosom</a:t>
            </a:r>
            <a:r>
              <a:rPr lang="en-US" sz="2200" b="1" dirty="0">
                <a:solidFill>
                  <a:srgbClr val="C00000"/>
                </a:solidFill>
                <a:cs typeface="Calibri" panose="020F0502020204030204" pitchFamily="34" charset="0"/>
              </a:rPr>
              <a:t> lain?</a:t>
            </a:r>
            <a:endParaRPr lang="id-ID" sz="2200" b="1" dirty="0">
              <a:solidFill>
                <a:srgbClr val="C00000"/>
              </a:solidFill>
              <a:cs typeface="Calibri" panose="020F0502020204030204" pitchFamily="34" charset="0"/>
            </a:endParaRPr>
          </a:p>
        </p:txBody>
      </p:sp>
      <p:sp>
        <p:nvSpPr>
          <p:cNvPr id="12" name="Content Placeholder 11">
            <a:extLst>
              <a:ext uri="{FF2B5EF4-FFF2-40B4-BE49-F238E27FC236}">
                <a16:creationId xmlns:a16="http://schemas.microsoft.com/office/drawing/2014/main" id="{DCDDD36A-9811-4181-8FCD-3A7DE81C2190}"/>
              </a:ext>
            </a:extLst>
          </p:cNvPr>
          <p:cNvSpPr txBox="1">
            <a:spLocks/>
          </p:cNvSpPr>
          <p:nvPr/>
        </p:nvSpPr>
        <p:spPr>
          <a:xfrm>
            <a:off x="5817759" y="4930588"/>
            <a:ext cx="5284133" cy="139038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sv-SE" sz="2200" dirty="0"/>
              <a:t>Fungsi </a:t>
            </a:r>
            <a:r>
              <a:rPr lang="sv-SE" sz="2200" b="1" i="1" dirty="0"/>
              <a:t>fitness</a:t>
            </a:r>
            <a:r>
              <a:rPr lang="sv-SE" sz="2200" b="1" dirty="0"/>
              <a:t>:</a:t>
            </a:r>
          </a:p>
          <a:p>
            <a:pPr marL="98425" indent="0">
              <a:spcBef>
                <a:spcPts val="200"/>
              </a:spcBef>
              <a:buNone/>
            </a:pPr>
            <a:endParaRPr lang="sv-SE" sz="2200" b="1" dirty="0"/>
          </a:p>
          <a:p>
            <a:pPr marL="98425" indent="0">
              <a:spcBef>
                <a:spcPts val="200"/>
              </a:spcBef>
              <a:buNone/>
            </a:pPr>
            <a:r>
              <a:rPr lang="sv-SE" sz="1600" dirty="0"/>
              <a:t>Q = adalah jumlah queen yang saling mengancam</a:t>
            </a:r>
          </a:p>
          <a:p>
            <a:pPr marL="98425" indent="0">
              <a:spcBef>
                <a:spcPts val="200"/>
              </a:spcBef>
              <a:buNone/>
            </a:pPr>
            <a:r>
              <a:rPr lang="sv-SE" sz="1600" dirty="0"/>
              <a:t>a  = bilangan yang diangap sangat kecil</a:t>
            </a:r>
          </a:p>
        </p:txBody>
      </p:sp>
      <p:pic>
        <p:nvPicPr>
          <p:cNvPr id="13" name="Picture 2">
            <a:extLst>
              <a:ext uri="{FF2B5EF4-FFF2-40B4-BE49-F238E27FC236}">
                <a16:creationId xmlns:a16="http://schemas.microsoft.com/office/drawing/2014/main" id="{C4C8BFC8-B380-4287-B8B8-A09C3C197E3B}"/>
              </a:ext>
            </a:extLst>
          </p:cNvPr>
          <p:cNvPicPr>
            <a:picLocks noChangeAspect="1" noChangeArrowheads="1"/>
          </p:cNvPicPr>
          <p:nvPr/>
        </p:nvPicPr>
        <p:blipFill>
          <a:blip r:embed="rId5"/>
          <a:srcRect/>
          <a:stretch>
            <a:fillRect/>
          </a:stretch>
        </p:blipFill>
        <p:spPr bwMode="auto">
          <a:xfrm>
            <a:off x="7608624" y="4783962"/>
            <a:ext cx="1409867" cy="766360"/>
          </a:xfrm>
          <a:prstGeom prst="rect">
            <a:avLst/>
          </a:prstGeom>
          <a:noFill/>
          <a:ln w="9525">
            <a:noFill/>
            <a:miter lim="800000"/>
            <a:headEnd/>
            <a:tailEnd/>
          </a:ln>
        </p:spPr>
      </p:pic>
      <p:sp>
        <p:nvSpPr>
          <p:cNvPr id="14" name="Title 1">
            <a:extLst>
              <a:ext uri="{FF2B5EF4-FFF2-40B4-BE49-F238E27FC236}">
                <a16:creationId xmlns:a16="http://schemas.microsoft.com/office/drawing/2014/main" id="{998C861E-CF0F-4BC4-A7EB-C8FE1E88A3D4}"/>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spTree>
    <p:extLst>
      <p:ext uri="{BB962C8B-B14F-4D97-AF65-F5344CB8AC3E}">
        <p14:creationId xmlns:p14="http://schemas.microsoft.com/office/powerpoint/2010/main" val="21041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right)">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a:t>
            </a:r>
            <a:r>
              <a:rPr lang="id-ID" sz="4000" b="1" dirty="0"/>
              <a:t>ONSEP LEARNING</a:t>
            </a:r>
            <a:br>
              <a:rPr lang="id-ID" sz="4000" b="1" dirty="0"/>
            </a:br>
            <a:r>
              <a:rPr lang="en-US" sz="2700" i="1" dirty="0" err="1"/>
              <a:t>Definisi</a:t>
            </a:r>
            <a:r>
              <a:rPr lang="en-US" sz="2700" i="1" dirty="0"/>
              <a:t> </a:t>
            </a:r>
            <a:r>
              <a:rPr lang="id-ID" sz="2700" i="1" dirty="0"/>
              <a:t>Learning</a:t>
            </a:r>
          </a:p>
        </p:txBody>
      </p:sp>
      <p:sp>
        <p:nvSpPr>
          <p:cNvPr id="6" name="Content Placeholder 11">
            <a:extLst>
              <a:ext uri="{FF2B5EF4-FFF2-40B4-BE49-F238E27FC236}">
                <a16:creationId xmlns:a16="http://schemas.microsoft.com/office/drawing/2014/main" id="{E5CFEAD5-E07C-4250-B42D-6A5F8A0A799A}"/>
              </a:ext>
            </a:extLst>
          </p:cNvPr>
          <p:cNvSpPr txBox="1">
            <a:spLocks/>
          </p:cNvSpPr>
          <p:nvPr/>
        </p:nvSpPr>
        <p:spPr>
          <a:xfrm>
            <a:off x="1097279" y="1925933"/>
            <a:ext cx="10058401" cy="115792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a:t>
            </a:r>
            <a:r>
              <a:rPr lang="id-ID" sz="2500" i="1" dirty="0"/>
              <a:t> Teknik learning dapat membuat komputer bisa mempelajari data-data baru, sehingga membuatnya semakin cerdas</a:t>
            </a:r>
            <a:r>
              <a:rPr lang="en-US" sz="2500" i="1" dirty="0"/>
              <a:t> </a:t>
            </a:r>
            <a:r>
              <a:rPr lang="en-US" sz="2500" dirty="0"/>
              <a:t>“</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79" y="2880928"/>
            <a:ext cx="10056433" cy="34228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2400" b="1" dirty="0" err="1"/>
              <a:t>Deskripsi</a:t>
            </a:r>
            <a:endParaRPr lang="en-US" b="1" dirty="0"/>
          </a:p>
          <a:p>
            <a:pPr marL="354013" indent="-255588">
              <a:spcBef>
                <a:spcPts val="200"/>
              </a:spcBef>
              <a:buFont typeface="Arial" panose="020B0604020202020204" pitchFamily="34" charset="0"/>
              <a:buChar char="•"/>
            </a:pPr>
            <a:r>
              <a:rPr lang="en-US" i="1" dirty="0" err="1"/>
              <a:t>Mempelajari</a:t>
            </a:r>
            <a:r>
              <a:rPr lang="en-US" i="1" dirty="0"/>
              <a:t> model</a:t>
            </a:r>
            <a:r>
              <a:rPr lang="id-ID" i="1" dirty="0"/>
              <a:t> general</a:t>
            </a:r>
            <a:r>
              <a:rPr lang="en-US" i="1" dirty="0"/>
              <a:t> </a:t>
            </a:r>
            <a:r>
              <a:rPr lang="en-US" i="1" dirty="0" err="1"/>
              <a:t>dari</a:t>
            </a:r>
            <a:r>
              <a:rPr lang="en-US" i="1" dirty="0"/>
              <a:t> </a:t>
            </a:r>
            <a:r>
              <a:rPr lang="en-US" i="1" dirty="0" err="1"/>
              <a:t>contoh</a:t>
            </a:r>
            <a:r>
              <a:rPr lang="en-US" i="1" dirty="0"/>
              <a:t> </a:t>
            </a:r>
            <a:r>
              <a:rPr lang="id-ID" i="1" dirty="0"/>
              <a:t>data </a:t>
            </a:r>
            <a:r>
              <a:rPr lang="en-US" i="1" dirty="0" err="1"/>
              <a:t>tertentu</a:t>
            </a:r>
            <a:endParaRPr lang="en-US" i="1" dirty="0"/>
          </a:p>
          <a:p>
            <a:pPr marL="354013" indent="-255588">
              <a:spcBef>
                <a:spcPts val="200"/>
              </a:spcBef>
              <a:buFont typeface="Arial" panose="020B0604020202020204" pitchFamily="34" charset="0"/>
              <a:buChar char="•"/>
            </a:pPr>
            <a:r>
              <a:rPr lang="en-US" i="1" dirty="0"/>
              <a:t>Data </a:t>
            </a:r>
            <a:r>
              <a:rPr lang="id-ID" i="1" dirty="0"/>
              <a:t>yang </a:t>
            </a:r>
            <a:r>
              <a:rPr lang="en-US" i="1" dirty="0" err="1"/>
              <a:t>berlimpah</a:t>
            </a:r>
            <a:r>
              <a:rPr lang="en-US" i="1" dirty="0"/>
              <a:t> (data warehouse, data mart)</a:t>
            </a:r>
            <a:r>
              <a:rPr lang="id-ID" i="1" dirty="0"/>
              <a:t>,</a:t>
            </a:r>
            <a:r>
              <a:rPr lang="en-US" i="1" dirty="0"/>
              <a:t> </a:t>
            </a:r>
            <a:r>
              <a:rPr lang="en-US" i="1" dirty="0" err="1"/>
              <a:t>ilmu</a:t>
            </a:r>
            <a:r>
              <a:rPr lang="en-US" i="1" dirty="0"/>
              <a:t> </a:t>
            </a:r>
            <a:r>
              <a:rPr lang="en-US" i="1" dirty="0" err="1"/>
              <a:t>itu</a:t>
            </a:r>
            <a:r>
              <a:rPr lang="en-US" i="1" dirty="0"/>
              <a:t> mahal dan </a:t>
            </a:r>
            <a:r>
              <a:rPr lang="en-US" i="1" dirty="0" err="1"/>
              <a:t>langka</a:t>
            </a:r>
            <a:endParaRPr lang="en-US" i="1" dirty="0"/>
          </a:p>
          <a:p>
            <a:pPr marL="354013" indent="-255588">
              <a:spcBef>
                <a:spcPts val="200"/>
              </a:spcBef>
              <a:buFont typeface="Arial" panose="020B0604020202020204" pitchFamily="34" charset="0"/>
              <a:buChar char="•"/>
            </a:pPr>
            <a:r>
              <a:rPr lang="en-US" i="1" dirty="0" err="1"/>
              <a:t>Membangun</a:t>
            </a:r>
            <a:r>
              <a:rPr lang="en-US" i="1" dirty="0"/>
              <a:t> model </a:t>
            </a:r>
            <a:r>
              <a:rPr lang="en-US" i="1" dirty="0" err="1"/>
              <a:t>merupakan</a:t>
            </a:r>
            <a:r>
              <a:rPr lang="en-US" i="1" dirty="0"/>
              <a:t> </a:t>
            </a:r>
            <a:r>
              <a:rPr lang="en-US" i="1" dirty="0" err="1"/>
              <a:t>pendekatan</a:t>
            </a:r>
            <a:r>
              <a:rPr lang="en-US" i="1" dirty="0"/>
              <a:t> yang </a:t>
            </a:r>
            <a:r>
              <a:rPr lang="en-US" i="1" dirty="0" err="1"/>
              <a:t>baik</a:t>
            </a:r>
            <a:r>
              <a:rPr lang="en-US" i="1" dirty="0"/>
              <a:t> dan </a:t>
            </a:r>
            <a:r>
              <a:rPr lang="en-US" i="1" dirty="0" err="1"/>
              <a:t>berguna</a:t>
            </a:r>
            <a:r>
              <a:rPr lang="en-US" i="1" dirty="0"/>
              <a:t> </a:t>
            </a:r>
            <a:r>
              <a:rPr lang="en-US" i="1" dirty="0" err="1"/>
              <a:t>untuk</a:t>
            </a:r>
            <a:r>
              <a:rPr lang="en-US" i="1" dirty="0"/>
              <a:t> data</a:t>
            </a:r>
          </a:p>
          <a:p>
            <a:pPr marL="354013" indent="-255588">
              <a:spcBef>
                <a:spcPts val="200"/>
              </a:spcBef>
              <a:buFont typeface="Arial" panose="020B0604020202020204" pitchFamily="34" charset="0"/>
              <a:buChar char="•"/>
            </a:pPr>
            <a:r>
              <a:rPr lang="en-US" i="1" dirty="0"/>
              <a:t>Kapan </a:t>
            </a:r>
            <a:r>
              <a:rPr lang="id-ID" i="1" dirty="0"/>
              <a:t>learning</a:t>
            </a:r>
            <a:r>
              <a:rPr lang="en-US" i="1" dirty="0"/>
              <a:t> </a:t>
            </a:r>
            <a:r>
              <a:rPr lang="en-US" i="1" dirty="0" err="1"/>
              <a:t>digunakan</a:t>
            </a:r>
            <a:r>
              <a:rPr lang="en-US" i="1" dirty="0"/>
              <a:t>?</a:t>
            </a:r>
          </a:p>
          <a:p>
            <a:pPr marL="623888" indent="-255588">
              <a:spcBef>
                <a:spcPts val="200"/>
              </a:spcBef>
              <a:buFont typeface="Arial" panose="020B0604020202020204" pitchFamily="34" charset="0"/>
              <a:buChar char="•"/>
            </a:pPr>
            <a:r>
              <a:rPr lang="en-US" i="1" dirty="0" err="1"/>
              <a:t>Keahlian</a:t>
            </a:r>
            <a:r>
              <a:rPr lang="en-US" i="1" dirty="0"/>
              <a:t> </a:t>
            </a:r>
            <a:r>
              <a:rPr lang="en-US" i="1" dirty="0" err="1"/>
              <a:t>manusia</a:t>
            </a:r>
            <a:r>
              <a:rPr lang="en-US" i="1" dirty="0"/>
              <a:t> </a:t>
            </a:r>
            <a:r>
              <a:rPr lang="en-US" i="1" dirty="0" err="1"/>
              <a:t>tidak</a:t>
            </a:r>
            <a:r>
              <a:rPr lang="en-US" i="1" dirty="0"/>
              <a:t> </a:t>
            </a:r>
            <a:r>
              <a:rPr lang="en-US" i="1" dirty="0" err="1"/>
              <a:t>ada</a:t>
            </a:r>
            <a:r>
              <a:rPr lang="id-ID" i="1" dirty="0"/>
              <a:t> (navigating on Mars)</a:t>
            </a:r>
            <a:endParaRPr lang="en-US" i="1" dirty="0"/>
          </a:p>
          <a:p>
            <a:pPr marL="623888" indent="-255588">
              <a:spcBef>
                <a:spcPts val="200"/>
              </a:spcBef>
              <a:buFont typeface="Arial" panose="020B0604020202020204" pitchFamily="34" charset="0"/>
              <a:buChar char="•"/>
            </a:pPr>
            <a:r>
              <a:rPr lang="en-US" i="1" dirty="0" err="1"/>
              <a:t>Manusia</a:t>
            </a:r>
            <a:r>
              <a:rPr lang="en-US" i="1" dirty="0"/>
              <a:t> </a:t>
            </a:r>
            <a:r>
              <a:rPr lang="en-US" i="1" dirty="0" err="1"/>
              <a:t>tidak</a:t>
            </a:r>
            <a:r>
              <a:rPr lang="en-US" i="1" dirty="0"/>
              <a:t> </a:t>
            </a:r>
            <a:r>
              <a:rPr lang="en-US" i="1" dirty="0" err="1"/>
              <a:t>mampu</a:t>
            </a:r>
            <a:r>
              <a:rPr lang="en-US" i="1" dirty="0"/>
              <a:t> </a:t>
            </a:r>
            <a:r>
              <a:rPr lang="en-US" i="1" dirty="0" err="1"/>
              <a:t>menjelaskan</a:t>
            </a:r>
            <a:r>
              <a:rPr lang="en-US" i="1" dirty="0"/>
              <a:t> </a:t>
            </a:r>
            <a:r>
              <a:rPr lang="en-US" i="1" dirty="0" err="1"/>
              <a:t>keahliannya</a:t>
            </a:r>
            <a:r>
              <a:rPr lang="en-US" i="1" dirty="0"/>
              <a:t> (speech recognition)</a:t>
            </a:r>
          </a:p>
          <a:p>
            <a:pPr marL="623888" indent="-255588">
              <a:spcBef>
                <a:spcPts val="200"/>
              </a:spcBef>
              <a:buFont typeface="Arial" panose="020B0604020202020204" pitchFamily="34" charset="0"/>
              <a:buChar char="•"/>
            </a:pPr>
            <a:r>
              <a:rPr lang="en-US" i="1" dirty="0" err="1"/>
              <a:t>Solusi</a:t>
            </a:r>
            <a:r>
              <a:rPr lang="en-US" i="1" dirty="0"/>
              <a:t> </a:t>
            </a:r>
            <a:r>
              <a:rPr lang="en-US" i="1" dirty="0" err="1"/>
              <a:t>perubahan</a:t>
            </a:r>
            <a:r>
              <a:rPr lang="en-US" i="1" dirty="0"/>
              <a:t> </a:t>
            </a:r>
            <a:r>
              <a:rPr lang="en-US" i="1" dirty="0" err="1"/>
              <a:t>waktu</a:t>
            </a:r>
            <a:r>
              <a:rPr lang="en-US" i="1" dirty="0"/>
              <a:t> (routing on a computer network)</a:t>
            </a:r>
          </a:p>
          <a:p>
            <a:pPr marL="623888" indent="-255588">
              <a:spcBef>
                <a:spcPts val="200"/>
              </a:spcBef>
              <a:buFont typeface="Arial" panose="020B0604020202020204" pitchFamily="34" charset="0"/>
              <a:buChar char="•"/>
            </a:pPr>
            <a:r>
              <a:rPr lang="en-US" i="1" dirty="0" err="1"/>
              <a:t>Solusi</a:t>
            </a:r>
            <a:r>
              <a:rPr lang="en-US" i="1" dirty="0"/>
              <a:t> </a:t>
            </a:r>
            <a:r>
              <a:rPr lang="en-US" i="1" dirty="0" err="1"/>
              <a:t>perlu</a:t>
            </a:r>
            <a:r>
              <a:rPr lang="en-US" i="1" dirty="0"/>
              <a:t> </a:t>
            </a:r>
            <a:r>
              <a:rPr lang="en-US" i="1" dirty="0" err="1"/>
              <a:t>disesuaikan</a:t>
            </a:r>
            <a:r>
              <a:rPr lang="en-US" i="1" dirty="0"/>
              <a:t> </a:t>
            </a:r>
            <a:r>
              <a:rPr lang="en-US" i="1" dirty="0" err="1"/>
              <a:t>dengan</a:t>
            </a:r>
            <a:r>
              <a:rPr lang="en-US" i="1" dirty="0"/>
              <a:t> </a:t>
            </a:r>
            <a:r>
              <a:rPr lang="en-US" i="1" dirty="0" err="1"/>
              <a:t>kasus</a:t>
            </a:r>
            <a:r>
              <a:rPr lang="en-US" i="1" dirty="0"/>
              <a:t> </a:t>
            </a:r>
            <a:r>
              <a:rPr lang="en-US" i="1" dirty="0" err="1"/>
              <a:t>tertentu</a:t>
            </a:r>
            <a:r>
              <a:rPr lang="en-US" i="1" dirty="0"/>
              <a:t> (</a:t>
            </a:r>
            <a:r>
              <a:rPr lang="id-ID" i="1" dirty="0"/>
              <a:t>user biometrics</a:t>
            </a:r>
            <a:r>
              <a:rPr lang="en-US" i="1" dirty="0"/>
              <a:t>)</a:t>
            </a:r>
          </a:p>
          <a:p>
            <a:pPr marL="623888" indent="-255588">
              <a:spcBef>
                <a:spcPts val="200"/>
              </a:spcBef>
              <a:buFont typeface="Arial" panose="020B0604020202020204" pitchFamily="34" charset="0"/>
              <a:buChar char="•"/>
            </a:pPr>
            <a:r>
              <a:rPr lang="en-US" i="1" dirty="0" err="1"/>
              <a:t>Masalah</a:t>
            </a:r>
            <a:r>
              <a:rPr lang="en-US" i="1" dirty="0"/>
              <a:t> </a:t>
            </a:r>
            <a:r>
              <a:rPr lang="id-ID" i="1" dirty="0"/>
              <a:t>t</a:t>
            </a:r>
            <a:r>
              <a:rPr lang="en-US" i="1" dirty="0" err="1"/>
              <a:t>erlalu</a:t>
            </a:r>
            <a:r>
              <a:rPr lang="en-US" i="1" dirty="0"/>
              <a:t> </a:t>
            </a:r>
            <a:r>
              <a:rPr lang="id-ID" i="1" dirty="0"/>
              <a:t>s</a:t>
            </a:r>
            <a:r>
              <a:rPr lang="en-US" i="1" dirty="0" err="1"/>
              <a:t>ulit</a:t>
            </a:r>
            <a:r>
              <a:rPr lang="en-US" i="1" dirty="0"/>
              <a:t> </a:t>
            </a:r>
            <a:r>
              <a:rPr lang="en-US" i="1" dirty="0" err="1"/>
              <a:t>untuk</a:t>
            </a:r>
            <a:r>
              <a:rPr lang="en-US" i="1" dirty="0"/>
              <a:t> </a:t>
            </a:r>
            <a:r>
              <a:rPr lang="id-ID" i="1" dirty="0"/>
              <a:t>d</a:t>
            </a:r>
            <a:r>
              <a:rPr lang="en-US" i="1" dirty="0" err="1"/>
              <a:t>iprogram</a:t>
            </a:r>
            <a:r>
              <a:rPr lang="en-US" i="1" dirty="0"/>
              <a:t> </a:t>
            </a:r>
            <a:r>
              <a:rPr lang="en-US" i="1" dirty="0" err="1"/>
              <a:t>dengan</a:t>
            </a:r>
            <a:r>
              <a:rPr lang="en-US" i="1" dirty="0"/>
              <a:t> </a:t>
            </a:r>
            <a:r>
              <a:rPr lang="id-ID" i="1" dirty="0"/>
              <a:t>t</a:t>
            </a:r>
            <a:r>
              <a:rPr lang="en-US" i="1" dirty="0" err="1"/>
              <a:t>angan</a:t>
            </a:r>
            <a:r>
              <a:rPr lang="en-US" i="1" dirty="0"/>
              <a:t> (controlling steering wheel)</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8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80" y="1872856"/>
            <a:ext cx="10058399" cy="90620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200"/>
              </a:spcBef>
              <a:buNone/>
            </a:pPr>
            <a:r>
              <a:rPr lang="en-US" sz="2400" b="1" dirty="0"/>
              <a:t>KASUS - </a:t>
            </a:r>
            <a:r>
              <a:rPr lang="id-ID" sz="2400" b="1" dirty="0"/>
              <a:t>V</a:t>
            </a:r>
            <a:endParaRPr lang="en-US" sz="2400" b="1" i="1" dirty="0"/>
          </a:p>
          <a:p>
            <a:pPr marL="98425" indent="0">
              <a:spcBef>
                <a:spcPts val="200"/>
              </a:spcBef>
              <a:spcAft>
                <a:spcPts val="600"/>
              </a:spcAft>
              <a:buNone/>
            </a:pPr>
            <a:r>
              <a:rPr lang="fi-FI" sz="2200" dirty="0"/>
              <a:t>Mendefinisikan </a:t>
            </a:r>
            <a:r>
              <a:rPr lang="fi-FI" sz="2200" b="1" dirty="0"/>
              <a:t>optimasi fungsi</a:t>
            </a:r>
            <a:r>
              <a:rPr lang="fi-FI" sz="2200" dirty="0"/>
              <a:t> yang sangat </a:t>
            </a:r>
            <a:r>
              <a:rPr lang="fi-FI" sz="2200" b="1" dirty="0"/>
              <a:t>kompleks</a:t>
            </a:r>
            <a:r>
              <a:rPr lang="en-US" sz="2200" dirty="0"/>
              <a:t>:</a:t>
            </a:r>
          </a:p>
        </p:txBody>
      </p:sp>
      <p:sp>
        <p:nvSpPr>
          <p:cNvPr id="12" name="Content Placeholder 11">
            <a:extLst>
              <a:ext uri="{FF2B5EF4-FFF2-40B4-BE49-F238E27FC236}">
                <a16:creationId xmlns:a16="http://schemas.microsoft.com/office/drawing/2014/main" id="{DCDDD36A-9811-4181-8FCD-3A7DE81C2190}"/>
              </a:ext>
            </a:extLst>
          </p:cNvPr>
          <p:cNvSpPr txBox="1">
            <a:spLocks/>
          </p:cNvSpPr>
          <p:nvPr/>
        </p:nvSpPr>
        <p:spPr>
          <a:xfrm>
            <a:off x="6830292" y="5414765"/>
            <a:ext cx="4738254" cy="90620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8288" indent="-179388">
              <a:lnSpc>
                <a:spcPct val="100000"/>
              </a:lnSpc>
              <a:spcBef>
                <a:spcPts val="200"/>
              </a:spcBef>
              <a:spcAft>
                <a:spcPts val="600"/>
              </a:spcAft>
              <a:buFont typeface="Arial" pitchFamily="34" charset="0"/>
              <a:buChar char="•"/>
            </a:pPr>
            <a:r>
              <a:rPr lang="en-US" sz="1800" dirty="0" err="1"/>
              <a:t>Untuk</a:t>
            </a:r>
            <a:r>
              <a:rPr lang="en-US" sz="1800" dirty="0"/>
              <a:t> </a:t>
            </a:r>
            <a:r>
              <a:rPr lang="en-US" sz="1800" dirty="0" err="1"/>
              <a:t>presisi</a:t>
            </a:r>
            <a:r>
              <a:rPr lang="en-US" sz="1800" dirty="0"/>
              <a:t> 10</a:t>
            </a:r>
            <a:r>
              <a:rPr lang="en-US" sz="1800" baseline="30000" dirty="0"/>
              <a:t>-9 </a:t>
            </a:r>
            <a:r>
              <a:rPr lang="en-US" sz="1800" dirty="0">
                <a:sym typeface="Wingdings" pitchFamily="2" charset="2"/>
              </a:rPr>
              <a:t> </a:t>
            </a:r>
            <a:r>
              <a:rPr lang="en-US" sz="1800" dirty="0" err="1">
                <a:sym typeface="Wingdings" pitchFamily="2" charset="2"/>
              </a:rPr>
              <a:t>Berapa</a:t>
            </a:r>
            <a:r>
              <a:rPr lang="en-US" sz="1800" dirty="0">
                <a:sym typeface="Wingdings" pitchFamily="2" charset="2"/>
              </a:rPr>
              <a:t> bit?</a:t>
            </a:r>
          </a:p>
          <a:p>
            <a:pPr marL="268288" indent="-179388">
              <a:lnSpc>
                <a:spcPct val="100000"/>
              </a:lnSpc>
              <a:spcBef>
                <a:spcPts val="200"/>
              </a:spcBef>
              <a:spcAft>
                <a:spcPts val="600"/>
              </a:spcAft>
              <a:buFont typeface="Arial" pitchFamily="34" charset="0"/>
              <a:buChar char="•"/>
            </a:pPr>
            <a:r>
              <a:rPr lang="en-US" sz="1800" dirty="0" err="1">
                <a:sym typeface="Wingdings" pitchFamily="2" charset="2"/>
              </a:rPr>
              <a:t>Apakah</a:t>
            </a:r>
            <a:r>
              <a:rPr lang="en-US" sz="1800" dirty="0">
                <a:sym typeface="Wingdings" pitchFamily="2" charset="2"/>
              </a:rPr>
              <a:t> </a:t>
            </a:r>
            <a:r>
              <a:rPr lang="en-US" sz="1800" dirty="0" err="1">
                <a:sym typeface="Wingdings" pitchFamily="2" charset="2"/>
              </a:rPr>
              <a:t>dapat</a:t>
            </a:r>
            <a:r>
              <a:rPr lang="en-US" sz="1800" dirty="0">
                <a:sym typeface="Wingdings" pitchFamily="2" charset="2"/>
              </a:rPr>
              <a:t> </a:t>
            </a:r>
            <a:r>
              <a:rPr lang="en-US" sz="1800" dirty="0" err="1">
                <a:sym typeface="Wingdings" pitchFamily="2" charset="2"/>
              </a:rPr>
              <a:t>menggunakan</a:t>
            </a:r>
            <a:r>
              <a:rPr lang="en-US" sz="1800" dirty="0">
                <a:sym typeface="Wingdings" pitchFamily="2" charset="2"/>
              </a:rPr>
              <a:t> </a:t>
            </a:r>
            <a:r>
              <a:rPr lang="en-US" sz="1800" dirty="0" err="1">
                <a:sym typeface="Wingdings" pitchFamily="2" charset="2"/>
              </a:rPr>
              <a:t>kromosom</a:t>
            </a:r>
            <a:r>
              <a:rPr lang="en-US" sz="1800" dirty="0">
                <a:sym typeface="Wingdings" pitchFamily="2" charset="2"/>
              </a:rPr>
              <a:t> Real?</a:t>
            </a:r>
          </a:p>
        </p:txBody>
      </p:sp>
      <p:pic>
        <p:nvPicPr>
          <p:cNvPr id="14" name="Picture 3">
            <a:extLst>
              <a:ext uri="{FF2B5EF4-FFF2-40B4-BE49-F238E27FC236}">
                <a16:creationId xmlns:a16="http://schemas.microsoft.com/office/drawing/2014/main" id="{2927909C-22ED-4E27-BB98-079A6B1CB286}"/>
              </a:ext>
            </a:extLst>
          </p:cNvPr>
          <p:cNvPicPr>
            <a:picLocks noChangeAspect="1" noChangeArrowheads="1"/>
          </p:cNvPicPr>
          <p:nvPr/>
        </p:nvPicPr>
        <p:blipFill>
          <a:blip r:embed="rId2"/>
          <a:srcRect/>
          <a:stretch>
            <a:fillRect/>
          </a:stretch>
        </p:blipFill>
        <p:spPr bwMode="auto">
          <a:xfrm>
            <a:off x="1240716" y="2684556"/>
            <a:ext cx="5284134" cy="744444"/>
          </a:xfrm>
          <a:prstGeom prst="rect">
            <a:avLst/>
          </a:prstGeom>
          <a:noFill/>
          <a:ln w="9525">
            <a:noFill/>
            <a:miter lim="800000"/>
            <a:headEnd/>
            <a:tailEnd/>
          </a:ln>
        </p:spPr>
      </p:pic>
      <p:pic>
        <p:nvPicPr>
          <p:cNvPr id="15" name="Picture 408" descr="img59">
            <a:extLst>
              <a:ext uri="{FF2B5EF4-FFF2-40B4-BE49-F238E27FC236}">
                <a16:creationId xmlns:a16="http://schemas.microsoft.com/office/drawing/2014/main" id="{81C802B8-D0E6-4709-8289-336CAF211947}"/>
              </a:ext>
            </a:extLst>
          </p:cNvPr>
          <p:cNvPicPr>
            <a:picLocks noChangeAspect="1" noChangeArrowheads="1"/>
          </p:cNvPicPr>
          <p:nvPr/>
        </p:nvPicPr>
        <p:blipFill>
          <a:blip r:embed="rId3"/>
          <a:srcRect/>
          <a:stretch>
            <a:fillRect/>
          </a:stretch>
        </p:blipFill>
        <p:spPr bwMode="auto">
          <a:xfrm>
            <a:off x="1240717" y="3664673"/>
            <a:ext cx="5284133" cy="2531827"/>
          </a:xfrm>
          <a:prstGeom prst="rect">
            <a:avLst/>
          </a:prstGeom>
          <a:noFill/>
          <a:ln w="9525">
            <a:noFill/>
            <a:miter lim="800000"/>
            <a:headEnd/>
            <a:tailEnd/>
          </a:ln>
        </p:spPr>
      </p:pic>
      <p:pic>
        <p:nvPicPr>
          <p:cNvPr id="16" name="Picture 2" descr="C:\01 Suyanto\004 Textbook\03 Evolutionary Computation\Reff\Evolution Strategies\flepo400.gif">
            <a:extLst>
              <a:ext uri="{FF2B5EF4-FFF2-40B4-BE49-F238E27FC236}">
                <a16:creationId xmlns:a16="http://schemas.microsoft.com/office/drawing/2014/main" id="{2ACFE5B2-88A3-41E8-807E-87E105D60683}"/>
              </a:ext>
            </a:extLst>
          </p:cNvPr>
          <p:cNvPicPr>
            <a:picLocks noChangeAspect="1" noChangeArrowheads="1"/>
          </p:cNvPicPr>
          <p:nvPr/>
        </p:nvPicPr>
        <p:blipFill>
          <a:blip r:embed="rId4"/>
          <a:srcRect/>
          <a:stretch>
            <a:fillRect/>
          </a:stretch>
        </p:blipFill>
        <p:spPr bwMode="auto">
          <a:xfrm>
            <a:off x="8282746" y="1992533"/>
            <a:ext cx="2872933" cy="2872933"/>
          </a:xfrm>
          <a:prstGeom prst="rect">
            <a:avLst/>
          </a:prstGeom>
          <a:noFill/>
          <a:ln w="9525">
            <a:noFill/>
            <a:miter lim="800000"/>
            <a:headEnd/>
            <a:tailEnd/>
          </a:ln>
        </p:spPr>
      </p:pic>
      <p:sp>
        <p:nvSpPr>
          <p:cNvPr id="17" name="Rectangle 4">
            <a:extLst>
              <a:ext uri="{FF2B5EF4-FFF2-40B4-BE49-F238E27FC236}">
                <a16:creationId xmlns:a16="http://schemas.microsoft.com/office/drawing/2014/main" id="{9491921F-93FF-4D0B-A669-E5486C6B1A27}"/>
              </a:ext>
            </a:extLst>
          </p:cNvPr>
          <p:cNvSpPr>
            <a:spLocks noChangeArrowheads="1"/>
          </p:cNvSpPr>
          <p:nvPr/>
        </p:nvSpPr>
        <p:spPr bwMode="auto">
          <a:xfrm>
            <a:off x="8282746" y="4841415"/>
            <a:ext cx="2872933" cy="430887"/>
          </a:xfrm>
          <a:prstGeom prst="rect">
            <a:avLst/>
          </a:prstGeom>
          <a:noFill/>
          <a:ln w="9525">
            <a:noFill/>
            <a:miter lim="800000"/>
            <a:headEnd/>
            <a:tailEnd/>
          </a:ln>
        </p:spPr>
        <p:txBody>
          <a:bodyPr wrap="square">
            <a:spAutoFit/>
          </a:bodyPr>
          <a:lstStyle/>
          <a:p>
            <a:pPr algn="ctr"/>
            <a:r>
              <a:rPr lang="en-US" sz="2200" b="1" dirty="0">
                <a:solidFill>
                  <a:srgbClr val="C00000"/>
                </a:solidFill>
                <a:cs typeface="Calibri" panose="020F0502020204030204" pitchFamily="34" charset="0"/>
              </a:rPr>
              <a:t>ES: </a:t>
            </a:r>
            <a:r>
              <a:rPr lang="en-US" sz="2200" b="1" i="1" dirty="0">
                <a:solidFill>
                  <a:srgbClr val="C00000"/>
                </a:solidFill>
                <a:cs typeface="Calibri" panose="020F0502020204030204" pitchFamily="34" charset="0"/>
              </a:rPr>
              <a:t>Self-Adaptation</a:t>
            </a:r>
            <a:endParaRPr lang="id-ID" sz="2200" b="1" i="1" dirty="0">
              <a:solidFill>
                <a:srgbClr val="C00000"/>
              </a:solidFill>
              <a:cs typeface="Calibri" panose="020F0502020204030204" pitchFamily="34" charset="0"/>
            </a:endParaRPr>
          </a:p>
        </p:txBody>
      </p:sp>
      <p:sp>
        <p:nvSpPr>
          <p:cNvPr id="13" name="Title 1">
            <a:extLst>
              <a:ext uri="{FF2B5EF4-FFF2-40B4-BE49-F238E27FC236}">
                <a16:creationId xmlns:a16="http://schemas.microsoft.com/office/drawing/2014/main" id="{40BFE09C-AE08-4FB6-9A04-38FD47897F66}"/>
              </a:ext>
            </a:extLst>
          </p:cNvPr>
          <p:cNvSpPr>
            <a:spLocks noGrp="1"/>
          </p:cNvSpPr>
          <p:nvPr>
            <p:ph type="title"/>
          </p:nvPr>
        </p:nvSpPr>
        <p:spPr>
          <a:xfrm>
            <a:off x="1097280" y="286603"/>
            <a:ext cx="10058400" cy="1450757"/>
          </a:xfrm>
        </p:spPr>
        <p:txBody>
          <a:bodyPr>
            <a:normAutofit/>
          </a:bodyPr>
          <a:lstStyle/>
          <a:p>
            <a:r>
              <a:rPr lang="en-US" sz="4000" b="1" dirty="0"/>
              <a:t>STUDI KASUS</a:t>
            </a:r>
            <a:br>
              <a:rPr lang="id-ID" sz="4000" b="1" dirty="0"/>
            </a:br>
            <a:r>
              <a:rPr lang="en-US" sz="2700" i="1" dirty="0" err="1"/>
              <a:t>Permasalahan</a:t>
            </a:r>
            <a:r>
              <a:rPr lang="en-US" sz="2700" i="1" dirty="0"/>
              <a:t> </a:t>
            </a:r>
            <a:r>
              <a:rPr lang="en-US" sz="2700" i="1" dirty="0" err="1"/>
              <a:t>Kasus</a:t>
            </a:r>
            <a:r>
              <a:rPr lang="id-ID" sz="2700" i="1" dirty="0"/>
              <a:t> GA</a:t>
            </a:r>
          </a:p>
        </p:txBody>
      </p:sp>
      <p:pic>
        <p:nvPicPr>
          <p:cNvPr id="18" name="Picture 4" descr="Hasil gambar">
            <a:extLst>
              <a:ext uri="{FF2B5EF4-FFF2-40B4-BE49-F238E27FC236}">
                <a16:creationId xmlns:a16="http://schemas.microsoft.com/office/drawing/2014/main" id="{70E7EB8A-00A9-4242-877B-5B263A2448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1466" y="766592"/>
            <a:ext cx="924214" cy="924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C095EDD-D25D-4D54-9AAD-D1F4417331BA}"/>
              </a:ext>
            </a:extLst>
          </p:cNvPr>
          <p:cNvSpPr txBox="1">
            <a:spLocks/>
          </p:cNvSpPr>
          <p:nvPr/>
        </p:nvSpPr>
        <p:spPr>
          <a:xfrm>
            <a:off x="1097278" y="1872854"/>
            <a:ext cx="10058401" cy="430382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200"/>
              </a:spcAft>
              <a:buFont typeface="Arial" panose="020B0604020202020204" pitchFamily="34" charset="0"/>
              <a:buChar char="•"/>
            </a:pPr>
            <a:r>
              <a:rPr lang="sv-SE" sz="2400" dirty="0"/>
              <a:t>Neural Networks (NN) d</a:t>
            </a:r>
            <a:r>
              <a:rPr lang="id-ID" sz="2400" dirty="0"/>
              <a:t>alam pembentukan jaringannya terinspirasi dari struktur jaringan biologi otak manusia</a:t>
            </a:r>
            <a:endParaRPr lang="sv-SE" sz="2400" dirty="0"/>
          </a:p>
          <a:p>
            <a:pPr marL="360363" indent="-261938">
              <a:spcBef>
                <a:spcPts val="200"/>
              </a:spcBef>
              <a:spcAft>
                <a:spcPts val="1200"/>
              </a:spcAft>
              <a:buFont typeface="Arial" panose="020B0604020202020204" pitchFamily="34" charset="0"/>
              <a:buChar char="•"/>
            </a:pPr>
            <a:r>
              <a:rPr lang="id-ID" sz="2400" dirty="0"/>
              <a:t>Dalam </a:t>
            </a:r>
            <a:r>
              <a:rPr lang="id-ID" sz="2400" i="1" dirty="0"/>
              <a:t>r</a:t>
            </a:r>
            <a:r>
              <a:rPr lang="sv-SE" sz="2400" i="1" dirty="0"/>
              <a:t>obustness</a:t>
            </a:r>
            <a:r>
              <a:rPr lang="sv-SE" sz="2400" dirty="0"/>
              <a:t>/ </a:t>
            </a:r>
            <a:r>
              <a:rPr lang="id-ID" sz="2400" dirty="0"/>
              <a:t>k</a:t>
            </a:r>
            <a:r>
              <a:rPr lang="sv-SE" sz="2400" dirty="0"/>
              <a:t>etahanan</a:t>
            </a:r>
            <a:r>
              <a:rPr lang="id-ID" sz="2400" dirty="0"/>
              <a:t> nya, NN</a:t>
            </a:r>
            <a:r>
              <a:rPr lang="sv-SE" sz="2400" dirty="0"/>
              <a:t> lebih digunakan untuk menangani masalah yang kurang terstruktur</a:t>
            </a:r>
          </a:p>
          <a:p>
            <a:pPr marL="360363" indent="-261938">
              <a:spcBef>
                <a:spcPts val="200"/>
              </a:spcBef>
              <a:spcAft>
                <a:spcPts val="1200"/>
              </a:spcAft>
              <a:buFont typeface="Arial" panose="020B0604020202020204" pitchFamily="34" charset="0"/>
              <a:buChar char="•"/>
            </a:pPr>
            <a:r>
              <a:rPr lang="id-ID" sz="2400" dirty="0"/>
              <a:t>NN dapat “dilatih” dengan salah satu dari dua cara berikut, yaitu </a:t>
            </a:r>
            <a:r>
              <a:rPr lang="id-ID" sz="2400" i="1" dirty="0"/>
              <a:t>supervised learning</a:t>
            </a:r>
            <a:r>
              <a:rPr lang="id-ID" sz="2400" dirty="0"/>
              <a:t> (memasukan target luaran dalam data untuk proses training) dan </a:t>
            </a:r>
            <a:r>
              <a:rPr lang="id-ID" sz="2400" i="1" dirty="0"/>
              <a:t>unsupervised learning </a:t>
            </a:r>
            <a:r>
              <a:rPr lang="id-ID" sz="2400" dirty="0"/>
              <a:t>(tanpa memerlukan target pada keluarannya), keduanya dapat </a:t>
            </a:r>
            <a:r>
              <a:rPr lang="id-ID" sz="2400" i="1" dirty="0"/>
              <a:t>hybrid</a:t>
            </a:r>
            <a:r>
              <a:rPr lang="id-ID" sz="2400" dirty="0"/>
              <a:t> untuk mengatasi ketidaklinearan suatu sistem</a:t>
            </a:r>
          </a:p>
          <a:p>
            <a:pPr marL="360363" indent="-261938">
              <a:spcBef>
                <a:spcPts val="200"/>
              </a:spcBef>
              <a:spcAft>
                <a:spcPts val="1200"/>
              </a:spcAft>
              <a:buFont typeface="Arial" panose="020B0604020202020204" pitchFamily="34" charset="0"/>
              <a:buChar char="•"/>
            </a:pPr>
            <a:r>
              <a:rPr lang="id-ID" sz="2400" dirty="0"/>
              <a:t>Dalam proses u</a:t>
            </a:r>
            <a:r>
              <a:rPr lang="sv-SE" sz="2400" dirty="0"/>
              <a:t>ji data</a:t>
            </a:r>
            <a:r>
              <a:rPr lang="id-ID" sz="2400" dirty="0"/>
              <a:t>,</a:t>
            </a:r>
            <a:r>
              <a:rPr lang="sv-SE" sz="2400" dirty="0"/>
              <a:t> </a:t>
            </a:r>
            <a:r>
              <a:rPr lang="id-ID" sz="2400" dirty="0"/>
              <a:t>NN</a:t>
            </a:r>
            <a:r>
              <a:rPr lang="sv-SE" sz="2400" dirty="0"/>
              <a:t> membutuhkan data dalam jumlah besar</a:t>
            </a:r>
            <a:r>
              <a:rPr lang="id-ID" sz="2400" dirty="0"/>
              <a:t>,</a:t>
            </a:r>
            <a:r>
              <a:rPr lang="sv-SE" sz="2400" dirty="0"/>
              <a:t> </a:t>
            </a:r>
            <a:r>
              <a:rPr lang="id-ID" sz="2400" dirty="0"/>
              <a:t>b</a:t>
            </a:r>
            <a:r>
              <a:rPr lang="sv-SE" sz="2400" dirty="0"/>
              <a:t>eberapa data digunakan untuk pelatihan dan memastikan keakuratan jaringan sebelum digunakan</a:t>
            </a:r>
          </a:p>
          <a:p>
            <a:pPr marL="360363" indent="-261938">
              <a:spcBef>
                <a:spcPts val="200"/>
              </a:spcBef>
              <a:spcAft>
                <a:spcPts val="1200"/>
              </a:spcAft>
              <a:buFont typeface="Arial" panose="020B0604020202020204" pitchFamily="34" charset="0"/>
              <a:buChar char="•"/>
            </a:pPr>
            <a:endParaRPr lang="sv-SE" sz="2400" dirty="0"/>
          </a:p>
        </p:txBody>
      </p:sp>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Penyelesaian</a:t>
            </a:r>
            <a:r>
              <a:rPr lang="en-US" sz="2700" i="1" dirty="0"/>
              <a:t> </a:t>
            </a:r>
            <a:r>
              <a:rPr lang="en-US" sz="2700" i="1" dirty="0" err="1"/>
              <a:t>Masalah</a:t>
            </a:r>
            <a:r>
              <a:rPr lang="en-US" sz="2700" i="1" dirty="0"/>
              <a:t> </a:t>
            </a:r>
            <a:r>
              <a:rPr lang="id-ID" sz="2700" i="1" dirty="0"/>
              <a:t>Berdasarkan Pembelajaran</a:t>
            </a:r>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Tree>
    <p:extLst>
      <p:ext uri="{BB962C8B-B14F-4D97-AF65-F5344CB8AC3E}">
        <p14:creationId xmlns:p14="http://schemas.microsoft.com/office/powerpoint/2010/main" val="277137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2CC5DFC-1961-480F-8B2A-4937DFDC254E}"/>
              </a:ext>
            </a:extLst>
          </p:cNvPr>
          <p:cNvSpPr>
            <a:spLocks noGrp="1"/>
          </p:cNvSpPr>
          <p:nvPr>
            <p:ph type="title"/>
          </p:nvPr>
        </p:nvSpPr>
        <p:spPr>
          <a:xfrm>
            <a:off x="1097280" y="286603"/>
            <a:ext cx="10058400" cy="1450757"/>
          </a:xfrm>
        </p:spPr>
        <p:txBody>
          <a:bodyPr>
            <a:normAutofit/>
          </a:bodyPr>
          <a:lstStyle/>
          <a:p>
            <a:r>
              <a:rPr lang="en-US" sz="4000" b="1" dirty="0"/>
              <a:t>KESIMPULAN</a:t>
            </a:r>
            <a:br>
              <a:rPr lang="id-ID" sz="4000" b="1" dirty="0"/>
            </a:br>
            <a:r>
              <a:rPr lang="en-US" sz="2700" i="1" dirty="0" err="1"/>
              <a:t>Penyelesaian</a:t>
            </a:r>
            <a:r>
              <a:rPr lang="en-US" sz="2700" i="1" dirty="0"/>
              <a:t> </a:t>
            </a:r>
            <a:r>
              <a:rPr lang="en-US" sz="2700" i="1" dirty="0" err="1"/>
              <a:t>Masalah</a:t>
            </a:r>
            <a:r>
              <a:rPr lang="en-US" sz="2700" i="1" dirty="0"/>
              <a:t> </a:t>
            </a:r>
            <a:r>
              <a:rPr lang="id-ID" sz="2700" i="1" dirty="0"/>
              <a:t>Berdasarkan Pembelajaran</a:t>
            </a:r>
          </a:p>
        </p:txBody>
      </p:sp>
      <p:pic>
        <p:nvPicPr>
          <p:cNvPr id="5" name="Picture 4">
            <a:extLst>
              <a:ext uri="{FF2B5EF4-FFF2-40B4-BE49-F238E27FC236}">
                <a16:creationId xmlns:a16="http://schemas.microsoft.com/office/drawing/2014/main" id="{43222B24-B502-46BE-8949-E485AD794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969" y="665427"/>
            <a:ext cx="1859337" cy="1031592"/>
          </a:xfrm>
          <a:prstGeom prst="rect">
            <a:avLst/>
          </a:prstGeom>
        </p:spPr>
      </p:pic>
      <p:sp>
        <p:nvSpPr>
          <p:cNvPr id="6" name="Content Placeholder 11">
            <a:extLst>
              <a:ext uri="{FF2B5EF4-FFF2-40B4-BE49-F238E27FC236}">
                <a16:creationId xmlns:a16="http://schemas.microsoft.com/office/drawing/2014/main" id="{5C1B1FDE-B179-453A-A6FE-7803F377346B}"/>
              </a:ext>
            </a:extLst>
          </p:cNvPr>
          <p:cNvSpPr txBox="1">
            <a:spLocks/>
          </p:cNvSpPr>
          <p:nvPr/>
        </p:nvSpPr>
        <p:spPr>
          <a:xfrm>
            <a:off x="7412182" y="5145787"/>
            <a:ext cx="3743497" cy="111735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r">
              <a:spcBef>
                <a:spcPts val="200"/>
              </a:spcBef>
              <a:buNone/>
            </a:pPr>
            <a:r>
              <a:rPr lang="en-US" sz="2200" b="1" i="1" dirty="0"/>
              <a:t>Kata </a:t>
            </a:r>
            <a:r>
              <a:rPr lang="en-US" sz="2200" b="1" i="1" dirty="0" err="1"/>
              <a:t>Kunci</a:t>
            </a:r>
            <a:endParaRPr lang="en-US" sz="2200" b="1" i="1" dirty="0"/>
          </a:p>
          <a:p>
            <a:pPr marL="98425" indent="0" algn="r">
              <a:spcBef>
                <a:spcPts val="200"/>
              </a:spcBef>
              <a:buNone/>
            </a:pPr>
            <a:r>
              <a:rPr lang="en-US" sz="2200" i="1" dirty="0"/>
              <a:t>“ </a:t>
            </a:r>
            <a:r>
              <a:rPr lang="en-US" sz="2200" i="1" dirty="0" err="1"/>
              <a:t>Seni</a:t>
            </a:r>
            <a:r>
              <a:rPr lang="en-US" sz="2200" i="1" dirty="0"/>
              <a:t> </a:t>
            </a:r>
            <a:r>
              <a:rPr lang="en-US" sz="2200" i="1" dirty="0" err="1"/>
              <a:t>memilah</a:t>
            </a:r>
            <a:r>
              <a:rPr lang="en-US" sz="2200" i="1" dirty="0"/>
              <a:t> </a:t>
            </a:r>
            <a:r>
              <a:rPr lang="id-ID" sz="2200" i="1" dirty="0"/>
              <a:t>dan</a:t>
            </a:r>
            <a:r>
              <a:rPr lang="en-US" sz="2200" i="1" dirty="0"/>
              <a:t> </a:t>
            </a:r>
            <a:r>
              <a:rPr lang="en-US" sz="2200" i="1" dirty="0" err="1"/>
              <a:t>menyelesaikan</a:t>
            </a:r>
            <a:r>
              <a:rPr lang="en-US" sz="2200" i="1" dirty="0"/>
              <a:t> </a:t>
            </a:r>
            <a:r>
              <a:rPr lang="en-US" sz="2200" i="1" dirty="0" err="1"/>
              <a:t>masalah</a:t>
            </a:r>
            <a:r>
              <a:rPr lang="en-US" sz="2200" i="1" dirty="0"/>
              <a:t> ”</a:t>
            </a:r>
          </a:p>
        </p:txBody>
      </p:sp>
      <p:sp>
        <p:nvSpPr>
          <p:cNvPr id="7" name="Content Placeholder 11">
            <a:extLst>
              <a:ext uri="{FF2B5EF4-FFF2-40B4-BE49-F238E27FC236}">
                <a16:creationId xmlns:a16="http://schemas.microsoft.com/office/drawing/2014/main" id="{4EADBBD9-AE86-41F9-A482-65F1F4257CB0}"/>
              </a:ext>
            </a:extLst>
          </p:cNvPr>
          <p:cNvSpPr txBox="1">
            <a:spLocks/>
          </p:cNvSpPr>
          <p:nvPr/>
        </p:nvSpPr>
        <p:spPr>
          <a:xfrm>
            <a:off x="1097278" y="1872854"/>
            <a:ext cx="10058399" cy="525184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0363" indent="-261938">
              <a:spcBef>
                <a:spcPts val="200"/>
              </a:spcBef>
              <a:spcAft>
                <a:spcPts val="1200"/>
              </a:spcAft>
              <a:buFont typeface="Arial" panose="020B0604020202020204" pitchFamily="34" charset="0"/>
              <a:buChar char="•"/>
            </a:pPr>
            <a:r>
              <a:rPr lang="id-ID" sz="2400" dirty="0"/>
              <a:t>Genetic Algorithms (GA) adalah algoritma yang meniru sel pada tubuh manusia, didasari oleh dua mekanisme dasar yaitu seleksi alamiah dan genetika alamiah</a:t>
            </a:r>
          </a:p>
          <a:p>
            <a:pPr marL="360363" indent="-261938">
              <a:spcBef>
                <a:spcPts val="200"/>
              </a:spcBef>
              <a:spcAft>
                <a:spcPts val="1200"/>
              </a:spcAft>
              <a:buFont typeface="Arial" panose="020B0604020202020204" pitchFamily="34" charset="0"/>
              <a:buChar char="•"/>
            </a:pPr>
            <a:r>
              <a:rPr lang="id-ID" sz="2400" dirty="0"/>
              <a:t>GA dikembangkan dari proses pencarian solusi menggunakan pencarian acak, ini terlihat pada proses pembangkitan populasi awal yang menyatakan sekumpulan solusi yang dipilih secara acak</a:t>
            </a:r>
          </a:p>
          <a:p>
            <a:pPr marL="360363" indent="-261938">
              <a:spcBef>
                <a:spcPts val="200"/>
              </a:spcBef>
              <a:spcAft>
                <a:spcPts val="1200"/>
              </a:spcAft>
              <a:buFont typeface="Arial" panose="020B0604020202020204" pitchFamily="34" charset="0"/>
              <a:buChar char="•"/>
            </a:pPr>
            <a:r>
              <a:rPr lang="id-ID" sz="2400" dirty="0"/>
              <a:t>Berikutnya pencarian dilakukan berdasarkan proses teori genetika, yaitu bagaimana memperoleh individu yang lebih baik, sehingga dalam proses evolusi diharapkan dapat memperoleh individu terbaik</a:t>
            </a:r>
          </a:p>
          <a:p>
            <a:pPr marL="360363" indent="-261938">
              <a:spcBef>
                <a:spcPts val="200"/>
              </a:spcBef>
              <a:spcAft>
                <a:spcPts val="1200"/>
              </a:spcAft>
              <a:buFont typeface="Arial" panose="020B0604020202020204" pitchFamily="34" charset="0"/>
              <a:buChar char="•"/>
            </a:pPr>
            <a:endParaRPr lang="sv-SE" sz="2400" dirty="0"/>
          </a:p>
        </p:txBody>
      </p:sp>
    </p:spTree>
    <p:extLst>
      <p:ext uri="{BB962C8B-B14F-4D97-AF65-F5344CB8AC3E}">
        <p14:creationId xmlns:p14="http://schemas.microsoft.com/office/powerpoint/2010/main" val="106130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1">
            <a:extLst>
              <a:ext uri="{FF2B5EF4-FFF2-40B4-BE49-F238E27FC236}">
                <a16:creationId xmlns:a16="http://schemas.microsoft.com/office/drawing/2014/main" id="{1AD994B7-BF8B-462D-9E4B-6BBCC02E63B3}"/>
              </a:ext>
            </a:extLst>
          </p:cNvPr>
          <p:cNvSpPr txBox="1">
            <a:spLocks/>
          </p:cNvSpPr>
          <p:nvPr/>
        </p:nvSpPr>
        <p:spPr>
          <a:xfrm>
            <a:off x="1097280" y="1843547"/>
            <a:ext cx="10058400" cy="454250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en-US" sz="1800" dirty="0"/>
              <a:t>Download dan </a:t>
            </a:r>
            <a:r>
              <a:rPr lang="en-US" sz="1800" dirty="0" err="1"/>
              <a:t>pelajari</a:t>
            </a:r>
            <a:r>
              <a:rPr lang="en-US" sz="1800" dirty="0"/>
              <a:t> </a:t>
            </a:r>
            <a:r>
              <a:rPr lang="en-US" sz="1800" dirty="0" err="1"/>
              <a:t>seluruh</a:t>
            </a:r>
            <a:r>
              <a:rPr lang="en-US" sz="1800" dirty="0"/>
              <a:t> </a:t>
            </a:r>
            <a:r>
              <a:rPr lang="en-US" sz="1800" dirty="0" err="1"/>
              <a:t>lingkungan</a:t>
            </a:r>
            <a:r>
              <a:rPr lang="en-US" sz="1800" dirty="0"/>
              <a:t> </a:t>
            </a:r>
            <a:r>
              <a:rPr lang="en-US" sz="1800" dirty="0" err="1"/>
              <a:t>kerja</a:t>
            </a:r>
            <a:r>
              <a:rPr lang="en-US" sz="1800" dirty="0"/>
              <a:t> </a:t>
            </a:r>
            <a:r>
              <a:rPr lang="en-US" sz="1800" dirty="0" err="1"/>
              <a:t>dari</a:t>
            </a:r>
            <a:r>
              <a:rPr lang="en-US" sz="1800" dirty="0"/>
              <a:t> RapidMiner</a:t>
            </a:r>
            <a:endParaRPr lang="id-ID" sz="1800" dirty="0"/>
          </a:p>
          <a:p>
            <a:pPr marL="98425" indent="0">
              <a:spcBef>
                <a:spcPts val="0"/>
              </a:spcBef>
              <a:spcAft>
                <a:spcPts val="600"/>
              </a:spcAft>
              <a:buNone/>
            </a:pPr>
            <a:r>
              <a:rPr lang="en-US" sz="1800" dirty="0">
                <a:hlinkClick r:id="rId2"/>
              </a:rPr>
              <a:t>https://rapidminer.com/get-started/</a:t>
            </a:r>
            <a:r>
              <a:rPr lang="en-US" sz="1800" dirty="0"/>
              <a:t> </a:t>
            </a:r>
            <a:r>
              <a:rPr lang="en-US" sz="1800" dirty="0" err="1"/>
              <a:t>atau</a:t>
            </a:r>
            <a:r>
              <a:rPr lang="en-US" sz="1800" dirty="0"/>
              <a:t> </a:t>
            </a:r>
            <a:r>
              <a:rPr lang="en-US" sz="1800" dirty="0">
                <a:hlinkClick r:id="rId3"/>
              </a:rPr>
              <a:t>https://rapidminer.com/educational-program/</a:t>
            </a:r>
            <a:r>
              <a:rPr lang="id-ID" sz="1800" dirty="0"/>
              <a:t> </a:t>
            </a:r>
            <a:r>
              <a:rPr lang="en-US" sz="1800" dirty="0"/>
              <a:t> </a:t>
            </a:r>
            <a:endParaRPr lang="id-ID" sz="1800" dirty="0"/>
          </a:p>
          <a:p>
            <a:pPr marL="441325" indent="-342900">
              <a:spcBef>
                <a:spcPts val="0"/>
              </a:spcBef>
              <a:spcAft>
                <a:spcPts val="600"/>
              </a:spcAft>
              <a:buFont typeface="Arial" panose="020B0604020202020204" pitchFamily="34" charset="0"/>
              <a:buChar char="•"/>
            </a:pPr>
            <a:r>
              <a:rPr lang="en-US" sz="1800" dirty="0" err="1"/>
              <a:t>Ikuti</a:t>
            </a:r>
            <a:r>
              <a:rPr lang="en-US" sz="1800" dirty="0"/>
              <a:t> </a:t>
            </a:r>
            <a:r>
              <a:rPr lang="en-US" sz="1800" dirty="0" err="1"/>
              <a:t>langkah-langkah</a:t>
            </a:r>
            <a:r>
              <a:rPr lang="en-US" sz="1800" dirty="0"/>
              <a:t> </a:t>
            </a:r>
            <a:r>
              <a:rPr lang="id-ID" sz="1800" dirty="0"/>
              <a:t>tutorial pada link berikut:</a:t>
            </a:r>
          </a:p>
          <a:p>
            <a:pPr marL="803275" indent="-342900">
              <a:spcBef>
                <a:spcPts val="0"/>
              </a:spcBef>
              <a:spcAft>
                <a:spcPts val="600"/>
              </a:spcAft>
              <a:buFont typeface="Arial" panose="020B0604020202020204" pitchFamily="34" charset="0"/>
              <a:buChar char="•"/>
            </a:pPr>
            <a:r>
              <a:rPr lang="id-ID" sz="1800" dirty="0"/>
              <a:t>Tutorial Instalasi Rapidminer: </a:t>
            </a:r>
            <a:r>
              <a:rPr lang="id-ID" sz="1800" dirty="0">
                <a:hlinkClick r:id="rId4"/>
              </a:rPr>
              <a:t>https://youtu.be/wyUoq8luvFU</a:t>
            </a:r>
            <a:r>
              <a:rPr lang="id-ID" sz="1800" dirty="0"/>
              <a:t> </a:t>
            </a:r>
          </a:p>
          <a:p>
            <a:pPr marL="803275" indent="-342900">
              <a:spcBef>
                <a:spcPts val="0"/>
              </a:spcBef>
              <a:spcAft>
                <a:spcPts val="600"/>
              </a:spcAft>
              <a:buFont typeface="Arial" panose="020B0604020202020204" pitchFamily="34" charset="0"/>
              <a:buChar char="•"/>
            </a:pPr>
            <a:r>
              <a:rPr lang="id-ID" sz="1800" dirty="0"/>
              <a:t>Praktek Rapidminer: </a:t>
            </a:r>
            <a:r>
              <a:rPr lang="en-US" sz="1800" dirty="0">
                <a:hlinkClick r:id="rId5"/>
              </a:rPr>
              <a:t>https://www.youtube.com/watch?v=lMjMkeLbXLk&amp;t=1s</a:t>
            </a:r>
            <a:r>
              <a:rPr lang="id-ID" sz="1800" dirty="0"/>
              <a:t> </a:t>
            </a:r>
          </a:p>
          <a:p>
            <a:pPr marL="803275" indent="-342900">
              <a:spcBef>
                <a:spcPts val="0"/>
              </a:spcBef>
              <a:spcAft>
                <a:spcPts val="600"/>
              </a:spcAft>
              <a:buFont typeface="Arial" panose="020B0604020202020204" pitchFamily="34" charset="0"/>
              <a:buChar char="•"/>
            </a:pPr>
            <a:r>
              <a:rPr lang="id-ID" sz="1800" dirty="0"/>
              <a:t>Materi Data Mining: </a:t>
            </a:r>
            <a:r>
              <a:rPr lang="en-US" sz="1800" dirty="0">
                <a:hlinkClick r:id="rId6"/>
              </a:rPr>
              <a:t>https://romisatriawahono.net/dm/</a:t>
            </a:r>
            <a:endParaRPr lang="id-ID" sz="1800" dirty="0"/>
          </a:p>
          <a:p>
            <a:pPr marL="803275" indent="-342900">
              <a:spcBef>
                <a:spcPts val="0"/>
              </a:spcBef>
              <a:spcAft>
                <a:spcPts val="600"/>
              </a:spcAft>
              <a:buFont typeface="Arial" panose="020B0604020202020204" pitchFamily="34" charset="0"/>
              <a:buChar char="•"/>
            </a:pPr>
            <a:r>
              <a:rPr lang="id-ID" sz="1800" dirty="0"/>
              <a:t>Mengambil Data dari Twitter: </a:t>
            </a:r>
            <a:r>
              <a:rPr lang="id-ID" sz="1800" dirty="0">
                <a:hlinkClick r:id="rId7"/>
              </a:rPr>
              <a:t>https://youtu.be/2xcU62pmaIo</a:t>
            </a:r>
            <a:r>
              <a:rPr lang="id-ID" sz="1800" dirty="0"/>
              <a:t> </a:t>
            </a:r>
          </a:p>
          <a:p>
            <a:pPr marL="803275" indent="-342900">
              <a:spcBef>
                <a:spcPts val="0"/>
              </a:spcBef>
              <a:spcAft>
                <a:spcPts val="600"/>
              </a:spcAft>
              <a:buFont typeface="Arial" panose="020B0604020202020204" pitchFamily="34" charset="0"/>
              <a:buChar char="•"/>
            </a:pPr>
            <a:r>
              <a:rPr lang="id-ID" sz="1800" dirty="0"/>
              <a:t>Tutorial Pemrosesan Teks: </a:t>
            </a:r>
            <a:r>
              <a:rPr lang="id-ID" sz="1800" dirty="0">
                <a:hlinkClick r:id="rId8"/>
              </a:rPr>
              <a:t>https://youtu.be/kPXtoYCnycg</a:t>
            </a:r>
            <a:r>
              <a:rPr lang="id-ID" sz="1800" dirty="0"/>
              <a:t> </a:t>
            </a:r>
          </a:p>
          <a:p>
            <a:pPr marL="803275" indent="-342900">
              <a:spcBef>
                <a:spcPts val="0"/>
              </a:spcBef>
              <a:spcAft>
                <a:spcPts val="600"/>
              </a:spcAft>
              <a:buFont typeface="Arial" panose="020B0604020202020204" pitchFamily="34" charset="0"/>
              <a:buChar char="•"/>
            </a:pPr>
            <a:r>
              <a:rPr lang="id-ID" sz="1800" dirty="0"/>
              <a:t>Tutorial Umum: </a:t>
            </a:r>
            <a:r>
              <a:rPr lang="en-US" sz="1800" dirty="0">
                <a:hlinkClick r:id="rId9"/>
              </a:rPr>
              <a:t>https://www.youtube.com/playlist?list=PLOCAiko58zvphb54fqcavwgLblIK-8XnA</a:t>
            </a:r>
            <a:endParaRPr lang="en-US" sz="1800" dirty="0"/>
          </a:p>
          <a:p>
            <a:pPr marL="2332038" indent="0">
              <a:spcBef>
                <a:spcPts val="0"/>
              </a:spcBef>
              <a:spcAft>
                <a:spcPts val="600"/>
              </a:spcAft>
              <a:buNone/>
            </a:pPr>
            <a:r>
              <a:rPr lang="id-ID" sz="1800" dirty="0">
                <a:hlinkClick r:id="rId10"/>
              </a:rPr>
              <a:t>https://www.youtube.com/@teknik2020dci/videos</a:t>
            </a:r>
            <a:r>
              <a:rPr lang="en-US" sz="1800" dirty="0"/>
              <a:t> </a:t>
            </a:r>
            <a:endParaRPr lang="id-ID" sz="1800" dirty="0"/>
          </a:p>
          <a:p>
            <a:pPr marL="2332038" indent="0">
              <a:spcBef>
                <a:spcPts val="0"/>
              </a:spcBef>
              <a:spcAft>
                <a:spcPts val="600"/>
              </a:spcAft>
              <a:buNone/>
            </a:pPr>
            <a:r>
              <a:rPr lang="id-ID" sz="1800" dirty="0">
                <a:hlinkClick r:id="rId11"/>
              </a:rPr>
              <a:t>https://www.youtube.com/@artificialintelligencestmi4743/videos</a:t>
            </a:r>
            <a:r>
              <a:rPr lang="en-US" sz="1800" dirty="0"/>
              <a:t> </a:t>
            </a:r>
            <a:r>
              <a:rPr lang="id-ID" sz="1800" dirty="0"/>
              <a:t> </a:t>
            </a:r>
          </a:p>
          <a:p>
            <a:pPr marL="441325" indent="-342900">
              <a:spcBef>
                <a:spcPts val="0"/>
              </a:spcBef>
              <a:spcAft>
                <a:spcPts val="600"/>
              </a:spcAft>
              <a:buFont typeface="Arial" panose="020B0604020202020204" pitchFamily="34" charset="0"/>
              <a:buChar char="•"/>
            </a:pPr>
            <a:r>
              <a:rPr lang="en-US" sz="1800" dirty="0" err="1"/>
              <a:t>Silahkan</a:t>
            </a:r>
            <a:r>
              <a:rPr lang="en-US" sz="1800" dirty="0"/>
              <a:t> </a:t>
            </a:r>
            <a:r>
              <a:rPr lang="en-US" sz="1800" dirty="0" err="1"/>
              <a:t>cari</a:t>
            </a:r>
            <a:r>
              <a:rPr lang="en-US" sz="1800" dirty="0"/>
              <a:t> tutorial </a:t>
            </a:r>
            <a:r>
              <a:rPr lang="en-US" sz="1800" dirty="0" err="1"/>
              <a:t>lainnya</a:t>
            </a:r>
            <a:r>
              <a:rPr lang="en-US" sz="1800" dirty="0"/>
              <a:t> </a:t>
            </a:r>
            <a:r>
              <a:rPr lang="en-US" sz="1800" dirty="0" err="1"/>
              <a:t>dilangit</a:t>
            </a:r>
            <a:r>
              <a:rPr lang="en-US" sz="1800" dirty="0"/>
              <a:t> </a:t>
            </a:r>
            <a:r>
              <a:rPr lang="en-US" sz="1800" dirty="0" err="1"/>
              <a:t>untuk</a:t>
            </a:r>
            <a:r>
              <a:rPr lang="en-US" sz="1800" dirty="0"/>
              <a:t> </a:t>
            </a:r>
            <a:r>
              <a:rPr lang="en-US" sz="1800" dirty="0" err="1"/>
              <a:t>membuat</a:t>
            </a:r>
            <a:r>
              <a:rPr lang="en-US" sz="1800" dirty="0"/>
              <a:t> </a:t>
            </a:r>
            <a:r>
              <a:rPr lang="en-US" sz="1800" dirty="0" err="1"/>
              <a:t>akal</a:t>
            </a:r>
            <a:r>
              <a:rPr lang="en-US" sz="1800" dirty="0"/>
              <a:t> </a:t>
            </a:r>
            <a:r>
              <a:rPr lang="en-US" sz="1800" dirty="0" err="1"/>
              <a:t>sehat</a:t>
            </a:r>
            <a:r>
              <a:rPr lang="en-US" sz="1800" dirty="0"/>
              <a:t> </a:t>
            </a:r>
            <a:r>
              <a:rPr lang="en-US" sz="1800" dirty="0" err="1"/>
              <a:t>kita</a:t>
            </a:r>
            <a:r>
              <a:rPr lang="en-US" sz="1800" dirty="0"/>
              <a:t> </a:t>
            </a:r>
            <a:r>
              <a:rPr lang="id-ID" sz="1800" dirty="0"/>
              <a:t>menjadi </a:t>
            </a:r>
            <a:r>
              <a:rPr lang="en-US" sz="1800" dirty="0" err="1"/>
              <a:t>lebih</a:t>
            </a:r>
            <a:r>
              <a:rPr lang="en-US" sz="1800" dirty="0"/>
              <a:t> SEHAT !</a:t>
            </a:r>
          </a:p>
          <a:p>
            <a:pPr marL="441325" indent="-342900">
              <a:spcBef>
                <a:spcPts val="0"/>
              </a:spcBef>
              <a:spcAft>
                <a:spcPts val="600"/>
              </a:spcAft>
              <a:buFont typeface="Arial" panose="020B0604020202020204" pitchFamily="34" charset="0"/>
              <a:buChar char="•"/>
            </a:pPr>
            <a:r>
              <a:rPr lang="en-US" sz="1800" dirty="0" err="1"/>
              <a:t>Buatlah</a:t>
            </a:r>
            <a:r>
              <a:rPr lang="en-US" sz="1800" dirty="0"/>
              <a:t> </a:t>
            </a:r>
            <a:r>
              <a:rPr lang="en-US" sz="1800" dirty="0" err="1"/>
              <a:t>pengembangan</a:t>
            </a:r>
            <a:r>
              <a:rPr lang="en-US" sz="1800" dirty="0"/>
              <a:t> </a:t>
            </a:r>
            <a:r>
              <a:rPr lang="en-US" sz="1800" dirty="0" err="1"/>
              <a:t>kasus</a:t>
            </a:r>
            <a:r>
              <a:rPr lang="en-US" sz="1800" dirty="0"/>
              <a:t> (</a:t>
            </a:r>
            <a:r>
              <a:rPr lang="en-US" sz="1800" dirty="0" err="1"/>
              <a:t>tema</a:t>
            </a:r>
            <a:r>
              <a:rPr lang="en-US" sz="1800" dirty="0"/>
              <a:t> </a:t>
            </a:r>
            <a:r>
              <a:rPr lang="en-US" sz="1800" dirty="0" err="1"/>
              <a:t>bebas</a:t>
            </a:r>
            <a:r>
              <a:rPr lang="en-US" sz="1800" dirty="0"/>
              <a:t>) </a:t>
            </a:r>
            <a:r>
              <a:rPr lang="en-US" sz="1800" dirty="0" err="1"/>
              <a:t>berdasarkan</a:t>
            </a:r>
            <a:r>
              <a:rPr lang="en-US" sz="1800" dirty="0"/>
              <a:t> </a:t>
            </a:r>
            <a:r>
              <a:rPr lang="id-ID" sz="1800" dirty="0"/>
              <a:t>salah satu </a:t>
            </a:r>
            <a:r>
              <a:rPr lang="en-US" sz="1800" dirty="0" err="1"/>
              <a:t>teknik</a:t>
            </a:r>
            <a:r>
              <a:rPr lang="en-US" sz="1800" dirty="0"/>
              <a:t> </a:t>
            </a:r>
            <a:r>
              <a:rPr lang="id-ID" sz="1800" i="1" dirty="0"/>
              <a:t>learning</a:t>
            </a:r>
            <a:r>
              <a:rPr lang="en-US" sz="1800" dirty="0"/>
              <a:t> </a:t>
            </a:r>
            <a:r>
              <a:rPr lang="en-US" sz="1800" dirty="0" err="1"/>
              <a:t>menggunakan</a:t>
            </a:r>
            <a:r>
              <a:rPr lang="en-US" sz="1800" dirty="0"/>
              <a:t> RapidMiner</a:t>
            </a:r>
            <a:endParaRPr lang="id-ID" sz="1800" dirty="0"/>
          </a:p>
          <a:p>
            <a:pPr marL="441325" indent="-342900">
              <a:spcBef>
                <a:spcPts val="0"/>
              </a:spcBef>
              <a:spcAft>
                <a:spcPts val="600"/>
              </a:spcAft>
              <a:buFont typeface="Arial" panose="020B0604020202020204" pitchFamily="34" charset="0"/>
              <a:buChar char="•"/>
            </a:pPr>
            <a:endParaRPr lang="id-ID" sz="800" dirty="0"/>
          </a:p>
          <a:p>
            <a:pPr marL="98425" indent="0">
              <a:spcBef>
                <a:spcPts val="0"/>
              </a:spcBef>
              <a:spcAft>
                <a:spcPts val="600"/>
              </a:spcAft>
              <a:buNone/>
            </a:pPr>
            <a:r>
              <a:rPr lang="en-US" b="1" dirty="0" err="1"/>
              <a:t>Catatan</a:t>
            </a:r>
            <a:r>
              <a:rPr lang="en-US" b="1" dirty="0"/>
              <a:t>: </a:t>
            </a:r>
            <a:r>
              <a:rPr lang="en-US" dirty="0" err="1"/>
              <a:t>Laporan</a:t>
            </a:r>
            <a:r>
              <a:rPr lang="en-US" dirty="0"/>
              <a:t> dan program </a:t>
            </a:r>
            <a:r>
              <a:rPr lang="en-US" dirty="0" err="1"/>
              <a:t>dikumpulkan</a:t>
            </a:r>
            <a:r>
              <a:rPr lang="en-US" dirty="0"/>
              <a:t> s</a:t>
            </a:r>
            <a:r>
              <a:rPr lang="id-ID" dirty="0"/>
              <a:t>atu minggu setelah UAS</a:t>
            </a:r>
            <a:endParaRPr lang="en-US" dirty="0"/>
          </a:p>
        </p:txBody>
      </p:sp>
      <p:pic>
        <p:nvPicPr>
          <p:cNvPr id="9" name="Picture 8">
            <a:extLst>
              <a:ext uri="{FF2B5EF4-FFF2-40B4-BE49-F238E27FC236}">
                <a16:creationId xmlns:a16="http://schemas.microsoft.com/office/drawing/2014/main" id="{1C5613CC-3D39-459E-B95D-A70015BA151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77460" y="637308"/>
            <a:ext cx="978219" cy="1009774"/>
          </a:xfrm>
          <a:prstGeom prst="rect">
            <a:avLst/>
          </a:prstGeom>
        </p:spPr>
      </p:pic>
      <p:sp>
        <p:nvSpPr>
          <p:cNvPr id="10" name="Title 1">
            <a:extLst>
              <a:ext uri="{FF2B5EF4-FFF2-40B4-BE49-F238E27FC236}">
                <a16:creationId xmlns:a16="http://schemas.microsoft.com/office/drawing/2014/main" id="{E4DF7F4C-A2BA-4195-A2CB-1B67178BE53E}"/>
              </a:ext>
            </a:extLst>
          </p:cNvPr>
          <p:cNvSpPr>
            <a:spLocks noGrp="1"/>
          </p:cNvSpPr>
          <p:nvPr>
            <p:ph type="title"/>
          </p:nvPr>
        </p:nvSpPr>
        <p:spPr>
          <a:xfrm>
            <a:off x="1097280" y="286603"/>
            <a:ext cx="10058400" cy="1450757"/>
          </a:xfrm>
        </p:spPr>
        <p:txBody>
          <a:bodyPr>
            <a:normAutofit/>
          </a:bodyPr>
          <a:lstStyle/>
          <a:p>
            <a:r>
              <a:rPr lang="en-US" sz="4000" b="1" dirty="0"/>
              <a:t>TUGAS KELOMPOK</a:t>
            </a:r>
            <a:br>
              <a:rPr lang="id-ID" sz="4000" b="1" dirty="0"/>
            </a:br>
            <a:r>
              <a:rPr lang="en-US" sz="2700" i="1" dirty="0" err="1"/>
              <a:t>Opsi</a:t>
            </a:r>
            <a:r>
              <a:rPr lang="en-US" sz="2700" i="1" dirty="0"/>
              <a:t> </a:t>
            </a:r>
            <a:r>
              <a:rPr lang="en-US" sz="2700" i="1" dirty="0" err="1"/>
              <a:t>Tugas</a:t>
            </a:r>
            <a:r>
              <a:rPr lang="en-US" sz="2700" i="1" dirty="0"/>
              <a:t> </a:t>
            </a:r>
            <a:r>
              <a:rPr lang="en-US" sz="2700" i="1" dirty="0" err="1"/>
              <a:t>Besar</a:t>
            </a:r>
            <a:endParaRPr lang="id-ID" sz="2700" i="1" dirty="0"/>
          </a:p>
        </p:txBody>
      </p:sp>
    </p:spTree>
    <p:extLst>
      <p:ext uri="{BB962C8B-B14F-4D97-AF65-F5344CB8AC3E}">
        <p14:creationId xmlns:p14="http://schemas.microsoft.com/office/powerpoint/2010/main" val="383340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4000" b="1" dirty="0"/>
              <a:t>TERIMA KASIH</a:t>
            </a:r>
            <a:br>
              <a:rPr lang="id-ID" sz="4000" b="1" dirty="0"/>
            </a:br>
            <a:endParaRPr lang="id-ID" sz="2800" b="1" dirty="0"/>
          </a:p>
        </p:txBody>
      </p:sp>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105" y="2531854"/>
            <a:ext cx="422275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earth-3d-space-tour-b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030" y="2261793"/>
            <a:ext cx="323215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99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2000" fill="hold">
                                          <p:stCondLst>
                                            <p:cond delay="0"/>
                                          </p:stCondLst>
                                        </p:cTn>
                                        <p:tgtEl>
                                          <p:spTgt spid="11"/>
                                        </p:tgtEl>
                                        <p:attrNameLst>
                                          <p:attrName>style.visibility</p:attrName>
                                        </p:attrNameLst>
                                      </p:cBhvr>
                                      <p:to>
                                        <p:strVal val="visible"/>
                                      </p:to>
                                    </p:set>
                                    <p:animEffect transition="in" filter="fade">
                                      <p:cBhvr>
                                        <p:cTn id="7" dur="2000" fill="hold">
                                          <p:stCondLst>
                                            <p:cond delay="0"/>
                                          </p:stCondLst>
                                        </p:cTn>
                                        <p:tgtEl>
                                          <p:spTgt spid="11"/>
                                        </p:tgtEl>
                                      </p:cBhvr>
                                    </p:animEffect>
                                  </p:childTnLst>
                                </p:cTn>
                              </p:par>
                              <p:par>
                                <p:cTn id="8" presetID="35" presetClass="path" presetSubtype="0" accel="50000" decel="50000" fill="hold" nodeType="withEffect">
                                  <p:stCondLst>
                                    <p:cond delay="0"/>
                                  </p:stCondLst>
                                  <p:childTnLst>
                                    <p:animMotion origin="layout" path="M 0.0 0.0  L -0.25 0.0  E" pathEditMode="relative" ptsTypes="">
                                      <p:cBhvr>
                                        <p:cTn id="9" dur="2000" fill="hold">
                                          <p:stCondLst>
                                            <p:cond delay="0"/>
                                          </p:stCondLst>
                                        </p:cTn>
                                        <p:tgtEl>
                                          <p:spTgt spid="11"/>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000" fill="hold">
                                          <p:stCondLst>
                                            <p:cond delay="0"/>
                                          </p:stCondLst>
                                        </p:cTn>
                                        <p:tgtEl>
                                          <p:spTgt spid="12"/>
                                        </p:tgtEl>
                                        <p:attrNameLst>
                                          <p:attrName>style.visibility</p:attrName>
                                        </p:attrNameLst>
                                      </p:cBhvr>
                                      <p:to>
                                        <p:strVal val="visible"/>
                                      </p:to>
                                    </p:set>
                                    <p:animEffect transition="in" filter="fade">
                                      <p:cBhvr>
                                        <p:cTn id="12" dur="1000" fill="hold">
                                          <p:stCondLst>
                                            <p:cond delay="0"/>
                                          </p:stCondLst>
                                        </p:cTn>
                                        <p:tgtEl>
                                          <p:spTgt spid="12"/>
                                        </p:tgtEl>
                                      </p:cBhvr>
                                    </p:animEffect>
                                  </p:childTnLst>
                                </p:cTn>
                              </p:par>
                              <p:par>
                                <p:cTn id="13" presetID="63" presetClass="path" presetSubtype="0" accel="50000" decel="50000" fill="hold" nodeType="withEffect">
                                  <p:stCondLst>
                                    <p:cond delay="500"/>
                                  </p:stCondLst>
                                  <p:childTnLst>
                                    <p:animMotion origin="layout" path="M 0.0 0.0  L 0.25 0.0  E" pathEditMode="relative" ptsTypes="">
                                      <p:cBhvr>
                                        <p:cTn id="14" dur="2000" fill="hold">
                                          <p:stCondLst>
                                            <p:cond delay="0"/>
                                          </p:stCondLst>
                                        </p:cTn>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K</a:t>
            </a:r>
            <a:r>
              <a:rPr lang="id-ID" sz="4000" b="1" dirty="0"/>
              <a:t>ONSEP LEARNING</a:t>
            </a:r>
            <a:br>
              <a:rPr lang="id-ID" sz="4000" b="1" dirty="0"/>
            </a:br>
            <a:r>
              <a:rPr lang="en-US" sz="2700" i="1" dirty="0"/>
              <a:t>De</a:t>
            </a:r>
            <a:r>
              <a:rPr lang="id-ID" sz="2700" i="1" dirty="0"/>
              <a:t>kripsi Teknik</a:t>
            </a:r>
            <a:r>
              <a:rPr lang="en-US" sz="2700" i="1" dirty="0"/>
              <a:t> </a:t>
            </a:r>
            <a:r>
              <a:rPr lang="id-ID" sz="2700" i="1" dirty="0"/>
              <a:t>Learning</a:t>
            </a:r>
          </a:p>
        </p:txBody>
      </p:sp>
      <p:sp>
        <p:nvSpPr>
          <p:cNvPr id="10" name="Content Placeholder 11">
            <a:extLst>
              <a:ext uri="{FF2B5EF4-FFF2-40B4-BE49-F238E27FC236}">
                <a16:creationId xmlns:a16="http://schemas.microsoft.com/office/drawing/2014/main" id="{B345FC37-C10F-4729-A837-1625721FF460}"/>
              </a:ext>
            </a:extLst>
          </p:cNvPr>
          <p:cNvSpPr txBox="1">
            <a:spLocks/>
          </p:cNvSpPr>
          <p:nvPr/>
        </p:nvSpPr>
        <p:spPr>
          <a:xfrm>
            <a:off x="1097280" y="1842654"/>
            <a:ext cx="4527666"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300"/>
              </a:spcBef>
              <a:spcAft>
                <a:spcPts val="300"/>
              </a:spcAft>
              <a:buNone/>
            </a:pPr>
            <a:r>
              <a:rPr lang="en-US" sz="2400" b="1" dirty="0"/>
              <a:t>P</a:t>
            </a:r>
            <a:r>
              <a:rPr lang="id-ID" sz="2400" b="1" dirty="0"/>
              <a:t>ersoalan </a:t>
            </a:r>
            <a:r>
              <a:rPr lang="id-ID" sz="2400" b="1" i="1" dirty="0"/>
              <a:t>Learning</a:t>
            </a:r>
            <a:endParaRPr lang="en-US" b="1" i="1" dirty="0"/>
          </a:p>
          <a:p>
            <a:pPr marL="354013" indent="-255588">
              <a:spcBef>
                <a:spcPts val="300"/>
              </a:spcBef>
              <a:spcAft>
                <a:spcPts val="300"/>
              </a:spcAft>
              <a:buFont typeface="Arial" panose="020B0604020202020204" pitchFamily="34" charset="0"/>
              <a:buChar char="•"/>
            </a:pPr>
            <a:r>
              <a:rPr lang="en-US" sz="2400" dirty="0" err="1"/>
              <a:t>Bagaimana</a:t>
            </a:r>
            <a:r>
              <a:rPr lang="en-US" sz="2400" dirty="0"/>
              <a:t> </a:t>
            </a:r>
            <a:r>
              <a:rPr lang="en-US" sz="2400" dirty="0" err="1"/>
              <a:t>untuk</a:t>
            </a:r>
            <a:r>
              <a:rPr lang="en-US" sz="2400" dirty="0"/>
              <a:t> data yang </a:t>
            </a:r>
            <a:r>
              <a:rPr lang="en-US" sz="2400" dirty="0" err="1"/>
              <a:t>sangat</a:t>
            </a:r>
            <a:r>
              <a:rPr lang="en-US" sz="2400" dirty="0"/>
              <a:t> </a:t>
            </a:r>
            <a:r>
              <a:rPr lang="en-US" sz="2400" dirty="0" err="1"/>
              <a:t>banyak</a:t>
            </a:r>
            <a:r>
              <a:rPr lang="en-US" sz="2400" dirty="0"/>
              <a:t>?</a:t>
            </a:r>
          </a:p>
          <a:p>
            <a:pPr marL="354013" indent="-255588">
              <a:spcBef>
                <a:spcPts val="300"/>
              </a:spcBef>
              <a:spcAft>
                <a:spcPts val="300"/>
              </a:spcAft>
              <a:buFont typeface="Arial" panose="020B0604020202020204" pitchFamily="34" charset="0"/>
              <a:buChar char="•"/>
            </a:pPr>
            <a:r>
              <a:rPr lang="en-US" sz="2400" dirty="0" err="1"/>
              <a:t>Bagaimana</a:t>
            </a:r>
            <a:r>
              <a:rPr lang="en-US" sz="2400" dirty="0"/>
              <a:t> </a:t>
            </a:r>
            <a:r>
              <a:rPr lang="en-US" sz="2400" dirty="0" err="1"/>
              <a:t>menemukan</a:t>
            </a:r>
            <a:r>
              <a:rPr lang="en-US" sz="2400" dirty="0"/>
              <a:t> </a:t>
            </a:r>
            <a:r>
              <a:rPr lang="en-US" sz="2400" dirty="0" err="1"/>
              <a:t>aturan</a:t>
            </a:r>
            <a:r>
              <a:rPr lang="en-US" sz="2400" dirty="0"/>
              <a:t>?</a:t>
            </a:r>
          </a:p>
          <a:p>
            <a:pPr marL="354013" indent="-255588">
              <a:spcBef>
                <a:spcPts val="300"/>
              </a:spcBef>
              <a:spcAft>
                <a:spcPts val="300"/>
              </a:spcAft>
              <a:buFont typeface="Arial" panose="020B0604020202020204" pitchFamily="34" charset="0"/>
              <a:buChar char="•"/>
            </a:pPr>
            <a:r>
              <a:rPr lang="en-US" sz="2400" dirty="0" err="1"/>
              <a:t>Bagaimana</a:t>
            </a:r>
            <a:r>
              <a:rPr lang="en-US" sz="2400" dirty="0"/>
              <a:t> </a:t>
            </a:r>
            <a:r>
              <a:rPr lang="en-US" sz="2400" dirty="0" err="1"/>
              <a:t>jika</a:t>
            </a:r>
            <a:r>
              <a:rPr lang="en-US" sz="2400" dirty="0"/>
              <a:t> </a:t>
            </a:r>
            <a:r>
              <a:rPr lang="en-US" sz="2400" dirty="0" err="1"/>
              <a:t>datanya</a:t>
            </a:r>
            <a:r>
              <a:rPr lang="en-US" sz="2400" dirty="0"/>
              <a:t> </a:t>
            </a:r>
            <a:r>
              <a:rPr lang="en-US" sz="2400" dirty="0" err="1"/>
              <a:t>tidak</a:t>
            </a:r>
            <a:r>
              <a:rPr lang="en-US" sz="2400" dirty="0"/>
              <a:t> </a:t>
            </a:r>
            <a:r>
              <a:rPr lang="en-US" sz="2400" dirty="0" err="1"/>
              <a:t>lengkap</a:t>
            </a:r>
            <a:r>
              <a:rPr lang="en-US" sz="2400" dirty="0"/>
              <a:t>?</a:t>
            </a:r>
          </a:p>
          <a:p>
            <a:pPr marL="354013" indent="-255588">
              <a:spcBef>
                <a:spcPts val="300"/>
              </a:spcBef>
              <a:spcAft>
                <a:spcPts val="300"/>
              </a:spcAft>
              <a:buFont typeface="Arial" panose="020B0604020202020204" pitchFamily="34" charset="0"/>
              <a:buChar char="•"/>
            </a:pPr>
            <a:r>
              <a:rPr lang="en-US" sz="2400" dirty="0" err="1"/>
              <a:t>Aturan</a:t>
            </a:r>
            <a:r>
              <a:rPr lang="en-US" sz="2400" dirty="0"/>
              <a:t> yang general </a:t>
            </a:r>
            <a:r>
              <a:rPr lang="en-US" sz="2400" dirty="0" err="1"/>
              <a:t>untuk</a:t>
            </a:r>
            <a:r>
              <a:rPr lang="en-US" sz="2400" dirty="0"/>
              <a:t> data yang </a:t>
            </a:r>
            <a:r>
              <a:rPr lang="en-US" sz="2400" dirty="0" err="1"/>
              <a:t>akan</a:t>
            </a:r>
            <a:r>
              <a:rPr lang="en-US" sz="2400" dirty="0"/>
              <a:t> </a:t>
            </a:r>
            <a:r>
              <a:rPr lang="en-US" sz="2400" dirty="0" err="1"/>
              <a:t>datang</a:t>
            </a:r>
            <a:r>
              <a:rPr lang="en-US" sz="2400" dirty="0"/>
              <a:t>?</a:t>
            </a:r>
          </a:p>
          <a:p>
            <a:pPr marL="354013" indent="-255588">
              <a:spcBef>
                <a:spcPts val="300"/>
              </a:spcBef>
              <a:spcAft>
                <a:spcPts val="300"/>
              </a:spcAft>
              <a:buFont typeface="Arial" panose="020B0604020202020204" pitchFamily="34" charset="0"/>
              <a:buChar char="•"/>
            </a:pPr>
            <a:r>
              <a:rPr lang="en-US" sz="2400" dirty="0" err="1"/>
              <a:t>Menemukan</a:t>
            </a:r>
            <a:r>
              <a:rPr lang="en-US" sz="2400" dirty="0"/>
              <a:t> </a:t>
            </a:r>
            <a:r>
              <a:rPr lang="en-US" sz="2400" dirty="0" err="1"/>
              <a:t>perbedaan</a:t>
            </a:r>
            <a:r>
              <a:rPr lang="en-US" sz="2400" dirty="0"/>
              <a:t> </a:t>
            </a:r>
            <a:r>
              <a:rPr lang="en-US" sz="2400" dirty="0" err="1"/>
              <a:t>dari</a:t>
            </a:r>
            <a:r>
              <a:rPr lang="en-US" sz="2400" dirty="0"/>
              <a:t> </a:t>
            </a:r>
            <a:r>
              <a:rPr lang="en-US" sz="2400" dirty="0" err="1"/>
              <a:t>dua</a:t>
            </a:r>
            <a:r>
              <a:rPr lang="en-US" sz="2400" dirty="0"/>
              <a:t> </a:t>
            </a:r>
            <a:r>
              <a:rPr lang="en-US" sz="2400" dirty="0" err="1"/>
              <a:t>hal</a:t>
            </a:r>
            <a:r>
              <a:rPr lang="en-US" sz="2400" dirty="0"/>
              <a:t> yang </a:t>
            </a:r>
            <a:r>
              <a:rPr lang="en-US" sz="2400" dirty="0" err="1"/>
              <a:t>mirip</a:t>
            </a:r>
            <a:r>
              <a:rPr lang="en-US" sz="2400" dirty="0"/>
              <a:t>?</a:t>
            </a:r>
          </a:p>
          <a:p>
            <a:pPr marL="354013" indent="-255588">
              <a:spcBef>
                <a:spcPts val="300"/>
              </a:spcBef>
              <a:spcAft>
                <a:spcPts val="300"/>
              </a:spcAft>
              <a:buFont typeface="Arial" panose="020B0604020202020204" pitchFamily="34" charset="0"/>
              <a:buChar char="•"/>
            </a:pPr>
            <a:r>
              <a:rPr lang="en-US" sz="2400" dirty="0" err="1"/>
              <a:t>Menemukan</a:t>
            </a:r>
            <a:r>
              <a:rPr lang="en-US" sz="2400" dirty="0"/>
              <a:t> </a:t>
            </a:r>
            <a:r>
              <a:rPr lang="en-US" sz="2400" dirty="0" err="1"/>
              <a:t>kesamaan</a:t>
            </a:r>
            <a:r>
              <a:rPr lang="en-US" sz="2400" dirty="0"/>
              <a:t> </a:t>
            </a:r>
            <a:r>
              <a:rPr lang="en-US" sz="2400" dirty="0" err="1"/>
              <a:t>dari</a:t>
            </a:r>
            <a:r>
              <a:rPr lang="en-US" sz="2400" dirty="0"/>
              <a:t> </a:t>
            </a:r>
            <a:r>
              <a:rPr lang="en-US" sz="2400" dirty="0" err="1"/>
              <a:t>dua</a:t>
            </a:r>
            <a:r>
              <a:rPr lang="en-US" sz="2400" dirty="0"/>
              <a:t> </a:t>
            </a:r>
            <a:r>
              <a:rPr lang="en-US" sz="2400" dirty="0" err="1"/>
              <a:t>hal</a:t>
            </a:r>
            <a:r>
              <a:rPr lang="en-US" sz="2400" dirty="0"/>
              <a:t> yang </a:t>
            </a:r>
            <a:r>
              <a:rPr lang="en-US" sz="2400" dirty="0" err="1"/>
              <a:t>berbeda</a:t>
            </a:r>
            <a:r>
              <a:rPr lang="en-US" sz="2400" dirty="0"/>
              <a:t>?</a:t>
            </a:r>
          </a:p>
        </p:txBody>
      </p:sp>
      <p:pic>
        <p:nvPicPr>
          <p:cNvPr id="8" name="Picture 4">
            <a:extLst>
              <a:ext uri="{FF2B5EF4-FFF2-40B4-BE49-F238E27FC236}">
                <a16:creationId xmlns:a16="http://schemas.microsoft.com/office/drawing/2014/main" id="{28FDC611-5EF9-48E9-9D05-35338F7AE4F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9617" y="691680"/>
            <a:ext cx="1284095" cy="964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11">
            <a:extLst>
              <a:ext uri="{FF2B5EF4-FFF2-40B4-BE49-F238E27FC236}">
                <a16:creationId xmlns:a16="http://schemas.microsoft.com/office/drawing/2014/main" id="{1E1ABF04-718D-4616-AB17-96FDEBBEE3EA}"/>
              </a:ext>
            </a:extLst>
          </p:cNvPr>
          <p:cNvSpPr txBox="1">
            <a:spLocks/>
          </p:cNvSpPr>
          <p:nvPr/>
        </p:nvSpPr>
        <p:spPr>
          <a:xfrm>
            <a:off x="7107382" y="1842654"/>
            <a:ext cx="4046330" cy="446116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300"/>
              </a:spcBef>
              <a:spcAft>
                <a:spcPts val="300"/>
              </a:spcAft>
              <a:buNone/>
            </a:pPr>
            <a:r>
              <a:rPr lang="en-US" sz="2400" b="1" dirty="0"/>
              <a:t>M</a:t>
            </a:r>
            <a:r>
              <a:rPr lang="id-ID" sz="2400" b="1" dirty="0"/>
              <a:t>etode </a:t>
            </a:r>
            <a:r>
              <a:rPr lang="id-ID" sz="2400" b="1" i="1" dirty="0"/>
              <a:t>Learning</a:t>
            </a:r>
            <a:endParaRPr lang="en-US" b="1" i="1" dirty="0"/>
          </a:p>
          <a:p>
            <a:pPr marL="354013" indent="-255588">
              <a:spcBef>
                <a:spcPts val="300"/>
              </a:spcBef>
              <a:spcAft>
                <a:spcPts val="300"/>
              </a:spcAft>
              <a:buFont typeface="Arial" panose="020B0604020202020204" pitchFamily="34" charset="0"/>
              <a:buChar char="•"/>
            </a:pPr>
            <a:r>
              <a:rPr lang="en-US" sz="2400" i="1" dirty="0"/>
              <a:t>Decision </a:t>
            </a:r>
            <a:r>
              <a:rPr lang="id-ID" sz="2400" i="1" dirty="0"/>
              <a:t>T</a:t>
            </a:r>
            <a:r>
              <a:rPr lang="en-US" sz="2400" i="1" dirty="0" err="1"/>
              <a:t>ree</a:t>
            </a:r>
            <a:r>
              <a:rPr lang="en-US" sz="2400" i="1" dirty="0"/>
              <a:t> </a:t>
            </a:r>
            <a:r>
              <a:rPr lang="id-ID" sz="2400" i="1" dirty="0"/>
              <a:t>L</a:t>
            </a:r>
            <a:r>
              <a:rPr lang="en-US" sz="2400" i="1" dirty="0"/>
              <a:t>earning</a:t>
            </a:r>
          </a:p>
          <a:p>
            <a:pPr marL="354013" indent="-255588">
              <a:spcBef>
                <a:spcPts val="300"/>
              </a:spcBef>
              <a:spcAft>
                <a:spcPts val="300"/>
              </a:spcAft>
              <a:buFont typeface="Arial" panose="020B0604020202020204" pitchFamily="34" charset="0"/>
              <a:buChar char="•"/>
            </a:pPr>
            <a:r>
              <a:rPr lang="en-US" sz="2400" i="1" dirty="0"/>
              <a:t>Bayesian </a:t>
            </a:r>
            <a:r>
              <a:rPr lang="id-ID" sz="2400" i="1" dirty="0"/>
              <a:t>L</a:t>
            </a:r>
            <a:r>
              <a:rPr lang="en-US" sz="2400" i="1" dirty="0"/>
              <a:t>earning</a:t>
            </a:r>
          </a:p>
          <a:p>
            <a:pPr marL="354013" indent="-255588">
              <a:spcBef>
                <a:spcPts val="300"/>
              </a:spcBef>
              <a:spcAft>
                <a:spcPts val="300"/>
              </a:spcAft>
              <a:buFont typeface="Arial" panose="020B0604020202020204" pitchFamily="34" charset="0"/>
              <a:buChar char="•"/>
            </a:pPr>
            <a:r>
              <a:rPr lang="en-US" sz="2400" i="1" dirty="0"/>
              <a:t>Neural Networks</a:t>
            </a:r>
          </a:p>
          <a:p>
            <a:pPr marL="354013" indent="-255588">
              <a:spcBef>
                <a:spcPts val="300"/>
              </a:spcBef>
              <a:spcAft>
                <a:spcPts val="300"/>
              </a:spcAft>
              <a:buFont typeface="Arial" panose="020B0604020202020204" pitchFamily="34" charset="0"/>
              <a:buChar char="•"/>
            </a:pPr>
            <a:r>
              <a:rPr lang="en-US" sz="2400" i="1" dirty="0"/>
              <a:t>Genetic Algorithm</a:t>
            </a:r>
          </a:p>
          <a:p>
            <a:pPr marL="354013" indent="-255588">
              <a:spcBef>
                <a:spcPts val="300"/>
              </a:spcBef>
              <a:spcAft>
                <a:spcPts val="300"/>
              </a:spcAft>
              <a:buFont typeface="Arial" panose="020B0604020202020204" pitchFamily="34" charset="0"/>
              <a:buChar char="•"/>
            </a:pPr>
            <a:r>
              <a:rPr lang="en-US" sz="2400" i="1" dirty="0"/>
              <a:t>Instance </a:t>
            </a:r>
            <a:r>
              <a:rPr lang="id-ID" sz="2400" i="1" dirty="0"/>
              <a:t>B</a:t>
            </a:r>
            <a:r>
              <a:rPr lang="en-US" sz="2400" i="1" dirty="0" err="1"/>
              <a:t>ased</a:t>
            </a:r>
            <a:r>
              <a:rPr lang="en-US" sz="2400" i="1" dirty="0"/>
              <a:t> </a:t>
            </a:r>
            <a:r>
              <a:rPr lang="id-ID" sz="2400" i="1" dirty="0"/>
              <a:t>L</a:t>
            </a:r>
            <a:r>
              <a:rPr lang="en-US" sz="2400" i="1" dirty="0"/>
              <a:t>earning</a:t>
            </a:r>
            <a:r>
              <a:rPr lang="id-ID" sz="2400" i="1" dirty="0"/>
              <a:t>, </a:t>
            </a:r>
            <a:r>
              <a:rPr lang="en-US" sz="2400" i="1" dirty="0"/>
              <a:t>etc.</a:t>
            </a:r>
            <a:endParaRPr lang="id-ID" sz="2400" i="1" dirty="0"/>
          </a:p>
          <a:p>
            <a:pPr marL="98425" indent="0">
              <a:spcBef>
                <a:spcPts val="300"/>
              </a:spcBef>
              <a:spcAft>
                <a:spcPts val="300"/>
              </a:spcAft>
              <a:buNone/>
            </a:pPr>
            <a:r>
              <a:rPr lang="id-ID" sz="2400" b="1" dirty="0"/>
              <a:t>Proses </a:t>
            </a:r>
            <a:r>
              <a:rPr lang="id-ID" sz="2400" b="1" i="1" dirty="0"/>
              <a:t>Learning</a:t>
            </a:r>
            <a:r>
              <a:rPr lang="id-ID" sz="2400" b="1" dirty="0"/>
              <a:t> (</a:t>
            </a:r>
            <a:r>
              <a:rPr lang="id-ID" sz="2400" b="1" i="1" dirty="0"/>
              <a:t>Application</a:t>
            </a:r>
            <a:r>
              <a:rPr lang="id-ID" sz="2400" b="1" dirty="0"/>
              <a:t>)</a:t>
            </a:r>
          </a:p>
          <a:p>
            <a:pPr marL="354013" indent="-255588">
              <a:spcBef>
                <a:spcPts val="300"/>
              </a:spcBef>
              <a:spcAft>
                <a:spcPts val="300"/>
              </a:spcAft>
              <a:buFont typeface="Arial" panose="020B0604020202020204" pitchFamily="34" charset="0"/>
              <a:buChar char="•"/>
            </a:pPr>
            <a:r>
              <a:rPr lang="en-US" sz="2400" i="1" dirty="0"/>
              <a:t>Association</a:t>
            </a:r>
          </a:p>
          <a:p>
            <a:pPr marL="354013" indent="-255588">
              <a:spcBef>
                <a:spcPts val="300"/>
              </a:spcBef>
              <a:spcAft>
                <a:spcPts val="300"/>
              </a:spcAft>
              <a:buFont typeface="Arial" panose="020B0604020202020204" pitchFamily="34" charset="0"/>
              <a:buChar char="•"/>
            </a:pPr>
            <a:r>
              <a:rPr lang="en-US" sz="2400" i="1" dirty="0"/>
              <a:t>Supervised Learning</a:t>
            </a:r>
          </a:p>
          <a:p>
            <a:pPr marL="354013" indent="-255588">
              <a:spcBef>
                <a:spcPts val="300"/>
              </a:spcBef>
              <a:spcAft>
                <a:spcPts val="300"/>
              </a:spcAft>
              <a:buFont typeface="Arial" panose="020B0604020202020204" pitchFamily="34" charset="0"/>
              <a:buChar char="•"/>
            </a:pPr>
            <a:r>
              <a:rPr lang="en-US" sz="2400" i="1" dirty="0"/>
              <a:t>Unsupervised Learning</a:t>
            </a:r>
          </a:p>
          <a:p>
            <a:pPr marL="354013" indent="-255588">
              <a:spcBef>
                <a:spcPts val="300"/>
              </a:spcBef>
              <a:spcAft>
                <a:spcPts val="300"/>
              </a:spcAft>
              <a:buFont typeface="Arial" panose="020B0604020202020204" pitchFamily="34" charset="0"/>
              <a:buChar char="•"/>
            </a:pPr>
            <a:r>
              <a:rPr lang="en-US" sz="2400" i="1" dirty="0"/>
              <a:t>Reinforcement Learning</a:t>
            </a:r>
          </a:p>
          <a:p>
            <a:pPr marL="354013" indent="-255588">
              <a:spcBef>
                <a:spcPts val="300"/>
              </a:spcBef>
              <a:spcAft>
                <a:spcPts val="3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173701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31EF33E-A6F4-4CA7-B5D0-E7D1237BD608}"/>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7" name="Picture 6">
            <a:extLst>
              <a:ext uri="{FF2B5EF4-FFF2-40B4-BE49-F238E27FC236}">
                <a16:creationId xmlns:a16="http://schemas.microsoft.com/office/drawing/2014/main" id="{DA013770-29A9-4C1D-831D-B50370ECCCF8}"/>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11" name="Content Placeholder 11">
            <a:extLst>
              <a:ext uri="{FF2B5EF4-FFF2-40B4-BE49-F238E27FC236}">
                <a16:creationId xmlns:a16="http://schemas.microsoft.com/office/drawing/2014/main" id="{AE72D344-4748-4FA7-B9DC-55A5A3902C88}"/>
              </a:ext>
            </a:extLst>
          </p:cNvPr>
          <p:cNvSpPr txBox="1">
            <a:spLocks/>
          </p:cNvSpPr>
          <p:nvPr/>
        </p:nvSpPr>
        <p:spPr>
          <a:xfrm>
            <a:off x="1097279" y="1925932"/>
            <a:ext cx="10058401" cy="137075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lgn="ctr">
              <a:spcBef>
                <a:spcPts val="200"/>
              </a:spcBef>
              <a:buNone/>
            </a:pPr>
            <a:r>
              <a:rPr lang="en-US" sz="2500" i="1" dirty="0"/>
              <a:t>“</a:t>
            </a:r>
            <a:r>
              <a:rPr lang="id-ID" sz="2500" i="1" dirty="0"/>
              <a:t> </a:t>
            </a:r>
            <a:r>
              <a:rPr lang="en-US" sz="2500" i="1" dirty="0"/>
              <a:t>Artificial neural networks (ANNs) </a:t>
            </a:r>
            <a:r>
              <a:rPr lang="en-US" sz="2500" i="1" dirty="0" err="1"/>
              <a:t>atau</a:t>
            </a:r>
            <a:r>
              <a:rPr lang="en-US" sz="2500" i="1" dirty="0"/>
              <a:t> neural nets </a:t>
            </a:r>
            <a:r>
              <a:rPr lang="id-ID" sz="2500" i="1" dirty="0"/>
              <a:t>(NN) </a:t>
            </a:r>
            <a:r>
              <a:rPr lang="en-US" sz="2500" i="1" dirty="0" err="1"/>
              <a:t>atau</a:t>
            </a:r>
            <a:r>
              <a:rPr lang="en-US" sz="2500" i="1" dirty="0"/>
              <a:t> </a:t>
            </a:r>
            <a:r>
              <a:rPr lang="en-US" sz="2500" i="1" dirty="0" err="1"/>
              <a:t>jaringan</a:t>
            </a:r>
            <a:r>
              <a:rPr lang="en-US" sz="2500" i="1" dirty="0"/>
              <a:t> </a:t>
            </a:r>
            <a:r>
              <a:rPr lang="en-US" sz="2500" i="1" dirty="0" err="1"/>
              <a:t>saraf</a:t>
            </a:r>
            <a:r>
              <a:rPr lang="en-US" sz="2500" i="1" dirty="0"/>
              <a:t> </a:t>
            </a:r>
            <a:r>
              <a:rPr lang="en-US" sz="2500" i="1" dirty="0" err="1"/>
              <a:t>tiruan</a:t>
            </a:r>
            <a:r>
              <a:rPr lang="en-US" sz="2500" i="1" dirty="0"/>
              <a:t> (JST) </a:t>
            </a:r>
            <a:r>
              <a:rPr lang="en-US" sz="2500" i="1" dirty="0" err="1"/>
              <a:t>adalah</a:t>
            </a:r>
            <a:r>
              <a:rPr lang="en-US" sz="2500" i="1" dirty="0"/>
              <a:t> </a:t>
            </a:r>
            <a:r>
              <a:rPr lang="en-US" sz="2500" i="1" dirty="0" err="1"/>
              <a:t>perangkat</a:t>
            </a:r>
            <a:r>
              <a:rPr lang="en-US" sz="2500" i="1" dirty="0"/>
              <a:t> </a:t>
            </a:r>
            <a:r>
              <a:rPr lang="en-US" sz="2500" i="1" dirty="0" err="1"/>
              <a:t>lunak</a:t>
            </a:r>
            <a:r>
              <a:rPr lang="en-US" sz="2500" i="1" dirty="0"/>
              <a:t> yang </a:t>
            </a:r>
            <a:r>
              <a:rPr lang="en-US" sz="2500" i="1" dirty="0" err="1"/>
              <a:t>dirancang</a:t>
            </a:r>
            <a:r>
              <a:rPr lang="en-US" sz="2500" i="1" dirty="0"/>
              <a:t> </a:t>
            </a:r>
            <a:r>
              <a:rPr lang="en-US" sz="2500" i="1" dirty="0" err="1"/>
              <a:t>untuk</a:t>
            </a:r>
            <a:r>
              <a:rPr lang="en-US" sz="2500" i="1" dirty="0"/>
              <a:t> </a:t>
            </a:r>
            <a:r>
              <a:rPr lang="en-US" sz="2500" i="1" dirty="0" err="1"/>
              <a:t>memperkirakan</a:t>
            </a:r>
            <a:r>
              <a:rPr lang="en-US" sz="2500" i="1" dirty="0"/>
              <a:t> </a:t>
            </a:r>
            <a:r>
              <a:rPr lang="en-US" sz="2500" i="1" dirty="0" err="1"/>
              <a:t>hubungan</a:t>
            </a:r>
            <a:r>
              <a:rPr lang="en-US" sz="2500" i="1" dirty="0"/>
              <a:t> </a:t>
            </a:r>
            <a:r>
              <a:rPr lang="en-US" sz="2500" i="1" dirty="0" err="1"/>
              <a:t>dalam</a:t>
            </a:r>
            <a:r>
              <a:rPr lang="en-US" sz="2500" i="1" dirty="0"/>
              <a:t> data </a:t>
            </a:r>
            <a:r>
              <a:rPr lang="en-US" sz="2500" dirty="0"/>
              <a:t>“</a:t>
            </a:r>
          </a:p>
        </p:txBody>
      </p:sp>
      <p:sp>
        <p:nvSpPr>
          <p:cNvPr id="12" name="Content Placeholder 11">
            <a:extLst>
              <a:ext uri="{FF2B5EF4-FFF2-40B4-BE49-F238E27FC236}">
                <a16:creationId xmlns:a16="http://schemas.microsoft.com/office/drawing/2014/main" id="{75C6A7A2-7401-49EB-B9A6-7A530D34916F}"/>
              </a:ext>
            </a:extLst>
          </p:cNvPr>
          <p:cNvSpPr txBox="1">
            <a:spLocks/>
          </p:cNvSpPr>
          <p:nvPr/>
        </p:nvSpPr>
        <p:spPr>
          <a:xfrm>
            <a:off x="1097279" y="3373018"/>
            <a:ext cx="10056433" cy="29904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8425" indent="0">
              <a:spcBef>
                <a:spcPts val="0"/>
              </a:spcBef>
              <a:spcAft>
                <a:spcPts val="600"/>
              </a:spcAft>
              <a:buNone/>
            </a:pPr>
            <a:r>
              <a:rPr lang="id-ID" sz="2400" b="1" dirty="0"/>
              <a:t>Deskripsi</a:t>
            </a:r>
            <a:endParaRPr lang="en-US" sz="2400" b="1" dirty="0"/>
          </a:p>
          <a:p>
            <a:pPr marL="354013" indent="-255588">
              <a:spcBef>
                <a:spcPts val="600"/>
              </a:spcBef>
              <a:spcAft>
                <a:spcPts val="600"/>
              </a:spcAft>
              <a:buFont typeface="Arial" panose="020B0604020202020204" pitchFamily="34" charset="0"/>
              <a:buChar char="•"/>
            </a:pPr>
            <a:r>
              <a:rPr lang="id-ID" sz="2200" i="1" dirty="0"/>
              <a:t>Estimasi hubungan dalam NN pada dasarnya adalah pemetaan, atau fungsi, yang menghubungkan data mentah dengan fitur-fiturnya</a:t>
            </a:r>
          </a:p>
          <a:p>
            <a:pPr marL="354013" indent="-255588">
              <a:spcBef>
                <a:spcPts val="600"/>
              </a:spcBef>
              <a:spcAft>
                <a:spcPts val="600"/>
              </a:spcAft>
              <a:buFont typeface="Arial" panose="020B0604020202020204" pitchFamily="34" charset="0"/>
              <a:buChar char="•"/>
            </a:pPr>
            <a:r>
              <a:rPr lang="en-US" sz="2200" i="1" dirty="0"/>
              <a:t>Area </a:t>
            </a:r>
            <a:r>
              <a:rPr lang="en-US" sz="2200" i="1" dirty="0" err="1"/>
              <a:t>umum</a:t>
            </a:r>
            <a:r>
              <a:rPr lang="en-US" sz="2200" i="1" dirty="0"/>
              <a:t> </a:t>
            </a:r>
            <a:r>
              <a:rPr lang="id-ID" sz="2200" i="1" dirty="0"/>
              <a:t>dalam NN</a:t>
            </a:r>
            <a:r>
              <a:rPr lang="en-US" sz="2200" i="1" dirty="0"/>
              <a:t> </a:t>
            </a:r>
            <a:r>
              <a:rPr lang="en-US" sz="2200" i="1" dirty="0" err="1"/>
              <a:t>berakar</a:t>
            </a:r>
            <a:r>
              <a:rPr lang="en-US" sz="2200" i="1" dirty="0"/>
              <a:t> pada </a:t>
            </a:r>
            <a:r>
              <a:rPr lang="en-US" sz="2200" i="1" dirty="0" err="1"/>
              <a:t>pemahaman</a:t>
            </a:r>
            <a:r>
              <a:rPr lang="en-US" sz="2200" i="1" dirty="0"/>
              <a:t> </a:t>
            </a:r>
            <a:r>
              <a:rPr lang="en-US" sz="2200" i="1" dirty="0" err="1"/>
              <a:t>tentang</a:t>
            </a:r>
            <a:r>
              <a:rPr lang="en-US" sz="2200" i="1" dirty="0"/>
              <a:t> </a:t>
            </a:r>
            <a:r>
              <a:rPr lang="en-US" sz="2200" i="1" dirty="0" err="1"/>
              <a:t>otak</a:t>
            </a:r>
            <a:r>
              <a:rPr lang="en-US" sz="2200" i="1" dirty="0"/>
              <a:t> </a:t>
            </a:r>
            <a:r>
              <a:rPr lang="en-US" sz="2200" i="1" dirty="0" err="1"/>
              <a:t>manusia</a:t>
            </a:r>
            <a:r>
              <a:rPr lang="en-US" sz="2200" i="1" dirty="0"/>
              <a:t>. </a:t>
            </a:r>
            <a:r>
              <a:rPr lang="en-US" sz="2200" i="1" dirty="0" err="1"/>
              <a:t>Konsep</a:t>
            </a:r>
            <a:r>
              <a:rPr lang="en-US" sz="2200" i="1" dirty="0"/>
              <a:t> </a:t>
            </a:r>
            <a:r>
              <a:rPr lang="en-US" sz="2200" i="1" dirty="0" err="1"/>
              <a:t>awal</a:t>
            </a:r>
            <a:r>
              <a:rPr lang="en-US" sz="2200" i="1" dirty="0"/>
              <a:t> </a:t>
            </a:r>
            <a:r>
              <a:rPr lang="en-US" sz="2200" i="1" dirty="0" err="1"/>
              <a:t>didasarkan</a:t>
            </a:r>
            <a:r>
              <a:rPr lang="en-US" sz="2200" i="1" dirty="0"/>
              <a:t> pada </a:t>
            </a:r>
            <a:r>
              <a:rPr lang="en-US" sz="2200" i="1" dirty="0" err="1"/>
              <a:t>upaya</a:t>
            </a:r>
            <a:r>
              <a:rPr lang="en-US" sz="2200" i="1" dirty="0"/>
              <a:t> </a:t>
            </a:r>
            <a:r>
              <a:rPr lang="en-US" sz="2200" i="1" dirty="0" err="1"/>
              <a:t>untuk</a:t>
            </a:r>
            <a:r>
              <a:rPr lang="en-US" sz="2200" i="1" dirty="0"/>
              <a:t> </a:t>
            </a:r>
            <a:r>
              <a:rPr lang="en-US" sz="2200" i="1" dirty="0" err="1"/>
              <a:t>meniru</a:t>
            </a:r>
            <a:r>
              <a:rPr lang="en-US" sz="2200" i="1" dirty="0"/>
              <a:t> </a:t>
            </a:r>
            <a:r>
              <a:rPr lang="en-US" sz="2200" i="1" dirty="0" err="1"/>
              <a:t>cara</a:t>
            </a:r>
            <a:r>
              <a:rPr lang="en-US" sz="2200" i="1" dirty="0"/>
              <a:t> </a:t>
            </a:r>
            <a:r>
              <a:rPr lang="en-US" sz="2200" i="1" dirty="0" err="1"/>
              <a:t>otak</a:t>
            </a:r>
            <a:r>
              <a:rPr lang="en-US" sz="2200" i="1" dirty="0"/>
              <a:t> </a:t>
            </a:r>
            <a:r>
              <a:rPr lang="en-US" sz="2200" i="1" dirty="0" err="1"/>
              <a:t>memproses</a:t>
            </a:r>
            <a:r>
              <a:rPr lang="en-US" sz="2200" i="1" dirty="0"/>
              <a:t> </a:t>
            </a:r>
            <a:r>
              <a:rPr lang="en-US" sz="2200" i="1" dirty="0" err="1"/>
              <a:t>informasi</a:t>
            </a:r>
            <a:r>
              <a:rPr lang="en-US" sz="2200" i="1" dirty="0"/>
              <a:t>. </a:t>
            </a:r>
          </a:p>
          <a:p>
            <a:pPr marL="354013" indent="-255588">
              <a:spcBef>
                <a:spcPts val="600"/>
              </a:spcBef>
              <a:spcAft>
                <a:spcPts val="600"/>
              </a:spcAft>
              <a:buFont typeface="Arial" panose="020B0604020202020204" pitchFamily="34" charset="0"/>
              <a:buChar char="•"/>
            </a:pPr>
            <a:r>
              <a:rPr lang="en-US" sz="2200" i="1" dirty="0" err="1"/>
              <a:t>Upaya</a:t>
            </a:r>
            <a:r>
              <a:rPr lang="en-US" sz="2200" i="1" dirty="0"/>
              <a:t> yang </a:t>
            </a:r>
            <a:r>
              <a:rPr lang="en-US" sz="2200" i="1" dirty="0" err="1"/>
              <a:t>diikuti</a:t>
            </a:r>
            <a:r>
              <a:rPr lang="en-US" sz="2200" i="1" dirty="0"/>
              <a:t> </a:t>
            </a:r>
            <a:r>
              <a:rPr lang="en-US" sz="2200" i="1" dirty="0" err="1"/>
              <a:t>memunculkan</a:t>
            </a:r>
            <a:r>
              <a:rPr lang="en-US" sz="2200" i="1" dirty="0"/>
              <a:t> </a:t>
            </a:r>
            <a:r>
              <a:rPr lang="en-US" sz="2200" i="1" dirty="0" err="1"/>
              <a:t>berbagai</a:t>
            </a:r>
            <a:r>
              <a:rPr lang="en-US" sz="2200" i="1" dirty="0"/>
              <a:t> model </a:t>
            </a:r>
            <a:r>
              <a:rPr lang="en-US" sz="2200" i="1" dirty="0" err="1"/>
              <a:t>struktur</a:t>
            </a:r>
            <a:r>
              <a:rPr lang="en-US" sz="2200" i="1" dirty="0"/>
              <a:t> biological NN dan learning algorithms</a:t>
            </a:r>
          </a:p>
        </p:txBody>
      </p:sp>
    </p:spTree>
    <p:extLst>
      <p:ext uri="{BB962C8B-B14F-4D97-AF65-F5344CB8AC3E}">
        <p14:creationId xmlns:p14="http://schemas.microsoft.com/office/powerpoint/2010/main" val="129423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30318-9FF9-45D2-BD0D-C0AD08E9EF8D}"/>
              </a:ext>
            </a:extLst>
          </p:cNvPr>
          <p:cNvSpPr>
            <a:spLocks noGrp="1"/>
          </p:cNvSpPr>
          <p:nvPr>
            <p:ph idx="1"/>
          </p:nvPr>
        </p:nvSpPr>
        <p:spPr>
          <a:xfrm>
            <a:off x="1097279" y="1856508"/>
            <a:ext cx="4998721" cy="4714889"/>
          </a:xfrm>
        </p:spPr>
        <p:txBody>
          <a:bodyPr>
            <a:normAutofit/>
          </a:bodyPr>
          <a:lstStyle/>
          <a:p>
            <a:pPr marL="90488" indent="-7938">
              <a:spcBef>
                <a:spcPts val="400"/>
              </a:spcBef>
              <a:spcAft>
                <a:spcPts val="400"/>
              </a:spcAft>
              <a:buNone/>
              <a:defRPr/>
            </a:pPr>
            <a:r>
              <a:rPr lang="id-ID" sz="2400" b="1" dirty="0"/>
              <a:t>Pemrosesan Manusia dan Komputer</a:t>
            </a:r>
          </a:p>
          <a:p>
            <a:pPr marL="368300" indent="-285750">
              <a:spcBef>
                <a:spcPts val="400"/>
              </a:spcBef>
              <a:spcAft>
                <a:spcPts val="400"/>
              </a:spcAft>
              <a:buFont typeface="Arial" panose="020B0604020202020204" pitchFamily="34" charset="0"/>
              <a:buChar char="•"/>
              <a:defRPr/>
            </a:pPr>
            <a:r>
              <a:rPr lang="id-ID" sz="1800" dirty="0"/>
              <a:t>Manusia sangat pandai menginferensi kesimpulan dari data dalam </a:t>
            </a:r>
            <a:r>
              <a:rPr lang="id-ID" sz="1800" u="sng" dirty="0"/>
              <a:t>jumlah terbatas</a:t>
            </a:r>
            <a:r>
              <a:rPr lang="id-ID" sz="1800" dirty="0"/>
              <a:t>, komputer cenderung unggul dalam sejumlah besar </a:t>
            </a:r>
            <a:r>
              <a:rPr lang="id-ID" sz="1800" u="sng" dirty="0"/>
              <a:t>operasi berulang</a:t>
            </a:r>
            <a:r>
              <a:rPr lang="id-ID" sz="1800" dirty="0"/>
              <a:t> atau serupa diperlukan</a:t>
            </a:r>
          </a:p>
          <a:p>
            <a:pPr marL="368300" indent="-285750">
              <a:spcBef>
                <a:spcPts val="400"/>
              </a:spcBef>
              <a:spcAft>
                <a:spcPts val="400"/>
              </a:spcAft>
              <a:buFont typeface="Arial" panose="020B0604020202020204" pitchFamily="34" charset="0"/>
              <a:buChar char="•"/>
              <a:defRPr/>
            </a:pPr>
            <a:r>
              <a:rPr lang="id-ID" sz="1800" dirty="0"/>
              <a:t>Komputer dibangun dengan jutaan sakelar individu dalam satu prosesor tunggal yang dapat melakukan </a:t>
            </a:r>
            <a:r>
              <a:rPr lang="id-ID" sz="1800" u="sng" dirty="0"/>
              <a:t>jutaan operasi per detik </a:t>
            </a:r>
            <a:r>
              <a:rPr lang="id-ID" sz="1800" dirty="0"/>
              <a:t>dan melakukan operasi ini dengan ketepatan matematis absolut</a:t>
            </a:r>
          </a:p>
          <a:p>
            <a:pPr marL="368300" indent="-285750">
              <a:spcBef>
                <a:spcPts val="400"/>
              </a:spcBef>
              <a:spcAft>
                <a:spcPts val="400"/>
              </a:spcAft>
              <a:buFont typeface="Arial" panose="020B0604020202020204" pitchFamily="34" charset="0"/>
              <a:buChar char="•"/>
              <a:defRPr/>
            </a:pPr>
            <a:r>
              <a:rPr lang="id-ID" sz="1800" dirty="0"/>
              <a:t>Sebaliknya, otak manusia memiliki sekitar 10 miliar neuron. Setiap neuron rata-rata beberapa ribu koneksi. Masing-masing dapat melakukan </a:t>
            </a:r>
            <a:r>
              <a:rPr lang="id-ID" sz="1800" u="sng" dirty="0"/>
              <a:t>ratusan operasi setiap detik </a:t>
            </a:r>
            <a:r>
              <a:rPr lang="id-ID" sz="1800" dirty="0"/>
              <a:t>hanya dengan keandalan yang relatif rendah. Neuron sering mati dan tidak diganti</a:t>
            </a:r>
            <a:endParaRPr lang="id-ID" dirty="0"/>
          </a:p>
          <a:p>
            <a:pPr marL="90488" indent="-7938">
              <a:spcBef>
                <a:spcPts val="400"/>
              </a:spcBef>
              <a:spcAft>
                <a:spcPts val="400"/>
              </a:spcAft>
              <a:defRPr/>
            </a:pPr>
            <a:endParaRPr lang="id-ID" dirty="0"/>
          </a:p>
        </p:txBody>
      </p:sp>
      <p:sp>
        <p:nvSpPr>
          <p:cNvPr id="6" name="Title 1">
            <a:extLst>
              <a:ext uri="{FF2B5EF4-FFF2-40B4-BE49-F238E27FC236}">
                <a16:creationId xmlns:a16="http://schemas.microsoft.com/office/drawing/2014/main" id="{54C6F988-70BD-48C5-9DAC-D55E010C2ADB}"/>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pic>
        <p:nvPicPr>
          <p:cNvPr id="7" name="Picture 6">
            <a:extLst>
              <a:ext uri="{FF2B5EF4-FFF2-40B4-BE49-F238E27FC236}">
                <a16:creationId xmlns:a16="http://schemas.microsoft.com/office/drawing/2014/main" id="{31263AAD-B72E-4118-87A8-1DB537CA529F}"/>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8" name="Content Placeholder 2">
            <a:extLst>
              <a:ext uri="{FF2B5EF4-FFF2-40B4-BE49-F238E27FC236}">
                <a16:creationId xmlns:a16="http://schemas.microsoft.com/office/drawing/2014/main" id="{2CBF1DF1-BDAC-4197-B9A5-F97FAD2D6908}"/>
              </a:ext>
            </a:extLst>
          </p:cNvPr>
          <p:cNvSpPr txBox="1">
            <a:spLocks/>
          </p:cNvSpPr>
          <p:nvPr/>
        </p:nvSpPr>
        <p:spPr>
          <a:xfrm>
            <a:off x="6472842" y="1856508"/>
            <a:ext cx="5151121" cy="455814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a:spcBef>
                <a:spcPts val="400"/>
              </a:spcBef>
              <a:spcAft>
                <a:spcPts val="400"/>
              </a:spcAft>
              <a:buNone/>
              <a:defRPr/>
            </a:pPr>
            <a:r>
              <a:rPr lang="id-ID" sz="1800" dirty="0"/>
              <a:t>Fitur Dasar Pemrosesan Manusia dan Komputer</a:t>
            </a:r>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buFont typeface="Calibri" panose="020F0502020204030204" pitchFamily="34" charset="0"/>
              <a:buNone/>
              <a:defRPr/>
            </a:pPr>
            <a:endParaRPr lang="id-ID" sz="1800" dirty="0"/>
          </a:p>
          <a:p>
            <a:pPr marL="82550" indent="0">
              <a:spcBef>
                <a:spcPts val="400"/>
              </a:spcBef>
              <a:spcAft>
                <a:spcPts val="400"/>
              </a:spcAft>
              <a:buFont typeface="Calibri" panose="020F0502020204030204" pitchFamily="34" charset="0"/>
              <a:buNone/>
              <a:defRPr/>
            </a:pPr>
            <a:endParaRPr lang="id-ID" sz="1600" dirty="0"/>
          </a:p>
          <a:p>
            <a:pPr marL="82550" indent="0">
              <a:spcBef>
                <a:spcPts val="400"/>
              </a:spcBef>
              <a:spcAft>
                <a:spcPts val="400"/>
              </a:spcAft>
              <a:buFont typeface="Calibri" panose="020F0502020204030204" pitchFamily="34" charset="0"/>
              <a:buNone/>
              <a:defRPr/>
            </a:pPr>
            <a:r>
              <a:rPr lang="id-ID" sz="1400" i="1" dirty="0"/>
              <a:t>Masalah yang diatasi dengan kemampuan pemrosesan paralel yang memberikan otak dengan kemampuan untuk menangani data yang hilang atau salah</a:t>
            </a:r>
          </a:p>
          <a:p>
            <a:pPr marL="90488" indent="-7938">
              <a:spcBef>
                <a:spcPts val="400"/>
              </a:spcBef>
              <a:spcAft>
                <a:spcPts val="400"/>
              </a:spcAft>
              <a:defRPr/>
            </a:pPr>
            <a:endParaRPr lang="id-ID" dirty="0"/>
          </a:p>
          <a:p>
            <a:pPr marL="90488" indent="-7938">
              <a:spcBef>
                <a:spcPts val="400"/>
              </a:spcBef>
              <a:spcAft>
                <a:spcPts val="400"/>
              </a:spcAft>
              <a:defRPr/>
            </a:pPr>
            <a:endParaRPr lang="id-ID" dirty="0"/>
          </a:p>
        </p:txBody>
      </p:sp>
      <p:pic>
        <p:nvPicPr>
          <p:cNvPr id="9" name="Picture 4">
            <a:extLst>
              <a:ext uri="{FF2B5EF4-FFF2-40B4-BE49-F238E27FC236}">
                <a16:creationId xmlns:a16="http://schemas.microsoft.com/office/drawing/2014/main" id="{1312C493-B7A0-4FDF-80FF-672C75E10D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3682" y="2258286"/>
            <a:ext cx="4621879" cy="3358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7029D3-8694-428C-905C-EA29DB068930}"/>
              </a:ext>
            </a:extLst>
          </p:cNvPr>
          <p:cNvPicPr>
            <a:picLocks noChangeAspect="1"/>
          </p:cNvPicPr>
          <p:nvPr/>
        </p:nvPicPr>
        <p:blipFill>
          <a:blip r:embed="rId2"/>
          <a:stretch>
            <a:fillRect/>
          </a:stretch>
        </p:blipFill>
        <p:spPr>
          <a:xfrm>
            <a:off x="9869617" y="630252"/>
            <a:ext cx="1286063" cy="1030778"/>
          </a:xfrm>
          <a:prstGeom prst="rect">
            <a:avLst/>
          </a:prstGeom>
        </p:spPr>
      </p:pic>
      <p:sp>
        <p:nvSpPr>
          <p:cNvPr id="24578" name="Content Placeholder 2">
            <a:extLst>
              <a:ext uri="{FF2B5EF4-FFF2-40B4-BE49-F238E27FC236}">
                <a16:creationId xmlns:a16="http://schemas.microsoft.com/office/drawing/2014/main" id="{CC953A18-E5EF-4F54-9AD2-7A7F25C3EE52}"/>
              </a:ext>
            </a:extLst>
          </p:cNvPr>
          <p:cNvSpPr>
            <a:spLocks noGrp="1" noChangeArrowheads="1"/>
          </p:cNvSpPr>
          <p:nvPr>
            <p:ph idx="1"/>
          </p:nvPr>
        </p:nvSpPr>
        <p:spPr>
          <a:xfrm>
            <a:off x="1097280" y="1846898"/>
            <a:ext cx="3627120" cy="4279266"/>
          </a:xfrm>
        </p:spPr>
        <p:txBody>
          <a:bodyPr/>
          <a:lstStyle/>
          <a:p>
            <a:pPr marL="82550" indent="0">
              <a:spcBef>
                <a:spcPts val="600"/>
              </a:spcBef>
              <a:spcAft>
                <a:spcPts val="600"/>
              </a:spcAft>
              <a:buNone/>
            </a:pPr>
            <a:r>
              <a:rPr lang="id-ID" altLang="id-ID" sz="2400" b="1" i="1" dirty="0"/>
              <a:t>Biological Neuron</a:t>
            </a:r>
          </a:p>
          <a:p>
            <a:pPr marL="425450" indent="-342900">
              <a:spcBef>
                <a:spcPts val="600"/>
              </a:spcBef>
              <a:spcAft>
                <a:spcPts val="600"/>
              </a:spcAft>
              <a:buFont typeface="Arial" panose="020B0604020202020204" pitchFamily="34" charset="0"/>
              <a:buChar char="•"/>
            </a:pPr>
            <a:r>
              <a:rPr lang="id-ID" altLang="id-ID" dirty="0"/>
              <a:t>Keadaan neuron dikendalikan oleh sinyal yang diterima dari dendrit</a:t>
            </a:r>
          </a:p>
          <a:p>
            <a:pPr marL="425450" indent="-342900">
              <a:spcBef>
                <a:spcPts val="600"/>
              </a:spcBef>
              <a:spcAft>
                <a:spcPts val="600"/>
              </a:spcAft>
              <a:buFont typeface="Arial" panose="020B0604020202020204" pitchFamily="34" charset="0"/>
              <a:buChar char="•"/>
            </a:pPr>
            <a:r>
              <a:rPr lang="id-ID" altLang="id-ID" dirty="0"/>
              <a:t>Ketika kekuatan sinyal yang memadai diterima, maka nucleus menjadi 'excited' dan meneruskan informasi ini sepanjang axons ke sel lain</a:t>
            </a:r>
          </a:p>
          <a:p>
            <a:pPr marL="82550" indent="0">
              <a:spcBef>
                <a:spcPts val="600"/>
              </a:spcBef>
              <a:spcAft>
                <a:spcPts val="600"/>
              </a:spcAft>
              <a:buNone/>
            </a:pPr>
            <a:endParaRPr lang="id-ID" altLang="id-ID" sz="1800" dirty="0"/>
          </a:p>
        </p:txBody>
      </p:sp>
      <p:pic>
        <p:nvPicPr>
          <p:cNvPr id="24580" name="Picture 4">
            <a:extLst>
              <a:ext uri="{FF2B5EF4-FFF2-40B4-BE49-F238E27FC236}">
                <a16:creationId xmlns:a16="http://schemas.microsoft.com/office/drawing/2014/main" id="{50865EAE-54E4-4140-8798-6491D26D35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322748"/>
            <a:ext cx="58562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a:extLst>
              <a:ext uri="{FF2B5EF4-FFF2-40B4-BE49-F238E27FC236}">
                <a16:creationId xmlns:a16="http://schemas.microsoft.com/office/drawing/2014/main" id="{3FF0D8D8-D790-47A3-9F2C-73BD9D7D7CB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630252"/>
            <a:ext cx="5856288"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F561A54B-CAAB-43DE-92D6-F8DB3BAF1601}"/>
              </a:ext>
            </a:extLst>
          </p:cNvPr>
          <p:cNvSpPr>
            <a:spLocks noGrp="1"/>
          </p:cNvSpPr>
          <p:nvPr>
            <p:ph type="title"/>
          </p:nvPr>
        </p:nvSpPr>
        <p:spPr>
          <a:xfrm>
            <a:off x="1097280" y="286603"/>
            <a:ext cx="10058400" cy="1450757"/>
          </a:xfrm>
        </p:spPr>
        <p:txBody>
          <a:bodyPr>
            <a:normAutofit/>
          </a:bodyPr>
          <a:lstStyle/>
          <a:p>
            <a:r>
              <a:rPr lang="en-US" sz="4000" b="1" dirty="0"/>
              <a:t>NEURAL NETWORKS</a:t>
            </a:r>
            <a:br>
              <a:rPr lang="id-ID" sz="4000" b="1" dirty="0"/>
            </a:br>
            <a:r>
              <a:rPr lang="en-US" sz="2700" i="1" dirty="0" err="1"/>
              <a:t>Deskripsi</a:t>
            </a:r>
            <a:r>
              <a:rPr lang="en-US" sz="2700" i="1" dirty="0"/>
              <a:t> Neural Networks</a:t>
            </a:r>
            <a:r>
              <a:rPr lang="id-ID" sz="2700" i="1" dirty="0"/>
              <a:t> (NN)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animEffect transition="in" filter="fade">
                                      <p:cBhvr>
                                        <p:cTn id="7" dur="500"/>
                                        <p:tgtEl>
                                          <p:spTgt spid="2457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78">
                                            <p:txEl>
                                              <p:pRg st="2" end="2"/>
                                            </p:txEl>
                                          </p:spTgt>
                                        </p:tgtEl>
                                        <p:attrNameLst>
                                          <p:attrName>style.visibility</p:attrName>
                                        </p:attrNameLst>
                                      </p:cBhvr>
                                      <p:to>
                                        <p:strVal val="visible"/>
                                      </p:to>
                                    </p:set>
                                    <p:animEffect transition="in" filter="fade">
                                      <p:cBhvr>
                                        <p:cTn id="12" dur="500"/>
                                        <p:tgtEl>
                                          <p:spTgt spid="245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10889</TotalTime>
  <Words>5158</Words>
  <Application>Microsoft Office PowerPoint</Application>
  <PresentationFormat>Widescreen</PresentationFormat>
  <Paragraphs>536</Paragraphs>
  <Slides>54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1" baseType="lpstr">
      <vt:lpstr>Arial</vt:lpstr>
      <vt:lpstr>Book Antiqua</vt:lpstr>
      <vt:lpstr>Calibri</vt:lpstr>
      <vt:lpstr>Calibri Light</vt:lpstr>
      <vt:lpstr>Retrospect</vt:lpstr>
      <vt:lpstr>Equation</vt:lpstr>
      <vt:lpstr>Visio</vt:lpstr>
      <vt:lpstr>ARTIFICIAL INTELLIGENCE Intelligent Informatics Knowledge    PEMBELAJARAN: LEARNING MODEL - II “ PENYELESAIAN MASALAH BERDASARKAN PEMBELAJARAN ” </vt:lpstr>
      <vt:lpstr>Dr. Aradea, S.T., M.T. Lecturer/ Researcher Artificial Intelligence Siliwangi Research Group</vt:lpstr>
      <vt:lpstr>REFERENSI Kecerdasan Buatan</vt:lpstr>
      <vt:lpstr>IKHTISAR Penyelesaian Masalah Berdasarkan Pembelajaran</vt:lpstr>
      <vt:lpstr>KONSEP LEARNING Definisi Learning</vt:lpstr>
      <vt:lpstr>KONSEP LEARNING Dekripsi Teknik Learning</vt:lpstr>
      <vt:lpstr>NEURAL NETWORKS Deskripsi Neural Networks (NN)</vt:lpstr>
      <vt:lpstr>NEURAL NETWORKS Deskripsi Neural Networks (NN)</vt:lpstr>
      <vt:lpstr>NEURAL NETWORKS Deskripsi Neural Networks (NN)</vt:lpstr>
      <vt:lpstr>NEURAL NETWORKS Deskripsi Neural Networks (NN)</vt:lpstr>
      <vt:lpstr>NEURAL NETWORKS Deskripsi Neural Networks (NN)</vt:lpstr>
      <vt:lpstr>NEURAL NETWORKS Deskripsi Neural Networks (NN)</vt:lpstr>
      <vt:lpstr>NEURAL NETWORKS Deskripsi Neural Networks (NN)</vt:lpstr>
      <vt:lpstr>NEURAL NETWORKS Deskripsi Neural Networks (NN)</vt:lpstr>
      <vt:lpstr>NEURAL NETWORKS Deskripsi Neural Networks (NN)</vt:lpstr>
      <vt:lpstr>NEURAL NETWORKS Deskripsi Neural Networks (NN)</vt:lpstr>
      <vt:lpstr>NEURAL NETWORKS Deskripsi Neural Networks (NN)</vt:lpstr>
      <vt:lpstr>NEURAL NETWORKS Deskripsi Neural Networks (NN)</vt:lpstr>
      <vt:lpstr>NEURAL NETWORKS Deskripsi Neural Networks (NN)</vt:lpstr>
      <vt:lpstr>STUDI KASUS Permasalahan Kasus NN</vt:lpstr>
      <vt:lpstr>STUDI KASUS Permasalahan Kasus NN</vt:lpstr>
      <vt:lpstr>STUDI KASUS Permasalahan Kasus NN</vt:lpstr>
      <vt:lpstr>STUDI KASUS Permasalahan Kasus NN</vt:lpstr>
      <vt:lpstr>STUDI KASUS Permasalahan Kasus NN</vt:lpstr>
      <vt:lpstr>GENETIC ALGORITHMS Deskripsi Genetic Algorithms (GA)</vt:lpstr>
      <vt:lpstr>GENETIC ALGORITHMS Deskripsi Genetic Algorithms (GA)</vt:lpstr>
      <vt:lpstr>GENETIC ALGORITHMS Deskripsi Genetic Algorithms (GA)</vt:lpstr>
      <vt:lpstr>GENETIC ALGORITHMS Deskripsi Genetic Algorithms (GA)</vt:lpstr>
      <vt:lpstr>GENETIC ALGORITHMS Deskripsi Genetic Algorithms (GA)</vt:lpstr>
      <vt:lpstr>GENETIC ALGORITHMS Deskripsi Genetic Algorithms (GA)</vt:lpstr>
      <vt:lpstr>GENETIC ALGORITHMS Deskripsi Genetic Algorithms (GA)</vt:lpstr>
      <vt:lpstr>GENETIC ALGORITHMS Deskripsi Genetic Algorithms (GA)</vt:lpstr>
      <vt:lpstr>GENETIC ALGORITHMS Deskripsi Genetic Algorithms (GA)</vt:lpstr>
      <vt:lpstr>GENETIC ALGORITHMS Deskripsi Genetic Algorithms (GA)</vt:lpstr>
      <vt:lpstr>GENETIC ALGORITHMS Realitas Komputasi Evolusioner</vt:lpstr>
      <vt:lpstr>GENETIC ALGORITHMS Realitas Komputasi Evolusioner</vt:lpstr>
      <vt:lpstr>GENETIC ALGORITHMS Realitas Komputasi Evolusioner</vt:lpstr>
      <vt:lpstr>STUDI KASUS Permasalahan Kasus GA</vt:lpstr>
      <vt:lpstr>STUDI KASUS Permasalahan Kasus GA</vt:lpstr>
      <vt:lpstr>STUDI KASUS Permasalahan Kasus GA</vt:lpstr>
      <vt:lpstr>STUDI KASUS Permasalahan Kasus GA</vt:lpstr>
      <vt:lpstr>STUDI KASUS Permasalahan Kasus GA</vt:lpstr>
      <vt:lpstr>STUDI KASUS Permasalahan Kasus GA</vt:lpstr>
      <vt:lpstr>STUDI KASUS Permasalahan Kasus GA</vt:lpstr>
      <vt:lpstr>STUDI KASUS Permasalahan Kasus GA</vt:lpstr>
      <vt:lpstr>STUDI KASUS Permasalahan Kasus GA</vt:lpstr>
      <vt:lpstr>STUDI KASUS Permasalahan Kasus GA</vt:lpstr>
      <vt:lpstr>STUDI KASUS Permasalahan Kasus GA</vt:lpstr>
      <vt:lpstr>STUDI KASUS Permasalahan Kasus GA</vt:lpstr>
      <vt:lpstr>STUDI KASUS Permasalahan Kasus GA</vt:lpstr>
      <vt:lpstr>KESIMPULAN Penyelesaian Masalah Berdasarkan Pembelajaran</vt:lpstr>
      <vt:lpstr>KESIMPULAN Penyelesaian Masalah Berdasarkan Pembelajaran</vt:lpstr>
      <vt:lpstr>TUGAS KELOMPOK Opsi Tugas Besar</vt:lpstr>
      <vt:lpstr>TERIMA KASIH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Siliwangi (AIS)</dc:title>
  <dc:creator>ACER PC</dc:creator>
  <cp:lastModifiedBy>DELL LATITUDE 5290</cp:lastModifiedBy>
  <cp:revision>3724</cp:revision>
  <dcterms:created xsi:type="dcterms:W3CDTF">2020-07-24T08:40:20Z</dcterms:created>
  <dcterms:modified xsi:type="dcterms:W3CDTF">2023-10-15T15:13:37Z</dcterms:modified>
</cp:coreProperties>
</file>