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6" r:id="rId2"/>
    <p:sldId id="737" r:id="rId3"/>
    <p:sldId id="258" r:id="rId4"/>
    <p:sldId id="303" r:id="rId5"/>
    <p:sldId id="688" r:id="rId6"/>
    <p:sldId id="691" r:id="rId7"/>
    <p:sldId id="665" r:id="rId8"/>
    <p:sldId id="692" r:id="rId9"/>
    <p:sldId id="679" r:id="rId10"/>
    <p:sldId id="693" r:id="rId11"/>
    <p:sldId id="694" r:id="rId12"/>
    <p:sldId id="695" r:id="rId13"/>
    <p:sldId id="696" r:id="rId14"/>
    <p:sldId id="698" r:id="rId15"/>
    <p:sldId id="697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18" r:id="rId24"/>
    <p:sldId id="706" r:id="rId25"/>
    <p:sldId id="719" r:id="rId26"/>
    <p:sldId id="720" r:id="rId27"/>
    <p:sldId id="721" r:id="rId28"/>
    <p:sldId id="722" r:id="rId29"/>
    <p:sldId id="723" r:id="rId30"/>
    <p:sldId id="707" r:id="rId31"/>
    <p:sldId id="716" r:id="rId32"/>
    <p:sldId id="717" r:id="rId33"/>
    <p:sldId id="708" r:id="rId34"/>
    <p:sldId id="709" r:id="rId35"/>
    <p:sldId id="724" r:id="rId36"/>
    <p:sldId id="725" r:id="rId37"/>
    <p:sldId id="726" r:id="rId38"/>
    <p:sldId id="727" r:id="rId39"/>
    <p:sldId id="728" r:id="rId40"/>
    <p:sldId id="729" r:id="rId41"/>
    <p:sldId id="710" r:id="rId42"/>
    <p:sldId id="711" r:id="rId43"/>
    <p:sldId id="712" r:id="rId44"/>
    <p:sldId id="730" r:id="rId45"/>
    <p:sldId id="713" r:id="rId46"/>
    <p:sldId id="731" r:id="rId47"/>
    <p:sldId id="732" r:id="rId48"/>
    <p:sldId id="733" r:id="rId49"/>
    <p:sldId id="734" r:id="rId50"/>
    <p:sldId id="735" r:id="rId51"/>
    <p:sldId id="736" r:id="rId52"/>
    <p:sldId id="577" r:id="rId53"/>
    <p:sldId id="623" r:id="rId54"/>
    <p:sldId id="680" r:id="rId55"/>
    <p:sldId id="31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 autoAdjust="0"/>
    <p:restoredTop sz="93861" autoAdjust="0"/>
  </p:normalViewPr>
  <p:slideViewPr>
    <p:cSldViewPr snapToGrid="0">
      <p:cViewPr varScale="1">
        <p:scale>
          <a:sx n="91" d="100"/>
          <a:sy n="91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6EAF1-731A-4EDF-A21A-1FB49D775A8F}" type="datetimeFigureOut">
              <a:rPr lang="en-ID" smtClean="0"/>
              <a:t>01/12/22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929D-0792-4167-A1F4-6D117CA4B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48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dea@unsil.ac.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Aradea_Dipalokareswar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is.if.unsil.ac.i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adea.dipaloka@gmail.com" TargetMode="External"/><Relationship Id="rId5" Type="http://schemas.openxmlformats.org/officeDocument/2006/relationships/hyperlink" Target="https://s.id/ais-yt" TargetMode="External"/><Relationship Id="rId4" Type="http://schemas.openxmlformats.org/officeDocument/2006/relationships/hyperlink" Target="mailto:aradea.informatika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157908" cy="3566160"/>
          </a:xfrm>
        </p:spPr>
        <p:txBody>
          <a:bodyPr>
            <a:normAutofit/>
          </a:bodyPr>
          <a:lstStyle/>
          <a:p>
            <a:r>
              <a:rPr lang="en-US" sz="3600" b="1" dirty="0"/>
              <a:t>ARTIFICIAL INTELLIGENCE</a:t>
            </a:r>
            <a:br>
              <a:rPr lang="id-ID" sz="5400" b="1" dirty="0"/>
            </a:br>
            <a:r>
              <a:rPr lang="en-US" sz="2600" b="1" i="1" dirty="0">
                <a:solidFill>
                  <a:schemeClr val="tx2"/>
                </a:solidFill>
              </a:rPr>
              <a:t>Intelligent Informatics Knowledge</a:t>
            </a:r>
            <a:br>
              <a:rPr lang="id-ID" sz="2600" b="1" i="1" dirty="0">
                <a:solidFill>
                  <a:schemeClr val="tx2"/>
                </a:solidFill>
              </a:rPr>
            </a:br>
            <a:br>
              <a:rPr lang="id-ID" sz="2200" b="1" i="1" dirty="0"/>
            </a:br>
            <a:br>
              <a:rPr lang="id-ID" sz="2200" b="1" dirty="0"/>
            </a:br>
            <a:br>
              <a:rPr lang="id-ID" sz="2400" b="1" dirty="0"/>
            </a:br>
            <a:r>
              <a:rPr lang="en-US" sz="3200" b="1" dirty="0"/>
              <a:t>PE</a:t>
            </a:r>
            <a:r>
              <a:rPr lang="id-ID" sz="3200" b="1" dirty="0"/>
              <a:t>MBELAJARAN</a:t>
            </a:r>
            <a:r>
              <a:rPr lang="en-US" sz="3200" b="1" dirty="0"/>
              <a:t>: </a:t>
            </a:r>
            <a:r>
              <a:rPr lang="id-ID" sz="3200" b="1"/>
              <a:t>LEARNING MODEL </a:t>
            </a:r>
            <a:r>
              <a:rPr lang="id-ID" sz="3200" b="1" dirty="0"/>
              <a:t>- III</a:t>
            </a:r>
            <a:br>
              <a:rPr lang="id-ID" sz="2200" b="1" dirty="0"/>
            </a:br>
            <a:r>
              <a:rPr lang="id-ID" sz="2400" b="1" dirty="0"/>
              <a:t>“ </a:t>
            </a:r>
            <a:r>
              <a:rPr lang="en-US" sz="2400" b="1" dirty="0"/>
              <a:t>PENYELESAIAN MASALAH</a:t>
            </a:r>
            <a:r>
              <a:rPr lang="id-ID" sz="2400" b="1" dirty="0"/>
              <a:t> BERDASARKAN PEMBELAJARAN</a:t>
            </a:r>
            <a:r>
              <a:rPr lang="en-US" sz="2400" b="1" dirty="0"/>
              <a:t> </a:t>
            </a:r>
            <a:r>
              <a:rPr lang="id-ID" sz="2400" b="1" dirty="0"/>
              <a:t>”</a:t>
            </a:r>
            <a:br>
              <a:rPr lang="id-ID" sz="2400" b="1" dirty="0"/>
            </a:br>
            <a:endParaRPr lang="id-ID" sz="24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83425" y="4455621"/>
            <a:ext cx="1028074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KELOMPOK KEILMUAN</a:t>
            </a:r>
            <a:r>
              <a:rPr lang="id-ID" sz="2800" b="1" dirty="0"/>
              <a:t> INFORMATIKA</a:t>
            </a:r>
            <a:r>
              <a:rPr lang="en-US" sz="2800" b="1" dirty="0"/>
              <a:t> DAN SISTEM INTELIGEN</a:t>
            </a:r>
            <a:endParaRPr lang="id-ID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4F1D9-23FE-493E-A97F-FDF0472B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920" y="1464854"/>
            <a:ext cx="1745800" cy="940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0A9648-653B-499C-BF47-42776AA81A2A}"/>
              </a:ext>
            </a:extLst>
          </p:cNvPr>
          <p:cNvSpPr txBox="1">
            <a:spLocks/>
          </p:cNvSpPr>
          <p:nvPr/>
        </p:nvSpPr>
        <p:spPr>
          <a:xfrm>
            <a:off x="8922327" y="5393147"/>
            <a:ext cx="2483404" cy="784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b="1" dirty="0">
                <a:solidFill>
                  <a:schemeClr val="tx1"/>
                </a:solidFill>
                <a:latin typeface="+mn-lt"/>
              </a:rPr>
              <a:t>Dr. Aradea, S.T., M.T.</a:t>
            </a:r>
          </a:p>
          <a:p>
            <a:r>
              <a:rPr lang="id-ID" sz="1400" dirty="0">
                <a:solidFill>
                  <a:schemeClr val="tx1"/>
                </a:solidFill>
                <a:hlinkClick r:id="rId3"/>
              </a:rPr>
              <a:t>aradea.informatika@gmail.com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5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Decision Table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10267407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Decision Table</a:t>
            </a:r>
            <a:endParaRPr lang="en-US" sz="2400" b="1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Decision </a:t>
            </a:r>
            <a:r>
              <a:rPr lang="id-ID" sz="2400" i="1" dirty="0"/>
              <a:t>t</a:t>
            </a:r>
            <a:r>
              <a:rPr lang="en-US" sz="2400" i="1" dirty="0"/>
              <a:t>able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id-ID" sz="2400" dirty="0"/>
              <a:t>,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bantuan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yang  </a:t>
            </a:r>
            <a:r>
              <a:rPr lang="en-US" sz="2400" dirty="0" err="1"/>
              <a:t>mempengaruhi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Metode ini u</a:t>
            </a:r>
            <a:r>
              <a:rPr lang="en-US" sz="2400" dirty="0" err="1"/>
              <a:t>mumnya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melibatkan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alternati</a:t>
            </a:r>
            <a:r>
              <a:rPr lang="id-ID" sz="2400" dirty="0"/>
              <a:t>f</a:t>
            </a:r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N</a:t>
            </a:r>
            <a:r>
              <a:rPr lang="en-US" sz="2400" dirty="0" err="1"/>
              <a:t>ilai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i="1" dirty="0" err="1"/>
              <a:t>Ek</a:t>
            </a:r>
            <a:r>
              <a:rPr lang="en-US" sz="2400" dirty="0"/>
              <a:t>.</a:t>
            </a:r>
            <a:r>
              <a:rPr lang="id-ID" sz="2400" dirty="0"/>
              <a:t> Terdapat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i="1" dirty="0" err="1"/>
              <a:t>Ek</a:t>
            </a:r>
            <a:r>
              <a:rPr lang="en-US" sz="2400" dirty="0"/>
              <a:t> =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 err="1"/>
              <a:t>Ek</a:t>
            </a:r>
            <a:r>
              <a:rPr lang="en-US" sz="2400" dirty="0"/>
              <a:t> = salah</a:t>
            </a:r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Bentuk Umum</a:t>
            </a:r>
            <a:r>
              <a:rPr lang="en-US" sz="2400" dirty="0"/>
              <a:t>: </a:t>
            </a:r>
            <a:r>
              <a:rPr lang="en-US" sz="2400" i="1" dirty="0"/>
              <a:t>D = E {E1, E2, ..., EK}</a:t>
            </a:r>
          </a:p>
          <a:p>
            <a:pPr marL="635000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D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endParaRPr lang="id-ID" sz="2400" dirty="0"/>
          </a:p>
          <a:p>
            <a:pPr marL="635000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 err="1"/>
              <a:t>Ei</a:t>
            </a:r>
            <a:r>
              <a:rPr lang="en-US" sz="2400" i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ke‐</a:t>
            </a:r>
            <a:r>
              <a:rPr lang="en-US" sz="2400" i="1" dirty="0" err="1"/>
              <a:t>i</a:t>
            </a:r>
            <a:r>
              <a:rPr lang="en-US" sz="2400" i="1" dirty="0"/>
              <a:t> (</a:t>
            </a:r>
            <a:r>
              <a:rPr lang="en-US" sz="2400" i="1" dirty="0" err="1"/>
              <a:t>i</a:t>
            </a:r>
            <a:r>
              <a:rPr lang="en-US" sz="2400" i="1" dirty="0"/>
              <a:t> = 1,2, ... K)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12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Decision Table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81" y="1842655"/>
            <a:ext cx="3605348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Decision Table</a:t>
            </a:r>
            <a:endParaRPr lang="en-US" sz="2400" b="1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Jurusan</a:t>
            </a:r>
            <a:r>
              <a:rPr lang="en-US" sz="2200" dirty="0"/>
              <a:t> </a:t>
            </a:r>
            <a:r>
              <a:rPr lang="en-US" sz="2200" dirty="0" err="1"/>
              <a:t>Informatika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rekruitmen</a:t>
            </a:r>
            <a:r>
              <a:rPr lang="en-US" sz="2200" dirty="0"/>
              <a:t> </a:t>
            </a:r>
            <a:r>
              <a:rPr lang="en-US" sz="2200" dirty="0" err="1"/>
              <a:t>asisten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laboratoriumnya</a:t>
            </a:r>
            <a:endParaRPr lang="en-US" sz="2200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Persyaratan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asisten</a:t>
            </a:r>
            <a:r>
              <a:rPr lang="en-US" sz="2200" dirty="0"/>
              <a:t> di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laboratorium</a:t>
            </a:r>
            <a:r>
              <a:rPr lang="en-US" sz="2200" dirty="0"/>
              <a:t> </a:t>
            </a:r>
            <a:r>
              <a:rPr lang="en-US" sz="2200" dirty="0" err="1"/>
              <a:t>ditentukan</a:t>
            </a:r>
            <a:r>
              <a:rPr lang="en-US" sz="2200" dirty="0"/>
              <a:t> oleh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matakuliah</a:t>
            </a:r>
            <a:endParaRPr lang="en-US" sz="2200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laboratorium</a:t>
            </a:r>
            <a:r>
              <a:rPr lang="en-US" sz="2200" dirty="0"/>
              <a:t> </a:t>
            </a:r>
            <a:r>
              <a:rPr lang="en-US" sz="2200" dirty="0" err="1"/>
              <a:t>dimungkinkan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syarat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Hasil gambar">
            <a:extLst>
              <a:ext uri="{FF2B5EF4-FFF2-40B4-BE49-F238E27FC236}">
                <a16:creationId xmlns:a16="http://schemas.microsoft.com/office/drawing/2014/main" id="{94817EB5-A1D8-4F20-880B-7D4AC0B55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D45C01-F1F7-4498-BDB1-73069AF6C0D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2157" y="2143637"/>
            <a:ext cx="7018850" cy="391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688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Decision Table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81" y="1842655"/>
            <a:ext cx="3605348" cy="6206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Decision Table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Hasil gambar">
            <a:extLst>
              <a:ext uri="{FF2B5EF4-FFF2-40B4-BE49-F238E27FC236}">
                <a16:creationId xmlns:a16="http://schemas.microsoft.com/office/drawing/2014/main" id="{94817EB5-A1D8-4F20-880B-7D4AC0B55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A5B51EB6-4813-4176-BBE1-F99362032384}"/>
              </a:ext>
            </a:extLst>
          </p:cNvPr>
          <p:cNvSpPr txBox="1">
            <a:spLocks/>
          </p:cNvSpPr>
          <p:nvPr/>
        </p:nvSpPr>
        <p:spPr>
          <a:xfrm>
            <a:off x="6624735" y="2170795"/>
            <a:ext cx="4982547" cy="4192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=1,2,...,8)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id-ID" dirty="0"/>
              <a:t>, misalnya:</a:t>
            </a:r>
            <a:endParaRPr lang="en-US" dirty="0"/>
          </a:p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dirty="0"/>
              <a:t>L</a:t>
            </a:r>
            <a:r>
              <a:rPr lang="en-US" dirty="0" err="1"/>
              <a:t>aboratorium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  <a:endParaRPr lang="id-ID" dirty="0"/>
          </a:p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D = E1 • E2 • E3 </a:t>
            </a:r>
          </a:p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dirty="0"/>
              <a:t>L</a:t>
            </a:r>
            <a:r>
              <a:rPr lang="en-US" dirty="0" err="1"/>
              <a:t>aboratorium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ke‐6 ke‐7 ke‐8 ke‐9 </a:t>
            </a:r>
            <a:r>
              <a:rPr lang="en-US" dirty="0" err="1"/>
              <a:t>yaitu</a:t>
            </a:r>
            <a:r>
              <a:rPr lang="en-US" dirty="0"/>
              <a:t>:</a:t>
            </a:r>
            <a:endParaRPr lang="id-ID" dirty="0"/>
          </a:p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D = E1 • E3 • E8 + E1 • E4 • E8 + E1 • E5 • E8 + E1 • E6 • E8</a:t>
            </a:r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• </a:t>
            </a:r>
            <a:r>
              <a:rPr lang="en-US" dirty="0" err="1"/>
              <a:t>adalah</a:t>
            </a:r>
            <a:r>
              <a:rPr lang="en-US" dirty="0"/>
              <a:t> operator AND </a:t>
            </a:r>
            <a:endParaRPr lang="id-ID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adalah</a:t>
            </a:r>
            <a:r>
              <a:rPr lang="en-US" dirty="0"/>
              <a:t> operator OR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0988938-E1D9-4D68-A42E-E060DB2134E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2309" y="2476077"/>
            <a:ext cx="6049305" cy="337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50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6846571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Decision Tree</a:t>
            </a:r>
            <a:endParaRPr lang="en-US" sz="2400" b="1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Decision tree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endParaRPr lang="en-US" sz="2400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conditional node </a:t>
            </a:r>
            <a:r>
              <a:rPr lang="en-US" sz="2400" dirty="0"/>
              <a:t>yang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endParaRPr lang="en-US" sz="2400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Conditional node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 err="1"/>
              <a:t>boolean</a:t>
            </a:r>
            <a:r>
              <a:rPr lang="en-US" sz="2400" dirty="0"/>
              <a:t> (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Salah),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dimiliki</a:t>
            </a:r>
            <a:r>
              <a:rPr lang="en-US" sz="2400" dirty="0"/>
              <a:t> oleh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, </a:t>
            </a:r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Tekanan</a:t>
            </a:r>
            <a:r>
              <a:rPr lang="en-US" sz="2400" dirty="0"/>
              <a:t> </a:t>
            </a:r>
            <a:r>
              <a:rPr lang="en-US" sz="2400" dirty="0" err="1"/>
              <a:t>Darah</a:t>
            </a:r>
            <a:r>
              <a:rPr lang="en-US" sz="2400" dirty="0"/>
              <a:t> (</a:t>
            </a:r>
            <a:r>
              <a:rPr lang="en-US" sz="2400" dirty="0" err="1"/>
              <a:t>Rendah</a:t>
            </a:r>
            <a:r>
              <a:rPr lang="en-US" sz="2400" dirty="0"/>
              <a:t>, Normal, Tinggi)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088F73-CEA1-4DDA-81EF-DF1E14C3B96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903656" y="2004679"/>
            <a:ext cx="3931921" cy="417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625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Naïve Bayes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10058400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Naïve Bayes</a:t>
            </a:r>
          </a:p>
          <a:p>
            <a:pPr marL="90488" indent="4763" algn="ctr">
              <a:buNone/>
            </a:pPr>
            <a:r>
              <a:rPr lang="id-ID" sz="2400" i="1" dirty="0"/>
              <a:t>“ </a:t>
            </a:r>
            <a:r>
              <a:rPr lang="en-US" sz="2400" i="1" dirty="0" err="1"/>
              <a:t>Teorema</a:t>
            </a:r>
            <a:r>
              <a:rPr lang="en-US" sz="2400" i="1" dirty="0"/>
              <a:t> Bayes</a:t>
            </a:r>
            <a:r>
              <a:rPr lang="id-ID" sz="2400" i="1" dirty="0"/>
              <a:t> “</a:t>
            </a:r>
            <a:endParaRPr lang="en-US" sz="2400" i="1" dirty="0"/>
          </a:p>
          <a:p>
            <a:pPr marL="90488" indent="4763" algn="ctr">
              <a:buNone/>
            </a:pPr>
            <a:r>
              <a:rPr lang="en-US" sz="2400" i="1" dirty="0"/>
              <a:t>P(C|X) = P(X|C)∙P(C) / P(X)</a:t>
            </a:r>
          </a:p>
          <a:p>
            <a:pPr marL="433388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i="1" dirty="0"/>
              <a:t>P(X)</a:t>
            </a:r>
            <a:r>
              <a:rPr lang="en-US" sz="2400" dirty="0"/>
              <a:t>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konstan</a:t>
            </a:r>
            <a:r>
              <a:rPr lang="en-US" sz="2400" dirty="0"/>
              <a:t> u</a:t>
            </a:r>
            <a:r>
              <a:rPr lang="id-ID" sz="2400" dirty="0"/>
              <a:t>ntuk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k</a:t>
            </a:r>
            <a:r>
              <a:rPr lang="id-ID" sz="2400" dirty="0"/>
              <a:t>e</a:t>
            </a:r>
            <a:r>
              <a:rPr lang="en-US" sz="2400" dirty="0"/>
              <a:t>las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P(C)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frek</a:t>
            </a:r>
            <a:r>
              <a:rPr lang="id-ID" sz="2400" dirty="0"/>
              <a:t>wensi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sample k</a:t>
            </a:r>
            <a:r>
              <a:rPr lang="id-ID" sz="2400" dirty="0"/>
              <a:t>e</a:t>
            </a:r>
            <a:r>
              <a:rPr lang="en-US" sz="2400" dirty="0"/>
              <a:t>las </a:t>
            </a:r>
            <a:r>
              <a:rPr lang="en-US" sz="2400" i="1" dirty="0"/>
              <a:t>C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en-US" sz="2400" i="1" dirty="0"/>
              <a:t>P(C|X)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,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halnya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P(X|C)∙P(C) juga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endParaRPr lang="en-US" sz="2400" dirty="0"/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Masalah</a:t>
            </a:r>
            <a:r>
              <a:rPr lang="id-ID" sz="2400" dirty="0"/>
              <a:t> dalam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i="1" dirty="0"/>
              <a:t>P(X|C)</a:t>
            </a:r>
            <a:r>
              <a:rPr lang="en-US" sz="2400" dirty="0"/>
              <a:t> </a:t>
            </a:r>
            <a:r>
              <a:rPr lang="id-ID" sz="2400" dirty="0"/>
              <a:t>adalah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id-ID" sz="2400" dirty="0"/>
              <a:t> 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361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Naïve Bayes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8" y="1842655"/>
            <a:ext cx="10218421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Naïve Bayes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 (</a:t>
            </a:r>
            <a:r>
              <a:rPr lang="en-US" sz="2400" i="1" dirty="0"/>
              <a:t>independence),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id-ID" sz="2400" dirty="0"/>
              <a:t>:</a:t>
            </a:r>
            <a:endParaRPr lang="en-US" sz="2400" dirty="0"/>
          </a:p>
          <a:p>
            <a:pPr marL="90488" indent="4763" algn="ctr">
              <a:buNone/>
            </a:pPr>
            <a:r>
              <a:rPr lang="en-US" sz="2400" dirty="0"/>
              <a:t>P(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,…,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dirty="0" err="1"/>
              <a:t>|C</a:t>
            </a:r>
            <a:r>
              <a:rPr lang="en-US" sz="2400" i="1" dirty="0"/>
              <a:t>) = P(x</a:t>
            </a:r>
            <a:r>
              <a:rPr lang="en-US" sz="2400" i="1" baseline="-25000" dirty="0"/>
              <a:t>1</a:t>
            </a:r>
            <a:r>
              <a:rPr lang="en-US" sz="2400" i="1" dirty="0"/>
              <a:t>|C) x … x P(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dirty="0" err="1"/>
              <a:t>|C</a:t>
            </a:r>
            <a:r>
              <a:rPr lang="en-US" sz="2400" i="1" dirty="0"/>
              <a:t>)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sv-SE" sz="2400" dirty="0"/>
              <a:t>Jika atribut ke‐</a:t>
            </a:r>
            <a:r>
              <a:rPr lang="sv-SE" sz="2400" i="1" dirty="0"/>
              <a:t>i</a:t>
            </a:r>
            <a:r>
              <a:rPr lang="sv-SE" sz="2400" dirty="0"/>
              <a:t> bersifat diskret, maka P(</a:t>
            </a:r>
            <a:r>
              <a:rPr lang="sv-SE" sz="2400" i="1" dirty="0"/>
              <a:t>xi|C)</a:t>
            </a:r>
            <a:r>
              <a:rPr lang="id-ID" sz="2400" i="1" dirty="0"/>
              <a:t> </a:t>
            </a:r>
            <a:r>
              <a:rPr lang="it-IT" sz="2400" dirty="0"/>
              <a:t>diestimasi sebagai frekwensi relatif dari </a:t>
            </a:r>
            <a:r>
              <a:rPr lang="en-US" sz="2400" dirty="0" err="1"/>
              <a:t>sampel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/>
              <a:t>xi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ke‐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C</a:t>
            </a:r>
            <a:endParaRPr lang="id-ID" sz="2400" dirty="0"/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sv-SE" sz="2400" dirty="0"/>
              <a:t>Namun jika atribut ke‐</a:t>
            </a:r>
            <a:r>
              <a:rPr lang="sv-SE" sz="2400" i="1" dirty="0"/>
              <a:t>i</a:t>
            </a:r>
            <a:r>
              <a:rPr lang="sv-SE" sz="2400" dirty="0"/>
              <a:t> bersifat kontinu, maka</a:t>
            </a:r>
            <a:r>
              <a:rPr lang="id-ID" sz="2400" dirty="0"/>
              <a:t> </a:t>
            </a:r>
            <a:r>
              <a:rPr lang="en-US" sz="2400" i="1" dirty="0"/>
              <a:t>P(</a:t>
            </a:r>
            <a:r>
              <a:rPr lang="en-US" sz="2400" i="1" dirty="0" err="1"/>
              <a:t>xi|C</a:t>
            </a:r>
            <a:r>
              <a:rPr lang="en-US" sz="2400" i="1" dirty="0"/>
              <a:t>) </a:t>
            </a:r>
            <a:r>
              <a:rPr lang="en-US" sz="2400" dirty="0" err="1"/>
              <a:t>diestimasi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densitas</a:t>
            </a:r>
            <a:r>
              <a:rPr lang="en-US" sz="2400" dirty="0"/>
              <a:t> </a:t>
            </a:r>
            <a:r>
              <a:rPr lang="en-US" sz="2400" i="1" dirty="0"/>
              <a:t>Gauss</a:t>
            </a:r>
            <a:r>
              <a:rPr lang="id-ID" sz="2400" i="1" dirty="0"/>
              <a:t>, </a:t>
            </a:r>
            <a:r>
              <a:rPr lang="es-ES" sz="2400" dirty="0" err="1"/>
              <a:t>dengan</a:t>
            </a:r>
            <a:r>
              <a:rPr lang="es-ES" sz="2400" dirty="0"/>
              <a:t> µ = mean, dan </a:t>
            </a:r>
            <a:r>
              <a:rPr lang="es-ES" sz="2400" dirty="0">
                <a:sym typeface="Symbol"/>
              </a:rPr>
              <a:t></a:t>
            </a:r>
            <a:r>
              <a:rPr lang="es-ES" sz="2400" dirty="0"/>
              <a:t> = </a:t>
            </a:r>
            <a:r>
              <a:rPr lang="es-ES" sz="2400" dirty="0" err="1"/>
              <a:t>deviasi</a:t>
            </a:r>
            <a:r>
              <a:rPr lang="es-ES" sz="2400" dirty="0"/>
              <a:t> </a:t>
            </a:r>
            <a:r>
              <a:rPr lang="es-ES" sz="2400" dirty="0" err="1"/>
              <a:t>standar</a:t>
            </a:r>
            <a:endParaRPr lang="en-US" sz="2400" dirty="0"/>
          </a:p>
          <a:p>
            <a:pPr marL="90488" indent="4763">
              <a:buNone/>
            </a:pPr>
            <a:endParaRPr lang="en-US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CFB51CA-4085-47DA-A1B3-88DA069B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5274806"/>
            <a:ext cx="2590800" cy="103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299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Naïve Bayes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8" y="1842655"/>
            <a:ext cx="10218421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</a:t>
            </a:r>
            <a:r>
              <a:rPr lang="en-US" sz="2400" b="1" dirty="0"/>
              <a:t>Naïve Bayes</a:t>
            </a:r>
          </a:p>
          <a:p>
            <a:pPr marL="90488" indent="0">
              <a:buNone/>
            </a:pPr>
            <a:r>
              <a:rPr lang="id-ID" sz="2400" dirty="0"/>
              <a:t>M</a:t>
            </a:r>
            <a:r>
              <a:rPr lang="en-US" sz="2400" dirty="0" err="1"/>
              <a:t>enetapkan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id-ID" sz="2400" dirty="0"/>
              <a:t>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mendirikan</a:t>
            </a:r>
            <a:r>
              <a:rPr lang="en-US" sz="2400" dirty="0"/>
              <a:t> </a:t>
            </a:r>
            <a:r>
              <a:rPr lang="en-US" sz="2400" dirty="0" err="1"/>
              <a:t>perumahan</a:t>
            </a:r>
            <a:r>
              <a:rPr lang="en-US" sz="2400" dirty="0"/>
              <a:t>,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dihimpun</a:t>
            </a:r>
            <a:r>
              <a:rPr lang="en-US" sz="2400" dirty="0"/>
              <a:t> 10 </a:t>
            </a:r>
            <a:r>
              <a:rPr lang="en-US" sz="2400" dirty="0" err="1"/>
              <a:t>aturan</a:t>
            </a:r>
            <a:r>
              <a:rPr lang="id-ID" sz="2400" dirty="0"/>
              <a:t>, dan terdapat</a:t>
            </a:r>
            <a:r>
              <a:rPr lang="en-US" sz="2400" dirty="0"/>
              <a:t> 4 </a:t>
            </a:r>
            <a:r>
              <a:rPr lang="en-US" sz="2400" dirty="0" err="1"/>
              <a:t>atribut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id-ID" sz="2400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400" dirty="0"/>
              <a:t>H</a:t>
            </a:r>
            <a:r>
              <a:rPr lang="en-US" sz="2400" dirty="0" err="1"/>
              <a:t>arga</a:t>
            </a:r>
            <a:r>
              <a:rPr lang="en-US" sz="2400" dirty="0"/>
              <a:t> </a:t>
            </a:r>
            <a:r>
              <a:rPr lang="en-US" sz="2400" dirty="0" err="1"/>
              <a:t>tanah</a:t>
            </a:r>
            <a:r>
              <a:rPr lang="en-US" sz="2400" dirty="0"/>
              <a:t> per meter </a:t>
            </a:r>
            <a:r>
              <a:rPr lang="en-US" sz="2400" dirty="0" err="1"/>
              <a:t>persegi</a:t>
            </a:r>
            <a:r>
              <a:rPr lang="en-US" sz="2400" dirty="0"/>
              <a:t> (C1)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400" dirty="0"/>
              <a:t>J</a:t>
            </a:r>
            <a:r>
              <a:rPr lang="en-US" sz="2400" dirty="0"/>
              <a:t>arak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(C2)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400" dirty="0"/>
              <a:t>A</a:t>
            </a:r>
            <a:r>
              <a:rPr lang="en-US" sz="2400" dirty="0"/>
              <a:t>da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tidaknya</a:t>
            </a:r>
            <a:r>
              <a:rPr lang="en-US" sz="2400" dirty="0"/>
              <a:t> </a:t>
            </a:r>
            <a:r>
              <a:rPr lang="en-US" sz="2400" dirty="0" err="1"/>
              <a:t>angkutan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di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(C3)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400" dirty="0"/>
              <a:t>K</a:t>
            </a:r>
            <a:r>
              <a:rPr lang="en-US" sz="2400" dirty="0" err="1"/>
              <a:t>eputusan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perumahan</a:t>
            </a:r>
            <a:r>
              <a:rPr lang="en-US" sz="2400" dirty="0"/>
              <a:t> (C4)</a:t>
            </a:r>
          </a:p>
        </p:txBody>
      </p:sp>
      <p:pic>
        <p:nvPicPr>
          <p:cNvPr id="6" name="Picture 5" descr="Hasil gambar">
            <a:extLst>
              <a:ext uri="{FF2B5EF4-FFF2-40B4-BE49-F238E27FC236}">
                <a16:creationId xmlns:a16="http://schemas.microsoft.com/office/drawing/2014/main" id="{BD697723-D26E-4BB5-BE37-76DEBB596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2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Naïve Bayes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2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</a:t>
            </a:r>
            <a:r>
              <a:rPr lang="en-US" sz="2400" b="1" dirty="0"/>
              <a:t>Naïve Bayes</a:t>
            </a:r>
          </a:p>
        </p:txBody>
      </p:sp>
      <p:pic>
        <p:nvPicPr>
          <p:cNvPr id="5" name="Picture 4" descr="Hasil gambar">
            <a:extLst>
              <a:ext uri="{FF2B5EF4-FFF2-40B4-BE49-F238E27FC236}">
                <a16:creationId xmlns:a16="http://schemas.microsoft.com/office/drawing/2014/main" id="{A5DD5697-8D0F-4BFB-B363-103F0691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D0F8DB7C-41B7-4E2D-AEAD-5552F52C5017}"/>
              </a:ext>
            </a:extLst>
          </p:cNvPr>
          <p:cNvSpPr txBox="1">
            <a:spLocks/>
          </p:cNvSpPr>
          <p:nvPr/>
        </p:nvSpPr>
        <p:spPr>
          <a:xfrm>
            <a:off x="7293427" y="2644993"/>
            <a:ext cx="4193723" cy="37184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id-ID" sz="2200" dirty="0"/>
              <a:t>Probabilitas kemunculan setiap nilai untuk atribut “Harga tanah” (C1):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49BD196-E200-40B5-9DC7-176B6B8F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644993"/>
            <a:ext cx="629303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88D9E86-C6F3-4472-9329-846A31BA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3427" y="3447651"/>
            <a:ext cx="4484371" cy="232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46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Naïve Bayes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2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</a:t>
            </a:r>
            <a:r>
              <a:rPr lang="en-US" sz="2400" b="1" dirty="0"/>
              <a:t>Naïve Bayes</a:t>
            </a:r>
          </a:p>
        </p:txBody>
      </p:sp>
      <p:pic>
        <p:nvPicPr>
          <p:cNvPr id="5" name="Picture 4" descr="Hasil gambar">
            <a:extLst>
              <a:ext uri="{FF2B5EF4-FFF2-40B4-BE49-F238E27FC236}">
                <a16:creationId xmlns:a16="http://schemas.microsoft.com/office/drawing/2014/main" id="{A5DD5697-8D0F-4BFB-B363-103F0691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D0F8DB7C-41B7-4E2D-AEAD-5552F52C5017}"/>
              </a:ext>
            </a:extLst>
          </p:cNvPr>
          <p:cNvSpPr txBox="1">
            <a:spLocks/>
          </p:cNvSpPr>
          <p:nvPr/>
        </p:nvSpPr>
        <p:spPr>
          <a:xfrm>
            <a:off x="1097279" y="2378293"/>
            <a:ext cx="4903517" cy="37184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id-ID" sz="2200" dirty="0"/>
              <a:t>Probabilitas kemunculan setiap nilai untuk atribut “</a:t>
            </a:r>
            <a:r>
              <a:rPr lang="fi-FI" sz="2200" dirty="0"/>
              <a:t>Jarak dari pusat kota</a:t>
            </a:r>
            <a:r>
              <a:rPr lang="id-ID" sz="2200" dirty="0"/>
              <a:t>”</a:t>
            </a:r>
            <a:r>
              <a:rPr lang="fi-FI" sz="2200" dirty="0"/>
              <a:t> (C2)</a:t>
            </a:r>
            <a:r>
              <a:rPr lang="id-ID" sz="2200" dirty="0"/>
              <a:t>: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8BF0E1E6-8ED8-4B80-8622-298055E36822}"/>
              </a:ext>
            </a:extLst>
          </p:cNvPr>
          <p:cNvSpPr txBox="1">
            <a:spLocks/>
          </p:cNvSpPr>
          <p:nvPr/>
        </p:nvSpPr>
        <p:spPr>
          <a:xfrm>
            <a:off x="6545578" y="2378293"/>
            <a:ext cx="4998722" cy="37184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id-ID" sz="2200" dirty="0"/>
              <a:t>Probabilitas kemunculan setiap nilai untuk atribut “Ada angkutan umum” (C3):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4EA3FCC-70E8-4ABD-94C6-44D2A9EC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429" y="3429000"/>
            <a:ext cx="575036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0EC105A-2B8F-4AF7-BE1A-1B44BE919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5517" y="3429001"/>
            <a:ext cx="587598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68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Naïve Bayes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2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</a:t>
            </a:r>
            <a:r>
              <a:rPr lang="en-US" sz="2400" b="1" dirty="0"/>
              <a:t>Naïve Bayes</a:t>
            </a:r>
          </a:p>
        </p:txBody>
      </p:sp>
      <p:pic>
        <p:nvPicPr>
          <p:cNvPr id="5" name="Picture 4" descr="Hasil gambar">
            <a:extLst>
              <a:ext uri="{FF2B5EF4-FFF2-40B4-BE49-F238E27FC236}">
                <a16:creationId xmlns:a16="http://schemas.microsoft.com/office/drawing/2014/main" id="{A5DD5697-8D0F-4BFB-B363-103F0691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D0F8DB7C-41B7-4E2D-AEAD-5552F52C5017}"/>
              </a:ext>
            </a:extLst>
          </p:cNvPr>
          <p:cNvSpPr txBox="1">
            <a:spLocks/>
          </p:cNvSpPr>
          <p:nvPr/>
        </p:nvSpPr>
        <p:spPr>
          <a:xfrm>
            <a:off x="1097279" y="2378293"/>
            <a:ext cx="4998721" cy="37184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id-ID" sz="2200" dirty="0"/>
              <a:t>Probabilitas kemunculan setiap nilai untuk atribut “</a:t>
            </a:r>
            <a:r>
              <a:rPr lang="fi-FI" sz="2200" dirty="0"/>
              <a:t>Dipilih untuk perumahan</a:t>
            </a:r>
            <a:r>
              <a:rPr lang="id-ID" sz="2200" dirty="0"/>
              <a:t>”</a:t>
            </a:r>
            <a:r>
              <a:rPr lang="fi-FI" sz="2200" dirty="0"/>
              <a:t> (C4)</a:t>
            </a:r>
            <a:r>
              <a:rPr lang="id-ID" sz="2200" dirty="0"/>
              <a:t>: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8BF0E1E6-8ED8-4B80-8622-298055E36822}"/>
              </a:ext>
            </a:extLst>
          </p:cNvPr>
          <p:cNvSpPr txBox="1">
            <a:spLocks/>
          </p:cNvSpPr>
          <p:nvPr/>
        </p:nvSpPr>
        <p:spPr>
          <a:xfrm>
            <a:off x="1097278" y="4133850"/>
            <a:ext cx="10199372" cy="20682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id-ID" sz="2200" dirty="0"/>
              <a:t>Berdasarkan data tersebut, apabila diketahui suatu daerah dengan harga tanah MAHAL, jarak dari pusat kota SEDANG, dan ADA angkutan umum, maka dapat dihitung: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200" i="1" dirty="0"/>
              <a:t>Likelihood</a:t>
            </a:r>
            <a:r>
              <a:rPr lang="id-ID" sz="2200" dirty="0"/>
              <a:t> “Ya”: 1/5 x 2/5 x 1/5 x 5/10 = 2/125 = 0,008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200" i="1" dirty="0"/>
              <a:t>Likelihood</a:t>
            </a:r>
            <a:r>
              <a:rPr lang="id-ID" sz="2200" dirty="0"/>
              <a:t> “Tidak”: 3/5 x 1/5 x 3/5 x 5/10 = 2/125 = 0,036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BBA798D-9439-44EF-9A57-02362CB4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6964" y="2492593"/>
            <a:ext cx="5478672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91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331208"/>
            <a:ext cx="10058400" cy="1313596"/>
          </a:xfrm>
        </p:spPr>
        <p:txBody>
          <a:bodyPr>
            <a:normAutofit/>
          </a:bodyPr>
          <a:lstStyle/>
          <a:p>
            <a:r>
              <a:rPr lang="id-ID" sz="3200" b="1" dirty="0">
                <a:latin typeface="+mn-lt"/>
              </a:rPr>
              <a:t>Dr. Aradea, S.T., M.T.</a:t>
            </a:r>
            <a:br>
              <a:rPr lang="id-ID" sz="4400" b="1" dirty="0">
                <a:latin typeface="+mn-lt"/>
              </a:rPr>
            </a:br>
            <a:r>
              <a:rPr lang="id-ID" sz="2600" dirty="0"/>
              <a:t>Lecturer/ Researcher</a:t>
            </a:r>
            <a:br>
              <a:rPr lang="id-ID" sz="2600" dirty="0"/>
            </a:br>
            <a:r>
              <a:rPr lang="en-US" sz="2600" dirty="0"/>
              <a:t>Artificial Intelligence </a:t>
            </a:r>
            <a:r>
              <a:rPr lang="en-US" sz="2600" dirty="0" err="1"/>
              <a:t>Siliwangi</a:t>
            </a:r>
            <a:r>
              <a:rPr lang="en-US" sz="2600" dirty="0"/>
              <a:t> </a:t>
            </a:r>
            <a:r>
              <a:rPr lang="id-ID" sz="2600" dirty="0"/>
              <a:t>Research Group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904890"/>
            <a:ext cx="10058400" cy="141587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b="1" i="1" dirty="0"/>
              <a:t>Research Field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Self-Adaptive Systems, Artificial Intelligence, Automated Software Engineering</a:t>
            </a:r>
            <a:r>
              <a:rPr lang="id-ID" sz="2400" dirty="0"/>
              <a:t>, Agent Based Modeling, </a:t>
            </a:r>
            <a:r>
              <a:rPr lang="en-US" sz="2400" dirty="0"/>
              <a:t>Context-Aware </a:t>
            </a:r>
            <a:r>
              <a:rPr lang="id-ID" sz="2400" dirty="0"/>
              <a:t>Computing</a:t>
            </a:r>
            <a:r>
              <a:rPr lang="en-US" sz="2400" dirty="0"/>
              <a:t>, Information Automation</a:t>
            </a:r>
            <a:r>
              <a:rPr lang="id-ID" sz="2400" dirty="0"/>
              <a:t>, Intelligent Agents, Knowledge-Based Systems, </a:t>
            </a:r>
            <a:r>
              <a:rPr lang="en-US" sz="2400" dirty="0"/>
              <a:t>Information Science</a:t>
            </a:r>
            <a:r>
              <a:rPr lang="id-ID" sz="2400" dirty="0"/>
              <a:t>, </a:t>
            </a:r>
            <a:r>
              <a:rPr lang="en-US" sz="2400" dirty="0"/>
              <a:t>IT Service</a:t>
            </a:r>
            <a:r>
              <a:rPr lang="id-ID" sz="2400" dirty="0"/>
              <a:t>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0" y="3449422"/>
            <a:ext cx="2097414" cy="253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09285-E061-4A27-9087-3B8384AC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80" y="611611"/>
            <a:ext cx="1745800" cy="9402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5929E-5A27-4367-A9F5-426CF0B474C7}"/>
              </a:ext>
            </a:extLst>
          </p:cNvPr>
          <p:cNvSpPr txBox="1">
            <a:spLocks/>
          </p:cNvSpPr>
          <p:nvPr/>
        </p:nvSpPr>
        <p:spPr>
          <a:xfrm>
            <a:off x="3569045" y="3409081"/>
            <a:ext cx="7586635" cy="276803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Education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S1: Informatics </a:t>
            </a:r>
            <a:r>
              <a:rPr lang="en-US" sz="2600" dirty="0"/>
              <a:t>-</a:t>
            </a:r>
            <a:r>
              <a:rPr lang="id-ID" sz="2600" dirty="0"/>
              <a:t> UII (Yogyakarta)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S2: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S3: Electrical Engineering and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d-ID" sz="1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Links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4"/>
              </a:rPr>
              <a:t>aradea.informatika@gmail.com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5"/>
              </a:rPr>
              <a:t>https://s.id/ais-yt</a:t>
            </a:r>
            <a:endParaRPr lang="en-US" sz="2200" dirty="0">
              <a:hlinkClick r:id="rId6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7"/>
              </a:rPr>
              <a:t>http://ais.if.unsil.ac.id/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8"/>
              </a:rPr>
              <a:t>https://www.researchgate.net/profile/Aradea_Dipalokareswara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82745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Naïve Bayes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2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</a:t>
            </a:r>
            <a:r>
              <a:rPr lang="en-US" sz="2400" b="1" dirty="0"/>
              <a:t>Naïve Bayes</a:t>
            </a:r>
          </a:p>
        </p:txBody>
      </p:sp>
      <p:pic>
        <p:nvPicPr>
          <p:cNvPr id="5" name="Picture 4" descr="Hasil gambar">
            <a:extLst>
              <a:ext uri="{FF2B5EF4-FFF2-40B4-BE49-F238E27FC236}">
                <a16:creationId xmlns:a16="http://schemas.microsoft.com/office/drawing/2014/main" id="{A5DD5697-8D0F-4BFB-B363-103F0691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D0F8DB7C-41B7-4E2D-AEAD-5552F52C5017}"/>
              </a:ext>
            </a:extLst>
          </p:cNvPr>
          <p:cNvSpPr txBox="1">
            <a:spLocks/>
          </p:cNvSpPr>
          <p:nvPr/>
        </p:nvSpPr>
        <p:spPr>
          <a:xfrm>
            <a:off x="1097279" y="2378293"/>
            <a:ext cx="4103371" cy="37184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id-ID" sz="2200" dirty="0"/>
              <a:t>Nilai probabilitas dapat dihitung dengan melakukan normalisasi terhadap </a:t>
            </a:r>
            <a:r>
              <a:rPr lang="id-ID" sz="2200" i="1" dirty="0"/>
              <a:t>likelihood</a:t>
            </a:r>
            <a:r>
              <a:rPr lang="id-ID" sz="2200" dirty="0"/>
              <a:t> tersebut sehingga jumlah nilai yang diperoleh = 1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200" dirty="0"/>
              <a:t>Probabilitas “Ya”: </a:t>
            </a:r>
          </a:p>
          <a:p>
            <a:pPr marL="457200" indent="0">
              <a:buNone/>
            </a:pPr>
            <a:r>
              <a:rPr lang="id-ID" sz="2200" dirty="0"/>
              <a:t>0,008 / 0,008 + 0,036 = 0,182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200" dirty="0"/>
              <a:t>Probabilitas “Tidak”:</a:t>
            </a:r>
          </a:p>
          <a:p>
            <a:pPr marL="457200" indent="0">
              <a:buNone/>
            </a:pPr>
            <a:r>
              <a:rPr lang="id-ID" sz="2200" dirty="0"/>
              <a:t>0,036 / 0,008 + 0,036 = 0,818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8BF0E1E6-8ED8-4B80-8622-298055E36822}"/>
              </a:ext>
            </a:extLst>
          </p:cNvPr>
          <p:cNvSpPr txBox="1">
            <a:spLocks/>
          </p:cNvSpPr>
          <p:nvPr/>
        </p:nvSpPr>
        <p:spPr>
          <a:xfrm>
            <a:off x="5422321" y="2020105"/>
            <a:ext cx="6370323" cy="4199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 algn="ctr">
              <a:buNone/>
            </a:pPr>
            <a:r>
              <a:rPr lang="id-ID" sz="2200" dirty="0"/>
              <a:t>Modifikasi Data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9B91F29-C9BF-4220-9F53-C06CF8DE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2322" y="2393851"/>
            <a:ext cx="6370323" cy="369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043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Naïve Bayes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2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</a:t>
            </a:r>
            <a:r>
              <a:rPr lang="en-US" sz="2400" b="1" dirty="0"/>
              <a:t>Naïve Bayes</a:t>
            </a:r>
          </a:p>
        </p:txBody>
      </p:sp>
      <p:pic>
        <p:nvPicPr>
          <p:cNvPr id="5" name="Picture 4" descr="Hasil gambar">
            <a:extLst>
              <a:ext uri="{FF2B5EF4-FFF2-40B4-BE49-F238E27FC236}">
                <a16:creationId xmlns:a16="http://schemas.microsoft.com/office/drawing/2014/main" id="{A5DD5697-8D0F-4BFB-B363-103F0691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D0F8DB7C-41B7-4E2D-AEAD-5552F52C5017}"/>
              </a:ext>
            </a:extLst>
          </p:cNvPr>
          <p:cNvSpPr txBox="1">
            <a:spLocks/>
          </p:cNvSpPr>
          <p:nvPr/>
        </p:nvSpPr>
        <p:spPr>
          <a:xfrm>
            <a:off x="1097279" y="2378293"/>
            <a:ext cx="4903517" cy="37184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id-ID" sz="2200" dirty="0"/>
              <a:t>Probabilitas kemunculan setiap nilai untuk atribut “Harga tanah” (C1):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8BF0E1E6-8ED8-4B80-8622-298055E36822}"/>
              </a:ext>
            </a:extLst>
          </p:cNvPr>
          <p:cNvSpPr txBox="1">
            <a:spLocks/>
          </p:cNvSpPr>
          <p:nvPr/>
        </p:nvSpPr>
        <p:spPr>
          <a:xfrm>
            <a:off x="6545578" y="2378293"/>
            <a:ext cx="4998722" cy="37184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id-ID" sz="2200" dirty="0"/>
              <a:t>Probabilitas kemunculan setiap nilai untuk atribut “</a:t>
            </a:r>
            <a:r>
              <a:rPr lang="fi-FI" sz="2200" dirty="0"/>
              <a:t>Jarak dari pusat kota</a:t>
            </a:r>
            <a:r>
              <a:rPr lang="id-ID" sz="2200" dirty="0"/>
              <a:t>”</a:t>
            </a:r>
            <a:r>
              <a:rPr lang="fi-FI" sz="2200" dirty="0"/>
              <a:t> (C2)</a:t>
            </a:r>
            <a:r>
              <a:rPr lang="id-ID" sz="2200" dirty="0"/>
              <a:t>: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A608AA5-3B59-4BF3-9609-714E8D9B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795" y="3379166"/>
            <a:ext cx="4903517" cy="252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AE6A358-DB47-4C93-A75E-325654EA7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533" y="3379166"/>
            <a:ext cx="4468812" cy="251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993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Naïve Bayes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2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</a:t>
            </a:r>
            <a:r>
              <a:rPr lang="en-US" sz="2400" b="1" dirty="0"/>
              <a:t>Naïve Bayes</a:t>
            </a:r>
          </a:p>
        </p:txBody>
      </p:sp>
      <p:pic>
        <p:nvPicPr>
          <p:cNvPr id="5" name="Picture 4" descr="Hasil gambar">
            <a:extLst>
              <a:ext uri="{FF2B5EF4-FFF2-40B4-BE49-F238E27FC236}">
                <a16:creationId xmlns:a16="http://schemas.microsoft.com/office/drawing/2014/main" id="{A5DD5697-8D0F-4BFB-B363-103F0691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D0F8DB7C-41B7-4E2D-AEAD-5552F52C5017}"/>
              </a:ext>
            </a:extLst>
          </p:cNvPr>
          <p:cNvSpPr txBox="1">
            <a:spLocks/>
          </p:cNvSpPr>
          <p:nvPr/>
        </p:nvSpPr>
        <p:spPr>
          <a:xfrm>
            <a:off x="1097279" y="2378293"/>
            <a:ext cx="4325042" cy="139360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id-ID" sz="2200" dirty="0"/>
              <a:t>Berdasarkan hasil penghitungan tersebut, apabila diberikan C1 = 300, C2 = 17, C3 = Tidak, maka: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8BF0E1E6-8ED8-4B80-8622-298055E36822}"/>
              </a:ext>
            </a:extLst>
          </p:cNvPr>
          <p:cNvSpPr txBox="1">
            <a:spLocks/>
          </p:cNvSpPr>
          <p:nvPr/>
        </p:nvSpPr>
        <p:spPr>
          <a:xfrm>
            <a:off x="5719499" y="2000250"/>
            <a:ext cx="5862901" cy="42958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200" dirty="0"/>
              <a:t>Sehingga:</a:t>
            </a:r>
          </a:p>
          <a:p>
            <a:pPr marL="90488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200" i="1" dirty="0"/>
              <a:t>Likelihood</a:t>
            </a:r>
            <a:r>
              <a:rPr lang="id-ID" sz="2200" dirty="0"/>
              <a:t> "Ya": (0,0021) x (0,0009) x 4/5 x 5/10     = 0,000000756.</a:t>
            </a:r>
          </a:p>
          <a:p>
            <a:pPr marL="90488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200" i="1" dirty="0"/>
              <a:t>Likelihood</a:t>
            </a:r>
            <a:r>
              <a:rPr lang="id-ID" sz="2200" dirty="0"/>
              <a:t> "Tidak": (0,0013) x (0,0633) x 2/5 x 5/10 = 0,000016458.</a:t>
            </a:r>
          </a:p>
          <a:p>
            <a:pPr marL="90488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200" dirty="0"/>
              <a:t>Nilai probabilitas dapat dihitung dengan melakukan normalisasi terhadap likelihood tersebut sehingga jumlah nilai yang diperoleh = 1</a:t>
            </a:r>
          </a:p>
          <a:p>
            <a:pPr marL="433388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Probabilitas “Ya”: 0,000000756 / 0,000000756 + 0,000016458 = 0,0439</a:t>
            </a:r>
          </a:p>
          <a:p>
            <a:pPr marL="433388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Probabilitas “Tidak”: 0,000016458 / 0,000000756 + 0,000016458 = 0,9561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CBF6497-C6DE-4F92-BE50-4FAFC52A7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1" y="3417306"/>
            <a:ext cx="4953000" cy="287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46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10058400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K-Nearest </a:t>
            </a:r>
            <a:r>
              <a:rPr lang="en-US" sz="2400" b="1" dirty="0" err="1"/>
              <a:t>Neighbours</a:t>
            </a:r>
            <a:r>
              <a:rPr lang="en-US" sz="2400" b="1" dirty="0"/>
              <a:t> (K-NN)</a:t>
            </a:r>
          </a:p>
          <a:p>
            <a:pPr marL="90488" indent="0" algn="ctr">
              <a:buNone/>
            </a:pPr>
            <a:r>
              <a:rPr lang="en-US" sz="2400" dirty="0"/>
              <a:t>K-NN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id-ID" sz="2400" i="1" dirty="0"/>
              <a:t>i</a:t>
            </a:r>
            <a:r>
              <a:rPr lang="en-US" sz="2400" i="1" dirty="0" err="1"/>
              <a:t>nstance</a:t>
            </a:r>
            <a:r>
              <a:rPr lang="en-US" sz="2400" i="1" dirty="0"/>
              <a:t> </a:t>
            </a:r>
            <a:r>
              <a:rPr lang="id-ID" sz="2400" i="1" dirty="0"/>
              <a:t>b</a:t>
            </a:r>
            <a:r>
              <a:rPr lang="en-US" sz="2400" i="1" dirty="0" err="1"/>
              <a:t>ased</a:t>
            </a:r>
            <a:r>
              <a:rPr lang="en-US" sz="2400" i="1" dirty="0"/>
              <a:t> </a:t>
            </a:r>
            <a:r>
              <a:rPr lang="id-ID" sz="2400" i="1" dirty="0"/>
              <a:t>l</a:t>
            </a:r>
            <a:r>
              <a:rPr lang="en-US" sz="2400" i="1" dirty="0"/>
              <a:t>earning</a:t>
            </a:r>
            <a:r>
              <a:rPr lang="id-ID" sz="2400" i="1" dirty="0"/>
              <a:t> </a:t>
            </a:r>
            <a:r>
              <a:rPr lang="id-ID" sz="2400" dirty="0"/>
              <a:t>atau</a:t>
            </a:r>
            <a:r>
              <a:rPr lang="id-ID" sz="2400" i="1" dirty="0"/>
              <a:t> lazy algorithm </a:t>
            </a:r>
            <a:r>
              <a:rPr lang="id-ID" sz="2400" dirty="0"/>
              <a:t>atau istilah lainnya NN</a:t>
            </a:r>
            <a:r>
              <a:rPr lang="id-ID" sz="2400" i="1" dirty="0"/>
              <a:t> </a:t>
            </a:r>
            <a:r>
              <a:rPr lang="id-ID" sz="2400" dirty="0"/>
              <a:t>merupakan suatau metode untuk mengklasifikasikan suatu data baru berdasarkan </a:t>
            </a:r>
            <a:r>
              <a:rPr lang="id-ID" sz="2400" i="1" dirty="0"/>
              <a:t>similarity </a:t>
            </a:r>
            <a:r>
              <a:rPr lang="id-ID" sz="2400" dirty="0"/>
              <a:t>dengan pelabelan data</a:t>
            </a:r>
            <a:endParaRPr lang="en-US" sz="2400" i="1" dirty="0"/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400" i="1" dirty="0"/>
              <a:t>Similarity</a:t>
            </a:r>
            <a:r>
              <a:rPr lang="id-ID" sz="2400" dirty="0"/>
              <a:t> biasanya memakai metrik jarak, dan satuan jarak umumnya menggunakan </a:t>
            </a:r>
            <a:r>
              <a:rPr lang="id-ID" sz="2400" i="1" dirty="0"/>
              <a:t>euclidian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id-ID" sz="2400" dirty="0"/>
              <a:t>Tipe </a:t>
            </a:r>
            <a:r>
              <a:rPr lang="id-ID" sz="2400" i="1" dirty="0"/>
              <a:t>Nearest Neighbours </a:t>
            </a:r>
            <a:r>
              <a:rPr lang="id-ID" sz="2400" dirty="0"/>
              <a:t>(NN)</a:t>
            </a:r>
          </a:p>
          <a:p>
            <a:pPr marL="800100" indent="-342900" defTabSz="800100">
              <a:buFont typeface="Arial" panose="020B0604020202020204" pitchFamily="34" charset="0"/>
              <a:buChar char="•"/>
            </a:pPr>
            <a:r>
              <a:rPr lang="id-ID" sz="2400" dirty="0"/>
              <a:t>1-NN, yaitu pengklasifikasian dilakukan terhadap 1 labeled data terdekat</a:t>
            </a:r>
          </a:p>
          <a:p>
            <a:pPr marL="800100" indent="-342900" defTabSz="800100">
              <a:buFont typeface="Arial" panose="020B0604020202020204" pitchFamily="34" charset="0"/>
              <a:buChar char="•"/>
            </a:pPr>
            <a:r>
              <a:rPr lang="id-ID" sz="2400" dirty="0"/>
              <a:t>K-NN, yaitu pengklasifikasian dilakukan terhadap </a:t>
            </a:r>
            <a:r>
              <a:rPr lang="id-ID" sz="2400" i="1" dirty="0"/>
              <a:t>k</a:t>
            </a:r>
            <a:r>
              <a:rPr lang="id-ID" sz="2400" dirty="0"/>
              <a:t> labeled data terdekat, dan </a:t>
            </a:r>
            <a:r>
              <a:rPr lang="id-ID" sz="2400" i="1" dirty="0"/>
              <a:t>k</a:t>
            </a:r>
            <a:r>
              <a:rPr lang="id-ID" sz="2400" dirty="0"/>
              <a:t> &gt; 1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488" indent="4763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3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1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Deskripsi </a:t>
            </a:r>
            <a:r>
              <a:rPr lang="en-US" sz="2400" b="1" dirty="0"/>
              <a:t>K-NN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K‐NN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terdekat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data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dievaluasi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 err="1"/>
              <a:t>tetangga</a:t>
            </a:r>
            <a:r>
              <a:rPr lang="en-US" sz="2400" dirty="0"/>
              <a:t> </a:t>
            </a:r>
            <a:r>
              <a:rPr lang="en-US" sz="2400" dirty="0" err="1"/>
              <a:t>terdekatnya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data </a:t>
            </a:r>
            <a:r>
              <a:rPr lang="en-US" sz="2400" dirty="0" err="1"/>
              <a:t>pelatihan</a:t>
            </a:r>
            <a:endParaRPr lang="en-US" sz="2400" dirty="0"/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Penghitungan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i="1" dirty="0"/>
              <a:t>Euclidean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yang paling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terdekat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data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endParaRPr lang="en-US" sz="2400" dirty="0"/>
          </a:p>
          <a:p>
            <a:pPr marL="90488" indent="4763">
              <a:buNone/>
            </a:pPr>
            <a:endParaRPr lang="en-US" sz="2400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7605CA83-2ADB-45BE-A827-B9F435EE4D9A}"/>
              </a:ext>
            </a:extLst>
          </p:cNvPr>
          <p:cNvSpPr txBox="1">
            <a:spLocks/>
          </p:cNvSpPr>
          <p:nvPr/>
        </p:nvSpPr>
        <p:spPr>
          <a:xfrm>
            <a:off x="6431279" y="1842655"/>
            <a:ext cx="4998721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Algoritma </a:t>
            </a:r>
            <a:r>
              <a:rPr lang="en-US" sz="2400" b="1" dirty="0"/>
              <a:t>K-NN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US" sz="2200" i="1" dirty="0" err="1"/>
              <a:t>Tentukan</a:t>
            </a:r>
            <a:r>
              <a:rPr lang="en-US" sz="2200" i="1" dirty="0"/>
              <a:t> parameter K = </a:t>
            </a:r>
            <a:r>
              <a:rPr lang="en-US" sz="2200" i="1" dirty="0" err="1"/>
              <a:t>jumlah</a:t>
            </a:r>
            <a:r>
              <a:rPr lang="en-US" sz="2200" i="1" dirty="0"/>
              <a:t> </a:t>
            </a:r>
            <a:r>
              <a:rPr lang="en-US" sz="2200" i="1" dirty="0" err="1"/>
              <a:t>tetangga</a:t>
            </a:r>
            <a:r>
              <a:rPr lang="en-US" sz="2200" i="1" dirty="0"/>
              <a:t> </a:t>
            </a:r>
            <a:r>
              <a:rPr lang="en-US" sz="2200" i="1" dirty="0" err="1"/>
              <a:t>terdekat</a:t>
            </a:r>
            <a:endParaRPr lang="en-US" sz="2200" i="1" dirty="0"/>
          </a:p>
          <a:p>
            <a:pPr marL="433388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 err="1"/>
              <a:t>Hitung</a:t>
            </a:r>
            <a:r>
              <a:rPr lang="en-US" sz="2200" i="1" dirty="0"/>
              <a:t> </a:t>
            </a:r>
            <a:r>
              <a:rPr lang="en-US" sz="2200" i="1" dirty="0" err="1"/>
              <a:t>jarak</a:t>
            </a:r>
            <a:r>
              <a:rPr lang="en-US" sz="2200" i="1" dirty="0"/>
              <a:t> </a:t>
            </a:r>
            <a:r>
              <a:rPr lang="en-US" sz="2200" i="1" dirty="0" err="1"/>
              <a:t>antara</a:t>
            </a:r>
            <a:r>
              <a:rPr lang="en-US" sz="2200" i="1" dirty="0"/>
              <a:t> data yang </a:t>
            </a:r>
            <a:r>
              <a:rPr lang="en-US" sz="2200" i="1" dirty="0" err="1"/>
              <a:t>akan</a:t>
            </a:r>
            <a:r>
              <a:rPr lang="en-US" sz="2200" i="1" dirty="0"/>
              <a:t> </a:t>
            </a:r>
            <a:r>
              <a:rPr lang="en-US" sz="2200" i="1" dirty="0" err="1"/>
              <a:t>dievaluasi</a:t>
            </a:r>
            <a:r>
              <a:rPr lang="en-US" sz="2200" i="1" dirty="0"/>
              <a:t> </a:t>
            </a:r>
            <a:r>
              <a:rPr lang="en-US" sz="2200" i="1" dirty="0" err="1"/>
              <a:t>dengan</a:t>
            </a:r>
            <a:r>
              <a:rPr lang="en-US" sz="2200" i="1" dirty="0"/>
              <a:t> </a:t>
            </a:r>
            <a:r>
              <a:rPr lang="en-US" sz="2200" i="1" dirty="0" err="1"/>
              <a:t>semua</a:t>
            </a:r>
            <a:r>
              <a:rPr lang="en-US" sz="2200" i="1" dirty="0"/>
              <a:t> data </a:t>
            </a:r>
            <a:r>
              <a:rPr lang="en-US" sz="2200" i="1" dirty="0" err="1"/>
              <a:t>pelatihan</a:t>
            </a:r>
            <a:endParaRPr lang="en-US" sz="2200" i="1" dirty="0"/>
          </a:p>
          <a:p>
            <a:pPr marL="433388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 err="1"/>
              <a:t>Urutkan</a:t>
            </a:r>
            <a:r>
              <a:rPr lang="en-US" sz="2200" i="1" dirty="0"/>
              <a:t> </a:t>
            </a:r>
            <a:r>
              <a:rPr lang="en-US" sz="2200" i="1" dirty="0" err="1"/>
              <a:t>jarak</a:t>
            </a:r>
            <a:r>
              <a:rPr lang="en-US" sz="2200" i="1" dirty="0"/>
              <a:t> yang </a:t>
            </a:r>
            <a:r>
              <a:rPr lang="en-US" sz="2200" i="1" dirty="0" err="1"/>
              <a:t>terbentuk</a:t>
            </a:r>
            <a:r>
              <a:rPr lang="en-US" sz="2200" i="1" dirty="0"/>
              <a:t> (</a:t>
            </a:r>
            <a:r>
              <a:rPr lang="en-US" sz="2200" i="1" dirty="0" err="1"/>
              <a:t>urut</a:t>
            </a:r>
            <a:r>
              <a:rPr lang="en-US" sz="2200" i="1" dirty="0"/>
              <a:t> naik) dan </a:t>
            </a:r>
            <a:r>
              <a:rPr lang="en-US" sz="2200" i="1" dirty="0" err="1"/>
              <a:t>tentukan</a:t>
            </a:r>
            <a:r>
              <a:rPr lang="en-US" sz="2200" i="1" dirty="0"/>
              <a:t> </a:t>
            </a:r>
            <a:r>
              <a:rPr lang="en-US" sz="2200" i="1" dirty="0" err="1"/>
              <a:t>jarak</a:t>
            </a:r>
            <a:r>
              <a:rPr lang="en-US" sz="2200" i="1" dirty="0"/>
              <a:t> </a:t>
            </a:r>
            <a:r>
              <a:rPr lang="en-US" sz="2200" i="1" dirty="0" err="1"/>
              <a:t>terdekat</a:t>
            </a:r>
            <a:r>
              <a:rPr lang="en-US" sz="2200" i="1" dirty="0"/>
              <a:t> </a:t>
            </a:r>
            <a:r>
              <a:rPr lang="en-US" sz="2200" i="1" dirty="0" err="1"/>
              <a:t>sampai</a:t>
            </a:r>
            <a:r>
              <a:rPr lang="en-US" sz="2200" i="1" dirty="0"/>
              <a:t> </a:t>
            </a:r>
            <a:r>
              <a:rPr lang="en-US" sz="2200" i="1" dirty="0" err="1"/>
              <a:t>urutan</a:t>
            </a:r>
            <a:r>
              <a:rPr lang="en-US" sz="2200" i="1" dirty="0"/>
              <a:t> </a:t>
            </a:r>
            <a:r>
              <a:rPr lang="en-US" sz="2200" i="1" dirty="0" err="1"/>
              <a:t>ke</a:t>
            </a:r>
            <a:r>
              <a:rPr lang="en-US" sz="2200" i="1" dirty="0"/>
              <a:t>‐K</a:t>
            </a:r>
          </a:p>
          <a:p>
            <a:pPr marL="433388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 err="1"/>
              <a:t>Pasangkan</a:t>
            </a:r>
            <a:r>
              <a:rPr lang="en-US" sz="2200" i="1" dirty="0"/>
              <a:t> </a:t>
            </a:r>
            <a:r>
              <a:rPr lang="en-US" sz="2200" i="1" dirty="0" err="1"/>
              <a:t>kelas</a:t>
            </a:r>
            <a:r>
              <a:rPr lang="en-US" sz="2200" i="1" dirty="0"/>
              <a:t> (C) yang </a:t>
            </a:r>
            <a:r>
              <a:rPr lang="en-US" sz="2200" i="1" dirty="0" err="1"/>
              <a:t>bersesuaian</a:t>
            </a:r>
            <a:endParaRPr lang="en-US" sz="2200" i="1" dirty="0"/>
          </a:p>
          <a:p>
            <a:pPr marL="433388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Cari </a:t>
            </a:r>
            <a:r>
              <a:rPr lang="en-US" sz="2200" i="1" dirty="0" err="1"/>
              <a:t>jumlah</a:t>
            </a:r>
            <a:r>
              <a:rPr lang="en-US" sz="2200" i="1" dirty="0"/>
              <a:t> </a:t>
            </a:r>
            <a:r>
              <a:rPr lang="en-US" sz="2200" i="1" dirty="0" err="1"/>
              <a:t>kelas</a:t>
            </a:r>
            <a:r>
              <a:rPr lang="en-US" sz="2200" i="1" dirty="0"/>
              <a:t> </a:t>
            </a:r>
            <a:r>
              <a:rPr lang="en-US" sz="2200" i="1" dirty="0" err="1"/>
              <a:t>terbanyak</a:t>
            </a:r>
            <a:r>
              <a:rPr lang="en-US" sz="2200" i="1" dirty="0"/>
              <a:t> </a:t>
            </a:r>
            <a:r>
              <a:rPr lang="en-US" sz="2200" i="1" dirty="0" err="1"/>
              <a:t>dari</a:t>
            </a:r>
            <a:r>
              <a:rPr lang="en-US" sz="2200" i="1" dirty="0"/>
              <a:t> </a:t>
            </a:r>
            <a:r>
              <a:rPr lang="en-US" sz="2200" i="1" dirty="0" err="1"/>
              <a:t>tetangga</a:t>
            </a:r>
            <a:r>
              <a:rPr lang="en-US" sz="2200" i="1" dirty="0"/>
              <a:t> </a:t>
            </a:r>
            <a:r>
              <a:rPr lang="en-US" sz="2200" i="1" dirty="0" err="1"/>
              <a:t>terdekat</a:t>
            </a:r>
            <a:r>
              <a:rPr lang="en-US" sz="2200" i="1" dirty="0"/>
              <a:t> </a:t>
            </a:r>
            <a:r>
              <a:rPr lang="en-US" sz="2200" i="1" dirty="0" err="1"/>
              <a:t>tersebut</a:t>
            </a:r>
            <a:r>
              <a:rPr lang="en-US" sz="2200" i="1" dirty="0"/>
              <a:t>, dan </a:t>
            </a:r>
            <a:r>
              <a:rPr lang="en-US" sz="2200" i="1" dirty="0" err="1"/>
              <a:t>tetapkan</a:t>
            </a:r>
            <a:r>
              <a:rPr lang="en-US" sz="2200" i="1" dirty="0"/>
              <a:t> </a:t>
            </a:r>
            <a:r>
              <a:rPr lang="en-US" sz="2200" i="1" dirty="0" err="1"/>
              <a:t>kelas</a:t>
            </a:r>
            <a:r>
              <a:rPr lang="en-US" sz="2200" i="1" dirty="0"/>
              <a:t> </a:t>
            </a:r>
            <a:r>
              <a:rPr lang="en-US" sz="2200" i="1" dirty="0" err="1"/>
              <a:t>tersebut</a:t>
            </a:r>
            <a:r>
              <a:rPr lang="en-US" sz="2200" i="1" dirty="0"/>
              <a:t> </a:t>
            </a:r>
            <a:r>
              <a:rPr lang="en-US" sz="2200" i="1" dirty="0" err="1"/>
              <a:t>sebagai</a:t>
            </a:r>
            <a:r>
              <a:rPr lang="en-US" sz="2200" i="1" dirty="0"/>
              <a:t> </a:t>
            </a:r>
            <a:r>
              <a:rPr lang="en-US" sz="2200" i="1" dirty="0" err="1"/>
              <a:t>kelas</a:t>
            </a:r>
            <a:r>
              <a:rPr lang="en-US" sz="2200" i="1" dirty="0"/>
              <a:t> data yang </a:t>
            </a:r>
            <a:r>
              <a:rPr lang="en-US" sz="2200" i="1" dirty="0" err="1"/>
              <a:t>dievaluasi</a:t>
            </a:r>
            <a:endParaRPr lang="en-US" sz="2200" i="1" dirty="0"/>
          </a:p>
          <a:p>
            <a:pPr marL="90488" indent="4763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6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1" cy="7100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Penghitungan Jarak (Euclidian)</a:t>
            </a:r>
            <a:endParaRPr lang="en-US" sz="2400" b="1" dirty="0"/>
          </a:p>
          <a:p>
            <a:pPr marL="90488" indent="4763">
              <a:buNone/>
            </a:pPr>
            <a:endParaRPr lang="en-US" sz="2400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7605CA83-2ADB-45BE-A827-B9F435EE4D9A}"/>
              </a:ext>
            </a:extLst>
          </p:cNvPr>
          <p:cNvSpPr txBox="1">
            <a:spLocks/>
          </p:cNvSpPr>
          <p:nvPr/>
        </p:nvSpPr>
        <p:spPr>
          <a:xfrm>
            <a:off x="6431279" y="1842655"/>
            <a:ext cx="4998721" cy="7100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Penghitungan Jarak Dengan Vector</a:t>
            </a:r>
            <a:endParaRPr lang="en-US" sz="2400" b="1" dirty="0"/>
          </a:p>
          <a:p>
            <a:pPr marL="90488" indent="4763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4AA00-A7EB-4A81-B9AF-504AE36B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8" y="3007143"/>
            <a:ext cx="5443519" cy="2518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E1EA8-BB69-448B-8865-0BDD55A5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79" y="2727532"/>
            <a:ext cx="5803532" cy="30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6"/>
            <a:ext cx="4446271" cy="1450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I </a:t>
            </a:r>
            <a:r>
              <a:rPr lang="en-US" sz="2400" b="1" dirty="0"/>
              <a:t>K-NN</a:t>
            </a:r>
          </a:p>
          <a:p>
            <a:pPr marL="90488" indent="0">
              <a:spcBef>
                <a:spcPts val="200"/>
              </a:spcBef>
              <a:buNone/>
            </a:pPr>
            <a:r>
              <a:rPr lang="id-ID" dirty="0"/>
              <a:t>Pengenalan untuk menentukan seseorang mempunyai hipertensi atau tidak</a:t>
            </a:r>
            <a:endParaRPr lang="en-US" dirty="0"/>
          </a:p>
          <a:p>
            <a:pPr marL="90488" indent="4763">
              <a:buNone/>
            </a:pPr>
            <a:endParaRPr lang="en-US" sz="2400" dirty="0"/>
          </a:p>
        </p:txBody>
      </p:sp>
      <p:pic>
        <p:nvPicPr>
          <p:cNvPr id="8" name="Picture 7" descr="Hasil gambar">
            <a:extLst>
              <a:ext uri="{FF2B5EF4-FFF2-40B4-BE49-F238E27FC236}">
                <a16:creationId xmlns:a16="http://schemas.microsoft.com/office/drawing/2014/main" id="{40F7E62B-118F-4B0A-99A0-4CFB5D0D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FD7E5C-ADE8-47EE-889C-5A65ABB4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72" y="2364294"/>
            <a:ext cx="6119864" cy="3255455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3D90EBDD-5A2E-4F18-97F1-1F0133BC4146}"/>
              </a:ext>
            </a:extLst>
          </p:cNvPr>
          <p:cNvSpPr txBox="1">
            <a:spLocks/>
          </p:cNvSpPr>
          <p:nvPr/>
        </p:nvSpPr>
        <p:spPr>
          <a:xfrm>
            <a:off x="1097279" y="3488388"/>
            <a:ext cx="4446271" cy="23263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spcBef>
                <a:spcPts val="200"/>
              </a:spcBef>
              <a:buNone/>
            </a:pPr>
            <a:r>
              <a:rPr lang="id-ID" b="1" dirty="0"/>
              <a:t>Algoritma 1-NN</a:t>
            </a:r>
          </a:p>
          <a:p>
            <a:pPr marL="361950" indent="-27146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Hitung</a:t>
            </a:r>
            <a:r>
              <a:rPr lang="en-US" i="1" dirty="0"/>
              <a:t> </a:t>
            </a:r>
            <a:r>
              <a:rPr lang="en-US" i="1" dirty="0" err="1"/>
              <a:t>jarak</a:t>
            </a:r>
            <a:r>
              <a:rPr lang="en-US" i="1" dirty="0"/>
              <a:t> </a:t>
            </a:r>
            <a:r>
              <a:rPr lang="en-US" i="1" dirty="0" err="1"/>
              <a:t>antar</a:t>
            </a:r>
            <a:r>
              <a:rPr lang="en-US" i="1" dirty="0"/>
              <a:t> data </a:t>
            </a:r>
            <a:r>
              <a:rPr lang="en-US" i="1" dirty="0" err="1"/>
              <a:t>baru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setiap</a:t>
            </a:r>
            <a:r>
              <a:rPr lang="en-US" i="1" dirty="0"/>
              <a:t> labeled data</a:t>
            </a:r>
          </a:p>
          <a:p>
            <a:pPr marL="361950" indent="-27146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Tentukan</a:t>
            </a:r>
            <a:r>
              <a:rPr lang="en-US" i="1" dirty="0"/>
              <a:t> 1 labeled data yang </a:t>
            </a:r>
            <a:r>
              <a:rPr lang="en-US" i="1" dirty="0" err="1"/>
              <a:t>mempunyai</a:t>
            </a:r>
            <a:r>
              <a:rPr lang="en-US" i="1" dirty="0"/>
              <a:t> </a:t>
            </a:r>
            <a:r>
              <a:rPr lang="en-US" i="1" dirty="0" err="1"/>
              <a:t>jarak</a:t>
            </a:r>
            <a:r>
              <a:rPr lang="en-US" i="1" dirty="0"/>
              <a:t> paling minimal</a:t>
            </a:r>
          </a:p>
          <a:p>
            <a:pPr marL="361950" indent="-27146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Klasifikasi</a:t>
            </a:r>
            <a:r>
              <a:rPr lang="en-US" i="1" dirty="0"/>
              <a:t> data </a:t>
            </a:r>
            <a:r>
              <a:rPr lang="en-US" i="1" dirty="0" err="1"/>
              <a:t>baru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labeled data </a:t>
            </a:r>
            <a:r>
              <a:rPr lang="en-US" i="1" dirty="0" err="1"/>
              <a:t>tersebut</a:t>
            </a:r>
            <a:endParaRPr lang="en-US" i="1" dirty="0"/>
          </a:p>
          <a:p>
            <a:pPr marL="90488" indent="0">
              <a:spcBef>
                <a:spcPts val="200"/>
              </a:spcBef>
              <a:buNone/>
            </a:pPr>
            <a:endParaRPr lang="en-US" dirty="0"/>
          </a:p>
          <a:p>
            <a:pPr marL="90488" indent="4763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6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6"/>
            <a:ext cx="4446271" cy="924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I </a:t>
            </a:r>
            <a:r>
              <a:rPr lang="en-US" sz="2400" b="1" dirty="0"/>
              <a:t>K-NN</a:t>
            </a:r>
          </a:p>
          <a:p>
            <a:pPr marL="90488" indent="0">
              <a:spcBef>
                <a:spcPts val="200"/>
              </a:spcBef>
              <a:buNone/>
            </a:pPr>
            <a:r>
              <a:rPr lang="id-ID" dirty="0"/>
              <a:t>Penyelesaian Dengan 1-NN:</a:t>
            </a:r>
            <a:endParaRPr lang="en-US" dirty="0"/>
          </a:p>
          <a:p>
            <a:pPr marL="90488" indent="4763">
              <a:buNone/>
            </a:pPr>
            <a:endParaRPr lang="en-US" sz="2400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7605CA83-2ADB-45BE-A827-B9F435EE4D9A}"/>
              </a:ext>
            </a:extLst>
          </p:cNvPr>
          <p:cNvSpPr txBox="1">
            <a:spLocks/>
          </p:cNvSpPr>
          <p:nvPr/>
        </p:nvSpPr>
        <p:spPr>
          <a:xfrm>
            <a:off x="6441015" y="1842656"/>
            <a:ext cx="4714666" cy="924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/>
          </a:p>
          <a:p>
            <a:pPr marL="90488" indent="4763">
              <a:spcBef>
                <a:spcPts val="200"/>
              </a:spcBef>
              <a:buNone/>
            </a:pPr>
            <a:r>
              <a:rPr lang="id-ID" dirty="0"/>
              <a:t>Hasil 1-NN:</a:t>
            </a:r>
            <a:endParaRPr lang="en-US" dirty="0"/>
          </a:p>
        </p:txBody>
      </p:sp>
      <p:pic>
        <p:nvPicPr>
          <p:cNvPr id="8" name="Picture 7" descr="Hasil gambar">
            <a:extLst>
              <a:ext uri="{FF2B5EF4-FFF2-40B4-BE49-F238E27FC236}">
                <a16:creationId xmlns:a16="http://schemas.microsoft.com/office/drawing/2014/main" id="{40F7E62B-118F-4B0A-99A0-4CFB5D0D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DD36AD-FA57-494F-98F2-D702BD0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5" y="2676753"/>
            <a:ext cx="5551173" cy="3514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64464A-232E-42A9-8495-331416619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14" y="2675673"/>
            <a:ext cx="5353532" cy="351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6"/>
            <a:ext cx="4446271" cy="1450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I </a:t>
            </a:r>
            <a:r>
              <a:rPr lang="en-US" sz="2400" b="1" dirty="0"/>
              <a:t>K-NN</a:t>
            </a:r>
          </a:p>
          <a:p>
            <a:pPr marL="90488" indent="0">
              <a:spcBef>
                <a:spcPts val="200"/>
              </a:spcBef>
              <a:buNone/>
            </a:pPr>
            <a:r>
              <a:rPr lang="id-ID" dirty="0"/>
              <a:t>Pengenalan untuk menentukan seseorang mempunyai hipertensi atau tidak</a:t>
            </a:r>
            <a:endParaRPr lang="en-US" dirty="0"/>
          </a:p>
          <a:p>
            <a:pPr marL="90488" indent="4763">
              <a:buNone/>
            </a:pPr>
            <a:endParaRPr lang="en-US" sz="2400" dirty="0"/>
          </a:p>
        </p:txBody>
      </p:sp>
      <p:pic>
        <p:nvPicPr>
          <p:cNvPr id="8" name="Picture 7" descr="Hasil gambar">
            <a:extLst>
              <a:ext uri="{FF2B5EF4-FFF2-40B4-BE49-F238E27FC236}">
                <a16:creationId xmlns:a16="http://schemas.microsoft.com/office/drawing/2014/main" id="{40F7E62B-118F-4B0A-99A0-4CFB5D0D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FD7E5C-ADE8-47EE-889C-5A65ABB4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72" y="2364294"/>
            <a:ext cx="6119864" cy="3255455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3D90EBDD-5A2E-4F18-97F1-1F0133BC4146}"/>
              </a:ext>
            </a:extLst>
          </p:cNvPr>
          <p:cNvSpPr txBox="1">
            <a:spLocks/>
          </p:cNvSpPr>
          <p:nvPr/>
        </p:nvSpPr>
        <p:spPr>
          <a:xfrm>
            <a:off x="1097279" y="3374088"/>
            <a:ext cx="4446271" cy="26266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spcBef>
                <a:spcPts val="200"/>
              </a:spcBef>
              <a:buNone/>
            </a:pPr>
            <a:r>
              <a:rPr lang="id-ID" b="1" dirty="0"/>
              <a:t>Algoritma K-NN</a:t>
            </a:r>
          </a:p>
          <a:p>
            <a:pPr marL="361950" indent="-27146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d-ID" i="1" dirty="0"/>
              <a:t>Tentukan “k”</a:t>
            </a:r>
          </a:p>
          <a:p>
            <a:pPr marL="361950" indent="-27146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Hitung</a:t>
            </a:r>
            <a:r>
              <a:rPr lang="en-US" i="1" dirty="0"/>
              <a:t> </a:t>
            </a:r>
            <a:r>
              <a:rPr lang="en-US" i="1" dirty="0" err="1"/>
              <a:t>jarak</a:t>
            </a:r>
            <a:r>
              <a:rPr lang="en-US" i="1" dirty="0"/>
              <a:t> </a:t>
            </a:r>
            <a:r>
              <a:rPr lang="en-US" i="1" dirty="0" err="1"/>
              <a:t>antar</a:t>
            </a:r>
            <a:r>
              <a:rPr lang="en-US" i="1" dirty="0"/>
              <a:t> data </a:t>
            </a:r>
            <a:r>
              <a:rPr lang="en-US" i="1" dirty="0" err="1"/>
              <a:t>baru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setiap</a:t>
            </a:r>
            <a:r>
              <a:rPr lang="en-US" i="1" dirty="0"/>
              <a:t> labeled data</a:t>
            </a:r>
          </a:p>
          <a:p>
            <a:pPr marL="361950" indent="-27146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Tentukan</a:t>
            </a:r>
            <a:r>
              <a:rPr lang="en-US" i="1" dirty="0"/>
              <a:t> </a:t>
            </a:r>
            <a:r>
              <a:rPr lang="id-ID" i="1" dirty="0"/>
              <a:t>“k”</a:t>
            </a:r>
            <a:r>
              <a:rPr lang="en-US" i="1" dirty="0"/>
              <a:t> labeled data yang </a:t>
            </a:r>
            <a:r>
              <a:rPr lang="en-US" i="1" dirty="0" err="1"/>
              <a:t>mempunyai</a:t>
            </a:r>
            <a:r>
              <a:rPr lang="en-US" i="1" dirty="0"/>
              <a:t> </a:t>
            </a:r>
            <a:r>
              <a:rPr lang="en-US" i="1" dirty="0" err="1"/>
              <a:t>jarak</a:t>
            </a:r>
            <a:r>
              <a:rPr lang="en-US" i="1" dirty="0"/>
              <a:t> paling minimal</a:t>
            </a:r>
          </a:p>
          <a:p>
            <a:pPr marL="361950" indent="-27146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Klasifikasi</a:t>
            </a:r>
            <a:r>
              <a:rPr lang="en-US" i="1" dirty="0"/>
              <a:t> data </a:t>
            </a:r>
            <a:r>
              <a:rPr lang="en-US" i="1" dirty="0" err="1"/>
              <a:t>baru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labeled data </a:t>
            </a:r>
            <a:r>
              <a:rPr lang="id-ID" i="1" dirty="0"/>
              <a:t>yang mayoritas</a:t>
            </a:r>
            <a:endParaRPr lang="en-US" i="1" dirty="0"/>
          </a:p>
          <a:p>
            <a:pPr marL="90488" indent="0">
              <a:spcBef>
                <a:spcPts val="200"/>
              </a:spcBef>
              <a:buNone/>
            </a:pPr>
            <a:endParaRPr lang="en-US" dirty="0"/>
          </a:p>
          <a:p>
            <a:pPr marL="90488" indent="4763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3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6"/>
            <a:ext cx="4446271" cy="924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I </a:t>
            </a:r>
            <a:r>
              <a:rPr lang="en-US" sz="2400" b="1" dirty="0"/>
              <a:t>K-NN</a:t>
            </a:r>
          </a:p>
          <a:p>
            <a:pPr marL="90488" indent="0">
              <a:spcBef>
                <a:spcPts val="200"/>
              </a:spcBef>
              <a:buNone/>
            </a:pPr>
            <a:r>
              <a:rPr lang="id-ID" dirty="0"/>
              <a:t>Penyelesaian Dengan K-NN (misal K = 3):</a:t>
            </a:r>
            <a:endParaRPr lang="en-US" dirty="0"/>
          </a:p>
          <a:p>
            <a:pPr marL="90488" indent="4763">
              <a:buNone/>
            </a:pPr>
            <a:endParaRPr lang="en-US" sz="2400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7605CA83-2ADB-45BE-A827-B9F435EE4D9A}"/>
              </a:ext>
            </a:extLst>
          </p:cNvPr>
          <p:cNvSpPr txBox="1">
            <a:spLocks/>
          </p:cNvSpPr>
          <p:nvPr/>
        </p:nvSpPr>
        <p:spPr>
          <a:xfrm>
            <a:off x="6441015" y="1842656"/>
            <a:ext cx="4714666" cy="924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/>
          </a:p>
          <a:p>
            <a:pPr marL="90488" indent="4763">
              <a:spcBef>
                <a:spcPts val="200"/>
              </a:spcBef>
              <a:buNone/>
            </a:pPr>
            <a:r>
              <a:rPr lang="id-ID" dirty="0"/>
              <a:t>Hasil K-NN:</a:t>
            </a:r>
            <a:endParaRPr lang="en-US" dirty="0"/>
          </a:p>
        </p:txBody>
      </p:sp>
      <p:pic>
        <p:nvPicPr>
          <p:cNvPr id="8" name="Picture 7" descr="Hasil gambar">
            <a:extLst>
              <a:ext uri="{FF2B5EF4-FFF2-40B4-BE49-F238E27FC236}">
                <a16:creationId xmlns:a16="http://schemas.microsoft.com/office/drawing/2014/main" id="{40F7E62B-118F-4B0A-99A0-4CFB5D0D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745229-BB2B-44C3-A241-40D82958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5" y="2695803"/>
            <a:ext cx="5426951" cy="3514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BA54F-9DEC-4172-9817-D83F19B31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216" y="2704247"/>
            <a:ext cx="5423311" cy="35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REFERENSI</a:t>
            </a:r>
            <a:br>
              <a:rPr lang="id-ID" sz="4000" b="1" dirty="0"/>
            </a:b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7EA8-F3BF-40B1-B7DF-DF19789C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57" y="720766"/>
            <a:ext cx="1445622" cy="9221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F11E21-47ED-44B5-AB8E-A30566CD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4945"/>
            <a:ext cx="10090673" cy="4542378"/>
          </a:xfrm>
        </p:spPr>
        <p:txBody>
          <a:bodyPr>
            <a:normAutofit/>
          </a:bodyPr>
          <a:lstStyle/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dirty="0"/>
              <a:t>KK Informatika ITB, Inteligensi Buatan, S</a:t>
            </a:r>
            <a:r>
              <a:rPr lang="en-US" sz="1800" dirty="0" err="1"/>
              <a:t>ekolah</a:t>
            </a:r>
            <a:r>
              <a:rPr lang="en-US" sz="1800" dirty="0"/>
              <a:t> Teknik </a:t>
            </a:r>
            <a:r>
              <a:rPr lang="en-US" sz="1800" dirty="0" err="1"/>
              <a:t>Elektro</a:t>
            </a:r>
            <a:r>
              <a:rPr lang="en-US" sz="1800" dirty="0"/>
              <a:t> dan </a:t>
            </a:r>
            <a:r>
              <a:rPr lang="en-US" sz="1800" dirty="0" err="1"/>
              <a:t>Informatika</a:t>
            </a:r>
            <a:r>
              <a:rPr lang="id-ID" sz="1800" dirty="0"/>
              <a:t> ITB</a:t>
            </a:r>
            <a:r>
              <a:rPr lang="en-US" sz="1800" dirty="0"/>
              <a:t>, 2019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Stuart J Russell and Peter </a:t>
            </a:r>
            <a:r>
              <a:rPr lang="en-US" sz="1800" dirty="0" err="1"/>
              <a:t>Norvig</a:t>
            </a:r>
            <a:r>
              <a:rPr lang="en-US" sz="1800" dirty="0"/>
              <a:t>, </a:t>
            </a:r>
            <a:r>
              <a:rPr lang="en-US" sz="1800" dirty="0" err="1"/>
              <a:t>Artifcial</a:t>
            </a:r>
            <a:r>
              <a:rPr lang="en-US" sz="1800" dirty="0"/>
              <a:t> Intelligence: A Modern Approach, 3rd Edition, Prentice-Hall International, Inc, 2011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Danny </a:t>
            </a:r>
            <a:r>
              <a:rPr lang="en-US" sz="1800" dirty="0" err="1"/>
              <a:t>Weyns</a:t>
            </a:r>
            <a:r>
              <a:rPr lang="en-US" sz="1800" dirty="0"/>
              <a:t>, An Introduction to Self-Adaptive Systems - A Contemporary Software Engineering Perspective: Wave VII Learning from Experience, pp. 201-226, IEEE Press, John Wiley &amp; Sons Ltd , 2021 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/>
              <a:t>Suyanto, Artificial Intelligence Rvisi Kedua, informatika Bandung, 2014</a:t>
            </a:r>
            <a:endParaRPr lang="en-US" sz="1800" dirty="0"/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Rajendra A </a:t>
            </a:r>
            <a:r>
              <a:rPr lang="en-US" sz="1800" dirty="0" err="1"/>
              <a:t>Akerkar</a:t>
            </a:r>
            <a:r>
              <a:rPr lang="en-US" sz="1800" dirty="0"/>
              <a:t>, </a:t>
            </a:r>
            <a:r>
              <a:rPr lang="en-US" sz="1800" dirty="0" err="1"/>
              <a:t>Priti</a:t>
            </a:r>
            <a:r>
              <a:rPr lang="en-US" sz="1800" dirty="0"/>
              <a:t> S </a:t>
            </a:r>
            <a:r>
              <a:rPr lang="en-US" sz="1800" dirty="0" err="1"/>
              <a:t>Sajja</a:t>
            </a:r>
            <a:r>
              <a:rPr lang="en-US" sz="1800" dirty="0"/>
              <a:t>, Knowledge-Based Systems. TMRF e-Book Advanced Knowledge Based Systems: Model, Applications &amp; Research, Vol. 1, Jones and Bartlett Publishers, 2010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Simon Kendal, Malcolm </a:t>
            </a:r>
            <a:r>
              <a:rPr lang="en-US" sz="1800" dirty="0" err="1"/>
              <a:t>Creen</a:t>
            </a:r>
            <a:r>
              <a:rPr lang="en-US" sz="1800" dirty="0"/>
              <a:t>, An Introduction to Knowledge Engineering. Springer Science + Business Media, Springer-Verlag London, 2007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John F. Sowa, Knowledge Representation and: Logical, Philosophical, and Computational Foundations, Course Technology, 1999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Efraim Turban, Decision Support Systems &amp; Expert Systems, 4th Ed., Prentice Hall International, Inc, 1995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George F. Luger &amp; William A. </a:t>
            </a:r>
            <a:r>
              <a:rPr lang="en-US" sz="1800" dirty="0" err="1"/>
              <a:t>Stubbleeld</a:t>
            </a:r>
            <a:r>
              <a:rPr lang="en-US" sz="1800" dirty="0"/>
              <a:t>, Artificial Intelligence Structure and Strategies for Complex Problem Solving, 2nd Edition, Cummings Publishing Company Inc., 1993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Elaine Rich, K. Knight, B. Nair, Artificial Intelligence, Tata McGraw-Hill Education Pvt. Ltd., 1983</a:t>
            </a:r>
          </a:p>
        </p:txBody>
      </p:sp>
    </p:spTree>
    <p:extLst>
      <p:ext uri="{BB962C8B-B14F-4D97-AF65-F5344CB8AC3E}">
        <p14:creationId xmlns:p14="http://schemas.microsoft.com/office/powerpoint/2010/main" val="332034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10058400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Kasus II </a:t>
            </a:r>
            <a:r>
              <a:rPr lang="en-US" sz="2400" b="1" dirty="0"/>
              <a:t>K-NN</a:t>
            </a:r>
          </a:p>
          <a:p>
            <a:pPr marL="433388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</a:t>
            </a:r>
            <a:r>
              <a:rPr lang="en-US" sz="2400" dirty="0" err="1"/>
              <a:t>ringan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mengklasifikasikan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produknya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id-ID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2 </a:t>
            </a:r>
            <a:r>
              <a:rPr lang="en-US" sz="2400" dirty="0" err="1"/>
              <a:t>kategori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BAIK dan BURUK </a:t>
            </a:r>
            <a:endParaRPr lang="id-ID" sz="2400" dirty="0"/>
          </a:p>
          <a:p>
            <a:pPr marL="433388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menilai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</a:t>
            </a:r>
            <a:r>
              <a:rPr lang="id-ID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3 </a:t>
            </a:r>
            <a:r>
              <a:rPr lang="en-US" sz="2400" dirty="0" err="1"/>
              <a:t>variabel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: </a:t>
            </a:r>
            <a:r>
              <a:rPr lang="en-US" sz="2400" dirty="0" err="1"/>
              <a:t>kenaikan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keasaman</a:t>
            </a:r>
            <a:r>
              <a:rPr lang="en-US" sz="2400" dirty="0"/>
              <a:t> (%) dan </a:t>
            </a:r>
            <a:r>
              <a:rPr lang="en-US" sz="2400" dirty="0" err="1"/>
              <a:t>penyusutan</a:t>
            </a:r>
            <a:r>
              <a:rPr lang="en-US" sz="2400" dirty="0"/>
              <a:t> volume</a:t>
            </a:r>
          </a:p>
          <a:p>
            <a:pPr marL="433388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Perusahaan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kenaikan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keasaman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id-ID" sz="2400" dirty="0"/>
              <a:t> </a:t>
            </a:r>
            <a:r>
              <a:rPr lang="en-US" sz="2400" dirty="0"/>
              <a:t>6% dan </a:t>
            </a:r>
            <a:r>
              <a:rPr lang="en-US" sz="2400" dirty="0" err="1"/>
              <a:t>penyusutan</a:t>
            </a:r>
            <a:r>
              <a:rPr lang="en-US" sz="2400" dirty="0"/>
              <a:t> volume </a:t>
            </a:r>
            <a:r>
              <a:rPr lang="en-US" sz="2400" dirty="0" err="1"/>
              <a:t>sebesar</a:t>
            </a:r>
            <a:r>
              <a:rPr lang="en-US" sz="2400" dirty="0"/>
              <a:t> 3%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BAIK </a:t>
            </a:r>
            <a:r>
              <a:rPr lang="en-US" sz="2400" dirty="0" err="1"/>
              <a:t>atau</a:t>
            </a:r>
            <a:r>
              <a:rPr lang="en-US" sz="2400" dirty="0"/>
              <a:t> BURUK </a:t>
            </a:r>
            <a:endParaRPr lang="id-ID" sz="2400" dirty="0"/>
          </a:p>
          <a:p>
            <a:pPr marL="433388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Terdapat</a:t>
            </a:r>
            <a:r>
              <a:rPr lang="en-US" sz="2400" dirty="0"/>
              <a:t> 10 </a:t>
            </a:r>
            <a:r>
              <a:rPr lang="en-US" sz="2400" dirty="0" err="1"/>
              <a:t>sampel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keperluan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endParaRPr lang="id-ID" sz="2400" dirty="0"/>
          </a:p>
        </p:txBody>
      </p:sp>
      <p:pic>
        <p:nvPicPr>
          <p:cNvPr id="8" name="Picture 7" descr="Hasil gambar">
            <a:extLst>
              <a:ext uri="{FF2B5EF4-FFF2-40B4-BE49-F238E27FC236}">
                <a16:creationId xmlns:a16="http://schemas.microsoft.com/office/drawing/2014/main" id="{D6A36415-2565-4296-9D59-E58D9D07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5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222865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Kasus II </a:t>
            </a:r>
            <a:r>
              <a:rPr lang="en-US" sz="2400" b="1" dirty="0"/>
              <a:t>K-NN</a:t>
            </a:r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id-ID" dirty="0"/>
              <a:t>entukan nilai </a:t>
            </a:r>
            <a:r>
              <a:rPr lang="id-ID" i="1" dirty="0"/>
              <a:t>K</a:t>
            </a:r>
            <a:r>
              <a:rPr lang="id-ID" dirty="0"/>
              <a:t>, misal </a:t>
            </a:r>
            <a:r>
              <a:rPr lang="id-ID" i="1" dirty="0"/>
              <a:t>K</a:t>
            </a:r>
            <a:r>
              <a:rPr lang="id-ID" dirty="0"/>
              <a:t> = 7</a:t>
            </a:r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id-ID" dirty="0"/>
              <a:t>Selanjutnya cari terlebih dahulu jarak data yang akan dievaluasi, yaitu </a:t>
            </a:r>
            <a:r>
              <a:rPr lang="id-ID" i="1" dirty="0"/>
              <a:t>r</a:t>
            </a:r>
            <a:r>
              <a:rPr lang="id-ID" dirty="0"/>
              <a:t> = (6, 3) terhadap setiap data pelatihan dengan menggunakan </a:t>
            </a:r>
            <a:r>
              <a:rPr lang="id-ID" i="1" dirty="0"/>
              <a:t>Euclidean</a:t>
            </a:r>
            <a:r>
              <a:rPr lang="id-ID" dirty="0"/>
              <a:t>, Jarak </a:t>
            </a:r>
            <a:r>
              <a:rPr lang="id-ID" i="1" dirty="0"/>
              <a:t>Euclidean</a:t>
            </a:r>
            <a:r>
              <a:rPr lang="id-ID" dirty="0"/>
              <a:t> data evaluasi </a:t>
            </a:r>
            <a:r>
              <a:rPr lang="id-ID" i="1" dirty="0"/>
              <a:t>r</a:t>
            </a:r>
            <a:r>
              <a:rPr lang="id-ID" dirty="0"/>
              <a:t> pada data pelatihan ke</a:t>
            </a:r>
            <a:r>
              <a:rPr lang="id-ID" i="1" dirty="0"/>
              <a:t>-i (Xi) </a:t>
            </a:r>
            <a:r>
              <a:rPr lang="id-ID" dirty="0"/>
              <a:t>dirumuskan sebagai:</a:t>
            </a:r>
          </a:p>
          <a:p>
            <a:pPr marL="433388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dirty="0"/>
          </a:p>
          <a:p>
            <a:pPr marL="433388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dirty="0"/>
          </a:p>
          <a:p>
            <a:pPr marL="90488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dirty="0"/>
              <a:t>Dengan </a:t>
            </a:r>
            <a:r>
              <a:rPr lang="id-ID" i="1" dirty="0"/>
              <a:t>i = 1,..., N</a:t>
            </a:r>
            <a:r>
              <a:rPr lang="id-ID" dirty="0"/>
              <a:t>; dan </a:t>
            </a:r>
            <a:r>
              <a:rPr lang="id-ID" i="1" dirty="0"/>
              <a:t>k = 1,..., P</a:t>
            </a:r>
          </a:p>
          <a:p>
            <a:pPr marL="90488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dirty="0"/>
              <a:t>Pada kasus ini, </a:t>
            </a:r>
            <a:r>
              <a:rPr lang="id-ID" i="1" dirty="0"/>
              <a:t>N</a:t>
            </a:r>
            <a:r>
              <a:rPr lang="id-ID" dirty="0"/>
              <a:t> = 10, </a:t>
            </a:r>
            <a:r>
              <a:rPr lang="id-ID" i="1" dirty="0"/>
              <a:t>P </a:t>
            </a:r>
            <a:r>
              <a:rPr lang="id-ID" dirty="0"/>
              <a:t>= 2, dan </a:t>
            </a:r>
            <a:r>
              <a:rPr lang="id-ID" i="1" dirty="0"/>
              <a:t>m</a:t>
            </a:r>
            <a:r>
              <a:rPr lang="id-ID" dirty="0"/>
              <a:t> = 2 </a:t>
            </a:r>
          </a:p>
        </p:txBody>
      </p:sp>
      <p:pic>
        <p:nvPicPr>
          <p:cNvPr id="8" name="Picture 7" descr="Hasil gambar">
            <a:extLst>
              <a:ext uri="{FF2B5EF4-FFF2-40B4-BE49-F238E27FC236}">
                <a16:creationId xmlns:a16="http://schemas.microsoft.com/office/drawing/2014/main" id="{D6A36415-2565-4296-9D59-E58D9D07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F9AE2D-F832-4CC4-AC0C-124BACAA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80" y="2419350"/>
            <a:ext cx="6413350" cy="337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19B79-332D-4940-B27A-F24DC674F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214" y="4491903"/>
            <a:ext cx="2208510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en-US" sz="2700" i="1" dirty="0"/>
              <a:t>Classification</a:t>
            </a:r>
            <a:r>
              <a:rPr lang="id-ID" sz="2700" i="1" dirty="0"/>
              <a:t> Dengan </a:t>
            </a:r>
            <a:r>
              <a:rPr lang="en-US" sz="2700" i="1" dirty="0"/>
              <a:t>K-Nearest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endParaRPr lang="id-ID" sz="2700" i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222865" cy="6338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Kasus II </a:t>
            </a:r>
            <a:r>
              <a:rPr lang="en-US" sz="2400" b="1" dirty="0"/>
              <a:t>K-NN</a:t>
            </a:r>
          </a:p>
          <a:p>
            <a:pPr marL="90487" indent="0">
              <a:spcBef>
                <a:spcPts val="400"/>
              </a:spcBef>
              <a:spcAft>
                <a:spcPts val="400"/>
              </a:spcAft>
              <a:buNone/>
            </a:pPr>
            <a:endParaRPr lang="id-ID" dirty="0"/>
          </a:p>
        </p:txBody>
      </p:sp>
      <p:pic>
        <p:nvPicPr>
          <p:cNvPr id="8" name="Picture 7" descr="Hasil gambar">
            <a:extLst>
              <a:ext uri="{FF2B5EF4-FFF2-40B4-BE49-F238E27FC236}">
                <a16:creationId xmlns:a16="http://schemas.microsoft.com/office/drawing/2014/main" id="{D6A36415-2565-4296-9D59-E58D9D07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C533BDF5-4F7F-4504-B2A6-51C35722583F}"/>
              </a:ext>
            </a:extLst>
          </p:cNvPr>
          <p:cNvSpPr txBox="1">
            <a:spLocks/>
          </p:cNvSpPr>
          <p:nvPr/>
        </p:nvSpPr>
        <p:spPr>
          <a:xfrm>
            <a:off x="6269355" y="1842654"/>
            <a:ext cx="4886326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Selanjutnya</a:t>
            </a:r>
            <a:r>
              <a:rPr lang="en-US" sz="1800" dirty="0"/>
              <a:t>, data </a:t>
            </a:r>
            <a:r>
              <a:rPr lang="en-US" sz="1800" dirty="0" err="1"/>
              <a:t>diurutkan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jarak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id-ID" sz="1800" dirty="0"/>
              <a:t>pada </a:t>
            </a:r>
            <a:r>
              <a:rPr lang="en-US" sz="1800" dirty="0" err="1"/>
              <a:t>Tabel</a:t>
            </a:r>
            <a:r>
              <a:rPr lang="id-ID" sz="1800" dirty="0"/>
              <a:t> dibawah,</a:t>
            </a:r>
            <a:r>
              <a:rPr lang="en-US" sz="1800" dirty="0"/>
              <a:t> </a:t>
            </a:r>
            <a:r>
              <a:rPr lang="id-ID" sz="1800" dirty="0"/>
              <a:t>a</a:t>
            </a:r>
            <a:r>
              <a:rPr lang="en-US" sz="1800" dirty="0" err="1"/>
              <a:t>pabila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id-ID" sz="1800" dirty="0"/>
              <a:t> </a:t>
            </a:r>
            <a:r>
              <a:rPr lang="en-US" sz="1800" dirty="0"/>
              <a:t>=</a:t>
            </a:r>
            <a:r>
              <a:rPr lang="id-ID" sz="1800" dirty="0"/>
              <a:t> </a:t>
            </a:r>
            <a:r>
              <a:rPr lang="en-US" sz="1800" dirty="0"/>
              <a:t>7,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ambil</a:t>
            </a:r>
            <a:r>
              <a:rPr lang="en-US" sz="1800" dirty="0"/>
              <a:t> 7 </a:t>
            </a:r>
            <a:r>
              <a:rPr lang="en-US" sz="1800" dirty="0" err="1"/>
              <a:t>jarak</a:t>
            </a:r>
            <a:r>
              <a:rPr lang="en-US" sz="1800" dirty="0"/>
              <a:t> </a:t>
            </a:r>
            <a:r>
              <a:rPr lang="en-US" sz="1800" dirty="0" err="1"/>
              <a:t>terpendek</a:t>
            </a:r>
            <a:endParaRPr lang="id-ID" sz="1800" dirty="0"/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sz="1800" dirty="0"/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sz="1800" dirty="0"/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sz="1800" dirty="0"/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sz="1800" dirty="0"/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sz="1800" dirty="0"/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sz="1800" dirty="0"/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sz="1800" dirty="0"/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sz="1800" dirty="0"/>
          </a:p>
          <a:p>
            <a:pPr marL="361950" indent="-2714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id-ID" sz="1800" dirty="0"/>
              <a:t>Pada urutan ke-1 sampai ke-7, ada 4 kategori BAIK dan 3 kategori BURUK, sehingga untuk data evaluasi </a:t>
            </a:r>
            <a:r>
              <a:rPr lang="id-ID" sz="1800" i="1" dirty="0"/>
              <a:t>r</a:t>
            </a:r>
            <a:r>
              <a:rPr lang="id-ID" sz="1800" dirty="0"/>
              <a:t> = (6, 3) termasuk dalam kategori BAIK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7A0334-ED6C-4389-AEF1-27F034BA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52" y="2239152"/>
            <a:ext cx="5172075" cy="404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0BAA42-E46E-4E5A-AEEA-7E732D64A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2751812"/>
            <a:ext cx="4572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id-ID" sz="2700" i="1" dirty="0"/>
              <a:t>Pengenalan Pola Dengan </a:t>
            </a:r>
            <a:r>
              <a:rPr lang="en-US" sz="2700" i="1" dirty="0"/>
              <a:t>Clustering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E72D344-4748-4FA7-B9DC-55A5A3902C88}"/>
              </a:ext>
            </a:extLst>
          </p:cNvPr>
          <p:cNvSpPr txBox="1">
            <a:spLocks/>
          </p:cNvSpPr>
          <p:nvPr/>
        </p:nvSpPr>
        <p:spPr>
          <a:xfrm>
            <a:off x="1097279" y="1925932"/>
            <a:ext cx="10058401" cy="137075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700" i="1" dirty="0"/>
              <a:t>“</a:t>
            </a:r>
            <a:r>
              <a:rPr lang="id-ID" sz="2700" i="1" dirty="0"/>
              <a:t> Clustering adalah proses pengelompokan objek yang didasarkan pada  kesamaan antar objek </a:t>
            </a:r>
            <a:r>
              <a:rPr lang="en-US" sz="2700" dirty="0"/>
              <a:t>“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2857500"/>
            <a:ext cx="6120939" cy="35059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Deskripsi</a:t>
            </a:r>
            <a:endParaRPr lang="en-US" sz="2400" b="1" i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proses </a:t>
            </a:r>
            <a:r>
              <a:rPr lang="en-US" sz="2200" dirty="0" err="1"/>
              <a:t>klasifikasi</a:t>
            </a:r>
            <a:r>
              <a:rPr lang="en-US" sz="2200" dirty="0"/>
              <a:t> </a:t>
            </a:r>
            <a:r>
              <a:rPr lang="en-US" sz="2200" dirty="0" err="1"/>
              <a:t>bersifat</a:t>
            </a:r>
            <a:r>
              <a:rPr lang="en-US" sz="2200" dirty="0"/>
              <a:t> </a:t>
            </a:r>
            <a:r>
              <a:rPr lang="en-US" sz="2200" i="1" dirty="0"/>
              <a:t>supervised  learning</a:t>
            </a:r>
            <a:r>
              <a:rPr lang="en-US" sz="2200" dirty="0"/>
              <a:t>, pada </a:t>
            </a:r>
            <a:r>
              <a:rPr lang="en-US" sz="2200" i="1" dirty="0"/>
              <a:t>clustering</a:t>
            </a:r>
            <a:r>
              <a:rPr lang="en-US" sz="2200" dirty="0"/>
              <a:t> proses </a:t>
            </a:r>
            <a:r>
              <a:rPr lang="en-US" sz="2200" dirty="0" err="1"/>
              <a:t>pengelompokan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i="1" dirty="0"/>
              <a:t>unsupervised learning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Pada proses </a:t>
            </a:r>
            <a:r>
              <a:rPr lang="en-US" sz="2200" dirty="0" err="1"/>
              <a:t>klasifikasi</a:t>
            </a:r>
            <a:r>
              <a:rPr lang="en-US" sz="2200" dirty="0"/>
              <a:t>,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ditentukan</a:t>
            </a:r>
            <a:r>
              <a:rPr lang="en-US" sz="2200" dirty="0"/>
              <a:t> </a:t>
            </a:r>
            <a:r>
              <a:rPr lang="en-US" sz="2200" dirty="0" err="1"/>
              <a:t>lokasi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kejadian</a:t>
            </a:r>
            <a:r>
              <a:rPr lang="en-US" sz="2200" dirty="0"/>
              <a:t> pada k</a:t>
            </a:r>
            <a:r>
              <a:rPr lang="id-ID" sz="2200" dirty="0"/>
              <a:t>e</a:t>
            </a:r>
            <a:r>
              <a:rPr lang="en-US" sz="2200" dirty="0"/>
              <a:t>las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k</a:t>
            </a:r>
            <a:r>
              <a:rPr lang="id-ID" sz="2200" dirty="0"/>
              <a:t>e</a:t>
            </a:r>
            <a:r>
              <a:rPr lang="en-US" sz="2200" dirty="0"/>
              <a:t>las yang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teridentifikasi</a:t>
            </a:r>
            <a:r>
              <a:rPr lang="en-US" sz="2200" dirty="0"/>
              <a:t> </a:t>
            </a:r>
            <a:r>
              <a:rPr lang="en-US" sz="2200" dirty="0" err="1"/>
              <a:t>sebelumnya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d-ID" sz="2200" dirty="0"/>
              <a:t>P</a:t>
            </a:r>
            <a:r>
              <a:rPr lang="en-US" sz="2200" dirty="0" err="1"/>
              <a:t>ada</a:t>
            </a:r>
            <a:r>
              <a:rPr lang="en-US" sz="2200" dirty="0"/>
              <a:t> proses </a:t>
            </a:r>
            <a:r>
              <a:rPr lang="en-US" sz="2200" i="1" dirty="0"/>
              <a:t>clustering</a:t>
            </a:r>
            <a:r>
              <a:rPr lang="en-US" sz="2200" dirty="0"/>
              <a:t>, proses </a:t>
            </a:r>
            <a:r>
              <a:rPr lang="en-US" sz="2200" dirty="0" err="1"/>
              <a:t>pengelompokan</a:t>
            </a:r>
            <a:r>
              <a:rPr lang="en-US" sz="2200" dirty="0"/>
              <a:t> </a:t>
            </a:r>
            <a:r>
              <a:rPr lang="en-US" sz="2200" dirty="0" err="1"/>
              <a:t>kejadian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k</a:t>
            </a:r>
            <a:r>
              <a:rPr lang="id-ID" sz="2200" dirty="0"/>
              <a:t>e</a:t>
            </a:r>
            <a:r>
              <a:rPr lang="en-US" sz="2200" dirty="0"/>
              <a:t>las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alami</a:t>
            </a:r>
            <a:r>
              <a:rPr lang="en-US" sz="2200" dirty="0"/>
              <a:t> 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mengidentifikasi</a:t>
            </a:r>
            <a:r>
              <a:rPr lang="en-US" sz="2200" dirty="0"/>
              <a:t> k</a:t>
            </a:r>
            <a:r>
              <a:rPr lang="id-ID" sz="2200" dirty="0"/>
              <a:t>e</a:t>
            </a:r>
            <a:r>
              <a:rPr lang="en-US" sz="2200" dirty="0"/>
              <a:t>las‐k</a:t>
            </a:r>
            <a:r>
              <a:rPr lang="id-ID" sz="2200" dirty="0"/>
              <a:t>e</a:t>
            </a:r>
            <a:r>
              <a:rPr lang="en-US" sz="2200" dirty="0"/>
              <a:t>las </a:t>
            </a:r>
            <a:r>
              <a:rPr lang="en-US" sz="2200" dirty="0" err="1"/>
              <a:t>sebelumnya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B8EDA-9CA5-4243-8139-127966AD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354" y="3692245"/>
            <a:ext cx="4408251" cy="21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id-ID" sz="2700" i="1" dirty="0"/>
              <a:t>Pengenalan Pola Dengan </a:t>
            </a:r>
            <a:r>
              <a:rPr lang="en-US" sz="2700" i="1" dirty="0"/>
              <a:t>Clustering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10256521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Deskripsi</a:t>
            </a:r>
            <a:endParaRPr lang="en-US" sz="2400" b="1" i="1" dirty="0"/>
          </a:p>
          <a:p>
            <a:pPr marL="354013" indent="-2555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i="1" dirty="0"/>
              <a:t>clustering</a:t>
            </a:r>
            <a:r>
              <a:rPr lang="en-US" sz="2400" dirty="0"/>
              <a:t>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i="1" dirty="0"/>
              <a:t>cluster‐cluster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endParaRPr lang="en-US" sz="2400" dirty="0"/>
          </a:p>
          <a:p>
            <a:pPr marL="354013" indent="-2555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i="1" dirty="0"/>
              <a:t>cluster‐cluster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objek‐objek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kesamaan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, dan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ketidaksamaan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juga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objek‐objek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terletak</a:t>
            </a:r>
            <a:r>
              <a:rPr lang="en-US" sz="2400" dirty="0"/>
              <a:t> pada </a:t>
            </a:r>
            <a:r>
              <a:rPr lang="en-US" sz="2400" i="1" dirty="0"/>
              <a:t>cluster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pPr marL="354013" indent="-2555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M</a:t>
            </a:r>
            <a:r>
              <a:rPr lang="en-US" sz="2400" dirty="0" err="1"/>
              <a:t>endapatkan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yang </a:t>
            </a:r>
            <a:r>
              <a:rPr lang="en-US" sz="2400" dirty="0" err="1"/>
              <a:t>baik</a:t>
            </a:r>
            <a:r>
              <a:rPr lang="id-ID" sz="2400" dirty="0"/>
              <a:t> pada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i="1" dirty="0"/>
              <a:t>clustering</a:t>
            </a:r>
            <a:r>
              <a:rPr lang="en-US" sz="2400" dirty="0"/>
              <a:t>,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pada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kesamaan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dan </a:t>
            </a:r>
            <a:r>
              <a:rPr lang="en-US" sz="2400" dirty="0" err="1"/>
              <a:t>kemampuannya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yang </a:t>
            </a:r>
            <a:r>
              <a:rPr lang="en-US" sz="2400" dirty="0" err="1"/>
              <a:t>tersembunyi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02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id-ID" sz="2700" i="1" dirty="0"/>
              <a:t>Pengenalan Pola Dengan </a:t>
            </a:r>
            <a:r>
              <a:rPr lang="en-US" sz="2700" i="1" dirty="0"/>
              <a:t>Clustering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6"/>
            <a:ext cx="10256521" cy="7571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Ilustrasi Clustering</a:t>
            </a:r>
            <a:endParaRPr lang="en-US" sz="24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EB634-D047-41CE-98A9-CB5465B08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17" y="2290010"/>
            <a:ext cx="4285366" cy="2023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98BCC-A19A-486C-8022-ED444BC37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013" y="1915439"/>
            <a:ext cx="4414752" cy="2398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396D54-8F91-4D46-BBE6-AA98C7DE8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622" y="4426304"/>
            <a:ext cx="4285366" cy="2325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671EBA-0870-4AF7-A175-CE3323CEB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013" y="4426304"/>
            <a:ext cx="4414752" cy="23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id-ID" sz="2700" i="1" dirty="0"/>
              <a:t>Pengenalan Pola Dengan </a:t>
            </a:r>
            <a:r>
              <a:rPr lang="en-US" sz="2700" i="1" dirty="0"/>
              <a:t>Clustering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1" cy="1450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Clustering vs Classification</a:t>
            </a:r>
            <a:endParaRPr lang="en-US" sz="2400" b="1" i="1" dirty="0"/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26028-4193-44BA-83C8-67682FDE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43" y="2847512"/>
            <a:ext cx="5224571" cy="3319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B0FFD-2C50-44D3-8BA8-0482D83B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307" y="2059052"/>
            <a:ext cx="3822551" cy="1161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27CB0-0A90-439E-9BB5-F8A1722F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481" y="3567946"/>
            <a:ext cx="4894937" cy="3105390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C5CC7EE-7126-4B03-8241-36C91036A487}"/>
              </a:ext>
            </a:extLst>
          </p:cNvPr>
          <p:cNvSpPr txBox="1">
            <a:spLocks/>
          </p:cNvSpPr>
          <p:nvPr/>
        </p:nvSpPr>
        <p:spPr>
          <a:xfrm>
            <a:off x="6849035" y="2081595"/>
            <a:ext cx="1201272" cy="116105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dirty="0"/>
              <a:t>Misal: 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i="1" dirty="0"/>
              <a:t>Decision Tree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9986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id-ID" sz="2700" i="1" dirty="0"/>
              <a:t>Pengenalan Pola Dengan </a:t>
            </a:r>
            <a:r>
              <a:rPr lang="en-US" sz="2700" i="1" dirty="0"/>
              <a:t>Clustering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1" cy="1450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Clustering vs Classification</a:t>
            </a:r>
            <a:endParaRPr lang="en-US" sz="2400" b="1" i="1" dirty="0"/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CE418-4F57-4747-95D3-A6BDB967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44" y="2843542"/>
            <a:ext cx="4437762" cy="3321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B8A54-B420-4ABD-971E-696A6E3C7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43542"/>
            <a:ext cx="5442157" cy="33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id-ID" sz="2700" i="1" dirty="0"/>
              <a:t>Pengenalan Pola Dengan </a:t>
            </a:r>
            <a:r>
              <a:rPr lang="en-US" sz="2700" i="1" dirty="0"/>
              <a:t>Clustering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998721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d-ID" sz="2400" b="1" dirty="0"/>
              <a:t>Karateristik Clustering</a:t>
            </a:r>
            <a:endParaRPr lang="en-US" sz="2400" b="1" i="1" dirty="0"/>
          </a:p>
          <a:p>
            <a:pPr marL="354013" indent="-255588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Partitioning </a:t>
            </a:r>
            <a:r>
              <a:rPr lang="id-ID" sz="2400" i="1" dirty="0"/>
              <a:t>C</a:t>
            </a:r>
            <a:r>
              <a:rPr lang="en-US" sz="2400" i="1" dirty="0"/>
              <a:t>lustering</a:t>
            </a:r>
          </a:p>
          <a:p>
            <a:pPr marL="354013" indent="-255588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Hierarchical </a:t>
            </a:r>
            <a:r>
              <a:rPr lang="id-ID" sz="2400" i="1" dirty="0"/>
              <a:t>C</a:t>
            </a:r>
            <a:r>
              <a:rPr lang="en-US" sz="2400" i="1" dirty="0"/>
              <a:t>lustering</a:t>
            </a:r>
          </a:p>
          <a:p>
            <a:pPr marL="354013" indent="-255588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Overlapping </a:t>
            </a:r>
            <a:r>
              <a:rPr lang="id-ID" sz="2400" i="1" dirty="0"/>
              <a:t>C</a:t>
            </a:r>
            <a:r>
              <a:rPr lang="en-US" sz="2400" i="1" dirty="0"/>
              <a:t>lustering</a:t>
            </a:r>
          </a:p>
          <a:p>
            <a:pPr marL="354013" indent="-255588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Hybrid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5D7230D-0AEE-4A22-9A84-18B54E96421E}"/>
              </a:ext>
            </a:extLst>
          </p:cNvPr>
          <p:cNvSpPr txBox="1">
            <a:spLocks/>
          </p:cNvSpPr>
          <p:nvPr/>
        </p:nvSpPr>
        <p:spPr>
          <a:xfrm>
            <a:off x="6096000" y="1842654"/>
            <a:ext cx="5059680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i="1" dirty="0"/>
              <a:t>Partitioning </a:t>
            </a:r>
            <a:r>
              <a:rPr lang="id-ID" sz="2400" b="1" i="1" dirty="0"/>
              <a:t>C</a:t>
            </a:r>
            <a:r>
              <a:rPr lang="en-US" sz="2400" b="1" i="1" dirty="0"/>
              <a:t>lustering</a:t>
            </a:r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Disebut</a:t>
            </a:r>
            <a:r>
              <a:rPr lang="en-US" sz="2400" dirty="0"/>
              <a:t> juga </a:t>
            </a:r>
            <a:r>
              <a:rPr lang="en-US" sz="2400" i="1" dirty="0"/>
              <a:t>exclusive clustering</a:t>
            </a:r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Setiap</a:t>
            </a:r>
            <a:r>
              <a:rPr lang="en-US" sz="2400" dirty="0"/>
              <a:t> data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data yang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pada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tahapan</a:t>
            </a:r>
            <a:r>
              <a:rPr lang="en-US" sz="2400" dirty="0"/>
              <a:t> proses, pada </a:t>
            </a:r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/>
              <a:t>berpindah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yang lain</a:t>
            </a:r>
          </a:p>
          <a:p>
            <a:pPr marL="9842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i="1" dirty="0"/>
              <a:t>K-</a:t>
            </a:r>
            <a:r>
              <a:rPr lang="id-ID" sz="2400" i="1" dirty="0"/>
              <a:t>M</a:t>
            </a:r>
            <a:r>
              <a:rPr lang="en-US" sz="2400" i="1" dirty="0" err="1"/>
              <a:t>eans</a:t>
            </a:r>
            <a:r>
              <a:rPr lang="en-US" sz="2400" i="1" dirty="0"/>
              <a:t>, </a:t>
            </a:r>
            <a:r>
              <a:rPr lang="id-ID" sz="2400" i="1" dirty="0"/>
              <a:t>R</a:t>
            </a:r>
            <a:r>
              <a:rPr lang="en-US" sz="2400" i="1" dirty="0" err="1"/>
              <a:t>esidual</a:t>
            </a:r>
            <a:r>
              <a:rPr lang="en-US" sz="2400" i="1" dirty="0"/>
              <a:t> </a:t>
            </a:r>
            <a:r>
              <a:rPr lang="id-ID" sz="2400" i="1" dirty="0"/>
              <a:t>A</a:t>
            </a:r>
            <a:r>
              <a:rPr lang="en-US" sz="2400" i="1" dirty="0" err="1"/>
              <a:t>nalysis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15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id-ID" sz="2700" i="1" dirty="0"/>
              <a:t>Pengenalan Pola Dengan </a:t>
            </a:r>
            <a:r>
              <a:rPr lang="en-US" sz="2700" i="1" dirty="0"/>
              <a:t>Clustering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4801497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d-ID" sz="2400" b="1" dirty="0"/>
              <a:t>Karateristik Clustering</a:t>
            </a:r>
            <a:endParaRPr lang="en-US" sz="2400" b="1" i="1" dirty="0"/>
          </a:p>
          <a:p>
            <a:pPr marL="9842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i="1" dirty="0"/>
              <a:t>Hierarchical </a:t>
            </a:r>
            <a:r>
              <a:rPr lang="id-ID" sz="2400" b="1" i="1" dirty="0"/>
              <a:t>C</a:t>
            </a:r>
            <a:r>
              <a:rPr lang="en-US" sz="2400" b="1" i="1" dirty="0"/>
              <a:t>lustering</a:t>
            </a:r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Setiap</a:t>
            </a:r>
            <a:r>
              <a:rPr lang="en-US" sz="2400" dirty="0"/>
              <a:t> data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Suatu</a:t>
            </a:r>
            <a:r>
              <a:rPr lang="en-US" sz="2400" dirty="0"/>
              <a:t> data yang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pada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tahapan</a:t>
            </a:r>
            <a:r>
              <a:rPr lang="en-US" sz="2400" dirty="0"/>
              <a:t> proses,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berpindah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lain</a:t>
            </a:r>
          </a:p>
          <a:p>
            <a:pPr marL="9842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i="1" dirty="0"/>
              <a:t>Single Linkage, Centroid Linkage, Complete Linkage, Average Centroid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5D7230D-0AEE-4A22-9A84-18B54E96421E}"/>
              </a:ext>
            </a:extLst>
          </p:cNvPr>
          <p:cNvSpPr txBox="1">
            <a:spLocks/>
          </p:cNvSpPr>
          <p:nvPr/>
        </p:nvSpPr>
        <p:spPr>
          <a:xfrm>
            <a:off x="6095999" y="1842654"/>
            <a:ext cx="5396753" cy="26396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i="1" dirty="0"/>
              <a:t>Overlapping </a:t>
            </a:r>
            <a:r>
              <a:rPr lang="id-ID" sz="2400" b="1" i="1" dirty="0"/>
              <a:t>C</a:t>
            </a:r>
            <a:r>
              <a:rPr lang="en-US" sz="2400" b="1" i="1" dirty="0"/>
              <a:t>lustering</a:t>
            </a:r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Setiap</a:t>
            </a:r>
            <a:r>
              <a:rPr lang="en-US" sz="2400" dirty="0"/>
              <a:t> data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(</a:t>
            </a:r>
            <a:r>
              <a:rPr lang="en-US" sz="2400" i="1" dirty="0"/>
              <a:t>membership</a:t>
            </a:r>
            <a:r>
              <a:rPr lang="en-US" sz="2400" dirty="0"/>
              <a:t>) pada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</a:p>
          <a:p>
            <a:pPr marL="9842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i="1" dirty="0"/>
              <a:t>Fuzzy C-means, Gaussian Mixture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5886AA11-3048-41B7-AB44-ED7A6062B7DB}"/>
              </a:ext>
            </a:extLst>
          </p:cNvPr>
          <p:cNvSpPr txBox="1">
            <a:spLocks/>
          </p:cNvSpPr>
          <p:nvPr/>
        </p:nvSpPr>
        <p:spPr>
          <a:xfrm>
            <a:off x="6126480" y="4625791"/>
            <a:ext cx="5366272" cy="15763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i="1" dirty="0"/>
              <a:t>Hybrid</a:t>
            </a:r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/>
              <a:t>Mengawinkan karakteristik dari </a:t>
            </a:r>
            <a:r>
              <a:rPr lang="nl-NL" sz="2400" i="1" dirty="0"/>
              <a:t>partitioning, overlapping </a:t>
            </a:r>
            <a:r>
              <a:rPr lang="nl-NL" sz="2400" dirty="0"/>
              <a:t>dan </a:t>
            </a:r>
            <a:r>
              <a:rPr lang="nl-NL" sz="2400" i="1" dirty="0"/>
              <a:t>hierarchical</a:t>
            </a:r>
            <a:r>
              <a:rPr lang="id-ID" sz="2400" i="1" dirty="0"/>
              <a:t>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26808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2848"/>
            <a:ext cx="10058400" cy="4023360"/>
          </a:xfrm>
        </p:spPr>
        <p:txBody>
          <a:bodyPr>
            <a:normAutofit/>
          </a:bodyPr>
          <a:lstStyle/>
          <a:p>
            <a:pPr marL="363538" indent="-268288">
              <a:buFont typeface="Arial" panose="020B0604020202020204" pitchFamily="34" charset="0"/>
              <a:buChar char="•"/>
            </a:pPr>
            <a:r>
              <a:rPr lang="id-ID" sz="2400" dirty="0"/>
              <a:t>KONSEP</a:t>
            </a:r>
            <a:r>
              <a:rPr lang="en-US" sz="2400" dirty="0"/>
              <a:t> “</a:t>
            </a:r>
            <a:r>
              <a:rPr lang="id-ID" sz="2400" b="1" dirty="0"/>
              <a:t>LEARNING</a:t>
            </a:r>
            <a:r>
              <a:rPr lang="en-US" sz="2400" b="1" dirty="0"/>
              <a:t>”</a:t>
            </a:r>
            <a:endParaRPr lang="en-US" sz="2400" dirty="0"/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id-ID" sz="2400" dirty="0"/>
              <a:t>DESKRIPSI</a:t>
            </a:r>
            <a:r>
              <a:rPr lang="en-US" sz="2400" dirty="0"/>
              <a:t> “</a:t>
            </a:r>
            <a:r>
              <a:rPr lang="id-ID" sz="2400" b="1" dirty="0"/>
              <a:t>PATTERN RECOGNITION</a:t>
            </a:r>
            <a:r>
              <a:rPr lang="en-US" sz="2400" dirty="0"/>
              <a:t>"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id-ID" sz="2400" dirty="0"/>
              <a:t>MODEL</a:t>
            </a:r>
            <a:r>
              <a:rPr lang="en-US" sz="2400" dirty="0"/>
              <a:t> “</a:t>
            </a:r>
            <a:r>
              <a:rPr lang="id-ID" sz="2400" b="1" dirty="0"/>
              <a:t>CLASSIFICATION</a:t>
            </a:r>
            <a:r>
              <a:rPr lang="en-US" sz="2400" dirty="0"/>
              <a:t>“</a:t>
            </a:r>
            <a:endParaRPr lang="id-ID" sz="2400" dirty="0"/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id-ID" sz="2400" dirty="0"/>
              <a:t>MODEL</a:t>
            </a:r>
            <a:r>
              <a:rPr lang="en-US" sz="2400" dirty="0"/>
              <a:t> “</a:t>
            </a:r>
            <a:r>
              <a:rPr lang="id-ID" sz="2400" b="1" dirty="0"/>
              <a:t>CLUSTERING</a:t>
            </a:r>
            <a:r>
              <a:rPr lang="en-US" sz="2400" dirty="0"/>
              <a:t>“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id-ID" sz="2400" dirty="0"/>
              <a:t>BAHASAN</a:t>
            </a:r>
            <a:r>
              <a:rPr lang="en-US" sz="2400" dirty="0"/>
              <a:t> “</a:t>
            </a:r>
            <a:r>
              <a:rPr lang="id-ID" sz="2400" b="1" dirty="0"/>
              <a:t>STUDI KASUS</a:t>
            </a:r>
            <a:r>
              <a:rPr lang="en-US" sz="2400" dirty="0"/>
              <a:t>”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IKHTISAR</a:t>
            </a:r>
            <a:br>
              <a:rPr lang="id-ID" sz="4000" b="1" dirty="0"/>
            </a:b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r>
              <a:rPr lang="en-US" sz="2700" i="1" dirty="0"/>
              <a:t> </a:t>
            </a:r>
            <a:r>
              <a:rPr lang="id-ID" sz="2700" i="1" dirty="0"/>
              <a:t>Berdasarkan Pembelajaran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16" y="4726471"/>
            <a:ext cx="1855563" cy="11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E72D344-4748-4FA7-B9DC-55A5A3902C88}"/>
              </a:ext>
            </a:extLst>
          </p:cNvPr>
          <p:cNvSpPr txBox="1">
            <a:spLocks/>
          </p:cNvSpPr>
          <p:nvPr/>
        </p:nvSpPr>
        <p:spPr>
          <a:xfrm>
            <a:off x="1097279" y="1925932"/>
            <a:ext cx="10058401" cy="137075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500" i="1" dirty="0"/>
              <a:t>“</a:t>
            </a:r>
            <a:r>
              <a:rPr lang="id-ID" sz="2500" i="1" dirty="0"/>
              <a:t> T</a:t>
            </a:r>
            <a:r>
              <a:rPr lang="en-US" sz="2500" i="1" dirty="0"/>
              <a:t>he process of organizing objects into groups whose members are similar in some way</a:t>
            </a:r>
            <a:r>
              <a:rPr lang="id-ID" sz="2500" i="1" dirty="0"/>
              <a:t>. </a:t>
            </a:r>
            <a:r>
              <a:rPr lang="en-US" sz="2500" i="1" dirty="0"/>
              <a:t>Cluster: a collection of objects which are “similar” between them and are “dissimilar” to the objects belonging to other clusters</a:t>
            </a:r>
            <a:r>
              <a:rPr lang="id-ID" sz="2500" i="1" dirty="0"/>
              <a:t> </a:t>
            </a:r>
            <a:r>
              <a:rPr lang="en-US" sz="2500" dirty="0"/>
              <a:t>“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3552223"/>
            <a:ext cx="10056433" cy="28127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500" b="1" dirty="0"/>
              <a:t>Algoritma </a:t>
            </a:r>
            <a:r>
              <a:rPr lang="id-ID" sz="2500" b="1" i="1" dirty="0" err="1"/>
              <a:t>Clustering</a:t>
            </a:r>
            <a:endParaRPr lang="en-US" sz="2500" b="1" i="1" dirty="0"/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500" i="1" dirty="0"/>
              <a:t>K-Means</a:t>
            </a:r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500" i="1" dirty="0"/>
              <a:t>Single Linkage</a:t>
            </a:r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500" i="1" dirty="0"/>
              <a:t>Centroid Linkage</a:t>
            </a:r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500" i="1" dirty="0"/>
              <a:t>Complete Linkage</a:t>
            </a:r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500" i="1" dirty="0"/>
              <a:t>Average Linkage</a:t>
            </a:r>
            <a:r>
              <a:rPr lang="id-ID" sz="2500" i="1" dirty="0"/>
              <a:t>, etc.</a:t>
            </a:r>
            <a:endParaRPr lang="en-US" sz="2500" i="1" dirty="0"/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93F64-339A-48D0-9D67-17EA999D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id-ID" sz="2700" i="1" dirty="0"/>
              <a:t>Pengenalan Pola Dengan </a:t>
            </a:r>
            <a:r>
              <a:rPr lang="en-US" sz="2700" i="1" dirty="0"/>
              <a:t>Clustering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557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K‐Means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10256521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K‐Means</a:t>
            </a:r>
            <a:endParaRPr lang="en-US" sz="2400" b="1" i="1" dirty="0"/>
          </a:p>
          <a:p>
            <a:pPr marL="98425" indent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id-ID" sz="2400" i="1" dirty="0"/>
              <a:t>“ </a:t>
            </a:r>
            <a:r>
              <a:rPr lang="en-US" sz="2400" i="1" dirty="0" err="1"/>
              <a:t>Konsep</a:t>
            </a:r>
            <a:r>
              <a:rPr lang="en-US" sz="2400" i="1" dirty="0"/>
              <a:t> </a:t>
            </a:r>
            <a:r>
              <a:rPr lang="en-US" sz="2400" i="1" dirty="0" err="1"/>
              <a:t>dasar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K‐Means </a:t>
            </a:r>
            <a:r>
              <a:rPr lang="en-US" sz="2400" i="1" dirty="0" err="1"/>
              <a:t>adalah</a:t>
            </a:r>
            <a:r>
              <a:rPr lang="en-US" sz="2400" i="1" dirty="0"/>
              <a:t> </a:t>
            </a:r>
            <a:r>
              <a:rPr lang="en-US" sz="2400" i="1" dirty="0" err="1"/>
              <a:t>pencarian</a:t>
            </a:r>
            <a:r>
              <a:rPr lang="en-US" sz="2400" i="1" dirty="0"/>
              <a:t> </a:t>
            </a:r>
            <a:r>
              <a:rPr lang="en-US" sz="2400" i="1" dirty="0" err="1"/>
              <a:t>pusat</a:t>
            </a:r>
            <a:r>
              <a:rPr lang="en-US" sz="2400" i="1" dirty="0"/>
              <a:t> cluster </a:t>
            </a:r>
            <a:r>
              <a:rPr lang="en-US" sz="2400" i="1" dirty="0" err="1"/>
              <a:t>secara</a:t>
            </a:r>
            <a:r>
              <a:rPr lang="en-US" sz="2400" i="1" dirty="0"/>
              <a:t> </a:t>
            </a:r>
            <a:r>
              <a:rPr lang="en-US" sz="2400" i="1" dirty="0" err="1"/>
              <a:t>iteratif</a:t>
            </a:r>
            <a:r>
              <a:rPr lang="id-ID" sz="2400" i="1" dirty="0"/>
              <a:t> “</a:t>
            </a:r>
            <a:endParaRPr lang="en-US" sz="2400" i="1" dirty="0"/>
          </a:p>
          <a:p>
            <a:pPr marL="354013" indent="-255588">
              <a:spcBef>
                <a:spcPts val="1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Pusat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data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</a:p>
          <a:p>
            <a:pPr marL="354013" indent="-255588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Proses </a:t>
            </a:r>
            <a:r>
              <a:rPr lang="en-US" sz="2400" i="1" dirty="0"/>
              <a:t>clustering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data yang </a:t>
            </a:r>
            <a:r>
              <a:rPr lang="en-US" sz="2400" dirty="0" err="1"/>
              <a:t>akan</a:t>
            </a:r>
            <a:r>
              <a:rPr lang="en-US" sz="2400" dirty="0"/>
              <a:t> di</a:t>
            </a:r>
            <a:r>
              <a:rPr lang="id-ID" sz="2400" dirty="0"/>
              <a:t>-</a:t>
            </a:r>
            <a:r>
              <a:rPr lang="en-US" sz="2400" i="1" dirty="0"/>
              <a:t>cluster</a:t>
            </a:r>
            <a:r>
              <a:rPr lang="en-US" sz="2400" dirty="0"/>
              <a:t>, </a:t>
            </a:r>
            <a:r>
              <a:rPr lang="en-US" sz="2400" i="1" dirty="0" err="1"/>
              <a:t>xij</a:t>
            </a:r>
            <a:r>
              <a:rPr lang="en-US" sz="2400" i="1" dirty="0"/>
              <a:t> (</a:t>
            </a:r>
            <a:r>
              <a:rPr lang="en-US" sz="2400" i="1" dirty="0" err="1"/>
              <a:t>i</a:t>
            </a:r>
            <a:r>
              <a:rPr lang="en-US" sz="2400" i="1" dirty="0"/>
              <a:t>=1,...,n; j=1,...,m)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data yang </a:t>
            </a:r>
            <a:r>
              <a:rPr lang="en-US" sz="2400" dirty="0" err="1"/>
              <a:t>akan</a:t>
            </a:r>
            <a:r>
              <a:rPr lang="en-US" sz="2400" dirty="0"/>
              <a:t> di</a:t>
            </a:r>
            <a:r>
              <a:rPr lang="id-ID" sz="2400" dirty="0"/>
              <a:t>-</a:t>
            </a:r>
            <a:r>
              <a:rPr lang="en-US" sz="2400" i="1" dirty="0"/>
              <a:t>cluster</a:t>
            </a:r>
            <a:r>
              <a:rPr lang="en-US" sz="2400" dirty="0"/>
              <a:t> dan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variable</a:t>
            </a:r>
            <a:endParaRPr lang="id-ID" sz="2400" dirty="0"/>
          </a:p>
          <a:p>
            <a:pPr marL="354013" indent="-255588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Pada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,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 (</a:t>
            </a:r>
            <a:r>
              <a:rPr lang="id-ID" sz="2400" dirty="0"/>
              <a:t>acak</a:t>
            </a:r>
            <a:r>
              <a:rPr lang="en-US" sz="2400" dirty="0"/>
              <a:t>), </a:t>
            </a:r>
            <a:r>
              <a:rPr lang="en-US" sz="2400" i="1" dirty="0" err="1"/>
              <a:t>ckj</a:t>
            </a:r>
            <a:r>
              <a:rPr lang="en-US" sz="2400" i="1" dirty="0"/>
              <a:t> (k=1,...,K; j=1,...,m)</a:t>
            </a:r>
          </a:p>
          <a:p>
            <a:pPr marL="354013" indent="-255588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893672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AE706C4-984D-486A-AC54-D6589FAF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8480" y="5026795"/>
            <a:ext cx="4800600" cy="131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68D97E0-3E90-4043-BA96-4C8709E2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5795" y="2533650"/>
            <a:ext cx="2469906" cy="11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K‐Means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5"/>
            <a:ext cx="10218422" cy="29936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K‐Means</a:t>
            </a:r>
            <a:endParaRPr lang="en-US" sz="2400" b="1" i="1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penghitungan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data </a:t>
            </a:r>
            <a:r>
              <a:rPr lang="en-US" sz="2400" dirty="0" err="1"/>
              <a:t>ke‐</a:t>
            </a:r>
            <a:r>
              <a:rPr lang="en-US" sz="2400" i="1" dirty="0" err="1"/>
              <a:t>i</a:t>
            </a:r>
            <a:r>
              <a:rPr lang="en-US" sz="2400" i="1" dirty="0"/>
              <a:t> (Xi) </a:t>
            </a:r>
            <a:r>
              <a:rPr lang="en-US" sz="2400" dirty="0"/>
              <a:t>pada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‐</a:t>
            </a:r>
            <a:r>
              <a:rPr lang="en-US" sz="2400" i="1" dirty="0"/>
              <a:t>k (Ck)</a:t>
            </a:r>
            <a:r>
              <a:rPr lang="en-US" sz="2400" dirty="0"/>
              <a:t>,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(</a:t>
            </a:r>
            <a:r>
              <a:rPr lang="en-US" sz="2400" i="1" dirty="0" err="1"/>
              <a:t>d</a:t>
            </a:r>
            <a:r>
              <a:rPr lang="en-US" i="1" dirty="0" err="1"/>
              <a:t>ik</a:t>
            </a:r>
            <a:r>
              <a:rPr lang="en-US" sz="2400" dirty="0"/>
              <a:t>),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formula </a:t>
            </a:r>
            <a:r>
              <a:rPr lang="en-US" sz="2400" i="1" dirty="0"/>
              <a:t>Euclidean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  <a:endParaRPr lang="id-ID" sz="2400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id-ID" sz="2400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Suatu</a:t>
            </a:r>
            <a:r>
              <a:rPr lang="en-US" sz="2400" dirty="0"/>
              <a:t> data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‐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data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i="1" dirty="0"/>
              <a:t>p j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‐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  <a:r>
              <a:rPr lang="en-US" sz="2400" dirty="0" err="1"/>
              <a:t>bernilai</a:t>
            </a:r>
            <a:r>
              <a:rPr lang="en-US" sz="2400" dirty="0"/>
              <a:t> paling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Selanjutnya</a:t>
            </a:r>
            <a:r>
              <a:rPr lang="en-US" sz="2400" dirty="0"/>
              <a:t>, </a:t>
            </a:r>
            <a:r>
              <a:rPr lang="en-US" sz="2400" dirty="0" err="1"/>
              <a:t>kelompokkan</a:t>
            </a:r>
            <a:r>
              <a:rPr lang="en-US" sz="2400" dirty="0"/>
              <a:t> data‐data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pada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7D3384AA-58A0-46EF-9ADF-617331D4197F}"/>
              </a:ext>
            </a:extLst>
          </p:cNvPr>
          <p:cNvSpPr txBox="1">
            <a:spLocks/>
          </p:cNvSpPr>
          <p:nvPr/>
        </p:nvSpPr>
        <p:spPr>
          <a:xfrm>
            <a:off x="1097279" y="4969645"/>
            <a:ext cx="6027422" cy="20355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Nilai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 </a:t>
            </a:r>
            <a:r>
              <a:rPr lang="en-US" sz="2400" dirty="0"/>
              <a:t>yang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rata‐rata </a:t>
            </a:r>
            <a:r>
              <a:rPr lang="en-US" sz="2400" dirty="0" err="1"/>
              <a:t>dari</a:t>
            </a:r>
            <a:r>
              <a:rPr lang="en-US" sz="2400" dirty="0"/>
              <a:t> data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pada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: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5512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K‐Means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8" y="1842654"/>
            <a:ext cx="4070467" cy="36853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K‐Means</a:t>
            </a:r>
            <a:endParaRPr lang="en-US" sz="2400" b="1" i="1" dirty="0"/>
          </a:p>
          <a:p>
            <a:pPr marL="98425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id-ID" sz="2200" b="1" i="1" dirty="0"/>
              <a:t>Algoritma K-Means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Tentukan</a:t>
            </a:r>
            <a:r>
              <a:rPr lang="en-US" i="1" dirty="0"/>
              <a:t> k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jumlah</a:t>
            </a:r>
            <a:r>
              <a:rPr lang="en-US" i="1" dirty="0"/>
              <a:t> cluster yang </a:t>
            </a:r>
            <a:r>
              <a:rPr lang="en-US" i="1" dirty="0" err="1"/>
              <a:t>ingin</a:t>
            </a:r>
            <a:r>
              <a:rPr lang="en-US" i="1" dirty="0"/>
              <a:t> </a:t>
            </a:r>
            <a:r>
              <a:rPr lang="en-US" i="1" dirty="0" err="1"/>
              <a:t>dibentuk</a:t>
            </a:r>
            <a:endParaRPr lang="en-US" i="1" dirty="0"/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Bangkitkan</a:t>
            </a:r>
            <a:r>
              <a:rPr lang="en-US" i="1" dirty="0"/>
              <a:t> k centroids (</a:t>
            </a:r>
            <a:r>
              <a:rPr lang="en-US" i="1" dirty="0" err="1"/>
              <a:t>titik</a:t>
            </a:r>
            <a:r>
              <a:rPr lang="en-US" i="1" dirty="0"/>
              <a:t> </a:t>
            </a:r>
            <a:r>
              <a:rPr lang="en-US" i="1" dirty="0" err="1"/>
              <a:t>pusat</a:t>
            </a:r>
            <a:r>
              <a:rPr lang="en-US" i="1" dirty="0"/>
              <a:t> cluster) </a:t>
            </a:r>
            <a:r>
              <a:rPr lang="en-US" i="1" dirty="0" err="1"/>
              <a:t>awal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random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Hitung</a:t>
            </a:r>
            <a:r>
              <a:rPr lang="en-US" i="1" dirty="0"/>
              <a:t> </a:t>
            </a:r>
            <a:r>
              <a:rPr lang="en-US" i="1" dirty="0" err="1"/>
              <a:t>jarak</a:t>
            </a:r>
            <a:r>
              <a:rPr lang="en-US" i="1" dirty="0"/>
              <a:t> </a:t>
            </a:r>
            <a:r>
              <a:rPr lang="en-US" i="1" dirty="0" err="1"/>
              <a:t>setiap</a:t>
            </a:r>
            <a:r>
              <a:rPr lang="en-US" i="1" dirty="0"/>
              <a:t> data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masing-masing</a:t>
            </a:r>
            <a:r>
              <a:rPr lang="en-US" i="1" dirty="0"/>
              <a:t> centroids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Setiap</a:t>
            </a:r>
            <a:r>
              <a:rPr lang="en-US" i="1" dirty="0"/>
              <a:t> data </a:t>
            </a:r>
            <a:r>
              <a:rPr lang="en-US" i="1" dirty="0" err="1"/>
              <a:t>memilih</a:t>
            </a:r>
            <a:r>
              <a:rPr lang="en-US" i="1" dirty="0"/>
              <a:t> centroids yang </a:t>
            </a:r>
            <a:r>
              <a:rPr lang="en-US" i="1" dirty="0" err="1"/>
              <a:t>terdekat</a:t>
            </a:r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EF658-A7CC-4494-934C-84B00604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AA562C-FFDF-4015-83C7-F4A09BCB4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05" y="1893968"/>
            <a:ext cx="5518675" cy="3032397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C2AAAF9-1A9C-4810-B112-049EF748A3EF}"/>
              </a:ext>
            </a:extLst>
          </p:cNvPr>
          <p:cNvSpPr txBox="1">
            <a:spLocks/>
          </p:cNvSpPr>
          <p:nvPr/>
        </p:nvSpPr>
        <p:spPr>
          <a:xfrm>
            <a:off x="1097278" y="5170515"/>
            <a:ext cx="10058400" cy="1450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Tentukan</a:t>
            </a:r>
            <a:r>
              <a:rPr lang="en-US" i="1" dirty="0"/>
              <a:t> </a:t>
            </a:r>
            <a:r>
              <a:rPr lang="en-US" i="1" dirty="0" err="1"/>
              <a:t>posisi</a:t>
            </a:r>
            <a:r>
              <a:rPr lang="en-US" i="1" dirty="0"/>
              <a:t> centroids </a:t>
            </a:r>
            <a:r>
              <a:rPr lang="en-US" i="1" dirty="0" err="1"/>
              <a:t>baru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cara</a:t>
            </a:r>
            <a:r>
              <a:rPr lang="en-US" i="1" dirty="0"/>
              <a:t> </a:t>
            </a:r>
            <a:r>
              <a:rPr lang="en-US" i="1" dirty="0" err="1"/>
              <a:t>menghitung</a:t>
            </a:r>
            <a:r>
              <a:rPr lang="en-US" i="1" dirty="0"/>
              <a:t> </a:t>
            </a:r>
            <a:r>
              <a:rPr lang="en-US" i="1" dirty="0" err="1"/>
              <a:t>nilai</a:t>
            </a:r>
            <a:r>
              <a:rPr lang="en-US" i="1" dirty="0"/>
              <a:t> rata-rata </a:t>
            </a:r>
            <a:r>
              <a:rPr lang="en-US" i="1" dirty="0" err="1"/>
              <a:t>dari</a:t>
            </a:r>
            <a:r>
              <a:rPr lang="en-US" i="1" dirty="0"/>
              <a:t> data-data yang </a:t>
            </a:r>
            <a:r>
              <a:rPr lang="en-US" i="1" dirty="0" err="1"/>
              <a:t>memilih</a:t>
            </a:r>
            <a:r>
              <a:rPr lang="en-US" i="1" dirty="0"/>
              <a:t> pada centroid yang </a:t>
            </a:r>
            <a:r>
              <a:rPr lang="en-US" i="1" dirty="0" err="1"/>
              <a:t>sama</a:t>
            </a:r>
            <a:endParaRPr lang="en-US" i="1" dirty="0"/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Kembali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langkah</a:t>
            </a:r>
            <a:r>
              <a:rPr lang="en-US" i="1" dirty="0"/>
              <a:t> 3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posisi</a:t>
            </a:r>
            <a:r>
              <a:rPr lang="en-US" i="1" dirty="0"/>
              <a:t> centroids </a:t>
            </a:r>
            <a:r>
              <a:rPr lang="en-US" i="1" dirty="0" err="1"/>
              <a:t>baru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centroids lama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sama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000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K‐Means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8" y="1842654"/>
            <a:ext cx="3197631" cy="36853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K‐Means</a:t>
            </a:r>
            <a:endParaRPr lang="en-US" sz="2400" b="1" i="1" dirty="0"/>
          </a:p>
          <a:p>
            <a:pPr marL="98425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id-ID" sz="2200" b="1" i="1" dirty="0"/>
              <a:t>Karakteristik K-Means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K-Means </a:t>
            </a:r>
            <a:r>
              <a:rPr lang="en-US" i="1" dirty="0" err="1"/>
              <a:t>sangat</a:t>
            </a:r>
            <a:r>
              <a:rPr lang="en-US" i="1" dirty="0"/>
              <a:t> </a:t>
            </a:r>
            <a:r>
              <a:rPr lang="en-US" i="1" dirty="0" err="1"/>
              <a:t>cepat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proses clustering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K-Means </a:t>
            </a:r>
            <a:r>
              <a:rPr lang="en-US" i="1" dirty="0" err="1"/>
              <a:t>sangat</a:t>
            </a:r>
            <a:r>
              <a:rPr lang="en-US" i="1" dirty="0"/>
              <a:t> </a:t>
            </a:r>
            <a:r>
              <a:rPr lang="en-US" i="1" dirty="0" err="1"/>
              <a:t>sensitif</a:t>
            </a:r>
            <a:r>
              <a:rPr lang="en-US" i="1" dirty="0"/>
              <a:t> pada </a:t>
            </a:r>
            <a:r>
              <a:rPr lang="en-US" i="1" dirty="0" err="1"/>
              <a:t>pembangkitan</a:t>
            </a:r>
            <a:r>
              <a:rPr lang="en-US" i="1" dirty="0"/>
              <a:t> centroids </a:t>
            </a:r>
            <a:r>
              <a:rPr lang="en-US" i="1" dirty="0" err="1"/>
              <a:t>awal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random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Memungkinkan</a:t>
            </a:r>
            <a:r>
              <a:rPr lang="en-US" i="1" dirty="0"/>
              <a:t> </a:t>
            </a:r>
            <a:r>
              <a:rPr lang="en-US" i="1" dirty="0" err="1"/>
              <a:t>suatu</a:t>
            </a:r>
            <a:r>
              <a:rPr lang="en-US" i="1" dirty="0"/>
              <a:t> cluster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mempunyai</a:t>
            </a:r>
            <a:r>
              <a:rPr lang="en-US" i="1" dirty="0"/>
              <a:t> </a:t>
            </a:r>
            <a:r>
              <a:rPr lang="en-US" i="1" dirty="0" err="1"/>
              <a:t>anggota</a:t>
            </a:r>
            <a:endParaRPr lang="id-ID" i="1" dirty="0"/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EF658-A7CC-4494-934C-84B00604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C2AAAF9-1A9C-4810-B112-049EF748A3EF}"/>
              </a:ext>
            </a:extLst>
          </p:cNvPr>
          <p:cNvSpPr txBox="1">
            <a:spLocks/>
          </p:cNvSpPr>
          <p:nvPr/>
        </p:nvSpPr>
        <p:spPr>
          <a:xfrm>
            <a:off x="1097278" y="5350630"/>
            <a:ext cx="10058400" cy="1450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Hasil clustering </a:t>
            </a:r>
            <a:r>
              <a:rPr lang="en-US" i="1" dirty="0" err="1"/>
              <a:t>dengan</a:t>
            </a:r>
            <a:r>
              <a:rPr lang="en-US" i="1" dirty="0"/>
              <a:t> K-</a:t>
            </a:r>
            <a:r>
              <a:rPr lang="id-ID" i="1" dirty="0"/>
              <a:t>M</a:t>
            </a:r>
            <a:r>
              <a:rPr lang="en-US" i="1" dirty="0" err="1"/>
              <a:t>eans</a:t>
            </a:r>
            <a:r>
              <a:rPr lang="en-US" i="1" dirty="0"/>
              <a:t> </a:t>
            </a:r>
            <a:r>
              <a:rPr lang="en-US" i="1" dirty="0" err="1"/>
              <a:t>bersifat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unik</a:t>
            </a:r>
            <a:r>
              <a:rPr lang="en-US" i="1" dirty="0"/>
              <a:t> (</a:t>
            </a:r>
            <a:r>
              <a:rPr lang="en-US" i="1" dirty="0" err="1"/>
              <a:t>selalu</a:t>
            </a:r>
            <a:r>
              <a:rPr lang="en-US" i="1" dirty="0"/>
              <a:t> </a:t>
            </a:r>
            <a:r>
              <a:rPr lang="en-US" i="1" dirty="0" err="1"/>
              <a:t>berubah-ubah</a:t>
            </a:r>
            <a:r>
              <a:rPr lang="en-US" i="1" dirty="0"/>
              <a:t>)</a:t>
            </a:r>
            <a:r>
              <a:rPr lang="id-ID" i="1" dirty="0"/>
              <a:t>,</a:t>
            </a:r>
            <a:r>
              <a:rPr lang="en-US" i="1" dirty="0"/>
              <a:t> </a:t>
            </a:r>
            <a:r>
              <a:rPr lang="en-US" i="1" dirty="0" err="1"/>
              <a:t>terkadang</a:t>
            </a:r>
            <a:r>
              <a:rPr lang="en-US" i="1" dirty="0"/>
              <a:t> </a:t>
            </a:r>
            <a:r>
              <a:rPr lang="en-US" i="1" dirty="0" err="1"/>
              <a:t>baik</a:t>
            </a:r>
            <a:r>
              <a:rPr lang="id-ID" i="1" dirty="0"/>
              <a:t>, namun</a:t>
            </a:r>
            <a:r>
              <a:rPr lang="en-US" i="1" dirty="0"/>
              <a:t> </a:t>
            </a:r>
            <a:r>
              <a:rPr lang="en-US" i="1" dirty="0" err="1"/>
              <a:t>terkadang</a:t>
            </a:r>
            <a:r>
              <a:rPr lang="en-US" i="1" dirty="0"/>
              <a:t> </a:t>
            </a:r>
            <a:r>
              <a:rPr lang="en-US" i="1" dirty="0" err="1"/>
              <a:t>jelek</a:t>
            </a:r>
            <a:endParaRPr lang="en-US" i="1" dirty="0"/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K-Means </a:t>
            </a:r>
            <a:r>
              <a:rPr lang="en-US" i="1" dirty="0" err="1"/>
              <a:t>sangat</a:t>
            </a:r>
            <a:r>
              <a:rPr lang="en-US" i="1" dirty="0"/>
              <a:t> </a:t>
            </a:r>
            <a:r>
              <a:rPr lang="en-US" i="1" dirty="0" err="1"/>
              <a:t>sulit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mencapai</a:t>
            </a:r>
            <a:r>
              <a:rPr lang="en-US" i="1" dirty="0"/>
              <a:t> global optimum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3266B-E985-4629-A0D4-4329689D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891" y="1895947"/>
            <a:ext cx="6210300" cy="34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K‐Means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4"/>
            <a:ext cx="10058400" cy="457719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Kasus K‐Means</a:t>
            </a:r>
            <a:endParaRPr lang="en-US" sz="2400" b="1" i="1" dirty="0"/>
          </a:p>
          <a:p>
            <a:pPr marL="98425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kematian</a:t>
            </a:r>
            <a:r>
              <a:rPr lang="en-US" sz="2400" dirty="0"/>
              <a:t> </a:t>
            </a:r>
            <a:r>
              <a:rPr lang="en-US" sz="2400" dirty="0" err="1"/>
              <a:t>kasar</a:t>
            </a:r>
            <a:r>
              <a:rPr lang="en-US" sz="2400" dirty="0"/>
              <a:t> (CDR) dan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kelahiran</a:t>
            </a:r>
            <a:r>
              <a:rPr lang="en-US" sz="2400" dirty="0"/>
              <a:t> </a:t>
            </a:r>
            <a:r>
              <a:rPr lang="en-US" sz="2400" dirty="0" err="1"/>
              <a:t>kasar</a:t>
            </a:r>
            <a:r>
              <a:rPr lang="en-US" sz="2400" dirty="0"/>
              <a:t> (CBR) 10 negara</a:t>
            </a:r>
            <a:r>
              <a:rPr lang="id-ID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terlihat</a:t>
            </a:r>
            <a:r>
              <a:rPr lang="en-US" sz="2400" dirty="0"/>
              <a:t> pada </a:t>
            </a:r>
            <a:r>
              <a:rPr lang="en-US" sz="2400" dirty="0" err="1"/>
              <a:t>Tabel</a:t>
            </a:r>
            <a:r>
              <a:rPr lang="id-ID" sz="2400" dirty="0"/>
              <a:t> (Terlampir),</a:t>
            </a:r>
            <a:r>
              <a:rPr lang="en-US" sz="2400" dirty="0"/>
              <a:t> </a:t>
            </a:r>
            <a:r>
              <a:rPr lang="id-ID" sz="2400" dirty="0"/>
              <a:t>n</a:t>
            </a:r>
            <a:r>
              <a:rPr lang="en-US" sz="2400" dirty="0" err="1"/>
              <a:t>egara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aka</a:t>
            </a:r>
            <a:r>
              <a:rPr lang="id-ID" sz="24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dikelompokkan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id-ID" sz="2400" dirty="0"/>
              <a:t> </a:t>
            </a:r>
            <a:r>
              <a:rPr lang="en-US" sz="2400" dirty="0"/>
              <a:t>CBR dan CDR</a:t>
            </a:r>
            <a:r>
              <a:rPr lang="id-ID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endParaRPr lang="id-ID" sz="2400" dirty="0"/>
          </a:p>
          <a:p>
            <a:pPr marL="361950" indent="-263525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Gunakan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id-ID" sz="2400" i="1" dirty="0"/>
              <a:t>K</a:t>
            </a:r>
            <a:r>
              <a:rPr lang="en-US" sz="2400" i="1" dirty="0"/>
              <a:t>-</a:t>
            </a:r>
            <a:r>
              <a:rPr lang="id-ID" sz="2400" i="1" dirty="0"/>
              <a:t>M</a:t>
            </a:r>
            <a:r>
              <a:rPr lang="en-US" sz="2400" i="1" dirty="0" err="1"/>
              <a:t>eans</a:t>
            </a:r>
            <a:r>
              <a:rPr lang="en-US" sz="2400" i="1" dirty="0"/>
              <a:t> </a:t>
            </a:r>
            <a:r>
              <a:rPr lang="id-ID" sz="2400" dirty="0"/>
              <a:t>untuk p</a:t>
            </a:r>
            <a:r>
              <a:rPr lang="en-US" sz="2400" dirty="0"/>
              <a:t>roses </a:t>
            </a:r>
            <a:r>
              <a:rPr lang="en-US" sz="2400" dirty="0" err="1"/>
              <a:t>pengelompokkan</a:t>
            </a:r>
            <a:endParaRPr lang="id-ID" sz="2400" dirty="0"/>
          </a:p>
          <a:p>
            <a:pPr marL="354013" indent="-255588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id-ID" sz="2400" dirty="0"/>
              <a:t>m</a:t>
            </a:r>
            <a:r>
              <a:rPr lang="en-US" sz="2400" dirty="0" err="1"/>
              <a:t>engelompokkan</a:t>
            </a:r>
            <a:r>
              <a:rPr lang="en-US" sz="2400" dirty="0"/>
              <a:t> data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3 </a:t>
            </a:r>
            <a:r>
              <a:rPr lang="en-US" sz="2400" i="1" dirty="0"/>
              <a:t>cluster</a:t>
            </a:r>
            <a:r>
              <a:rPr lang="en-US" sz="2400" dirty="0"/>
              <a:t>, </a:t>
            </a:r>
            <a:r>
              <a:rPr lang="en-US" sz="2400" i="1" dirty="0"/>
              <a:t>K</a:t>
            </a:r>
            <a:r>
              <a:rPr lang="en-US" sz="2400" dirty="0"/>
              <a:t> = 3. </a:t>
            </a:r>
            <a:r>
              <a:rPr lang="en-US" sz="2400" dirty="0" err="1"/>
              <a:t>Misalkan</a:t>
            </a:r>
            <a:r>
              <a:rPr lang="id-ID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tetapkan</a:t>
            </a:r>
            <a:r>
              <a:rPr lang="en-US" sz="2400" dirty="0"/>
              <a:t> </a:t>
            </a:r>
            <a:r>
              <a:rPr lang="en-US" sz="2400" dirty="0" err="1"/>
              <a:t>sembarang</a:t>
            </a:r>
            <a:r>
              <a:rPr lang="en-US" sz="2400" dirty="0"/>
              <a:t>, </a:t>
            </a:r>
            <a:r>
              <a:rPr lang="en-US" sz="2400" i="1" dirty="0"/>
              <a:t>c</a:t>
            </a:r>
            <a:r>
              <a:rPr lang="en-US" sz="1600" i="1" dirty="0"/>
              <a:t>1</a:t>
            </a:r>
            <a:r>
              <a:rPr lang="en-US" sz="2400" dirty="0"/>
              <a:t> = (20, 5); </a:t>
            </a:r>
            <a:r>
              <a:rPr lang="en-US" sz="2400" i="1" dirty="0"/>
              <a:t>c</a:t>
            </a:r>
            <a:r>
              <a:rPr lang="en-US" sz="1600" i="1" dirty="0"/>
              <a:t>2</a:t>
            </a:r>
            <a:r>
              <a:rPr lang="en-US" sz="2400" dirty="0"/>
              <a:t> = (25,4); dan </a:t>
            </a:r>
            <a:r>
              <a:rPr lang="en-US" sz="2400" i="1" dirty="0"/>
              <a:t>c</a:t>
            </a:r>
            <a:r>
              <a:rPr lang="en-US" sz="1600" i="1" dirty="0"/>
              <a:t>3</a:t>
            </a:r>
            <a:r>
              <a:rPr lang="en-US" sz="2400" dirty="0"/>
              <a:t> = (30,10).</a:t>
            </a:r>
            <a:r>
              <a:rPr lang="id-ID" sz="2400" dirty="0"/>
              <a:t>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data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id-ID" sz="2400" dirty="0"/>
              <a:t> !</a:t>
            </a:r>
          </a:p>
          <a:p>
            <a:pPr marL="98425" indent="0" algn="ctr">
              <a:spcBef>
                <a:spcPts val="1800"/>
              </a:spcBef>
              <a:spcAft>
                <a:spcPts val="800"/>
              </a:spcAft>
              <a:buNone/>
            </a:pPr>
            <a:r>
              <a:rPr lang="id-ID" sz="2400" i="1" dirty="0"/>
              <a:t>“ Pembahasan Kasus K-Means secara rinci dapat dilihat pada File xAI-14 Kasus K-Means.pdf Terlampir “</a:t>
            </a:r>
            <a:endParaRPr lang="en-US" sz="2400" i="1" dirty="0"/>
          </a:p>
          <a:p>
            <a:pPr marL="354013" indent="-255588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" name="Picture 9" descr="Hasil gambar">
            <a:extLst>
              <a:ext uri="{FF2B5EF4-FFF2-40B4-BE49-F238E27FC236}">
                <a16:creationId xmlns:a16="http://schemas.microsoft.com/office/drawing/2014/main" id="{141480E2-0BB9-4FD9-B4DD-3F63BFBA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66" y="766592"/>
            <a:ext cx="924214" cy="9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1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Hierarchical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80" y="1842655"/>
            <a:ext cx="10058400" cy="45208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Hierarchical Clustering</a:t>
            </a:r>
            <a:endParaRPr lang="en-US" sz="2400" b="1" i="1" dirty="0"/>
          </a:p>
          <a:p>
            <a:pPr marL="98425" indent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id-ID" sz="2400" i="1" dirty="0"/>
              <a:t>“ Setiap data harus termasuk ke cluster tertentu, dan data tersebut pada suatu tahapan proses, tidak dapat berpindah ke cluster lain “</a:t>
            </a:r>
            <a:endParaRPr lang="en-US" sz="2400" i="1" dirty="0"/>
          </a:p>
          <a:p>
            <a:pPr marL="354013" indent="-255588">
              <a:buFont typeface="Arial" panose="020B0604020202020204" pitchFamily="34" charset="0"/>
              <a:buChar char="•"/>
            </a:pPr>
            <a:r>
              <a:rPr lang="en-US" sz="2200" dirty="0" err="1"/>
              <a:t>Contoh</a:t>
            </a:r>
            <a:r>
              <a:rPr lang="id-ID" sz="2200" dirty="0"/>
              <a:t> </a:t>
            </a:r>
            <a:r>
              <a:rPr lang="en-US" sz="2200" dirty="0"/>
              <a:t>hierarchy: single linkage, centroid linkage, complete linkage, average centroid</a:t>
            </a:r>
            <a:endParaRPr lang="id-ID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d-ID" sz="2200" dirty="0"/>
              <a:t>Arah dari </a:t>
            </a:r>
            <a:r>
              <a:rPr lang="en-US" sz="2200" dirty="0"/>
              <a:t>hierarchy</a:t>
            </a:r>
            <a:r>
              <a:rPr lang="id-ID" sz="2200" dirty="0"/>
              <a:t>:</a:t>
            </a:r>
            <a:endParaRPr lang="en-US" sz="2200" dirty="0"/>
          </a:p>
          <a:p>
            <a:pPr marL="62706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Divisive</a:t>
            </a:r>
          </a:p>
          <a:p>
            <a:pPr marL="896938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1 cluster to k clusters</a:t>
            </a:r>
          </a:p>
          <a:p>
            <a:pPr marL="896938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Top to down division</a:t>
            </a:r>
          </a:p>
          <a:p>
            <a:pPr marL="62706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Agglomerative</a:t>
            </a:r>
          </a:p>
          <a:p>
            <a:pPr marL="896938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 clusters to k clusters</a:t>
            </a:r>
          </a:p>
          <a:p>
            <a:pPr marL="896938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Down to top merge</a:t>
            </a:r>
          </a:p>
          <a:p>
            <a:pPr marL="354013" indent="-255588">
              <a:spcBef>
                <a:spcPts val="1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2021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4"/>
            <a:ext cx="3887098" cy="437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Hierarchical Clustering</a:t>
            </a:r>
            <a:endParaRPr lang="en-US" sz="2400" b="1" i="1" dirty="0"/>
          </a:p>
          <a:p>
            <a:pPr marL="98425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id-ID" sz="2200" b="1" i="1" dirty="0"/>
              <a:t>Algoritma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Tentukan</a:t>
            </a:r>
            <a:r>
              <a:rPr lang="en-US" i="1" dirty="0"/>
              <a:t> k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jumlah</a:t>
            </a:r>
            <a:r>
              <a:rPr lang="en-US" i="1" dirty="0"/>
              <a:t> cluster yang </a:t>
            </a:r>
            <a:r>
              <a:rPr lang="en-US" i="1" dirty="0" err="1"/>
              <a:t>ingin</a:t>
            </a:r>
            <a:r>
              <a:rPr lang="en-US" i="1" dirty="0"/>
              <a:t> </a:t>
            </a:r>
            <a:r>
              <a:rPr lang="en-US" i="1" dirty="0" err="1"/>
              <a:t>dibentuk</a:t>
            </a:r>
            <a:endParaRPr lang="en-US" i="1" dirty="0"/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Setiap</a:t>
            </a:r>
            <a:r>
              <a:rPr lang="en-US" i="1" dirty="0"/>
              <a:t> data </a:t>
            </a:r>
            <a:r>
              <a:rPr lang="en-US" i="1" dirty="0" err="1"/>
              <a:t>dianggap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cluster. </a:t>
            </a:r>
            <a:r>
              <a:rPr lang="id-ID" i="1" dirty="0"/>
              <a:t>Jika</a:t>
            </a:r>
            <a:r>
              <a:rPr lang="en-US" i="1" dirty="0"/>
              <a:t> N</a:t>
            </a:r>
            <a:r>
              <a:rPr lang="id-ID" i="1" dirty="0"/>
              <a:t> </a:t>
            </a:r>
            <a:r>
              <a:rPr lang="en-US" i="1" dirty="0"/>
              <a:t>=</a:t>
            </a:r>
            <a:r>
              <a:rPr lang="id-ID" i="1" dirty="0"/>
              <a:t> </a:t>
            </a:r>
            <a:r>
              <a:rPr lang="en-US" i="1" dirty="0" err="1"/>
              <a:t>jumlah</a:t>
            </a:r>
            <a:r>
              <a:rPr lang="en-US" i="1" dirty="0"/>
              <a:t> data dan n</a:t>
            </a:r>
            <a:r>
              <a:rPr lang="id-ID" i="1" dirty="0"/>
              <a:t> </a:t>
            </a:r>
            <a:r>
              <a:rPr lang="en-US" i="1" dirty="0"/>
              <a:t>=</a:t>
            </a:r>
            <a:r>
              <a:rPr lang="id-ID" i="1" dirty="0"/>
              <a:t> </a:t>
            </a:r>
            <a:r>
              <a:rPr lang="en-US" i="1" dirty="0" err="1"/>
              <a:t>jumlah</a:t>
            </a:r>
            <a:r>
              <a:rPr lang="en-US" i="1" dirty="0"/>
              <a:t> cluster, </a:t>
            </a:r>
            <a:r>
              <a:rPr lang="id-ID" i="1" dirty="0"/>
              <a:t>maka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id-ID" i="1" dirty="0"/>
              <a:t>n </a:t>
            </a:r>
            <a:r>
              <a:rPr lang="en-US" i="1" dirty="0"/>
              <a:t>= </a:t>
            </a:r>
            <a:r>
              <a:rPr lang="id-ID" i="1" dirty="0"/>
              <a:t>N</a:t>
            </a:r>
            <a:endParaRPr lang="en-US" i="1" dirty="0"/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Hitung</a:t>
            </a:r>
            <a:r>
              <a:rPr lang="en-US" i="1" dirty="0"/>
              <a:t> </a:t>
            </a:r>
            <a:r>
              <a:rPr lang="en-US" i="1" dirty="0" err="1"/>
              <a:t>jarak</a:t>
            </a:r>
            <a:r>
              <a:rPr lang="en-US" i="1" dirty="0"/>
              <a:t> </a:t>
            </a:r>
            <a:r>
              <a:rPr lang="en-US" i="1" dirty="0" err="1"/>
              <a:t>antar</a:t>
            </a:r>
            <a:r>
              <a:rPr lang="en-US" i="1" dirty="0"/>
              <a:t> cluster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Cari 2 cluster yang </a:t>
            </a:r>
            <a:r>
              <a:rPr lang="en-US" i="1" dirty="0" err="1"/>
              <a:t>mempunyai</a:t>
            </a:r>
            <a:r>
              <a:rPr lang="en-US" i="1" dirty="0"/>
              <a:t> </a:t>
            </a:r>
            <a:r>
              <a:rPr lang="en-US" i="1" dirty="0" err="1"/>
              <a:t>jarak</a:t>
            </a:r>
            <a:r>
              <a:rPr lang="en-US" i="1" dirty="0"/>
              <a:t> </a:t>
            </a:r>
            <a:r>
              <a:rPr lang="en-US" i="1" dirty="0" err="1"/>
              <a:t>antar</a:t>
            </a:r>
            <a:r>
              <a:rPr lang="en-US" i="1" dirty="0"/>
              <a:t> cluster yang paling minimal dan </a:t>
            </a:r>
            <a:r>
              <a:rPr lang="en-US" i="1" dirty="0" err="1"/>
              <a:t>gabungkan</a:t>
            </a:r>
            <a:r>
              <a:rPr lang="en-US" i="1" dirty="0"/>
              <a:t> (</a:t>
            </a:r>
            <a:r>
              <a:rPr lang="en-US" i="1" dirty="0" err="1"/>
              <a:t>berarti</a:t>
            </a:r>
            <a:r>
              <a:rPr lang="en-US" i="1" dirty="0"/>
              <a:t> n</a:t>
            </a:r>
            <a:r>
              <a:rPr lang="id-ID" i="1" dirty="0"/>
              <a:t> </a:t>
            </a:r>
            <a:r>
              <a:rPr lang="en-US" i="1" dirty="0"/>
              <a:t>=</a:t>
            </a:r>
            <a:r>
              <a:rPr lang="id-ID" i="1" dirty="0"/>
              <a:t> </a:t>
            </a:r>
            <a:r>
              <a:rPr lang="en-US" i="1" dirty="0"/>
              <a:t>n</a:t>
            </a:r>
            <a:r>
              <a:rPr lang="id-ID" i="1" dirty="0"/>
              <a:t> </a:t>
            </a:r>
            <a:r>
              <a:rPr lang="en-US" i="1" dirty="0"/>
              <a:t>-</a:t>
            </a:r>
            <a:r>
              <a:rPr lang="id-ID" i="1" dirty="0"/>
              <a:t> </a:t>
            </a:r>
            <a:r>
              <a:rPr lang="en-US" i="1" dirty="0"/>
              <a:t>1)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Jika</a:t>
            </a:r>
            <a:r>
              <a:rPr lang="en-US" i="1" dirty="0"/>
              <a:t> n &gt; k, </a:t>
            </a:r>
            <a:r>
              <a:rPr lang="en-US" i="1" dirty="0" err="1"/>
              <a:t>kembali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langkah</a:t>
            </a:r>
            <a:r>
              <a:rPr lang="en-US" i="1" dirty="0"/>
              <a:t>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EF658-A7CC-4494-934C-84B00604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6F82C9-17D6-46DF-B903-91A446F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Hierarchical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C15BE-57E4-4F6C-8E80-EA4D5BBD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707" y="2282713"/>
            <a:ext cx="6670774" cy="37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3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4"/>
            <a:ext cx="3994674" cy="43788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Hierarchical Clustering</a:t>
            </a:r>
            <a:endParaRPr lang="en-US" sz="2400" b="1" i="1" dirty="0"/>
          </a:p>
          <a:p>
            <a:pPr marL="98425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id-ID" sz="2200" b="1" i="1" dirty="0"/>
              <a:t>Similarity Between Clusters</a:t>
            </a:r>
          </a:p>
          <a:p>
            <a:pPr marL="9842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 dirty="0"/>
              <a:t>Single Linkage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€ Minimum distance between cluster</a:t>
            </a:r>
          </a:p>
          <a:p>
            <a:pPr marL="9842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 dirty="0"/>
              <a:t>Centroid Linkage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€ Centroid distance between cluster</a:t>
            </a:r>
          </a:p>
          <a:p>
            <a:pPr marL="9842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 dirty="0"/>
              <a:t>Complete Linkage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€ Maximum distance between cluster</a:t>
            </a:r>
          </a:p>
          <a:p>
            <a:pPr marL="9842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 dirty="0"/>
              <a:t>Average Linkage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€ Average distance between cluster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EF658-A7CC-4494-934C-84B00604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6F82C9-17D6-46DF-B903-91A446F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Hierarchical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2DB3C-E2F2-4B39-A498-059D68EB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3" y="2277888"/>
            <a:ext cx="6133299" cy="35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91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4"/>
            <a:ext cx="3994674" cy="10977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Hierarchical Clustering</a:t>
            </a:r>
            <a:endParaRPr lang="en-US" sz="2400" b="1" i="1" dirty="0"/>
          </a:p>
          <a:p>
            <a:pPr marL="98425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id-ID" sz="2200" b="1" i="1" dirty="0"/>
              <a:t>Single Linkage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EF658-A7CC-4494-934C-84B00604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6F82C9-17D6-46DF-B903-91A446F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Hierarchical Clustering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024348-1808-4FD3-82A4-E98CA424BD2E}"/>
              </a:ext>
            </a:extLst>
          </p:cNvPr>
          <p:cNvSpPr txBox="1">
            <a:spLocks/>
          </p:cNvSpPr>
          <p:nvPr/>
        </p:nvSpPr>
        <p:spPr>
          <a:xfrm>
            <a:off x="6322000" y="1842654"/>
            <a:ext cx="3799153" cy="10977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2400" b="1" i="1" dirty="0"/>
          </a:p>
          <a:p>
            <a:pPr marL="98425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id-ID" sz="2200" b="1" i="1" dirty="0"/>
              <a:t>Centroid Linkage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E8002-D16B-42BA-9F7C-4A3828E2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01" y="2939668"/>
            <a:ext cx="5341876" cy="2985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6ACDD-2A8F-475F-A629-7997166D6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77" y="2939667"/>
            <a:ext cx="5401813" cy="29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</a:t>
            </a:r>
            <a:r>
              <a:rPr lang="id-ID" sz="4000" b="1" dirty="0"/>
              <a:t>ONSEP LEARNING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</a:t>
            </a:r>
            <a:r>
              <a:rPr lang="id-ID" sz="2700" i="1" dirty="0"/>
              <a:t>Learning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5CFEAD5-E07C-4250-B42D-6A5F8A0A799A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15792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700" i="1" dirty="0"/>
              <a:t>“</a:t>
            </a:r>
            <a:r>
              <a:rPr lang="id-ID" sz="2700" i="1" dirty="0"/>
              <a:t> Teknik learning dapat membuat komputer bisa mempelajari data-data baru, sehingga membuatnya semakin cerdas</a:t>
            </a:r>
            <a:r>
              <a:rPr lang="en-US" sz="2700" i="1" dirty="0"/>
              <a:t> </a:t>
            </a:r>
            <a:r>
              <a:rPr lang="en-US" sz="2700" dirty="0"/>
              <a:t>“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2880928"/>
            <a:ext cx="10056433" cy="34228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Deskripsi</a:t>
            </a:r>
            <a:endParaRPr lang="en-US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Mempelajari</a:t>
            </a:r>
            <a:r>
              <a:rPr lang="en-US" i="1" dirty="0"/>
              <a:t> model</a:t>
            </a:r>
            <a:r>
              <a:rPr lang="id-ID" i="1" dirty="0"/>
              <a:t> general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contoh</a:t>
            </a:r>
            <a:r>
              <a:rPr lang="en-US" i="1" dirty="0"/>
              <a:t> </a:t>
            </a:r>
            <a:r>
              <a:rPr lang="id-ID" i="1" dirty="0"/>
              <a:t>data </a:t>
            </a:r>
            <a:r>
              <a:rPr lang="en-US" i="1" dirty="0" err="1"/>
              <a:t>tertentu</a:t>
            </a:r>
            <a:endParaRPr lang="en-US" i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Data </a:t>
            </a:r>
            <a:r>
              <a:rPr lang="id-ID" i="1" dirty="0"/>
              <a:t>yang </a:t>
            </a:r>
            <a:r>
              <a:rPr lang="en-US" i="1" dirty="0" err="1"/>
              <a:t>berlimpah</a:t>
            </a:r>
            <a:r>
              <a:rPr lang="en-US" i="1" dirty="0"/>
              <a:t> (data warehouse, data mart)</a:t>
            </a:r>
            <a:r>
              <a:rPr lang="id-ID" i="1" dirty="0"/>
              <a:t>,</a:t>
            </a:r>
            <a:r>
              <a:rPr lang="en-US" i="1" dirty="0"/>
              <a:t> </a:t>
            </a:r>
            <a:r>
              <a:rPr lang="en-US" i="1" dirty="0" err="1"/>
              <a:t>ilmu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 mahal dan </a:t>
            </a:r>
            <a:r>
              <a:rPr lang="en-US" i="1" dirty="0" err="1"/>
              <a:t>langka</a:t>
            </a:r>
            <a:endParaRPr lang="en-US" i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Membangun</a:t>
            </a:r>
            <a:r>
              <a:rPr lang="en-US" i="1" dirty="0"/>
              <a:t> model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pendekatan</a:t>
            </a:r>
            <a:r>
              <a:rPr lang="en-US" i="1" dirty="0"/>
              <a:t> yang </a:t>
            </a:r>
            <a:r>
              <a:rPr lang="en-US" i="1" dirty="0" err="1"/>
              <a:t>baik</a:t>
            </a:r>
            <a:r>
              <a:rPr lang="en-US" i="1" dirty="0"/>
              <a:t> dan </a:t>
            </a:r>
            <a:r>
              <a:rPr lang="en-US" i="1" dirty="0" err="1"/>
              <a:t>berguna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data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Kapan </a:t>
            </a:r>
            <a:r>
              <a:rPr lang="id-ID" i="1" dirty="0"/>
              <a:t>learning</a:t>
            </a:r>
            <a:r>
              <a:rPr lang="en-US" i="1" dirty="0"/>
              <a:t> </a:t>
            </a:r>
            <a:r>
              <a:rPr lang="en-US" i="1" dirty="0" err="1"/>
              <a:t>digunakan</a:t>
            </a:r>
            <a:r>
              <a:rPr lang="en-US" i="1" dirty="0"/>
              <a:t>?</a:t>
            </a:r>
          </a:p>
          <a:p>
            <a:pPr marL="623888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Keahlian</a:t>
            </a:r>
            <a:r>
              <a:rPr lang="en-US" i="1" dirty="0"/>
              <a:t> </a:t>
            </a:r>
            <a:r>
              <a:rPr lang="en-US" i="1" dirty="0" err="1"/>
              <a:t>manusia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id-ID" i="1" dirty="0"/>
              <a:t> (navigating on Mars)</a:t>
            </a:r>
            <a:endParaRPr lang="en-US" i="1" dirty="0"/>
          </a:p>
          <a:p>
            <a:pPr marL="623888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Manusia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mampu</a:t>
            </a:r>
            <a:r>
              <a:rPr lang="en-US" i="1" dirty="0"/>
              <a:t> </a:t>
            </a:r>
            <a:r>
              <a:rPr lang="en-US" i="1" dirty="0" err="1"/>
              <a:t>menjelaskan</a:t>
            </a:r>
            <a:r>
              <a:rPr lang="en-US" i="1" dirty="0"/>
              <a:t> </a:t>
            </a:r>
            <a:r>
              <a:rPr lang="en-US" i="1" dirty="0" err="1"/>
              <a:t>keahliannya</a:t>
            </a:r>
            <a:r>
              <a:rPr lang="en-US" i="1" dirty="0"/>
              <a:t> (speech recognition)</a:t>
            </a:r>
          </a:p>
          <a:p>
            <a:pPr marL="623888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Solusi</a:t>
            </a:r>
            <a:r>
              <a:rPr lang="en-US" i="1" dirty="0"/>
              <a:t> </a:t>
            </a:r>
            <a:r>
              <a:rPr lang="en-US" i="1" dirty="0" err="1"/>
              <a:t>perubahan</a:t>
            </a:r>
            <a:r>
              <a:rPr lang="en-US" i="1" dirty="0"/>
              <a:t> </a:t>
            </a:r>
            <a:r>
              <a:rPr lang="en-US" i="1" dirty="0" err="1"/>
              <a:t>waktu</a:t>
            </a:r>
            <a:r>
              <a:rPr lang="en-US" i="1" dirty="0"/>
              <a:t> (routing on a computer network)</a:t>
            </a:r>
          </a:p>
          <a:p>
            <a:pPr marL="623888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Solusi</a:t>
            </a:r>
            <a:r>
              <a:rPr lang="en-US" i="1" dirty="0"/>
              <a:t> </a:t>
            </a:r>
            <a:r>
              <a:rPr lang="en-US" i="1" dirty="0" err="1"/>
              <a:t>perlu</a:t>
            </a:r>
            <a:r>
              <a:rPr lang="en-US" i="1" dirty="0"/>
              <a:t> </a:t>
            </a:r>
            <a:r>
              <a:rPr lang="en-US" i="1" dirty="0" err="1"/>
              <a:t>disesuaikan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kasus</a:t>
            </a:r>
            <a:r>
              <a:rPr lang="en-US" i="1" dirty="0"/>
              <a:t> </a:t>
            </a:r>
            <a:r>
              <a:rPr lang="en-US" i="1" dirty="0" err="1"/>
              <a:t>tertentu</a:t>
            </a:r>
            <a:r>
              <a:rPr lang="en-US" i="1" dirty="0"/>
              <a:t> (</a:t>
            </a:r>
            <a:r>
              <a:rPr lang="id-ID" i="1" dirty="0"/>
              <a:t>user biometrics</a:t>
            </a:r>
            <a:r>
              <a:rPr lang="en-US" i="1" dirty="0"/>
              <a:t>)</a:t>
            </a:r>
          </a:p>
          <a:p>
            <a:pPr marL="623888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Masalah</a:t>
            </a:r>
            <a:r>
              <a:rPr lang="en-US" i="1" dirty="0"/>
              <a:t> </a:t>
            </a:r>
            <a:r>
              <a:rPr lang="id-ID" i="1" dirty="0"/>
              <a:t>t</a:t>
            </a:r>
            <a:r>
              <a:rPr lang="en-US" i="1" dirty="0" err="1"/>
              <a:t>erlalu</a:t>
            </a:r>
            <a:r>
              <a:rPr lang="en-US" i="1" dirty="0"/>
              <a:t> </a:t>
            </a:r>
            <a:r>
              <a:rPr lang="id-ID" i="1" dirty="0"/>
              <a:t>s</a:t>
            </a:r>
            <a:r>
              <a:rPr lang="en-US" i="1" dirty="0" err="1"/>
              <a:t>ulit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id-ID" i="1" dirty="0"/>
              <a:t>d</a:t>
            </a:r>
            <a:r>
              <a:rPr lang="en-US" i="1" dirty="0" err="1"/>
              <a:t>iprogram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id-ID" i="1" dirty="0"/>
              <a:t>t</a:t>
            </a:r>
            <a:r>
              <a:rPr lang="en-US" i="1" dirty="0" err="1"/>
              <a:t>angan</a:t>
            </a:r>
            <a:r>
              <a:rPr lang="en-US" i="1" dirty="0"/>
              <a:t> (controlling steering wheel)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8FDC611-5EF9-48E9-9D05-35338F7A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8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D025F9-2476-4B0A-BEE5-2B3DB5A4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01" y="2939667"/>
            <a:ext cx="5620618" cy="2984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8A01AD-39A6-4A14-9BE3-20854E11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2" y="2939667"/>
            <a:ext cx="5381446" cy="298559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4"/>
            <a:ext cx="3994674" cy="10977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Hierarchical Clustering</a:t>
            </a:r>
            <a:endParaRPr lang="en-US" sz="2400" b="1" i="1" dirty="0"/>
          </a:p>
          <a:p>
            <a:pPr marL="98425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id-ID" sz="2200" b="1" i="1" dirty="0"/>
              <a:t>Complete Linkage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EF658-A7CC-4494-934C-84B00604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6F82C9-17D6-46DF-B903-91A446F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Hierarchical Clustering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024348-1808-4FD3-82A4-E98CA424BD2E}"/>
              </a:ext>
            </a:extLst>
          </p:cNvPr>
          <p:cNvSpPr txBox="1">
            <a:spLocks/>
          </p:cNvSpPr>
          <p:nvPr/>
        </p:nvSpPr>
        <p:spPr>
          <a:xfrm>
            <a:off x="6322000" y="1842654"/>
            <a:ext cx="3799153" cy="10977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2400" b="1" i="1" dirty="0"/>
          </a:p>
          <a:p>
            <a:pPr marL="98425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id-ID" sz="2200" b="1" i="1" dirty="0"/>
              <a:t>Average Linkage</a:t>
            </a:r>
          </a:p>
        </p:txBody>
      </p:sp>
    </p:spTree>
    <p:extLst>
      <p:ext uri="{BB962C8B-B14F-4D97-AF65-F5344CB8AC3E}">
        <p14:creationId xmlns:p14="http://schemas.microsoft.com/office/powerpoint/2010/main" val="37160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1842654"/>
            <a:ext cx="10058400" cy="438509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400" b="1" dirty="0"/>
              <a:t>Hierarchical Clustering</a:t>
            </a:r>
            <a:endParaRPr lang="en-US" sz="2400" b="1" i="1" dirty="0"/>
          </a:p>
          <a:p>
            <a:pPr marL="98425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2200" b="1" i="1" dirty="0"/>
              <a:t>Dataset</a:t>
            </a:r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Single Linkage,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pada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i="1" dirty="0"/>
              <a:t>shape independent clustering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kemampuannya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i="1" dirty="0"/>
              <a:t>pattern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cluster</a:t>
            </a:r>
            <a:r>
              <a:rPr lang="id-ID" dirty="0"/>
              <a:t>,</a:t>
            </a:r>
            <a:r>
              <a:rPr lang="en-US" dirty="0"/>
              <a:t> </a:t>
            </a:r>
            <a:r>
              <a:rPr lang="id-ID" dirty="0"/>
              <a:t>sementaa u</a:t>
            </a:r>
            <a:r>
              <a:rPr lang="en-US" dirty="0" err="1"/>
              <a:t>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i="1" dirty="0"/>
              <a:t>condensed clustering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endParaRPr lang="en-US" dirty="0"/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Centroid Linkage,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i="1" dirty="0"/>
              <a:t>clustering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normal data set distribution</a:t>
            </a:r>
            <a:r>
              <a:rPr lang="id-ID" dirty="0"/>
              <a:t>,</a:t>
            </a:r>
            <a:r>
              <a:rPr lang="en-US" dirty="0"/>
              <a:t> </a:t>
            </a:r>
            <a:r>
              <a:rPr lang="id-ID" dirty="0"/>
              <a:t>namun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i="1" dirty="0"/>
              <a:t>outlier</a:t>
            </a:r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Complete Linkage,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ampuh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memperkecil</a:t>
            </a:r>
            <a:r>
              <a:rPr lang="en-US" dirty="0"/>
              <a:t> </a:t>
            </a:r>
            <a:r>
              <a:rPr lang="en-US" i="1" dirty="0"/>
              <a:t>variance within cluster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i="1" dirty="0"/>
              <a:t>centroid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i="1" dirty="0"/>
              <a:t>cluster</a:t>
            </a:r>
            <a:r>
              <a:rPr lang="id-ID" i="1" dirty="0"/>
              <a:t>,</a:t>
            </a:r>
            <a:r>
              <a:rPr lang="en-US" dirty="0"/>
              <a:t> </a:t>
            </a:r>
            <a:r>
              <a:rPr lang="id-ID" dirty="0"/>
              <a:t>m</a:t>
            </a:r>
            <a:r>
              <a:rPr lang="en-US" dirty="0" err="1"/>
              <a:t>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i="1" dirty="0"/>
              <a:t>outlier</a:t>
            </a:r>
          </a:p>
          <a:p>
            <a:pPr marL="354013" indent="-255588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Average Linkage,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i="1" dirty="0"/>
              <a:t>hierarchical</a:t>
            </a:r>
            <a:r>
              <a:rPr lang="id-ID" dirty="0"/>
              <a:t>,</a:t>
            </a:r>
            <a:r>
              <a:rPr lang="en-US" dirty="0"/>
              <a:t> </a:t>
            </a:r>
            <a:r>
              <a:rPr lang="id-ID" dirty="0"/>
              <a:t>n</a:t>
            </a:r>
            <a:r>
              <a:rPr lang="en-US" dirty="0" err="1"/>
              <a:t>amun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paling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i="1" dirty="0"/>
              <a:t>hierarchical</a:t>
            </a:r>
            <a:r>
              <a:rPr lang="en-US" dirty="0"/>
              <a:t> yang </a:t>
            </a:r>
            <a:r>
              <a:rPr lang="en-US" dirty="0" err="1"/>
              <a:t>lai</a:t>
            </a:r>
            <a:r>
              <a:rPr lang="id-ID" dirty="0"/>
              <a:t>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EF658-A7CC-4494-934C-84B00604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6F82C9-17D6-46DF-B903-91A446F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CLUSTERING</a:t>
            </a:r>
            <a:br>
              <a:rPr lang="id-ID" sz="4000" b="1" dirty="0"/>
            </a:br>
            <a:r>
              <a:rPr lang="en-US" sz="2700" i="1" dirty="0"/>
              <a:t>Clustering</a:t>
            </a:r>
            <a:r>
              <a:rPr lang="id-ID" sz="2700" i="1" dirty="0"/>
              <a:t> Dengan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812623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C095EDD-D25D-4D54-9AAD-D1F4417331BA}"/>
              </a:ext>
            </a:extLst>
          </p:cNvPr>
          <p:cNvSpPr txBox="1">
            <a:spLocks/>
          </p:cNvSpPr>
          <p:nvPr/>
        </p:nvSpPr>
        <p:spPr>
          <a:xfrm>
            <a:off x="1097278" y="1872854"/>
            <a:ext cx="10058401" cy="44171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200" i="1" dirty="0"/>
              <a:t>Pattern recognition</a:t>
            </a:r>
            <a:r>
              <a:rPr lang="sv-SE" sz="2200" dirty="0"/>
              <a:t> </a:t>
            </a:r>
            <a:r>
              <a:rPr lang="id-ID" sz="2200" dirty="0"/>
              <a:t>adalah</a:t>
            </a:r>
            <a:r>
              <a:rPr lang="sv-SE" sz="2200" dirty="0"/>
              <a:t> pengelompokan data yang didasarkan pada pengetahuan yang telah dibangkitkan sebelumnya</a:t>
            </a:r>
            <a:r>
              <a:rPr lang="id-ID" sz="2200" dirty="0"/>
              <a:t>,</a:t>
            </a:r>
            <a:r>
              <a:rPr lang="sv-SE" sz="2200" dirty="0"/>
              <a:t> atau informasi statistik yang diekstrak dari pola dan atau representasinya</a:t>
            </a:r>
            <a:r>
              <a:rPr lang="id-ID" sz="2200" dirty="0"/>
              <a:t>, bentuknya terdiri dari </a:t>
            </a:r>
            <a:r>
              <a:rPr lang="id-ID" sz="2200" i="1" dirty="0"/>
              <a:t>c</a:t>
            </a:r>
            <a:r>
              <a:rPr lang="sv-SE" sz="2200" i="1" dirty="0"/>
              <a:t>lassification</a:t>
            </a:r>
            <a:r>
              <a:rPr lang="sv-SE" sz="2200" dirty="0"/>
              <a:t> dan </a:t>
            </a:r>
            <a:r>
              <a:rPr lang="id-ID" sz="2200" i="1" dirty="0"/>
              <a:t>c</a:t>
            </a:r>
            <a:r>
              <a:rPr lang="sv-SE" sz="2200" i="1" dirty="0"/>
              <a:t>lustering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200" i="1" dirty="0"/>
              <a:t>Classification</a:t>
            </a:r>
            <a:r>
              <a:rPr lang="sv-SE" sz="2200" dirty="0"/>
              <a:t> adalah suatu proses pengelompokan data dengan didasarkan pada ciri‐ciri tertentu ke dalam kelas‐kelas yang telah ditentukan pula</a:t>
            </a:r>
            <a:r>
              <a:rPr lang="id-ID" sz="2200" dirty="0"/>
              <a:t>, dan prosesnya </a:t>
            </a:r>
            <a:r>
              <a:rPr lang="sv-SE" sz="2200" dirty="0"/>
              <a:t>bersifat </a:t>
            </a:r>
            <a:r>
              <a:rPr lang="sv-SE" sz="2200" i="1" dirty="0"/>
              <a:t>supervised  learning</a:t>
            </a:r>
            <a:r>
              <a:rPr lang="sv-SE" sz="2200" dirty="0"/>
              <a:t> 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200" i="1" dirty="0"/>
              <a:t>Clustering</a:t>
            </a:r>
            <a:r>
              <a:rPr lang="sv-SE" sz="2200" dirty="0"/>
              <a:t> adalah proses pengelompokan objek yang didasarkan pada  kesamaan antar objek, </a:t>
            </a:r>
            <a:r>
              <a:rPr lang="id-ID" sz="2200" dirty="0"/>
              <a:t>dan</a:t>
            </a:r>
            <a:r>
              <a:rPr lang="sv-SE" sz="2200" dirty="0"/>
              <a:t> proses pengelompokan dilakukan atas dasar </a:t>
            </a:r>
            <a:r>
              <a:rPr lang="sv-SE" sz="2200" i="1" dirty="0"/>
              <a:t>unsupervised learning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200" dirty="0"/>
              <a:t>Pada proses </a:t>
            </a:r>
            <a:r>
              <a:rPr lang="id-ID" sz="2200" i="1" dirty="0"/>
              <a:t>c</a:t>
            </a:r>
            <a:r>
              <a:rPr lang="sv-SE" sz="2200" i="1" dirty="0"/>
              <a:t>lassification</a:t>
            </a:r>
            <a:r>
              <a:rPr lang="sv-SE" sz="2200" dirty="0"/>
              <a:t> akan ditentukan lokasi dari suatu kejadian pada kelas tertentu dari beberapa kelas yang telah teridentifikasi sebelumnya</a:t>
            </a:r>
            <a:r>
              <a:rPr lang="id-ID" sz="2200" dirty="0"/>
              <a:t>, sementara pada </a:t>
            </a:r>
            <a:r>
              <a:rPr lang="sv-SE" sz="2200" dirty="0"/>
              <a:t>proses </a:t>
            </a:r>
            <a:r>
              <a:rPr lang="sv-SE" sz="2200" i="1" dirty="0"/>
              <a:t>clustering</a:t>
            </a:r>
            <a:r>
              <a:rPr lang="sv-SE" sz="2200" dirty="0"/>
              <a:t>, proses pengelompokan kejadian dalam kelas akan dilakukan secara alami tanpa mengidentifikasi kelas‐kelas sebelumnya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v-SE" sz="2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C5DFC-1961-480F-8B2A-4937DFDC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</a:t>
            </a:r>
            <a:br>
              <a:rPr lang="id-ID" sz="4000" b="1" dirty="0"/>
            </a:b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r>
              <a:rPr lang="en-US" sz="2700" i="1" dirty="0"/>
              <a:t> </a:t>
            </a:r>
            <a:r>
              <a:rPr lang="id-ID" sz="2700" i="1" dirty="0"/>
              <a:t>Berdasarkan Pembelajaran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22B24-B502-46BE-8949-E485AD79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9" y="665427"/>
            <a:ext cx="1859337" cy="10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2CC5DFC-1961-480F-8B2A-4937DFDC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</a:t>
            </a:r>
            <a:br>
              <a:rPr lang="id-ID" sz="4000" b="1" dirty="0"/>
            </a:br>
            <a:r>
              <a:rPr lang="en-US" sz="2700" i="1" dirty="0"/>
              <a:t>E</a:t>
            </a:r>
            <a:r>
              <a:rPr lang="id-ID" sz="2700" i="1" dirty="0"/>
              <a:t>mpat Teknik Kecerdasan Buatan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22B24-B502-46BE-8949-E485AD79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9" y="665427"/>
            <a:ext cx="1859337" cy="1031592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EADBBD9-AE86-41F9-A482-65F1F4257CB0}"/>
              </a:ext>
            </a:extLst>
          </p:cNvPr>
          <p:cNvSpPr txBox="1">
            <a:spLocks/>
          </p:cNvSpPr>
          <p:nvPr/>
        </p:nvSpPr>
        <p:spPr>
          <a:xfrm>
            <a:off x="1097278" y="1872854"/>
            <a:ext cx="10058401" cy="43038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Saat ini, AI meniru cara berfikir manusia yang intuitif (menggunaan perasaan) melalui upaya dalam kajian </a:t>
            </a:r>
            <a:r>
              <a:rPr lang="id-ID" sz="2200" i="1" dirty="0"/>
              <a:t>soft computing.</a:t>
            </a:r>
            <a:r>
              <a:rPr lang="id-ID" sz="2200" dirty="0"/>
              <a:t> Dimana persoalan tersebut tidak dapat diselesaikan dengan pendekatan </a:t>
            </a:r>
            <a:r>
              <a:rPr lang="id-ID" sz="2200" i="1" dirty="0"/>
              <a:t>hard computing</a:t>
            </a:r>
            <a:r>
              <a:rPr lang="id-ID" sz="2200" dirty="0"/>
              <a:t> seperti misalnya </a:t>
            </a:r>
            <a:r>
              <a:rPr lang="id-ID" sz="2200" i="1" dirty="0"/>
              <a:t>first order logic</a:t>
            </a:r>
            <a:r>
              <a:rPr lang="id-ID" sz="2200" dirty="0"/>
              <a:t>, namun dengan pendekatan </a:t>
            </a:r>
            <a:r>
              <a:rPr lang="id-ID" sz="2200" i="1" dirty="0"/>
              <a:t>soft computing </a:t>
            </a:r>
            <a:r>
              <a:rPr lang="id-ID" sz="2200" dirty="0"/>
              <a:t>kita berpeluang untuk mengatasinya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Dunia saat ini memiliki masalah yang bersifat dinamis, tidak terduga dan penuh dengan ketidakpastian, empat teknik AI dapat berperan pada keadaan ini, yaitu </a:t>
            </a:r>
            <a:r>
              <a:rPr lang="id-ID" sz="2200" i="1" dirty="0"/>
              <a:t>searching, reasoning, planning, </a:t>
            </a:r>
            <a:r>
              <a:rPr lang="id-ID" sz="2200" dirty="0"/>
              <a:t>dan </a:t>
            </a:r>
            <a:r>
              <a:rPr lang="id-ID" sz="2200" i="1" dirty="0"/>
              <a:t>learning. </a:t>
            </a:r>
            <a:r>
              <a:rPr lang="id-ID" sz="2200" dirty="0"/>
              <a:t>Teknik-teknik AI ini memungkinkan untuk membangun sistem yang adaptif, yaitu dengan basis pengetahuan yang dapat bertambah dan sesuai dengan kebutuhan lingkungannya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Menyelesaikan maslah dengan AI, dapat diawali dengan menganalisis karateristiknya, sehingga kita dapat menentukan teknik yang tepat untuk digunakan, apakah </a:t>
            </a:r>
            <a:r>
              <a:rPr lang="id-ID" sz="2200" i="1" dirty="0"/>
              <a:t>searching, reasoning, planning,</a:t>
            </a:r>
            <a:r>
              <a:rPr lang="id-ID" sz="2200" dirty="0"/>
              <a:t> </a:t>
            </a:r>
            <a:r>
              <a:rPr lang="id-ID" sz="2200" i="1" dirty="0"/>
              <a:t>learning</a:t>
            </a:r>
            <a:r>
              <a:rPr lang="id-ID" sz="2200" dirty="0"/>
              <a:t>, atau dapat juga kombinasinya</a:t>
            </a:r>
            <a:endParaRPr lang="sv-SE" sz="2200" dirty="0"/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v-SE" sz="2200" dirty="0"/>
          </a:p>
        </p:txBody>
      </p:sp>
    </p:spTree>
    <p:extLst>
      <p:ext uri="{BB962C8B-B14F-4D97-AF65-F5344CB8AC3E}">
        <p14:creationId xmlns:p14="http://schemas.microsoft.com/office/powerpoint/2010/main" val="10613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2CC5DFC-1961-480F-8B2A-4937DFDC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</a:t>
            </a:r>
            <a:br>
              <a:rPr lang="id-ID" sz="4000" b="1" dirty="0"/>
            </a:br>
            <a:r>
              <a:rPr lang="en-US" sz="2700" i="1" dirty="0"/>
              <a:t>E</a:t>
            </a:r>
            <a:r>
              <a:rPr lang="id-ID" sz="2700" i="1" dirty="0"/>
              <a:t>mpat Teknik Kecerdasan Buatan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22B24-B502-46BE-8949-E485AD79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9" y="665427"/>
            <a:ext cx="1859337" cy="1031592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EADBBD9-AE86-41F9-A482-65F1F4257CB0}"/>
              </a:ext>
            </a:extLst>
          </p:cNvPr>
          <p:cNvSpPr txBox="1">
            <a:spLocks/>
          </p:cNvSpPr>
          <p:nvPr/>
        </p:nvSpPr>
        <p:spPr>
          <a:xfrm>
            <a:off x="1097278" y="1872854"/>
            <a:ext cx="10058401" cy="43038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Setelah menentukan teknik yang tepat, langkah berikutnya adalah mengenali karateristik masalah secara lebih detail, sehingga kita bisa menentukan metode yang paling tepat untuk digunakan disetiap teknik yang dipilih</a:t>
            </a:r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Dalam menghadapi masalah yang kompleks, kita membutuhkan lebih dari satu teknik AI yang digunakan. Penguraian dari karateristik masalah secara detail dan tepat dapat memeberikan petunjuk atas solusi yang dibutuhkan, solusi-solusi tersebut selanjutnya dapat diterjemahkan menjadi kebutuhan teknik-teknik AI yang harus dikembangkan dengan metode yang relevan  </a:t>
            </a:r>
            <a:endParaRPr lang="sv-SE" sz="2200" dirty="0"/>
          </a:p>
          <a:p>
            <a:pPr marL="360363" indent="-26193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v-SE" sz="2200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63BE7201-172A-4B64-8E5B-3785CFE90972}"/>
              </a:ext>
            </a:extLst>
          </p:cNvPr>
          <p:cNvSpPr txBox="1">
            <a:spLocks/>
          </p:cNvSpPr>
          <p:nvPr/>
        </p:nvSpPr>
        <p:spPr>
          <a:xfrm>
            <a:off x="7412182" y="5145787"/>
            <a:ext cx="3743497" cy="11173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n-US" sz="2200" b="1" i="1" dirty="0"/>
              <a:t>Kata </a:t>
            </a:r>
            <a:r>
              <a:rPr lang="en-US" sz="2200" b="1" i="1" dirty="0" err="1"/>
              <a:t>Kunci</a:t>
            </a:r>
            <a:endParaRPr lang="en-US" sz="2200" b="1" i="1" dirty="0"/>
          </a:p>
          <a:p>
            <a:pPr marL="98425" indent="0" algn="r">
              <a:spcBef>
                <a:spcPts val="200"/>
              </a:spcBef>
              <a:buNone/>
            </a:pPr>
            <a:r>
              <a:rPr lang="en-US" sz="2200" i="1" dirty="0"/>
              <a:t>“ </a:t>
            </a:r>
            <a:r>
              <a:rPr lang="en-US" sz="2200" i="1" dirty="0" err="1"/>
              <a:t>Seni</a:t>
            </a:r>
            <a:r>
              <a:rPr lang="en-US" sz="2200" i="1" dirty="0"/>
              <a:t> </a:t>
            </a:r>
            <a:r>
              <a:rPr lang="en-US" sz="2200" i="1" dirty="0" err="1"/>
              <a:t>memilah</a:t>
            </a:r>
            <a:r>
              <a:rPr lang="en-US" sz="2200" i="1" dirty="0"/>
              <a:t> </a:t>
            </a:r>
            <a:r>
              <a:rPr lang="id-ID" sz="2200" i="1" dirty="0"/>
              <a:t>dan</a:t>
            </a:r>
            <a:r>
              <a:rPr lang="en-US" sz="2200" i="1" dirty="0"/>
              <a:t> </a:t>
            </a:r>
            <a:r>
              <a:rPr lang="en-US" sz="2200" i="1" dirty="0" err="1"/>
              <a:t>menyelesaikan</a:t>
            </a:r>
            <a:r>
              <a:rPr lang="en-US" sz="2200" i="1" dirty="0"/>
              <a:t> </a:t>
            </a:r>
            <a:r>
              <a:rPr lang="en-US" sz="2200" i="1" dirty="0" err="1"/>
              <a:t>masalah</a:t>
            </a:r>
            <a:r>
              <a:rPr lang="en-US" sz="2200" i="1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18228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b="1" dirty="0"/>
              <a:t>TERIMA KASIH</a:t>
            </a:r>
            <a:br>
              <a:rPr lang="id-ID" sz="4000" b="1" dirty="0"/>
            </a:br>
            <a:endParaRPr lang="id-ID" sz="2800" b="1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05" y="2531854"/>
            <a:ext cx="4222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arth-3d-space-tour-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30" y="2261793"/>
            <a:ext cx="323215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relative" ptsTypes="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</a:t>
            </a:r>
            <a:r>
              <a:rPr lang="id-ID" sz="4000" b="1" dirty="0"/>
              <a:t>ONSEP LEARNING</a:t>
            </a:r>
            <a:br>
              <a:rPr lang="id-ID" sz="4000" b="1" dirty="0"/>
            </a:br>
            <a:r>
              <a:rPr lang="en-US" sz="2700" i="1" dirty="0"/>
              <a:t>De</a:t>
            </a:r>
            <a:r>
              <a:rPr lang="id-ID" sz="2700" i="1" dirty="0"/>
              <a:t>kripsi Teknik</a:t>
            </a:r>
            <a:r>
              <a:rPr lang="en-US" sz="2700" i="1" dirty="0"/>
              <a:t> </a:t>
            </a:r>
            <a:r>
              <a:rPr lang="id-ID" sz="2700" i="1" dirty="0"/>
              <a:t>Learning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80" y="1842654"/>
            <a:ext cx="4527666" cy="44611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b="1" dirty="0"/>
              <a:t>P</a:t>
            </a:r>
            <a:r>
              <a:rPr lang="id-ID" sz="2400" b="1" dirty="0"/>
              <a:t>ersoalan </a:t>
            </a:r>
            <a:r>
              <a:rPr lang="id-ID" sz="2400" b="1" i="1" dirty="0"/>
              <a:t>Learning</a:t>
            </a:r>
            <a:endParaRPr lang="en-US" b="1" i="1" dirty="0"/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data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?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?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datanya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?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Aturan</a:t>
            </a:r>
            <a:r>
              <a:rPr lang="en-US" sz="2400" dirty="0"/>
              <a:t> yang general </a:t>
            </a:r>
            <a:r>
              <a:rPr lang="en-US" sz="2400" dirty="0" err="1"/>
              <a:t>untuk</a:t>
            </a:r>
            <a:r>
              <a:rPr lang="en-US" sz="2400" dirty="0"/>
              <a:t> data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datang</a:t>
            </a:r>
            <a:r>
              <a:rPr lang="en-US" sz="2400" dirty="0"/>
              <a:t>?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mirip</a:t>
            </a:r>
            <a:r>
              <a:rPr lang="en-US" sz="2400" dirty="0"/>
              <a:t>?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kesamaan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?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8FDC611-5EF9-48E9-9D05-35338F7A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B7CA671F-3625-4CF5-AE41-EA4F72502657}"/>
              </a:ext>
            </a:extLst>
          </p:cNvPr>
          <p:cNvSpPr txBox="1">
            <a:spLocks/>
          </p:cNvSpPr>
          <p:nvPr/>
        </p:nvSpPr>
        <p:spPr>
          <a:xfrm>
            <a:off x="7107382" y="1842654"/>
            <a:ext cx="4046330" cy="44611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b="1" dirty="0"/>
              <a:t>M</a:t>
            </a:r>
            <a:r>
              <a:rPr lang="id-ID" sz="2400" b="1" dirty="0"/>
              <a:t>etode </a:t>
            </a:r>
            <a:r>
              <a:rPr lang="id-ID" sz="2400" b="1" i="1" dirty="0"/>
              <a:t>Learning</a:t>
            </a:r>
            <a:endParaRPr lang="en-US" b="1" i="1" dirty="0"/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Decision </a:t>
            </a:r>
            <a:r>
              <a:rPr lang="id-ID" sz="2400" i="1" dirty="0"/>
              <a:t>T</a:t>
            </a:r>
            <a:r>
              <a:rPr lang="en-US" sz="2400" i="1" dirty="0" err="1"/>
              <a:t>ree</a:t>
            </a:r>
            <a:r>
              <a:rPr lang="en-US" sz="2400" i="1" dirty="0"/>
              <a:t> </a:t>
            </a:r>
            <a:r>
              <a:rPr lang="id-ID" sz="2400" i="1" dirty="0"/>
              <a:t>L</a:t>
            </a:r>
            <a:r>
              <a:rPr lang="en-US" sz="2400" i="1" dirty="0"/>
              <a:t>earning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Bayesian </a:t>
            </a:r>
            <a:r>
              <a:rPr lang="id-ID" sz="2400" i="1" dirty="0"/>
              <a:t>L</a:t>
            </a:r>
            <a:r>
              <a:rPr lang="en-US" sz="2400" i="1" dirty="0"/>
              <a:t>earning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Neural Networks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Genetic Algorithm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Instance </a:t>
            </a:r>
            <a:r>
              <a:rPr lang="id-ID" sz="2400" i="1" dirty="0"/>
              <a:t>B</a:t>
            </a:r>
            <a:r>
              <a:rPr lang="en-US" sz="2400" i="1" dirty="0" err="1"/>
              <a:t>ased</a:t>
            </a:r>
            <a:r>
              <a:rPr lang="en-US" sz="2400" i="1" dirty="0"/>
              <a:t> </a:t>
            </a:r>
            <a:r>
              <a:rPr lang="id-ID" sz="2400" i="1" dirty="0"/>
              <a:t>L</a:t>
            </a:r>
            <a:r>
              <a:rPr lang="en-US" sz="2400" i="1" dirty="0"/>
              <a:t>earning</a:t>
            </a:r>
            <a:r>
              <a:rPr lang="id-ID" sz="2400" i="1" dirty="0"/>
              <a:t>, </a:t>
            </a:r>
            <a:r>
              <a:rPr lang="en-US" sz="2400" i="1" dirty="0"/>
              <a:t>etc.</a:t>
            </a:r>
            <a:endParaRPr lang="id-ID" sz="2400" i="1" dirty="0"/>
          </a:p>
          <a:p>
            <a:pPr marL="9842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id-ID" sz="2400" b="1" dirty="0"/>
              <a:t>Proses </a:t>
            </a:r>
            <a:r>
              <a:rPr lang="id-ID" sz="2400" b="1" i="1" dirty="0"/>
              <a:t>Learning</a:t>
            </a:r>
            <a:r>
              <a:rPr lang="id-ID" sz="2400" b="1" dirty="0"/>
              <a:t> (</a:t>
            </a:r>
            <a:r>
              <a:rPr lang="id-ID" sz="2400" b="1" i="1" dirty="0"/>
              <a:t>Application</a:t>
            </a:r>
            <a:r>
              <a:rPr lang="id-ID" sz="2400" b="1" dirty="0"/>
              <a:t>)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Association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Supervised Learning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Unsupervised Learning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Reinforcement Learning</a:t>
            </a:r>
          </a:p>
          <a:p>
            <a:pPr marL="354013" indent="-2555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0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PATTERN RECOGNITION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id-ID" sz="2700" i="1" dirty="0"/>
              <a:t>Pengenalan Pola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E72D344-4748-4FA7-B9DC-55A5A3902C88}"/>
              </a:ext>
            </a:extLst>
          </p:cNvPr>
          <p:cNvSpPr txBox="1">
            <a:spLocks/>
          </p:cNvSpPr>
          <p:nvPr/>
        </p:nvSpPr>
        <p:spPr>
          <a:xfrm>
            <a:off x="1097279" y="1925932"/>
            <a:ext cx="10058401" cy="137075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500" i="1" dirty="0"/>
              <a:t>“</a:t>
            </a:r>
            <a:r>
              <a:rPr lang="id-ID" sz="2500" i="1" dirty="0"/>
              <a:t> </a:t>
            </a:r>
            <a:r>
              <a:rPr lang="en-US" sz="2500" i="1" dirty="0"/>
              <a:t>Pattern </a:t>
            </a:r>
            <a:r>
              <a:rPr lang="id-ID" sz="2500" i="1" dirty="0"/>
              <a:t>r</a:t>
            </a:r>
            <a:r>
              <a:rPr lang="en-US" sz="2500" i="1" dirty="0" err="1"/>
              <a:t>ecognition</a:t>
            </a:r>
            <a:r>
              <a:rPr lang="en-US" sz="2500" i="1" dirty="0"/>
              <a:t> </a:t>
            </a:r>
            <a:r>
              <a:rPr lang="en-US" sz="2500" i="1" dirty="0" err="1"/>
              <a:t>atau</a:t>
            </a:r>
            <a:r>
              <a:rPr lang="en-US" sz="2500" i="1" dirty="0"/>
              <a:t> </a:t>
            </a:r>
            <a:r>
              <a:rPr lang="id-ID" sz="2500" i="1" dirty="0"/>
              <a:t>p</a:t>
            </a:r>
            <a:r>
              <a:rPr lang="en-US" sz="2500" i="1" dirty="0" err="1"/>
              <a:t>engenalan</a:t>
            </a:r>
            <a:r>
              <a:rPr lang="en-US" sz="2500" i="1" dirty="0"/>
              <a:t> </a:t>
            </a:r>
            <a:r>
              <a:rPr lang="en-US" sz="2500" i="1" dirty="0" err="1"/>
              <a:t>pola</a:t>
            </a:r>
            <a:r>
              <a:rPr lang="en-US" sz="2500" i="1" dirty="0"/>
              <a:t> </a:t>
            </a:r>
            <a:r>
              <a:rPr lang="en-US" sz="2500" i="1" dirty="0" err="1"/>
              <a:t>merupakan</a:t>
            </a:r>
            <a:r>
              <a:rPr lang="en-US" sz="2500" i="1" dirty="0"/>
              <a:t> </a:t>
            </a:r>
            <a:r>
              <a:rPr lang="id-ID" sz="2500" i="1" dirty="0"/>
              <a:t>pengelompokan</a:t>
            </a:r>
            <a:r>
              <a:rPr lang="en-US" sz="2500" i="1" dirty="0"/>
              <a:t> data yang </a:t>
            </a:r>
            <a:r>
              <a:rPr lang="en-US" sz="2500" i="1" dirty="0" err="1"/>
              <a:t>didasarkan</a:t>
            </a:r>
            <a:r>
              <a:rPr lang="en-US" sz="2500" i="1" dirty="0"/>
              <a:t> pada </a:t>
            </a:r>
            <a:r>
              <a:rPr lang="en-US" sz="2500" i="1" dirty="0" err="1"/>
              <a:t>pengetahuan</a:t>
            </a:r>
            <a:r>
              <a:rPr lang="en-US" sz="2500" i="1" dirty="0"/>
              <a:t> yang </a:t>
            </a:r>
            <a:r>
              <a:rPr lang="en-US" sz="2500" i="1" dirty="0" err="1"/>
              <a:t>telah</a:t>
            </a:r>
            <a:r>
              <a:rPr lang="en-US" sz="2500" i="1" dirty="0"/>
              <a:t> </a:t>
            </a:r>
            <a:r>
              <a:rPr lang="en-US" sz="2500" i="1" dirty="0" err="1"/>
              <a:t>dibangkitkan</a:t>
            </a:r>
            <a:r>
              <a:rPr lang="en-US" sz="2500" i="1" dirty="0"/>
              <a:t> </a:t>
            </a:r>
            <a:r>
              <a:rPr lang="en-US" sz="2500" i="1" dirty="0" err="1"/>
              <a:t>sebelumnya</a:t>
            </a:r>
            <a:r>
              <a:rPr lang="en-US" sz="2500" i="1" dirty="0"/>
              <a:t> </a:t>
            </a:r>
            <a:r>
              <a:rPr lang="en-US" sz="2500" i="1" dirty="0" err="1"/>
              <a:t>atau</a:t>
            </a:r>
            <a:r>
              <a:rPr lang="en-US" sz="2500" i="1" dirty="0"/>
              <a:t> </a:t>
            </a:r>
            <a:r>
              <a:rPr lang="en-US" sz="2500" i="1" dirty="0" err="1"/>
              <a:t>informasi</a:t>
            </a:r>
            <a:r>
              <a:rPr lang="en-US" sz="2500" i="1" dirty="0"/>
              <a:t> </a:t>
            </a:r>
            <a:r>
              <a:rPr lang="en-US" sz="2500" i="1" dirty="0" err="1"/>
              <a:t>statistik</a:t>
            </a:r>
            <a:r>
              <a:rPr lang="en-US" sz="2500" i="1" dirty="0"/>
              <a:t> yang </a:t>
            </a:r>
            <a:r>
              <a:rPr lang="en-US" sz="2500" i="1" dirty="0" err="1"/>
              <a:t>diekstrak</a:t>
            </a:r>
            <a:r>
              <a:rPr lang="en-US" sz="2500" i="1" dirty="0"/>
              <a:t> </a:t>
            </a:r>
            <a:r>
              <a:rPr lang="en-US" sz="2500" i="1" dirty="0" err="1"/>
              <a:t>dari</a:t>
            </a:r>
            <a:r>
              <a:rPr lang="en-US" sz="2500" i="1" dirty="0"/>
              <a:t> </a:t>
            </a:r>
            <a:r>
              <a:rPr lang="en-US" sz="2500" i="1" dirty="0" err="1"/>
              <a:t>pola</a:t>
            </a:r>
            <a:r>
              <a:rPr lang="en-US" sz="2500" i="1" dirty="0"/>
              <a:t> dan </a:t>
            </a:r>
            <a:r>
              <a:rPr lang="en-US" sz="2500" i="1" dirty="0" err="1"/>
              <a:t>atau</a:t>
            </a:r>
            <a:r>
              <a:rPr lang="en-US" sz="2500" i="1" dirty="0"/>
              <a:t> </a:t>
            </a:r>
            <a:r>
              <a:rPr lang="en-US" sz="2500" i="1" dirty="0" err="1"/>
              <a:t>representasinya</a:t>
            </a:r>
            <a:r>
              <a:rPr lang="id-ID" sz="2500" i="1" dirty="0"/>
              <a:t> </a:t>
            </a:r>
            <a:r>
              <a:rPr lang="en-US" sz="2500" dirty="0"/>
              <a:t>“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3203382"/>
            <a:ext cx="10056433" cy="30667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Deskripsi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d-ID" sz="2200" dirty="0"/>
              <a:t>Pengenalan pola langsung (konkret), mencakup pengenalan visual dan aural spasial (karakter, gambar, sidik jari, tandatangan) dan temporal (muka gelombang, ucapan) dengan bantuan alat penginderaan (sensor) 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d-ID" sz="2200" dirty="0"/>
              <a:t>Pengenalan pola tidak langsung (konseptual), pengenalan yang abstrak seperti konsep dan gagasan di satu pihak dapat dilakukan tanpa bantuan sensor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Bentuk</a:t>
            </a:r>
            <a:r>
              <a:rPr lang="en-US" sz="2200" dirty="0"/>
              <a:t> </a:t>
            </a:r>
            <a:r>
              <a:rPr lang="id-ID" sz="2200" dirty="0"/>
              <a:t>p</a:t>
            </a:r>
            <a:r>
              <a:rPr lang="en-US" sz="2200" dirty="0" err="1"/>
              <a:t>engenalan</a:t>
            </a:r>
            <a:r>
              <a:rPr lang="en-US" sz="2200" dirty="0"/>
              <a:t> </a:t>
            </a:r>
            <a:r>
              <a:rPr lang="id-ID" sz="2200" dirty="0"/>
              <a:t>p</a:t>
            </a:r>
            <a:r>
              <a:rPr lang="en-US" sz="2200" dirty="0" err="1"/>
              <a:t>ola</a:t>
            </a:r>
            <a:r>
              <a:rPr lang="id-ID" sz="2200" dirty="0"/>
              <a:t>, terdiri dari:</a:t>
            </a:r>
            <a:endParaRPr lang="en-US" sz="2200" dirty="0"/>
          </a:p>
          <a:p>
            <a:pPr marL="635000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Classification</a:t>
            </a:r>
          </a:p>
          <a:p>
            <a:pPr marL="635000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Clustering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42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9020183-16C2-4219-BD9A-40C6D145B9B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1205" y="1778533"/>
            <a:ext cx="8882744" cy="369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PATTERN RECOGNITION</a:t>
            </a:r>
            <a:br>
              <a:rPr lang="id-ID" sz="4000" b="1" dirty="0"/>
            </a:br>
            <a:r>
              <a:rPr lang="en-US" sz="2700" i="1" dirty="0"/>
              <a:t>S</a:t>
            </a:r>
            <a:r>
              <a:rPr lang="id-ID" sz="2700" i="1" dirty="0"/>
              <a:t>truktur dan Tahapan Pengenalan Pola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80" y="1842655"/>
            <a:ext cx="3026852" cy="15863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Struktur Umum Sistem Pengenalan Pola</a:t>
            </a:r>
            <a:endParaRPr lang="en-US" sz="2400" b="1" dirty="0"/>
          </a:p>
          <a:p>
            <a:pPr marL="98425" indent="0">
              <a:spcBef>
                <a:spcPts val="200"/>
              </a:spcBef>
              <a:buNone/>
            </a:pPr>
            <a:endParaRPr lang="en-US" sz="2200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A421DC10-75A7-42E3-953F-8C78DEA6EDD3}"/>
              </a:ext>
            </a:extLst>
          </p:cNvPr>
          <p:cNvSpPr txBox="1">
            <a:spLocks/>
          </p:cNvSpPr>
          <p:nvPr/>
        </p:nvSpPr>
        <p:spPr>
          <a:xfrm>
            <a:off x="1067783" y="4945225"/>
            <a:ext cx="10056433" cy="12825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i-FI" sz="2400" b="1" dirty="0"/>
              <a:t>Tahapan </a:t>
            </a:r>
            <a:r>
              <a:rPr lang="id-ID" sz="2400" b="1" dirty="0"/>
              <a:t>Operasi</a:t>
            </a:r>
            <a:r>
              <a:rPr lang="fi-FI" sz="2400" b="1" dirty="0"/>
              <a:t> Sistem Pengenalan Pola</a:t>
            </a:r>
            <a:endParaRPr lang="en-US" sz="2400" b="1" dirty="0"/>
          </a:p>
          <a:p>
            <a:pPr marL="98425" indent="0">
              <a:spcBef>
                <a:spcPts val="200"/>
              </a:spcBef>
              <a:buNone/>
            </a:pPr>
            <a:endParaRPr lang="en-US" sz="22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A748F6E-E757-4B77-A9FB-428B145F2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7043" y="5385517"/>
            <a:ext cx="6914606" cy="87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1DB95B63-DFB4-430E-8C30-F39C50A07DC3}"/>
              </a:ext>
            </a:extLst>
          </p:cNvPr>
          <p:cNvSpPr txBox="1">
            <a:spLocks/>
          </p:cNvSpPr>
          <p:nvPr/>
        </p:nvSpPr>
        <p:spPr>
          <a:xfrm>
            <a:off x="678773" y="3129590"/>
            <a:ext cx="2604757" cy="12825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i="1" dirty="0"/>
              <a:t>Pattern Recogniton:</a:t>
            </a:r>
          </a:p>
          <a:p>
            <a:pPr marL="441325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Classification</a:t>
            </a:r>
          </a:p>
          <a:p>
            <a:pPr marL="441325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6349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CLASSIFICATION</a:t>
            </a:r>
            <a:br>
              <a:rPr lang="id-ID" sz="4000" b="1" dirty="0"/>
            </a:br>
            <a:r>
              <a:rPr lang="id-ID" sz="2700" i="1" dirty="0"/>
              <a:t>Pengenalan Pola Dengan </a:t>
            </a:r>
            <a:r>
              <a:rPr lang="en-US" sz="2700" i="1" dirty="0"/>
              <a:t>Classification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13770-29A9-4C1D-831D-B50370EC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E72D344-4748-4FA7-B9DC-55A5A3902C88}"/>
              </a:ext>
            </a:extLst>
          </p:cNvPr>
          <p:cNvSpPr txBox="1">
            <a:spLocks/>
          </p:cNvSpPr>
          <p:nvPr/>
        </p:nvSpPr>
        <p:spPr>
          <a:xfrm>
            <a:off x="1097279" y="1925932"/>
            <a:ext cx="10058401" cy="137075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700" i="1" dirty="0"/>
              <a:t>“</a:t>
            </a:r>
            <a:r>
              <a:rPr lang="id-ID" sz="2700" i="1" dirty="0"/>
              <a:t> Classification atau k</a:t>
            </a:r>
            <a:r>
              <a:rPr lang="en-US" sz="2700" i="1" dirty="0" err="1"/>
              <a:t>lasifikasi</a:t>
            </a:r>
            <a:r>
              <a:rPr lang="en-US" sz="2700" i="1" dirty="0"/>
              <a:t> </a:t>
            </a:r>
            <a:r>
              <a:rPr lang="en-US" sz="2700" i="1" dirty="0" err="1"/>
              <a:t>adalah</a:t>
            </a:r>
            <a:r>
              <a:rPr lang="en-US" sz="2700" i="1" dirty="0"/>
              <a:t> </a:t>
            </a:r>
            <a:r>
              <a:rPr lang="en-US" sz="2700" i="1" dirty="0" err="1"/>
              <a:t>suatu</a:t>
            </a:r>
            <a:r>
              <a:rPr lang="en-US" sz="2700" i="1" dirty="0"/>
              <a:t> proses </a:t>
            </a:r>
            <a:r>
              <a:rPr lang="en-US" sz="2700" i="1" dirty="0" err="1"/>
              <a:t>pengelompokan</a:t>
            </a:r>
            <a:r>
              <a:rPr lang="en-US" sz="2700" i="1" dirty="0"/>
              <a:t> data </a:t>
            </a:r>
            <a:r>
              <a:rPr lang="en-US" sz="2700" i="1" dirty="0" err="1"/>
              <a:t>dengan</a:t>
            </a:r>
            <a:r>
              <a:rPr lang="en-US" sz="2700" i="1" dirty="0"/>
              <a:t> </a:t>
            </a:r>
            <a:r>
              <a:rPr lang="en-US" sz="2700" i="1" dirty="0" err="1"/>
              <a:t>didasarkan</a:t>
            </a:r>
            <a:r>
              <a:rPr lang="en-US" sz="2700" i="1" dirty="0"/>
              <a:t> pada </a:t>
            </a:r>
            <a:r>
              <a:rPr lang="en-US" sz="2700" i="1" dirty="0" err="1"/>
              <a:t>ciri‐ciri</a:t>
            </a:r>
            <a:r>
              <a:rPr lang="en-US" sz="2700" i="1" dirty="0"/>
              <a:t> </a:t>
            </a:r>
            <a:r>
              <a:rPr lang="en-US" sz="2700" i="1" dirty="0" err="1"/>
              <a:t>tertentu</a:t>
            </a:r>
            <a:r>
              <a:rPr lang="en-US" sz="2700" i="1" dirty="0"/>
              <a:t> </a:t>
            </a:r>
            <a:r>
              <a:rPr lang="en-US" sz="2700" i="1" dirty="0" err="1"/>
              <a:t>ke</a:t>
            </a:r>
            <a:r>
              <a:rPr lang="en-US" sz="2700" i="1" dirty="0"/>
              <a:t> </a:t>
            </a:r>
            <a:r>
              <a:rPr lang="en-US" sz="2700" i="1" dirty="0" err="1"/>
              <a:t>dalam</a:t>
            </a:r>
            <a:r>
              <a:rPr lang="en-US" sz="2700" i="1" dirty="0"/>
              <a:t> </a:t>
            </a:r>
            <a:r>
              <a:rPr lang="en-US" sz="2700" i="1" dirty="0" err="1"/>
              <a:t>kelas‐kelas</a:t>
            </a:r>
            <a:r>
              <a:rPr lang="en-US" sz="2700" i="1" dirty="0"/>
              <a:t> yang </a:t>
            </a:r>
            <a:r>
              <a:rPr lang="en-US" sz="2700" i="1" dirty="0" err="1"/>
              <a:t>telah</a:t>
            </a:r>
            <a:r>
              <a:rPr lang="en-US" sz="2700" i="1" dirty="0"/>
              <a:t> </a:t>
            </a:r>
            <a:r>
              <a:rPr lang="en-US" sz="2700" i="1" dirty="0" err="1"/>
              <a:t>ditentukan</a:t>
            </a:r>
            <a:r>
              <a:rPr lang="en-US" sz="2700" i="1" dirty="0"/>
              <a:t> pula</a:t>
            </a:r>
            <a:r>
              <a:rPr lang="id-ID" sz="2700" i="1" dirty="0"/>
              <a:t> </a:t>
            </a:r>
            <a:r>
              <a:rPr lang="en-US" sz="2700" dirty="0"/>
              <a:t>“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6A7A2-7401-49EB-B9A6-7A530D34916F}"/>
              </a:ext>
            </a:extLst>
          </p:cNvPr>
          <p:cNvSpPr txBox="1">
            <a:spLocks/>
          </p:cNvSpPr>
          <p:nvPr/>
        </p:nvSpPr>
        <p:spPr>
          <a:xfrm>
            <a:off x="1097279" y="3713584"/>
            <a:ext cx="10056433" cy="264989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700" b="1" dirty="0"/>
              <a:t>Metode </a:t>
            </a:r>
            <a:r>
              <a:rPr lang="id-ID" sz="2700" b="1" i="1" dirty="0"/>
              <a:t>Classification</a:t>
            </a:r>
            <a:endParaRPr lang="en-US" sz="2700" b="1" i="1" dirty="0"/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700" i="1" dirty="0"/>
              <a:t>Decision </a:t>
            </a:r>
            <a:r>
              <a:rPr lang="id-ID" sz="2700" i="1" dirty="0"/>
              <a:t>T</a:t>
            </a:r>
            <a:r>
              <a:rPr lang="en-US" sz="2700" i="1" dirty="0"/>
              <a:t>able </a:t>
            </a:r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700" i="1" dirty="0"/>
              <a:t>Decision </a:t>
            </a:r>
            <a:r>
              <a:rPr lang="id-ID" sz="2700" i="1" dirty="0"/>
              <a:t>Tree</a:t>
            </a:r>
            <a:r>
              <a:rPr lang="en-US" sz="2700" i="1" dirty="0"/>
              <a:t> </a:t>
            </a:r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i="1" dirty="0"/>
              <a:t>Naïve</a:t>
            </a:r>
            <a:r>
              <a:rPr lang="en-US" sz="2700" i="1" dirty="0"/>
              <a:t> Bayes</a:t>
            </a:r>
          </a:p>
          <a:p>
            <a:pPr marL="354013" indent="-255588" algn="ctr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700" i="1" dirty="0"/>
              <a:t>K</a:t>
            </a:r>
            <a:r>
              <a:rPr lang="id-ID" sz="2700" i="1" dirty="0"/>
              <a:t>-</a:t>
            </a:r>
            <a:r>
              <a:rPr lang="en-US" sz="2700" i="1" dirty="0"/>
              <a:t>Nearest </a:t>
            </a:r>
            <a:r>
              <a:rPr lang="en-US" sz="2700" i="1" dirty="0" err="1"/>
              <a:t>Neighbours</a:t>
            </a:r>
            <a:r>
              <a:rPr lang="en-US" sz="2700" i="1" dirty="0"/>
              <a:t> (K-NN)</a:t>
            </a:r>
            <a:r>
              <a:rPr lang="id-ID" sz="2700" i="1" dirty="0"/>
              <a:t>, etc.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9210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11247</TotalTime>
  <Words>3998</Words>
  <Application>Microsoft Macintosh PowerPoint</Application>
  <PresentationFormat>Widescreen</PresentationFormat>
  <Paragraphs>391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Retrospect</vt:lpstr>
      <vt:lpstr>ARTIFICIAL INTELLIGENCE Intelligent Informatics Knowledge    PEMBELAJARAN: LEARNING MODEL - III “ PENYELESAIAN MASALAH BERDASARKAN PEMBELAJARAN ” </vt:lpstr>
      <vt:lpstr>Dr. Aradea, S.T., M.T. Lecturer/ Researcher Artificial Intelligence Siliwangi Research Group</vt:lpstr>
      <vt:lpstr>REFERENSI Kecerdasan Buatan</vt:lpstr>
      <vt:lpstr>IKHTISAR Penyelesaian Masalah Berdasarkan Pembelajaran</vt:lpstr>
      <vt:lpstr>KONSEP LEARNING Definisi Learning</vt:lpstr>
      <vt:lpstr>KONSEP LEARNING Dekripsi Teknik Learning</vt:lpstr>
      <vt:lpstr>PATTERN RECOGNITION Deskripsi Pengenalan Pola</vt:lpstr>
      <vt:lpstr>PATTERN RECOGNITION Struktur dan Tahapan Pengenalan Pola</vt:lpstr>
      <vt:lpstr>CLASSIFICATION Pengenalan Pola Dengan Classification</vt:lpstr>
      <vt:lpstr>CLASSIFICATION Classification Dengan Decision Table </vt:lpstr>
      <vt:lpstr>CLASSIFICATION Classification Dengan Decision Table </vt:lpstr>
      <vt:lpstr>CLASSIFICATION Classification Dengan Decision Table </vt:lpstr>
      <vt:lpstr>CLASSIFICATION Classification Dengan Decision Tree</vt:lpstr>
      <vt:lpstr>CLASSIFICATION Classification Dengan Naïve Bayes</vt:lpstr>
      <vt:lpstr>CLASSIFICATION Classification Dengan Naïve Bayes</vt:lpstr>
      <vt:lpstr>CLASSIFICATION Classification Dengan Naïve Bayes</vt:lpstr>
      <vt:lpstr>CLASSIFICATION Classification Dengan Naïve Bayes</vt:lpstr>
      <vt:lpstr>CLASSIFICATION Classification Dengan Naïve Bayes</vt:lpstr>
      <vt:lpstr>CLASSIFICATION Classification Dengan Naïve Bayes</vt:lpstr>
      <vt:lpstr>CLASSIFICATION Classification Dengan Naïve Bayes</vt:lpstr>
      <vt:lpstr>CLASSIFICATION Classification Dengan Naïve Bayes</vt:lpstr>
      <vt:lpstr>CLASSIFICATION Classification Dengan Naïve Bayes</vt:lpstr>
      <vt:lpstr>CLASSIFICATION Classification Dengan K-Nearest Neighbours (K-NN)</vt:lpstr>
      <vt:lpstr>CLASSIFICATION Classification Dengan K-Nearest Neighbours (K-NN)</vt:lpstr>
      <vt:lpstr>CLASSIFICATION Classification Dengan K-Nearest Neighbours (K-NN)</vt:lpstr>
      <vt:lpstr>CLASSIFICATION Classification Dengan K-Nearest Neighbours (K-NN)</vt:lpstr>
      <vt:lpstr>CLASSIFICATION Classification Dengan K-Nearest Neighbours (K-NN)</vt:lpstr>
      <vt:lpstr>CLASSIFICATION Classification Dengan K-Nearest Neighbours (K-NN)</vt:lpstr>
      <vt:lpstr>CLASSIFICATION Classification Dengan K-Nearest Neighbours (K-NN)</vt:lpstr>
      <vt:lpstr>CLASSIFICATION Classification Dengan K-Nearest Neighbours (K-NN)</vt:lpstr>
      <vt:lpstr>CLASSIFICATION Classification Dengan K-Nearest Neighbours (K-NN)</vt:lpstr>
      <vt:lpstr>CLASSIFICATION Classification Dengan K-Nearest Neighbours (K-NN)</vt:lpstr>
      <vt:lpstr>CLUSTERING Pengenalan Pola Dengan Clustering</vt:lpstr>
      <vt:lpstr>CLUSTERING Pengenalan Pola Dengan Clustering</vt:lpstr>
      <vt:lpstr>CLUSTERING Pengenalan Pola Dengan Clustering</vt:lpstr>
      <vt:lpstr>CLUSTERING Pengenalan Pola Dengan Clustering</vt:lpstr>
      <vt:lpstr>CLUSTERING Pengenalan Pola Dengan Clustering</vt:lpstr>
      <vt:lpstr>CLUSTERING Pengenalan Pola Dengan Clustering</vt:lpstr>
      <vt:lpstr>CLUSTERING Pengenalan Pola Dengan Clustering</vt:lpstr>
      <vt:lpstr>CLUSTERING Pengenalan Pola Dengan Clustering</vt:lpstr>
      <vt:lpstr>CLUSTERING Clustering Dengan K‐Means</vt:lpstr>
      <vt:lpstr>CLUSTERING Clustering Dengan K‐Means</vt:lpstr>
      <vt:lpstr>CLUSTERING Clustering Dengan K‐Means</vt:lpstr>
      <vt:lpstr>CLUSTERING Clustering Dengan K‐Means</vt:lpstr>
      <vt:lpstr>CLUSTERING Clustering Dengan K‐Means</vt:lpstr>
      <vt:lpstr>CLUSTERING Clustering Dengan Hierarchical Clustering</vt:lpstr>
      <vt:lpstr>CLUSTERING Clustering Dengan Hierarchical Clustering</vt:lpstr>
      <vt:lpstr>CLUSTERING Clustering Dengan Hierarchical Clustering</vt:lpstr>
      <vt:lpstr>CLUSTERING Clustering Dengan Hierarchical Clustering</vt:lpstr>
      <vt:lpstr>CLUSTERING Clustering Dengan Hierarchical Clustering</vt:lpstr>
      <vt:lpstr>CLUSTERING Clustering Dengan Hierarchical Clustering</vt:lpstr>
      <vt:lpstr>KESIMPULAN Penyelesaian Masalah Berdasarkan Pembelajaran</vt:lpstr>
      <vt:lpstr>KESIMPULAN Empat Teknik Kecerdasan Buatan</vt:lpstr>
      <vt:lpstr>KESIMPULAN Empat Teknik Kecerdasan Buatan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Siliwangi (AIS)</dc:title>
  <dc:creator>ACER PC</dc:creator>
  <cp:lastModifiedBy>Dr. Aradea</cp:lastModifiedBy>
  <cp:revision>3854</cp:revision>
  <dcterms:created xsi:type="dcterms:W3CDTF">2020-07-24T08:40:20Z</dcterms:created>
  <dcterms:modified xsi:type="dcterms:W3CDTF">2022-12-01T15:53:41Z</dcterms:modified>
</cp:coreProperties>
</file>