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434" r:id="rId3"/>
    <p:sldId id="258" r:id="rId4"/>
    <p:sldId id="303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61" r:id="rId17"/>
    <p:sldId id="401" r:id="rId18"/>
    <p:sldId id="399" r:id="rId19"/>
    <p:sldId id="400" r:id="rId20"/>
    <p:sldId id="402" r:id="rId21"/>
    <p:sldId id="403" r:id="rId22"/>
    <p:sldId id="404" r:id="rId23"/>
    <p:sldId id="405" r:id="rId24"/>
    <p:sldId id="429" r:id="rId25"/>
    <p:sldId id="406" r:id="rId26"/>
    <p:sldId id="407" r:id="rId27"/>
    <p:sldId id="408" r:id="rId28"/>
    <p:sldId id="430" r:id="rId29"/>
    <p:sldId id="431" r:id="rId30"/>
    <p:sldId id="409" r:id="rId31"/>
    <p:sldId id="410" r:id="rId32"/>
    <p:sldId id="411" r:id="rId33"/>
    <p:sldId id="412" r:id="rId34"/>
    <p:sldId id="413" r:id="rId35"/>
    <p:sldId id="414" r:id="rId36"/>
    <p:sldId id="432" r:id="rId37"/>
    <p:sldId id="415" r:id="rId38"/>
    <p:sldId id="416" r:id="rId39"/>
    <p:sldId id="417" r:id="rId40"/>
    <p:sldId id="419" r:id="rId41"/>
    <p:sldId id="420" r:id="rId42"/>
    <p:sldId id="421" r:id="rId43"/>
    <p:sldId id="422" r:id="rId44"/>
    <p:sldId id="424" r:id="rId45"/>
    <p:sldId id="425" r:id="rId46"/>
    <p:sldId id="428" r:id="rId47"/>
    <p:sldId id="426" r:id="rId48"/>
    <p:sldId id="427" r:id="rId49"/>
    <p:sldId id="418" r:id="rId50"/>
    <p:sldId id="433" r:id="rId51"/>
    <p:sldId id="398" r:id="rId52"/>
    <p:sldId id="31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3861" autoAdjust="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EAF1-731A-4EDF-A21A-1FB49D775A8F}" type="datetimeFigureOut">
              <a:rPr lang="en-ID" smtClean="0"/>
              <a:t>9/13/2021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929D-0792-4167-A1F4-6D117CA4B1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48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dea@unsil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radea_Dipalokareswar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is.if.unsil.ac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dea.dipaloka@gmail.com" TargetMode="External"/><Relationship Id="rId5" Type="http://schemas.openxmlformats.org/officeDocument/2006/relationships/hyperlink" Target="https://s.id/ais-yt" TargetMode="External"/><Relationship Id="rId4" Type="http://schemas.openxmlformats.org/officeDocument/2006/relationships/hyperlink" Target="mailto:aradea.informatik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57908" cy="3566160"/>
          </a:xfrm>
        </p:spPr>
        <p:txBody>
          <a:bodyPr>
            <a:normAutofit/>
          </a:bodyPr>
          <a:lstStyle/>
          <a:p>
            <a:r>
              <a:rPr lang="en-US" sz="3600" b="1" dirty="0"/>
              <a:t>ARTIFICIAL INTELLIGENCE</a:t>
            </a:r>
            <a:br>
              <a:rPr lang="id-ID" sz="5400" b="1" dirty="0"/>
            </a:br>
            <a:r>
              <a:rPr lang="en-US" sz="2600" b="1" i="1" dirty="0">
                <a:solidFill>
                  <a:schemeClr val="tx2"/>
                </a:solidFill>
              </a:rPr>
              <a:t>Intelligent Informatics Knowledge</a:t>
            </a:r>
            <a:br>
              <a:rPr lang="id-ID" sz="2600" b="1" i="1" dirty="0">
                <a:solidFill>
                  <a:schemeClr val="tx2"/>
                </a:solidFill>
              </a:rPr>
            </a:br>
            <a:br>
              <a:rPr lang="id-ID" sz="2200" b="1" i="1" dirty="0"/>
            </a:br>
            <a:br>
              <a:rPr lang="id-ID" sz="2200" b="1" dirty="0"/>
            </a:br>
            <a:br>
              <a:rPr lang="id-ID" sz="2400" b="1" dirty="0"/>
            </a:br>
            <a:r>
              <a:rPr lang="en-US" sz="3200" b="1" dirty="0"/>
              <a:t>PENCARIAN: BLIND (UN-INFORMED)</a:t>
            </a:r>
            <a:br>
              <a:rPr lang="id-ID" sz="2200" b="1" dirty="0"/>
            </a:br>
            <a:r>
              <a:rPr lang="id-ID" sz="2400" b="1" dirty="0"/>
              <a:t>“</a:t>
            </a:r>
            <a:r>
              <a:rPr lang="en-US" sz="2400" b="1" dirty="0"/>
              <a:t> PENYELESAIAN MASALAH DENGAN PENCARIAN </a:t>
            </a:r>
            <a:r>
              <a:rPr lang="id-ID" sz="2400" b="1" dirty="0"/>
              <a:t>”</a:t>
            </a:r>
            <a:br>
              <a:rPr lang="id-ID" sz="2400" b="1" dirty="0"/>
            </a:br>
            <a:endParaRPr lang="id-ID" sz="2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3425" y="4455621"/>
            <a:ext cx="1028074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KELOMPOK KEILMUAN</a:t>
            </a:r>
            <a:r>
              <a:rPr lang="id-ID" sz="2800" b="1" dirty="0"/>
              <a:t> INFORMATIKA</a:t>
            </a:r>
            <a:r>
              <a:rPr lang="en-US" sz="2800" b="1" dirty="0"/>
              <a:t> DAN SISTEM INTELIGEN</a:t>
            </a:r>
            <a:endParaRPr lang="id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4F1D9-23FE-493E-A97F-FDF0472B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20" y="1464854"/>
            <a:ext cx="1745800" cy="940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DC8E89-D070-4442-94AF-230BFBC7E853}"/>
              </a:ext>
            </a:extLst>
          </p:cNvPr>
          <p:cNvSpPr txBox="1">
            <a:spLocks/>
          </p:cNvSpPr>
          <p:nvPr/>
        </p:nvSpPr>
        <p:spPr>
          <a:xfrm>
            <a:off x="8922327" y="5393147"/>
            <a:ext cx="2483404" cy="784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b="1" dirty="0">
                <a:solidFill>
                  <a:schemeClr val="tx1"/>
                </a:solidFill>
                <a:latin typeface="+mn-lt"/>
              </a:rPr>
              <a:t>Dr. Aradea, S.T., M.T.</a:t>
            </a:r>
          </a:p>
          <a:p>
            <a:r>
              <a:rPr lang="id-ID" sz="1400" dirty="0">
                <a:solidFill>
                  <a:schemeClr val="tx1"/>
                </a:solidFill>
                <a:hlinkClick r:id="rId3"/>
              </a:rPr>
              <a:t>aradea.informatika@gmail.com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MODEL AGEN</a:t>
            </a:r>
            <a:br>
              <a:rPr lang="id-ID" sz="4000" b="1" dirty="0"/>
            </a:br>
            <a:r>
              <a:rPr lang="en-US" sz="2700" i="1" dirty="0" err="1"/>
              <a:t>Perancangan</a:t>
            </a:r>
            <a:r>
              <a:rPr lang="en-US" sz="2700" i="1" dirty="0"/>
              <a:t> </a:t>
            </a:r>
            <a:r>
              <a:rPr lang="en-US" sz="2700" i="1" dirty="0" err="1"/>
              <a:t>Agen</a:t>
            </a:r>
            <a:endParaRPr lang="id-ID" sz="2700" i="1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AADE2BE-18BE-41E6-A5BD-C921C8514DF2}"/>
              </a:ext>
            </a:extLst>
          </p:cNvPr>
          <p:cNvSpPr txBox="1">
            <a:spLocks/>
          </p:cNvSpPr>
          <p:nvPr/>
        </p:nvSpPr>
        <p:spPr>
          <a:xfrm>
            <a:off x="1097279" y="2153265"/>
            <a:ext cx="2752050" cy="362810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dirty="0" err="1"/>
              <a:t>Deskripsi</a:t>
            </a:r>
            <a:r>
              <a:rPr lang="en-US" dirty="0"/>
              <a:t> PEAS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agen</a:t>
            </a: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Sifat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Dunia </a:t>
            </a:r>
            <a:r>
              <a:rPr lang="en-US" dirty="0" err="1"/>
              <a:t>nyata</a:t>
            </a:r>
            <a:r>
              <a:rPr lang="en-US" dirty="0"/>
              <a:t> (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)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diamati</a:t>
            </a:r>
            <a:r>
              <a:rPr lang="en-US" dirty="0"/>
              <a:t>, </a:t>
            </a:r>
            <a:r>
              <a:rPr lang="en-US" dirty="0" err="1"/>
              <a:t>stokastik</a:t>
            </a:r>
            <a:r>
              <a:rPr lang="en-US" dirty="0"/>
              <a:t>, </a:t>
            </a:r>
            <a:r>
              <a:rPr lang="en-US" dirty="0" err="1"/>
              <a:t>sekuensial</a:t>
            </a:r>
            <a:r>
              <a:rPr lang="en-US" dirty="0"/>
              <a:t>,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terus</a:t>
            </a: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r>
              <a:rPr lang="en-US" dirty="0" err="1"/>
              <a:t>menerus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multi-</a:t>
            </a:r>
            <a:r>
              <a:rPr lang="en-US" dirty="0" err="1"/>
              <a:t>agen</a:t>
            </a: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26FB3-297C-4412-9EC0-2C07DB8A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4" y="128919"/>
            <a:ext cx="7698659" cy="61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843549"/>
            <a:ext cx="10058401" cy="14507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400" i="1" dirty="0"/>
              <a:t>“ </a:t>
            </a:r>
            <a:r>
              <a:rPr lang="en-US" sz="2400" i="1" dirty="0" err="1"/>
              <a:t>Tipe</a:t>
            </a:r>
            <a:r>
              <a:rPr lang="en-US" sz="2400" i="1" dirty="0"/>
              <a:t> </a:t>
            </a:r>
            <a:r>
              <a:rPr lang="en-US" sz="2400" i="1" dirty="0" err="1"/>
              <a:t>lingkungan</a:t>
            </a:r>
            <a:r>
              <a:rPr lang="en-US" sz="2400" i="1" dirty="0"/>
              <a:t> </a:t>
            </a:r>
            <a:r>
              <a:rPr lang="en-US" sz="2400" i="1" dirty="0" err="1"/>
              <a:t>tempat</a:t>
            </a:r>
            <a:r>
              <a:rPr lang="en-US" sz="24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cerdas</a:t>
            </a:r>
            <a:r>
              <a:rPr lang="en-US" sz="2400" i="1" dirty="0"/>
              <a:t> </a:t>
            </a:r>
            <a:r>
              <a:rPr lang="en-US" sz="2400" i="1" dirty="0" err="1"/>
              <a:t>bekerja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ditinjau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beberapa</a:t>
            </a:r>
            <a:r>
              <a:rPr lang="en-US" sz="2400" i="1" dirty="0"/>
              <a:t> </a:t>
            </a:r>
            <a:r>
              <a:rPr lang="en-US" sz="2400" i="1" dirty="0" err="1"/>
              <a:t>aspek</a:t>
            </a:r>
            <a:r>
              <a:rPr lang="en-US" sz="2400" i="1" dirty="0"/>
              <a:t> (</a:t>
            </a:r>
            <a:r>
              <a:rPr lang="en-US" sz="2400" i="1" dirty="0" err="1"/>
              <a:t>berikut</a:t>
            </a:r>
            <a:r>
              <a:rPr lang="en-US" sz="2400" i="1" dirty="0"/>
              <a:t> </a:t>
            </a:r>
            <a:r>
              <a:rPr lang="en-US" sz="2400" i="1" dirty="0" err="1"/>
              <a:t>aspek</a:t>
            </a:r>
            <a:r>
              <a:rPr lang="en-US" sz="2400" i="1" dirty="0"/>
              <a:t> yang </a:t>
            </a:r>
            <a:r>
              <a:rPr lang="en-US" sz="2400" i="1" dirty="0" err="1"/>
              <a:t>menjadi</a:t>
            </a:r>
            <a:r>
              <a:rPr lang="en-US" sz="2400" i="1" dirty="0"/>
              <a:t> </a:t>
            </a:r>
            <a:r>
              <a:rPr lang="en-US" sz="2400" i="1" dirty="0" err="1"/>
              <a:t>lawannya</a:t>
            </a:r>
            <a:r>
              <a:rPr lang="en-US" sz="2400" i="1" dirty="0"/>
              <a:t>) </a:t>
            </a:r>
            <a:r>
              <a:rPr lang="en-US" sz="2400" i="1" dirty="0" err="1"/>
              <a:t>bergantung</a:t>
            </a:r>
            <a:r>
              <a:rPr lang="en-US" sz="2400" i="1" dirty="0"/>
              <a:t> </a:t>
            </a:r>
            <a:r>
              <a:rPr lang="en-US" sz="2400" i="1" dirty="0" err="1"/>
              <a:t>lingkungan</a:t>
            </a:r>
            <a:r>
              <a:rPr lang="en-US" sz="2400" i="1" dirty="0"/>
              <a:t> </a:t>
            </a:r>
            <a:r>
              <a:rPr lang="en-US" sz="2400" i="1" dirty="0" err="1"/>
              <a:t>dimana</a:t>
            </a:r>
            <a:r>
              <a:rPr lang="en-US" sz="24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tersebut</a:t>
            </a:r>
            <a:r>
              <a:rPr lang="en-US" sz="2400" i="1" dirty="0"/>
              <a:t> </a:t>
            </a:r>
            <a:r>
              <a:rPr lang="en-US" sz="2400" i="1" dirty="0" err="1"/>
              <a:t>berada</a:t>
            </a:r>
            <a:r>
              <a:rPr lang="en-US" sz="2400" i="1" dirty="0"/>
              <a:t> “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TIPE LINGKUNGAN AGEN CERDAS</a:t>
            </a:r>
            <a:br>
              <a:rPr lang="id-ID" sz="4000" b="1" dirty="0"/>
            </a:br>
            <a:r>
              <a:rPr lang="en-US" sz="2700" i="1" dirty="0" err="1"/>
              <a:t>Lingkungan</a:t>
            </a:r>
            <a:r>
              <a:rPr lang="en-US" sz="27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Cerdas</a:t>
            </a:r>
            <a:r>
              <a:rPr lang="en-US" sz="2400" i="1" dirty="0"/>
              <a:t> (Intelligent Agent)</a:t>
            </a:r>
            <a:endParaRPr lang="id-ID" sz="27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2ACE6-0721-46E6-A1FF-164FD4CF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26" y="3185649"/>
            <a:ext cx="6697502" cy="2915189"/>
          </a:xfrm>
          <a:prstGeom prst="rect">
            <a:avLst/>
          </a:prstGeo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9DEDBB51-EF03-4DB6-BBAF-993BE3179577}"/>
              </a:ext>
            </a:extLst>
          </p:cNvPr>
          <p:cNvSpPr txBox="1">
            <a:spLocks/>
          </p:cNvSpPr>
          <p:nvPr/>
        </p:nvSpPr>
        <p:spPr>
          <a:xfrm>
            <a:off x="1097279" y="2966489"/>
            <a:ext cx="3603247" cy="31905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Fully Observable vs. Partially Observable</a:t>
            </a:r>
            <a:endParaRPr lang="en-US" sz="8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Single Agent vs. Multiagent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Deterministic vs. Stochastic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Episodic vs. Sequential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Static vs. Dynamic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Discrete vs. Continuous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Known vs. Unknown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D0E5-5966-4018-82B3-223B3A8F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843548"/>
            <a:ext cx="10058401" cy="43950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400" i="1" dirty="0"/>
              <a:t>“ </a:t>
            </a:r>
            <a:r>
              <a:rPr lang="en-US" sz="2400" i="1" dirty="0" err="1"/>
              <a:t>Tipe</a:t>
            </a:r>
            <a:r>
              <a:rPr lang="en-US" sz="2400" i="1" dirty="0"/>
              <a:t> </a:t>
            </a:r>
            <a:r>
              <a:rPr lang="en-US" sz="2400" b="1" i="1" dirty="0"/>
              <a:t>agent programs </a:t>
            </a:r>
            <a:r>
              <a:rPr lang="en-US" sz="2400" i="1" dirty="0"/>
              <a:t>yang </a:t>
            </a:r>
            <a:r>
              <a:rPr lang="en-US" sz="2400" i="1" dirty="0" err="1"/>
              <a:t>menjadi</a:t>
            </a:r>
            <a:r>
              <a:rPr lang="en-US" sz="2400" i="1" dirty="0"/>
              <a:t> </a:t>
            </a:r>
            <a:r>
              <a:rPr lang="en-US" sz="2400" i="1" dirty="0" err="1"/>
              <a:t>landasan</a:t>
            </a:r>
            <a:r>
              <a:rPr lang="en-US" sz="2400" i="1" dirty="0"/>
              <a:t> </a:t>
            </a:r>
            <a:r>
              <a:rPr lang="en-US" sz="2400" i="1" dirty="0" err="1"/>
              <a:t>hampir</a:t>
            </a:r>
            <a:r>
              <a:rPr lang="en-US" sz="2400" i="1" dirty="0"/>
              <a:t> </a:t>
            </a:r>
            <a:r>
              <a:rPr lang="en-US" sz="2400" i="1" dirty="0" err="1"/>
              <a:t>semua</a:t>
            </a:r>
            <a:r>
              <a:rPr lang="en-US" sz="2400" i="1" dirty="0"/>
              <a:t> </a:t>
            </a:r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2400" b="1" i="1" dirty="0"/>
              <a:t>intelligent systems </a:t>
            </a:r>
            <a:r>
              <a:rPr lang="en-US" sz="2400" i="1" dirty="0"/>
              <a:t>“</a:t>
            </a:r>
          </a:p>
          <a:p>
            <a:pPr marL="98425" indent="0" algn="ctr">
              <a:spcBef>
                <a:spcPts val="200"/>
              </a:spcBef>
              <a:buNone/>
            </a:pPr>
            <a:endParaRPr lang="en-US" sz="1600" i="1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Simple reﬂex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historis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Model-based reﬂex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state internal yang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,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teramati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Goal-based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(goal)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(action)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Utility-based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/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(ranking),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rankingnya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(paling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Learning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performasinya</a:t>
            </a: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endParaRPr lang="en-US" i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TIPE AGEN CERDAS</a:t>
            </a:r>
            <a:br>
              <a:rPr lang="id-ID" sz="4000" b="1" dirty="0"/>
            </a:br>
            <a:r>
              <a:rPr lang="en-US" sz="2700" i="1" dirty="0" err="1"/>
              <a:t>Tipe</a:t>
            </a:r>
            <a:r>
              <a:rPr lang="en-US" sz="27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Cerdas</a:t>
            </a:r>
            <a:r>
              <a:rPr lang="en-US" sz="2400" i="1" dirty="0"/>
              <a:t> (Intelligent Agent)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8F206-A9A6-40B3-B18A-7C47E12E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4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843549"/>
            <a:ext cx="4968243" cy="13750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Simple reﬂex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historis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E56F56-3B09-4F19-BC89-8ACDDCE6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05" y="3218597"/>
            <a:ext cx="5267325" cy="3352800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37BB5D2-1CF6-463B-9AA8-6AF75D46B5D8}"/>
              </a:ext>
            </a:extLst>
          </p:cNvPr>
          <p:cNvSpPr txBox="1">
            <a:spLocks/>
          </p:cNvSpPr>
          <p:nvPr/>
        </p:nvSpPr>
        <p:spPr>
          <a:xfrm>
            <a:off x="5877908" y="1843548"/>
            <a:ext cx="5950299" cy="20647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Model-based reﬂex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state internal yang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,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teramati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A1222-A46C-425A-9404-9FE5009C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7" y="3218597"/>
            <a:ext cx="5257800" cy="336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2CF9D-AE9C-4706-85C9-15268853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F0C0AFF-C04C-454A-AA14-D18FC078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TIPE AGEN CERDAS</a:t>
            </a:r>
            <a:br>
              <a:rPr lang="id-ID" sz="4000" b="1" dirty="0"/>
            </a:br>
            <a:r>
              <a:rPr lang="en-US" sz="2700" i="1" dirty="0" err="1"/>
              <a:t>Tipe</a:t>
            </a:r>
            <a:r>
              <a:rPr lang="en-US" sz="27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Cerdas</a:t>
            </a:r>
            <a:r>
              <a:rPr lang="en-US" sz="2400" i="1" dirty="0"/>
              <a:t> (Intelligent Agent)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10313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843548"/>
            <a:ext cx="4772579" cy="18582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Goal-based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(goal)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(action)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1095AE68-9C3C-4C6F-AC9F-C5CE46BE0EAB}"/>
              </a:ext>
            </a:extLst>
          </p:cNvPr>
          <p:cNvSpPr txBox="1">
            <a:spLocks/>
          </p:cNvSpPr>
          <p:nvPr/>
        </p:nvSpPr>
        <p:spPr>
          <a:xfrm>
            <a:off x="5648631" y="1843548"/>
            <a:ext cx="6046839" cy="18582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Utility-based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/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(ranking),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rankingnya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(paling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942D2-DF42-4088-A687-B43452E9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4" y="3209072"/>
            <a:ext cx="5295900" cy="3362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62B3EB-1D0C-4C90-B394-B033E3B0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32" y="3218597"/>
            <a:ext cx="5248275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69860-822C-4F45-90EB-5F153B370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EB8443-861B-4632-980E-CA6C53F9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TIPE AGEN CERDAS</a:t>
            </a:r>
            <a:br>
              <a:rPr lang="id-ID" sz="4000" b="1" dirty="0"/>
            </a:br>
            <a:r>
              <a:rPr lang="en-US" sz="2700" i="1" dirty="0" err="1"/>
              <a:t>Tipe</a:t>
            </a:r>
            <a:r>
              <a:rPr lang="en-US" sz="27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Cerdas</a:t>
            </a:r>
            <a:r>
              <a:rPr lang="en-US" sz="2400" i="1" dirty="0"/>
              <a:t> (Intelligent Agent)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6315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2442334" cy="42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Learning agents</a:t>
            </a:r>
            <a:r>
              <a:rPr lang="en-US" dirty="0"/>
              <a:t>: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performasinya</a:t>
            </a:r>
            <a:endParaRPr lang="en-US" dirty="0"/>
          </a:p>
          <a:p>
            <a:pPr marL="98425" indent="0">
              <a:spcBef>
                <a:spcPts val="200"/>
              </a:spcBef>
              <a:buNone/>
            </a:pP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340F7E-9447-4720-81D6-CD33AB64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83" y="1843547"/>
            <a:ext cx="6275438" cy="433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AD8D5-F611-403C-88E0-2E5C4596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50" y="4043712"/>
            <a:ext cx="2235863" cy="17920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320A474-77ED-48AA-88D1-8AD86173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TIPE AGEN CERDAS</a:t>
            </a:r>
            <a:br>
              <a:rPr lang="id-ID" sz="4000" b="1" dirty="0"/>
            </a:br>
            <a:r>
              <a:rPr lang="en-US" sz="2700" i="1" dirty="0" err="1"/>
              <a:t>Tipe</a:t>
            </a:r>
            <a:r>
              <a:rPr lang="en-US" sz="2700" i="1" dirty="0"/>
              <a:t> </a:t>
            </a:r>
            <a:r>
              <a:rPr lang="en-US" sz="2400" i="1" dirty="0" err="1"/>
              <a:t>Agen</a:t>
            </a:r>
            <a:r>
              <a:rPr lang="en-US" sz="2400" i="1" dirty="0"/>
              <a:t> </a:t>
            </a:r>
            <a:r>
              <a:rPr lang="en-US" sz="2400" i="1" dirty="0" err="1"/>
              <a:t>Cerdas</a:t>
            </a:r>
            <a:r>
              <a:rPr lang="en-US" sz="2400" i="1" dirty="0"/>
              <a:t> (Intelligent Agent)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36722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600" b="1" dirty="0" err="1"/>
              <a:t>Tipe</a:t>
            </a:r>
            <a:r>
              <a:rPr lang="en-US" sz="2600" b="1" dirty="0"/>
              <a:t> </a:t>
            </a:r>
            <a:r>
              <a:rPr lang="en-US" sz="2600" b="1" dirty="0" err="1"/>
              <a:t>masalah</a:t>
            </a:r>
            <a:r>
              <a:rPr lang="en-US" sz="2600" b="1" dirty="0"/>
              <a:t> </a:t>
            </a:r>
            <a:r>
              <a:rPr lang="en-US" sz="2600" dirty="0"/>
              <a:t>dan </a:t>
            </a:r>
            <a:r>
              <a:rPr lang="en-US" sz="2600" i="1" dirty="0"/>
              <a:t>rational agent</a:t>
            </a:r>
            <a:r>
              <a:rPr lang="en-US" sz="2600" dirty="0"/>
              <a:t>:</a:t>
            </a:r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600" dirty="0"/>
              <a:t>Agen penyelesaian </a:t>
            </a:r>
            <a:r>
              <a:rPr lang="en-US" sz="2600" dirty="0" err="1"/>
              <a:t>masalah</a:t>
            </a:r>
            <a:r>
              <a:rPr lang="id-ID" sz="2600" dirty="0"/>
              <a:t> </a:t>
            </a:r>
            <a:r>
              <a:rPr lang="en-US" sz="2600" dirty="0" err="1"/>
              <a:t>dengan</a:t>
            </a:r>
            <a:r>
              <a:rPr lang="id-ID" sz="2600" dirty="0"/>
              <a:t> </a:t>
            </a:r>
            <a:r>
              <a:rPr lang="en-US" sz="2600" dirty="0" err="1"/>
              <a:t>tipe</a:t>
            </a:r>
            <a:r>
              <a:rPr lang="id-ID" sz="2600" dirty="0"/>
              <a:t> </a:t>
            </a:r>
            <a:r>
              <a:rPr lang="id-ID" sz="2600" b="1" dirty="0"/>
              <a:t>agen</a:t>
            </a:r>
            <a:r>
              <a:rPr lang="id-ID" sz="2600" dirty="0"/>
              <a:t> berbasis </a:t>
            </a:r>
            <a:r>
              <a:rPr lang="en-US" sz="2600" dirty="0" err="1"/>
              <a:t>tujuan</a:t>
            </a:r>
            <a:r>
              <a:rPr lang="en-US" sz="2600" dirty="0"/>
              <a:t> (</a:t>
            </a:r>
            <a:r>
              <a:rPr lang="id-ID" sz="2600" b="1" i="1" dirty="0"/>
              <a:t>goal</a:t>
            </a:r>
            <a:r>
              <a:rPr lang="en-US" sz="2600" dirty="0"/>
              <a:t>)</a:t>
            </a:r>
            <a:endParaRPr lang="id-ID" sz="2600" dirty="0"/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600" dirty="0"/>
              <a:t>Agen berbasis tujuan memutuskan apa yang harus dilakukan</a:t>
            </a:r>
            <a:r>
              <a:rPr lang="en-US" sz="2600" dirty="0"/>
              <a:t> </a:t>
            </a:r>
            <a:r>
              <a:rPr lang="id-ID" sz="2600" dirty="0"/>
              <a:t>dengan </a:t>
            </a:r>
            <a:r>
              <a:rPr lang="id-ID" sz="2600" b="1" dirty="0"/>
              <a:t>menemukan urutan tindakan</a:t>
            </a:r>
            <a:r>
              <a:rPr lang="id-ID" sz="2600" dirty="0"/>
              <a:t> yang mengarah ke </a:t>
            </a:r>
            <a:r>
              <a:rPr lang="en-US" sz="2600" dirty="0" err="1"/>
              <a:t>keadaan</a:t>
            </a:r>
            <a:r>
              <a:rPr lang="id-ID" sz="2600" dirty="0"/>
              <a:t> yang paling diinginkan</a:t>
            </a:r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600" dirty="0"/>
              <a:t>Tahapan penting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id-ID" sz="2600" dirty="0"/>
              <a:t>utama adalah perumusan </a:t>
            </a:r>
            <a:r>
              <a:rPr lang="id-ID" sz="2600" b="1" dirty="0"/>
              <a:t>tujuan</a:t>
            </a:r>
            <a:r>
              <a:rPr lang="id-ID" sz="2600" dirty="0"/>
              <a:t> </a:t>
            </a:r>
            <a:r>
              <a:rPr lang="en-US" sz="2600" dirty="0"/>
              <a:t>(</a:t>
            </a:r>
            <a:r>
              <a:rPr lang="en-US" sz="2600" i="1" dirty="0"/>
              <a:t>goal</a:t>
            </a:r>
            <a:r>
              <a:rPr lang="en-US" sz="2600" dirty="0"/>
              <a:t>) </a:t>
            </a:r>
            <a:r>
              <a:rPr lang="id-ID" sz="2600" dirty="0"/>
              <a:t>dan perumusan </a:t>
            </a:r>
            <a:r>
              <a:rPr lang="id-ID" sz="2600" b="1" dirty="0"/>
              <a:t>masalah</a:t>
            </a:r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600" b="1" i="1" dirty="0"/>
              <a:t>Searching</a:t>
            </a:r>
            <a:r>
              <a:rPr lang="id-ID" sz="2600" dirty="0"/>
              <a:t> merupakan mekanisme yang menggunakan masalah sebagai masukan dan mengembalikan solusi dalam bentuk urutan tindakan</a:t>
            </a:r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600" dirty="0"/>
              <a:t>Eksekusi didasarkan pada </a:t>
            </a:r>
            <a:r>
              <a:rPr lang="id-ID" sz="2600" b="1" dirty="0"/>
              <a:t>algoritma pencarian </a:t>
            </a:r>
            <a:r>
              <a:rPr lang="id-ID" sz="2600" dirty="0"/>
              <a:t>yang digunakan</a:t>
            </a:r>
            <a:endParaRPr lang="en-US" sz="2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TIPE AGEN CERDAS</a:t>
            </a:r>
            <a:br>
              <a:rPr lang="id-ID" sz="4000" b="1" dirty="0"/>
            </a:br>
            <a:r>
              <a:rPr lang="en-US" sz="2700" i="1" dirty="0" err="1"/>
              <a:t>Agen</a:t>
            </a:r>
            <a:r>
              <a:rPr lang="en-US" sz="2700" i="1" dirty="0"/>
              <a:t> </a:t>
            </a: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endParaRPr lang="id-ID" sz="27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14FD7-C6A7-4235-9B29-580D2AF3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METODE PENCARIAN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CD6687F2-724A-47AE-9A38-B95E21C0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D896E0-0F8A-4543-ADE2-54C44ACA04A3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800" dirty="0"/>
              <a:t>“ </a:t>
            </a:r>
            <a:r>
              <a:rPr lang="id-ID" sz="2800" dirty="0"/>
              <a:t>Pencarian</a:t>
            </a:r>
            <a:r>
              <a:rPr lang="en-US" sz="2800" dirty="0"/>
              <a:t> (</a:t>
            </a:r>
            <a:r>
              <a:rPr lang="en-US" sz="2800" b="1" i="1" dirty="0"/>
              <a:t>searching</a:t>
            </a:r>
            <a:r>
              <a:rPr lang="en-US" sz="2800" dirty="0"/>
              <a:t>) </a:t>
            </a:r>
            <a:r>
              <a:rPr lang="en-US" sz="2800" dirty="0" err="1"/>
              <a:t>adalah</a:t>
            </a:r>
            <a:r>
              <a:rPr lang="id-ID" sz="2800" dirty="0"/>
              <a:t> suatu proses mencari solusi dari suatu permasalahan melalui sekumpulan kemungkinan ruang keadaan (</a:t>
            </a:r>
            <a:r>
              <a:rPr lang="id-ID" sz="2800" b="1" i="1" dirty="0"/>
              <a:t>state space</a:t>
            </a:r>
            <a:r>
              <a:rPr lang="id-ID" sz="2800" dirty="0"/>
              <a:t>)</a:t>
            </a:r>
            <a:r>
              <a:rPr lang="en-US" sz="2800" dirty="0"/>
              <a:t> 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800" dirty="0"/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i="1" dirty="0"/>
              <a:t>Searching </a:t>
            </a:r>
            <a:r>
              <a:rPr lang="id-ID" dirty="0"/>
              <a:t>dalam sebuah struktur data telah menjadi dasar bagi algoritma komputer, tetapi proses </a:t>
            </a:r>
            <a:r>
              <a:rPr lang="id-ID" b="1" i="1" dirty="0"/>
              <a:t>searching</a:t>
            </a:r>
            <a:r>
              <a:rPr lang="id-ID" dirty="0"/>
              <a:t> pada </a:t>
            </a:r>
            <a:r>
              <a:rPr lang="id-ID" b="1" dirty="0"/>
              <a:t>kecerdasan buatan memiliki perbedaan</a:t>
            </a:r>
            <a:endParaRPr lang="id-ID" dirty="0"/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id-ID" dirty="0"/>
              <a:t>ada kecerdasan buatan merupakan </a:t>
            </a:r>
            <a:r>
              <a:rPr lang="en-US" b="1" dirty="0" err="1"/>
              <a:t>pencarian</a:t>
            </a:r>
            <a:r>
              <a:rPr lang="id-ID" dirty="0"/>
              <a:t> terhadap </a:t>
            </a:r>
            <a:r>
              <a:rPr lang="id-ID" b="1" i="1" dirty="0"/>
              <a:t>problem space </a:t>
            </a:r>
            <a:r>
              <a:rPr lang="id-ID" dirty="0"/>
              <a:t>bukan </a:t>
            </a:r>
            <a:r>
              <a:rPr lang="en-US" dirty="0" err="1"/>
              <a:t>pencarian</a:t>
            </a:r>
            <a:r>
              <a:rPr lang="id-ID" dirty="0"/>
              <a:t> data (e.g., angka, karakter, string) tertentu</a:t>
            </a:r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Proses </a:t>
            </a:r>
            <a:r>
              <a:rPr lang="id-ID" i="1" dirty="0"/>
              <a:t>searching</a:t>
            </a:r>
            <a:r>
              <a:rPr lang="id-ID" dirty="0"/>
              <a:t> ini berupa jalur yang menggambarkan keadaan awal sebuah masalah menuju kepada penyelesaian masalah yang diinginkan (i.e</a:t>
            </a:r>
            <a:r>
              <a:rPr lang="id-ID" i="1" dirty="0"/>
              <a:t>., </a:t>
            </a:r>
            <a:r>
              <a:rPr lang="id-ID" b="1" i="1" dirty="0"/>
              <a:t>the solved problem</a:t>
            </a:r>
            <a:r>
              <a:rPr lang="id-ID" dirty="0"/>
              <a:t>) </a:t>
            </a:r>
          </a:p>
          <a:p>
            <a:pPr marL="363538" indent="-265113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Jalur-jalur ini mengambarkan langkah-langkah penyelesaian masalah</a:t>
            </a:r>
            <a:r>
              <a:rPr lang="en-US" dirty="0"/>
              <a:t>, m</a:t>
            </a:r>
            <a:r>
              <a:rPr lang="id-ID" dirty="0"/>
              <a:t>elalui proses </a:t>
            </a:r>
            <a:r>
              <a:rPr lang="id-ID" b="1" i="1" dirty="0"/>
              <a:t>searching</a:t>
            </a:r>
            <a:r>
              <a:rPr lang="id-ID" dirty="0"/>
              <a:t> menuju sebuah penyelesaian akan terbentuk sebuah </a:t>
            </a:r>
            <a:r>
              <a:rPr lang="id-ID" b="1" i="1" dirty="0"/>
              <a:t>solution space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23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METODE PENCARIAN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5CFEAD5-E07C-4250-B42D-6A5F8A0A799A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43341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800" i="1" dirty="0"/>
              <a:t>“ </a:t>
            </a:r>
            <a:r>
              <a:rPr lang="en-US" sz="2800" b="1" i="1" dirty="0"/>
              <a:t>Searching-based systems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konversi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ruang</a:t>
            </a:r>
            <a:r>
              <a:rPr lang="en-US" sz="2800" dirty="0"/>
              <a:t> </a:t>
            </a:r>
            <a:r>
              <a:rPr lang="en-US" sz="2800" dirty="0" err="1"/>
              <a:t>keadaan</a:t>
            </a:r>
            <a:r>
              <a:rPr lang="en-US" sz="2800" dirty="0"/>
              <a:t> “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600" dirty="0"/>
          </a:p>
          <a:p>
            <a:pPr marL="457200" indent="-358775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produksi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basis data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”</a:t>
            </a:r>
          </a:p>
          <a:p>
            <a:pPr marL="441325" indent="-342900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Strategi </a:t>
            </a:r>
            <a:r>
              <a:rPr lang="en-US" sz="2400" b="1" dirty="0" err="1"/>
              <a:t>kontrol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searching method</a:t>
            </a:r>
            <a:r>
              <a:rPr lang="en-US" sz="2400" dirty="0"/>
              <a:t>)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basis data,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pemecahan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pada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Pengaplikasian</a:t>
            </a:r>
            <a:r>
              <a:rPr lang="en-US" sz="2400" b="1" dirty="0"/>
              <a:t> </a:t>
            </a:r>
            <a:r>
              <a:rPr lang="en-US" sz="2400" b="1" dirty="0" err="1"/>
              <a:t>aturan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a rule applier</a:t>
            </a:r>
            <a:r>
              <a:rPr lang="en-US" sz="2400" dirty="0"/>
              <a:t>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yang </a:t>
            </a:r>
            <a:r>
              <a:rPr lang="en-US" sz="2400" dirty="0" err="1"/>
              <a:t>terpilih</a:t>
            </a:r>
            <a:endParaRPr lang="en-US" sz="24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CFAEF2C-BC69-4B17-8298-9085E7F6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2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METODE PENCARIAN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631AD86-4D99-4AD1-B5A4-7D5EF0528502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1" cy="11829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800" i="1" dirty="0"/>
              <a:t>“ </a:t>
            </a:r>
            <a:r>
              <a:rPr lang="en-US" sz="2800" i="1" dirty="0" err="1"/>
              <a:t>Bagaimana</a:t>
            </a:r>
            <a:r>
              <a:rPr lang="en-US" sz="2800" i="1" dirty="0"/>
              <a:t> </a:t>
            </a:r>
            <a:r>
              <a:rPr lang="en-US" sz="2800" i="1" dirty="0" err="1"/>
              <a:t>mengetahui</a:t>
            </a:r>
            <a:r>
              <a:rPr lang="en-US" sz="2800" i="1" dirty="0"/>
              <a:t> </a:t>
            </a:r>
            <a:r>
              <a:rPr lang="en-US" sz="2800" i="1" dirty="0" err="1"/>
              <a:t>kelengkapan</a:t>
            </a:r>
            <a:r>
              <a:rPr lang="en-US" sz="2800" i="1" dirty="0"/>
              <a:t> </a:t>
            </a:r>
            <a:r>
              <a:rPr lang="en-US" sz="2800" i="1" dirty="0" err="1"/>
              <a:t>himpunan</a:t>
            </a:r>
            <a:r>
              <a:rPr lang="en-US" sz="2800" i="1" dirty="0"/>
              <a:t> operator? “</a:t>
            </a:r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2800" i="1" dirty="0"/>
              <a:t>“ </a:t>
            </a:r>
            <a:r>
              <a:rPr lang="en-US" sz="2800" i="1" dirty="0" err="1"/>
              <a:t>Bagaimana</a:t>
            </a:r>
            <a:r>
              <a:rPr lang="en-US" sz="2800" i="1" dirty="0"/>
              <a:t> </a:t>
            </a:r>
            <a:r>
              <a:rPr lang="en-US" sz="2800" i="1" dirty="0" err="1"/>
              <a:t>menemukan</a:t>
            </a:r>
            <a:r>
              <a:rPr lang="en-US" sz="2800" i="1" dirty="0"/>
              <a:t> </a:t>
            </a:r>
            <a:r>
              <a:rPr lang="en-US" sz="2800" i="1" dirty="0" err="1"/>
              <a:t>urutan</a:t>
            </a:r>
            <a:r>
              <a:rPr lang="en-US" sz="2800" i="1" dirty="0"/>
              <a:t> operator?</a:t>
            </a:r>
            <a:r>
              <a:rPr lang="en-US" sz="2800" dirty="0"/>
              <a:t> ”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EAB93890-E8A0-46F8-9867-88C773F82EB9}"/>
              </a:ext>
            </a:extLst>
          </p:cNvPr>
          <p:cNvSpPr txBox="1">
            <a:spLocks/>
          </p:cNvSpPr>
          <p:nvPr/>
        </p:nvSpPr>
        <p:spPr>
          <a:xfrm>
            <a:off x="1097279" y="3108856"/>
            <a:ext cx="4998721" cy="31149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 err="1"/>
              <a:t>Kategori</a:t>
            </a:r>
            <a:r>
              <a:rPr lang="en-US" sz="2400" b="1" dirty="0"/>
              <a:t> </a:t>
            </a:r>
            <a:r>
              <a:rPr lang="en-US" sz="2400" b="1" dirty="0" err="1"/>
              <a:t>Metode</a:t>
            </a:r>
            <a:r>
              <a:rPr lang="en-US" sz="2400" b="1" dirty="0"/>
              <a:t> </a:t>
            </a:r>
            <a:r>
              <a:rPr lang="en-US" sz="2400" b="1" dirty="0" err="1"/>
              <a:t>Pencarian</a:t>
            </a:r>
            <a:endParaRPr lang="en-US" sz="2400" b="1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Blind (un-informed)</a:t>
            </a:r>
          </a:p>
          <a:p>
            <a:pPr marL="633413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endParaRPr lang="en-US" sz="2400" dirty="0"/>
          </a:p>
          <a:p>
            <a:pPr marL="633413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endParaRPr lang="en-US" sz="24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Heuristic (informed)</a:t>
            </a:r>
          </a:p>
          <a:p>
            <a:pPr marL="633413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endParaRPr lang="en-US" sz="2400" dirty="0"/>
          </a:p>
          <a:p>
            <a:pPr marL="633413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endParaRPr lang="en-US" sz="24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C095EDD-D25D-4D54-9AAD-D1F4417331BA}"/>
              </a:ext>
            </a:extLst>
          </p:cNvPr>
          <p:cNvSpPr txBox="1">
            <a:spLocks/>
          </p:cNvSpPr>
          <p:nvPr/>
        </p:nvSpPr>
        <p:spPr>
          <a:xfrm>
            <a:off x="5680340" y="3108856"/>
            <a:ext cx="5833481" cy="31149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 err="1"/>
              <a:t>Ukuran</a:t>
            </a:r>
            <a:r>
              <a:rPr lang="en-US" sz="2400" b="1" dirty="0"/>
              <a:t> </a:t>
            </a:r>
            <a:r>
              <a:rPr lang="en-US" sz="2400" b="1" dirty="0" err="1"/>
              <a:t>Performansi</a:t>
            </a:r>
            <a:endParaRPr lang="en-US" sz="2400" b="1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Completeness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?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Optimality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?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Time Complexity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?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Space Complexity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?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6FCC09A-ECA8-40CC-B44D-9F88544C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4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331208"/>
            <a:ext cx="10058400" cy="1313596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+mn-lt"/>
              </a:rPr>
              <a:t>Dr. Aradea, S.T., M.T.</a:t>
            </a:r>
            <a:br>
              <a:rPr lang="id-ID" sz="4400" b="1" dirty="0">
                <a:latin typeface="+mn-lt"/>
              </a:rPr>
            </a:br>
            <a:r>
              <a:rPr lang="id-ID" sz="2600" dirty="0"/>
              <a:t>Lecturer/ Researcher</a:t>
            </a:r>
            <a:br>
              <a:rPr lang="id-ID" sz="2600" dirty="0"/>
            </a:br>
            <a:r>
              <a:rPr lang="en-US" sz="2600" dirty="0"/>
              <a:t>Artificial Intelligence </a:t>
            </a:r>
            <a:r>
              <a:rPr lang="en-US" sz="2600" dirty="0" err="1"/>
              <a:t>Siliwangi</a:t>
            </a:r>
            <a:r>
              <a:rPr lang="en-US" sz="2600" dirty="0"/>
              <a:t> </a:t>
            </a:r>
            <a:r>
              <a:rPr lang="id-ID" sz="2600" dirty="0"/>
              <a:t>Research Group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904890"/>
            <a:ext cx="10058400" cy="14158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b="1" i="1" dirty="0"/>
              <a:t>Research Field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Self-Adaptive Systems, Artificial Intelligence, Automated Software Engineering</a:t>
            </a:r>
            <a:r>
              <a:rPr lang="id-ID" sz="2400" dirty="0"/>
              <a:t>, Agent Based Modeling, </a:t>
            </a:r>
            <a:r>
              <a:rPr lang="en-US" sz="2400" dirty="0"/>
              <a:t>Context-Aware </a:t>
            </a:r>
            <a:r>
              <a:rPr lang="id-ID" sz="2400" dirty="0"/>
              <a:t>Computing</a:t>
            </a:r>
            <a:r>
              <a:rPr lang="en-US" sz="2400" dirty="0"/>
              <a:t>, Information Automation</a:t>
            </a:r>
            <a:r>
              <a:rPr lang="id-ID" sz="2400" dirty="0"/>
              <a:t>, Intelligent Agents, Knowledge-Based Systems, </a:t>
            </a:r>
            <a:r>
              <a:rPr lang="en-US" sz="2400" dirty="0"/>
              <a:t>Information Science</a:t>
            </a:r>
            <a:r>
              <a:rPr lang="id-ID" sz="2400" dirty="0"/>
              <a:t>, </a:t>
            </a:r>
            <a:r>
              <a:rPr lang="en-US" sz="2400" dirty="0"/>
              <a:t>IT Service</a:t>
            </a:r>
            <a:r>
              <a:rPr lang="id-ID" sz="2400" dirty="0"/>
              <a:t>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" y="3449422"/>
            <a:ext cx="2097414" cy="253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09285-E061-4A27-9087-3B8384AC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0" y="611611"/>
            <a:ext cx="1745800" cy="9402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5929E-5A27-4367-A9F5-426CF0B474C7}"/>
              </a:ext>
            </a:extLst>
          </p:cNvPr>
          <p:cNvSpPr txBox="1">
            <a:spLocks/>
          </p:cNvSpPr>
          <p:nvPr/>
        </p:nvSpPr>
        <p:spPr>
          <a:xfrm>
            <a:off x="3569045" y="3409081"/>
            <a:ext cx="7586635" cy="2768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Education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S1: Informatics </a:t>
            </a:r>
            <a:r>
              <a:rPr lang="en-US" sz="2600" dirty="0"/>
              <a:t>-</a:t>
            </a:r>
            <a:r>
              <a:rPr lang="id-ID" sz="2600" dirty="0"/>
              <a:t> UII (Yogyakarta)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S2: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S3: Electrical Engineering and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d-ID" sz="1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Links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4"/>
              </a:rPr>
              <a:t>aradea.informatika@gmail.com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5"/>
              </a:rPr>
              <a:t>https://s.id/ais-yt</a:t>
            </a:r>
            <a:endParaRPr lang="en-US" sz="2200" dirty="0">
              <a:hlinkClick r:id="rId6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7"/>
              </a:rPr>
              <a:t>http://ais.if.unsil.ac.id/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8"/>
              </a:rPr>
              <a:t>https://www.researchgate.net/profile/Aradea_Dipalokareswara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12215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dirty="0"/>
              <a:t>Istilah </a:t>
            </a:r>
            <a:r>
              <a:rPr lang="en-US" sz="2400" dirty="0"/>
              <a:t>“</a:t>
            </a:r>
            <a:r>
              <a:rPr lang="id-ID" sz="2400" i="1" dirty="0"/>
              <a:t>blind</a:t>
            </a:r>
            <a:r>
              <a:rPr lang="en-US" sz="2400" i="1" dirty="0"/>
              <a:t>”</a:t>
            </a:r>
            <a:r>
              <a:rPr lang="id-ID" sz="2400" dirty="0"/>
              <a:t> atau buta digunakan karena tidak ada informasi awal yang digunakan dalam proses pencarian</a:t>
            </a:r>
            <a:r>
              <a:rPr lang="en-US" sz="2400" dirty="0"/>
              <a:t>,</a:t>
            </a:r>
            <a:r>
              <a:rPr lang="id-ID" sz="2400" dirty="0"/>
              <a:t> </a:t>
            </a:r>
            <a:r>
              <a:rPr lang="en-US" sz="2400" dirty="0"/>
              <a:t>s</a:t>
            </a:r>
            <a:r>
              <a:rPr lang="id-ID" sz="2400" dirty="0"/>
              <a:t>trategi pencarian hanya menggunakan informasi yang tersedia dalam definisi masalah</a:t>
            </a:r>
            <a:endParaRPr lang="en-US" sz="24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8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Breadth-First Search (</a:t>
            </a:r>
            <a:r>
              <a:rPr lang="en-US" sz="2400" b="1" i="1" dirty="0"/>
              <a:t>BFS</a:t>
            </a:r>
            <a:r>
              <a:rPr lang="en-US" sz="2400" i="1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Depth-First Search (</a:t>
            </a:r>
            <a:r>
              <a:rPr lang="en-US" sz="2400" b="1" i="1" dirty="0"/>
              <a:t>DFS</a:t>
            </a:r>
            <a:r>
              <a:rPr lang="en-US" sz="2400" i="1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Depth-Limited Search (</a:t>
            </a:r>
            <a:r>
              <a:rPr lang="en-US" sz="2400" b="1" i="1" dirty="0"/>
              <a:t>DLS</a:t>
            </a:r>
            <a:r>
              <a:rPr lang="en-US" sz="2400" i="1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Uniform Cost Search (</a:t>
            </a:r>
            <a:r>
              <a:rPr lang="en-US" sz="2400" b="1" i="1" dirty="0"/>
              <a:t>UCS</a:t>
            </a:r>
            <a:r>
              <a:rPr lang="en-US" sz="2400" i="1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Iterative-Deepening Search (</a:t>
            </a:r>
            <a:r>
              <a:rPr lang="en-US" sz="2400" b="1" i="1" dirty="0"/>
              <a:t>IDS</a:t>
            </a:r>
            <a:r>
              <a:rPr lang="en-US" sz="2400" i="1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Bi-Directional Search (</a:t>
            </a:r>
            <a:r>
              <a:rPr lang="en-US" sz="2400" b="1" i="1" dirty="0"/>
              <a:t>BDS</a:t>
            </a:r>
            <a:r>
              <a:rPr lang="en-US" sz="2400" i="1" dirty="0"/>
              <a:t>)</a:t>
            </a:r>
            <a:endParaRPr lang="id-ID" sz="2400" i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STRATEGI PENCARIAN UNINFORMED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295224E-C82C-4E77-8563-A5440F74765E}"/>
              </a:ext>
            </a:extLst>
          </p:cNvPr>
          <p:cNvSpPr txBox="1">
            <a:spLocks/>
          </p:cNvSpPr>
          <p:nvPr/>
        </p:nvSpPr>
        <p:spPr>
          <a:xfrm>
            <a:off x="6710516" y="3429000"/>
            <a:ext cx="4439903" cy="25321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Ruang </a:t>
            </a:r>
            <a:r>
              <a:rPr lang="en-US" sz="2400" dirty="0" err="1"/>
              <a:t>Pencarian</a:t>
            </a:r>
            <a:endParaRPr lang="en-US" sz="2400" dirty="0"/>
          </a:p>
          <a:p>
            <a:pPr marL="457200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Faktor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pencabangan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branching factor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457200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Kedalaman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solusi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i="1" dirty="0">
                <a:solidFill>
                  <a:schemeClr val="tx1"/>
                </a:solidFill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457200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Panjang </a:t>
            </a:r>
            <a:r>
              <a:rPr lang="en-US" sz="2400" b="1" i="1" dirty="0">
                <a:solidFill>
                  <a:schemeClr val="tx1"/>
                </a:solidFill>
              </a:rPr>
              <a:t>maximum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path </a:t>
            </a:r>
            <a:r>
              <a:rPr lang="en-US" sz="2400" dirty="0" err="1">
                <a:solidFill>
                  <a:schemeClr val="tx1"/>
                </a:solidFill>
              </a:rPr>
              <a:t>pohon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pencarian</a:t>
            </a:r>
            <a:endParaRPr lang="en-US" sz="2400" dirty="0">
              <a:solidFill>
                <a:schemeClr val="tx1"/>
              </a:solidFill>
            </a:endParaRP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530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 </a:t>
            </a:r>
            <a:r>
              <a:rPr lang="id-ID" sz="2400" dirty="0"/>
              <a:t>Pencarian dilakukan pada semua simpul dalam setiap level </a:t>
            </a:r>
            <a:r>
              <a:rPr lang="en-US" sz="2400" dirty="0"/>
              <a:t>(</a:t>
            </a:r>
            <a:r>
              <a:rPr lang="en-US" sz="2400" dirty="0" err="1"/>
              <a:t>hirarki</a:t>
            </a:r>
            <a:r>
              <a:rPr lang="en-US" sz="2400" dirty="0"/>
              <a:t>)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id-ID" sz="2400" dirty="0"/>
              <a:t>secara berturutan dari kiri ke kanan</a:t>
            </a:r>
            <a:r>
              <a:rPr lang="en-US" sz="2400" dirty="0"/>
              <a:t>, j</a:t>
            </a:r>
            <a:r>
              <a:rPr lang="id-ID" sz="2400" dirty="0"/>
              <a:t>ika pada satu level belum ditemukan solusi maka dilanjutkan pada level berikutnya, dst.</a:t>
            </a:r>
            <a:r>
              <a:rPr lang="en-US" sz="2400" dirty="0"/>
              <a:t> ”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Kelebihan</a:t>
            </a:r>
            <a:r>
              <a:rPr lang="en-US" sz="2400" dirty="0"/>
              <a:t> dan </a:t>
            </a:r>
            <a:r>
              <a:rPr lang="en-US" sz="2400" b="1" dirty="0" err="1"/>
              <a:t>Kelemahan</a:t>
            </a:r>
            <a:r>
              <a:rPr lang="en-US" sz="2400" b="1" dirty="0"/>
              <a:t> BFS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menemui</a:t>
            </a:r>
            <a:r>
              <a:rPr lang="en-US" sz="2200" dirty="0"/>
              <a:t> </a:t>
            </a:r>
            <a:r>
              <a:rPr lang="en-US" sz="2200" dirty="0" err="1"/>
              <a:t>jalan</a:t>
            </a:r>
            <a:r>
              <a:rPr lang="en-US" sz="2200" dirty="0"/>
              <a:t> </a:t>
            </a:r>
            <a:r>
              <a:rPr lang="en-US" sz="2200" dirty="0" err="1"/>
              <a:t>buntu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ditemukannya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(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solusinya</a:t>
            </a:r>
            <a:r>
              <a:rPr lang="en-US" sz="2200" dirty="0"/>
              <a:t> </a:t>
            </a:r>
            <a:r>
              <a:rPr lang="en-US" sz="2200" dirty="0" err="1"/>
              <a:t>memang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) dan </a:t>
            </a:r>
            <a:r>
              <a:rPr lang="en-US" sz="2200" dirty="0" err="1"/>
              <a:t>solusi</a:t>
            </a:r>
            <a:r>
              <a:rPr lang="en-US" sz="2200" dirty="0"/>
              <a:t> yang </a:t>
            </a:r>
            <a:r>
              <a:rPr lang="en-US" sz="2200" dirty="0" err="1"/>
              <a:t>ditemukan</a:t>
            </a:r>
            <a:r>
              <a:rPr lang="en-US" sz="2200" dirty="0"/>
              <a:t> </a:t>
            </a:r>
            <a:r>
              <a:rPr lang="en-US" sz="2200" dirty="0" err="1"/>
              <a:t>pasti</a:t>
            </a:r>
            <a:r>
              <a:rPr lang="en-US" sz="2200" dirty="0"/>
              <a:t> yang paling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Jika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solusi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i="1" dirty="0"/>
              <a:t>bread-first search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menemukannya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lama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BREADTH-FIRST SEARCH (BFS)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5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8DE5642-6F64-479D-A44A-9AB6D133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6" y="4100424"/>
            <a:ext cx="40481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8BC2BE4-F1D3-4652-9418-9AF240DD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1759367"/>
            <a:ext cx="6782179" cy="435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6343650" y="1878517"/>
            <a:ext cx="4895850" cy="6381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</a:t>
            </a:r>
            <a:r>
              <a:rPr lang="en-US" sz="2400" b="1" dirty="0" err="1"/>
              <a:t>nanganan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id-ID" sz="2400" b="1" dirty="0"/>
              <a:t> Jurigen Air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BREADTH-FIRST SEARCH (BFS)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83325-0F44-4AC6-8E16-9C0C6E26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31" y="2468693"/>
            <a:ext cx="714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98464CB-A148-4C57-9199-E4824C99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3106868"/>
            <a:ext cx="1352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5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Performansi BFS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Completeness</a:t>
            </a:r>
            <a:r>
              <a:rPr lang="en-US" sz="2200" dirty="0"/>
              <a:t>:</a:t>
            </a:r>
            <a:r>
              <a:rPr lang="id-ID" sz="2200" dirty="0"/>
              <a:t> BFS menjamin ditemukannya solusi jika solusi memang ada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Optimality</a:t>
            </a:r>
            <a:r>
              <a:rPr lang="en-US" sz="2200" dirty="0"/>
              <a:t>:</a:t>
            </a:r>
            <a:r>
              <a:rPr lang="id-ID" sz="2200" dirty="0"/>
              <a:t> solusi yang ditemukan pasti paling baik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optimal</a:t>
            </a:r>
            <a:endParaRPr lang="id-ID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Time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O(</a:t>
            </a:r>
            <a:r>
              <a:rPr lang="id-ID" sz="2200" i="1" dirty="0"/>
              <a:t>b</a:t>
            </a:r>
            <a:r>
              <a:rPr lang="id-ID" sz="2200" i="1" baseline="30000" dirty="0"/>
              <a:t>d</a:t>
            </a:r>
            <a:r>
              <a:rPr lang="id-ID" sz="2200" dirty="0"/>
              <a:t>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Space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O(</a:t>
            </a:r>
            <a:r>
              <a:rPr lang="id-ID" sz="2200" i="1" dirty="0"/>
              <a:t>b</a:t>
            </a:r>
            <a:r>
              <a:rPr lang="id-ID" sz="2200" i="1" baseline="30000" dirty="0"/>
              <a:t>d</a:t>
            </a:r>
            <a:r>
              <a:rPr lang="id-ID" sz="2200" dirty="0"/>
              <a:t>) -&gt; BFS menyimpan semua simpul yang pernah dibangkitkan supaya BFS dapat melakukan penelusuran sampai di level bawah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BREADTH-FIRST SEARCH (BFS)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3BF213E-7E33-4838-B8DC-C4FC9FE9F630}"/>
              </a:ext>
            </a:extLst>
          </p:cNvPr>
          <p:cNvSpPr txBox="1">
            <a:spLocks/>
          </p:cNvSpPr>
          <p:nvPr/>
        </p:nvSpPr>
        <p:spPr>
          <a:xfrm>
            <a:off x="6477001" y="1935667"/>
            <a:ext cx="462298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Kompleksitas</a:t>
            </a:r>
            <a:r>
              <a:rPr lang="id-ID" sz="2400" b="1" dirty="0"/>
              <a:t> BFS</a:t>
            </a:r>
            <a:endParaRPr lang="en-US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b="1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: 1 </a:t>
            </a:r>
            <a:r>
              <a:rPr lang="en-US" dirty="0" err="1">
                <a:solidFill>
                  <a:schemeClr val="tx1"/>
                </a:solidFill>
              </a:rPr>
              <a:t>simpul</a:t>
            </a:r>
            <a:r>
              <a:rPr lang="en-US" dirty="0">
                <a:solidFill>
                  <a:schemeClr val="tx1"/>
                </a:solidFill>
              </a:rPr>
              <a:t> = 100 bytes dan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= 10</a:t>
            </a:r>
            <a:r>
              <a:rPr lang="en-US" baseline="30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simpul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detik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E5BBFC-3D98-44C8-BB01-C024CBEFA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32996"/>
              </p:ext>
            </p:extLst>
          </p:nvPr>
        </p:nvGraphicFramePr>
        <p:xfrm>
          <a:off x="6530732" y="3295649"/>
          <a:ext cx="4622980" cy="2831124"/>
        </p:xfrm>
        <a:graphic>
          <a:graphicData uri="http://schemas.openxmlformats.org/drawingml/2006/table">
            <a:tbl>
              <a:tblPr/>
              <a:tblGrid>
                <a:gridCol w="66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1800" b="1" i="1" spc="-30" dirty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1" i="1" spc="-3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800" b="1" spc="-30" dirty="0" err="1">
                          <a:latin typeface="+mn-lt"/>
                          <a:ea typeface="Times New Roman"/>
                          <a:cs typeface="Arial"/>
                        </a:rPr>
                        <a:t>Simpul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800" b="1" spc="-30" dirty="0" err="1">
                          <a:latin typeface="+mn-lt"/>
                          <a:ea typeface="Times New Roman"/>
                          <a:cs typeface="Arial"/>
                        </a:rPr>
                        <a:t>Waktu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800" b="1" i="0" spc="-30" dirty="0" err="1">
                          <a:latin typeface="+mn-lt"/>
                          <a:ea typeface="Times New Roman"/>
                          <a:cs typeface="Arial"/>
                        </a:rPr>
                        <a:t>Memori</a:t>
                      </a:r>
                      <a:endParaRPr lang="id-ID" sz="1800" i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spc="-30" baseline="30000" dirty="0">
                          <a:latin typeface="+mn-lt"/>
                          <a:ea typeface="Times New Roman"/>
                          <a:cs typeface="Arial"/>
                        </a:rPr>
                        <a:t>6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 </a:t>
                      </a:r>
                      <a:r>
                        <a:rPr lang="en-US" sz="1800" spc="-30" dirty="0" err="1">
                          <a:latin typeface="+mn-lt"/>
                          <a:ea typeface="Times New Roman"/>
                          <a:cs typeface="Arial"/>
                        </a:rPr>
                        <a:t>detik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100 MB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spc="-30" baseline="30000" dirty="0">
                          <a:latin typeface="+mn-lt"/>
                          <a:ea typeface="Times New Roman"/>
                          <a:cs typeface="Arial"/>
                        </a:rPr>
                        <a:t>8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100 </a:t>
                      </a:r>
                      <a:r>
                        <a:rPr lang="en-US" sz="1800" spc="-30" dirty="0" err="1">
                          <a:latin typeface="+mn-lt"/>
                          <a:ea typeface="Times New Roman"/>
                          <a:cs typeface="Arial"/>
                        </a:rPr>
                        <a:t>detik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 GB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1800" kern="1200" spc="-3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kumimoji="0" lang="id-ID" sz="1800" kern="1200" spc="-3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1800" kern="1200" spc="-3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kumimoji="0" lang="id-ID" sz="1800" kern="1200" spc="-3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b="0" spc="-30" baseline="30000" dirty="0">
                          <a:latin typeface="+mn-lt"/>
                          <a:ea typeface="Times New Roman"/>
                          <a:cs typeface="Arial"/>
                        </a:rPr>
                        <a:t>12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11,57 </a:t>
                      </a:r>
                      <a:r>
                        <a:rPr lang="en-US" sz="1800" b="0" spc="-30" dirty="0" err="1">
                          <a:latin typeface="+mn-lt"/>
                          <a:ea typeface="Times New Roman"/>
                          <a:cs typeface="Arial"/>
                        </a:rPr>
                        <a:t>hari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100 TB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800" b="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b="0" spc="-30" baseline="30000">
                          <a:latin typeface="+mn-lt"/>
                          <a:ea typeface="Times New Roman"/>
                          <a:cs typeface="Arial"/>
                        </a:rPr>
                        <a:t>14</a:t>
                      </a:r>
                      <a:endParaRPr lang="id-ID" sz="1800" b="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3,17 </a:t>
                      </a:r>
                      <a:r>
                        <a:rPr lang="en-US" sz="1800" b="0" spc="-30" dirty="0" err="1">
                          <a:latin typeface="+mn-lt"/>
                          <a:ea typeface="Times New Roman"/>
                          <a:cs typeface="Arial"/>
                        </a:rPr>
                        <a:t>tahun</a:t>
                      </a: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10.000 TB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/>
              <a:t>Kesimpulan</a:t>
            </a:r>
            <a:r>
              <a:rPr lang="id-ID" sz="2400" b="1" dirty="0"/>
              <a:t> BFS</a:t>
            </a:r>
          </a:p>
          <a:p>
            <a:pPr marL="87313" indent="0">
              <a:spcBef>
                <a:spcPts val="200"/>
              </a:spcBef>
              <a:buNone/>
            </a:pPr>
            <a:r>
              <a:rPr lang="en-ID" sz="2200" dirty="0" err="1"/>
              <a:t>Memperluas</a:t>
            </a:r>
            <a:r>
              <a:rPr lang="en-ID" sz="2200" dirty="0"/>
              <a:t> node </a:t>
            </a:r>
            <a:r>
              <a:rPr lang="en-ID" sz="2200" dirty="0" err="1"/>
              <a:t>terdangkal</a:t>
            </a:r>
            <a:r>
              <a:rPr lang="en-ID" sz="2200" dirty="0"/>
              <a:t> yang </a:t>
            </a:r>
            <a:r>
              <a:rPr lang="en-ID" sz="2200" dirty="0" err="1"/>
              <a:t>belum</a:t>
            </a:r>
            <a:r>
              <a:rPr lang="en-ID" sz="2200" dirty="0"/>
              <a:t> </a:t>
            </a:r>
            <a:r>
              <a:rPr lang="en-ID" sz="2200" dirty="0" err="1"/>
              <a:t>diekspansi</a:t>
            </a:r>
            <a:endParaRPr lang="en-ID" sz="2200" dirty="0"/>
          </a:p>
          <a:p>
            <a:pPr marL="87313" indent="0">
              <a:spcBef>
                <a:spcPts val="200"/>
              </a:spcBef>
              <a:buNone/>
            </a:pPr>
            <a:endParaRPr lang="en-ID" sz="800" dirty="0"/>
          </a:p>
          <a:p>
            <a:pPr marL="87313" indent="0">
              <a:spcBef>
                <a:spcPts val="200"/>
              </a:spcBef>
              <a:buNone/>
            </a:pPr>
            <a:r>
              <a:rPr lang="en-ID" sz="2200" dirty="0" err="1"/>
              <a:t>Properti</a:t>
            </a:r>
            <a:r>
              <a:rPr lang="en-ID" sz="2200" dirty="0"/>
              <a:t> BFS</a:t>
            </a:r>
          </a:p>
          <a:p>
            <a:pPr marL="3524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 err="1"/>
              <a:t>Lengkap</a:t>
            </a:r>
            <a:r>
              <a:rPr lang="en-ID" sz="2200" dirty="0"/>
              <a:t>? </a:t>
            </a:r>
            <a:r>
              <a:rPr lang="en-ID" sz="2200" dirty="0" err="1"/>
              <a:t>Ya</a:t>
            </a:r>
            <a:r>
              <a:rPr lang="en-ID" sz="2200" dirty="0"/>
              <a:t> (</a:t>
            </a:r>
            <a:r>
              <a:rPr lang="en-ID" sz="2200" dirty="0" err="1"/>
              <a:t>jika</a:t>
            </a:r>
            <a:r>
              <a:rPr lang="en-ID" sz="2200" dirty="0"/>
              <a:t> b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terbatas</a:t>
            </a:r>
            <a:r>
              <a:rPr lang="en-ID" sz="2200" dirty="0"/>
              <a:t>)</a:t>
            </a:r>
          </a:p>
          <a:p>
            <a:pPr marL="3524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/>
              <a:t>Waktu</a:t>
            </a:r>
            <a:r>
              <a:rPr lang="en-ID" sz="2200" dirty="0"/>
              <a:t>? 1 </a:t>
            </a:r>
            <a:r>
              <a:rPr lang="en-ID" sz="2200" i="1" dirty="0"/>
              <a:t>1+b+b</a:t>
            </a:r>
            <a:r>
              <a:rPr lang="en-ID" sz="2200" i="1" baseline="30000" dirty="0"/>
              <a:t>2</a:t>
            </a:r>
            <a:r>
              <a:rPr lang="en-ID" sz="2200" i="1" dirty="0"/>
              <a:t>+b</a:t>
            </a:r>
            <a:r>
              <a:rPr lang="en-ID" sz="2200" i="1" baseline="30000" dirty="0"/>
              <a:t>3</a:t>
            </a:r>
            <a:r>
              <a:rPr lang="en-ID" sz="2200" i="1" dirty="0"/>
              <a:t>+ ... + b</a:t>
            </a:r>
            <a:r>
              <a:rPr lang="en-ID" sz="2200" i="1" baseline="30000" dirty="0"/>
              <a:t>d</a:t>
            </a:r>
            <a:r>
              <a:rPr lang="en-ID" sz="2200" i="1" dirty="0"/>
              <a:t> + b(b</a:t>
            </a:r>
            <a:r>
              <a:rPr lang="en-ID" sz="2200" i="1" baseline="30000" dirty="0"/>
              <a:t>d</a:t>
            </a:r>
            <a:r>
              <a:rPr lang="en-ID" sz="2200" i="1" dirty="0"/>
              <a:t>-1)</a:t>
            </a:r>
            <a:r>
              <a:rPr lang="en-ID" sz="2200" dirty="0"/>
              <a:t> = O(b</a:t>
            </a:r>
            <a:r>
              <a:rPr lang="en-ID" sz="2200" baseline="30000" dirty="0"/>
              <a:t>d+1</a:t>
            </a:r>
            <a:r>
              <a:rPr lang="en-ID" sz="2200" dirty="0"/>
              <a:t>)</a:t>
            </a:r>
          </a:p>
          <a:p>
            <a:pPr marL="3524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/>
              <a:t>Ruang</a:t>
            </a:r>
            <a:r>
              <a:rPr lang="en-ID" sz="2200" dirty="0"/>
              <a:t>? O(</a:t>
            </a:r>
            <a:r>
              <a:rPr lang="en-ID" sz="2200" i="1" dirty="0"/>
              <a:t>b</a:t>
            </a:r>
            <a:r>
              <a:rPr lang="en-ID" sz="2200" i="1" baseline="30000" dirty="0"/>
              <a:t>d+1</a:t>
            </a:r>
            <a:r>
              <a:rPr lang="en-ID" sz="2200" dirty="0"/>
              <a:t>) (</a:t>
            </a:r>
            <a:r>
              <a:rPr lang="en-ID" sz="2200" dirty="0" err="1"/>
              <a:t>setiap</a:t>
            </a:r>
            <a:r>
              <a:rPr lang="en-ID" sz="2200" dirty="0"/>
              <a:t> node </a:t>
            </a:r>
            <a:r>
              <a:rPr lang="en-ID" sz="2200" dirty="0" err="1"/>
              <a:t>terus</a:t>
            </a:r>
            <a:r>
              <a:rPr lang="en-ID" sz="2200" dirty="0"/>
              <a:t> </a:t>
            </a:r>
            <a:r>
              <a:rPr lang="en-ID" sz="2200" dirty="0" err="1"/>
              <a:t>disimpan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memori</a:t>
            </a:r>
            <a:r>
              <a:rPr lang="en-ID" sz="2200" dirty="0"/>
              <a:t>) </a:t>
            </a:r>
          </a:p>
          <a:p>
            <a:pPr marL="3524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/>
              <a:t>Optimal</a:t>
            </a:r>
            <a:r>
              <a:rPr lang="en-ID" sz="2200" dirty="0"/>
              <a:t>? </a:t>
            </a:r>
            <a:r>
              <a:rPr lang="en-ID" sz="2200" dirty="0" err="1"/>
              <a:t>Ya</a:t>
            </a:r>
            <a:r>
              <a:rPr lang="en-ID" sz="2200" dirty="0"/>
              <a:t> (</a:t>
            </a:r>
            <a:r>
              <a:rPr lang="en-ID" sz="2200" dirty="0" err="1"/>
              <a:t>jika</a:t>
            </a:r>
            <a:r>
              <a:rPr lang="en-ID" sz="2200" dirty="0"/>
              <a:t> </a:t>
            </a:r>
            <a:r>
              <a:rPr lang="en-ID" sz="2200" dirty="0" err="1"/>
              <a:t>biaya</a:t>
            </a:r>
            <a:r>
              <a:rPr lang="en-ID" sz="2200" dirty="0"/>
              <a:t> = 1 per </a:t>
            </a:r>
            <a:r>
              <a:rPr lang="en-ID" sz="2200" dirty="0" err="1"/>
              <a:t>langkah</a:t>
            </a:r>
            <a:r>
              <a:rPr lang="en-ID" sz="2200" dirty="0"/>
              <a:t>)</a:t>
            </a:r>
          </a:p>
          <a:p>
            <a:pPr marL="352425" indent="-26352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dirty="0"/>
              <a:t>Ruang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masalah</a:t>
            </a:r>
            <a:r>
              <a:rPr lang="en-ID" sz="2200" dirty="0"/>
              <a:t> yang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besar</a:t>
            </a:r>
            <a:r>
              <a:rPr lang="en-ID" sz="2200" dirty="0"/>
              <a:t> (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waktu</a:t>
            </a:r>
            <a:r>
              <a:rPr lang="en-ID" sz="2200" dirty="0"/>
              <a:t>)</a:t>
            </a:r>
            <a:endParaRPr lang="id-ID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BREADTH-FIRST SEARCH (BFS)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57413A-DB74-495A-9E53-B3C4FE89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77" y="2458495"/>
            <a:ext cx="5003981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/>
              <a:t>“ </a:t>
            </a:r>
            <a:r>
              <a:rPr lang="id-ID" sz="2400" dirty="0"/>
              <a:t>Pencarian dilakukan dari pada suatu simpul dalam setiap level dari yang paling kiri</a:t>
            </a:r>
            <a:r>
              <a:rPr lang="en-US" sz="2400" dirty="0"/>
              <a:t>, j</a:t>
            </a:r>
            <a:r>
              <a:rPr lang="id-ID" sz="2400" dirty="0"/>
              <a:t>ika pada level terdalam solusi belum ditemukan maka pencarian berlanjut pada simpul sebelah kanan dan simpul yang kiri dapat dihapus dari memori</a:t>
            </a:r>
            <a:r>
              <a:rPr lang="en-US" sz="2400" dirty="0"/>
              <a:t> “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Kelebihan</a:t>
            </a:r>
            <a:r>
              <a:rPr lang="en-US" sz="2400" dirty="0"/>
              <a:t> dan </a:t>
            </a:r>
            <a:r>
              <a:rPr lang="en-US" sz="2400" b="1" dirty="0" err="1"/>
              <a:t>Kelemahan</a:t>
            </a:r>
            <a:r>
              <a:rPr lang="en-US" sz="2400" dirty="0"/>
              <a:t> DFS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BFS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dibangkitkan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level yang </a:t>
            </a:r>
            <a:r>
              <a:rPr lang="en-US" dirty="0" err="1"/>
              <a:t>dalam</a:t>
            </a:r>
            <a:r>
              <a:rPr lang="en-US" dirty="0"/>
              <a:t> dan paling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DFS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pohon</a:t>
            </a:r>
            <a:r>
              <a:rPr lang="en-US" dirty="0"/>
              <a:t> yang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level yang </a:t>
            </a:r>
            <a:r>
              <a:rPr lang="en-US" dirty="0" err="1"/>
              <a:t>dalam</a:t>
            </a:r>
            <a:r>
              <a:rPr lang="en-US" dirty="0"/>
              <a:t> (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Complete)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level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pada DFS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paling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Optimal)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DEPTH-FIRST SEARCH (DFS)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>
            <a:extLst>
              <a:ext uri="{FF2B5EF4-FFF2-40B4-BE49-F238E27FC236}">
                <a16:creationId xmlns:a16="http://schemas.microsoft.com/office/drawing/2014/main" id="{F66234F2-3502-4EFB-B265-45DCF159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61" y="3590924"/>
            <a:ext cx="31432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A148E7-90A1-4D88-A34A-089D1508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25" y="3120942"/>
            <a:ext cx="2638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B939C46-A062-4C3E-9896-C0E9F698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" y="1935666"/>
            <a:ext cx="5801111" cy="43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7F087B17-EADA-4357-88BF-0FBC4878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49" y="2672807"/>
            <a:ext cx="1352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DEPTH-FIRST SEARCH (DFS)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4D8EA57C-D801-4AC1-AD18-84B7DC2B8985}"/>
              </a:ext>
            </a:extLst>
          </p:cNvPr>
          <p:cNvSpPr txBox="1">
            <a:spLocks/>
          </p:cNvSpPr>
          <p:nvPr/>
        </p:nvSpPr>
        <p:spPr>
          <a:xfrm>
            <a:off x="5695950" y="1840418"/>
            <a:ext cx="5410200" cy="8800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</a:t>
            </a:r>
            <a:r>
              <a:rPr lang="en-US" sz="2400" b="1" dirty="0" err="1"/>
              <a:t>nanganan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id-ID" sz="2400" b="1" dirty="0"/>
              <a:t> Jurigen 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8BC1F-870E-47F9-8BAD-B0A7A873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63" y="2354764"/>
            <a:ext cx="714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DEPTH-FIRST SEARCH (DFS)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FE40444-962E-46B4-8B2F-BDECFE0CF5D3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Performansi </a:t>
            </a:r>
            <a:r>
              <a:rPr lang="en-US" sz="2400" b="1" dirty="0"/>
              <a:t>DFS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Completeness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sv-SE" sz="2200" dirty="0"/>
              <a:t>Tidak </a:t>
            </a:r>
            <a:r>
              <a:rPr lang="en-US" sz="2200" dirty="0" err="1"/>
              <a:t>Komplit</a:t>
            </a:r>
            <a:r>
              <a:rPr lang="sv-SE" sz="2200" dirty="0"/>
              <a:t>, jika pohon yang dibangkitkan memiliki level yang sangat dalam (tak terhingga) maka tidak ada jaminan menemukan solusi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8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Optimality</a:t>
            </a:r>
            <a:r>
              <a:rPr lang="en-US" sz="2200" dirty="0"/>
              <a:t>:</a:t>
            </a:r>
            <a:r>
              <a:rPr lang="id-ID" sz="2200" dirty="0"/>
              <a:t> Tidak Optimal, jika terdapat lebih dari satu solusi yang sama tetapi berbeda level</a:t>
            </a:r>
            <a:endParaRPr lang="en-US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8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Time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m</a:t>
            </a:r>
            <a:r>
              <a:rPr lang="id-ID" sz="2400" dirty="0"/>
              <a:t>) 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Space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dirty="0"/>
              <a:t>m</a:t>
            </a:r>
            <a:r>
              <a:rPr lang="id-ID" sz="2400" dirty="0"/>
              <a:t>)</a:t>
            </a:r>
            <a:endParaRPr lang="en-US" sz="2400" dirty="0"/>
          </a:p>
          <a:p>
            <a:pPr marL="457200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fi-FI" sz="2200" i="1" dirty="0"/>
              <a:t>m</a:t>
            </a:r>
            <a:r>
              <a:rPr lang="fi-FI" sz="2200" dirty="0"/>
              <a:t>: kedalaman maksimum pohon pencarian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548970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280F9B4-4FBC-4A38-A89D-8757A7D36C95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/>
              <a:t>Kesimpulan</a:t>
            </a:r>
            <a:r>
              <a:rPr lang="id-ID" sz="2400" b="1" dirty="0"/>
              <a:t> </a:t>
            </a:r>
            <a:r>
              <a:rPr lang="en-US" sz="2400" b="1" dirty="0"/>
              <a:t>DFS</a:t>
            </a:r>
            <a:endParaRPr lang="id-ID" sz="2400" b="1" dirty="0"/>
          </a:p>
          <a:p>
            <a:pPr marL="87313" indent="0">
              <a:spcBef>
                <a:spcPts val="200"/>
              </a:spcBef>
              <a:buNone/>
            </a:pPr>
            <a:r>
              <a:rPr lang="en-ID" sz="2200" dirty="0" err="1"/>
              <a:t>Pencarian</a:t>
            </a:r>
            <a:r>
              <a:rPr lang="en-ID" sz="2200" dirty="0"/>
              <a:t> </a:t>
            </a:r>
            <a:r>
              <a:rPr lang="en-ID" sz="2200" i="1" dirty="0"/>
              <a:t>unexpanded</a:t>
            </a:r>
            <a:r>
              <a:rPr lang="en-ID" sz="2200" dirty="0"/>
              <a:t> node </a:t>
            </a:r>
            <a:r>
              <a:rPr lang="en-ID" sz="2200" dirty="0" err="1"/>
              <a:t>terdalam</a:t>
            </a:r>
            <a:endParaRPr lang="en-ID" sz="2200" dirty="0"/>
          </a:p>
          <a:p>
            <a:pPr marL="87313" indent="0">
              <a:spcBef>
                <a:spcPts val="200"/>
              </a:spcBef>
              <a:buNone/>
            </a:pPr>
            <a:endParaRPr lang="en-ID" sz="800" dirty="0"/>
          </a:p>
          <a:p>
            <a:pPr marL="87313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ID" sz="2200" dirty="0" err="1"/>
              <a:t>Properti</a:t>
            </a:r>
            <a:r>
              <a:rPr lang="en-ID" sz="2200" dirty="0"/>
              <a:t> DFS</a:t>
            </a:r>
          </a:p>
          <a:p>
            <a:pPr marL="352425" indent="-26352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 err="1"/>
              <a:t>Lengkap</a:t>
            </a:r>
            <a:r>
              <a:rPr lang="en-ID" sz="2200" dirty="0"/>
              <a:t>? </a:t>
            </a:r>
            <a:r>
              <a:rPr lang="en-ID" sz="2200" dirty="0" err="1"/>
              <a:t>Tidak</a:t>
            </a:r>
            <a:r>
              <a:rPr lang="en-ID" sz="2200" dirty="0"/>
              <a:t>: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gagal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ruang</a:t>
            </a:r>
            <a:r>
              <a:rPr lang="en-ID" sz="2200" dirty="0"/>
              <a:t> </a:t>
            </a:r>
            <a:r>
              <a:rPr lang="en-ID" sz="2200" dirty="0" err="1"/>
              <a:t>pencarian</a:t>
            </a:r>
            <a:r>
              <a:rPr lang="en-ID" sz="2200" dirty="0"/>
              <a:t> </a:t>
            </a:r>
            <a:r>
              <a:rPr lang="en-ID" sz="2200" dirty="0" err="1"/>
              <a:t>takterbatas</a:t>
            </a:r>
            <a:r>
              <a:rPr lang="en-ID" sz="2200" dirty="0"/>
              <a:t>, </a:t>
            </a:r>
            <a:r>
              <a:rPr lang="en-ID" sz="2200" dirty="0" err="1"/>
              <a:t>ruang</a:t>
            </a:r>
            <a:r>
              <a:rPr lang="en-ID" sz="2200" dirty="0"/>
              <a:t> </a:t>
            </a:r>
            <a:r>
              <a:rPr lang="en-ID" sz="2200" dirty="0" err="1"/>
              <a:t>pencarian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loop</a:t>
            </a:r>
          </a:p>
          <a:p>
            <a:pPr marL="352425" indent="-26352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/>
              <a:t>Waktu</a:t>
            </a:r>
            <a:r>
              <a:rPr lang="en-ID" sz="2200" dirty="0"/>
              <a:t>? O(b</a:t>
            </a:r>
            <a:r>
              <a:rPr lang="en-ID" sz="2200" baseline="30000" dirty="0"/>
              <a:t>m</a:t>
            </a:r>
            <a:r>
              <a:rPr lang="en-ID" sz="2200" dirty="0"/>
              <a:t>): </a:t>
            </a:r>
            <a:r>
              <a:rPr lang="en-ID" sz="2200" dirty="0" err="1"/>
              <a:t>mengerikan</a:t>
            </a:r>
            <a:r>
              <a:rPr lang="en-ID" sz="2200" dirty="0"/>
              <a:t> </a:t>
            </a:r>
            <a:r>
              <a:rPr lang="en-ID" sz="2200" dirty="0" err="1"/>
              <a:t>jika</a:t>
            </a:r>
            <a:r>
              <a:rPr lang="en-ID" sz="2200" dirty="0"/>
              <a:t> m &gt; </a:t>
            </a:r>
            <a:r>
              <a:rPr lang="en-ID" sz="2200" i="1" dirty="0"/>
              <a:t>d</a:t>
            </a:r>
            <a:r>
              <a:rPr lang="en-ID" sz="2200" dirty="0"/>
              <a:t> </a:t>
            </a:r>
            <a:r>
              <a:rPr lang="en-ID" sz="2200" dirty="0" err="1"/>
              <a:t>tetapi</a:t>
            </a:r>
            <a:r>
              <a:rPr lang="en-ID" sz="2200" dirty="0"/>
              <a:t> </a:t>
            </a:r>
            <a:r>
              <a:rPr lang="en-ID" sz="2200" dirty="0" err="1"/>
              <a:t>jika</a:t>
            </a:r>
            <a:r>
              <a:rPr lang="en-ID" sz="2200" dirty="0"/>
              <a:t> </a:t>
            </a:r>
            <a:r>
              <a:rPr lang="en-ID" sz="2200" dirty="0" err="1"/>
              <a:t>solusi</a:t>
            </a:r>
            <a:r>
              <a:rPr lang="en-ID" sz="2200" dirty="0"/>
              <a:t> </a:t>
            </a:r>
            <a:r>
              <a:rPr lang="en-ID" sz="2200" dirty="0" err="1"/>
              <a:t>padat</a:t>
            </a:r>
            <a:r>
              <a:rPr lang="en-ID" sz="2200" dirty="0"/>
              <a:t>, </a:t>
            </a:r>
            <a:r>
              <a:rPr lang="en-ID" sz="2200" dirty="0" err="1"/>
              <a:t>mungkin</a:t>
            </a:r>
            <a:r>
              <a:rPr lang="en-ID" sz="2200" dirty="0"/>
              <a:t> </a:t>
            </a:r>
            <a:r>
              <a:rPr lang="en-ID" sz="2200" dirty="0" err="1"/>
              <a:t>jauh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cepat</a:t>
            </a:r>
            <a:r>
              <a:rPr lang="en-ID" sz="2200" dirty="0"/>
              <a:t> </a:t>
            </a:r>
            <a:r>
              <a:rPr lang="en-ID" sz="2200" dirty="0" err="1"/>
              <a:t>daripada</a:t>
            </a:r>
            <a:r>
              <a:rPr lang="en-ID" sz="2200" dirty="0"/>
              <a:t> BFS </a:t>
            </a:r>
          </a:p>
          <a:p>
            <a:pPr marL="352425" indent="-26352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/>
              <a:t>Ruang</a:t>
            </a:r>
            <a:r>
              <a:rPr lang="en-ID" sz="2200" dirty="0"/>
              <a:t>? O(bm), </a:t>
            </a:r>
            <a:r>
              <a:rPr lang="en-ID" sz="2200" dirty="0" err="1"/>
              <a:t>yaitu</a:t>
            </a:r>
            <a:r>
              <a:rPr lang="en-ID" sz="2200" dirty="0"/>
              <a:t>, </a:t>
            </a:r>
            <a:r>
              <a:rPr lang="en-ID" sz="2200" dirty="0" err="1"/>
              <a:t>ruang</a:t>
            </a:r>
            <a:r>
              <a:rPr lang="en-ID" sz="2200" dirty="0"/>
              <a:t> linear!</a:t>
            </a:r>
          </a:p>
          <a:p>
            <a:pPr marL="352425" indent="-263525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D" sz="2200" i="1" dirty="0"/>
              <a:t>Optimal</a:t>
            </a:r>
            <a:r>
              <a:rPr lang="en-ID" sz="2200" dirty="0"/>
              <a:t>? </a:t>
            </a:r>
            <a:r>
              <a:rPr lang="en-ID" sz="2200" dirty="0" err="1"/>
              <a:t>Tidak</a:t>
            </a:r>
            <a:endParaRPr lang="id-ID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AB52B8-DFD8-465A-88C0-54757A7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DEPTH-FIRST SEARCH (DFS)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2300F-0A15-43B9-BC3D-FD485712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61" y="2344175"/>
            <a:ext cx="5421923" cy="35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723DD-58AA-4E74-9E2C-90A839FE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2220555"/>
            <a:ext cx="5267325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5AAC9-96D4-4BC9-83A6-E6C2E434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820667-BFB8-42A7-BEF6-9F86E4D0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DEPTH-FIRST SEARCH (DFS)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CDFA9-796A-4957-89F8-0DAD5AAAB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57" y="2220555"/>
            <a:ext cx="5153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REFERENSI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7EA8-F3BF-40B1-B7DF-DF19789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F11E21-47ED-44B5-AB8E-A30566C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4945"/>
            <a:ext cx="10090673" cy="4542378"/>
          </a:xfrm>
        </p:spPr>
        <p:txBody>
          <a:bodyPr>
            <a:normAutofit/>
          </a:bodyPr>
          <a:lstStyle/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KK Informatika ITB, Inteligensi Buatan, S</a:t>
            </a:r>
            <a:r>
              <a:rPr lang="en-US" sz="1800" dirty="0" err="1"/>
              <a:t>ekolah</a:t>
            </a:r>
            <a:r>
              <a:rPr lang="en-US" sz="1800" dirty="0"/>
              <a:t> Teknik </a:t>
            </a:r>
            <a:r>
              <a:rPr lang="en-US" sz="1800" dirty="0" err="1"/>
              <a:t>Elektro</a:t>
            </a:r>
            <a:r>
              <a:rPr lang="en-US" sz="1800" dirty="0"/>
              <a:t> dan </a:t>
            </a:r>
            <a:r>
              <a:rPr lang="en-US" sz="1800" dirty="0" err="1"/>
              <a:t>Informatika</a:t>
            </a:r>
            <a:r>
              <a:rPr lang="id-ID" sz="1800" dirty="0"/>
              <a:t> ITB</a:t>
            </a:r>
            <a:r>
              <a:rPr lang="en-US" sz="1800" dirty="0"/>
              <a:t>, 2019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Stuart J Russell and Peter </a:t>
            </a:r>
            <a:r>
              <a:rPr lang="en-US" sz="1800" dirty="0" err="1"/>
              <a:t>Norvig</a:t>
            </a:r>
            <a:r>
              <a:rPr lang="en-US" sz="1800" dirty="0"/>
              <a:t>, </a:t>
            </a:r>
            <a:r>
              <a:rPr lang="en-US" sz="1800" dirty="0" err="1"/>
              <a:t>Artifcial</a:t>
            </a:r>
            <a:r>
              <a:rPr lang="en-US" sz="1800" dirty="0"/>
              <a:t> Intelligence: A Modern Approach, 3rd Edition, Prentice-Hall International, Inc, 2011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Danny </a:t>
            </a:r>
            <a:r>
              <a:rPr lang="en-US" sz="1800" dirty="0" err="1"/>
              <a:t>Weyns</a:t>
            </a:r>
            <a:r>
              <a:rPr lang="en-US" sz="1800" dirty="0"/>
              <a:t>, An Introduction to Self-Adaptive Systems - A Contemporary Software Engineering Perspective: Wave VII Learning from Experience, pp. 201-226, IEEE Press, John Wiley &amp; Sons Ltd , 2021 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Suyanto, Artificial Intelligence Rvisi Kedua, informatika Bandung, 2014</a:t>
            </a:r>
            <a:endParaRPr lang="en-US" sz="1800" dirty="0"/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Rajendra A </a:t>
            </a:r>
            <a:r>
              <a:rPr lang="en-US" sz="1800" dirty="0" err="1"/>
              <a:t>Akerkar</a:t>
            </a:r>
            <a:r>
              <a:rPr lang="en-US" sz="1800" dirty="0"/>
              <a:t>, </a:t>
            </a:r>
            <a:r>
              <a:rPr lang="en-US" sz="1800" dirty="0" err="1"/>
              <a:t>Priti</a:t>
            </a:r>
            <a:r>
              <a:rPr lang="en-US" sz="1800" dirty="0"/>
              <a:t> S </a:t>
            </a:r>
            <a:r>
              <a:rPr lang="en-US" sz="1800" dirty="0" err="1"/>
              <a:t>Sajja</a:t>
            </a:r>
            <a:r>
              <a:rPr lang="en-US" sz="1800" dirty="0"/>
              <a:t>, Knowledge-Based Systems. TMRF e-Book Advanced Knowledge Based Systems: Model, Applications &amp; Research, Vol. 1, Jones and Bartlett Publishers, 2010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Simon Kendal, Malcolm </a:t>
            </a:r>
            <a:r>
              <a:rPr lang="en-US" sz="1800" dirty="0" err="1"/>
              <a:t>Creen</a:t>
            </a:r>
            <a:r>
              <a:rPr lang="en-US" sz="1800" dirty="0"/>
              <a:t>, An Introduction to Knowledge Engineering. Springer Science + Business Media, Springer-Verlag London, 2007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John F. Sowa, Knowledge Representation and: Logical, Philosophical, and Computational Foundations, Course Technology, 1999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Efraim Turban, Decision Support Systems &amp; Expert Systems, 4th Ed., Prentice Hall International, Inc, 1995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George F. Luger &amp; William A. </a:t>
            </a:r>
            <a:r>
              <a:rPr lang="en-US" sz="1800" dirty="0" err="1"/>
              <a:t>Stubbleeld</a:t>
            </a:r>
            <a:r>
              <a:rPr lang="en-US" sz="1800" dirty="0"/>
              <a:t>, Artificial Intelligence Structure and Strategies for Complex Problem Solving, 2nd Edition, Cummings Publishing Company Inc., 1993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Elaine Rich, K. Knight, B. Nair, Artificial Intelligence, Tata McGraw-Hill Education Pvt. Ltd., 1983</a:t>
            </a:r>
          </a:p>
        </p:txBody>
      </p:sp>
    </p:spTree>
    <p:extLst>
      <p:ext uri="{BB962C8B-B14F-4D97-AF65-F5344CB8AC3E}">
        <p14:creationId xmlns:p14="http://schemas.microsoft.com/office/powerpoint/2010/main" val="332034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DEPTH-LIMITED SEARCH (DLS)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FE40444-962E-46B4-8B2F-BDECFE0CF5D3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710904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DLS m</a:t>
            </a:r>
            <a:r>
              <a:rPr lang="id-ID" sz="2400" dirty="0"/>
              <a:t>engatasi kelemahan DFS yang tidak </a:t>
            </a:r>
            <a:r>
              <a:rPr lang="en-US" sz="2400" dirty="0" err="1"/>
              <a:t>komplit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DLS m</a:t>
            </a:r>
            <a:r>
              <a:rPr lang="id-ID" sz="2400" dirty="0"/>
              <a:t>embatasi kedalaman maksimum dari suatu jalur solusi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Namun</a:t>
            </a:r>
            <a:r>
              <a:rPr lang="en-US" sz="2400" dirty="0"/>
              <a:t> s</a:t>
            </a:r>
            <a:r>
              <a:rPr lang="id-ID" sz="2400" dirty="0"/>
              <a:t>ebelum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DLS</a:t>
            </a:r>
            <a:r>
              <a:rPr lang="id-ID" sz="2400" dirty="0"/>
              <a:t> harus diketahui jumlah level maksimum dari suatu solusi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34087-2EDC-4AF5-BA04-577D0426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AB8514-4EF4-4325-A7C0-FEFD51AF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78" y="2953795"/>
            <a:ext cx="4798827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2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DEPTH-LIMITED SEARCH (DLS)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9E1D74E-7D4C-4D2B-9995-993A7F0A8D26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2610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Performansi </a:t>
            </a:r>
            <a:r>
              <a:rPr lang="en-US" sz="2400" b="1" dirty="0"/>
              <a:t>DLS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Completeness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en-US" sz="2400" dirty="0" err="1"/>
              <a:t>Komplit</a:t>
            </a:r>
            <a:r>
              <a:rPr lang="id-ID" sz="2400" i="1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</a:t>
            </a:r>
            <a:r>
              <a:rPr lang="en-US" sz="2400" i="1" dirty="0"/>
              <a:t>d -&gt; </a:t>
            </a:r>
            <a:r>
              <a:rPr lang="en-US" sz="2400" dirty="0"/>
              <a:t>DLS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i="1" dirty="0"/>
              <a:t>Complete 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/>
              <a:t>kedalaman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level </a:t>
            </a:r>
            <a:r>
              <a:rPr lang="en-US" sz="2400" dirty="0" err="1"/>
              <a:t>solusinya</a:t>
            </a:r>
            <a:endParaRPr lang="id-ID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Optimality</a:t>
            </a:r>
            <a:r>
              <a:rPr lang="en-US" sz="2200" dirty="0"/>
              <a:t>:</a:t>
            </a:r>
            <a:r>
              <a:rPr lang="id-ID" sz="2200" dirty="0"/>
              <a:t> Tidak Optimal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Time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l</a:t>
            </a:r>
            <a:r>
              <a:rPr lang="id-ID" sz="2400" dirty="0"/>
              <a:t>) 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Space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dirty="0"/>
              <a:t>l</a:t>
            </a:r>
            <a:r>
              <a:rPr lang="id-ID" sz="2400" dirty="0"/>
              <a:t>)</a:t>
            </a:r>
            <a:endParaRPr lang="en-US" sz="2400" dirty="0"/>
          </a:p>
          <a:p>
            <a:pPr marL="457200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fi-FI" sz="2200" i="1" dirty="0"/>
              <a:t>I</a:t>
            </a:r>
            <a:r>
              <a:rPr lang="fi-FI" sz="2200" dirty="0"/>
              <a:t>: batasan kedalaman</a:t>
            </a:r>
            <a:endParaRPr lang="id-ID" sz="2200" dirty="0"/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20070407-BB37-4B42-A422-4AACFEE05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41274"/>
              </p:ext>
            </p:extLst>
          </p:nvPr>
        </p:nvGraphicFramePr>
        <p:xfrm>
          <a:off x="5124450" y="2167983"/>
          <a:ext cx="672465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7959596" imgH="3906196" progId="">
                  <p:embed/>
                </p:oleObj>
              </mc:Choice>
              <mc:Fallback>
                <p:oleObj name="Visio" r:id="rId4" imgW="7959596" imgH="3906196" progId="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2167983"/>
                        <a:ext cx="6724652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685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UNIFORM COST SEARCH (UCS)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FE40444-962E-46B4-8B2F-BDECFE0CF5D3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Konsepnya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BFS, </a:t>
            </a:r>
            <a:r>
              <a:rPr lang="en-US" sz="2400" dirty="0" err="1"/>
              <a:t>perbedaannya</a:t>
            </a:r>
            <a:r>
              <a:rPr lang="en-US" sz="2400" dirty="0"/>
              <a:t>:</a:t>
            </a:r>
          </a:p>
          <a:p>
            <a:pPr marL="723900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BFS menggunakan </a:t>
            </a:r>
            <a:r>
              <a:rPr lang="id-ID" sz="2400" b="1" dirty="0"/>
              <a:t>urutan level </a:t>
            </a:r>
            <a:r>
              <a:rPr lang="id-ID" sz="2400" dirty="0"/>
              <a:t>dari yang paling rendah sampai yang paling tinggi</a:t>
            </a:r>
          </a:p>
          <a:p>
            <a:pPr marL="723900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UCS menggunakan </a:t>
            </a:r>
            <a:r>
              <a:rPr lang="id-ID" sz="2400" b="1" dirty="0"/>
              <a:t>urutan biaya </a:t>
            </a:r>
            <a:r>
              <a:rPr lang="id-ID" sz="2400" dirty="0"/>
              <a:t>dari yang terkecil sampai yang terbesar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UCS mencari solusi dengan total biaya terendah yang dihitung berdasarkan biaya dari simpul asal ke simpul tujuan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i="1" dirty="0"/>
              <a:t>g(n)</a:t>
            </a:r>
            <a:r>
              <a:rPr lang="en-US" sz="2400" dirty="0"/>
              <a:t>:</a:t>
            </a:r>
            <a:r>
              <a:rPr lang="id-ID" sz="2400" dirty="0"/>
              <a:t> biaya dari simpul asal ke simpul </a:t>
            </a:r>
            <a:r>
              <a:rPr lang="id-ID" sz="2400" i="1" dirty="0"/>
              <a:t>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77137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UNIFORM COST SEARCH (UCS)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1FD60EC7-1FEF-4286-9013-132FFBEE3A29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2610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Performansi </a:t>
            </a:r>
            <a:r>
              <a:rPr lang="en-US" sz="2400" b="1" dirty="0"/>
              <a:t>UCS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Completeness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en-US" sz="2400" dirty="0" err="1"/>
              <a:t>Komplit</a:t>
            </a:r>
            <a:r>
              <a:rPr lang="id-ID" sz="2400" i="1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BFS</a:t>
            </a:r>
            <a:endParaRPr lang="id-ID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Optimality</a:t>
            </a:r>
            <a:r>
              <a:rPr lang="en-US" sz="2200" dirty="0"/>
              <a:t>:</a:t>
            </a:r>
            <a:r>
              <a:rPr lang="id-ID" sz="2200" dirty="0"/>
              <a:t> Optimal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mengikuti</a:t>
            </a:r>
            <a:r>
              <a:rPr lang="en-US" sz="2200" dirty="0"/>
              <a:t> </a:t>
            </a:r>
            <a:r>
              <a:rPr lang="en-US" sz="2200" dirty="0" err="1"/>
              <a:t>konsep</a:t>
            </a:r>
            <a:r>
              <a:rPr lang="en-US" sz="2200" dirty="0"/>
              <a:t> BFS </a:t>
            </a:r>
            <a:endParaRPr lang="id-ID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Time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d</a:t>
            </a:r>
            <a:r>
              <a:rPr lang="id-ID" sz="2400" dirty="0"/>
              <a:t>) 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Space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d</a:t>
            </a:r>
            <a:r>
              <a:rPr lang="id-ID" sz="2400" dirty="0"/>
              <a:t>)</a:t>
            </a:r>
            <a:endParaRPr 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DE4D10-6D6D-4117-8A20-9755F26C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37" y="1867258"/>
            <a:ext cx="3858591" cy="182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A88BD9E5-C967-4306-B188-F2675651C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5" y="3996691"/>
            <a:ext cx="342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4C2E2CD-9EB5-4B27-A766-B0A014AA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4" y="3996691"/>
            <a:ext cx="1866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2E9A92F0-0655-4418-B142-E78EE7E2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2" y="3895725"/>
            <a:ext cx="1866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7FEFBA6-ECCF-4DE2-A868-7670E4905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895724"/>
            <a:ext cx="1866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8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ITERATIVE-DEEPENING SEARCH (IDS)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FE40444-962E-46B4-8B2F-BDECFE0CF5D3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1005840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BFS: </a:t>
            </a:r>
            <a:r>
              <a:rPr lang="en-US" sz="2400" dirty="0" err="1"/>
              <a:t>komplit</a:t>
            </a:r>
            <a:r>
              <a:rPr lang="id-ID" sz="2400" dirty="0"/>
              <a:t> dan optimal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DFS: </a:t>
            </a: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id-ID" sz="2400" dirty="0"/>
              <a:t> rendah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IDS: </a:t>
            </a:r>
            <a:r>
              <a:rPr lang="en-US" sz="2400" dirty="0"/>
              <a:t>meng</a:t>
            </a:r>
            <a:r>
              <a:rPr lang="id-ID" sz="2400" dirty="0"/>
              <a:t>gabungan kelebihan dari BFS dan DFS</a:t>
            </a:r>
            <a:r>
              <a:rPr lang="en-US" sz="2400" dirty="0"/>
              <a:t> </a:t>
            </a:r>
            <a:r>
              <a:rPr lang="nn-NO" sz="2400" dirty="0"/>
              <a:t>(kelengkapan dan kompleksitas ruang linear dijamin)</a:t>
            </a:r>
            <a:endParaRPr lang="id-ID" sz="2400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dirty="0" err="1"/>
              <a:t>Metode</a:t>
            </a:r>
            <a:r>
              <a:rPr lang="en-US" sz="2400" dirty="0"/>
              <a:t> p</a:t>
            </a:r>
            <a:r>
              <a:rPr lang="id-ID" sz="2400" dirty="0"/>
              <a:t>encariannya menggunakan DLS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bertahap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I yang </a:t>
            </a:r>
            <a:r>
              <a:rPr lang="en-US" sz="2400" dirty="0" err="1"/>
              <a:t>ditabambahkan</a:t>
            </a:r>
            <a:r>
              <a:rPr lang="en-US" sz="2400" dirty="0"/>
              <a:t> pada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iterasinya</a:t>
            </a:r>
            <a:endParaRPr lang="id-ID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IDS: </a:t>
            </a:r>
            <a:r>
              <a:rPr lang="en-US" sz="2400" dirty="0" err="1"/>
              <a:t>komplit</a:t>
            </a:r>
            <a:r>
              <a:rPr lang="id-ID" sz="2400" dirty="0"/>
              <a:t>, optimal, </a:t>
            </a: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id-ID" sz="2400" dirty="0"/>
              <a:t> rendah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IDS: </a:t>
            </a: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id-ID" sz="2400" dirty="0"/>
              <a:t>nya menjadi sangat tinggi 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en-US" sz="800" dirty="0"/>
          </a:p>
          <a:p>
            <a:pPr marL="98425" indent="0" algn="ctr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dirty="0"/>
              <a:t>Mengapa?</a:t>
            </a:r>
            <a:r>
              <a:rPr lang="en-US" sz="2400" dirty="0"/>
              <a:t> … k</a:t>
            </a:r>
            <a:r>
              <a:rPr lang="id-ID" sz="2400" dirty="0"/>
              <a:t>arena proses pencarian dilakukan secara iteratif sehingga terjadi proses penelusuran menggunakan algoritma DFS yang berulang-ulang</a:t>
            </a:r>
          </a:p>
        </p:txBody>
      </p:sp>
    </p:spTree>
    <p:extLst>
      <p:ext uri="{BB962C8B-B14F-4D97-AF65-F5344CB8AC3E}">
        <p14:creationId xmlns:p14="http://schemas.microsoft.com/office/powerpoint/2010/main" val="120547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ITERATIVE-DEEPENING SEARCH (IDS)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41D53056-89D0-49A2-97C2-A4308BF9C25D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426103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Performansi </a:t>
            </a:r>
            <a:r>
              <a:rPr lang="en-US" sz="2400" b="1" dirty="0"/>
              <a:t>IDS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Completeness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en-US" sz="2400" dirty="0" err="1"/>
              <a:t>Komplit</a:t>
            </a:r>
            <a:endParaRPr lang="id-ID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Optimality</a:t>
            </a:r>
            <a:r>
              <a:rPr lang="en-US" sz="2200" dirty="0"/>
              <a:t>:</a:t>
            </a:r>
            <a:r>
              <a:rPr lang="id-ID" sz="2200" dirty="0"/>
              <a:t> Optimal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Time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d</a:t>
            </a:r>
            <a:r>
              <a:rPr lang="id-ID" sz="2400" dirty="0"/>
              <a:t>) 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Space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dirty="0"/>
              <a:t>d</a:t>
            </a:r>
            <a:r>
              <a:rPr lang="id-ID" sz="2400" dirty="0"/>
              <a:t>)</a:t>
            </a:r>
            <a:endParaRPr lang="en-US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5363B8-0D5A-4F85-AF8F-4A540E3F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81" y="2048634"/>
            <a:ext cx="335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FA53A86-562B-4BC3-BF46-628BDBCE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11" y="2925599"/>
            <a:ext cx="49545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1790E4B-A658-4190-8129-83C79525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99" y="4488364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ITERATIVE-DEEPENING SEARCH (IDS)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CF31516A-10FB-42D4-A352-75F70F1E76B7}"/>
              </a:ext>
            </a:extLst>
          </p:cNvPr>
          <p:cNvSpPr txBox="1">
            <a:spLocks/>
          </p:cNvSpPr>
          <p:nvPr/>
        </p:nvSpPr>
        <p:spPr>
          <a:xfrm>
            <a:off x="1092019" y="1935668"/>
            <a:ext cx="10058400" cy="6141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200" b="1" dirty="0" err="1"/>
              <a:t>Contoh</a:t>
            </a:r>
            <a:r>
              <a:rPr lang="en-US" sz="2200" b="1" dirty="0"/>
              <a:t>: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DLS </a:t>
            </a:r>
            <a:r>
              <a:rPr lang="en-US" dirty="0" err="1"/>
              <a:t>dengan</a:t>
            </a:r>
            <a:r>
              <a:rPr lang="en-US" dirty="0"/>
              <a:t> l = 0, 1, 2, ...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cutoff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7530F-27EA-4BFD-B732-018ECE6D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4" y="2553442"/>
            <a:ext cx="2812134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544A9-8784-404A-A06F-43C6ADAD9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0" y="3286445"/>
            <a:ext cx="5021568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DF642-5988-4674-89E3-8C4495D0C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86" y="4393956"/>
            <a:ext cx="5179829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069B4-1ADC-4A7A-99E8-1FA0252C0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845" y="2622306"/>
            <a:ext cx="586362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SEARCH (BDS)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FE40444-962E-46B4-8B2F-BDECFE0CF5D3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Pencarian maju (dari </a:t>
            </a:r>
            <a:r>
              <a:rPr lang="id-ID" sz="2400" i="1" dirty="0"/>
              <a:t>start</a:t>
            </a:r>
            <a:r>
              <a:rPr lang="id-ID" sz="2400" dirty="0"/>
              <a:t> ke </a:t>
            </a:r>
            <a:r>
              <a:rPr lang="id-ID" sz="2400" i="1" dirty="0"/>
              <a:t>goal</a:t>
            </a:r>
            <a:r>
              <a:rPr lang="id-ID" sz="2400" dirty="0"/>
              <a:t>) dan pencarian mundur (dari </a:t>
            </a:r>
            <a:r>
              <a:rPr lang="id-ID" sz="2400" i="1" dirty="0"/>
              <a:t>goal</a:t>
            </a:r>
            <a:r>
              <a:rPr lang="id-ID" sz="2400" dirty="0"/>
              <a:t> ke </a:t>
            </a:r>
            <a:r>
              <a:rPr lang="id-ID" sz="2400" i="1" dirty="0"/>
              <a:t>start</a:t>
            </a:r>
            <a:r>
              <a:rPr lang="id-ID" sz="2400" dirty="0"/>
              <a:t>)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Ketika dua arah pencarian telah membangkitkan simpul yang sama, maka solusi telah ditemukan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Gabungkan kedua jalur yang bertemu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d-ID" sz="2400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6AE73C26-9801-4164-8120-5643828CFDC3}"/>
              </a:ext>
            </a:extLst>
          </p:cNvPr>
          <p:cNvSpPr txBox="1">
            <a:spLocks/>
          </p:cNvSpPr>
          <p:nvPr/>
        </p:nvSpPr>
        <p:spPr>
          <a:xfrm>
            <a:off x="6477001" y="1935667"/>
            <a:ext cx="4622980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Kompleksitas</a:t>
            </a:r>
            <a:r>
              <a:rPr lang="id-ID" sz="2400" b="1" dirty="0"/>
              <a:t> B</a:t>
            </a:r>
            <a:r>
              <a:rPr lang="en-US" sz="2400" b="1" dirty="0"/>
              <a:t>DS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b="1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: 1 </a:t>
            </a:r>
            <a:r>
              <a:rPr lang="en-US" dirty="0" err="1">
                <a:solidFill>
                  <a:schemeClr val="tx1"/>
                </a:solidFill>
              </a:rPr>
              <a:t>simpul</a:t>
            </a:r>
            <a:r>
              <a:rPr lang="en-US" dirty="0">
                <a:solidFill>
                  <a:schemeClr val="tx1"/>
                </a:solidFill>
              </a:rPr>
              <a:t> = 100 bytes dan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= 10</a:t>
            </a:r>
            <a:r>
              <a:rPr lang="en-US" baseline="30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simpul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detik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E812AE-FBD4-45EB-9538-13D29F8E5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80303"/>
              </p:ext>
            </p:extLst>
          </p:nvPr>
        </p:nvGraphicFramePr>
        <p:xfrm>
          <a:off x="6530732" y="3295649"/>
          <a:ext cx="4622980" cy="2831124"/>
        </p:xfrm>
        <a:graphic>
          <a:graphicData uri="http://schemas.openxmlformats.org/drawingml/2006/table">
            <a:tbl>
              <a:tblPr/>
              <a:tblGrid>
                <a:gridCol w="66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id-ID" sz="1800" b="1" i="1" spc="-30" dirty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1" i="1" spc="-3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800" b="1" spc="-30" dirty="0" err="1">
                          <a:latin typeface="+mn-lt"/>
                          <a:ea typeface="Times New Roman"/>
                          <a:cs typeface="Arial"/>
                        </a:rPr>
                        <a:t>Simpul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800" b="1" spc="-30" dirty="0" err="1">
                          <a:latin typeface="+mn-lt"/>
                          <a:ea typeface="Times New Roman"/>
                          <a:cs typeface="Arial"/>
                        </a:rPr>
                        <a:t>Waktu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800" b="1" i="0" spc="-30" dirty="0" err="1">
                          <a:latin typeface="+mn-lt"/>
                          <a:ea typeface="Times New Roman"/>
                          <a:cs typeface="Arial"/>
                        </a:rPr>
                        <a:t>Memori</a:t>
                      </a:r>
                      <a:endParaRPr lang="id-ID" sz="1800" i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spc="-30" baseline="30000" dirty="0">
                          <a:latin typeface="+mn-lt"/>
                          <a:ea typeface="Times New Roman"/>
                          <a:cs typeface="Arial"/>
                        </a:rPr>
                        <a:t>6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 </a:t>
                      </a:r>
                      <a:r>
                        <a:rPr lang="en-US" sz="1800" spc="-30" dirty="0" err="1">
                          <a:latin typeface="+mn-lt"/>
                          <a:ea typeface="Times New Roman"/>
                          <a:cs typeface="Arial"/>
                        </a:rPr>
                        <a:t>detik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100 MB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spc="-30" baseline="30000" dirty="0">
                          <a:latin typeface="+mn-lt"/>
                          <a:ea typeface="Times New Roman"/>
                          <a:cs typeface="Arial"/>
                        </a:rPr>
                        <a:t>8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100 </a:t>
                      </a:r>
                      <a:r>
                        <a:rPr lang="en-US" sz="1800" spc="-30" dirty="0" err="1">
                          <a:latin typeface="+mn-lt"/>
                          <a:ea typeface="Times New Roman"/>
                          <a:cs typeface="Arial"/>
                        </a:rPr>
                        <a:t>detik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 GB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1800" kern="1200" spc="-3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kumimoji="0" lang="id-ID" sz="1800" kern="1200" spc="-3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kumimoji="0" lang="en-US" sz="1800" kern="1200" spc="-3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kumimoji="0" lang="id-ID" sz="1800" kern="1200" spc="-3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b="0" spc="-30" baseline="30000" dirty="0">
                          <a:latin typeface="+mn-lt"/>
                          <a:ea typeface="Times New Roman"/>
                          <a:cs typeface="Arial"/>
                        </a:rPr>
                        <a:t>12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11,57 </a:t>
                      </a:r>
                      <a:r>
                        <a:rPr lang="en-US" sz="1800" b="0" spc="-30" dirty="0" err="1">
                          <a:latin typeface="+mn-lt"/>
                          <a:ea typeface="Times New Roman"/>
                          <a:cs typeface="Arial"/>
                        </a:rPr>
                        <a:t>hari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100 TB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800" b="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1800" b="0" spc="-30" baseline="30000">
                          <a:latin typeface="+mn-lt"/>
                          <a:ea typeface="Times New Roman"/>
                          <a:cs typeface="Arial"/>
                        </a:rPr>
                        <a:t>14</a:t>
                      </a:r>
                      <a:endParaRPr lang="id-ID" sz="1800" b="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3,17 </a:t>
                      </a:r>
                      <a:r>
                        <a:rPr lang="en-US" sz="1800" b="0" spc="-30" dirty="0" err="1">
                          <a:latin typeface="+mn-lt"/>
                          <a:ea typeface="Times New Roman"/>
                          <a:cs typeface="Arial"/>
                        </a:rPr>
                        <a:t>tahun</a:t>
                      </a:r>
                      <a:r>
                        <a:rPr lang="en-US" sz="1800" b="0" spc="-30" dirty="0"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endParaRPr lang="id-ID" sz="1800" b="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spc="-30" dirty="0">
                          <a:latin typeface="+mn-lt"/>
                          <a:ea typeface="Times New Roman"/>
                          <a:cs typeface="Arial"/>
                        </a:rPr>
                        <a:t>10.000 TB</a:t>
                      </a:r>
                      <a:endParaRPr lang="id-ID" sz="18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SEARCH (BDS)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A728B263-C26F-4C35-A36A-1FB1825FF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35785"/>
              </p:ext>
            </p:extLst>
          </p:nvPr>
        </p:nvGraphicFramePr>
        <p:xfrm>
          <a:off x="1173480" y="1855497"/>
          <a:ext cx="6427470" cy="440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4378061" imgH="3006387" progId="">
                  <p:embed/>
                </p:oleObj>
              </mc:Choice>
              <mc:Fallback>
                <p:oleObj name="Visio" r:id="rId4" imgW="4378061" imgH="3006387" progId="">
                  <p:embed/>
                  <p:pic>
                    <p:nvPicPr>
                      <p:cNvPr id="2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480" y="1855497"/>
                        <a:ext cx="6427470" cy="4408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4324862-61D7-40DB-ACAE-47DAF319EFE3}"/>
              </a:ext>
            </a:extLst>
          </p:cNvPr>
          <p:cNvSpPr txBox="1">
            <a:spLocks/>
          </p:cNvSpPr>
          <p:nvPr/>
        </p:nvSpPr>
        <p:spPr>
          <a:xfrm>
            <a:off x="7904137" y="2918536"/>
            <a:ext cx="3546719" cy="22821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sz="2400" b="1" dirty="0"/>
              <a:t>Performansi </a:t>
            </a:r>
            <a:r>
              <a:rPr lang="en-US" sz="2400" b="1" dirty="0"/>
              <a:t>BDS</a:t>
            </a:r>
            <a:endParaRPr lang="id-ID" sz="2400" b="1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Completeness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en-US" sz="2400" dirty="0" err="1"/>
              <a:t>Komplit</a:t>
            </a:r>
            <a:endParaRPr lang="id-ID" sz="22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Optimality</a:t>
            </a:r>
            <a:r>
              <a:rPr lang="en-US" sz="2200" dirty="0"/>
              <a:t>:</a:t>
            </a:r>
            <a:r>
              <a:rPr lang="id-ID" sz="2200" dirty="0"/>
              <a:t> Optimal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Time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d/2</a:t>
            </a:r>
            <a:r>
              <a:rPr lang="id-ID" sz="2400" dirty="0"/>
              <a:t>) </a:t>
            </a:r>
            <a:endParaRPr lang="en-US" sz="2400" dirty="0"/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sz="2200" i="1" dirty="0"/>
              <a:t>Space </a:t>
            </a:r>
            <a:r>
              <a:rPr lang="en-US" sz="2200" i="1" dirty="0"/>
              <a:t>C</a:t>
            </a:r>
            <a:r>
              <a:rPr lang="id-ID" sz="2200" i="1" dirty="0"/>
              <a:t>omplexity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id-ID" sz="2400" dirty="0"/>
              <a:t>O(</a:t>
            </a:r>
            <a:r>
              <a:rPr lang="id-ID" sz="2400" i="1" dirty="0"/>
              <a:t>b</a:t>
            </a:r>
            <a:r>
              <a:rPr lang="en-US" sz="2400" i="1" baseline="30000" dirty="0"/>
              <a:t>d/2</a:t>
            </a:r>
            <a:r>
              <a:rPr lang="id-ID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204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BI-DIRECTIONAL SEARCH (BDS)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426C18E4-4AD5-46F4-81DB-F0A401D7EB5D}"/>
              </a:ext>
            </a:extLst>
          </p:cNvPr>
          <p:cNvSpPr txBox="1">
            <a:spLocks/>
          </p:cNvSpPr>
          <p:nvPr/>
        </p:nvSpPr>
        <p:spPr>
          <a:xfrm>
            <a:off x="1092019" y="1935667"/>
            <a:ext cx="5003981" cy="43508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Persoalan</a:t>
            </a:r>
            <a:r>
              <a:rPr lang="id-ID" sz="2400" b="1" dirty="0"/>
              <a:t> </a:t>
            </a:r>
            <a:r>
              <a:rPr lang="en-US" sz="2400" b="1" dirty="0"/>
              <a:t>BDS</a:t>
            </a:r>
            <a:endParaRPr lang="id-ID" sz="2400" b="1" dirty="0"/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dirty="0"/>
              <a:t>Pencarian mundur berarti membangkitkan </a:t>
            </a:r>
            <a:r>
              <a:rPr lang="id-ID" i="1" dirty="0"/>
              <a:t>predecessor</a:t>
            </a:r>
            <a:r>
              <a:rPr lang="id-ID" dirty="0"/>
              <a:t> (simpul induk/</a:t>
            </a:r>
            <a:r>
              <a:rPr lang="id-ID" i="1" dirty="0"/>
              <a:t>parent</a:t>
            </a:r>
            <a:r>
              <a:rPr lang="id-ID" dirty="0"/>
              <a:t>) dari suatu simpul. Pembangkitan </a:t>
            </a:r>
            <a:r>
              <a:rPr lang="id-ID" i="1" dirty="0"/>
              <a:t>predecessor</a:t>
            </a:r>
            <a:r>
              <a:rPr lang="id-ID" dirty="0"/>
              <a:t> berarti memerlukan </a:t>
            </a:r>
            <a:r>
              <a:rPr lang="id-ID" b="1" dirty="0"/>
              <a:t>pembalikan operator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Apakah semua operator dapat dibalik?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Jika terdapat beberapa simpul tujuan yang berbeda?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id-ID" dirty="0"/>
              <a:t>Harus selalu menguji apakah simpul baru yang dibangkitkan sudah pernah dibangkitkan oleh pencarian dari arah yang berlawanan.</a:t>
            </a:r>
          </a:p>
          <a:p>
            <a:pPr marL="441325" indent="-342900"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d-ID" dirty="0"/>
              <a:t>Bagaimana menentukan metode pencarian untuk kedua arah tersebut?</a:t>
            </a:r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CE9D49D5-CB7F-4FB0-BDF4-54E5E89D2D61}"/>
              </a:ext>
            </a:extLst>
          </p:cNvPr>
          <p:cNvSpPr txBox="1">
            <a:spLocks/>
          </p:cNvSpPr>
          <p:nvPr/>
        </p:nvSpPr>
        <p:spPr>
          <a:xfrm>
            <a:off x="6477001" y="1935667"/>
            <a:ext cx="4622980" cy="7313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r>
              <a:rPr lang="en-US" sz="2400" b="1" dirty="0" err="1"/>
              <a:t>Pembalikan</a:t>
            </a:r>
            <a:r>
              <a:rPr lang="en-US" sz="2400" b="1" dirty="0"/>
              <a:t> Operator</a:t>
            </a:r>
          </a:p>
          <a:p>
            <a:pPr marL="98425" indent="0">
              <a:spcBef>
                <a:spcPts val="200"/>
              </a:spcBef>
              <a:spcAft>
                <a:spcPts val="800"/>
              </a:spcAft>
              <a:buNone/>
            </a:pPr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52FD6-C2C5-4121-9A89-8544857A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971885"/>
            <a:ext cx="52479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i="1" dirty="0" err="1"/>
              <a:t>Catatan</a:t>
            </a:r>
            <a:r>
              <a:rPr lang="en-US" sz="1600" b="1" i="1" dirty="0"/>
              <a:t>:</a:t>
            </a:r>
          </a:p>
          <a:p>
            <a:r>
              <a:rPr lang="id-ID" sz="1600" i="1" dirty="0"/>
              <a:t>x</a:t>
            </a:r>
            <a:r>
              <a:rPr lang="id-ID" sz="1600" dirty="0"/>
              <a:t> bisa bernilai 0, 1, 2, atau 3.</a:t>
            </a:r>
            <a:r>
              <a:rPr lang="en-US" sz="1600" dirty="0"/>
              <a:t> </a:t>
            </a:r>
            <a:r>
              <a:rPr lang="id-ID" sz="1600" dirty="0"/>
              <a:t>Tanpa skala ukuran, kita tidak mungkin membuang sebagian air sehingga tersisa 1, 2, atau 3 galon. Satu-satunya cara adalah membuang semua air dari jurigen 4 galon sehingga nilai </a:t>
            </a:r>
            <a:r>
              <a:rPr lang="id-ID" sz="1600" i="1" dirty="0"/>
              <a:t>x</a:t>
            </a:r>
            <a:r>
              <a:rPr lang="id-ID" sz="1600" dirty="0"/>
              <a:t> yang mungkin adalah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E2B420-662B-423D-84B8-CA569A75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71725"/>
              </p:ext>
            </p:extLst>
          </p:nvPr>
        </p:nvGraphicFramePr>
        <p:xfrm>
          <a:off x="6515100" y="2440860"/>
          <a:ext cx="5003982" cy="724371"/>
        </p:xfrm>
        <a:graphic>
          <a:graphicData uri="http://schemas.openxmlformats.org/drawingml/2006/table">
            <a:tbl>
              <a:tblPr/>
              <a:tblGrid>
                <a:gridCol w="101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43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id-ID" sz="16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16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If </a:t>
                      </a:r>
                      <a:r>
                        <a:rPr lang="id-ID" sz="16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 &lt;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 dirty="0">
                          <a:latin typeface="Georgia"/>
                          <a:ea typeface="Times New Roman"/>
                          <a:cs typeface="Times New Roman"/>
                          <a:sym typeface="Symbol"/>
                        </a:rPr>
                        <a:t></a:t>
                      </a:r>
                      <a:endParaRPr lang="id-ID" sz="1600" spc="-30" dirty="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(4,</a:t>
                      </a:r>
                      <a:r>
                        <a:rPr lang="id-ID" sz="16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Isi penuh jurigen 4 galon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547847-B29A-4891-A14C-DF3A6BEE6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15204"/>
              </p:ext>
            </p:extLst>
          </p:nvPr>
        </p:nvGraphicFramePr>
        <p:xfrm>
          <a:off x="6515100" y="3800654"/>
          <a:ext cx="5003980" cy="841682"/>
        </p:xfrm>
        <a:graphic>
          <a:graphicData uri="http://schemas.openxmlformats.org/drawingml/2006/table">
            <a:tbl>
              <a:tblPr/>
              <a:tblGrid>
                <a:gridCol w="97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6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(4,</a:t>
                      </a:r>
                      <a:r>
                        <a:rPr lang="id-ID" sz="1600" i="1" spc="-30" dirty="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spc="-30">
                          <a:latin typeface="Georgia"/>
                          <a:ea typeface="Times New Roman"/>
                          <a:cs typeface="Times New Roman"/>
                          <a:sym typeface="Symbol"/>
                        </a:rPr>
                        <a:t></a:t>
                      </a:r>
                      <a:endParaRPr lang="id-ID" sz="1600" spc="-30">
                        <a:latin typeface="Georg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spc="-30">
                          <a:latin typeface="Georgia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id-ID" sz="1600" i="1" spc="-3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600" spc="-30">
                          <a:latin typeface="Georgia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1600" i="1" spc="-30">
                          <a:latin typeface="Georgia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id-ID" sz="1600" spc="-30">
                          <a:latin typeface="Georgia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1600" i="1" spc="-3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600" spc="-30">
                          <a:latin typeface="Georgia"/>
                          <a:ea typeface="Times New Roman"/>
                          <a:cs typeface="Times New Roman"/>
                        </a:rPr>
                        <a:t> &lt; 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Kurangi air dalam jurigen 4 galon sehingga menjadi </a:t>
                      </a:r>
                      <a:r>
                        <a:rPr lang="id-ID" sz="1600" i="1" spc="-30" dirty="0">
                          <a:latin typeface="Georgi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1600" spc="-30" dirty="0">
                          <a:latin typeface="Georgia"/>
                          <a:ea typeface="Times New Roman"/>
                          <a:cs typeface="Times New Roman"/>
                        </a:rPr>
                        <a:t> galon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Down Arrow 4">
            <a:extLst>
              <a:ext uri="{FF2B5EF4-FFF2-40B4-BE49-F238E27FC236}">
                <a16:creationId xmlns:a16="http://schemas.microsoft.com/office/drawing/2014/main" id="{BE2C62E3-D909-4164-9084-099D4CA8B119}"/>
              </a:ext>
            </a:extLst>
          </p:cNvPr>
          <p:cNvSpPr/>
          <p:nvPr/>
        </p:nvSpPr>
        <p:spPr>
          <a:xfrm>
            <a:off x="8877435" y="3284510"/>
            <a:ext cx="279309" cy="407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2848"/>
            <a:ext cx="10058400" cy="4023360"/>
          </a:xfrm>
        </p:spPr>
        <p:txBody>
          <a:bodyPr>
            <a:normAutofit/>
          </a:bodyPr>
          <a:lstStyle/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KONSEP “</a:t>
            </a:r>
            <a:r>
              <a:rPr lang="en-US" sz="2400" b="1" dirty="0"/>
              <a:t>AGEN </a:t>
            </a:r>
            <a:r>
              <a:rPr lang="id-ID" sz="2400" b="1" dirty="0"/>
              <a:t>CERDAS</a:t>
            </a:r>
            <a:r>
              <a:rPr lang="en-US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MODEL “</a:t>
            </a:r>
            <a:r>
              <a:rPr lang="en-US" sz="2400" b="1" dirty="0"/>
              <a:t>PERANCANGAN</a:t>
            </a:r>
            <a:r>
              <a:rPr lang="en-US" sz="2400" dirty="0"/>
              <a:t>” AGEN CERDAS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TIPE “</a:t>
            </a:r>
            <a:r>
              <a:rPr lang="en-US" sz="2400" b="1" dirty="0"/>
              <a:t>LINGKUNGAN</a:t>
            </a:r>
            <a:r>
              <a:rPr lang="en-US" sz="2400" dirty="0"/>
              <a:t>“ DAN TIPE “</a:t>
            </a:r>
            <a:r>
              <a:rPr lang="en-US" sz="2400" b="1" dirty="0"/>
              <a:t>AGEN</a:t>
            </a:r>
            <a:r>
              <a:rPr lang="en-US" sz="2400" dirty="0"/>
              <a:t>” CERDAS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METODE “</a:t>
            </a:r>
            <a:r>
              <a:rPr lang="en-US" sz="2400" b="1" dirty="0"/>
              <a:t>PENCARIAN</a:t>
            </a:r>
            <a:r>
              <a:rPr lang="en-US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STRATEGI PENCARIAN “</a:t>
            </a:r>
            <a:r>
              <a:rPr lang="en-US" sz="2400" b="1" dirty="0"/>
              <a:t>UNINFORMED</a:t>
            </a:r>
            <a:r>
              <a:rPr lang="en-US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PERBANDINGAN</a:t>
            </a:r>
            <a:r>
              <a:rPr lang="en-US" sz="2400" dirty="0"/>
              <a:t>” METODE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b="1" dirty="0"/>
              <a:t>KESIMPULAN</a:t>
            </a:r>
            <a:r>
              <a:rPr lang="en-US" sz="2400" dirty="0"/>
              <a:t>" PENCARIAN UNINFORMED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IKHTISAR</a:t>
            </a:r>
            <a:br>
              <a:rPr lang="id-ID" sz="4000" b="1" dirty="0"/>
            </a:br>
            <a:r>
              <a:rPr lang="en-US" sz="2700" i="1" dirty="0" err="1"/>
              <a:t>Penyelesaian</a:t>
            </a:r>
            <a:r>
              <a:rPr lang="en-US" sz="2700" i="1" dirty="0"/>
              <a:t> </a:t>
            </a:r>
            <a:r>
              <a:rPr lang="en-US" sz="2700" i="1" dirty="0" err="1"/>
              <a:t>Masalah</a:t>
            </a:r>
            <a:r>
              <a:rPr lang="en-US" sz="2700" i="1" dirty="0"/>
              <a:t> </a:t>
            </a:r>
            <a:r>
              <a:rPr lang="en-US" sz="2700" i="1" dirty="0" err="1"/>
              <a:t>Dengan</a:t>
            </a:r>
            <a:r>
              <a:rPr lang="en-US" sz="2700" i="1" dirty="0"/>
              <a:t> </a:t>
            </a:r>
            <a:r>
              <a:rPr lang="en-US" sz="2700" i="1" dirty="0" err="1"/>
              <a:t>Pencarian</a:t>
            </a:r>
            <a:endParaRPr lang="id-ID" sz="27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16" y="4726471"/>
            <a:ext cx="1855563" cy="1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Breadth-First Search (BFS)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8672738-302C-4D58-9965-FE710E65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88" y="2698220"/>
            <a:ext cx="8104188" cy="322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93C3984-EF88-46DC-BF2B-38F97FEB8604}"/>
              </a:ext>
            </a:extLst>
          </p:cNvPr>
          <p:cNvSpPr/>
          <p:nvPr/>
        </p:nvSpPr>
        <p:spPr>
          <a:xfrm>
            <a:off x="4078188" y="3963034"/>
            <a:ext cx="914400" cy="774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00DCD0-FE5E-48CF-9A6C-15902C591BB9}"/>
              </a:ext>
            </a:extLst>
          </p:cNvPr>
          <p:cNvSpPr/>
          <p:nvPr/>
        </p:nvSpPr>
        <p:spPr>
          <a:xfrm>
            <a:off x="3620988" y="3630188"/>
            <a:ext cx="1905000" cy="1419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92765-3ED9-4152-BDA3-A21E4226597F}"/>
              </a:ext>
            </a:extLst>
          </p:cNvPr>
          <p:cNvSpPr/>
          <p:nvPr/>
        </p:nvSpPr>
        <p:spPr>
          <a:xfrm>
            <a:off x="3239988" y="3292528"/>
            <a:ext cx="2667000" cy="1999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CC5DAD-83B6-40B0-A4E4-AFC7E5FAE96C}"/>
              </a:ext>
            </a:extLst>
          </p:cNvPr>
          <p:cNvSpPr/>
          <p:nvPr/>
        </p:nvSpPr>
        <p:spPr>
          <a:xfrm>
            <a:off x="2858988" y="3031067"/>
            <a:ext cx="3505200" cy="2580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092B0C-6DA7-46C1-9156-7C3C0BD0FFBC}"/>
              </a:ext>
            </a:extLst>
          </p:cNvPr>
          <p:cNvSpPr/>
          <p:nvPr/>
        </p:nvSpPr>
        <p:spPr>
          <a:xfrm>
            <a:off x="2325588" y="2698220"/>
            <a:ext cx="4572000" cy="322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9E0F9-91BB-4ECB-9880-2BC1BFDC5D0B}"/>
              </a:ext>
            </a:extLst>
          </p:cNvPr>
          <p:cNvSpPr/>
          <p:nvPr/>
        </p:nvSpPr>
        <p:spPr>
          <a:xfrm>
            <a:off x="1868388" y="2293990"/>
            <a:ext cx="5562600" cy="3934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917952-7636-4F94-B646-4B80C6CFD16B}"/>
              </a:ext>
            </a:extLst>
          </p:cNvPr>
          <p:cNvSpPr/>
          <p:nvPr/>
        </p:nvSpPr>
        <p:spPr>
          <a:xfrm>
            <a:off x="1487388" y="1889760"/>
            <a:ext cx="6400800" cy="4644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37DF3B-B847-4E20-9546-C14E61B46647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311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Depth-First Search (DFS): Worst-Case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C5DC8F4-E87A-4E38-A9AB-9B6A497F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71700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F92E5C2-683B-4F2B-8B3C-93A700483384}"/>
              </a:ext>
            </a:extLst>
          </p:cNvPr>
          <p:cNvSpPr/>
          <p:nvPr/>
        </p:nvSpPr>
        <p:spPr>
          <a:xfrm rot="2137153">
            <a:off x="3907119" y="3667125"/>
            <a:ext cx="884237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730D79-846F-4A7A-96B0-E497F3E45BD3}"/>
              </a:ext>
            </a:extLst>
          </p:cNvPr>
          <p:cNvSpPr/>
          <p:nvPr/>
        </p:nvSpPr>
        <p:spPr>
          <a:xfrm rot="2137153">
            <a:off x="3561044" y="3563938"/>
            <a:ext cx="126365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00B431-5559-47BD-A935-1989A08D05FE}"/>
              </a:ext>
            </a:extLst>
          </p:cNvPr>
          <p:cNvSpPr/>
          <p:nvPr/>
        </p:nvSpPr>
        <p:spPr>
          <a:xfrm rot="2137153">
            <a:off x="2918106" y="3306763"/>
            <a:ext cx="1949450" cy="560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11F723-019E-4F59-9C72-37B96DA94457}"/>
              </a:ext>
            </a:extLst>
          </p:cNvPr>
          <p:cNvSpPr/>
          <p:nvPr/>
        </p:nvSpPr>
        <p:spPr>
          <a:xfrm rot="2137153">
            <a:off x="2570444" y="3198813"/>
            <a:ext cx="2401887" cy="560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34A26C-6223-4917-BE69-0E267434F9BF}"/>
              </a:ext>
            </a:extLst>
          </p:cNvPr>
          <p:cNvSpPr/>
          <p:nvPr/>
        </p:nvSpPr>
        <p:spPr>
          <a:xfrm rot="1090558">
            <a:off x="3840444" y="3746500"/>
            <a:ext cx="884237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6DB29-9092-42D4-813A-B96DE85B36CE}"/>
              </a:ext>
            </a:extLst>
          </p:cNvPr>
          <p:cNvSpPr/>
          <p:nvPr/>
        </p:nvSpPr>
        <p:spPr>
          <a:xfrm rot="1090558">
            <a:off x="3476906" y="3690938"/>
            <a:ext cx="1262063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578052-AB74-4B94-841C-ECE145AFD4AF}"/>
              </a:ext>
            </a:extLst>
          </p:cNvPr>
          <p:cNvSpPr/>
          <p:nvPr/>
        </p:nvSpPr>
        <p:spPr>
          <a:xfrm rot="1090558">
            <a:off x="2835556" y="3532188"/>
            <a:ext cx="1949450" cy="5588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A6FD25-726A-4A70-9D09-651D9867A574}"/>
              </a:ext>
            </a:extLst>
          </p:cNvPr>
          <p:cNvSpPr/>
          <p:nvPr/>
        </p:nvSpPr>
        <p:spPr>
          <a:xfrm rot="1090558">
            <a:off x="2430744" y="3446463"/>
            <a:ext cx="2401887" cy="56038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8BE9AC-4851-4C47-A7E0-6FB5F7C96AB8}"/>
              </a:ext>
            </a:extLst>
          </p:cNvPr>
          <p:cNvSpPr/>
          <p:nvPr/>
        </p:nvSpPr>
        <p:spPr>
          <a:xfrm rot="20423394">
            <a:off x="3886481" y="3906838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4D6580-0913-4A0B-85C2-61A40F3ABF88}"/>
              </a:ext>
            </a:extLst>
          </p:cNvPr>
          <p:cNvSpPr/>
          <p:nvPr/>
        </p:nvSpPr>
        <p:spPr>
          <a:xfrm rot="20423394">
            <a:off x="3521356" y="3954463"/>
            <a:ext cx="126365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34E128-5BB3-4EBD-97E8-E0068C2262DC}"/>
              </a:ext>
            </a:extLst>
          </p:cNvPr>
          <p:cNvSpPr/>
          <p:nvPr/>
        </p:nvSpPr>
        <p:spPr>
          <a:xfrm rot="20423394">
            <a:off x="2856194" y="4043363"/>
            <a:ext cx="1947862" cy="5603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2D3ED74-DC4C-4ADE-B5DA-D887F406DEA2}"/>
              </a:ext>
            </a:extLst>
          </p:cNvPr>
          <p:cNvSpPr/>
          <p:nvPr/>
        </p:nvSpPr>
        <p:spPr>
          <a:xfrm rot="20423394">
            <a:off x="2427569" y="4121150"/>
            <a:ext cx="2401887" cy="5588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8C0C27-3D71-4D31-8016-73D624F6504A}"/>
              </a:ext>
            </a:extLst>
          </p:cNvPr>
          <p:cNvSpPr/>
          <p:nvPr/>
        </p:nvSpPr>
        <p:spPr>
          <a:xfrm rot="17679958">
            <a:off x="4030150" y="4048919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362296-FD8A-4B61-9622-BE40AA9B9DC7}"/>
              </a:ext>
            </a:extLst>
          </p:cNvPr>
          <p:cNvSpPr/>
          <p:nvPr/>
        </p:nvSpPr>
        <p:spPr>
          <a:xfrm rot="17679958">
            <a:off x="3739638" y="4220369"/>
            <a:ext cx="1262062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46CCAE-5549-4C1F-99A5-1DDC833A9BD0}"/>
              </a:ext>
            </a:extLst>
          </p:cNvPr>
          <p:cNvSpPr/>
          <p:nvPr/>
        </p:nvSpPr>
        <p:spPr>
          <a:xfrm rot="17679958">
            <a:off x="3283232" y="4425950"/>
            <a:ext cx="1947862" cy="5603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97AEFB-3D90-420D-9477-40BB1095744F}"/>
              </a:ext>
            </a:extLst>
          </p:cNvPr>
          <p:cNvSpPr/>
          <p:nvPr/>
        </p:nvSpPr>
        <p:spPr>
          <a:xfrm rot="17679958">
            <a:off x="2961763" y="4623594"/>
            <a:ext cx="2400300" cy="5603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2BF3E5-1541-4810-A1D9-2882A740D652}"/>
              </a:ext>
            </a:extLst>
          </p:cNvPr>
          <p:cNvSpPr/>
          <p:nvPr/>
        </p:nvSpPr>
        <p:spPr>
          <a:xfrm rot="10615343">
            <a:off x="4348444" y="3783013"/>
            <a:ext cx="1106487" cy="404812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D784B9-CFF9-43CF-A361-1BC63B8099BC}"/>
              </a:ext>
            </a:extLst>
          </p:cNvPr>
          <p:cNvSpPr/>
          <p:nvPr/>
        </p:nvSpPr>
        <p:spPr>
          <a:xfrm rot="10615343">
            <a:off x="4299231" y="3713163"/>
            <a:ext cx="183991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FD41A1-5FBC-4F38-A6C8-78934611E6F1}"/>
              </a:ext>
            </a:extLst>
          </p:cNvPr>
          <p:cNvSpPr/>
          <p:nvPr/>
        </p:nvSpPr>
        <p:spPr>
          <a:xfrm rot="10615343">
            <a:off x="4353206" y="3694113"/>
            <a:ext cx="255111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3B25D0-A302-4768-BD7E-5BF82939EBEB}"/>
              </a:ext>
            </a:extLst>
          </p:cNvPr>
          <p:cNvSpPr/>
          <p:nvPr/>
        </p:nvSpPr>
        <p:spPr>
          <a:xfrm rot="15216813">
            <a:off x="4207950" y="403939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4C4219-9C69-46AD-B837-991D53BB66F8}"/>
              </a:ext>
            </a:extLst>
          </p:cNvPr>
          <p:cNvSpPr/>
          <p:nvPr/>
        </p:nvSpPr>
        <p:spPr>
          <a:xfrm rot="15216813">
            <a:off x="4070631" y="4221163"/>
            <a:ext cx="1263650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15DEF7-A8D2-4F40-A506-A1D90BB58767}"/>
              </a:ext>
            </a:extLst>
          </p:cNvPr>
          <p:cNvSpPr/>
          <p:nvPr/>
        </p:nvSpPr>
        <p:spPr>
          <a:xfrm rot="15216813">
            <a:off x="3798375" y="4501356"/>
            <a:ext cx="1949450" cy="560388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7F9A0A-0C65-4838-8A3F-63FBBDC4F974}"/>
              </a:ext>
            </a:extLst>
          </p:cNvPr>
          <p:cNvSpPr/>
          <p:nvPr/>
        </p:nvSpPr>
        <p:spPr>
          <a:xfrm rot="15216813">
            <a:off x="3643594" y="4699000"/>
            <a:ext cx="2401888" cy="560387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D339F2-F06B-47F6-872E-1CBF383E1D97}"/>
              </a:ext>
            </a:extLst>
          </p:cNvPr>
          <p:cNvSpPr/>
          <p:nvPr/>
        </p:nvSpPr>
        <p:spPr>
          <a:xfrm rot="11899625">
            <a:off x="4299231" y="3898900"/>
            <a:ext cx="884238" cy="45720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D5F690-61AF-4337-9C91-61DF28F8A09D}"/>
              </a:ext>
            </a:extLst>
          </p:cNvPr>
          <p:cNvSpPr/>
          <p:nvPr/>
        </p:nvSpPr>
        <p:spPr>
          <a:xfrm rot="11899625">
            <a:off x="4318281" y="3965575"/>
            <a:ext cx="1263650" cy="45720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2A101-1A8A-43A7-A146-CD86F6C95EFD}"/>
              </a:ext>
            </a:extLst>
          </p:cNvPr>
          <p:cNvSpPr/>
          <p:nvPr/>
        </p:nvSpPr>
        <p:spPr>
          <a:xfrm rot="11899625">
            <a:off x="4311931" y="4000500"/>
            <a:ext cx="1949450" cy="560388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FD0130B-F01C-40C2-9432-5FDDC9892174}"/>
              </a:ext>
            </a:extLst>
          </p:cNvPr>
          <p:cNvSpPr/>
          <p:nvPr/>
        </p:nvSpPr>
        <p:spPr>
          <a:xfrm rot="11899625">
            <a:off x="4259544" y="4059238"/>
            <a:ext cx="2401887" cy="560387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C73A4E-4C5B-449A-A4AD-7E8AEF26AEDA}"/>
              </a:ext>
            </a:extLst>
          </p:cNvPr>
          <p:cNvSpPr/>
          <p:nvPr/>
        </p:nvSpPr>
        <p:spPr>
          <a:xfrm rot="10615343">
            <a:off x="4321456" y="3656013"/>
            <a:ext cx="3570288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560C20-9A6F-44EE-AA55-FA8CBE1C8562}"/>
              </a:ext>
            </a:extLst>
          </p:cNvPr>
          <p:cNvSpPr/>
          <p:nvPr/>
        </p:nvSpPr>
        <p:spPr>
          <a:xfrm rot="6924943">
            <a:off x="4176200" y="3621882"/>
            <a:ext cx="1104900" cy="4048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08072B-B7A9-4D2E-89F1-D7DFFF2BDB81}"/>
              </a:ext>
            </a:extLst>
          </p:cNvPr>
          <p:cNvSpPr/>
          <p:nvPr/>
        </p:nvSpPr>
        <p:spPr>
          <a:xfrm rot="7031331">
            <a:off x="4080156" y="3392488"/>
            <a:ext cx="1477963" cy="5603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50D1D94-C553-4D42-884B-1920AB70A048}"/>
              </a:ext>
            </a:extLst>
          </p:cNvPr>
          <p:cNvSpPr/>
          <p:nvPr/>
        </p:nvSpPr>
        <p:spPr>
          <a:xfrm rot="7031331">
            <a:off x="3982525" y="3264694"/>
            <a:ext cx="1830388" cy="5207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5D6B73-A2B9-4B32-8091-F4082CDC9628}"/>
              </a:ext>
            </a:extLst>
          </p:cNvPr>
          <p:cNvSpPr/>
          <p:nvPr/>
        </p:nvSpPr>
        <p:spPr>
          <a:xfrm rot="7031331">
            <a:off x="3804725" y="3007519"/>
            <a:ext cx="2378075" cy="53816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6E534F-93D8-41A6-AFFE-2AC3DC2CDB6B}"/>
              </a:ext>
            </a:extLst>
          </p:cNvPr>
          <p:cNvSpPr/>
          <p:nvPr/>
        </p:nvSpPr>
        <p:spPr>
          <a:xfrm rot="4609878">
            <a:off x="3893625" y="3547269"/>
            <a:ext cx="1104900" cy="40481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372D7E-5562-4BA0-9468-ABDF38AC0F71}"/>
              </a:ext>
            </a:extLst>
          </p:cNvPr>
          <p:cNvSpPr/>
          <p:nvPr/>
        </p:nvSpPr>
        <p:spPr>
          <a:xfrm rot="4371290">
            <a:off x="3632481" y="3287713"/>
            <a:ext cx="1477963" cy="56038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434E8A3-5549-4DFD-AF6F-96E3B662D6BF}"/>
              </a:ext>
            </a:extLst>
          </p:cNvPr>
          <p:cNvSpPr/>
          <p:nvPr/>
        </p:nvSpPr>
        <p:spPr>
          <a:xfrm rot="4410178">
            <a:off x="3417375" y="3153569"/>
            <a:ext cx="1830388" cy="5207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FC06D7-F8D8-4D13-9406-1E213A8982AC}"/>
              </a:ext>
            </a:extLst>
          </p:cNvPr>
          <p:cNvSpPr/>
          <p:nvPr/>
        </p:nvSpPr>
        <p:spPr>
          <a:xfrm rot="4483983">
            <a:off x="3082413" y="2893219"/>
            <a:ext cx="2379662" cy="53975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7" name="Content Placeholder 11">
            <a:extLst>
              <a:ext uri="{FF2B5EF4-FFF2-40B4-BE49-F238E27FC236}">
                <a16:creationId xmlns:a16="http://schemas.microsoft.com/office/drawing/2014/main" id="{B8EE1522-76FF-4063-9342-1AB8E8D2FC22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03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Depth-First Search (DFS): Best-Case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1E4BAB89-31DA-4C12-8AD4-7BE37EB7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56" y="2171700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5CE511EC-2270-478A-820B-3682E7EF599A}"/>
              </a:ext>
            </a:extLst>
          </p:cNvPr>
          <p:cNvSpPr/>
          <p:nvPr/>
        </p:nvSpPr>
        <p:spPr>
          <a:xfrm rot="10615343">
            <a:off x="4350544" y="3783013"/>
            <a:ext cx="1106487" cy="404812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400FC-5904-4BF0-8048-120719CA63B3}"/>
              </a:ext>
            </a:extLst>
          </p:cNvPr>
          <p:cNvSpPr/>
          <p:nvPr/>
        </p:nvSpPr>
        <p:spPr>
          <a:xfrm rot="10615343">
            <a:off x="4301331" y="3713163"/>
            <a:ext cx="183991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8E5151-C39D-4DB7-B4C8-17506C9FA03E}"/>
              </a:ext>
            </a:extLst>
          </p:cNvPr>
          <p:cNvSpPr/>
          <p:nvPr/>
        </p:nvSpPr>
        <p:spPr>
          <a:xfrm rot="10615343">
            <a:off x="4355306" y="3694113"/>
            <a:ext cx="255111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FA09D15-324B-4DA9-BE88-3767926ADB1C}"/>
              </a:ext>
            </a:extLst>
          </p:cNvPr>
          <p:cNvSpPr/>
          <p:nvPr/>
        </p:nvSpPr>
        <p:spPr>
          <a:xfrm rot="10615343">
            <a:off x="4323556" y="3656013"/>
            <a:ext cx="3570288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4005C60D-38FE-4056-AB8C-F5BD7F0FC85C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1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Depth-Limited Search (DLS): L = 2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550EA8B-3403-47CB-8B31-99B70A74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71700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7D8B264-01A8-49CF-8A37-25D40EA140DB}"/>
              </a:ext>
            </a:extLst>
          </p:cNvPr>
          <p:cNvSpPr/>
          <p:nvPr/>
        </p:nvSpPr>
        <p:spPr>
          <a:xfrm rot="2137153">
            <a:off x="3907119" y="3667125"/>
            <a:ext cx="884237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598E55-F2C7-4D9D-96EE-E0FA1B90DC9E}"/>
              </a:ext>
            </a:extLst>
          </p:cNvPr>
          <p:cNvSpPr/>
          <p:nvPr/>
        </p:nvSpPr>
        <p:spPr>
          <a:xfrm rot="1090558">
            <a:off x="3840444" y="3746500"/>
            <a:ext cx="884237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8819C3-9E84-4D98-9938-0DEF0DE2DE0A}"/>
              </a:ext>
            </a:extLst>
          </p:cNvPr>
          <p:cNvSpPr/>
          <p:nvPr/>
        </p:nvSpPr>
        <p:spPr>
          <a:xfrm rot="20423394">
            <a:off x="3886481" y="3906838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197535-5AFA-4EBB-8A0D-998A80843B3A}"/>
              </a:ext>
            </a:extLst>
          </p:cNvPr>
          <p:cNvSpPr/>
          <p:nvPr/>
        </p:nvSpPr>
        <p:spPr>
          <a:xfrm rot="17679958">
            <a:off x="4030150" y="4048919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12C965-764E-4D7C-AA13-B30D85F13375}"/>
              </a:ext>
            </a:extLst>
          </p:cNvPr>
          <p:cNvSpPr/>
          <p:nvPr/>
        </p:nvSpPr>
        <p:spPr>
          <a:xfrm rot="10615343">
            <a:off x="4348444" y="3784600"/>
            <a:ext cx="1030287" cy="40481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652A63-20FE-4DE7-A396-327004859AB2}"/>
              </a:ext>
            </a:extLst>
          </p:cNvPr>
          <p:cNvSpPr/>
          <p:nvPr/>
        </p:nvSpPr>
        <p:spPr>
          <a:xfrm rot="7448142">
            <a:off x="4214300" y="3569494"/>
            <a:ext cx="1147762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7E291F-2894-448A-A05F-57DCEB090084}"/>
              </a:ext>
            </a:extLst>
          </p:cNvPr>
          <p:cNvSpPr/>
          <p:nvPr/>
        </p:nvSpPr>
        <p:spPr>
          <a:xfrm rot="15216813">
            <a:off x="4207950" y="403939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58CE6B-D495-4DB2-ACF2-C6853233E9AF}"/>
              </a:ext>
            </a:extLst>
          </p:cNvPr>
          <p:cNvSpPr/>
          <p:nvPr/>
        </p:nvSpPr>
        <p:spPr>
          <a:xfrm rot="11899625">
            <a:off x="4299231" y="3898900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40EA0-C9C8-4531-800F-8541CB3D5A4F}"/>
              </a:ext>
            </a:extLst>
          </p:cNvPr>
          <p:cNvSpPr/>
          <p:nvPr/>
        </p:nvSpPr>
        <p:spPr>
          <a:xfrm rot="2137153">
            <a:off x="3561044" y="3563938"/>
            <a:ext cx="126365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BB0010-86CE-437E-8101-8AE533F1AC44}"/>
              </a:ext>
            </a:extLst>
          </p:cNvPr>
          <p:cNvSpPr/>
          <p:nvPr/>
        </p:nvSpPr>
        <p:spPr>
          <a:xfrm rot="1090558">
            <a:off x="3476906" y="3690938"/>
            <a:ext cx="1262063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AA8399-D1B2-46C2-A0C0-DFC7880642A0}"/>
              </a:ext>
            </a:extLst>
          </p:cNvPr>
          <p:cNvSpPr/>
          <p:nvPr/>
        </p:nvSpPr>
        <p:spPr>
          <a:xfrm rot="20423394">
            <a:off x="3521356" y="3954463"/>
            <a:ext cx="126365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0D29D5-3650-4A20-8691-64D20A336313}"/>
              </a:ext>
            </a:extLst>
          </p:cNvPr>
          <p:cNvSpPr/>
          <p:nvPr/>
        </p:nvSpPr>
        <p:spPr>
          <a:xfrm rot="17679958">
            <a:off x="3739638" y="4220369"/>
            <a:ext cx="1262062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C36C76-D619-46FF-BEA9-A6B00F5EF1DF}"/>
              </a:ext>
            </a:extLst>
          </p:cNvPr>
          <p:cNvSpPr/>
          <p:nvPr/>
        </p:nvSpPr>
        <p:spPr>
          <a:xfrm rot="10615343">
            <a:off x="4299231" y="3709988"/>
            <a:ext cx="194786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F0D6E0-F179-4D91-A468-FFB514D5ED3A}"/>
              </a:ext>
            </a:extLst>
          </p:cNvPr>
          <p:cNvSpPr/>
          <p:nvPr/>
        </p:nvSpPr>
        <p:spPr>
          <a:xfrm rot="15216813">
            <a:off x="4070631" y="4221163"/>
            <a:ext cx="1263650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40CDB4-FC92-407D-B3CA-DD823F131104}"/>
              </a:ext>
            </a:extLst>
          </p:cNvPr>
          <p:cNvSpPr/>
          <p:nvPr/>
        </p:nvSpPr>
        <p:spPr>
          <a:xfrm rot="11899625">
            <a:off x="4318281" y="3965575"/>
            <a:ext cx="1263650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657FC9-9DD5-4285-B674-329D63F802D3}"/>
              </a:ext>
            </a:extLst>
          </p:cNvPr>
          <p:cNvSpPr/>
          <p:nvPr/>
        </p:nvSpPr>
        <p:spPr>
          <a:xfrm rot="7448142">
            <a:off x="4131750" y="3367881"/>
            <a:ext cx="1487488" cy="5683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82E45279-8104-4F91-AA1C-AEE8A6E8DC1E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2741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Iterative-Deepening Search (IDS): L = 1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2876CB0-725B-47C7-BDE5-34941788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71700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81B2955-B3C9-433F-9B06-50944838C264}"/>
              </a:ext>
            </a:extLst>
          </p:cNvPr>
          <p:cNvSpPr/>
          <p:nvPr/>
        </p:nvSpPr>
        <p:spPr>
          <a:xfrm rot="2137153">
            <a:off x="3907119" y="3667125"/>
            <a:ext cx="884237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F32671-C11F-482D-890E-64366F06FCF4}"/>
              </a:ext>
            </a:extLst>
          </p:cNvPr>
          <p:cNvSpPr/>
          <p:nvPr/>
        </p:nvSpPr>
        <p:spPr>
          <a:xfrm rot="1090558">
            <a:off x="3840444" y="3746500"/>
            <a:ext cx="884237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3D7F6D-7C22-4FA5-A820-AF63A707FC38}"/>
              </a:ext>
            </a:extLst>
          </p:cNvPr>
          <p:cNvSpPr/>
          <p:nvPr/>
        </p:nvSpPr>
        <p:spPr>
          <a:xfrm rot="20423394">
            <a:off x="3886481" y="3906838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4C0A9F-B9B3-4DCB-9CA2-8352A846FE0E}"/>
              </a:ext>
            </a:extLst>
          </p:cNvPr>
          <p:cNvSpPr/>
          <p:nvPr/>
        </p:nvSpPr>
        <p:spPr>
          <a:xfrm rot="17679958">
            <a:off x="4030150" y="4048919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7EDED2-4733-484A-B90D-57A2164EE77D}"/>
              </a:ext>
            </a:extLst>
          </p:cNvPr>
          <p:cNvSpPr/>
          <p:nvPr/>
        </p:nvSpPr>
        <p:spPr>
          <a:xfrm rot="10615343">
            <a:off x="4348444" y="3784600"/>
            <a:ext cx="1030287" cy="40481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75E707-1351-4376-AA90-008938B59CC7}"/>
              </a:ext>
            </a:extLst>
          </p:cNvPr>
          <p:cNvSpPr/>
          <p:nvPr/>
        </p:nvSpPr>
        <p:spPr>
          <a:xfrm rot="7448142">
            <a:off x="4214300" y="3569494"/>
            <a:ext cx="1147762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B54E81-5FC5-4ABF-9989-0F7E6E134FA4}"/>
              </a:ext>
            </a:extLst>
          </p:cNvPr>
          <p:cNvSpPr/>
          <p:nvPr/>
        </p:nvSpPr>
        <p:spPr>
          <a:xfrm rot="15216813">
            <a:off x="4207950" y="403939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0D5E93-5AB5-4D12-B103-5B88501BD857}"/>
              </a:ext>
            </a:extLst>
          </p:cNvPr>
          <p:cNvSpPr/>
          <p:nvPr/>
        </p:nvSpPr>
        <p:spPr>
          <a:xfrm rot="11899625">
            <a:off x="4299231" y="3898900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6A617FB6-B6F1-450A-96CD-94A2C9CB032C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795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Iterative-Deepening Search (IDS): L = 2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523A3B6-908E-4C7F-B063-10749C01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71700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200FA56-2B3E-43D6-9D4C-EA0B06D83500}"/>
              </a:ext>
            </a:extLst>
          </p:cNvPr>
          <p:cNvSpPr/>
          <p:nvPr/>
        </p:nvSpPr>
        <p:spPr>
          <a:xfrm rot="2137153">
            <a:off x="3907119" y="3667125"/>
            <a:ext cx="884237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94C139-3A60-4037-A81B-E9B20242A0E5}"/>
              </a:ext>
            </a:extLst>
          </p:cNvPr>
          <p:cNvSpPr/>
          <p:nvPr/>
        </p:nvSpPr>
        <p:spPr>
          <a:xfrm rot="1090558">
            <a:off x="3840444" y="3746500"/>
            <a:ext cx="884237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751CA0-49BF-493B-9D6E-CAD05458DF94}"/>
              </a:ext>
            </a:extLst>
          </p:cNvPr>
          <p:cNvSpPr/>
          <p:nvPr/>
        </p:nvSpPr>
        <p:spPr>
          <a:xfrm rot="20423394">
            <a:off x="3886481" y="3906838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B18C88-C0C9-4A16-BF2D-5850E83F747F}"/>
              </a:ext>
            </a:extLst>
          </p:cNvPr>
          <p:cNvSpPr/>
          <p:nvPr/>
        </p:nvSpPr>
        <p:spPr>
          <a:xfrm rot="17679958">
            <a:off x="4030150" y="4048919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4DB534-D8B5-47FC-854E-5D27945D62BF}"/>
              </a:ext>
            </a:extLst>
          </p:cNvPr>
          <p:cNvSpPr/>
          <p:nvPr/>
        </p:nvSpPr>
        <p:spPr>
          <a:xfrm rot="10615343">
            <a:off x="4348444" y="3784600"/>
            <a:ext cx="1030287" cy="40481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ED08DE-5A7C-4880-A1EF-FED1D5FA08E9}"/>
              </a:ext>
            </a:extLst>
          </p:cNvPr>
          <p:cNvSpPr/>
          <p:nvPr/>
        </p:nvSpPr>
        <p:spPr>
          <a:xfrm rot="7448142">
            <a:off x="4214300" y="3569494"/>
            <a:ext cx="1147762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884A1B-DB8B-4002-A6AF-7DDAB2BE9FAF}"/>
              </a:ext>
            </a:extLst>
          </p:cNvPr>
          <p:cNvSpPr/>
          <p:nvPr/>
        </p:nvSpPr>
        <p:spPr>
          <a:xfrm rot="15216813">
            <a:off x="4207950" y="403939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591A42-BA7A-4AEF-867C-B0964A8751A1}"/>
              </a:ext>
            </a:extLst>
          </p:cNvPr>
          <p:cNvSpPr/>
          <p:nvPr/>
        </p:nvSpPr>
        <p:spPr>
          <a:xfrm rot="11899625">
            <a:off x="4299231" y="3898900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299DA-F4B4-4E9F-B47B-FBCF3A501C9B}"/>
              </a:ext>
            </a:extLst>
          </p:cNvPr>
          <p:cNvSpPr/>
          <p:nvPr/>
        </p:nvSpPr>
        <p:spPr>
          <a:xfrm rot="2137153">
            <a:off x="3561044" y="3563938"/>
            <a:ext cx="126365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32794-8B66-47B4-BB74-F1F1B1ED3419}"/>
              </a:ext>
            </a:extLst>
          </p:cNvPr>
          <p:cNvSpPr/>
          <p:nvPr/>
        </p:nvSpPr>
        <p:spPr>
          <a:xfrm rot="1090558">
            <a:off x="3476906" y="3690938"/>
            <a:ext cx="1262063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9E9FA3-232E-44DA-A63A-129B3BA065C9}"/>
              </a:ext>
            </a:extLst>
          </p:cNvPr>
          <p:cNvSpPr/>
          <p:nvPr/>
        </p:nvSpPr>
        <p:spPr>
          <a:xfrm rot="20423394">
            <a:off x="3521356" y="3954463"/>
            <a:ext cx="126365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8550E5-53C1-4831-A02C-F3B1FF8A6104}"/>
              </a:ext>
            </a:extLst>
          </p:cNvPr>
          <p:cNvSpPr/>
          <p:nvPr/>
        </p:nvSpPr>
        <p:spPr>
          <a:xfrm rot="17679958">
            <a:off x="3739638" y="4220369"/>
            <a:ext cx="1262062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5F4C39-7BA0-41EB-A228-5E80FAF462B6}"/>
              </a:ext>
            </a:extLst>
          </p:cNvPr>
          <p:cNvSpPr/>
          <p:nvPr/>
        </p:nvSpPr>
        <p:spPr>
          <a:xfrm rot="10615343">
            <a:off x="4299231" y="3709988"/>
            <a:ext cx="194786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44A2B1-76A8-4C81-9F97-5293B7D329AC}"/>
              </a:ext>
            </a:extLst>
          </p:cNvPr>
          <p:cNvSpPr/>
          <p:nvPr/>
        </p:nvSpPr>
        <p:spPr>
          <a:xfrm rot="15216813">
            <a:off x="4070631" y="4221163"/>
            <a:ext cx="1263650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08C0DFB-43F8-4A05-BBD5-86DE352F8E00}"/>
              </a:ext>
            </a:extLst>
          </p:cNvPr>
          <p:cNvSpPr/>
          <p:nvPr/>
        </p:nvSpPr>
        <p:spPr>
          <a:xfrm rot="11899625">
            <a:off x="4318281" y="3965575"/>
            <a:ext cx="1263650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39A6E8-F09A-4879-B4A1-4788B8170152}"/>
              </a:ext>
            </a:extLst>
          </p:cNvPr>
          <p:cNvSpPr/>
          <p:nvPr/>
        </p:nvSpPr>
        <p:spPr>
          <a:xfrm rot="7448142">
            <a:off x="4131750" y="3367881"/>
            <a:ext cx="1487488" cy="5683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D277F5A6-4FA4-43FA-8663-1D1D5EF64E37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05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Iterative-Deepening Search (IDS): L = 3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DA58F3-CA54-42DD-89CD-04FE9737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71700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77A5A649-8A7C-404D-9493-C2EA6E6EB2EA}"/>
              </a:ext>
            </a:extLst>
          </p:cNvPr>
          <p:cNvSpPr/>
          <p:nvPr/>
        </p:nvSpPr>
        <p:spPr>
          <a:xfrm rot="2137153">
            <a:off x="3907119" y="3667125"/>
            <a:ext cx="884237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9CCC67-3F29-41E4-B296-D3E535BE71C2}"/>
              </a:ext>
            </a:extLst>
          </p:cNvPr>
          <p:cNvSpPr/>
          <p:nvPr/>
        </p:nvSpPr>
        <p:spPr>
          <a:xfrm rot="1090558">
            <a:off x="3840444" y="3746500"/>
            <a:ext cx="884237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94D327-5644-49C4-94C5-8B05F248CA6A}"/>
              </a:ext>
            </a:extLst>
          </p:cNvPr>
          <p:cNvSpPr/>
          <p:nvPr/>
        </p:nvSpPr>
        <p:spPr>
          <a:xfrm rot="20423394">
            <a:off x="3886481" y="3906838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CC764D-0B32-41CB-969A-6A612EF3F21D}"/>
              </a:ext>
            </a:extLst>
          </p:cNvPr>
          <p:cNvSpPr/>
          <p:nvPr/>
        </p:nvSpPr>
        <p:spPr>
          <a:xfrm rot="17679958">
            <a:off x="4030150" y="4048919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314ECC-317B-40A3-A1B3-9E38FF5AB748}"/>
              </a:ext>
            </a:extLst>
          </p:cNvPr>
          <p:cNvSpPr/>
          <p:nvPr/>
        </p:nvSpPr>
        <p:spPr>
          <a:xfrm rot="10615343">
            <a:off x="4348444" y="3784600"/>
            <a:ext cx="1030287" cy="40481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C0E059-3292-4540-AB50-F53DFCB8BD54}"/>
              </a:ext>
            </a:extLst>
          </p:cNvPr>
          <p:cNvSpPr/>
          <p:nvPr/>
        </p:nvSpPr>
        <p:spPr>
          <a:xfrm rot="7448142">
            <a:off x="4214300" y="3569494"/>
            <a:ext cx="1147762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C00677-E070-4DA6-BAB6-1FEBF46BE602}"/>
              </a:ext>
            </a:extLst>
          </p:cNvPr>
          <p:cNvSpPr/>
          <p:nvPr/>
        </p:nvSpPr>
        <p:spPr>
          <a:xfrm rot="15216813">
            <a:off x="4207950" y="4039394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CB9FBB-3487-487F-8D21-69FB8B6A8EEC}"/>
              </a:ext>
            </a:extLst>
          </p:cNvPr>
          <p:cNvSpPr/>
          <p:nvPr/>
        </p:nvSpPr>
        <p:spPr>
          <a:xfrm rot="11899625">
            <a:off x="4299231" y="3898900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02642C-D32E-466F-9F71-0C6B5AE803EE}"/>
              </a:ext>
            </a:extLst>
          </p:cNvPr>
          <p:cNvSpPr/>
          <p:nvPr/>
        </p:nvSpPr>
        <p:spPr>
          <a:xfrm rot="2137153">
            <a:off x="3561044" y="3563938"/>
            <a:ext cx="126365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52B4B4-7B9F-4206-9AD6-8CC161A53F55}"/>
              </a:ext>
            </a:extLst>
          </p:cNvPr>
          <p:cNvSpPr/>
          <p:nvPr/>
        </p:nvSpPr>
        <p:spPr>
          <a:xfrm rot="1090558">
            <a:off x="3476906" y="3690938"/>
            <a:ext cx="1262063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1405DF-E952-4A4B-84D4-EF9B232EF252}"/>
              </a:ext>
            </a:extLst>
          </p:cNvPr>
          <p:cNvSpPr/>
          <p:nvPr/>
        </p:nvSpPr>
        <p:spPr>
          <a:xfrm rot="20423394">
            <a:off x="3521356" y="3954463"/>
            <a:ext cx="126365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5F7426-E7A8-4640-9E56-5F24016F1DC3}"/>
              </a:ext>
            </a:extLst>
          </p:cNvPr>
          <p:cNvSpPr/>
          <p:nvPr/>
        </p:nvSpPr>
        <p:spPr>
          <a:xfrm rot="17679958">
            <a:off x="3739638" y="4220369"/>
            <a:ext cx="1262062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42F1ED-8BDD-48E7-884D-E56D3C5D98C1}"/>
              </a:ext>
            </a:extLst>
          </p:cNvPr>
          <p:cNvSpPr/>
          <p:nvPr/>
        </p:nvSpPr>
        <p:spPr>
          <a:xfrm rot="10615343">
            <a:off x="4299231" y="3709988"/>
            <a:ext cx="194786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D733BA-BC63-4885-B3CF-698F51CC691D}"/>
              </a:ext>
            </a:extLst>
          </p:cNvPr>
          <p:cNvSpPr/>
          <p:nvPr/>
        </p:nvSpPr>
        <p:spPr>
          <a:xfrm rot="15216813">
            <a:off x="4070631" y="4221163"/>
            <a:ext cx="1263650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5A9175-EC21-490F-8AEF-201D388E15C5}"/>
              </a:ext>
            </a:extLst>
          </p:cNvPr>
          <p:cNvSpPr/>
          <p:nvPr/>
        </p:nvSpPr>
        <p:spPr>
          <a:xfrm rot="11899625">
            <a:off x="4318281" y="3965575"/>
            <a:ext cx="1263650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77DED03-BD59-43FD-BA41-1499FD7E4D21}"/>
              </a:ext>
            </a:extLst>
          </p:cNvPr>
          <p:cNvSpPr/>
          <p:nvPr/>
        </p:nvSpPr>
        <p:spPr>
          <a:xfrm rot="7448142">
            <a:off x="4131750" y="3367881"/>
            <a:ext cx="1487488" cy="5683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390F3C-096D-48DE-8585-290C0CD06D95}"/>
              </a:ext>
            </a:extLst>
          </p:cNvPr>
          <p:cNvSpPr/>
          <p:nvPr/>
        </p:nvSpPr>
        <p:spPr>
          <a:xfrm rot="2137153">
            <a:off x="2918106" y="3306763"/>
            <a:ext cx="1949450" cy="560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A180848-5B28-41A8-A87A-DF317C2B4EE0}"/>
              </a:ext>
            </a:extLst>
          </p:cNvPr>
          <p:cNvSpPr/>
          <p:nvPr/>
        </p:nvSpPr>
        <p:spPr>
          <a:xfrm rot="1090558">
            <a:off x="2835556" y="3532188"/>
            <a:ext cx="1949450" cy="5588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488DC0-DFD3-4EA3-A45F-88D7690A4D22}"/>
              </a:ext>
            </a:extLst>
          </p:cNvPr>
          <p:cNvSpPr/>
          <p:nvPr/>
        </p:nvSpPr>
        <p:spPr>
          <a:xfrm rot="20423394">
            <a:off x="2856194" y="4043363"/>
            <a:ext cx="1947862" cy="5603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F06AADF-0EF3-4360-837B-3D924D52B7CC}"/>
              </a:ext>
            </a:extLst>
          </p:cNvPr>
          <p:cNvSpPr/>
          <p:nvPr/>
        </p:nvSpPr>
        <p:spPr>
          <a:xfrm rot="17679958">
            <a:off x="3283232" y="4425950"/>
            <a:ext cx="1947862" cy="5603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F52CC7D-A637-406D-8067-D387C1C2B951}"/>
              </a:ext>
            </a:extLst>
          </p:cNvPr>
          <p:cNvSpPr/>
          <p:nvPr/>
        </p:nvSpPr>
        <p:spPr>
          <a:xfrm rot="15216813">
            <a:off x="3798375" y="4501356"/>
            <a:ext cx="1949450" cy="560388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960A25-ABC8-437C-B816-1C47317362ED}"/>
              </a:ext>
            </a:extLst>
          </p:cNvPr>
          <p:cNvSpPr/>
          <p:nvPr/>
        </p:nvSpPr>
        <p:spPr>
          <a:xfrm rot="10615343">
            <a:off x="4280181" y="3678238"/>
            <a:ext cx="3165475" cy="5588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91A30E-B86D-4FD8-8066-F56ADD42EC18}"/>
              </a:ext>
            </a:extLst>
          </p:cNvPr>
          <p:cNvSpPr/>
          <p:nvPr/>
        </p:nvSpPr>
        <p:spPr>
          <a:xfrm rot="7448142">
            <a:off x="3979350" y="3153569"/>
            <a:ext cx="2082800" cy="56673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0D73F7C-397D-4319-9A6B-C68F51D611AB}"/>
              </a:ext>
            </a:extLst>
          </p:cNvPr>
          <p:cNvSpPr/>
          <p:nvPr/>
        </p:nvSpPr>
        <p:spPr>
          <a:xfrm rot="11899625">
            <a:off x="4311931" y="4000500"/>
            <a:ext cx="1949450" cy="56038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C879DACB-B188-4E1D-A9AB-9AE5E610EF86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96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Iterative-Deepening Search (IDS): L = 4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AC879406-68F5-48F9-8D76-C51FEBAA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78289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CEB00707-898B-4907-806D-BBD1A379CE6F}"/>
              </a:ext>
            </a:extLst>
          </p:cNvPr>
          <p:cNvSpPr/>
          <p:nvPr/>
        </p:nvSpPr>
        <p:spPr>
          <a:xfrm rot="2137153">
            <a:off x="3907119" y="3673714"/>
            <a:ext cx="884237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040C44-C42A-45F7-9487-100F977B11A7}"/>
              </a:ext>
            </a:extLst>
          </p:cNvPr>
          <p:cNvSpPr/>
          <p:nvPr/>
        </p:nvSpPr>
        <p:spPr>
          <a:xfrm rot="1090558">
            <a:off x="3840444" y="3753089"/>
            <a:ext cx="884237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D6D8C42-F3BA-433E-AE9D-7D1C9897EDA8}"/>
              </a:ext>
            </a:extLst>
          </p:cNvPr>
          <p:cNvSpPr/>
          <p:nvPr/>
        </p:nvSpPr>
        <p:spPr>
          <a:xfrm rot="20423394">
            <a:off x="3886481" y="3913427"/>
            <a:ext cx="884238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E8E247-F785-452B-B1D6-75A3C707F233}"/>
              </a:ext>
            </a:extLst>
          </p:cNvPr>
          <p:cNvSpPr/>
          <p:nvPr/>
        </p:nvSpPr>
        <p:spPr>
          <a:xfrm rot="17679958">
            <a:off x="4030150" y="4055508"/>
            <a:ext cx="884238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FCB09E-980D-456D-ADEF-1EE1B939882C}"/>
              </a:ext>
            </a:extLst>
          </p:cNvPr>
          <p:cNvSpPr/>
          <p:nvPr/>
        </p:nvSpPr>
        <p:spPr>
          <a:xfrm rot="10615343">
            <a:off x="4348444" y="3791189"/>
            <a:ext cx="1030287" cy="404813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3FB15D7-C220-406F-B8A1-80C560510810}"/>
              </a:ext>
            </a:extLst>
          </p:cNvPr>
          <p:cNvSpPr/>
          <p:nvPr/>
        </p:nvSpPr>
        <p:spPr>
          <a:xfrm rot="15216813">
            <a:off x="4207950" y="4045983"/>
            <a:ext cx="884238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5A3B0B-2A91-4AEE-BD9E-41B1B1C88519}"/>
              </a:ext>
            </a:extLst>
          </p:cNvPr>
          <p:cNvSpPr/>
          <p:nvPr/>
        </p:nvSpPr>
        <p:spPr>
          <a:xfrm rot="11899625">
            <a:off x="4299231" y="3905489"/>
            <a:ext cx="884238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E97A298-F9F8-4726-ADF3-71C54CE2A197}"/>
              </a:ext>
            </a:extLst>
          </p:cNvPr>
          <p:cNvSpPr/>
          <p:nvPr/>
        </p:nvSpPr>
        <p:spPr>
          <a:xfrm rot="2137153">
            <a:off x="3561044" y="3570527"/>
            <a:ext cx="126365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88B066-844A-4120-8BFD-89ADCCF6190E}"/>
              </a:ext>
            </a:extLst>
          </p:cNvPr>
          <p:cNvSpPr/>
          <p:nvPr/>
        </p:nvSpPr>
        <p:spPr>
          <a:xfrm rot="1090558">
            <a:off x="3476906" y="3697527"/>
            <a:ext cx="1262063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5754AF-B908-469F-AE14-9044C3755623}"/>
              </a:ext>
            </a:extLst>
          </p:cNvPr>
          <p:cNvSpPr/>
          <p:nvPr/>
        </p:nvSpPr>
        <p:spPr>
          <a:xfrm rot="20423394">
            <a:off x="3521356" y="3961052"/>
            <a:ext cx="126365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7642FB-C106-44A4-AFD3-E9F9D0772ED1}"/>
              </a:ext>
            </a:extLst>
          </p:cNvPr>
          <p:cNvSpPr/>
          <p:nvPr/>
        </p:nvSpPr>
        <p:spPr>
          <a:xfrm rot="17679958">
            <a:off x="3739638" y="4226958"/>
            <a:ext cx="1262062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7096EE2-67FA-43C6-99C9-DF61EFE6BF2B}"/>
              </a:ext>
            </a:extLst>
          </p:cNvPr>
          <p:cNvSpPr/>
          <p:nvPr/>
        </p:nvSpPr>
        <p:spPr>
          <a:xfrm rot="10615343">
            <a:off x="4299231" y="3716577"/>
            <a:ext cx="1947863" cy="560387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98AF07E-F409-4FDF-807A-84F6A3237781}"/>
              </a:ext>
            </a:extLst>
          </p:cNvPr>
          <p:cNvSpPr/>
          <p:nvPr/>
        </p:nvSpPr>
        <p:spPr>
          <a:xfrm rot="15216813">
            <a:off x="4070631" y="4227752"/>
            <a:ext cx="1263650" cy="457200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3D2CF7-DE55-4D37-AA6E-8D9482678809}"/>
              </a:ext>
            </a:extLst>
          </p:cNvPr>
          <p:cNvSpPr/>
          <p:nvPr/>
        </p:nvSpPr>
        <p:spPr>
          <a:xfrm rot="11899625">
            <a:off x="4318281" y="3972164"/>
            <a:ext cx="1263650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E2D8A3-B66E-48DC-953D-B37C3E6A6DAF}"/>
              </a:ext>
            </a:extLst>
          </p:cNvPr>
          <p:cNvSpPr/>
          <p:nvPr/>
        </p:nvSpPr>
        <p:spPr>
          <a:xfrm rot="2137153">
            <a:off x="2918106" y="3313352"/>
            <a:ext cx="1949450" cy="5603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B05610-DB88-438C-88AE-44113CA3FE3B}"/>
              </a:ext>
            </a:extLst>
          </p:cNvPr>
          <p:cNvSpPr/>
          <p:nvPr/>
        </p:nvSpPr>
        <p:spPr>
          <a:xfrm rot="1090558">
            <a:off x="2835556" y="3538777"/>
            <a:ext cx="1949450" cy="5588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37827A-BC39-4FCF-8FA6-4E997F4D42E3}"/>
              </a:ext>
            </a:extLst>
          </p:cNvPr>
          <p:cNvSpPr/>
          <p:nvPr/>
        </p:nvSpPr>
        <p:spPr>
          <a:xfrm rot="20423394">
            <a:off x="2856194" y="4049952"/>
            <a:ext cx="1947862" cy="5603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A1F0E28-F93B-4040-922B-F9395E2CAB01}"/>
              </a:ext>
            </a:extLst>
          </p:cNvPr>
          <p:cNvSpPr/>
          <p:nvPr/>
        </p:nvSpPr>
        <p:spPr>
          <a:xfrm rot="17679958">
            <a:off x="3283232" y="4432539"/>
            <a:ext cx="1947862" cy="5603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95157F-C24C-4223-AB1A-A5D380DC0A1C}"/>
              </a:ext>
            </a:extLst>
          </p:cNvPr>
          <p:cNvSpPr/>
          <p:nvPr/>
        </p:nvSpPr>
        <p:spPr>
          <a:xfrm rot="15216813">
            <a:off x="3798375" y="4507945"/>
            <a:ext cx="1949450" cy="560388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2A535D3-72F7-43D0-B18A-EE129AA62C28}"/>
              </a:ext>
            </a:extLst>
          </p:cNvPr>
          <p:cNvSpPr/>
          <p:nvPr/>
        </p:nvSpPr>
        <p:spPr>
          <a:xfrm rot="10615343">
            <a:off x="4280181" y="3684827"/>
            <a:ext cx="3165475" cy="5588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807A2C1-606C-4208-BBC1-AF1BDC65760D}"/>
              </a:ext>
            </a:extLst>
          </p:cNvPr>
          <p:cNvSpPr/>
          <p:nvPr/>
        </p:nvSpPr>
        <p:spPr>
          <a:xfrm rot="11899625">
            <a:off x="4311931" y="4007089"/>
            <a:ext cx="1949450" cy="56038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4EDE539-3118-4004-918A-2DAA2447C9C0}"/>
              </a:ext>
            </a:extLst>
          </p:cNvPr>
          <p:cNvSpPr/>
          <p:nvPr/>
        </p:nvSpPr>
        <p:spPr>
          <a:xfrm rot="2137153">
            <a:off x="2584731" y="3162539"/>
            <a:ext cx="2252663" cy="560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A37E76-800D-4F1C-AD6C-B27FB9BD8600}"/>
              </a:ext>
            </a:extLst>
          </p:cNvPr>
          <p:cNvSpPr/>
          <p:nvPr/>
        </p:nvSpPr>
        <p:spPr>
          <a:xfrm rot="1090558">
            <a:off x="2435506" y="3429239"/>
            <a:ext cx="2251075" cy="5603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8C9C481-B88F-48A6-A0CB-699B16F39D99}"/>
              </a:ext>
            </a:extLst>
          </p:cNvPr>
          <p:cNvSpPr/>
          <p:nvPr/>
        </p:nvSpPr>
        <p:spPr>
          <a:xfrm rot="20423394">
            <a:off x="2432331" y="4151552"/>
            <a:ext cx="2252663" cy="5603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D31FC33-F09A-4FE0-8320-8CFE2D4840AF}"/>
              </a:ext>
            </a:extLst>
          </p:cNvPr>
          <p:cNvSpPr/>
          <p:nvPr/>
        </p:nvSpPr>
        <p:spPr>
          <a:xfrm rot="17679958">
            <a:off x="2945094" y="4640501"/>
            <a:ext cx="2401888" cy="5254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BF1041-801B-4CC1-B006-3C07661B6F1C}"/>
              </a:ext>
            </a:extLst>
          </p:cNvPr>
          <p:cNvSpPr/>
          <p:nvPr/>
        </p:nvSpPr>
        <p:spPr>
          <a:xfrm rot="15216813">
            <a:off x="3626131" y="4727815"/>
            <a:ext cx="2401887" cy="525462"/>
          </a:xfrm>
          <a:prstGeom prst="ellips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5667C5E-951A-435E-AE62-A4F540D15B61}"/>
              </a:ext>
            </a:extLst>
          </p:cNvPr>
          <p:cNvSpPr/>
          <p:nvPr/>
        </p:nvSpPr>
        <p:spPr>
          <a:xfrm rot="11899625">
            <a:off x="4262719" y="4042014"/>
            <a:ext cx="2252662" cy="56038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34F983D-5673-401D-86B5-3A2E762CCFB9}"/>
              </a:ext>
            </a:extLst>
          </p:cNvPr>
          <p:cNvSpPr/>
          <p:nvPr/>
        </p:nvSpPr>
        <p:spPr>
          <a:xfrm rot="10615343">
            <a:off x="4321456" y="3661014"/>
            <a:ext cx="3643313" cy="5588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B55A2AD3-D76F-4C3A-A4FB-08DD49C9A9C0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764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Bi-Directional Search (BDS)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DA4C3D9E-46AB-4673-9C0A-653E5BFA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6" y="2169284"/>
            <a:ext cx="81041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8980D2EC-0E2A-4569-A1B6-A365D5103D7B}"/>
              </a:ext>
            </a:extLst>
          </p:cNvPr>
          <p:cNvSpPr/>
          <p:nvPr/>
        </p:nvSpPr>
        <p:spPr>
          <a:xfrm rot="10615343">
            <a:off x="4099206" y="3540884"/>
            <a:ext cx="884238" cy="10652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DD17AA-F9A2-4070-9DC7-A36A4C076725}"/>
              </a:ext>
            </a:extLst>
          </p:cNvPr>
          <p:cNvSpPr/>
          <p:nvPr/>
        </p:nvSpPr>
        <p:spPr>
          <a:xfrm rot="10615343">
            <a:off x="3480081" y="3085272"/>
            <a:ext cx="2135188" cy="2130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22866-EEE1-47C9-BE37-35E128F32474}"/>
              </a:ext>
            </a:extLst>
          </p:cNvPr>
          <p:cNvSpPr/>
          <p:nvPr/>
        </p:nvSpPr>
        <p:spPr>
          <a:xfrm rot="10615343">
            <a:off x="2643469" y="2469322"/>
            <a:ext cx="3783012" cy="3506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AAF6B4-376A-4B20-93B6-51B68FC5AF38}"/>
              </a:ext>
            </a:extLst>
          </p:cNvPr>
          <p:cNvSpPr/>
          <p:nvPr/>
        </p:nvSpPr>
        <p:spPr>
          <a:xfrm rot="10984657" flipH="1">
            <a:off x="7663144" y="3388484"/>
            <a:ext cx="884237" cy="1065213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DE488B-DEF6-4BDD-996E-E6624B7CA469}"/>
              </a:ext>
            </a:extLst>
          </p:cNvPr>
          <p:cNvSpPr/>
          <p:nvPr/>
        </p:nvSpPr>
        <p:spPr>
          <a:xfrm rot="10984657" flipH="1">
            <a:off x="7034494" y="2782059"/>
            <a:ext cx="2187575" cy="2225675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FD0D3E-7F8F-487F-B5BF-8A7532033E87}"/>
              </a:ext>
            </a:extLst>
          </p:cNvPr>
          <p:cNvSpPr/>
          <p:nvPr/>
        </p:nvSpPr>
        <p:spPr>
          <a:xfrm rot="10800000" flipH="1">
            <a:off x="6289956" y="1934334"/>
            <a:ext cx="3698875" cy="3892550"/>
          </a:xfrm>
          <a:prstGeom prst="ellipse">
            <a:avLst/>
          </a:prstGeom>
          <a:noFill/>
          <a:ln w="381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9CABDA66-F16A-4440-B1BD-D9DC1D23C530}"/>
              </a:ext>
            </a:extLst>
          </p:cNvPr>
          <p:cNvSpPr txBox="1">
            <a:spLocks/>
          </p:cNvSpPr>
          <p:nvPr/>
        </p:nvSpPr>
        <p:spPr>
          <a:xfrm>
            <a:off x="9504217" y="5943606"/>
            <a:ext cx="1649495" cy="3740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r">
              <a:spcBef>
                <a:spcPts val="200"/>
              </a:spcBef>
              <a:buNone/>
            </a:pPr>
            <a:r>
              <a:rPr lang="es-ES" sz="1600" b="1" dirty="0"/>
              <a:t>[</a:t>
            </a:r>
            <a:r>
              <a:rPr lang="es-ES" sz="1600" b="1" dirty="0" err="1"/>
              <a:t>Suyanto</a:t>
            </a:r>
            <a:r>
              <a:rPr lang="es-ES" sz="1600" b="1" dirty="0"/>
              <a:t>, 2014]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52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1EF33E-A6F4-4CA7-B5D0-E7D1237B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PERBANDINGAN METODE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618C-2236-4B13-94FD-C67AD2DC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87CB2C-4A04-49CF-B8DA-92D945285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0538"/>
              </p:ext>
            </p:extLst>
          </p:nvPr>
        </p:nvGraphicFramePr>
        <p:xfrm>
          <a:off x="1409700" y="2048634"/>
          <a:ext cx="9372600" cy="4038600"/>
        </p:xfrm>
        <a:graphic>
          <a:graphicData uri="http://schemas.openxmlformats.org/drawingml/2006/table">
            <a:tbl>
              <a:tblPr/>
              <a:tblGrid>
                <a:gridCol w="24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 err="1">
                          <a:latin typeface="+mn-lt"/>
                          <a:ea typeface="Times New Roman"/>
                          <a:cs typeface="Arial"/>
                        </a:rPr>
                        <a:t>Kriteria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>
                          <a:latin typeface="+mn-lt"/>
                          <a:ea typeface="Times New Roman"/>
                          <a:cs typeface="Arial"/>
                        </a:rPr>
                        <a:t>BFS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>
                          <a:latin typeface="+mn-lt"/>
                          <a:ea typeface="Times New Roman"/>
                          <a:cs typeface="Arial"/>
                        </a:rPr>
                        <a:t>UCS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>
                          <a:latin typeface="+mn-lt"/>
                          <a:ea typeface="Times New Roman"/>
                          <a:cs typeface="Arial"/>
                        </a:rPr>
                        <a:t>DFS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5240"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>
                          <a:latin typeface="+mn-lt"/>
                          <a:ea typeface="Times New Roman"/>
                          <a:cs typeface="Arial"/>
                        </a:rPr>
                        <a:t>DLS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>
                          <a:latin typeface="+mn-lt"/>
                          <a:ea typeface="Times New Roman"/>
                          <a:cs typeface="Arial"/>
                        </a:rPr>
                        <a:t>IDS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b="1" spc="-30" dirty="0">
                          <a:latin typeface="+mn-lt"/>
                          <a:ea typeface="Times New Roman"/>
                          <a:cs typeface="Arial"/>
                        </a:rPr>
                        <a:t>BDS</a:t>
                      </a:r>
                      <a:endParaRPr lang="id-ID" sz="2400" b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Time Complexity</a:t>
                      </a:r>
                      <a:endParaRPr lang="id-ID" sz="2400" i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 dirty="0" err="1">
                          <a:latin typeface="+mn-lt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+mn-lt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+mn-lt"/>
                          <a:ea typeface="Times New Roman"/>
                          <a:cs typeface="Arial"/>
                        </a:rPr>
                        <a:t>m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+mn-lt"/>
                          <a:ea typeface="Times New Roman"/>
                          <a:cs typeface="Arial"/>
                        </a:rPr>
                        <a:t>l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+mn-lt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 dirty="0">
                          <a:latin typeface="+mn-lt"/>
                          <a:ea typeface="Times New Roman"/>
                          <a:cs typeface="Arial"/>
                        </a:rPr>
                        <a:t>d/2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Space Complexity</a:t>
                      </a:r>
                      <a:endParaRPr lang="id-ID" sz="2400" i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>
                          <a:latin typeface="+mn-lt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 dirty="0" err="1">
                          <a:latin typeface="+mn-lt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+mn-lt"/>
                          <a:ea typeface="Times New Roman"/>
                          <a:cs typeface="Arial"/>
                        </a:rPr>
                        <a:t>bm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 err="1">
                          <a:latin typeface="+mn-lt"/>
                          <a:ea typeface="Times New Roman"/>
                          <a:cs typeface="Arial"/>
                        </a:rPr>
                        <a:t>bl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>
                          <a:latin typeface="+mn-lt"/>
                          <a:ea typeface="Times New Roman"/>
                          <a:cs typeface="Arial"/>
                        </a:rPr>
                        <a:t>bd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en-US" sz="2400" i="1" spc="-30" baseline="30000" dirty="0">
                          <a:latin typeface="+mn-lt"/>
                          <a:ea typeface="Times New Roman"/>
                          <a:cs typeface="Arial"/>
                        </a:rPr>
                        <a:t>d/2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Completeness</a:t>
                      </a:r>
                      <a:endParaRPr lang="id-ID" sz="2400" i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No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Yes, if </a:t>
                      </a: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l</a:t>
                      </a: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  <a:sym typeface="Symbol"/>
                        </a:rPr>
                        <a:t></a:t>
                      </a: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d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i="1" spc="-30" dirty="0">
                          <a:latin typeface="+mn-lt"/>
                          <a:ea typeface="Times New Roman"/>
                          <a:cs typeface="Arial"/>
                        </a:rPr>
                        <a:t>Optimality</a:t>
                      </a:r>
                      <a:endParaRPr lang="id-ID" sz="2400" i="1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No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>
                          <a:latin typeface="+mn-lt"/>
                          <a:ea typeface="Times New Roman"/>
                          <a:cs typeface="Arial"/>
                        </a:rPr>
                        <a:t>No</a:t>
                      </a:r>
                      <a:endParaRPr lang="id-ID" sz="2400" spc="-3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en-US" sz="2400" spc="-30" dirty="0">
                          <a:latin typeface="+mn-lt"/>
                          <a:ea typeface="Times New Roman"/>
                          <a:cs typeface="Arial"/>
                        </a:rPr>
                        <a:t>Yes</a:t>
                      </a:r>
                      <a:endParaRPr lang="id-ID" sz="2400" spc="-3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11417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400" i="1" dirty="0"/>
              <a:t>“ </a:t>
            </a:r>
            <a:r>
              <a:rPr lang="en-US" sz="2400" b="1" i="1" dirty="0"/>
              <a:t>Artificial Intelligence </a:t>
            </a:r>
            <a:r>
              <a:rPr lang="en-US" sz="2400" i="1" dirty="0"/>
              <a:t>(AI) </a:t>
            </a:r>
            <a:r>
              <a:rPr lang="en-US" sz="2400" i="1" dirty="0" err="1"/>
              <a:t>sebagai</a:t>
            </a:r>
            <a:r>
              <a:rPr lang="en-US" sz="2400" i="1" dirty="0"/>
              <a:t> ”</a:t>
            </a:r>
            <a:r>
              <a:rPr lang="en-US" sz="2400" b="1" i="1" dirty="0"/>
              <a:t>Acting Rationally</a:t>
            </a:r>
            <a:r>
              <a:rPr lang="en-US" sz="2400" i="1" dirty="0"/>
              <a:t>” </a:t>
            </a:r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2400" i="1" dirty="0"/>
              <a:t>(Rational Agent) </a:t>
            </a:r>
            <a:r>
              <a:rPr lang="en-US" sz="2400" i="1" dirty="0" err="1"/>
              <a:t>atau</a:t>
            </a:r>
            <a:r>
              <a:rPr lang="en-US" sz="2400" i="1" dirty="0"/>
              <a:t> Intelligent Agent ”</a:t>
            </a:r>
          </a:p>
          <a:p>
            <a:pPr marL="98425" indent="0" algn="ctr">
              <a:spcBef>
                <a:spcPts val="200"/>
              </a:spcBef>
              <a:buNone/>
            </a:pPr>
            <a:endParaRPr lang="en-US" sz="2400" i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KONSEP AGEN CERDAS</a:t>
            </a:r>
            <a:br>
              <a:rPr lang="id-ID" sz="4000" b="1" dirty="0"/>
            </a:br>
            <a:r>
              <a:rPr lang="en-US" sz="2700" i="1" dirty="0"/>
              <a:t>Model dan </a:t>
            </a:r>
            <a:r>
              <a:rPr lang="en-US" sz="2700" i="1" dirty="0" err="1"/>
              <a:t>Perilaku</a:t>
            </a:r>
            <a:r>
              <a:rPr lang="en-US" sz="2700" i="1" dirty="0"/>
              <a:t> </a:t>
            </a:r>
            <a:r>
              <a:rPr lang="en-US" sz="2700" i="1" dirty="0" err="1"/>
              <a:t>Agen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59B6F-540F-4BDA-894E-06424AA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A54999B-AD02-446F-852B-DF35E128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4" y="3472803"/>
            <a:ext cx="4307211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07D7487-5E20-4429-B2BB-949D40E2A99F}"/>
              </a:ext>
            </a:extLst>
          </p:cNvPr>
          <p:cNvSpPr txBox="1">
            <a:spLocks/>
          </p:cNvSpPr>
          <p:nvPr/>
        </p:nvSpPr>
        <p:spPr>
          <a:xfrm>
            <a:off x="4896465" y="2905437"/>
            <a:ext cx="6706281" cy="32446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Agen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b="1" dirty="0"/>
              <a:t>sensor</a:t>
            </a:r>
            <a:r>
              <a:rPr lang="en-US" dirty="0"/>
              <a:t> dan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b="1" dirty="0" err="1"/>
              <a:t>aktuator</a:t>
            </a:r>
            <a:endParaRPr lang="en-US" b="1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b="1" dirty="0" err="1"/>
              <a:t>agen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b="1" dirty="0"/>
              <a:t>sensor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telinga</a:t>
            </a:r>
            <a:r>
              <a:rPr lang="en-US" dirty="0"/>
              <a:t>, dan organ sensor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b="1" dirty="0" err="1"/>
              <a:t>aktuator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kaki dan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lain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gerak</a:t>
            </a:r>
            <a:endParaRPr lang="en-US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b="1" dirty="0" err="1"/>
              <a:t>agen</a:t>
            </a:r>
            <a:r>
              <a:rPr lang="en-US" b="1" dirty="0"/>
              <a:t> robot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 dan </a:t>
            </a:r>
            <a:r>
              <a:rPr lang="en-US" dirty="0" err="1"/>
              <a:t>inframerahi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sensor</a:t>
            </a:r>
            <a:r>
              <a:rPr lang="en-US" dirty="0"/>
              <a:t>, dan </a:t>
            </a:r>
            <a:r>
              <a:rPr lang="en-US" dirty="0" err="1"/>
              <a:t>lengan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motor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aktuator</a:t>
            </a:r>
            <a:endParaRPr lang="en-US" b="1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(</a:t>
            </a:r>
            <a:r>
              <a:rPr lang="en-US" i="1" dirty="0"/>
              <a:t>percept</a:t>
            </a:r>
            <a:r>
              <a:rPr lang="en-US" dirty="0"/>
              <a:t>) sensor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i="1" dirty="0"/>
              <a:t>percept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/>
              <a:t>percept sequence </a:t>
            </a:r>
          </a:p>
        </p:txBody>
      </p:sp>
    </p:spTree>
    <p:extLst>
      <p:ext uri="{BB962C8B-B14F-4D97-AF65-F5344CB8AC3E}">
        <p14:creationId xmlns:p14="http://schemas.microsoft.com/office/powerpoint/2010/main" val="1643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058400" cy="42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Perumusan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abstraksi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rincian</a:t>
            </a:r>
            <a:r>
              <a:rPr lang="en-US" sz="2400" dirty="0"/>
              <a:t> dunia </a:t>
            </a:r>
            <a:r>
              <a:rPr lang="en-US" sz="2400" dirty="0" err="1"/>
              <a:t>nyata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dieksplorasi</a:t>
            </a:r>
            <a:endParaRPr lang="en-US" sz="2400" dirty="0"/>
          </a:p>
          <a:p>
            <a:pPr marL="441325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dan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(</a:t>
            </a:r>
            <a:r>
              <a:rPr lang="en-US" sz="2400" i="1" dirty="0"/>
              <a:t>goal</a:t>
            </a:r>
            <a:r>
              <a:rPr lang="en-US" sz="2400" dirty="0"/>
              <a:t>) </a:t>
            </a:r>
            <a:r>
              <a:rPr lang="en-US" sz="2400" dirty="0" err="1"/>
              <a:t>melalui</a:t>
            </a:r>
            <a:r>
              <a:rPr lang="en-US" sz="2400" dirty="0"/>
              <a:t> strategi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(</a:t>
            </a:r>
            <a:r>
              <a:rPr lang="en-US" sz="2400" i="1" dirty="0"/>
              <a:t>searching tree</a:t>
            </a:r>
            <a:r>
              <a:rPr lang="en-US" sz="2400" dirty="0"/>
              <a:t>)</a:t>
            </a:r>
          </a:p>
          <a:p>
            <a:pPr marL="441325" indent="-342900">
              <a:buFont typeface="Arial" panose="020B0604020202020204" pitchFamily="34" charset="0"/>
              <a:buChar char="•"/>
            </a:pPr>
            <a:r>
              <a:rPr lang="en-US" sz="2400" dirty="0"/>
              <a:t>Strategi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i="1" dirty="0"/>
              <a:t>uninformed</a:t>
            </a:r>
            <a:r>
              <a:rPr lang="en-US" sz="2400" dirty="0"/>
              <a:t> </a:t>
            </a:r>
            <a:r>
              <a:rPr lang="en-US" sz="2400" dirty="0" err="1"/>
              <a:t>teridri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BFS, DFS, DLS, UCS, IDS, BDS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ragam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dan </a:t>
            </a:r>
            <a:r>
              <a:rPr lang="en-US" sz="2400" dirty="0" err="1"/>
              <a:t>kekurangannya</a:t>
            </a:r>
            <a:r>
              <a:rPr lang="en-US" sz="2400" dirty="0"/>
              <a:t> masing-masing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  <a:p>
            <a:pPr marL="98425" indent="0" algn="r">
              <a:spcBef>
                <a:spcPts val="200"/>
              </a:spcBef>
              <a:buNone/>
            </a:pPr>
            <a:r>
              <a:rPr lang="en-US" sz="2200" b="1" i="1" dirty="0"/>
              <a:t>Kata </a:t>
            </a:r>
            <a:r>
              <a:rPr lang="en-US" sz="2200" b="1" i="1" dirty="0" err="1"/>
              <a:t>Kunci</a:t>
            </a:r>
            <a:r>
              <a:rPr lang="en-US" sz="2200" b="1" i="1" dirty="0"/>
              <a:t>:</a:t>
            </a:r>
          </a:p>
          <a:p>
            <a:pPr marL="98425" indent="0" algn="r">
              <a:spcBef>
                <a:spcPts val="200"/>
              </a:spcBef>
              <a:buNone/>
            </a:pPr>
            <a:r>
              <a:rPr lang="en-US" sz="2200" i="1" dirty="0"/>
              <a:t>“ </a:t>
            </a:r>
            <a:r>
              <a:rPr lang="en-US" sz="2200" i="1" dirty="0" err="1"/>
              <a:t>Seni</a:t>
            </a:r>
            <a:r>
              <a:rPr lang="en-US" sz="2200" i="1" dirty="0"/>
              <a:t> </a:t>
            </a:r>
            <a:r>
              <a:rPr lang="en-US" sz="2200" i="1" dirty="0" err="1"/>
              <a:t>memilah</a:t>
            </a:r>
            <a:r>
              <a:rPr lang="en-US" sz="2200" i="1" dirty="0"/>
              <a:t> dan </a:t>
            </a:r>
            <a:r>
              <a:rPr lang="en-US" sz="2200" i="1" dirty="0" err="1"/>
              <a:t>memilih</a:t>
            </a:r>
            <a:r>
              <a:rPr lang="en-US" sz="2200" i="1" dirty="0"/>
              <a:t> </a:t>
            </a:r>
            <a:r>
              <a:rPr lang="en-US" sz="2200" i="1" dirty="0" err="1"/>
              <a:t>solusi</a:t>
            </a:r>
            <a:r>
              <a:rPr lang="en-US" sz="2200" i="1" dirty="0"/>
              <a:t> </a:t>
            </a:r>
            <a:r>
              <a:rPr lang="en-US" sz="2200" i="1" dirty="0" err="1"/>
              <a:t>alternatif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mencapai</a:t>
            </a:r>
            <a:r>
              <a:rPr lang="en-US" sz="2200" i="1" dirty="0"/>
              <a:t> </a:t>
            </a:r>
            <a:r>
              <a:rPr lang="en-US" sz="2200" i="1" dirty="0" err="1"/>
              <a:t>tujuan</a:t>
            </a:r>
            <a:r>
              <a:rPr lang="en-US" sz="2200" i="1" dirty="0"/>
              <a:t> (goal) 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8485A-3116-491C-B28A-B63429F2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KESIMPULAN </a:t>
            </a:r>
            <a:br>
              <a:rPr lang="id-ID" sz="4000" b="1" dirty="0"/>
            </a:br>
            <a:r>
              <a:rPr lang="en-US" sz="2700" i="1" dirty="0"/>
              <a:t>Blind (Un-informed) Search</a:t>
            </a:r>
            <a:endParaRPr lang="id-ID" sz="27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1BF6B-412F-49D5-A917-407EDC7A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144" y="597877"/>
            <a:ext cx="950568" cy="938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1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843547"/>
            <a:ext cx="10058400" cy="42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Permasalahan</a:t>
            </a:r>
            <a:r>
              <a:rPr lang="en-US" sz="2400" dirty="0"/>
              <a:t> dunia </a:t>
            </a:r>
            <a:r>
              <a:rPr lang="en-US" sz="2400" dirty="0" err="1"/>
              <a:t>nyata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minggu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selesaikan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buta</a:t>
            </a:r>
            <a:r>
              <a:rPr lang="en-US" sz="2400" dirty="0"/>
              <a:t> (</a:t>
            </a:r>
            <a:r>
              <a:rPr lang="en-US" sz="2400" i="1" dirty="0"/>
              <a:t>blind/ un-informed search</a:t>
            </a:r>
            <a:r>
              <a:rPr lang="en-US" sz="2400" dirty="0"/>
              <a:t>) </a:t>
            </a:r>
          </a:p>
          <a:p>
            <a:pPr marL="441325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Pilih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): </a:t>
            </a:r>
            <a:r>
              <a:rPr lang="en-US" sz="2400" dirty="0" err="1"/>
              <a:t>menara</a:t>
            </a:r>
            <a:r>
              <a:rPr lang="en-US" sz="2400" dirty="0"/>
              <a:t> </a:t>
            </a:r>
            <a:r>
              <a:rPr lang="en-US" sz="2400" dirty="0" err="1"/>
              <a:t>hanoi</a:t>
            </a:r>
            <a:r>
              <a:rPr lang="en-US" sz="2400" dirty="0"/>
              <a:t>, </a:t>
            </a:r>
            <a:r>
              <a:rPr lang="en-US" sz="2400" dirty="0" err="1"/>
              <a:t>sodoku</a:t>
            </a:r>
            <a:r>
              <a:rPr lang="en-US" sz="2400" dirty="0"/>
              <a:t>, tic tac toe, checker, chess, go, </a:t>
            </a:r>
            <a:r>
              <a:rPr lang="en-US" sz="2400" dirty="0" err="1"/>
              <a:t>nim</a:t>
            </a:r>
            <a:r>
              <a:rPr lang="en-US" sz="2400" dirty="0"/>
              <a:t>, </a:t>
            </a:r>
            <a:r>
              <a:rPr lang="en-US" sz="2400" dirty="0" err="1"/>
              <a:t>othello</a:t>
            </a:r>
            <a:r>
              <a:rPr lang="en-US" sz="2400" dirty="0"/>
              <a:t>, </a:t>
            </a:r>
            <a:r>
              <a:rPr lang="en-US" sz="2400" dirty="0" err="1"/>
              <a:t>kanibal</a:t>
            </a:r>
            <a:r>
              <a:rPr lang="en-US" sz="2400" dirty="0"/>
              <a:t>, dan </a:t>
            </a:r>
            <a:r>
              <a:rPr lang="en-US" sz="2400" dirty="0" err="1"/>
              <a:t>selesaikan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buta</a:t>
            </a:r>
            <a:r>
              <a:rPr lang="en-US" sz="2400" dirty="0"/>
              <a:t> (</a:t>
            </a:r>
            <a:r>
              <a:rPr lang="en-US" sz="2400" i="1" dirty="0"/>
              <a:t>blind/ un-informed search</a:t>
            </a:r>
            <a:r>
              <a:rPr lang="en-US" sz="2400" dirty="0"/>
              <a:t>)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LATIHAN</a:t>
            </a:r>
            <a:br>
              <a:rPr lang="id-ID" sz="4000" b="1" dirty="0"/>
            </a:br>
            <a:r>
              <a:rPr lang="en-US" sz="2700" i="1" dirty="0" err="1"/>
              <a:t>Diskusi</a:t>
            </a:r>
            <a:r>
              <a:rPr lang="en-US" sz="2700" i="1" dirty="0"/>
              <a:t> </a:t>
            </a:r>
            <a:r>
              <a:rPr lang="en-US" sz="2700" i="1" dirty="0" err="1"/>
              <a:t>Kelompok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D9933-81FF-40C8-83CD-4221CF48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60" y="637308"/>
            <a:ext cx="978219" cy="10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24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/>
              <a:t>TERIMA KASIH</a:t>
            </a:r>
            <a:br>
              <a:rPr lang="id-ID" sz="4000" b="1" dirty="0"/>
            </a:br>
            <a:endParaRPr lang="id-ID" sz="2800" b="1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05" y="2531854"/>
            <a:ext cx="4222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arth-3d-space-tour-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30" y="2261793"/>
            <a:ext cx="32321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2"/>
            <a:ext cx="10058401" cy="43341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200" dirty="0" err="1"/>
              <a:t>Ilustrasi</a:t>
            </a:r>
            <a:r>
              <a:rPr lang="en-US" sz="2200" dirty="0"/>
              <a:t> </a:t>
            </a:r>
            <a:r>
              <a:rPr lang="en-US" sz="2200" b="1" dirty="0" err="1"/>
              <a:t>Agen</a:t>
            </a:r>
            <a:r>
              <a:rPr lang="en-US" sz="2200" dirty="0"/>
              <a:t> </a:t>
            </a:r>
          </a:p>
          <a:p>
            <a:pPr marL="98425" indent="0">
              <a:spcBef>
                <a:spcPts val="200"/>
              </a:spcBef>
              <a:buNone/>
            </a:pPr>
            <a:r>
              <a:rPr lang="en-US" sz="2200" dirty="0"/>
              <a:t>dan </a:t>
            </a:r>
            <a:r>
              <a:rPr lang="en-US" sz="2200" b="1" dirty="0" err="1"/>
              <a:t>Lingkungan</a:t>
            </a:r>
            <a:r>
              <a:rPr lang="en-US" sz="2200" b="1" dirty="0"/>
              <a:t> 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8425" indent="0" algn="ctr">
              <a:spcBef>
                <a:spcPts val="200"/>
              </a:spcBef>
              <a:buNone/>
            </a:pPr>
            <a:endParaRPr lang="en-US" sz="1000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tanya</a:t>
            </a:r>
            <a:endParaRPr lang="en-US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i="1" dirty="0"/>
              <a:t>percept sequence</a:t>
            </a:r>
            <a:r>
              <a:rPr lang="en-US" dirty="0"/>
              <a:t>/ </a:t>
            </a:r>
            <a:r>
              <a:rPr lang="en-US" i="1" dirty="0"/>
              <a:t>percept histor</a:t>
            </a:r>
            <a:r>
              <a:rPr lang="en-US" dirty="0"/>
              <a:t>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(</a:t>
            </a:r>
            <a:r>
              <a:rPr lang="en-US" i="1" dirty="0"/>
              <a:t>action</a:t>
            </a:r>
            <a:r>
              <a:rPr lang="en-US" dirty="0"/>
              <a:t>): [</a:t>
            </a:r>
            <a:r>
              <a:rPr lang="en-US" i="1" dirty="0"/>
              <a:t>f</a:t>
            </a:r>
            <a:r>
              <a:rPr lang="en-US" dirty="0"/>
              <a:t>: P * A à]</a:t>
            </a:r>
          </a:p>
          <a:p>
            <a:pPr marL="98425" indent="0" algn="ctr">
              <a:spcBef>
                <a:spcPts val="200"/>
              </a:spcBef>
              <a:buNone/>
            </a:pPr>
            <a:r>
              <a:rPr lang="en-US" dirty="0"/>
              <a:t>Program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 </a:t>
            </a:r>
            <a:endParaRPr lang="en-US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b="1" dirty="0" err="1"/>
              <a:t>Agen</a:t>
            </a:r>
            <a:r>
              <a:rPr lang="en-US" dirty="0"/>
              <a:t> = </a:t>
            </a:r>
            <a:r>
              <a:rPr lang="en-US" dirty="0" err="1"/>
              <a:t>Arsitektur</a:t>
            </a:r>
            <a:r>
              <a:rPr lang="en-US" dirty="0"/>
              <a:t> + Program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7A840-8F02-4857-AF87-2FD34E86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65" y="1827059"/>
            <a:ext cx="4727412" cy="30269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8452A6-9A7A-40E6-BC90-C644E4E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KONSEP AGEN CERDAS</a:t>
            </a:r>
            <a:br>
              <a:rPr lang="id-ID" sz="4000" b="1" dirty="0"/>
            </a:br>
            <a:r>
              <a:rPr lang="en-US" sz="2700" i="1" dirty="0"/>
              <a:t>Model dan </a:t>
            </a:r>
            <a:r>
              <a:rPr lang="en-US" sz="2700" i="1" dirty="0" err="1"/>
              <a:t>Perilaku</a:t>
            </a:r>
            <a:r>
              <a:rPr lang="en-US" sz="2700" i="1" dirty="0"/>
              <a:t> </a:t>
            </a:r>
            <a:r>
              <a:rPr lang="en-US" sz="2700" i="1" dirty="0" err="1"/>
              <a:t>Agen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FA820-443C-4732-A20E-A2C11084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4114801"/>
            <a:ext cx="10058401" cy="20715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Rasionalitas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omniscience</a:t>
            </a:r>
            <a:r>
              <a:rPr lang="en-US" dirty="0"/>
              <a:t> (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/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mengubah</a:t>
            </a:r>
            <a:r>
              <a:rPr lang="en-US" b="1" dirty="0"/>
              <a:t> </a:t>
            </a:r>
            <a:r>
              <a:rPr lang="en-US" b="1" dirty="0" err="1"/>
              <a:t>persepsi</a:t>
            </a:r>
            <a:r>
              <a:rPr lang="en-US" b="1" dirty="0"/>
              <a:t> masa </a:t>
            </a:r>
            <a:r>
              <a:rPr lang="en-US" b="1" dirty="0" err="1"/>
              <a:t>depan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(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eksplorasi</a:t>
            </a:r>
            <a:r>
              <a:rPr lang="en-US" dirty="0"/>
              <a:t>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 err="1"/>
              <a:t>otonom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belajar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dirty="0" err="1"/>
              <a:t>beradaptasi</a:t>
            </a:r>
            <a:r>
              <a:rPr lang="en-US" dirty="0"/>
              <a:t>)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AADE2BE-18BE-41E6-A5BD-C921C8514DF2}"/>
              </a:ext>
            </a:extLst>
          </p:cNvPr>
          <p:cNvSpPr txBox="1">
            <a:spLocks/>
          </p:cNvSpPr>
          <p:nvPr/>
        </p:nvSpPr>
        <p:spPr>
          <a:xfrm>
            <a:off x="1097279" y="2137289"/>
            <a:ext cx="4477611" cy="20955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200" dirty="0"/>
              <a:t>“ </a:t>
            </a:r>
            <a:r>
              <a:rPr lang="en-US" sz="2200" dirty="0" err="1"/>
              <a:t>Rasional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yang </a:t>
            </a:r>
            <a:r>
              <a:rPr lang="en-US" sz="2200" dirty="0" err="1"/>
              <a:t>benar</a:t>
            </a:r>
            <a:r>
              <a:rPr lang="en-US" sz="2200" dirty="0"/>
              <a:t>, </a:t>
            </a:r>
            <a:r>
              <a:rPr lang="en-US" sz="2200" b="1" dirty="0" err="1"/>
              <a:t>agen</a:t>
            </a:r>
            <a:r>
              <a:rPr lang="en-US" sz="2200" b="1" dirty="0"/>
              <a:t> </a:t>
            </a:r>
            <a:r>
              <a:rPr lang="en-US" sz="2200" b="1" dirty="0" err="1"/>
              <a:t>rasional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yang </a:t>
            </a:r>
            <a:r>
              <a:rPr lang="en-US" sz="2200" dirty="0" err="1"/>
              <a:t>benar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i="1" dirty="0"/>
              <a:t>percept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ditangkap</a:t>
            </a:r>
            <a:r>
              <a:rPr lang="en-US" sz="2200" dirty="0"/>
              <a:t> dan </a:t>
            </a:r>
            <a:r>
              <a:rPr lang="en-US" sz="2200" dirty="0" err="1"/>
              <a:t>tindakan</a:t>
            </a:r>
            <a:r>
              <a:rPr lang="en-US" sz="2200" dirty="0"/>
              <a:t> (</a:t>
            </a:r>
            <a:r>
              <a:rPr lang="en-US" sz="2200" i="1" dirty="0"/>
              <a:t>action</a:t>
            </a:r>
            <a:r>
              <a:rPr lang="en-US" sz="2200" dirty="0"/>
              <a:t>)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diambil</a:t>
            </a:r>
            <a:r>
              <a:rPr lang="en-US" sz="2200" dirty="0"/>
              <a:t> 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02E98-8059-4A31-AD1E-23585D2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5" y="1899592"/>
            <a:ext cx="4943475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38E0E-5F80-439F-A7C5-384B3ABF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EB2F9F6-FE46-4D42-A73F-366520E3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KONSEP AGEN CERDAS</a:t>
            </a:r>
            <a:br>
              <a:rPr lang="id-ID" sz="4000" b="1" dirty="0"/>
            </a:br>
            <a:r>
              <a:rPr lang="en-US" sz="2700" i="1" dirty="0"/>
              <a:t>Model dan </a:t>
            </a:r>
            <a:r>
              <a:rPr lang="en-US" sz="2700" i="1" dirty="0" err="1"/>
              <a:t>Perilaku</a:t>
            </a:r>
            <a:r>
              <a:rPr lang="en-US" sz="2700" i="1" dirty="0"/>
              <a:t> </a:t>
            </a:r>
            <a:r>
              <a:rPr lang="en-US" sz="2700" i="1" dirty="0" err="1"/>
              <a:t>Agen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13854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4277029"/>
            <a:ext cx="10058401" cy="20715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, “</a:t>
            </a:r>
            <a:r>
              <a:rPr lang="en-US" dirty="0" err="1"/>
              <a:t>jumlah</a:t>
            </a:r>
            <a:r>
              <a:rPr lang="en-US" dirty="0"/>
              <a:t>”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/ </a:t>
            </a:r>
            <a:r>
              <a:rPr lang="en-US" dirty="0" err="1"/>
              <a:t>terukur</a:t>
            </a:r>
            <a:endParaRPr lang="en-US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(</a:t>
            </a:r>
            <a:r>
              <a:rPr lang="en-US" i="1" dirty="0"/>
              <a:t>percept sequence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kinerjanya</a:t>
            </a:r>
            <a:endParaRPr lang="en-US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obyektif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), </a:t>
            </a:r>
            <a:r>
              <a:rPr lang="en-US" dirty="0" err="1"/>
              <a:t>pilih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. Goal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prioritas</a:t>
            </a:r>
            <a:r>
              <a:rPr lang="en-US" dirty="0"/>
              <a:t>) yang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oleh </a:t>
            </a:r>
            <a:r>
              <a:rPr lang="en-US" dirty="0" err="1"/>
              <a:t>agen</a:t>
            </a:r>
            <a:endParaRPr lang="en-US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AADE2BE-18BE-41E6-A5BD-C921C8514DF2}"/>
              </a:ext>
            </a:extLst>
          </p:cNvPr>
          <p:cNvSpPr txBox="1">
            <a:spLocks/>
          </p:cNvSpPr>
          <p:nvPr/>
        </p:nvSpPr>
        <p:spPr>
          <a:xfrm>
            <a:off x="5158987" y="1915106"/>
            <a:ext cx="5996693" cy="2403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200" b="1" dirty="0" err="1"/>
              <a:t>Pengukuran</a:t>
            </a:r>
            <a:r>
              <a:rPr lang="en-US" sz="2200" b="1" dirty="0"/>
              <a:t> </a:t>
            </a:r>
            <a:r>
              <a:rPr lang="en-US" sz="2200" b="1" dirty="0" err="1"/>
              <a:t>kinerja</a:t>
            </a:r>
            <a:r>
              <a:rPr lang="en-US" sz="2200" b="1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kriteria</a:t>
            </a:r>
            <a:r>
              <a:rPr lang="en-US" sz="2200" dirty="0"/>
              <a:t> </a:t>
            </a:r>
            <a:r>
              <a:rPr lang="en-US" sz="2200" dirty="0" err="1"/>
              <a:t>obyektif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mengukur</a:t>
            </a:r>
            <a:r>
              <a:rPr lang="en-US" sz="2200" dirty="0"/>
              <a:t> </a:t>
            </a:r>
            <a:r>
              <a:rPr lang="en-US" sz="2200" dirty="0" err="1"/>
              <a:t>keberhasilan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b="1" dirty="0" err="1"/>
              <a:t>perilaku</a:t>
            </a:r>
            <a:r>
              <a:rPr lang="en-US" sz="2200" dirty="0"/>
              <a:t> </a:t>
            </a:r>
            <a:r>
              <a:rPr lang="en-US" sz="2200" dirty="0" err="1"/>
              <a:t>agen</a:t>
            </a:r>
            <a:endParaRPr lang="en-US" sz="22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agen</a:t>
            </a:r>
            <a:r>
              <a:rPr lang="en-US" sz="1800" dirty="0"/>
              <a:t> </a:t>
            </a:r>
            <a:r>
              <a:rPr lang="en-US" sz="1800" i="1" dirty="0"/>
              <a:t>vacuum-cleaner</a:t>
            </a:r>
            <a:r>
              <a:rPr lang="en-US" sz="1800" dirty="0"/>
              <a:t>:</a:t>
            </a:r>
          </a:p>
          <a:p>
            <a:pPr marL="384175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kotoran</a:t>
            </a:r>
            <a:r>
              <a:rPr lang="en-US" sz="1800" dirty="0"/>
              <a:t> </a:t>
            </a:r>
            <a:r>
              <a:rPr lang="en-US" sz="1800" dirty="0" err="1"/>
              <a:t>dibersihkan</a:t>
            </a:r>
            <a:endParaRPr lang="en-US" sz="1800" dirty="0"/>
          </a:p>
          <a:p>
            <a:pPr marL="384175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dibutuhkan</a:t>
            </a:r>
            <a:endParaRPr lang="en-US" sz="1800" dirty="0"/>
          </a:p>
          <a:p>
            <a:pPr marL="384175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 yang </a:t>
            </a:r>
            <a:r>
              <a:rPr lang="en-US" sz="1800" dirty="0" err="1"/>
              <a:t>dikonsumsi</a:t>
            </a:r>
            <a:endParaRPr lang="en-US" sz="1800" dirty="0"/>
          </a:p>
          <a:p>
            <a:pPr marL="384175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kebisingan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r>
              <a:rPr lang="en-US" sz="18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EE8D7-F7BE-469C-8354-62008C14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15" y="2032976"/>
            <a:ext cx="3790950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8D44A-F530-416C-8D52-FE72EF11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64514DE-075A-4BBD-9DD3-E857501C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KONSEP AGEN CERDAS</a:t>
            </a:r>
            <a:br>
              <a:rPr lang="id-ID" sz="4000" b="1" dirty="0"/>
            </a:br>
            <a:r>
              <a:rPr lang="en-US" sz="2700" i="1" dirty="0"/>
              <a:t>Model dan </a:t>
            </a:r>
            <a:r>
              <a:rPr lang="en-US" sz="2700" i="1" dirty="0" err="1"/>
              <a:t>Perilaku</a:t>
            </a:r>
            <a:r>
              <a:rPr lang="en-US" sz="2700" i="1" dirty="0"/>
              <a:t> </a:t>
            </a:r>
            <a:r>
              <a:rPr lang="en-US" sz="2700" i="1" dirty="0" err="1"/>
              <a:t>Agen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96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MODEL PERANCANGAN AGEN CERDAS</a:t>
            </a:r>
            <a:br>
              <a:rPr lang="id-ID" sz="4000" b="1" dirty="0"/>
            </a:br>
            <a:r>
              <a:rPr lang="en-US" sz="2700" i="1" dirty="0" err="1"/>
              <a:t>Perancangan</a:t>
            </a:r>
            <a:r>
              <a:rPr lang="en-US" sz="2700" i="1" dirty="0"/>
              <a:t> </a:t>
            </a:r>
            <a:r>
              <a:rPr lang="en-US" sz="2700" i="1" dirty="0" err="1"/>
              <a:t>Agen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r>
              <a:rPr lang="en-US" sz="2700" i="1" dirty="0"/>
              <a:t> (</a:t>
            </a:r>
            <a:r>
              <a:rPr lang="en-US" sz="2800" i="1" dirty="0"/>
              <a:t>Intelligent Agent</a:t>
            </a:r>
            <a:r>
              <a:rPr lang="en-US" sz="2700" i="1" dirty="0"/>
              <a:t>)</a:t>
            </a:r>
            <a:endParaRPr lang="id-ID" sz="2700" i="1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AADE2BE-18BE-41E6-A5BD-C921C8514DF2}"/>
              </a:ext>
            </a:extLst>
          </p:cNvPr>
          <p:cNvSpPr txBox="1">
            <a:spLocks/>
          </p:cNvSpPr>
          <p:nvPr/>
        </p:nvSpPr>
        <p:spPr>
          <a:xfrm>
            <a:off x="1097279" y="1843549"/>
            <a:ext cx="10058400" cy="18573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 algn="ctr">
              <a:spcBef>
                <a:spcPts val="200"/>
              </a:spcBef>
              <a:buNone/>
            </a:pPr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perancangan</a:t>
            </a:r>
            <a:r>
              <a:rPr lang="en-US" sz="2200" dirty="0"/>
              <a:t> </a:t>
            </a:r>
            <a:r>
              <a:rPr lang="en-US" sz="2200" dirty="0" err="1"/>
              <a:t>agen</a:t>
            </a:r>
            <a:r>
              <a:rPr lang="en-US" sz="2200" dirty="0"/>
              <a:t> </a:t>
            </a:r>
            <a:r>
              <a:rPr lang="en-US" sz="2200" dirty="0" err="1"/>
              <a:t>cerdas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rasional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model </a:t>
            </a:r>
          </a:p>
          <a:p>
            <a:pPr marL="98425" indent="0" algn="ctr">
              <a:spcBef>
                <a:spcPts val="200"/>
              </a:spcBef>
              <a:buNone/>
            </a:pPr>
            <a:r>
              <a:rPr lang="en-US" sz="2200" dirty="0"/>
              <a:t>“ </a:t>
            </a:r>
            <a:r>
              <a:rPr lang="en-US" sz="2200" b="1" dirty="0"/>
              <a:t>PEAS</a:t>
            </a:r>
            <a:r>
              <a:rPr lang="en-US" sz="2200" dirty="0"/>
              <a:t> (</a:t>
            </a:r>
            <a:r>
              <a:rPr lang="en-US" sz="2200" b="1" dirty="0"/>
              <a:t>P</a:t>
            </a:r>
            <a:r>
              <a:rPr lang="en-US" sz="2200" dirty="0"/>
              <a:t>erformance, </a:t>
            </a:r>
            <a:r>
              <a:rPr lang="en-US" sz="2200" b="1" dirty="0"/>
              <a:t>E</a:t>
            </a:r>
            <a:r>
              <a:rPr lang="en-US" sz="2200" dirty="0"/>
              <a:t>nvironment, </a:t>
            </a:r>
            <a:r>
              <a:rPr lang="en-US" sz="2200" b="1" dirty="0"/>
              <a:t>A</a:t>
            </a:r>
            <a:r>
              <a:rPr lang="en-US" sz="2200" dirty="0"/>
              <a:t>ctuators, </a:t>
            </a:r>
            <a:r>
              <a:rPr lang="en-US" sz="2200" b="1" dirty="0"/>
              <a:t>S</a:t>
            </a:r>
            <a:r>
              <a:rPr lang="en-US" sz="2200" dirty="0"/>
              <a:t>ensors) “ </a:t>
            </a:r>
          </a:p>
          <a:p>
            <a:pPr marL="98425" indent="0">
              <a:spcBef>
                <a:spcPts val="200"/>
              </a:spcBef>
              <a:buNone/>
            </a:pPr>
            <a:endParaRPr lang="en-US" sz="8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dirty="0"/>
              <a:t>PEAS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PEAS,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(</a:t>
            </a:r>
            <a:r>
              <a:rPr lang="en-US" i="1" dirty="0"/>
              <a:t>goal</a:t>
            </a:r>
            <a:r>
              <a:rPr lang="en-US" dirty="0"/>
              <a:t>)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sopir</a:t>
            </a:r>
            <a:r>
              <a:rPr lang="en-US" dirty="0"/>
              <a:t> </a:t>
            </a:r>
            <a:r>
              <a:rPr lang="en-US" dirty="0" err="1"/>
              <a:t>taksi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definisi</a:t>
            </a:r>
            <a:r>
              <a:rPr lang="en-US" dirty="0"/>
              <a:t> PEAS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4415A-4699-4D4A-9136-0DEB34D5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59" y="3700925"/>
            <a:ext cx="8712039" cy="2509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54BC0-9AD8-4079-9814-5EB487876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5166</TotalTime>
  <Words>3410</Words>
  <Application>Microsoft Office PowerPoint</Application>
  <PresentationFormat>Widescreen</PresentationFormat>
  <Paragraphs>415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Georgia</vt:lpstr>
      <vt:lpstr>Retrospect</vt:lpstr>
      <vt:lpstr>Visio</vt:lpstr>
      <vt:lpstr>ARTIFICIAL INTELLIGENCE Intelligent Informatics Knowledge    PENCARIAN: BLIND (UN-INFORMED) “ PENYELESAIAN MASALAH DENGAN PENCARIAN ” </vt:lpstr>
      <vt:lpstr>Dr. Aradea, S.T., M.T. Lecturer/ Researcher Artificial Intelligence Siliwangi Research Group</vt:lpstr>
      <vt:lpstr>REFERENSI Kecerdasan Buatan</vt:lpstr>
      <vt:lpstr>IKHTISAR Penyelesaian Masalah Dengan Pencarian</vt:lpstr>
      <vt:lpstr>KONSEP AGEN CERDAS Model dan Perilaku Agen Cerdas</vt:lpstr>
      <vt:lpstr>KONSEP AGEN CERDAS Model dan Perilaku Agen Cerdas</vt:lpstr>
      <vt:lpstr>KONSEP AGEN CERDAS Model dan Perilaku Agen Cerdas</vt:lpstr>
      <vt:lpstr>KONSEP AGEN CERDAS Model dan Perilaku Agen Cerdas</vt:lpstr>
      <vt:lpstr>MODEL PERANCANGAN AGEN CERDAS Perancangan Agen Cerdas (Intelligent Agent)</vt:lpstr>
      <vt:lpstr>MODEL AGEN Perancangan Agen</vt:lpstr>
      <vt:lpstr>TIPE LINGKUNGAN AGEN CERDAS Lingkungan Agen Cerdas (Intelligent Agent)</vt:lpstr>
      <vt:lpstr>TIPE AGEN CERDAS Tipe Agen Cerdas (Intelligent Agent)</vt:lpstr>
      <vt:lpstr>TIPE AGEN CERDAS Tipe Agen Cerdas (Intelligent Agent)</vt:lpstr>
      <vt:lpstr>TIPE AGEN CERDAS Tipe Agen Cerdas (Intelligent Agent)</vt:lpstr>
      <vt:lpstr>TIPE AGEN CERDAS Tipe Agen Cerdas (Intelligent Agent)</vt:lpstr>
      <vt:lpstr>TIPE AGEN CERDAS Agen Penyelesaian Masalah</vt:lpstr>
      <vt:lpstr>METODE PENCARIAN Penyelesaian Masalah Dengan Pencarian</vt:lpstr>
      <vt:lpstr>METODE PENCARIAN Penyelesaian Masalah Dengan Pencarian</vt:lpstr>
      <vt:lpstr>METODE PENCARIAN Penyelesaian Masalah Dengan Pencarian</vt:lpstr>
      <vt:lpstr>STRATEGI PENCARIAN UNINFORMED  Blind (Un-informed) Search</vt:lpstr>
      <vt:lpstr>BREADTH-FIRST SEARCH (BFS)  Blind (Un-informed) Search</vt:lpstr>
      <vt:lpstr>BREADTH-FIRST SEARCH (BFS)  Blind (Un-informed) Search</vt:lpstr>
      <vt:lpstr>BREADTH-FIRST SEARCH (BFS)  Blind (Un-informed) Search</vt:lpstr>
      <vt:lpstr>BREADTH-FIRST SEARCH (BFS)  Blind (Un-informed) Search</vt:lpstr>
      <vt:lpstr>DEPTH-FIRST SEARCH (DFS)  Blind (Un-informed) Search</vt:lpstr>
      <vt:lpstr>DEPTH-FIRST SEARCH (DFS)  Blind (Un-informed) Search</vt:lpstr>
      <vt:lpstr>DEPTH-FIRST SEARCH (DFS)  Blind (Un-informed) Search</vt:lpstr>
      <vt:lpstr>DEPTH-FIRST SEARCH (DFS)  Blind (Un-informed) Search</vt:lpstr>
      <vt:lpstr>DEPTH-FIRST SEARCH (DFS)  Blind (Un-informed) Search</vt:lpstr>
      <vt:lpstr>DEPTH-LIMITED SEARCH (DLS)  Blind (Un-informed) Search</vt:lpstr>
      <vt:lpstr>DEPTH-LIMITED SEARCH (DLS)  Blind (Un-informed) Search</vt:lpstr>
      <vt:lpstr>UNIFORM COST SEARCH (UCS)  Blind (Un-informed) Search</vt:lpstr>
      <vt:lpstr>UNIFORM COST SEARCH (UCS)  Blind (Un-informed) Search</vt:lpstr>
      <vt:lpstr>ITERATIVE-DEEPENING SEARCH (IDS)  Blind (Un-informed) Search</vt:lpstr>
      <vt:lpstr>ITERATIVE-DEEPENING SEARCH (IDS)  Blind (Un-informed) Search</vt:lpstr>
      <vt:lpstr>ITERATIVE-DEEPENING SEARCH (IDS)  Blind (Un-informed) Search</vt:lpstr>
      <vt:lpstr>BI-DIRECTIONAL SEARCH (BDS)  Blind (Un-informed) Search</vt:lpstr>
      <vt:lpstr>BI-DIRECTIONAL SEARCH (BDS)  Blind (Un-informed) Search</vt:lpstr>
      <vt:lpstr>BI-DIRECTIONAL SEARCH (BDS)  Blind (Un-informed) Search</vt:lpstr>
      <vt:lpstr>PERBANDINGAN METODE  Breadth-First Search (BFS)</vt:lpstr>
      <vt:lpstr>PERBANDINGAN METODE  Depth-First Search (DFS): Worst-Case</vt:lpstr>
      <vt:lpstr>PERBANDINGAN METODE  Depth-First Search (DFS): Best-Case</vt:lpstr>
      <vt:lpstr>PERBANDINGAN METODE  Depth-Limited Search (DLS): L = 2</vt:lpstr>
      <vt:lpstr>PERBANDINGAN METODE  Iterative-Deepening Search (IDS): L = 1</vt:lpstr>
      <vt:lpstr>PERBANDINGAN METODE  Iterative-Deepening Search (IDS): L = 2</vt:lpstr>
      <vt:lpstr>PERBANDINGAN METODE  Iterative-Deepening Search (IDS): L = 3</vt:lpstr>
      <vt:lpstr>PERBANDINGAN METODE  Iterative-Deepening Search (IDS): L = 4</vt:lpstr>
      <vt:lpstr>PERBANDINGAN METODE  Bi-Directional Search (BDS)</vt:lpstr>
      <vt:lpstr>PERBANDINGAN METODE  Blind (Un-informed) Search</vt:lpstr>
      <vt:lpstr>KESIMPULAN  Blind (Un-informed) Search</vt:lpstr>
      <vt:lpstr>LATIHAN Diskusi Kelompok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Siliwangi (AIS)</dc:title>
  <dc:creator>ACER PC</dc:creator>
  <cp:lastModifiedBy>Dr. Aradea</cp:lastModifiedBy>
  <cp:revision>1418</cp:revision>
  <dcterms:created xsi:type="dcterms:W3CDTF">2020-07-24T08:40:20Z</dcterms:created>
  <dcterms:modified xsi:type="dcterms:W3CDTF">2021-09-13T03:28:22Z</dcterms:modified>
</cp:coreProperties>
</file>