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6" r:id="rId2"/>
    <p:sldId id="493" r:id="rId3"/>
    <p:sldId id="258" r:id="rId4"/>
    <p:sldId id="303" r:id="rId5"/>
    <p:sldId id="399" r:id="rId6"/>
    <p:sldId id="400" r:id="rId7"/>
    <p:sldId id="402" r:id="rId8"/>
    <p:sldId id="403" r:id="rId9"/>
    <p:sldId id="40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90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91" r:id="rId32"/>
    <p:sldId id="492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19" r:id="rId56"/>
    <p:sldId id="479" r:id="rId57"/>
    <p:sldId id="480" r:id="rId58"/>
    <p:sldId id="481" r:id="rId59"/>
    <p:sldId id="482" r:id="rId60"/>
    <p:sldId id="483" r:id="rId61"/>
    <p:sldId id="433" r:id="rId62"/>
    <p:sldId id="486" r:id="rId63"/>
    <p:sldId id="487" r:id="rId64"/>
    <p:sldId id="484" r:id="rId65"/>
    <p:sldId id="488" r:id="rId66"/>
    <p:sldId id="489" r:id="rId67"/>
    <p:sldId id="398" r:id="rId68"/>
    <p:sldId id="315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3861" autoAdjust="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EAF1-731A-4EDF-A21A-1FB49D775A8F}" type="datetimeFigureOut">
              <a:rPr lang="en-ID" smtClean="0"/>
              <a:t>9/13/2021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929D-0792-4167-A1F4-6D117CA4B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48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dea@unsil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radea_Dipalokareswar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is.if.unsil.ac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dea.dipaloka@gmail.com" TargetMode="External"/><Relationship Id="rId5" Type="http://schemas.openxmlformats.org/officeDocument/2006/relationships/hyperlink" Target="https://s.id/ais-yt" TargetMode="External"/><Relationship Id="rId4" Type="http://schemas.openxmlformats.org/officeDocument/2006/relationships/hyperlink" Target="mailto:aradea.informatik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4.png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57908" cy="3566160"/>
          </a:xfrm>
        </p:spPr>
        <p:txBody>
          <a:bodyPr>
            <a:normAutofit/>
          </a:bodyPr>
          <a:lstStyle/>
          <a:p>
            <a:r>
              <a:rPr lang="en-US" sz="3600" b="1" dirty="0"/>
              <a:t>ARTIFICIAL INTELLIGENCE</a:t>
            </a:r>
            <a:br>
              <a:rPr lang="id-ID" sz="5400" b="1" dirty="0"/>
            </a:br>
            <a:r>
              <a:rPr lang="en-US" sz="2600" b="1" i="1" dirty="0">
                <a:solidFill>
                  <a:schemeClr val="tx2"/>
                </a:solidFill>
              </a:rPr>
              <a:t>Intelligent Informatics Knowledge</a:t>
            </a:r>
            <a:br>
              <a:rPr lang="id-ID" sz="2600" b="1" i="1" dirty="0">
                <a:solidFill>
                  <a:schemeClr val="tx2"/>
                </a:solidFill>
              </a:rPr>
            </a:br>
            <a:br>
              <a:rPr lang="id-ID" sz="2200" b="1" i="1" dirty="0"/>
            </a:br>
            <a:br>
              <a:rPr lang="id-ID" sz="2200" b="1" dirty="0"/>
            </a:br>
            <a:br>
              <a:rPr lang="id-ID" sz="2400" b="1" dirty="0"/>
            </a:br>
            <a:r>
              <a:rPr lang="en-US" sz="3200" b="1" dirty="0"/>
              <a:t>PENCARIAN: HEURISTIC (INFORMED)</a:t>
            </a:r>
            <a:br>
              <a:rPr lang="id-ID" sz="2200" b="1" dirty="0"/>
            </a:br>
            <a:r>
              <a:rPr lang="id-ID" sz="2400" b="1" dirty="0"/>
              <a:t>“</a:t>
            </a:r>
            <a:r>
              <a:rPr lang="en-US" sz="2400" b="1" dirty="0"/>
              <a:t> PENYELESAIAN MASALAH DENGAN PENCARIAN </a:t>
            </a:r>
            <a:r>
              <a:rPr lang="id-ID" sz="2400" b="1" dirty="0"/>
              <a:t>”</a:t>
            </a:r>
            <a:br>
              <a:rPr lang="id-ID" sz="2400" b="1" dirty="0"/>
            </a:br>
            <a:endParaRPr lang="id-ID" sz="2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3425" y="4455621"/>
            <a:ext cx="1028074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KELOMPOK KEILMUAN</a:t>
            </a:r>
            <a:r>
              <a:rPr lang="id-ID" sz="2800" b="1" dirty="0"/>
              <a:t> INFORMATIKA</a:t>
            </a:r>
            <a:r>
              <a:rPr lang="en-US" sz="2800" b="1" dirty="0"/>
              <a:t> DAN SISTEM INTELIGEN</a:t>
            </a:r>
            <a:endParaRPr lang="id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4F1D9-23FE-493E-A97F-FDF0472B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20" y="1464854"/>
            <a:ext cx="1745800" cy="940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67ACC7-7AA5-4580-A2B2-F0AD62AC19DD}"/>
              </a:ext>
            </a:extLst>
          </p:cNvPr>
          <p:cNvSpPr txBox="1">
            <a:spLocks/>
          </p:cNvSpPr>
          <p:nvPr/>
        </p:nvSpPr>
        <p:spPr>
          <a:xfrm>
            <a:off x="8922327" y="5393147"/>
            <a:ext cx="2483404" cy="784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b="1" dirty="0">
                <a:solidFill>
                  <a:schemeClr val="tx1"/>
                </a:solidFill>
                <a:latin typeface="+mn-lt"/>
              </a:rPr>
              <a:t>Dr. Aradea, S.T., M.T.</a:t>
            </a:r>
          </a:p>
          <a:p>
            <a:r>
              <a:rPr lang="id-ID" sz="1400" dirty="0">
                <a:solidFill>
                  <a:schemeClr val="tx1"/>
                </a:solidFill>
                <a:hlinkClick r:id="rId3"/>
              </a:rPr>
              <a:t>aradea.informatika@gmail.com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</a:t>
            </a:r>
            <a:r>
              <a:rPr lang="en-US" sz="2400" b="1" dirty="0" err="1"/>
              <a:t>nyelesaian</a:t>
            </a:r>
            <a:r>
              <a:rPr lang="id-ID" sz="2400" b="1" dirty="0"/>
              <a:t> </a:t>
            </a:r>
            <a:r>
              <a:rPr lang="en-US" sz="2400" b="1" dirty="0"/>
              <a:t>TSP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id-ID" i="1" dirty="0"/>
              <a:t>Generate and test </a:t>
            </a:r>
            <a:r>
              <a:rPr lang="id-ID" dirty="0"/>
              <a:t>akan membangkitkan semua solusi yang mungkin</a:t>
            </a:r>
            <a:r>
              <a:rPr lang="en-US" dirty="0"/>
              <a:t>:</a:t>
            </a:r>
          </a:p>
          <a:p>
            <a:pPr marL="441325" indent="-34290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 – B – C – D</a:t>
            </a:r>
          </a:p>
          <a:p>
            <a:pPr marL="441325" indent="-34290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 – B – D – C</a:t>
            </a:r>
          </a:p>
          <a:p>
            <a:pPr marL="441325" indent="-34290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 – C – B – D</a:t>
            </a:r>
          </a:p>
          <a:p>
            <a:pPr marL="441325" indent="-34290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 – C – D – B</a:t>
            </a:r>
          </a:p>
          <a:p>
            <a:pPr marL="441325" indent="-34290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dll.</a:t>
            </a:r>
            <a:endParaRPr lang="id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C66A19-8045-4EE1-8726-F449A9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GENERATE AND TEST (GT)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FEF39-4F64-4E00-9716-163DAE48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3555361"/>
            <a:ext cx="3849355" cy="257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40A547-7C82-407E-8947-45308654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21" y="823849"/>
            <a:ext cx="5738813" cy="53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20" y="1935667"/>
            <a:ext cx="4783848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Penyelesaian</a:t>
            </a:r>
            <a:r>
              <a:rPr lang="en-US" sz="2400" b="1" dirty="0"/>
              <a:t> TSP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</a:t>
            </a:r>
            <a:r>
              <a:rPr lang="id-ID" sz="2200" dirty="0"/>
              <a:t>olusi pertama yang dibangkitkan adalah ABCD = 19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</a:t>
            </a:r>
            <a:r>
              <a:rPr lang="id-ID" sz="2200" dirty="0"/>
              <a:t>olusi kedua ABDC=18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Ternyata solusi kedua menghasilkan jarak yang lebih pendek sehingga dipilih lintasan ABDC=18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Lakukan </a:t>
            </a:r>
            <a:r>
              <a:rPr lang="en-US" sz="2200" dirty="0" err="1"/>
              <a:t>terus</a:t>
            </a:r>
            <a:r>
              <a:rPr lang="en-US" sz="2200" dirty="0"/>
              <a:t> </a:t>
            </a:r>
            <a:r>
              <a:rPr lang="id-ID" sz="2200" dirty="0"/>
              <a:t>untuk Langkah</a:t>
            </a:r>
            <a:r>
              <a:rPr lang="en-US" sz="2200" dirty="0"/>
              <a:t>-</a:t>
            </a:r>
            <a:r>
              <a:rPr lang="en-US" sz="2200" dirty="0" err="1"/>
              <a:t>langkah</a:t>
            </a:r>
            <a:r>
              <a:rPr lang="id-ID" sz="2200" dirty="0"/>
              <a:t> selanjutnya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Sehingga</a:t>
            </a:r>
            <a:r>
              <a:rPr lang="id-ID" sz="2200" dirty="0"/>
              <a:t> didapat solusi </a:t>
            </a:r>
            <a:r>
              <a:rPr lang="en-US" sz="2200" dirty="0" err="1"/>
              <a:t>jalur</a:t>
            </a:r>
            <a:r>
              <a:rPr lang="en-US" sz="2200" dirty="0"/>
              <a:t> </a:t>
            </a:r>
            <a:r>
              <a:rPr lang="id-ID" sz="2200" dirty="0"/>
              <a:t>terpendek adalah ACBD atau DBCA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C66A19-8045-4EE1-8726-F449A9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GENERATE AND TEST (GT)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Kelemahan</a:t>
            </a:r>
            <a:r>
              <a:rPr lang="en-US" sz="2400" b="1" dirty="0"/>
              <a:t> GT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Kelemahan </a:t>
            </a:r>
            <a:r>
              <a:rPr lang="en-US" sz="2200" dirty="0"/>
              <a:t>GT</a:t>
            </a:r>
            <a:r>
              <a:rPr lang="id-ID" sz="2200" dirty="0"/>
              <a:t> per</a:t>
            </a:r>
            <a:r>
              <a:rPr lang="en-US" sz="2200" dirty="0"/>
              <a:t>l</a:t>
            </a:r>
            <a:r>
              <a:rPr lang="id-ID" sz="2200" dirty="0"/>
              <a:t>u </a:t>
            </a:r>
            <a:r>
              <a:rPr lang="en-US" sz="2200" dirty="0" err="1"/>
              <a:t>membangkitkan</a:t>
            </a:r>
            <a:r>
              <a:rPr lang="id-ID" sz="2200" dirty="0"/>
              <a:t> semua kemungkinan yang ada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pengujian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Sehingga</a:t>
            </a:r>
            <a:r>
              <a:rPr lang="en-US" sz="2200" dirty="0"/>
              <a:t> m</a:t>
            </a:r>
            <a:r>
              <a:rPr lang="id-ID" sz="2200" dirty="0"/>
              <a:t>embutuhkan waktu yang cukup lama dalam pencariannya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Misalnya</a:t>
            </a:r>
            <a:r>
              <a:rPr lang="en-US" sz="2200" dirty="0"/>
              <a:t>, </a:t>
            </a:r>
            <a:r>
              <a:rPr lang="en-US" sz="2200" dirty="0" err="1"/>
              <a:t>jika</a:t>
            </a:r>
            <a:r>
              <a:rPr lang="id-ID" sz="2200" dirty="0"/>
              <a:t> ditambahkan satu kota </a:t>
            </a:r>
            <a:r>
              <a:rPr lang="en-US" sz="2200" dirty="0" err="1"/>
              <a:t>dalam</a:t>
            </a:r>
            <a:r>
              <a:rPr lang="id-ID" sz="2200" dirty="0"/>
              <a:t> permasalahan TSP ini diatas 5 kota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m</a:t>
            </a:r>
            <a:r>
              <a:rPr lang="id-ID" sz="2200" dirty="0"/>
              <a:t>aka akan diperlukan 120 kombinasi lintasan, kecuali diberikan kondisi tertentu </a:t>
            </a:r>
            <a:r>
              <a:rPr lang="en-US" sz="2200" dirty="0" err="1"/>
              <a:t>seperti</a:t>
            </a:r>
            <a:r>
              <a:rPr lang="id-ID" sz="2200" dirty="0"/>
              <a:t> kota awal bagi sales telah ditentukan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68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8" y="1935668"/>
            <a:ext cx="10421957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“ HC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variasi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GT,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umpan</a:t>
            </a:r>
            <a:r>
              <a:rPr lang="en-US" sz="2200" dirty="0"/>
              <a:t> </a:t>
            </a:r>
            <a:r>
              <a:rPr lang="en-US" sz="2200" dirty="0" err="1"/>
              <a:t>balik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prosedur</a:t>
            </a:r>
            <a:r>
              <a:rPr lang="en-US" sz="2200" dirty="0"/>
              <a:t> uji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dirty="0" err="1"/>
              <a:t>gerak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, </a:t>
            </a:r>
            <a:r>
              <a:rPr lang="en-US" sz="2200" dirty="0" err="1"/>
              <a:t>fungsi</a:t>
            </a:r>
            <a:r>
              <a:rPr lang="en-US" sz="2200" dirty="0"/>
              <a:t> uji </a:t>
            </a:r>
            <a:r>
              <a:rPr lang="en-US" sz="2200" dirty="0" err="1"/>
              <a:t>dikombinasikan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yang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pengukuran</a:t>
            </a:r>
            <a:r>
              <a:rPr lang="en-US" sz="2200" dirty="0"/>
              <a:t> </a:t>
            </a:r>
            <a:r>
              <a:rPr lang="en-US" sz="2200" dirty="0" err="1"/>
              <a:t>kedekatan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yang </a:t>
            </a:r>
            <a:r>
              <a:rPr lang="en-US" sz="2200" dirty="0" err="1"/>
              <a:t>diberikan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goal</a:t>
            </a:r>
            <a:r>
              <a:rPr lang="en-US" sz="2200" dirty="0"/>
              <a:t> ”</a:t>
            </a:r>
          </a:p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endParaRPr lang="en-US" sz="12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b="1" dirty="0"/>
              <a:t>ALGORITMA-1: SIMPLE HILL CLIMBING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operator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diaplikasikan</a:t>
            </a:r>
            <a:r>
              <a:rPr lang="en-US" dirty="0"/>
              <a:t> pada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: (a) Cari operator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dan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, (b)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:</a:t>
            </a:r>
          </a:p>
          <a:p>
            <a:pPr marL="8016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Jika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endParaRPr lang="en-US" sz="1600" dirty="0"/>
          </a:p>
          <a:p>
            <a:pPr marL="8016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Jika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jadikan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endParaRPr lang="en-US" sz="1600" dirty="0"/>
          </a:p>
          <a:p>
            <a:pPr marL="801688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Jika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lanjutkan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HILL CLIMBING (HC)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39123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30437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</a:t>
            </a:r>
            <a:r>
              <a:rPr lang="en-US" sz="2400" b="1" dirty="0" err="1"/>
              <a:t>masalahan</a:t>
            </a:r>
            <a:r>
              <a:rPr lang="id-ID" sz="2400" b="1" dirty="0"/>
              <a:t> </a:t>
            </a:r>
            <a:r>
              <a:rPr lang="en-US" sz="2400" b="1" dirty="0" err="1"/>
              <a:t>Optimasi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id-ID" dirty="0"/>
              <a:t> lokal,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id-ID" dirty="0"/>
              <a:t> ruang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id-ID" dirty="0"/>
              <a:t> memiliki "lokasi" (ditentukan oleh </a:t>
            </a:r>
            <a:r>
              <a:rPr lang="en-US" dirty="0" err="1"/>
              <a:t>keadaan</a:t>
            </a:r>
            <a:r>
              <a:rPr lang="id-ID" dirty="0"/>
              <a:t>) dan "elevasi" (ditentukan oleh nilai </a:t>
            </a:r>
            <a:r>
              <a:rPr lang="en-US" i="1" dirty="0"/>
              <a:t>cost</a:t>
            </a:r>
            <a:r>
              <a:rPr lang="id-ID" dirty="0"/>
              <a:t> heuristik atau fungsi </a:t>
            </a:r>
            <a:r>
              <a:rPr lang="en-US" dirty="0" err="1"/>
              <a:t>objektif</a:t>
            </a:r>
            <a:r>
              <a:rPr lang="id-ID" dirty="0"/>
              <a:t>)</a:t>
            </a:r>
            <a:endParaRPr lang="en-US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Jika </a:t>
            </a:r>
            <a:r>
              <a:rPr lang="en-US" dirty="0" err="1"/>
              <a:t>elevasi</a:t>
            </a:r>
            <a:r>
              <a:rPr lang="id-ID" dirty="0"/>
              <a:t> sesuai </a:t>
            </a:r>
            <a:r>
              <a:rPr lang="en-US" i="1" dirty="0"/>
              <a:t>cost</a:t>
            </a:r>
            <a:r>
              <a:rPr lang="id-ID" dirty="0"/>
              <a:t>, maka tujuannya menemukan </a:t>
            </a:r>
            <a:r>
              <a:rPr lang="en-US" dirty="0"/>
              <a:t>area</a:t>
            </a:r>
            <a:r>
              <a:rPr lang="id-ID" dirty="0"/>
              <a:t> terendah </a:t>
            </a:r>
            <a:r>
              <a:rPr lang="en-US" dirty="0"/>
              <a:t>(</a:t>
            </a:r>
            <a:r>
              <a:rPr lang="en-US" i="1" dirty="0"/>
              <a:t>global </a:t>
            </a:r>
            <a:r>
              <a:rPr lang="id-ID" i="1" dirty="0"/>
              <a:t>minimum</a:t>
            </a:r>
            <a:r>
              <a:rPr lang="en-US" dirty="0"/>
              <a:t>),</a:t>
            </a:r>
            <a:r>
              <a:rPr lang="id-ID" dirty="0"/>
              <a:t> jika </a:t>
            </a:r>
            <a:r>
              <a:rPr lang="en-US" dirty="0" err="1"/>
              <a:t>terkait</a:t>
            </a:r>
            <a:r>
              <a:rPr lang="id-ID" dirty="0"/>
              <a:t> fungsi objektif, menemukan puncak tertinggi </a:t>
            </a:r>
            <a:r>
              <a:rPr lang="en-US" dirty="0"/>
              <a:t>(</a:t>
            </a:r>
            <a:r>
              <a:rPr lang="id-ID" i="1" dirty="0"/>
              <a:t>global</a:t>
            </a:r>
            <a:r>
              <a:rPr lang="en-US" i="1" dirty="0"/>
              <a:t> maximum</a:t>
            </a:r>
            <a:r>
              <a:rPr lang="en-US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Algoritma pencarian lokal yang lengkap selalu menemukan </a:t>
            </a:r>
            <a:r>
              <a:rPr lang="en-US" i="1" dirty="0"/>
              <a:t>goal</a:t>
            </a:r>
            <a:r>
              <a:rPr lang="id-ID" dirty="0"/>
              <a:t> jika ada</a:t>
            </a:r>
            <a:r>
              <a:rPr lang="en-US" dirty="0"/>
              <a:t>,</a:t>
            </a:r>
            <a:r>
              <a:rPr lang="id-ID" dirty="0"/>
              <a:t> algoritma yang optimal selalu menemukan </a:t>
            </a:r>
            <a:r>
              <a:rPr lang="id-ID" i="1" dirty="0"/>
              <a:t>global minimum/</a:t>
            </a:r>
            <a:r>
              <a:rPr lang="en-US" i="1" dirty="0"/>
              <a:t> </a:t>
            </a:r>
            <a:r>
              <a:rPr lang="id-ID" i="1" dirty="0"/>
              <a:t>maximu</a:t>
            </a:r>
            <a:r>
              <a:rPr lang="en-US" i="1" dirty="0"/>
              <a:t>m</a:t>
            </a:r>
            <a:endParaRPr lang="id-ID" i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591300" y="3162300"/>
            <a:ext cx="4809071" cy="3124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Penyelesaian</a:t>
            </a:r>
            <a:r>
              <a:rPr lang="en-US" sz="2400" b="1" dirty="0"/>
              <a:t> HC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Pencarian</a:t>
            </a:r>
            <a:r>
              <a:rPr lang="en-US" dirty="0"/>
              <a:t> HC</a:t>
            </a:r>
            <a:r>
              <a:rPr lang="id-ID" dirty="0"/>
              <a:t> mengubah keadaan saat ini untuk mencoba memperbaikinya, seperti yang ditunjukkan oleh panah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HC</a:t>
            </a:r>
            <a:r>
              <a:rPr lang="id-ID" dirty="0"/>
              <a:t> teknik pencarian lokal p</a:t>
            </a:r>
            <a:r>
              <a:rPr lang="en-US" dirty="0" err="1"/>
              <a:t>aling</a:t>
            </a:r>
            <a:r>
              <a:rPr lang="id-ID" dirty="0"/>
              <a:t> dasar</a:t>
            </a:r>
            <a:r>
              <a:rPr lang="en-US" dirty="0"/>
              <a:t>,</a:t>
            </a:r>
            <a:r>
              <a:rPr lang="id-ID" dirty="0"/>
              <a:t> setiap langkah simpul saat ini diganti dengan tetangga terbaik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id-ID" dirty="0"/>
              <a:t> tetangga dengan </a:t>
            </a:r>
            <a:r>
              <a:rPr lang="en-US" dirty="0" err="1"/>
              <a:t>nilai</a:t>
            </a:r>
            <a:r>
              <a:rPr lang="id-ID" dirty="0"/>
              <a:t> tertinggi, tetapi jika </a:t>
            </a:r>
            <a:r>
              <a:rPr lang="en-US" dirty="0" err="1"/>
              <a:t>estimasi</a:t>
            </a:r>
            <a:r>
              <a:rPr lang="id-ID" dirty="0"/>
              <a:t> biaya heuristik </a:t>
            </a:r>
            <a:r>
              <a:rPr lang="id-ID" i="1" dirty="0"/>
              <a:t>h</a:t>
            </a:r>
            <a:r>
              <a:rPr lang="id-ID" dirty="0"/>
              <a:t> digunakan,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id-ID" dirty="0"/>
              <a:t>akan menemukan tetangga dengan </a:t>
            </a:r>
            <a:r>
              <a:rPr lang="id-ID" i="1" dirty="0"/>
              <a:t>h</a:t>
            </a:r>
            <a:r>
              <a:rPr lang="id-ID" dirty="0"/>
              <a:t> terendah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717463-2B89-4AB2-A88F-B6BAF613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HILL CLIMBING (HC)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8B53E-BEF1-4270-BC97-05BE8875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608"/>
            <a:ext cx="5304371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</a:t>
            </a:r>
            <a:r>
              <a:rPr lang="en-US" sz="2400" b="1" dirty="0" err="1"/>
              <a:t>masalahan</a:t>
            </a:r>
            <a:r>
              <a:rPr lang="id-ID" sz="2400" b="1" dirty="0"/>
              <a:t> </a:t>
            </a:r>
            <a:r>
              <a:rPr lang="en-US" sz="2400" b="1" dirty="0"/>
              <a:t>TSP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dirty="0"/>
              <a:t>TSP menggunakan </a:t>
            </a:r>
            <a:r>
              <a:rPr lang="id-ID" i="1" dirty="0"/>
              <a:t>Simple Hill Climbing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Operator yang digunakan adalah operator yang bisa menghasilkan kombinasi lintasan kota yang berbeda, yaitu dengan menukar urutan posisi 2 kota dalam suatu lintasan.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Bila ada </a:t>
            </a:r>
            <a:r>
              <a:rPr lang="id-ID" i="1" dirty="0"/>
              <a:t>n </a:t>
            </a:r>
            <a:r>
              <a:rPr lang="id-ID" dirty="0"/>
              <a:t>kota  maka kombinasi lintasan:</a:t>
            </a:r>
            <a:endParaRPr lang="en-US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dirty="0"/>
              <a:t>Sehingga </a:t>
            </a:r>
            <a:r>
              <a:rPr lang="en-US" dirty="0" err="1"/>
              <a:t>jika</a:t>
            </a:r>
            <a:r>
              <a:rPr lang="id-ID" dirty="0"/>
              <a:t> 4 kota, </a:t>
            </a:r>
            <a:r>
              <a:rPr lang="en-US" dirty="0" err="1"/>
              <a:t>maka</a:t>
            </a:r>
            <a:r>
              <a:rPr lang="en-US" dirty="0"/>
              <a:t>: 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1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dirty="0"/>
              <a:t>m</a:t>
            </a:r>
            <a:r>
              <a:rPr lang="id-ID" dirty="0"/>
              <a:t>enjadi</a:t>
            </a:r>
            <a:r>
              <a:rPr lang="en-US" dirty="0"/>
              <a:t> 6</a:t>
            </a:r>
            <a:r>
              <a:rPr lang="id-ID" dirty="0"/>
              <a:t>  kombinasi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k</a:t>
            </a:r>
            <a:r>
              <a:rPr lang="id-ID" dirty="0"/>
              <a:t>eenam kombinasi ini akan</a:t>
            </a:r>
            <a:r>
              <a:rPr lang="en-US" dirty="0"/>
              <a:t> </a:t>
            </a:r>
            <a:r>
              <a:rPr lang="id-ID" dirty="0"/>
              <a:t>dipakai semuanya sebagai operator 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396390" y="2419351"/>
            <a:ext cx="5003981" cy="38671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 err="1"/>
              <a:t>Yaitu</a:t>
            </a:r>
            <a:r>
              <a:rPr lang="en-US" sz="1900" dirty="0"/>
              <a:t>: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/>
              <a:t>1. (1,2) </a:t>
            </a:r>
            <a:r>
              <a:rPr lang="en-US" sz="1900" dirty="0" err="1"/>
              <a:t>tukar</a:t>
            </a:r>
            <a:r>
              <a:rPr lang="en-US" sz="1900" dirty="0"/>
              <a:t> </a:t>
            </a:r>
            <a:r>
              <a:rPr lang="en-US" sz="1900" dirty="0" err="1"/>
              <a:t>urutan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ke-1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ke-2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/>
              <a:t>2. (2,3) </a:t>
            </a:r>
            <a:r>
              <a:rPr lang="en-US" sz="1900" dirty="0" err="1"/>
              <a:t>tukar</a:t>
            </a:r>
            <a:r>
              <a:rPr lang="en-US" sz="1900" dirty="0"/>
              <a:t> </a:t>
            </a:r>
            <a:r>
              <a:rPr lang="en-US" sz="1900" dirty="0" err="1"/>
              <a:t>urutan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ke-2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ke-3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/>
              <a:t>3. (3,4) </a:t>
            </a:r>
            <a:r>
              <a:rPr lang="en-US" sz="1900" dirty="0" err="1"/>
              <a:t>tukar</a:t>
            </a:r>
            <a:r>
              <a:rPr lang="en-US" sz="1900" dirty="0"/>
              <a:t> </a:t>
            </a:r>
            <a:r>
              <a:rPr lang="en-US" sz="1900" dirty="0" err="1"/>
              <a:t>urutan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ke-3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ke-4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/>
              <a:t>4. (4,1) </a:t>
            </a:r>
            <a:r>
              <a:rPr lang="en-US" sz="1900" dirty="0" err="1"/>
              <a:t>tukar</a:t>
            </a:r>
            <a:r>
              <a:rPr lang="en-US" sz="1900" dirty="0"/>
              <a:t> </a:t>
            </a:r>
            <a:r>
              <a:rPr lang="en-US" sz="1900" dirty="0" err="1"/>
              <a:t>urutan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ke-4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ke-1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/>
              <a:t>5. (2,4) </a:t>
            </a:r>
            <a:r>
              <a:rPr lang="en-US" sz="1900" dirty="0" err="1"/>
              <a:t>tukar</a:t>
            </a:r>
            <a:r>
              <a:rPr lang="en-US" sz="1900" dirty="0"/>
              <a:t> </a:t>
            </a:r>
            <a:r>
              <a:rPr lang="en-US" sz="1900" dirty="0" err="1"/>
              <a:t>urutan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ke-2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ke-4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900" dirty="0"/>
              <a:t>6. (1,3) </a:t>
            </a:r>
            <a:r>
              <a:rPr lang="en-US" sz="1900" dirty="0" err="1"/>
              <a:t>tukar</a:t>
            </a:r>
            <a:r>
              <a:rPr lang="en-US" sz="1900" dirty="0"/>
              <a:t> </a:t>
            </a:r>
            <a:r>
              <a:rPr lang="en-US" sz="1900" dirty="0" err="1"/>
              <a:t>urutan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ke-1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kota</a:t>
            </a:r>
            <a:r>
              <a:rPr lang="en-US" sz="1900" dirty="0"/>
              <a:t> ke-3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1900" dirty="0"/>
              <a:t>Pencarian dilihat dari anak kiri, </a:t>
            </a:r>
            <a:r>
              <a:rPr lang="en-US" sz="1900" dirty="0" err="1"/>
              <a:t>jika</a:t>
            </a:r>
            <a:r>
              <a:rPr lang="id-ID" sz="1900" dirty="0"/>
              <a:t> nilai heuristik anak kiri lebih baik</a:t>
            </a:r>
            <a:r>
              <a:rPr lang="en-US" sz="1900" dirty="0"/>
              <a:t>,</a:t>
            </a:r>
            <a:r>
              <a:rPr lang="id-ID" sz="1900" dirty="0"/>
              <a:t> maka dibuka untuk pencarian selanjutnya, bila</a:t>
            </a:r>
            <a:r>
              <a:rPr lang="en-US" sz="1900" dirty="0"/>
              <a:t> </a:t>
            </a:r>
            <a:r>
              <a:rPr lang="id-ID" sz="1900" dirty="0"/>
              <a:t>tidak</a:t>
            </a:r>
            <a:r>
              <a:rPr lang="en-US" sz="1900" dirty="0"/>
              <a:t>,</a:t>
            </a:r>
            <a:r>
              <a:rPr lang="id-ID" sz="1900" dirty="0"/>
              <a:t> baru melihat tetangga </a:t>
            </a:r>
            <a:r>
              <a:rPr lang="en-US" sz="1900" dirty="0"/>
              <a:t>(</a:t>
            </a:r>
            <a:r>
              <a:rPr lang="en-US" sz="1900" dirty="0" err="1"/>
              <a:t>sebelah</a:t>
            </a:r>
            <a:r>
              <a:rPr lang="en-US" sz="1900" dirty="0"/>
              <a:t> </a:t>
            </a:r>
            <a:r>
              <a:rPr lang="en-US" sz="1900" dirty="0" err="1"/>
              <a:t>kanan</a:t>
            </a:r>
            <a:r>
              <a:rPr lang="en-US" sz="1900" dirty="0"/>
              <a:t>) </a:t>
            </a:r>
            <a:r>
              <a:rPr lang="id-ID" sz="1900" dirty="0"/>
              <a:t>dari anak kiri tersebut</a:t>
            </a:r>
            <a:r>
              <a:rPr lang="en-US" sz="1900" dirty="0"/>
              <a:t>, </a:t>
            </a:r>
            <a:r>
              <a:rPr lang="en-US" sz="1900" dirty="0" err="1"/>
              <a:t>dst</a:t>
            </a:r>
            <a:r>
              <a:rPr lang="en-US" sz="1900" dirty="0"/>
              <a:t>.</a:t>
            </a:r>
            <a:endParaRPr lang="id-ID" sz="19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717463-2B89-4AB2-A88F-B6BAF613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HILL CLIMBING (HC) </a:t>
            </a:r>
            <a:br>
              <a:rPr lang="id-ID" sz="4000" b="1" dirty="0"/>
            </a:br>
            <a:r>
              <a:rPr lang="en-US" sz="2700" i="1" dirty="0"/>
              <a:t>Simple Hill Climbing</a:t>
            </a:r>
            <a:endParaRPr lang="id-ID" sz="27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F30CF46-D036-4FD2-93C2-83D11AC1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r="2478"/>
          <a:stretch>
            <a:fillRect/>
          </a:stretch>
        </p:blipFill>
        <p:spPr bwMode="auto">
          <a:xfrm>
            <a:off x="8199971" y="700722"/>
            <a:ext cx="3200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BC97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12B7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98604-7C57-4151-AED4-FCB42A0C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68" y="4346606"/>
            <a:ext cx="8667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2D902-E4B3-4988-8A52-15CBCCC5E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68" y="4981915"/>
            <a:ext cx="114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7D8FEC-5550-42DD-B690-CF35D875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0" y="1845612"/>
            <a:ext cx="6638218" cy="4333875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6952485" y="1821367"/>
            <a:ext cx="452773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no 1 </a:t>
            </a:r>
            <a:r>
              <a:rPr lang="en-US" dirty="0" err="1"/>
              <a:t>s.d</a:t>
            </a:r>
            <a:r>
              <a:rPr lang="en-US" dirty="0"/>
              <a:t> 6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level:</a:t>
            </a:r>
            <a:endParaRPr lang="id-ID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Level 0: </a:t>
            </a:r>
            <a:r>
              <a:rPr lang="en-US" sz="1800" dirty="0" err="1"/>
              <a:t>lintasan</a:t>
            </a:r>
            <a:r>
              <a:rPr lang="en-US" sz="1800" dirty="0"/>
              <a:t> </a:t>
            </a:r>
            <a:r>
              <a:rPr lang="en-US" sz="1800" dirty="0" err="1"/>
              <a:t>terpilih</a:t>
            </a:r>
            <a:r>
              <a:rPr lang="en-US" sz="1800" dirty="0"/>
              <a:t> ABCD (19)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Level 1: </a:t>
            </a:r>
            <a:r>
              <a:rPr lang="en-US" sz="1800" dirty="0" err="1"/>
              <a:t>mengunjungi</a:t>
            </a:r>
            <a:r>
              <a:rPr lang="en-US" sz="1800" dirty="0"/>
              <a:t> BACD (17) dan </a:t>
            </a:r>
            <a:r>
              <a:rPr lang="en-US" sz="1800" dirty="0" err="1"/>
              <a:t>nilainya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ABCD (17&lt;19),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operator no 1 (</a:t>
            </a:r>
            <a:r>
              <a:rPr lang="en-US" sz="1800" dirty="0" err="1"/>
              <a:t>tukar</a:t>
            </a:r>
            <a:r>
              <a:rPr lang="en-US" sz="1800" dirty="0"/>
              <a:t> 1, 2)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Level 2: </a:t>
            </a:r>
            <a:r>
              <a:rPr lang="en-US" sz="1800" dirty="0" err="1"/>
              <a:t>mengunjungi</a:t>
            </a:r>
            <a:r>
              <a:rPr lang="en-US" sz="1800" dirty="0"/>
              <a:t> ABCD, </a:t>
            </a:r>
            <a:r>
              <a:rPr lang="en-US" sz="1800" dirty="0" err="1"/>
              <a:t>karena</a:t>
            </a:r>
            <a:r>
              <a:rPr lang="en-US" sz="1800" dirty="0"/>
              <a:t> operator no 1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BACD </a:t>
            </a:r>
            <a:r>
              <a:rPr lang="en-US" sz="1800" dirty="0" err="1"/>
              <a:t>maka</a:t>
            </a:r>
            <a:r>
              <a:rPr lang="en-US" sz="1800" dirty="0"/>
              <a:t>  </a:t>
            </a:r>
            <a:r>
              <a:rPr lang="en-US" sz="1800" dirty="0" err="1"/>
              <a:t>dipilih</a:t>
            </a:r>
            <a:r>
              <a:rPr lang="en-US" sz="1800" dirty="0"/>
              <a:t> node BCAD (15) dan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BACD </a:t>
            </a:r>
            <a:r>
              <a:rPr lang="en-US" sz="1800" dirty="0" err="1"/>
              <a:t>dengan</a:t>
            </a:r>
            <a:r>
              <a:rPr lang="en-US" sz="1800" dirty="0"/>
              <a:t> operator no 2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Dan </a:t>
            </a:r>
            <a:r>
              <a:rPr lang="en-US" sz="1800" dirty="0" err="1"/>
              <a:t>seterusnya</a:t>
            </a:r>
            <a:r>
              <a:rPr lang="en-US" sz="1800" dirty="0"/>
              <a:t> ….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DBCA (12) level 5 dan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node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, </a:t>
            </a:r>
            <a:r>
              <a:rPr lang="en-US" sz="1800" dirty="0" err="1"/>
              <a:t>sehinggan</a:t>
            </a:r>
            <a:r>
              <a:rPr lang="en-US" sz="1800" dirty="0"/>
              <a:t> DBCA </a:t>
            </a:r>
            <a:r>
              <a:rPr lang="en-US" sz="1800" dirty="0" err="1"/>
              <a:t>lintasan</a:t>
            </a:r>
            <a:r>
              <a:rPr lang="en-US" sz="1800" dirty="0"/>
              <a:t> </a:t>
            </a:r>
            <a:r>
              <a:rPr lang="en-US" sz="1800" dirty="0" err="1"/>
              <a:t>terpendek</a:t>
            </a:r>
            <a:r>
              <a:rPr lang="en-US" sz="1800" dirty="0"/>
              <a:t> yang </a:t>
            </a:r>
            <a:r>
              <a:rPr lang="en-US" sz="1800" dirty="0" err="1"/>
              <a:t>dicari</a:t>
            </a:r>
            <a:r>
              <a:rPr lang="en-US" sz="1800" dirty="0"/>
              <a:t> (SOLUSI)</a:t>
            </a:r>
            <a:endParaRPr lang="id-ID" sz="18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717463-2B89-4AB2-A88F-B6BAF613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HILL CLIMBING (HC) </a:t>
            </a:r>
            <a:br>
              <a:rPr lang="id-ID" sz="4000" b="1" dirty="0"/>
            </a:br>
            <a:r>
              <a:rPr lang="en-US" sz="2700" i="1" dirty="0"/>
              <a:t>Simple Hill Climbing</a:t>
            </a:r>
            <a:endParaRPr lang="id-ID" sz="2700" i="1" dirty="0"/>
          </a:p>
        </p:txBody>
      </p:sp>
      <p:pic>
        <p:nvPicPr>
          <p:cNvPr id="415" name="Picture 4">
            <a:extLst>
              <a:ext uri="{FF2B5EF4-FFF2-40B4-BE49-F238E27FC236}">
                <a16:creationId xmlns:a16="http://schemas.microsoft.com/office/drawing/2014/main" id="{3DC47E04-4CDC-4F77-8FA6-F3627640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r="2478"/>
          <a:stretch>
            <a:fillRect/>
          </a:stretch>
        </p:blipFill>
        <p:spPr bwMode="auto">
          <a:xfrm>
            <a:off x="8626218" y="0"/>
            <a:ext cx="2681867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BC97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12B7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8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8" y="1935668"/>
            <a:ext cx="10528482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“ </a:t>
            </a:r>
            <a:r>
              <a:rPr lang="en-US" sz="2200" i="1" dirty="0"/>
              <a:t>Steepest-ascent hill climbing</a:t>
            </a:r>
            <a:r>
              <a:rPr lang="en-US" sz="2200" dirty="0"/>
              <a:t> </a:t>
            </a:r>
            <a:r>
              <a:rPr lang="en-US" sz="2200" dirty="0" err="1"/>
              <a:t>hampir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simple hill climbing</a:t>
            </a:r>
            <a:r>
              <a:rPr lang="en-US" sz="2200" dirty="0"/>
              <a:t>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gerakan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dimulai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paling </a:t>
            </a:r>
            <a:r>
              <a:rPr lang="en-US" sz="2200" dirty="0" err="1"/>
              <a:t>kiri</a:t>
            </a:r>
            <a:r>
              <a:rPr lang="en-US" sz="2200" dirty="0"/>
              <a:t>, dan </a:t>
            </a:r>
            <a:r>
              <a:rPr lang="en-US" sz="2200" dirty="0" err="1"/>
              <a:t>dicari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terbaik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urutan</a:t>
            </a:r>
            <a:r>
              <a:rPr lang="en-US" sz="2200" dirty="0"/>
              <a:t> </a:t>
            </a:r>
            <a:r>
              <a:rPr lang="en-US" sz="2200" dirty="0" err="1"/>
              <a:t>penggunaan</a:t>
            </a:r>
            <a:r>
              <a:rPr lang="en-US" sz="2200" dirty="0"/>
              <a:t> operator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penemuan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”</a:t>
            </a:r>
          </a:p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endParaRPr lang="en-US" sz="4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sz="2200" b="1" dirty="0"/>
              <a:t>ALGORITMA-2: STEEPEST-ASCENT HILL CLIMBING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, </a:t>
            </a: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: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berhenti</a:t>
            </a:r>
            <a:r>
              <a:rPr lang="en-US" sz="1800" dirty="0"/>
              <a:t>; dan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, </a:t>
            </a:r>
            <a:r>
              <a:rPr lang="en-US" sz="1800" dirty="0" err="1"/>
              <a:t>lanjuntukan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endParaRPr lang="en-US" sz="18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Kerjakan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tercapai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pada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endParaRPr lang="en-US" sz="1800" dirty="0"/>
          </a:p>
          <a:p>
            <a:pPr marL="723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Tentukan</a:t>
            </a:r>
            <a:r>
              <a:rPr lang="en-US" sz="1800" dirty="0"/>
              <a:t> SUCC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heuristik</a:t>
            </a:r>
            <a:r>
              <a:rPr lang="en-US" sz="1800" dirty="0"/>
              <a:t> </a:t>
            </a:r>
            <a:r>
              <a:rPr lang="en-US" sz="1800" dirty="0" err="1"/>
              <a:t>terbaik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successor-successor</a:t>
            </a:r>
          </a:p>
          <a:p>
            <a:pPr marL="723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Kerjakan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operator yang </a:t>
            </a:r>
            <a:r>
              <a:rPr lang="en-US" sz="1800" dirty="0" err="1"/>
              <a:t>digunakan</a:t>
            </a:r>
            <a:r>
              <a:rPr lang="en-US" sz="1800" dirty="0"/>
              <a:t> oleh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:</a:t>
            </a:r>
          </a:p>
          <a:p>
            <a:pPr marL="9906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Gunakan</a:t>
            </a:r>
            <a:r>
              <a:rPr lang="en-US" sz="1600" dirty="0"/>
              <a:t> operator </a:t>
            </a:r>
            <a:r>
              <a:rPr lang="en-US" sz="1600" dirty="0" err="1"/>
              <a:t>tersebut</a:t>
            </a:r>
            <a:r>
              <a:rPr lang="en-US" sz="1600" dirty="0"/>
              <a:t> dan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endParaRPr lang="en-US" sz="1600" dirty="0"/>
          </a:p>
          <a:p>
            <a:pPr marL="9906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Evaluasi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Jika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, </a:t>
            </a:r>
            <a:r>
              <a:rPr lang="en-US" sz="1600" dirty="0" err="1"/>
              <a:t>keluar</a:t>
            </a:r>
            <a:r>
              <a:rPr lang="en-US" sz="1600" dirty="0"/>
              <a:t>. Jika </a:t>
            </a:r>
            <a:r>
              <a:rPr lang="en-US" sz="1600" dirty="0" err="1"/>
              <a:t>bukan</a:t>
            </a:r>
            <a:r>
              <a:rPr lang="en-US" sz="1600" dirty="0"/>
              <a:t>,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heuristiknya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SUCC. Jika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, </a:t>
            </a:r>
            <a:r>
              <a:rPr lang="en-US" sz="1600" dirty="0" err="1"/>
              <a:t>jadikan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heuristic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SUCC. </a:t>
            </a:r>
            <a:r>
              <a:rPr lang="en-US" sz="1600" dirty="0" err="1"/>
              <a:t>Namun</a:t>
            </a:r>
            <a:r>
              <a:rPr lang="en-US" sz="1600" dirty="0"/>
              <a:t>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SUCC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marL="723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Jika SUCC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heuristik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, </a:t>
            </a:r>
            <a:r>
              <a:rPr lang="en-US" sz="1800" dirty="0" err="1"/>
              <a:t>ubah</a:t>
            </a:r>
            <a:r>
              <a:rPr lang="en-US" sz="1800" dirty="0"/>
              <a:t> node SUCC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HILL CLIMBING (HC) </a:t>
            </a:r>
            <a:br>
              <a:rPr lang="id-ID" sz="4000" b="1" dirty="0"/>
            </a:br>
            <a:r>
              <a:rPr lang="en-US" sz="2700" i="1" dirty="0"/>
              <a:t>Steepest-Ascent Hill Climbing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3932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31D2E-4D7A-4F00-9E7F-2BA0C97E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98" y="4171950"/>
            <a:ext cx="7134225" cy="2162175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</a:t>
            </a:r>
            <a:r>
              <a:rPr lang="en-US" sz="2400" b="1" dirty="0" err="1"/>
              <a:t>masalahan</a:t>
            </a:r>
            <a:r>
              <a:rPr lang="id-ID" sz="2400" b="1" dirty="0"/>
              <a:t> </a:t>
            </a:r>
            <a:r>
              <a:rPr lang="en-US" sz="2400" b="1" dirty="0"/>
              <a:t>TSP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dirty="0"/>
              <a:t>TSP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id-ID" i="1" dirty="0"/>
              <a:t>Steepest-Ascent Hill Climbing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Pada metode ini, juga dipergunakan 6 operator seperti </a:t>
            </a:r>
            <a:r>
              <a:rPr lang="en-US" dirty="0" err="1"/>
              <a:t>dalam</a:t>
            </a:r>
            <a:r>
              <a:rPr lang="id-ID" dirty="0"/>
              <a:t> </a:t>
            </a:r>
            <a:r>
              <a:rPr lang="en-US" i="1" dirty="0"/>
              <a:t>s</a:t>
            </a:r>
            <a:r>
              <a:rPr lang="id-ID" i="1" dirty="0"/>
              <a:t>imple </a:t>
            </a:r>
            <a:r>
              <a:rPr lang="en-US" i="1" dirty="0"/>
              <a:t>h</a:t>
            </a:r>
            <a:r>
              <a:rPr lang="id-ID" i="1" dirty="0"/>
              <a:t>ill </a:t>
            </a:r>
            <a:r>
              <a:rPr lang="en-US" i="1" dirty="0"/>
              <a:t>c</a:t>
            </a:r>
            <a:r>
              <a:rPr lang="id-ID" i="1" dirty="0"/>
              <a:t>limbing</a:t>
            </a:r>
            <a:r>
              <a:rPr lang="id-ID" dirty="0"/>
              <a:t> </a:t>
            </a:r>
            <a:endParaRPr lang="en-US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Fungsi heuristik yang digunakan adalah panjang lintasan yang terjadi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396390" y="1833464"/>
            <a:ext cx="5003981" cy="23384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Level 0: </a:t>
            </a:r>
            <a:r>
              <a:rPr lang="en-US" sz="1900" dirty="0" err="1"/>
              <a:t>lintasan</a:t>
            </a:r>
            <a:r>
              <a:rPr lang="en-US" sz="1900" dirty="0"/>
              <a:t> </a:t>
            </a:r>
            <a:r>
              <a:rPr lang="en-US" sz="1900" dirty="0" err="1"/>
              <a:t>terpilih</a:t>
            </a:r>
            <a:r>
              <a:rPr lang="en-US" sz="1900" dirty="0"/>
              <a:t> ABCD (19)</a:t>
            </a:r>
          </a:p>
          <a:p>
            <a:pPr marL="441325" indent="-342900">
              <a:spcBef>
                <a:spcPts val="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Level 1: </a:t>
            </a:r>
            <a:r>
              <a:rPr lang="en-US" sz="1900" dirty="0" err="1"/>
              <a:t>memilih</a:t>
            </a:r>
            <a:r>
              <a:rPr lang="en-US" sz="1900" dirty="0"/>
              <a:t> </a:t>
            </a:r>
            <a:r>
              <a:rPr lang="en-US" sz="1900" dirty="0" err="1"/>
              <a:t>nilai</a:t>
            </a:r>
            <a:r>
              <a:rPr lang="en-US" sz="1900" dirty="0"/>
              <a:t> heuristic </a:t>
            </a:r>
            <a:r>
              <a:rPr lang="en-US" sz="1900" dirty="0" err="1"/>
              <a:t>terbaik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keenam</a:t>
            </a:r>
            <a:r>
              <a:rPr lang="en-US" sz="1900" dirty="0"/>
              <a:t> successor, </a:t>
            </a:r>
            <a:r>
              <a:rPr lang="en-US" sz="1900" dirty="0" err="1"/>
              <a:t>yaitu</a:t>
            </a:r>
            <a:r>
              <a:rPr lang="en-US" sz="1900" dirty="0"/>
              <a:t> ACBD (12) </a:t>
            </a:r>
          </a:p>
          <a:p>
            <a:pPr marL="441325" indent="-342900">
              <a:spcBef>
                <a:spcPts val="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Level 2: </a:t>
            </a:r>
            <a:r>
              <a:rPr lang="en-US" sz="1900" dirty="0" err="1"/>
              <a:t>dari</a:t>
            </a:r>
            <a:r>
              <a:rPr lang="en-US" sz="1900" dirty="0"/>
              <a:t> ACBD </a:t>
            </a:r>
            <a:r>
              <a:rPr lang="en-US" sz="1900" dirty="0" err="1"/>
              <a:t>dipilih</a:t>
            </a:r>
            <a:r>
              <a:rPr lang="en-US" sz="1900" dirty="0"/>
              <a:t> </a:t>
            </a:r>
            <a:r>
              <a:rPr lang="en-US" sz="1900" dirty="0" err="1"/>
              <a:t>nilai</a:t>
            </a:r>
            <a:r>
              <a:rPr lang="en-US" sz="1900" dirty="0"/>
              <a:t> heuristic </a:t>
            </a:r>
            <a:r>
              <a:rPr lang="en-US" sz="1900" dirty="0" err="1"/>
              <a:t>terbaik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successornya</a:t>
            </a:r>
            <a:r>
              <a:rPr lang="en-US" sz="1900" dirty="0"/>
              <a:t>, </a:t>
            </a:r>
            <a:r>
              <a:rPr lang="en-US" sz="1900" dirty="0" err="1"/>
              <a:t>namun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yang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baik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ACBD</a:t>
            </a:r>
          </a:p>
          <a:p>
            <a:pPr marL="441325" indent="-342900">
              <a:spcBef>
                <a:spcPts val="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Hasilnya</a:t>
            </a:r>
            <a:r>
              <a:rPr lang="en-US" sz="1900" dirty="0"/>
              <a:t> </a:t>
            </a:r>
            <a:r>
              <a:rPr lang="en-US" sz="1900" dirty="0" err="1"/>
              <a:t>tetap</a:t>
            </a:r>
            <a:r>
              <a:rPr lang="en-US" sz="1900" dirty="0"/>
              <a:t> </a:t>
            </a:r>
            <a:r>
              <a:rPr lang="en-US" sz="1900" dirty="0" err="1"/>
              <a:t>lintasan</a:t>
            </a:r>
            <a:r>
              <a:rPr lang="en-US" sz="1900" dirty="0"/>
              <a:t> ACBD (12) SOLUSI</a:t>
            </a:r>
            <a:endParaRPr lang="id-ID" sz="19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717463-2B89-4AB2-A88F-B6BAF613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HILL CLIMBING (HC) </a:t>
            </a:r>
            <a:br>
              <a:rPr lang="id-ID" sz="4000" b="1" dirty="0"/>
            </a:br>
            <a:r>
              <a:rPr lang="en-US" sz="2700" i="1" dirty="0"/>
              <a:t>Steepest-Ascent Hill Climbing</a:t>
            </a:r>
            <a:endParaRPr lang="id-ID" sz="27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F30CF46-D036-4FD2-93C2-83D11AC1E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r="2478"/>
          <a:stretch>
            <a:fillRect/>
          </a:stretch>
        </p:blipFill>
        <p:spPr bwMode="auto">
          <a:xfrm>
            <a:off x="9213273" y="380304"/>
            <a:ext cx="2094812" cy="135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BC97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12B7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0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8" y="1935667"/>
            <a:ext cx="52118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id-ID" sz="2400" b="1" dirty="0"/>
              <a:t> </a:t>
            </a:r>
            <a:r>
              <a:rPr lang="en-US" sz="2400" b="1" dirty="0"/>
              <a:t>SA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dirty="0"/>
              <a:t>SA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local minimum. </a:t>
            </a:r>
            <a:r>
              <a:rPr lang="en-US" dirty="0"/>
              <a:t>Ketika </a:t>
            </a:r>
            <a:r>
              <a:rPr lang="en-US" i="1" dirty="0"/>
              <a:t>new state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id-ID" dirty="0"/>
              <a:t> </a:t>
            </a:r>
            <a:r>
              <a:rPr lang="en-US" i="1" dirty="0"/>
              <a:t>current state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new state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(</a:t>
            </a:r>
            <a:r>
              <a:rPr lang="en-US" i="1" dirty="0"/>
              <a:t>Boltzmann distribution</a:t>
            </a:r>
            <a:r>
              <a:rPr lang="en-US" dirty="0"/>
              <a:t>)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1600" b="1" dirty="0" err="1"/>
              <a:t>Misalnya</a:t>
            </a:r>
            <a:r>
              <a:rPr lang="en-US" sz="1600" b="1" dirty="0"/>
              <a:t>:</a:t>
            </a:r>
          </a:p>
          <a:p>
            <a:pPr marL="360363" indent="-26193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S: </a:t>
            </a:r>
            <a:r>
              <a:rPr lang="en-US" sz="1600" i="1" dirty="0"/>
              <a:t>current state </a:t>
            </a:r>
            <a:r>
              <a:rPr lang="en-US" sz="1600" dirty="0"/>
              <a:t>dan A: </a:t>
            </a:r>
            <a:r>
              <a:rPr lang="en-US" sz="1600" i="1" dirty="0"/>
              <a:t>new state</a:t>
            </a:r>
            <a:r>
              <a:rPr lang="en-US" sz="1600" dirty="0"/>
              <a:t>,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dievaluasi</a:t>
            </a:r>
            <a:r>
              <a:rPr lang="en-US" sz="1600" dirty="0"/>
              <a:t> 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dibangkitkan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acak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interval [0, 1]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i="1" dirty="0"/>
              <a:t>p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A </a:t>
            </a:r>
            <a:r>
              <a:rPr lang="en-US" sz="1600" dirty="0" err="1"/>
              <a:t>dipilih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i="1" dirty="0"/>
              <a:t>current state</a:t>
            </a:r>
            <a:endParaRPr lang="en-US" sz="1600" dirty="0"/>
          </a:p>
          <a:p>
            <a:pPr marL="360363" indent="-26193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optimum di level </a:t>
            </a:r>
            <a:r>
              <a:rPr lang="en-US" sz="1600" dirty="0" err="1"/>
              <a:t>tertentu</a:t>
            </a:r>
            <a:r>
              <a:rPr lang="en-US" sz="1600" dirty="0"/>
              <a:t>, dan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bergantung</a:t>
            </a:r>
            <a:r>
              <a:rPr lang="en-US" sz="1600" dirty="0"/>
              <a:t> pada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endParaRPr lang="id-ID" sz="16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7165482" y="5193898"/>
            <a:ext cx="3988230" cy="10285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500"/>
              </a:spcAft>
              <a:buNone/>
            </a:pPr>
            <a:r>
              <a:rPr lang="en-US" sz="1800" dirty="0"/>
              <a:t>SA </a:t>
            </a:r>
            <a:r>
              <a:rPr lang="en-US" sz="1800" dirty="0" err="1"/>
              <a:t>memilih</a:t>
            </a:r>
            <a:r>
              <a:rPr lang="en-US" sz="1800" dirty="0"/>
              <a:t> A </a:t>
            </a: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nila</a:t>
            </a:r>
            <a:r>
              <a:rPr lang="en-US" sz="1800" dirty="0"/>
              <a:t> </a:t>
            </a:r>
            <a:r>
              <a:rPr lang="en-US" sz="1800" i="1" dirty="0"/>
              <a:t>f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f</a:t>
            </a:r>
            <a:r>
              <a:rPr lang="en-US" sz="1800" dirty="0"/>
              <a:t> pada </a:t>
            </a:r>
            <a:r>
              <a:rPr lang="en-US" sz="1800" dirty="0" err="1"/>
              <a:t>simpul</a:t>
            </a:r>
            <a:r>
              <a:rPr lang="en-US" sz="1800" dirty="0"/>
              <a:t> S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probabilitas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, dan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solusi</a:t>
            </a:r>
            <a:r>
              <a:rPr lang="en-US" sz="1800" dirty="0"/>
              <a:t> optimum di level 2</a:t>
            </a:r>
            <a:endParaRPr lang="id-ID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717463-2B89-4AB2-A88F-B6BAF613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SIMULATED ANNEALING (SA)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5C3F1-DE3B-48B6-BFE2-65752C50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9702C-02D2-40F3-BC85-2192CD70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82" y="1847637"/>
            <a:ext cx="3988230" cy="32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/>
              <a:t>best-first search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depth-first search </a:t>
            </a:r>
            <a:r>
              <a:rPr lang="en-US" sz="2400" dirty="0"/>
              <a:t>dan </a:t>
            </a:r>
            <a:r>
              <a:rPr lang="en-US" sz="2400" i="1" dirty="0"/>
              <a:t>breadth-first search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4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BFS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diperkenankan</a:t>
            </a:r>
            <a:r>
              <a:rPr lang="en-US" sz="2200" dirty="0"/>
              <a:t> </a:t>
            </a:r>
            <a:r>
              <a:rPr lang="en-US" sz="2200" dirty="0" err="1"/>
              <a:t>mengunjungi</a:t>
            </a:r>
            <a:r>
              <a:rPr lang="en-US" sz="2200" dirty="0"/>
              <a:t> node yang </a:t>
            </a:r>
            <a:r>
              <a:rPr lang="en-US" sz="2200" dirty="0" err="1"/>
              <a:t>ada</a:t>
            </a:r>
            <a:r>
              <a:rPr lang="en-US" sz="2200" dirty="0"/>
              <a:t> di level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rendah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node pada level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ternyata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yang </a:t>
            </a:r>
            <a:r>
              <a:rPr lang="en-US" sz="2200" dirty="0" err="1"/>
              <a:t>buruk</a:t>
            </a:r>
            <a:endParaRPr lang="en-US" sz="22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Best first search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membangkitkan</a:t>
            </a:r>
            <a:r>
              <a:rPr lang="en-US" sz="2200" dirty="0"/>
              <a:t> node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node yang </a:t>
            </a:r>
            <a:r>
              <a:rPr lang="en-US" sz="2200" dirty="0" err="1"/>
              <a:t>pernah</a:t>
            </a:r>
            <a:r>
              <a:rPr lang="en-US" sz="2200" dirty="0"/>
              <a:t> </a:t>
            </a:r>
            <a:r>
              <a:rPr lang="en-US" sz="2200" dirty="0" err="1"/>
              <a:t>dibangkitkan</a:t>
            </a:r>
            <a:endParaRPr lang="en-US" sz="22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Hill climbing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diperbolehkan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node pada level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rendah</a:t>
            </a:r>
            <a:r>
              <a:rPr lang="en-US" sz="2200" dirty="0"/>
              <a:t> </a:t>
            </a:r>
            <a:r>
              <a:rPr lang="en-US" sz="2200" dirty="0" err="1"/>
              <a:t>meskipun</a:t>
            </a:r>
            <a:r>
              <a:rPr lang="en-US" sz="2200" dirty="0"/>
              <a:t> node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Pada </a:t>
            </a:r>
            <a:r>
              <a:rPr lang="en-US" sz="2200" i="1" dirty="0"/>
              <a:t>best first search</a:t>
            </a:r>
            <a:r>
              <a:rPr lang="en-US" sz="2200" dirty="0"/>
              <a:t>,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diperbolehkan</a:t>
            </a:r>
            <a:r>
              <a:rPr lang="en-US" sz="2200" dirty="0"/>
              <a:t> </a:t>
            </a:r>
            <a:r>
              <a:rPr lang="en-US" sz="2200" dirty="0" err="1"/>
              <a:t>mengunjungi</a:t>
            </a:r>
            <a:r>
              <a:rPr lang="en-US" sz="2200" dirty="0"/>
              <a:t> node di level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rendah</a:t>
            </a:r>
            <a:r>
              <a:rPr lang="en-US" sz="2200" dirty="0"/>
              <a:t>,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ternyata</a:t>
            </a:r>
            <a:r>
              <a:rPr lang="en-US" sz="2200" dirty="0"/>
              <a:t> node di level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buruk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BEST FIRST SEARCH (BFS)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4498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331208"/>
            <a:ext cx="10058400" cy="1313596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+mn-lt"/>
              </a:rPr>
              <a:t>Dr. Aradea, S.T., M.T.</a:t>
            </a:r>
            <a:br>
              <a:rPr lang="id-ID" sz="4400" b="1" dirty="0">
                <a:latin typeface="+mn-lt"/>
              </a:rPr>
            </a:br>
            <a:r>
              <a:rPr lang="id-ID" sz="2600" dirty="0"/>
              <a:t>Lecturer/ Researcher</a:t>
            </a:r>
            <a:br>
              <a:rPr lang="id-ID" sz="2600" dirty="0"/>
            </a:br>
            <a:r>
              <a:rPr lang="en-US" sz="2600" dirty="0"/>
              <a:t>Artificial Intelligence </a:t>
            </a:r>
            <a:r>
              <a:rPr lang="en-US" sz="2600" dirty="0" err="1"/>
              <a:t>Siliwangi</a:t>
            </a:r>
            <a:r>
              <a:rPr lang="en-US" sz="2600" dirty="0"/>
              <a:t> </a:t>
            </a:r>
            <a:r>
              <a:rPr lang="id-ID" sz="2600" dirty="0"/>
              <a:t>Research Group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904890"/>
            <a:ext cx="10058400" cy="14158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b="1" i="1" dirty="0"/>
              <a:t>Research Field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Self-Adaptive Systems, Artificial Intelligence, Automated Software Engineering</a:t>
            </a:r>
            <a:r>
              <a:rPr lang="id-ID" sz="2400" dirty="0"/>
              <a:t>, Agent Based Modeling, </a:t>
            </a:r>
            <a:r>
              <a:rPr lang="en-US" sz="2400" dirty="0"/>
              <a:t>Context-Aware </a:t>
            </a:r>
            <a:r>
              <a:rPr lang="id-ID" sz="2400" dirty="0"/>
              <a:t>Computing</a:t>
            </a:r>
            <a:r>
              <a:rPr lang="en-US" sz="2400" dirty="0"/>
              <a:t>, Information Automation</a:t>
            </a:r>
            <a:r>
              <a:rPr lang="id-ID" sz="2400" dirty="0"/>
              <a:t>, Intelligent Agents, Knowledge-Based Systems, </a:t>
            </a:r>
            <a:r>
              <a:rPr lang="en-US" sz="2400" dirty="0"/>
              <a:t>Information Science</a:t>
            </a:r>
            <a:r>
              <a:rPr lang="id-ID" sz="2400" dirty="0"/>
              <a:t>, </a:t>
            </a:r>
            <a:r>
              <a:rPr lang="en-US" sz="2400" dirty="0"/>
              <a:t>IT Service</a:t>
            </a:r>
            <a:r>
              <a:rPr lang="id-ID" sz="2400" dirty="0"/>
              <a:t>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" y="3449422"/>
            <a:ext cx="2097414" cy="253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09285-E061-4A27-9087-3B8384AC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0" y="611611"/>
            <a:ext cx="1745800" cy="9402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5929E-5A27-4367-A9F5-426CF0B474C7}"/>
              </a:ext>
            </a:extLst>
          </p:cNvPr>
          <p:cNvSpPr txBox="1">
            <a:spLocks/>
          </p:cNvSpPr>
          <p:nvPr/>
        </p:nvSpPr>
        <p:spPr>
          <a:xfrm>
            <a:off x="3569045" y="3409081"/>
            <a:ext cx="7586635" cy="2768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Education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S1: Informatics </a:t>
            </a:r>
            <a:r>
              <a:rPr lang="en-US" sz="2600" dirty="0"/>
              <a:t>-</a:t>
            </a:r>
            <a:r>
              <a:rPr lang="id-ID" sz="2600" dirty="0"/>
              <a:t> UII (Yogyakarta)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S2: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S3: Electrical Engineering and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d-ID" sz="1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Links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4"/>
              </a:rPr>
              <a:t>aradea.informatika@gmail.com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5"/>
              </a:rPr>
              <a:t>https://s.id/ais-yt</a:t>
            </a:r>
            <a:endParaRPr lang="en-US" sz="2200" dirty="0">
              <a:hlinkClick r:id="rId6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7"/>
              </a:rPr>
              <a:t>http://ais.if.unsil.ac.id/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8"/>
              </a:rPr>
              <a:t>https://www.researchgate.net/profile/Aradea_Dipalokareswara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67259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20" y="3771900"/>
            <a:ext cx="4261030" cy="2514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BFS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 err="1"/>
              <a:t>Penentuan</a:t>
            </a:r>
            <a:r>
              <a:rPr lang="en-US" sz="2200" dirty="0"/>
              <a:t> node </a:t>
            </a:r>
            <a:r>
              <a:rPr lang="en-US" sz="2200" dirty="0" err="1"/>
              <a:t>terbaik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: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perkiraan</a:t>
            </a:r>
            <a:r>
              <a:rPr lang="en-US" sz="2200" dirty="0"/>
              <a:t> (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sebenarnya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5505451" y="1935667"/>
            <a:ext cx="5648262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Implementasi</a:t>
            </a:r>
            <a:r>
              <a:rPr lang="en-US" sz="2400" b="1" dirty="0"/>
              <a:t> BFS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 err="1"/>
              <a:t>Implementasinya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b="1" i="1" dirty="0"/>
              <a:t>graph</a:t>
            </a:r>
            <a:r>
              <a:rPr lang="en-US" sz="2200" b="1" dirty="0"/>
              <a:t> </a:t>
            </a:r>
            <a:r>
              <a:rPr lang="en-US" sz="2200" b="1" dirty="0" err="1"/>
              <a:t>keadaan</a:t>
            </a:r>
            <a:r>
              <a:rPr lang="en-US" sz="2200" dirty="0"/>
              <a:t>,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antrian</a:t>
            </a:r>
            <a:r>
              <a:rPr lang="en-US" sz="2200" dirty="0"/>
              <a:t> yang </a:t>
            </a:r>
            <a:r>
              <a:rPr lang="en-US" sz="2200" dirty="0" err="1"/>
              <a:t>berisi</a:t>
            </a:r>
            <a:r>
              <a:rPr lang="en-US" sz="2200" dirty="0"/>
              <a:t> node: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16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i="1" dirty="0"/>
              <a:t>OPEN</a:t>
            </a:r>
            <a:r>
              <a:rPr lang="en-US" sz="2200" dirty="0"/>
              <a:t>, </a:t>
            </a:r>
            <a:r>
              <a:rPr lang="en-US" sz="2200" dirty="0" err="1"/>
              <a:t>berisi</a:t>
            </a:r>
            <a:r>
              <a:rPr lang="en-US" sz="2200" dirty="0"/>
              <a:t> node-node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dibangkitkan</a:t>
            </a:r>
            <a:r>
              <a:rPr lang="en-US" sz="2200" dirty="0"/>
              <a:t>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/>
              <a:t>diuji</a:t>
            </a:r>
            <a:r>
              <a:rPr lang="en-US" sz="2200" dirty="0"/>
              <a:t>. </a:t>
            </a:r>
            <a:r>
              <a:rPr lang="en-US" sz="2200" dirty="0" err="1"/>
              <a:t>Umumnya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antrian</a:t>
            </a:r>
            <a:r>
              <a:rPr lang="en-US" sz="2200" dirty="0"/>
              <a:t> </a:t>
            </a:r>
            <a:r>
              <a:rPr lang="en-US" sz="2200" dirty="0" err="1"/>
              <a:t>berprioritas</a:t>
            </a:r>
            <a:r>
              <a:rPr lang="en-US" sz="2200" dirty="0"/>
              <a:t> yang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elemen-elemen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tertinggi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i="1" dirty="0"/>
              <a:t>CLOSED</a:t>
            </a:r>
            <a:r>
              <a:rPr lang="en-US" sz="2200" dirty="0"/>
              <a:t>, </a:t>
            </a:r>
            <a:r>
              <a:rPr lang="en-US" sz="2200" dirty="0" err="1"/>
              <a:t>berisi</a:t>
            </a:r>
            <a:r>
              <a:rPr lang="en-US" sz="2200" dirty="0"/>
              <a:t> node-node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diuji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8B260-8C62-4F34-A69A-E0A381AB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BEST FIRST SEARCH (BFS)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B1AC8-DFDF-4CA7-A30D-0EB0A70E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321" y="1935668"/>
            <a:ext cx="1632130" cy="161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9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20" y="1935667"/>
            <a:ext cx="527068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Algoritma</a:t>
            </a:r>
            <a:r>
              <a:rPr lang="en-US" sz="2400" b="1" dirty="0"/>
              <a:t> BFS</a:t>
            </a:r>
            <a:endParaRPr lang="id-ID" sz="2400" b="1" dirty="0"/>
          </a:p>
          <a:p>
            <a:pPr marL="361950" indent="-263525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Tempatkan</a:t>
            </a:r>
            <a:r>
              <a:rPr lang="en-US" sz="1800" dirty="0"/>
              <a:t> node </a:t>
            </a:r>
            <a:r>
              <a:rPr lang="en-US" sz="1800" dirty="0" err="1"/>
              <a:t>awal</a:t>
            </a:r>
            <a:r>
              <a:rPr lang="en-US" sz="1800" dirty="0"/>
              <a:t> A pada </a:t>
            </a:r>
            <a:r>
              <a:rPr lang="en-US" sz="1800" dirty="0" err="1"/>
              <a:t>antrian</a:t>
            </a:r>
            <a:r>
              <a:rPr lang="en-US" sz="1800" dirty="0"/>
              <a:t> OPEN</a:t>
            </a:r>
          </a:p>
          <a:p>
            <a:pPr marL="361950" indent="-263525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Kerjakan</a:t>
            </a:r>
            <a:r>
              <a:rPr lang="en-US" sz="1800" dirty="0"/>
              <a:t> </a:t>
            </a:r>
            <a:r>
              <a:rPr lang="en-US" sz="1800" dirty="0" err="1"/>
              <a:t>langkah-langkah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ditemukan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antrian</a:t>
            </a:r>
            <a:r>
              <a:rPr lang="en-US" sz="1800" dirty="0"/>
              <a:t> OPEN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endParaRPr lang="en-US" sz="1800" dirty="0"/>
          </a:p>
          <a:p>
            <a:pPr marL="361950" indent="-263525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Ambil node </a:t>
            </a:r>
            <a:r>
              <a:rPr lang="en-US" sz="1800" dirty="0" err="1"/>
              <a:t>terbaik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OPEN</a:t>
            </a:r>
          </a:p>
          <a:p>
            <a:pPr marL="361950" indent="-263525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Bangkitkan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successornya</a:t>
            </a:r>
            <a:endParaRPr lang="en-US" sz="1800" dirty="0"/>
          </a:p>
          <a:p>
            <a:pPr marL="361950" indent="-263525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tiap-tiap</a:t>
            </a:r>
            <a:r>
              <a:rPr lang="en-US" sz="1800" dirty="0"/>
              <a:t> successor </a:t>
            </a:r>
            <a:r>
              <a:rPr lang="en-US" sz="1800" dirty="0" err="1"/>
              <a:t>kerjakan</a:t>
            </a:r>
            <a:r>
              <a:rPr lang="en-US" sz="1800" dirty="0"/>
              <a:t>:</a:t>
            </a:r>
          </a:p>
          <a:p>
            <a:pPr marL="533400" indent="-1524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Jika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dibangkitkan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dan </a:t>
            </a:r>
            <a:r>
              <a:rPr lang="en-US" sz="1800" dirty="0" err="1"/>
              <a:t>masukkan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OPEN</a:t>
            </a:r>
          </a:p>
          <a:p>
            <a:pPr marL="533400" indent="-1524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Jika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dibangkitkan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ubah</a:t>
            </a:r>
            <a:r>
              <a:rPr lang="en-US" sz="1800" dirty="0"/>
              <a:t> parent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lintasan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menjanjikan</a:t>
            </a:r>
            <a:r>
              <a:rPr lang="en-US" sz="1800" dirty="0"/>
              <a:t>. </a:t>
            </a:r>
            <a:r>
              <a:rPr lang="en-US" sz="1800" dirty="0" err="1"/>
              <a:t>Hapus</a:t>
            </a:r>
            <a:r>
              <a:rPr lang="en-US" sz="1800" dirty="0"/>
              <a:t> node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antrian</a:t>
            </a:r>
            <a:r>
              <a:rPr lang="en-US" sz="1800" dirty="0"/>
              <a:t> OPEN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8B260-8C62-4F34-A69A-E0A381AB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BEST FIRST SEARCH (BFS)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E5186A8D-2D3C-42D3-9995-245D28C8940D}"/>
              </a:ext>
            </a:extLst>
          </p:cNvPr>
          <p:cNvSpPr txBox="1">
            <a:spLocks/>
          </p:cNvSpPr>
          <p:nvPr/>
        </p:nvSpPr>
        <p:spPr>
          <a:xfrm>
            <a:off x="6896100" y="1935667"/>
            <a:ext cx="4257612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Tipe</a:t>
            </a:r>
            <a:r>
              <a:rPr lang="en-US" sz="2400" b="1" dirty="0"/>
              <a:t> BFS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b="1" dirty="0" err="1"/>
              <a:t>dua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i="1" dirty="0"/>
              <a:t>best first search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: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Greedy Best First Search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i="1" dirty="0"/>
              <a:t>A* (A Star)</a:t>
            </a:r>
          </a:p>
        </p:txBody>
      </p:sp>
    </p:spTree>
    <p:extLst>
      <p:ext uri="{BB962C8B-B14F-4D97-AF65-F5344CB8AC3E}">
        <p14:creationId xmlns:p14="http://schemas.microsoft.com/office/powerpoint/2010/main" val="13749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3130243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endParaRPr lang="id-ID" sz="2400" b="1" dirty="0"/>
          </a:p>
          <a:p>
            <a:pPr marL="266700" indent="-16827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id-ID" dirty="0"/>
              <a:t>enemuan jalur terpendek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G</a:t>
            </a:r>
          </a:p>
          <a:p>
            <a:pPr marL="266700" indent="-16827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Angka pada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(kilo meter)</a:t>
            </a:r>
          </a:p>
          <a:p>
            <a:pPr marL="266700" indent="-16827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Angka pada table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heuristik</a:t>
            </a:r>
            <a:r>
              <a:rPr lang="en-US" dirty="0"/>
              <a:t> </a:t>
            </a:r>
            <a:r>
              <a:rPr lang="en-US" i="1" dirty="0"/>
              <a:t>h(n),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garis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G</a:t>
            </a:r>
          </a:p>
          <a:p>
            <a:pPr marL="266700" indent="-16827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8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1800" dirty="0"/>
              <a:t>Algoritma ini jenis algoritma </a:t>
            </a:r>
            <a:r>
              <a:rPr lang="en-US" sz="1800" dirty="0"/>
              <a:t>BFS </a:t>
            </a:r>
            <a:r>
              <a:rPr lang="id-ID" sz="1800" dirty="0"/>
              <a:t>paling sederhana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id-ID" sz="1800" dirty="0"/>
              <a:t>hanya memperhitungkan biaya perkiraan saja, </a:t>
            </a:r>
            <a:r>
              <a:rPr lang="id-ID" sz="1800" i="1" dirty="0"/>
              <a:t>f(n)</a:t>
            </a:r>
            <a:r>
              <a:rPr lang="id-ID" sz="1800" dirty="0"/>
              <a:t> = </a:t>
            </a:r>
            <a:r>
              <a:rPr lang="id-ID" sz="1800" i="1" dirty="0"/>
              <a:t>h(n)</a:t>
            </a:r>
            <a:r>
              <a:rPr lang="id-ID" sz="1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C66A19-8045-4EE1-8726-F449A9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GREEDY BEST FIRST SEARCH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200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677D9FB-3571-47EF-A12E-54F3D065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0" y="1576970"/>
            <a:ext cx="6395972" cy="37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">
            <a:extLst>
              <a:ext uri="{FF2B5EF4-FFF2-40B4-BE49-F238E27FC236}">
                <a16:creationId xmlns:a16="http://schemas.microsoft.com/office/drawing/2014/main" id="{0C931C1F-EE8E-457F-9AF8-0E12D299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17008"/>
              </p:ext>
            </p:extLst>
          </p:nvPr>
        </p:nvGraphicFramePr>
        <p:xfrm>
          <a:off x="4875726" y="5531815"/>
          <a:ext cx="6277986" cy="629920"/>
        </p:xfrm>
        <a:graphic>
          <a:graphicData uri="http://schemas.openxmlformats.org/drawingml/2006/table">
            <a:tbl>
              <a:tblPr/>
              <a:tblGrid>
                <a:gridCol w="447848">
                  <a:extLst>
                    <a:ext uri="{9D8B030D-6E8A-4147-A177-3AD203B41FA5}">
                      <a16:colId xmlns:a16="http://schemas.microsoft.com/office/drawing/2014/main" val="291227506"/>
                    </a:ext>
                  </a:extLst>
                </a:gridCol>
                <a:gridCol w="447847">
                  <a:extLst>
                    <a:ext uri="{9D8B030D-6E8A-4147-A177-3AD203B41FA5}">
                      <a16:colId xmlns:a16="http://schemas.microsoft.com/office/drawing/2014/main" val="3191807838"/>
                    </a:ext>
                  </a:extLst>
                </a:gridCol>
                <a:gridCol w="449201">
                  <a:extLst>
                    <a:ext uri="{9D8B030D-6E8A-4147-A177-3AD203B41FA5}">
                      <a16:colId xmlns:a16="http://schemas.microsoft.com/office/drawing/2014/main" val="241787687"/>
                    </a:ext>
                  </a:extLst>
                </a:gridCol>
                <a:gridCol w="447848">
                  <a:extLst>
                    <a:ext uri="{9D8B030D-6E8A-4147-A177-3AD203B41FA5}">
                      <a16:colId xmlns:a16="http://schemas.microsoft.com/office/drawing/2014/main" val="1053281257"/>
                    </a:ext>
                  </a:extLst>
                </a:gridCol>
                <a:gridCol w="449201">
                  <a:extLst>
                    <a:ext uri="{9D8B030D-6E8A-4147-A177-3AD203B41FA5}">
                      <a16:colId xmlns:a16="http://schemas.microsoft.com/office/drawing/2014/main" val="1021783947"/>
                    </a:ext>
                  </a:extLst>
                </a:gridCol>
                <a:gridCol w="447847">
                  <a:extLst>
                    <a:ext uri="{9D8B030D-6E8A-4147-A177-3AD203B41FA5}">
                      <a16:colId xmlns:a16="http://schemas.microsoft.com/office/drawing/2014/main" val="2397334778"/>
                    </a:ext>
                  </a:extLst>
                </a:gridCol>
                <a:gridCol w="449201">
                  <a:extLst>
                    <a:ext uri="{9D8B030D-6E8A-4147-A177-3AD203B41FA5}">
                      <a16:colId xmlns:a16="http://schemas.microsoft.com/office/drawing/2014/main" val="3377477351"/>
                    </a:ext>
                  </a:extLst>
                </a:gridCol>
                <a:gridCol w="447848">
                  <a:extLst>
                    <a:ext uri="{9D8B030D-6E8A-4147-A177-3AD203B41FA5}">
                      <a16:colId xmlns:a16="http://schemas.microsoft.com/office/drawing/2014/main" val="2289227877"/>
                    </a:ext>
                  </a:extLst>
                </a:gridCol>
                <a:gridCol w="447847">
                  <a:extLst>
                    <a:ext uri="{9D8B030D-6E8A-4147-A177-3AD203B41FA5}">
                      <a16:colId xmlns:a16="http://schemas.microsoft.com/office/drawing/2014/main" val="1277290086"/>
                    </a:ext>
                  </a:extLst>
                </a:gridCol>
                <a:gridCol w="449201">
                  <a:extLst>
                    <a:ext uri="{9D8B030D-6E8A-4147-A177-3AD203B41FA5}">
                      <a16:colId xmlns:a16="http://schemas.microsoft.com/office/drawing/2014/main" val="249249219"/>
                    </a:ext>
                  </a:extLst>
                </a:gridCol>
                <a:gridCol w="447848">
                  <a:extLst>
                    <a:ext uri="{9D8B030D-6E8A-4147-A177-3AD203B41FA5}">
                      <a16:colId xmlns:a16="http://schemas.microsoft.com/office/drawing/2014/main" val="206483234"/>
                    </a:ext>
                  </a:extLst>
                </a:gridCol>
                <a:gridCol w="449201">
                  <a:extLst>
                    <a:ext uri="{9D8B030D-6E8A-4147-A177-3AD203B41FA5}">
                      <a16:colId xmlns:a16="http://schemas.microsoft.com/office/drawing/2014/main" val="3286174042"/>
                    </a:ext>
                  </a:extLst>
                </a:gridCol>
                <a:gridCol w="447847">
                  <a:extLst>
                    <a:ext uri="{9D8B030D-6E8A-4147-A177-3AD203B41FA5}">
                      <a16:colId xmlns:a16="http://schemas.microsoft.com/office/drawing/2014/main" val="3464831205"/>
                    </a:ext>
                  </a:extLst>
                </a:gridCol>
                <a:gridCol w="449201">
                  <a:extLst>
                    <a:ext uri="{9D8B030D-6E8A-4147-A177-3AD203B41FA5}">
                      <a16:colId xmlns:a16="http://schemas.microsoft.com/office/drawing/2014/main" val="3294683888"/>
                    </a:ext>
                  </a:extLst>
                </a:gridCol>
              </a:tblGrid>
              <a:tr h="24609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G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J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K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L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54562"/>
                  </a:ext>
                </a:extLst>
              </a:tr>
              <a:tr h="24609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h(n)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80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80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60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85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40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4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6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950251" cy="766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1: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[A,B,C,D,E] dan CLOSED = [S]</a:t>
            </a:r>
            <a:endParaRPr lang="id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C66A19-8045-4EE1-8726-F449A9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GREEDY BEST FIRST SEARCH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302EE64-2B4C-44B1-8BA5-58942ABE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03" y="2772690"/>
            <a:ext cx="28829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EF3C8C-FB59-4025-A204-48965AD66F7A}"/>
              </a:ext>
            </a:extLst>
          </p:cNvPr>
          <p:cNvSpPr txBox="1">
            <a:spLocks/>
          </p:cNvSpPr>
          <p:nvPr/>
        </p:nvSpPr>
        <p:spPr>
          <a:xfrm>
            <a:off x="6096000" y="1935666"/>
            <a:ext cx="5057713" cy="7662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2: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[A,C,D,E,F,K] dan CLOSED = [S,B]</a:t>
            </a:r>
          </a:p>
          <a:p>
            <a:pPr marL="98425" indent="0">
              <a:spcBef>
                <a:spcPts val="200"/>
              </a:spcBef>
              <a:buNone/>
            </a:pPr>
            <a:endParaRPr lang="id-ID" sz="18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3870CDB-C018-4F49-95E2-5F9C9510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37" y="2701924"/>
            <a:ext cx="6477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4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90B55610-688D-4C1C-B938-C88939FA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20" y="2773362"/>
            <a:ext cx="72009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9604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3: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[A,C,D,E,F,G] dan CLOSED = [S,B,K] --&gt; HASIL = S,B,K,G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C66A19-8045-4EE1-8726-F449A9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GREEDY BEST FIRST SEARCH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200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6E00C10D-C281-474F-92AB-3D7963FAEA83}"/>
              </a:ext>
            </a:extLst>
          </p:cNvPr>
          <p:cNvSpPr txBox="1">
            <a:spLocks/>
          </p:cNvSpPr>
          <p:nvPr/>
        </p:nvSpPr>
        <p:spPr>
          <a:xfrm>
            <a:off x="5928852" y="5429250"/>
            <a:ext cx="5221567" cy="8239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memperhitungkan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perkiraan</a:t>
            </a:r>
            <a:r>
              <a:rPr lang="en-US" sz="1800" dirty="0"/>
              <a:t>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tentu</a:t>
            </a:r>
            <a:r>
              <a:rPr lang="en-US" sz="1800" dirty="0"/>
              <a:t> </a:t>
            </a:r>
            <a:r>
              <a:rPr lang="en-US" sz="1800" dirty="0" err="1"/>
              <a:t>kebenarannya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optimal</a:t>
            </a:r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4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A* (A Star)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Greedy,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heuristic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perkiraan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Heuristik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,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efektif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Nilai </a:t>
            </a:r>
            <a:r>
              <a:rPr lang="en-US" dirty="0" err="1"/>
              <a:t>heuristik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mempersempit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heuristik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A*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) yang </a:t>
            </a:r>
            <a:r>
              <a:rPr lang="en-US" dirty="0" err="1"/>
              <a:t>dicari</a:t>
            </a:r>
            <a:r>
              <a:rPr lang="en-US" dirty="0"/>
              <a:t> 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heuristik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yang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A*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heuristik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/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heuristik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A*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Dijkstra, </a:t>
            </a:r>
            <a:r>
              <a:rPr lang="en-US" dirty="0" err="1"/>
              <a:t>namun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Dijkstra,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heuristiknya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solusinya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A* (A STAR)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23785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20" y="1935667"/>
            <a:ext cx="359428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/>
              <a:t>Formula </a:t>
            </a:r>
            <a:r>
              <a:rPr lang="en-US" sz="2400" b="1" dirty="0" err="1"/>
              <a:t>Fungsi</a:t>
            </a:r>
            <a:r>
              <a:rPr lang="en-US" sz="2400" b="1" dirty="0"/>
              <a:t> </a:t>
            </a:r>
            <a:r>
              <a:rPr lang="en-US" sz="2400" b="1" dirty="0" err="1"/>
              <a:t>Evaluasi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2200" i="1" dirty="0"/>
              <a:t>f(n) = g(n) + h(n)</a:t>
            </a:r>
          </a:p>
          <a:p>
            <a:pPr marL="98425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2200" dirty="0" err="1"/>
              <a:t>Keterangan</a:t>
            </a:r>
            <a:r>
              <a:rPr lang="en-US" sz="2200" dirty="0"/>
              <a:t>:</a:t>
            </a:r>
          </a:p>
          <a:p>
            <a:pPr marL="361950" indent="-26352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f(n)</a:t>
            </a:r>
            <a:r>
              <a:rPr lang="en-US" sz="2200" dirty="0"/>
              <a:t> = </a:t>
            </a:r>
            <a:r>
              <a:rPr lang="en-US" sz="2200" dirty="0" err="1"/>
              <a:t>solusi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</a:t>
            </a:r>
            <a:r>
              <a:rPr lang="en-US" sz="2200" dirty="0" err="1"/>
              <a:t>termurah</a:t>
            </a:r>
            <a:r>
              <a:rPr lang="en-US" sz="2200" dirty="0"/>
              <a:t> node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mencapai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endParaRPr lang="en-US" sz="2200" dirty="0"/>
          </a:p>
          <a:p>
            <a:pPr marL="361950" indent="-26352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g(n) </a:t>
            </a:r>
            <a:r>
              <a:rPr lang="en-US" sz="2200" dirty="0"/>
              <a:t>=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i="1" dirty="0"/>
              <a:t>path</a:t>
            </a:r>
            <a:r>
              <a:rPr lang="en-US" sz="2200" dirty="0"/>
              <a:t>/ </a:t>
            </a:r>
            <a:r>
              <a:rPr lang="en-US" sz="2200" dirty="0" err="1"/>
              <a:t>perjalanan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menuju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</a:p>
          <a:p>
            <a:pPr marL="361950" indent="-26352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h(n) </a:t>
            </a:r>
            <a:r>
              <a:rPr lang="en-US" sz="2200" dirty="0"/>
              <a:t>=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node 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4F38FB-A46E-4632-9A97-97952358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A* (A STAR)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D9690A8C-3D15-40A0-A35B-17758D4A873B}"/>
              </a:ext>
            </a:extLst>
          </p:cNvPr>
          <p:cNvSpPr txBox="1">
            <a:spLocks/>
          </p:cNvSpPr>
          <p:nvPr/>
        </p:nvSpPr>
        <p:spPr>
          <a:xfrm>
            <a:off x="5147188" y="1935667"/>
            <a:ext cx="6459794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Algoritma</a:t>
            </a:r>
            <a:r>
              <a:rPr lang="en-US" sz="2400" b="1" dirty="0"/>
              <a:t> A* (A Star)</a:t>
            </a:r>
            <a:endParaRPr lang="id-ID" sz="2400" b="1" dirty="0"/>
          </a:p>
          <a:p>
            <a:pPr marL="265113" indent="-1666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Masukan</a:t>
            </a:r>
            <a:r>
              <a:rPr lang="en-US" sz="1800" dirty="0"/>
              <a:t> node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i="1" dirty="0"/>
              <a:t>open list</a:t>
            </a:r>
            <a:r>
              <a:rPr lang="en-US" sz="1800" dirty="0"/>
              <a:t> </a:t>
            </a:r>
          </a:p>
          <a:p>
            <a:pPr marL="265113" indent="-1666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Ulangi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- </a:t>
            </a:r>
            <a:r>
              <a:rPr lang="en-US" sz="1800" dirty="0" err="1"/>
              <a:t>langkah</a:t>
            </a:r>
            <a:r>
              <a:rPr lang="en-US" sz="1800" dirty="0"/>
              <a:t> di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:</a:t>
            </a:r>
          </a:p>
          <a:p>
            <a:pPr marL="442913" indent="-1603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Cari node </a:t>
            </a:r>
            <a:r>
              <a:rPr lang="en-US" sz="1800" i="1" dirty="0"/>
              <a:t>(n)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f(n)</a:t>
            </a:r>
            <a:r>
              <a:rPr lang="en-US" sz="1800" dirty="0"/>
              <a:t> yang paling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i="1" dirty="0"/>
              <a:t>open list</a:t>
            </a:r>
            <a:r>
              <a:rPr lang="en-US" sz="1800" dirty="0"/>
              <a:t>, node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i="1" dirty="0"/>
              <a:t>current node</a:t>
            </a:r>
          </a:p>
          <a:p>
            <a:pPr marL="442913" indent="-1603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Keluarkan</a:t>
            </a:r>
            <a:r>
              <a:rPr lang="en-US" sz="1800" dirty="0"/>
              <a:t> </a:t>
            </a:r>
            <a:r>
              <a:rPr lang="en-US" sz="1800" i="1" dirty="0"/>
              <a:t>current node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i="1" dirty="0"/>
              <a:t>open list </a:t>
            </a:r>
            <a:r>
              <a:rPr lang="en-US" sz="1800" dirty="0"/>
              <a:t>dan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close list</a:t>
            </a:r>
          </a:p>
          <a:p>
            <a:pPr marL="442913" indent="-16033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tetangga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i="1" dirty="0"/>
              <a:t>current node </a:t>
            </a:r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633413" indent="-1746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dilalui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i="1" dirty="0"/>
              <a:t>close list</a:t>
            </a:r>
            <a:r>
              <a:rPr lang="en-US" sz="1800" dirty="0"/>
              <a:t>, </a:t>
            </a:r>
            <a:r>
              <a:rPr lang="en-US" sz="1800" dirty="0" err="1"/>
              <a:t>abaikan</a:t>
            </a:r>
            <a:endParaRPr lang="en-US" sz="1800" dirty="0"/>
          </a:p>
          <a:p>
            <a:pPr marL="633413" indent="-1746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i="1" dirty="0"/>
              <a:t>open list</a:t>
            </a:r>
            <a:r>
              <a:rPr lang="en-US" sz="1800" dirty="0"/>
              <a:t>, </a:t>
            </a:r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i="1" dirty="0"/>
              <a:t>current node parent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node </a:t>
            </a:r>
            <a:r>
              <a:rPr lang="en-US" sz="1800" dirty="0" err="1"/>
              <a:t>tetangga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simpan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f, g</a:t>
            </a:r>
            <a:r>
              <a:rPr lang="en-US" sz="1800" dirty="0"/>
              <a:t> dan </a:t>
            </a:r>
            <a:r>
              <a:rPr lang="en-US" sz="1800" i="1" dirty="0"/>
              <a:t>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node </a:t>
            </a:r>
            <a:r>
              <a:rPr lang="en-US" sz="1800" dirty="0" err="1"/>
              <a:t>ini</a:t>
            </a:r>
            <a:endParaRPr lang="en-US" sz="1800" dirty="0"/>
          </a:p>
          <a:p>
            <a:pPr marL="633413" indent="-1746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Jika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i="1" dirty="0"/>
              <a:t>open list</a:t>
            </a:r>
            <a:r>
              <a:rPr lang="en-US" sz="1800" dirty="0"/>
              <a:t>, </a:t>
            </a: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bila</a:t>
            </a:r>
            <a:r>
              <a:rPr lang="en-US" sz="1800" dirty="0"/>
              <a:t> node </a:t>
            </a:r>
            <a:r>
              <a:rPr lang="en-US" sz="1800" dirty="0" err="1"/>
              <a:t>tetangga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,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g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. Jika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ganti</a:t>
            </a:r>
            <a:r>
              <a:rPr lang="en-US" sz="1800" dirty="0"/>
              <a:t> </a:t>
            </a:r>
            <a:r>
              <a:rPr lang="en-US" sz="1800" i="1" dirty="0"/>
              <a:t>parent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node </a:t>
            </a:r>
            <a:r>
              <a:rPr lang="en-US" sz="1800" dirty="0" err="1"/>
              <a:t>ini</a:t>
            </a:r>
            <a:r>
              <a:rPr lang="en-US" sz="1800" dirty="0"/>
              <a:t> di </a:t>
            </a:r>
            <a:r>
              <a:rPr lang="en-US" sz="1800" i="1" dirty="0"/>
              <a:t>open list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i="1" dirty="0"/>
              <a:t>current node</a:t>
            </a:r>
            <a:r>
              <a:rPr lang="en-US" sz="1800" dirty="0"/>
              <a:t>,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kalkulasi</a:t>
            </a:r>
            <a:r>
              <a:rPr lang="en-US" sz="1800" dirty="0"/>
              <a:t> </a:t>
            </a:r>
            <a:r>
              <a:rPr lang="en-US" sz="1800" dirty="0" err="1"/>
              <a:t>ulang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/>
              <a:t>g</a:t>
            </a:r>
            <a:r>
              <a:rPr lang="en-US" sz="1800" dirty="0"/>
              <a:t> dan </a:t>
            </a:r>
            <a:r>
              <a:rPr lang="en-US" sz="1800" i="1" dirty="0"/>
              <a:t>f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node </a:t>
            </a:r>
            <a:r>
              <a:rPr lang="en-US" sz="1800" dirty="0" err="1"/>
              <a:t>ini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687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051481" cy="18552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Sama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kasus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greedy best first search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p</a:t>
            </a:r>
            <a:r>
              <a:rPr lang="id-ID" sz="2200" dirty="0"/>
              <a:t>enemuan jalur terpendek</a:t>
            </a:r>
            <a:r>
              <a:rPr lang="en-US" sz="2200" dirty="0"/>
              <a:t> </a:t>
            </a:r>
            <a:r>
              <a:rPr lang="en-US" sz="2200" dirty="0" err="1"/>
              <a:t>kota</a:t>
            </a:r>
            <a:r>
              <a:rPr lang="en-US" sz="2200" dirty="0"/>
              <a:t> S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kota</a:t>
            </a:r>
            <a:r>
              <a:rPr lang="en-US" sz="2200" dirty="0"/>
              <a:t>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EE37002-212A-427F-9AB5-26522776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A* (A STAR)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A7B3F80C-90E1-470A-8630-173F0C30AE1D}"/>
              </a:ext>
            </a:extLst>
          </p:cNvPr>
          <p:cNvSpPr txBox="1">
            <a:spLocks/>
          </p:cNvSpPr>
          <p:nvPr/>
        </p:nvSpPr>
        <p:spPr>
          <a:xfrm>
            <a:off x="1092019" y="4246071"/>
            <a:ext cx="4950251" cy="766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1: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[A,B,C,D,E] dan CLOSED = [S]</a:t>
            </a:r>
            <a:endParaRPr lang="id-ID" sz="1800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CABB327F-90A4-4811-864C-B492B7A6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05" y="2048634"/>
            <a:ext cx="5696957" cy="402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6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950251" cy="766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2: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[A,B,C,D,J] dan CLOSED = [S,E]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EF3C8C-FB59-4025-A204-48965AD66F7A}"/>
              </a:ext>
            </a:extLst>
          </p:cNvPr>
          <p:cNvSpPr txBox="1">
            <a:spLocks/>
          </p:cNvSpPr>
          <p:nvPr/>
        </p:nvSpPr>
        <p:spPr>
          <a:xfrm>
            <a:off x="6096000" y="1935666"/>
            <a:ext cx="5057713" cy="7662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3: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[A,C,D,F,J,K] dan CLOSED = [S,E,B]</a:t>
            </a:r>
          </a:p>
          <a:p>
            <a:pPr marL="98425" indent="0">
              <a:spcBef>
                <a:spcPts val="200"/>
              </a:spcBef>
              <a:buNone/>
            </a:pPr>
            <a:endParaRPr lang="id-ID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70DD01-D1BA-4336-A83F-7EA729E2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A* (A STAR)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D5FC986-1624-46AB-83A1-010AEC0B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43" y="2781301"/>
            <a:ext cx="2855673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44774C66-F8D3-4900-BBBD-31723021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06" y="2781301"/>
            <a:ext cx="5722546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950251" cy="766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4: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[C,D,F,G,J,K] dan CLOSED = [S,E,B,A]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EF3C8C-FB59-4025-A204-48965AD66F7A}"/>
              </a:ext>
            </a:extLst>
          </p:cNvPr>
          <p:cNvSpPr txBox="1">
            <a:spLocks/>
          </p:cNvSpPr>
          <p:nvPr/>
        </p:nvSpPr>
        <p:spPr>
          <a:xfrm>
            <a:off x="6096000" y="1935666"/>
            <a:ext cx="5057713" cy="7662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5: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[C,D,G,J,K] dan CLOSED = [S,E,B,A,F]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70DD01-D1BA-4336-A83F-7EA729E2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A* (A STAR)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F231CED-7BB1-4F61-9B4F-9152C3E7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8" y="2766880"/>
            <a:ext cx="6007241" cy="35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F3A7F3A4-8BB6-46A8-B2B4-220C420C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76" y="2766880"/>
            <a:ext cx="6007241" cy="35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REFERENSI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7EA8-F3BF-40B1-B7DF-DF19789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F11E21-47ED-44B5-AB8E-A30566C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4945"/>
            <a:ext cx="10090673" cy="4542378"/>
          </a:xfrm>
        </p:spPr>
        <p:txBody>
          <a:bodyPr>
            <a:normAutofit/>
          </a:bodyPr>
          <a:lstStyle/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KK Informatika ITB, Inteligensi Buatan, S</a:t>
            </a:r>
            <a:r>
              <a:rPr lang="en-US" sz="1800" dirty="0" err="1"/>
              <a:t>ekolah</a:t>
            </a:r>
            <a:r>
              <a:rPr lang="en-US" sz="1800" dirty="0"/>
              <a:t> Teknik </a:t>
            </a:r>
            <a:r>
              <a:rPr lang="en-US" sz="1800" dirty="0" err="1"/>
              <a:t>Elektro</a:t>
            </a:r>
            <a:r>
              <a:rPr lang="en-US" sz="1800" dirty="0"/>
              <a:t> dan </a:t>
            </a:r>
            <a:r>
              <a:rPr lang="en-US" sz="1800" dirty="0" err="1"/>
              <a:t>Informatika</a:t>
            </a:r>
            <a:r>
              <a:rPr lang="id-ID" sz="1800" dirty="0"/>
              <a:t> ITB</a:t>
            </a:r>
            <a:r>
              <a:rPr lang="en-US" sz="1800" dirty="0"/>
              <a:t>, 2019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Stuart J Russell and Peter </a:t>
            </a:r>
            <a:r>
              <a:rPr lang="en-US" sz="1800" dirty="0" err="1"/>
              <a:t>Norvig</a:t>
            </a:r>
            <a:r>
              <a:rPr lang="en-US" sz="1800" dirty="0"/>
              <a:t>, </a:t>
            </a:r>
            <a:r>
              <a:rPr lang="en-US" sz="1800" dirty="0" err="1"/>
              <a:t>Artifcial</a:t>
            </a:r>
            <a:r>
              <a:rPr lang="en-US" sz="1800" dirty="0"/>
              <a:t> Intelligence: A Modern Approach, 3rd Edition, Prentice-Hall International, Inc, 2011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Danny </a:t>
            </a:r>
            <a:r>
              <a:rPr lang="en-US" sz="1800" dirty="0" err="1"/>
              <a:t>Weyns</a:t>
            </a:r>
            <a:r>
              <a:rPr lang="en-US" sz="1800" dirty="0"/>
              <a:t>, An Introduction to Self-Adaptive Systems - A Contemporary Software Engineering Perspective: Wave VII Learning from Experience, pp. 201-226, IEEE Press, John Wiley &amp; Sons Ltd , 2021 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Suyanto, Artificial Intelligence Rvisi Kedua, informatika Bandung, 2014</a:t>
            </a:r>
            <a:endParaRPr lang="en-US" sz="1800" dirty="0"/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Rajendra A </a:t>
            </a:r>
            <a:r>
              <a:rPr lang="en-US" sz="1800" dirty="0" err="1"/>
              <a:t>Akerkar</a:t>
            </a:r>
            <a:r>
              <a:rPr lang="en-US" sz="1800" dirty="0"/>
              <a:t>, </a:t>
            </a:r>
            <a:r>
              <a:rPr lang="en-US" sz="1800" dirty="0" err="1"/>
              <a:t>Priti</a:t>
            </a:r>
            <a:r>
              <a:rPr lang="en-US" sz="1800" dirty="0"/>
              <a:t> S </a:t>
            </a:r>
            <a:r>
              <a:rPr lang="en-US" sz="1800" dirty="0" err="1"/>
              <a:t>Sajja</a:t>
            </a:r>
            <a:r>
              <a:rPr lang="en-US" sz="1800" dirty="0"/>
              <a:t>, Knowledge-Based Systems. TMRF e-Book Advanced Knowledge Based Systems: Model, Applications &amp; Research, Vol. 1, Jones and Bartlett Publishers, 2010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Simon Kendal, Malcolm </a:t>
            </a:r>
            <a:r>
              <a:rPr lang="en-US" sz="1800" dirty="0" err="1"/>
              <a:t>Creen</a:t>
            </a:r>
            <a:r>
              <a:rPr lang="en-US" sz="1800" dirty="0"/>
              <a:t>, An Introduction to Knowledge Engineering. Springer Science + Business Media, Springer-Verlag London, 2007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John F. Sowa, Knowledge Representation and: Logical, Philosophical, and Computational Foundations, Course Technology, 1999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Efraim Turban, Decision Support Systems &amp; Expert Systems, 4th Ed., Prentice Hall International, Inc, 1995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George F. Luger &amp; William A. </a:t>
            </a:r>
            <a:r>
              <a:rPr lang="en-US" sz="1800" dirty="0" err="1"/>
              <a:t>Stubbleeld</a:t>
            </a:r>
            <a:r>
              <a:rPr lang="en-US" sz="1800" dirty="0"/>
              <a:t>, Artificial Intelligence Structure and Strategies for Complex Problem Solving, 2nd Edition, Cummings Publishing Company Inc., 1993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Elaine Rich, K. Knight, B. Nair, Artificial Intelligence, Tata McGraw-Hill Education Pvt. Ltd., 1983</a:t>
            </a:r>
          </a:p>
        </p:txBody>
      </p:sp>
    </p:spTree>
    <p:extLst>
      <p:ext uri="{BB962C8B-B14F-4D97-AF65-F5344CB8AC3E}">
        <p14:creationId xmlns:p14="http://schemas.microsoft.com/office/powerpoint/2010/main" val="33203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3368793" cy="14933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Langkah 6: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OPEN = [C,D,G,J]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CLOSED = [S,E,B,A,F,K]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--&gt; HASIL = S,A,B,F,K,G </a:t>
            </a:r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70DD01-D1BA-4336-A83F-7EA729E2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A* (A STAR)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AF2F68D-9181-407E-B5BE-A6899F4A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72" y="1906170"/>
            <a:ext cx="73787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F37F3E12-1F0E-4DE3-9B26-5B503AC957EF}"/>
              </a:ext>
            </a:extLst>
          </p:cNvPr>
          <p:cNvSpPr txBox="1">
            <a:spLocks/>
          </p:cNvSpPr>
          <p:nvPr/>
        </p:nvSpPr>
        <p:spPr>
          <a:xfrm>
            <a:off x="1092019" y="3579622"/>
            <a:ext cx="3117544" cy="2493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b="1" dirty="0"/>
              <a:t>Properties A*</a:t>
            </a:r>
          </a:p>
          <a:p>
            <a:pPr marL="265113" indent="-1666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Lengkap</a:t>
            </a:r>
            <a:r>
              <a:rPr lang="en-US" dirty="0"/>
              <a:t>? </a:t>
            </a:r>
            <a:r>
              <a:rPr lang="en-US" dirty="0" err="1"/>
              <a:t>Ya</a:t>
            </a:r>
            <a:r>
              <a:rPr lang="en-US" dirty="0"/>
              <a:t>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node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 ≤ f(G))</a:t>
            </a:r>
          </a:p>
          <a:p>
            <a:pPr marL="265113" indent="-1666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 err="1"/>
              <a:t>Watu</a:t>
            </a:r>
            <a:r>
              <a:rPr lang="en-US" dirty="0"/>
              <a:t>? </a:t>
            </a:r>
            <a:r>
              <a:rPr lang="en-US" dirty="0" err="1"/>
              <a:t>Exponensial</a:t>
            </a:r>
            <a:endParaRPr lang="en-US" dirty="0"/>
          </a:p>
          <a:p>
            <a:pPr marL="265113" indent="-1666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Ruang</a:t>
            </a:r>
            <a:r>
              <a:rPr lang="en-US" dirty="0"/>
              <a:t>?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endParaRPr lang="en-US" dirty="0"/>
          </a:p>
          <a:p>
            <a:pPr marL="265113" indent="-166688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Optimal</a:t>
            </a:r>
            <a:r>
              <a:rPr lang="en-US" dirty="0"/>
              <a:t>? </a:t>
            </a:r>
            <a:r>
              <a:rPr lang="en-US" dirty="0" err="1"/>
              <a:t>Ya</a:t>
            </a: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 </a:t>
            </a:r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8" y="1935668"/>
            <a:ext cx="10242731" cy="1493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“IDA* </a:t>
            </a:r>
            <a:r>
              <a:rPr lang="en-US" sz="2200" dirty="0" err="1"/>
              <a:t>menerapkan</a:t>
            </a:r>
            <a:r>
              <a:rPr lang="en-US" sz="2200" dirty="0"/>
              <a:t> ide</a:t>
            </a:r>
            <a:r>
              <a:rPr lang="en-US" sz="2200" i="1" dirty="0"/>
              <a:t> Iterative Deepening Search</a:t>
            </a:r>
            <a:r>
              <a:rPr lang="en-US" sz="2200" dirty="0"/>
              <a:t> (IDS),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batasan</a:t>
            </a:r>
            <a:r>
              <a:rPr lang="en-US" sz="2200" dirty="0"/>
              <a:t> yang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i="1" dirty="0"/>
              <a:t>f-limit</a:t>
            </a:r>
            <a:r>
              <a:rPr lang="en-US" sz="2200" dirty="0"/>
              <a:t> (</a:t>
            </a:r>
            <a:r>
              <a:rPr lang="en-US" sz="2200" dirty="0" err="1"/>
              <a:t>gabungan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sebenarnya</a:t>
            </a:r>
            <a:r>
              <a:rPr lang="en-US" sz="2200" dirty="0"/>
              <a:t> dan </a:t>
            </a:r>
            <a:r>
              <a:rPr lang="en-US" sz="2200" dirty="0" err="1"/>
              <a:t>perkiraan</a:t>
            </a:r>
            <a:r>
              <a:rPr lang="en-US" sz="2200" dirty="0"/>
              <a:t>), dan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mengembalikan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i="1" dirty="0"/>
              <a:t>f-limit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batasan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ITERATIVE DEEPENING A* (IDA*)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1F1C66B-FFC0-4DAF-A7F1-701B9BC4A819}"/>
              </a:ext>
            </a:extLst>
          </p:cNvPr>
          <p:cNvSpPr txBox="1">
            <a:spLocks/>
          </p:cNvSpPr>
          <p:nvPr/>
        </p:nvSpPr>
        <p:spPr>
          <a:xfrm>
            <a:off x="1092019" y="3193465"/>
            <a:ext cx="5003982" cy="31023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IDA*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: IDA* dan DFS-CONTOUR</a:t>
            </a:r>
            <a:endParaRPr lang="en-US" sz="1800" i="1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DFS-CONTOUR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rekrusif</a:t>
            </a:r>
            <a:r>
              <a:rPr lang="en-US" sz="1800" dirty="0"/>
              <a:t> (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)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i="1" dirty="0"/>
              <a:t>backtracking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Ketika </a:t>
            </a:r>
            <a:r>
              <a:rPr lang="en-US" sz="1800" dirty="0" err="1"/>
              <a:t>pembangkitan</a:t>
            </a:r>
            <a:r>
              <a:rPr lang="en-US" sz="1800" dirty="0"/>
              <a:t> </a:t>
            </a:r>
            <a:r>
              <a:rPr lang="en-US" sz="1800" dirty="0" err="1"/>
              <a:t>simpul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melampaui</a:t>
            </a:r>
            <a:r>
              <a:rPr lang="en-US" sz="1800" dirty="0"/>
              <a:t> </a:t>
            </a:r>
            <a:r>
              <a:rPr lang="en-US" sz="1800" dirty="0" err="1"/>
              <a:t>batas</a:t>
            </a:r>
            <a:r>
              <a:rPr lang="en-US" sz="1800" dirty="0"/>
              <a:t> </a:t>
            </a:r>
            <a:r>
              <a:rPr lang="en-US" sz="1800" i="1" dirty="0"/>
              <a:t>f-limit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dibangkitkan</a:t>
            </a:r>
            <a:r>
              <a:rPr lang="en-US" sz="1800" dirty="0"/>
              <a:t> </a:t>
            </a:r>
            <a:r>
              <a:rPr lang="en-US" sz="1800" dirty="0" err="1"/>
              <a:t>simpul-simpul</a:t>
            </a:r>
            <a:r>
              <a:rPr lang="en-US" sz="1800" dirty="0"/>
              <a:t> pada level </a:t>
            </a:r>
            <a:r>
              <a:rPr lang="en-US" sz="1800" dirty="0" err="1"/>
              <a:t>sebelumnya</a:t>
            </a:r>
            <a:endParaRPr lang="en-US" sz="18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IDA* </a:t>
            </a:r>
            <a:r>
              <a:rPr lang="en-US" sz="1800" dirty="0" err="1"/>
              <a:t>kumplit</a:t>
            </a:r>
            <a:r>
              <a:rPr lang="en-US" sz="1800" dirty="0"/>
              <a:t> dan optimal,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memori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kompleksitas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iteratif</a:t>
            </a:r>
            <a:endParaRPr lang="en-US" sz="18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94C055D2-716F-4817-BE8A-89229AAD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76" y="2979687"/>
            <a:ext cx="5003981" cy="276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2">
            <a:extLst>
              <a:ext uri="{FF2B5EF4-FFF2-40B4-BE49-F238E27FC236}">
                <a16:creationId xmlns:a16="http://schemas.microsoft.com/office/drawing/2014/main" id="{0D16C219-A9D2-449C-9383-957ECB7A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18854"/>
              </p:ext>
            </p:extLst>
          </p:nvPr>
        </p:nvGraphicFramePr>
        <p:xfrm>
          <a:off x="6510876" y="5771205"/>
          <a:ext cx="5003980" cy="538480"/>
        </p:xfrm>
        <a:graphic>
          <a:graphicData uri="http://schemas.openxmlformats.org/drawingml/2006/table">
            <a:tbl>
              <a:tblPr/>
              <a:tblGrid>
                <a:gridCol w="356965">
                  <a:extLst>
                    <a:ext uri="{9D8B030D-6E8A-4147-A177-3AD203B41FA5}">
                      <a16:colId xmlns:a16="http://schemas.microsoft.com/office/drawing/2014/main" val="291227506"/>
                    </a:ext>
                  </a:extLst>
                </a:gridCol>
                <a:gridCol w="356964">
                  <a:extLst>
                    <a:ext uri="{9D8B030D-6E8A-4147-A177-3AD203B41FA5}">
                      <a16:colId xmlns:a16="http://schemas.microsoft.com/office/drawing/2014/main" val="3191807838"/>
                    </a:ext>
                  </a:extLst>
                </a:gridCol>
                <a:gridCol w="358044">
                  <a:extLst>
                    <a:ext uri="{9D8B030D-6E8A-4147-A177-3AD203B41FA5}">
                      <a16:colId xmlns:a16="http://schemas.microsoft.com/office/drawing/2014/main" val="241787687"/>
                    </a:ext>
                  </a:extLst>
                </a:gridCol>
                <a:gridCol w="356965">
                  <a:extLst>
                    <a:ext uri="{9D8B030D-6E8A-4147-A177-3AD203B41FA5}">
                      <a16:colId xmlns:a16="http://schemas.microsoft.com/office/drawing/2014/main" val="1053281257"/>
                    </a:ext>
                  </a:extLst>
                </a:gridCol>
                <a:gridCol w="358044">
                  <a:extLst>
                    <a:ext uri="{9D8B030D-6E8A-4147-A177-3AD203B41FA5}">
                      <a16:colId xmlns:a16="http://schemas.microsoft.com/office/drawing/2014/main" val="1021783947"/>
                    </a:ext>
                  </a:extLst>
                </a:gridCol>
                <a:gridCol w="356964">
                  <a:extLst>
                    <a:ext uri="{9D8B030D-6E8A-4147-A177-3AD203B41FA5}">
                      <a16:colId xmlns:a16="http://schemas.microsoft.com/office/drawing/2014/main" val="2397334778"/>
                    </a:ext>
                  </a:extLst>
                </a:gridCol>
                <a:gridCol w="358044">
                  <a:extLst>
                    <a:ext uri="{9D8B030D-6E8A-4147-A177-3AD203B41FA5}">
                      <a16:colId xmlns:a16="http://schemas.microsoft.com/office/drawing/2014/main" val="3377477351"/>
                    </a:ext>
                  </a:extLst>
                </a:gridCol>
                <a:gridCol w="356965">
                  <a:extLst>
                    <a:ext uri="{9D8B030D-6E8A-4147-A177-3AD203B41FA5}">
                      <a16:colId xmlns:a16="http://schemas.microsoft.com/office/drawing/2014/main" val="2289227877"/>
                    </a:ext>
                  </a:extLst>
                </a:gridCol>
                <a:gridCol w="356964">
                  <a:extLst>
                    <a:ext uri="{9D8B030D-6E8A-4147-A177-3AD203B41FA5}">
                      <a16:colId xmlns:a16="http://schemas.microsoft.com/office/drawing/2014/main" val="1277290086"/>
                    </a:ext>
                  </a:extLst>
                </a:gridCol>
                <a:gridCol w="358044">
                  <a:extLst>
                    <a:ext uri="{9D8B030D-6E8A-4147-A177-3AD203B41FA5}">
                      <a16:colId xmlns:a16="http://schemas.microsoft.com/office/drawing/2014/main" val="249249219"/>
                    </a:ext>
                  </a:extLst>
                </a:gridCol>
                <a:gridCol w="356965">
                  <a:extLst>
                    <a:ext uri="{9D8B030D-6E8A-4147-A177-3AD203B41FA5}">
                      <a16:colId xmlns:a16="http://schemas.microsoft.com/office/drawing/2014/main" val="206483234"/>
                    </a:ext>
                  </a:extLst>
                </a:gridCol>
                <a:gridCol w="358044">
                  <a:extLst>
                    <a:ext uri="{9D8B030D-6E8A-4147-A177-3AD203B41FA5}">
                      <a16:colId xmlns:a16="http://schemas.microsoft.com/office/drawing/2014/main" val="3286174042"/>
                    </a:ext>
                  </a:extLst>
                </a:gridCol>
                <a:gridCol w="356964">
                  <a:extLst>
                    <a:ext uri="{9D8B030D-6E8A-4147-A177-3AD203B41FA5}">
                      <a16:colId xmlns:a16="http://schemas.microsoft.com/office/drawing/2014/main" val="3464831205"/>
                    </a:ext>
                  </a:extLst>
                </a:gridCol>
                <a:gridCol w="358044">
                  <a:extLst>
                    <a:ext uri="{9D8B030D-6E8A-4147-A177-3AD203B41FA5}">
                      <a16:colId xmlns:a16="http://schemas.microsoft.com/office/drawing/2014/main" val="3294683888"/>
                    </a:ext>
                  </a:extLst>
                </a:gridCol>
              </a:tblGrid>
              <a:tr h="24609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B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G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J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K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L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54562"/>
                  </a:ext>
                </a:extLst>
              </a:tr>
              <a:tr h="24609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h(n)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80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80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60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85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40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31838" indent="-28575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31888" indent="-228600">
                        <a:spcBef>
                          <a:spcPts val="6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5890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46288" indent="-228600">
                        <a:spcBef>
                          <a:spcPts val="500"/>
                        </a:spcBef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034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606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178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75088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id-ID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12B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4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8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25783"/>
            <a:ext cx="5003981" cy="4322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dirty="0"/>
              <a:t>Teknik DFS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endParaRPr lang="en-US" dirty="0"/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Langkah 1</a:t>
            </a:r>
            <a:r>
              <a:rPr lang="en-US" sz="1600" dirty="0"/>
              <a:t> Input: node = S; f-limit = 80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Returns: null; next-f = 84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A: null, next-f = MIN(infinity, 90) = 90 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B: null, next-f = MIN(90, 85) = 85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C: null, next-f = MIN(85, 100) = 85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D: null, next-f = MIN(85, 125) = 85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E: null, next-f = MIN(85, 84) = </a:t>
            </a:r>
            <a:r>
              <a:rPr lang="en-US" sz="1600" b="1" dirty="0"/>
              <a:t>84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(A, B, C, D = </a:t>
            </a:r>
            <a:r>
              <a:rPr lang="en-US" sz="1600" dirty="0" err="1"/>
              <a:t>Hapus</a:t>
            </a:r>
            <a:r>
              <a:rPr lang="en-US" sz="1600" dirty="0"/>
              <a:t>; E = </a:t>
            </a:r>
            <a:r>
              <a:rPr lang="en-US" sz="1600" dirty="0" err="1"/>
              <a:t>Telusuri</a:t>
            </a:r>
            <a:r>
              <a:rPr lang="en-US" sz="1600" dirty="0"/>
              <a:t>)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/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Langkah 2</a:t>
            </a:r>
            <a:r>
              <a:rPr lang="en-US" sz="1600" dirty="0"/>
              <a:t> Input: node = S; f-limit = 84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Returns: null; next-f = 85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A: null, next-f = MIN(infinity, 90) = 90 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… </a:t>
            </a:r>
            <a:r>
              <a:rPr lang="en-US" sz="1600" dirty="0" err="1"/>
              <a:t>dst</a:t>
            </a:r>
            <a:r>
              <a:rPr lang="en-US" sz="1600" dirty="0"/>
              <a:t> …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J: null, next-f = MIN(85, 130) = </a:t>
            </a:r>
            <a:r>
              <a:rPr lang="en-US" sz="1600" b="1" dirty="0"/>
              <a:t>85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9B54A1-60BD-4239-8C33-3FA6167E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ITERATIVE DEEPENING A*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6AA5A469-1A7A-4293-BF16-DA20BD9A1BB7}"/>
              </a:ext>
            </a:extLst>
          </p:cNvPr>
          <p:cNvSpPr txBox="1">
            <a:spLocks/>
          </p:cNvSpPr>
          <p:nvPr/>
        </p:nvSpPr>
        <p:spPr>
          <a:xfrm>
            <a:off x="6151699" y="1925783"/>
            <a:ext cx="5003981" cy="4322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Langkah 3</a:t>
            </a:r>
            <a:r>
              <a:rPr lang="en-US" sz="1600" dirty="0"/>
              <a:t> Input: node = S; f-limit = 85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Returns: null; next-f = 90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A: null, next-f = MIN(infinity, 90) = 90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B: </a:t>
            </a:r>
            <a:r>
              <a:rPr lang="en-US" sz="1600" dirty="0" err="1"/>
              <a:t>ke</a:t>
            </a:r>
            <a:r>
              <a:rPr lang="en-US" sz="1600" dirty="0"/>
              <a:t> A, F, K (MIN(g(n) + h(n), next-f))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… </a:t>
            </a:r>
            <a:r>
              <a:rPr lang="en-US" sz="1600" dirty="0" err="1"/>
              <a:t>dst</a:t>
            </a:r>
            <a:r>
              <a:rPr lang="en-US" sz="1600" dirty="0"/>
              <a:t> …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J: null, next-f = MIN(90, 130) = </a:t>
            </a:r>
            <a:r>
              <a:rPr lang="en-US" sz="1600" b="1" dirty="0"/>
              <a:t>90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Langkah 4</a:t>
            </a:r>
            <a:r>
              <a:rPr lang="en-US" sz="1600" dirty="0"/>
              <a:t> Input: node = S; f-limit = 90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Returns: null; next-f = 95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A: </a:t>
            </a:r>
            <a:r>
              <a:rPr lang="en-US" sz="1600" dirty="0" err="1"/>
              <a:t>ke</a:t>
            </a:r>
            <a:r>
              <a:rPr lang="en-US" sz="1600" dirty="0"/>
              <a:t> G, B (MIN(g(n) + h(n), next-f))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B: </a:t>
            </a:r>
            <a:r>
              <a:rPr lang="en-US" sz="1600" dirty="0" err="1"/>
              <a:t>ke</a:t>
            </a:r>
            <a:r>
              <a:rPr lang="en-US" sz="1600" dirty="0"/>
              <a:t> A, F, K (MIN(g(n) + h(n), next-f))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… </a:t>
            </a:r>
            <a:r>
              <a:rPr lang="en-US" sz="1600" dirty="0" err="1"/>
              <a:t>dst</a:t>
            </a:r>
            <a:r>
              <a:rPr lang="en-US" sz="1600" dirty="0"/>
              <a:t> …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J: null, next-f = MIN(95, 130) = </a:t>
            </a:r>
            <a:r>
              <a:rPr lang="en-US" sz="1600" b="1" dirty="0"/>
              <a:t>95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Langkah 5</a:t>
            </a:r>
            <a:r>
              <a:rPr lang="en-US" sz="1600" dirty="0"/>
              <a:t> Input: node = S; f-limit = 95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Returns: </a:t>
            </a:r>
            <a:r>
              <a:rPr lang="en-US" sz="1600" b="1" dirty="0" err="1"/>
              <a:t>solusi</a:t>
            </a:r>
            <a:r>
              <a:rPr lang="en-US" sz="1600" b="1" dirty="0"/>
              <a:t> S - A - B - F - K - G; </a:t>
            </a:r>
            <a:r>
              <a:rPr lang="en-US" sz="1600" dirty="0"/>
              <a:t>next-f = 95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Node G: null, next-f = MIN(infinity, 100) = 100</a:t>
            </a:r>
          </a:p>
          <a:p>
            <a:pPr marL="98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  (Jalur A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G = </a:t>
            </a:r>
            <a:r>
              <a:rPr lang="en-US" sz="1600" dirty="0" err="1"/>
              <a:t>Hapus</a:t>
            </a:r>
            <a:r>
              <a:rPr lang="en-US" sz="1600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74761B-A20F-4F2F-850A-990F523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4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8" y="1935668"/>
            <a:ext cx="10242731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</a:t>
            </a:r>
            <a:r>
              <a:rPr lang="en-US" sz="2400" dirty="0" err="1"/>
              <a:t>Dalam</a:t>
            </a:r>
            <a:r>
              <a:rPr lang="en-US" sz="2400" dirty="0"/>
              <a:t> SMA*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senarai</a:t>
            </a:r>
            <a:r>
              <a:rPr lang="en-US" sz="2400" dirty="0"/>
              <a:t> </a:t>
            </a:r>
            <a:r>
              <a:rPr lang="en-US" sz="2400" i="1" dirty="0"/>
              <a:t>queue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memanipulasi</a:t>
            </a:r>
            <a:r>
              <a:rPr lang="en-US" sz="2400" dirty="0"/>
              <a:t> </a:t>
            </a:r>
            <a:r>
              <a:rPr lang="en-US" sz="2400" dirty="0" err="1"/>
              <a:t>antrian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terurut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i="1" dirty="0"/>
              <a:t>f-cost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 dan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perkiraan</a:t>
            </a:r>
            <a:r>
              <a:rPr lang="en-US" sz="2400" dirty="0"/>
              <a:t>, yang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f-cost = g(n) + h(n)</a:t>
            </a:r>
            <a:r>
              <a:rPr lang="en-US" sz="2400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4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SMA*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IDA*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mengingat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i="1" dirty="0"/>
              <a:t>f-limit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SMA* </a:t>
            </a:r>
            <a:r>
              <a:rPr lang="en-US" sz="2200" dirty="0" err="1"/>
              <a:t>mengingat</a:t>
            </a:r>
            <a:r>
              <a:rPr lang="en-US" sz="2200" dirty="0"/>
              <a:t> </a:t>
            </a:r>
            <a:r>
              <a:rPr lang="en-US" sz="2200" i="1" dirty="0"/>
              <a:t>f-Cost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Membatasi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dicari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root</a:t>
            </a:r>
            <a:r>
              <a:rPr lang="en-US" sz="2200" dirty="0"/>
              <a:t> </a:t>
            </a:r>
            <a:r>
              <a:rPr lang="en-US" sz="2200" dirty="0" err="1"/>
              <a:t>sepanjang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jalur</a:t>
            </a:r>
            <a:r>
              <a:rPr lang="en-US" sz="2200" dirty="0"/>
              <a:t> yang </a:t>
            </a:r>
            <a:r>
              <a:rPr lang="en-US" sz="2200" dirty="0" err="1"/>
              <a:t>memorinya</a:t>
            </a:r>
            <a:r>
              <a:rPr lang="en-US" sz="2200" dirty="0"/>
              <a:t>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mencukupi</a:t>
            </a:r>
            <a:r>
              <a:rPr lang="en-US" sz="2200" dirty="0"/>
              <a:t>,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mengembalikan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rute</a:t>
            </a:r>
            <a:r>
              <a:rPr lang="en-US" sz="2200" dirty="0"/>
              <a:t> </a:t>
            </a:r>
            <a:r>
              <a:rPr lang="en-US" sz="2200" dirty="0" err="1"/>
              <a:t>terbaik</a:t>
            </a:r>
            <a:r>
              <a:rPr lang="en-US" sz="2200" dirty="0"/>
              <a:t> </a:t>
            </a:r>
            <a:r>
              <a:rPr lang="en-US" sz="2200" dirty="0" err="1"/>
              <a:t>diantara</a:t>
            </a:r>
            <a:r>
              <a:rPr lang="en-US" sz="2200" dirty="0"/>
              <a:t> </a:t>
            </a:r>
            <a:r>
              <a:rPr lang="en-US" sz="2200" dirty="0" err="1"/>
              <a:t>rute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batasan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Jika </a:t>
            </a:r>
            <a:r>
              <a:rPr lang="en-US" sz="2200" dirty="0" err="1"/>
              <a:t>memori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100 </a:t>
            </a:r>
            <a:r>
              <a:rPr lang="en-US" sz="2200" dirty="0" err="1"/>
              <a:t>simpul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level 99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SIMPLIFIED MEMORY-BOUNDED A* (SMA*)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32866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SMA*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253D13-4473-4FDD-9200-8479F6F2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448BB576-495E-460D-8309-DE95D3907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90276"/>
              </p:ext>
            </p:extLst>
          </p:nvPr>
        </p:nvGraphicFramePr>
        <p:xfrm>
          <a:off x="6787333" y="460744"/>
          <a:ext cx="5037516" cy="573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021580" imgH="5719524" progId="Visio.Drawing.11">
                  <p:embed/>
                </p:oleObj>
              </mc:Choice>
              <mc:Fallback>
                <p:oleObj name="Visio" r:id="rId3" imgW="5021580" imgH="5719524" progId="Visio.Drawing.11">
                  <p:embed/>
                  <p:pic>
                    <p:nvPicPr>
                      <p:cNvPr id="134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333" y="460744"/>
                        <a:ext cx="5037516" cy="5733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922F141-BDEA-40F9-B065-9985049D2931}"/>
              </a:ext>
            </a:extLst>
          </p:cNvPr>
          <p:cNvSpPr/>
          <p:nvPr/>
        </p:nvSpPr>
        <p:spPr>
          <a:xfrm>
            <a:off x="10945766" y="2089017"/>
            <a:ext cx="8499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</a:rPr>
              <a:t>solusi</a:t>
            </a:r>
            <a:endParaRPr lang="id-ID" sz="2200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4C828-CF36-4A29-87A1-2D37759F07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0848110" y="2089018"/>
            <a:ext cx="97656" cy="2154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E3BD4-D05F-4A95-911C-962F0910053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598728" y="2304461"/>
            <a:ext cx="347038" cy="3556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0230E2-80FA-45C3-8A33-453E8D58A3B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66910" y="2089018"/>
            <a:ext cx="2078856" cy="2154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695DA5-B101-4D37-8F99-B293B9DED88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880558" y="2304461"/>
            <a:ext cx="3065208" cy="3556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B677FE32-6DC1-4832-97CC-F495024064CE}"/>
              </a:ext>
            </a:extLst>
          </p:cNvPr>
          <p:cNvSpPr txBox="1">
            <a:spLocks/>
          </p:cNvSpPr>
          <p:nvPr/>
        </p:nvSpPr>
        <p:spPr>
          <a:xfrm>
            <a:off x="5217699" y="885664"/>
            <a:ext cx="2389062" cy="8581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200" i="1" dirty="0"/>
              <a:t>f-cost = g(n) + h(n)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sz="2200" i="1" dirty="0"/>
              <a:t>Memory = 3 node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D908AD1-88DE-4F72-A6E0-FE1ACAC5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3481" y="1822698"/>
            <a:ext cx="5037516" cy="494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2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37847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Sama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kasus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greedy best first search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id-ID" sz="2200" dirty="0"/>
              <a:t>jalur terpendek</a:t>
            </a:r>
            <a:r>
              <a:rPr lang="en-US" sz="2200" dirty="0"/>
              <a:t> </a:t>
            </a:r>
            <a:r>
              <a:rPr lang="en-US" sz="2200" dirty="0" err="1"/>
              <a:t>kota</a:t>
            </a:r>
            <a:r>
              <a:rPr lang="en-US" sz="2200" dirty="0"/>
              <a:t> S </a:t>
            </a:r>
            <a:r>
              <a:rPr lang="en-US" sz="2200" dirty="0" err="1"/>
              <a:t>ke</a:t>
            </a:r>
            <a:r>
              <a:rPr lang="en-US" sz="2200" dirty="0"/>
              <a:t> G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22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Pada </a:t>
            </a:r>
            <a:r>
              <a:rPr lang="en-US" sz="2200" dirty="0" err="1"/>
              <a:t>kasus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misalkan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6 node/ </a:t>
            </a:r>
            <a:r>
              <a:rPr lang="en-US" sz="2200" dirty="0" err="1"/>
              <a:t>simpul</a:t>
            </a:r>
            <a:endParaRPr lang="en-US" sz="22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Oleh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level </a:t>
            </a:r>
            <a:r>
              <a:rPr lang="en-US" sz="2200" dirty="0" err="1"/>
              <a:t>maksimum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dijangkau</a:t>
            </a:r>
            <a:r>
              <a:rPr lang="en-US" sz="2200" dirty="0"/>
              <a:t> oleh SMA* </a:t>
            </a:r>
            <a:r>
              <a:rPr lang="en-US" sz="2200" dirty="0" err="1"/>
              <a:t>adalah</a:t>
            </a:r>
            <a:r>
              <a:rPr lang="en-US" sz="2200" dirty="0"/>
              <a:t> level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95CEE0-AC98-4AC5-9D60-972AF58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SIMPLIFIED MEMORY-BOUNDED A* (SMA*)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B4ACFE2D-D304-4E06-98E9-6568E5547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03931"/>
              </p:ext>
            </p:extLst>
          </p:nvPr>
        </p:nvGraphicFramePr>
        <p:xfrm>
          <a:off x="5219700" y="1940782"/>
          <a:ext cx="2171702" cy="46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1044654" imgH="210026" progId="">
                  <p:embed/>
                </p:oleObj>
              </mc:Choice>
              <mc:Fallback>
                <p:oleObj name="Visio" r:id="rId4" imgW="1044654" imgH="210026" progId="">
                  <p:embed/>
                  <p:pic>
                    <p:nvPicPr>
                      <p:cNvPr id="1443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40782"/>
                        <a:ext cx="2171702" cy="462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BF29E0B-6D4F-48BE-8440-7666B0CF1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56498"/>
              </p:ext>
            </p:extLst>
          </p:nvPr>
        </p:nvGraphicFramePr>
        <p:xfrm>
          <a:off x="5219700" y="2779060"/>
          <a:ext cx="6667500" cy="330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6" imgW="3250168" imgH="1551861" progId="">
                  <p:embed/>
                </p:oleObj>
              </mc:Choice>
              <mc:Fallback>
                <p:oleObj name="Visio" r:id="rId6" imgW="3250168" imgH="1551861" progId="">
                  <p:embed/>
                  <p:pic>
                    <p:nvPicPr>
                      <p:cNvPr id="14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79060"/>
                        <a:ext cx="6667500" cy="3304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0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95CEE0-AC98-4AC5-9D60-972AF58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SIMPLIFIED MEMORY-BOUNDED A* (SMA*)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1DDEAA9B-2F1B-475D-BCBE-7BEE52EB8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91069"/>
              </p:ext>
            </p:extLst>
          </p:nvPr>
        </p:nvGraphicFramePr>
        <p:xfrm>
          <a:off x="420972" y="2923872"/>
          <a:ext cx="6745885" cy="3273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4084558" imgH="2007632" progId="">
                  <p:embed/>
                </p:oleObj>
              </mc:Choice>
              <mc:Fallback>
                <p:oleObj name="Visio" r:id="rId4" imgW="4084558" imgH="2007632" progId="">
                  <p:embed/>
                  <p:pic>
                    <p:nvPicPr>
                      <p:cNvPr id="143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72" y="2923872"/>
                        <a:ext cx="6745885" cy="3273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325AE778-1D3B-4A88-B300-60F582AEE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52262"/>
              </p:ext>
            </p:extLst>
          </p:nvPr>
        </p:nvGraphicFramePr>
        <p:xfrm>
          <a:off x="5547011" y="1847637"/>
          <a:ext cx="6248463" cy="3273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6" imgW="3818096" imgH="2007632" progId="">
                  <p:embed/>
                </p:oleObj>
              </mc:Choice>
              <mc:Fallback>
                <p:oleObj name="Visio" r:id="rId6" imgW="3818096" imgH="2007632" progId="">
                  <p:embed/>
                  <p:pic>
                    <p:nvPicPr>
                      <p:cNvPr id="1423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011" y="1847637"/>
                        <a:ext cx="6248463" cy="3273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99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95CEE0-AC98-4AC5-9D60-972AF58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SIMPLIFIED MEMORY-BOUNDED A* (SMA*)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2BB764AF-E659-4C86-9C6E-41D91FBA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099" y="3627030"/>
            <a:ext cx="6362701" cy="26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2179F62B-50EF-4609-86C1-358367A1B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446137"/>
              </p:ext>
            </p:extLst>
          </p:nvPr>
        </p:nvGraphicFramePr>
        <p:xfrm>
          <a:off x="4857750" y="1942887"/>
          <a:ext cx="7067551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5" imgW="4522232" imgH="1452562" progId="">
                  <p:embed/>
                </p:oleObj>
              </mc:Choice>
              <mc:Fallback>
                <p:oleObj name="Visio" r:id="rId5" imgW="4522232" imgH="1452562" progId="">
                  <p:embed/>
                  <p:pic>
                    <p:nvPicPr>
                      <p:cNvPr id="1402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942887"/>
                        <a:ext cx="7067551" cy="2271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8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95CEE0-AC98-4AC5-9D60-972AF58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SIMPLIFIED MEMORY-BOUNDED A* (SMA*)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2963B5C6-5BC9-4C4D-B0E3-C1583CBB9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50887"/>
              </p:ext>
            </p:extLst>
          </p:nvPr>
        </p:nvGraphicFramePr>
        <p:xfrm>
          <a:off x="844318" y="1851669"/>
          <a:ext cx="7391401" cy="223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4583430" imgH="1348502" progId="">
                  <p:embed/>
                </p:oleObj>
              </mc:Choice>
              <mc:Fallback>
                <p:oleObj name="Visio" r:id="rId4" imgW="4583430" imgH="1348502" progId="">
                  <p:embed/>
                  <p:pic>
                    <p:nvPicPr>
                      <p:cNvPr id="1392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18" y="1851669"/>
                        <a:ext cx="7391401" cy="2236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D9D6980D-0610-4155-BF41-36F9073F7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95105"/>
              </p:ext>
            </p:extLst>
          </p:nvPr>
        </p:nvGraphicFramePr>
        <p:xfrm>
          <a:off x="844318" y="4202145"/>
          <a:ext cx="7568527" cy="207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6" imgW="4448413" imgH="1209675" progId="">
                  <p:embed/>
                </p:oleObj>
              </mc:Choice>
              <mc:Fallback>
                <p:oleObj name="Visio" r:id="rId6" imgW="4448413" imgH="1209675" progId="">
                  <p:embed/>
                  <p:pic>
                    <p:nvPicPr>
                      <p:cNvPr id="146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18" y="4202145"/>
                        <a:ext cx="7568527" cy="2070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DBA9F7-661C-44E5-9EF4-3E8989227D83}"/>
              </a:ext>
            </a:extLst>
          </p:cNvPr>
          <p:cNvSpPr txBox="1">
            <a:spLocks/>
          </p:cNvSpPr>
          <p:nvPr/>
        </p:nvSpPr>
        <p:spPr>
          <a:xfrm>
            <a:off x="8929695" y="5120641"/>
            <a:ext cx="2224017" cy="8581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s-ES" sz="2200" dirty="0"/>
              <a:t>Total </a:t>
            </a:r>
            <a:r>
              <a:rPr lang="es-ES" sz="2200" dirty="0" err="1"/>
              <a:t>Biaya</a:t>
            </a:r>
            <a:r>
              <a:rPr lang="es-ES" sz="2200" dirty="0"/>
              <a:t> = 95</a:t>
            </a:r>
          </a:p>
          <a:p>
            <a:pPr marL="98425" indent="0" algn="ctr">
              <a:spcBef>
                <a:spcPts val="200"/>
              </a:spcBef>
              <a:buNone/>
            </a:pPr>
            <a:r>
              <a:rPr lang="es-ES" sz="2200" dirty="0" err="1"/>
              <a:t>Biaya</a:t>
            </a:r>
            <a:r>
              <a:rPr lang="es-ES" sz="2200" dirty="0"/>
              <a:t> </a:t>
            </a:r>
            <a:r>
              <a:rPr lang="es-ES" sz="2200" dirty="0" err="1"/>
              <a:t>Optimal</a:t>
            </a:r>
            <a:r>
              <a:rPr lang="es-ES" sz="2200" dirty="0"/>
              <a:t> = 95</a:t>
            </a:r>
            <a:endParaRPr lang="en-US" sz="2200" dirty="0"/>
          </a:p>
        </p:txBody>
      </p:sp>
      <p:pic>
        <p:nvPicPr>
          <p:cNvPr id="13" name="Picture 2" descr="ask.jpg">
            <a:extLst>
              <a:ext uri="{FF2B5EF4-FFF2-40B4-BE49-F238E27FC236}">
                <a16:creationId xmlns:a16="http://schemas.microsoft.com/office/drawing/2014/main" id="{A3790517-B877-4CB2-B2D3-7B9EAA41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18000" contrast="19000"/>
          </a:blip>
          <a:srcRect/>
          <a:stretch>
            <a:fillRect/>
          </a:stretch>
        </p:blipFill>
        <p:spPr bwMode="auto">
          <a:xfrm>
            <a:off x="8506984" y="2310916"/>
            <a:ext cx="2981556" cy="2236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08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</a:t>
            </a:r>
            <a:r>
              <a:rPr lang="en-US" sz="2400" dirty="0" err="1"/>
              <a:t>Penerapan</a:t>
            </a:r>
            <a:r>
              <a:rPr lang="en-US" sz="2400" dirty="0"/>
              <a:t> BDA*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A*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memodifikasi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</a:t>
            </a:r>
            <a:r>
              <a:rPr lang="en-US" sz="2400" i="1" dirty="0"/>
              <a:t>loop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BDA*</a:t>
            </a:r>
          </a:p>
          <a:p>
            <a:pPr marL="441325" indent="-34290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Algoritma</a:t>
            </a:r>
            <a:r>
              <a:rPr lang="en-US" sz="2200" dirty="0"/>
              <a:t> A*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 dan </a:t>
            </a:r>
            <a:r>
              <a:rPr lang="en-US" sz="2200" dirty="0" err="1"/>
              <a:t>tujuan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dihentikan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/>
              <a:t>Best Node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CLOSED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, </a:t>
            </a:r>
            <a:r>
              <a:rPr lang="en-US" sz="2200" dirty="0" err="1"/>
              <a:t>periksa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mengganti</a:t>
            </a:r>
            <a:r>
              <a:rPr lang="en-US" sz="2200" dirty="0"/>
              <a:t>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Best Node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sebaliknya</a:t>
            </a:r>
            <a:r>
              <a:rPr lang="en-US" sz="2200" dirty="0"/>
              <a:t>,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dihentikan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/>
              <a:t>Best Node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i="1" dirty="0"/>
              <a:t>CLOSED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, </a:t>
            </a:r>
            <a:r>
              <a:rPr lang="en-US" sz="2200" dirty="0" err="1"/>
              <a:t>perikas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mengganti</a:t>
            </a:r>
            <a:r>
              <a:rPr lang="en-US" sz="2200" dirty="0"/>
              <a:t>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Best Node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A* (BDA*)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12783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2848"/>
            <a:ext cx="10058400" cy="4023360"/>
          </a:xfrm>
        </p:spPr>
        <p:txBody>
          <a:bodyPr>
            <a:normAutofit/>
          </a:bodyPr>
          <a:lstStyle/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PENCARIAN “</a:t>
            </a:r>
            <a:r>
              <a:rPr lang="en-US" sz="2400" b="1" dirty="0"/>
              <a:t>HEURISTIC (INFORMED)</a:t>
            </a:r>
            <a:r>
              <a:rPr lang="en-US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b="1" dirty="0"/>
              <a:t>STRATEGI</a:t>
            </a:r>
            <a:r>
              <a:rPr lang="en-US" sz="2400" dirty="0"/>
              <a:t>" PENCARIAN HEURISTIC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PERBANDINGAN</a:t>
            </a:r>
            <a:r>
              <a:rPr lang="en-US" sz="2400" dirty="0"/>
              <a:t>” METODE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b="1" dirty="0"/>
              <a:t>KESIMPULAN</a:t>
            </a:r>
            <a:r>
              <a:rPr lang="en-US" sz="2400" dirty="0"/>
              <a:t>" PENCARIAN HEURISTIC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PENERAPAN "</a:t>
            </a:r>
            <a:r>
              <a:rPr lang="en-US" sz="2400" b="1" dirty="0"/>
              <a:t>DUNIA NYATA</a:t>
            </a:r>
            <a:r>
              <a:rPr lang="en-US" sz="2400" dirty="0"/>
              <a:t>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IKHTISAR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16" y="4726471"/>
            <a:ext cx="1855563" cy="1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2-16">
            <a:extLst>
              <a:ext uri="{FF2B5EF4-FFF2-40B4-BE49-F238E27FC236}">
                <a16:creationId xmlns:a16="http://schemas.microsoft.com/office/drawing/2014/main" id="{E6AA6E6C-48DC-477F-8E24-90973959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170" y="801451"/>
            <a:ext cx="5582080" cy="544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A* (BDA*)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6B4155C-A45D-4C46-BBD6-1455800E4466}"/>
              </a:ext>
            </a:extLst>
          </p:cNvPr>
          <p:cNvSpPr txBox="1">
            <a:spLocks/>
          </p:cNvSpPr>
          <p:nvPr/>
        </p:nvSpPr>
        <p:spPr>
          <a:xfrm>
            <a:off x="1047750" y="2751624"/>
            <a:ext cx="3479981" cy="2414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/>
              <a:t>Area </a:t>
            </a:r>
            <a:r>
              <a:rPr lang="en-US" sz="2400" b="1" dirty="0" err="1"/>
              <a:t>Pencarian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/>
              <a:t>Area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algoritma</a:t>
            </a:r>
            <a:r>
              <a:rPr lang="en-US" sz="2200" dirty="0"/>
              <a:t> A* (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(a))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luas</a:t>
            </a:r>
            <a:r>
              <a:rPr lang="en-US" sz="2200" dirty="0"/>
              <a:t> </a:t>
            </a:r>
            <a:r>
              <a:rPr lang="en-US" sz="2200" dirty="0" err="1"/>
              <a:t>bila</a:t>
            </a:r>
            <a:r>
              <a:rPr lang="en-US" sz="2200" dirty="0"/>
              <a:t> </a:t>
            </a:r>
            <a:r>
              <a:rPr lang="en-US" sz="2200" dirty="0" err="1"/>
              <a:t>dibandingkan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area </a:t>
            </a:r>
            <a:r>
              <a:rPr lang="en-US" sz="2200" dirty="0" err="1"/>
              <a:t>pencarian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oleh </a:t>
            </a:r>
            <a:r>
              <a:rPr lang="en-US" sz="2200" dirty="0" err="1"/>
              <a:t>algoritma</a:t>
            </a:r>
            <a:r>
              <a:rPr lang="en-US" sz="2200" dirty="0"/>
              <a:t> BDA* (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(b))</a:t>
            </a:r>
          </a:p>
        </p:txBody>
      </p:sp>
    </p:spTree>
    <p:extLst>
      <p:ext uri="{BB962C8B-B14F-4D97-AF65-F5344CB8AC3E}">
        <p14:creationId xmlns:p14="http://schemas.microsoft.com/office/powerpoint/2010/main" val="129843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A* (BDA*)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E0671-4E84-4D87-A275-61930612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361013-72BD-488C-9C04-F6A2FAA014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05449" y="-597878"/>
            <a:ext cx="58674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6C713747-720A-422C-8D44-18FA3AEFE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02778"/>
              </p:ext>
            </p:extLst>
          </p:nvPr>
        </p:nvGraphicFramePr>
        <p:xfrm>
          <a:off x="5286312" y="1859573"/>
          <a:ext cx="58674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5614416" imgH="4478426" progId="">
                  <p:embed/>
                </p:oleObj>
              </mc:Choice>
              <mc:Fallback>
                <p:oleObj name="Visio" r:id="rId4" imgW="5614416" imgH="4478426" progId="">
                  <p:embed/>
                  <p:pic>
                    <p:nvPicPr>
                      <p:cNvPr id="1474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12" y="1859573"/>
                        <a:ext cx="5867400" cy="44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89D559B-B1F1-43B7-9EA1-5A6AB78C227A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3479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endParaRPr lang="id-ID" sz="2400" b="1" dirty="0"/>
          </a:p>
          <a:p>
            <a:pPr marL="361950" indent="-26352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Simpul</a:t>
            </a:r>
            <a:r>
              <a:rPr lang="en-US" sz="2200" dirty="0"/>
              <a:t>: </a:t>
            </a:r>
            <a:r>
              <a:rPr lang="en-US" sz="2200" dirty="0" err="1"/>
              <a:t>kota</a:t>
            </a:r>
            <a:endParaRPr lang="en-US" sz="2200" dirty="0"/>
          </a:p>
          <a:p>
            <a:pPr marL="361950" indent="-26352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Busur</a:t>
            </a:r>
            <a:r>
              <a:rPr lang="en-US" sz="2200" dirty="0"/>
              <a:t>: </a:t>
            </a:r>
            <a:r>
              <a:rPr lang="en-US" sz="2200" dirty="0" err="1"/>
              <a:t>jarak</a:t>
            </a:r>
            <a:r>
              <a:rPr lang="en-US" sz="2200" dirty="0"/>
              <a:t> </a:t>
            </a:r>
            <a:r>
              <a:rPr lang="en-US" sz="2200" dirty="0" err="1"/>
              <a:t>sebenarnya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kota</a:t>
            </a:r>
            <a:endParaRPr lang="en-US" sz="2200" dirty="0"/>
          </a:p>
          <a:p>
            <a:pPr marL="361950" indent="-26352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22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garis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lurus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61950" indent="-263525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22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9568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A* (BDA*)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E0671-4E84-4D87-A275-61930612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361013-72BD-488C-9C04-F6A2FAA014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05449" y="-597878"/>
            <a:ext cx="58674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B106DBA2-3336-4C5A-A204-219A53B6E5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0231"/>
              </p:ext>
            </p:extLst>
          </p:nvPr>
        </p:nvGraphicFramePr>
        <p:xfrm>
          <a:off x="1097280" y="1852199"/>
          <a:ext cx="7981950" cy="276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4" imgW="4708446" imgH="1601391" progId="">
                  <p:embed/>
                </p:oleObj>
              </mc:Choice>
              <mc:Fallback>
                <p:oleObj name="Visio" r:id="rId4" imgW="4708446" imgH="1601391" progId="">
                  <p:embed/>
                  <p:pic>
                    <p:nvPicPr>
                      <p:cNvPr id="152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852199"/>
                        <a:ext cx="7981950" cy="2761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B84C85F2-C523-468D-A21A-0D258ACB5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04010"/>
              </p:ext>
            </p:extLst>
          </p:nvPr>
        </p:nvGraphicFramePr>
        <p:xfrm>
          <a:off x="4364181" y="4019591"/>
          <a:ext cx="7299613" cy="228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6" imgW="4689396" imgH="1437561" progId="">
                  <p:embed/>
                </p:oleObj>
              </mc:Choice>
              <mc:Fallback>
                <p:oleObj name="Visio" r:id="rId6" imgW="4689396" imgH="1437561" progId="">
                  <p:embed/>
                  <p:pic>
                    <p:nvPicPr>
                      <p:cNvPr id="1515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181" y="4019591"/>
                        <a:ext cx="7299613" cy="2287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8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A* (BDA*)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E0671-4E84-4D87-A275-61930612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EEDE010B-895E-4E97-B44E-1ABB5A2B2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53031"/>
              </p:ext>
            </p:extLst>
          </p:nvPr>
        </p:nvGraphicFramePr>
        <p:xfrm>
          <a:off x="1097280" y="1828800"/>
          <a:ext cx="6792686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4" imgW="4708446" imgH="1609487" progId="">
                  <p:embed/>
                </p:oleObj>
              </mc:Choice>
              <mc:Fallback>
                <p:oleObj name="Visio" r:id="rId4" imgW="4708446" imgH="1609487" progId="">
                  <p:embed/>
                  <p:pic>
                    <p:nvPicPr>
                      <p:cNvPr id="1505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828800"/>
                        <a:ext cx="6792686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>
            <a:extLst>
              <a:ext uri="{FF2B5EF4-FFF2-40B4-BE49-F238E27FC236}">
                <a16:creationId xmlns:a16="http://schemas.microsoft.com/office/drawing/2014/main" id="{38949B7C-F2DB-467C-9EB5-E41C82B52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42916"/>
              </p:ext>
            </p:extLst>
          </p:nvPr>
        </p:nvGraphicFramePr>
        <p:xfrm>
          <a:off x="4251416" y="3665582"/>
          <a:ext cx="7658100" cy="274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6" imgW="4708446" imgH="1628537" progId="">
                  <p:embed/>
                </p:oleObj>
              </mc:Choice>
              <mc:Fallback>
                <p:oleObj name="Visio" r:id="rId6" imgW="4708446" imgH="1628537" progId="">
                  <p:embed/>
                  <p:pic>
                    <p:nvPicPr>
                      <p:cNvPr id="149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416" y="3665582"/>
                        <a:ext cx="7658100" cy="2749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ultiply 6">
            <a:extLst>
              <a:ext uri="{FF2B5EF4-FFF2-40B4-BE49-F238E27FC236}">
                <a16:creationId xmlns:a16="http://schemas.microsoft.com/office/drawing/2014/main" id="{64191DA6-C406-4E8F-99A5-E4A787F940F0}"/>
              </a:ext>
            </a:extLst>
          </p:cNvPr>
          <p:cNvSpPr/>
          <p:nvPr/>
        </p:nvSpPr>
        <p:spPr>
          <a:xfrm>
            <a:off x="5243634" y="4403682"/>
            <a:ext cx="261815" cy="367079"/>
          </a:xfrm>
          <a:prstGeom prst="mathMultiply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C23021D-3843-44A6-A77A-930297AFD524}"/>
              </a:ext>
            </a:extLst>
          </p:cNvPr>
          <p:cNvSpPr/>
          <p:nvPr/>
        </p:nvSpPr>
        <p:spPr>
          <a:xfrm>
            <a:off x="4684123" y="4325022"/>
            <a:ext cx="981808" cy="524398"/>
          </a:xfrm>
          <a:prstGeom prst="arc">
            <a:avLst>
              <a:gd name="adj1" fmla="val 16200000"/>
              <a:gd name="adj2" fmla="val 2097380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459E1AF6-8642-4253-9C0C-D27F91A83F5F}"/>
              </a:ext>
            </a:extLst>
          </p:cNvPr>
          <p:cNvSpPr txBox="1">
            <a:spLocks/>
          </p:cNvSpPr>
          <p:nvPr/>
        </p:nvSpPr>
        <p:spPr>
          <a:xfrm>
            <a:off x="8312727" y="2376348"/>
            <a:ext cx="3409554" cy="13261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Rute = S-A-B-F-K-G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Total </a:t>
            </a:r>
            <a:r>
              <a:rPr lang="es-ES" sz="1800" dirty="0" err="1"/>
              <a:t>Biaya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 err="1"/>
              <a:t>Biaya</a:t>
            </a:r>
            <a:r>
              <a:rPr lang="es-ES" sz="1800" dirty="0"/>
              <a:t> </a:t>
            </a:r>
            <a:r>
              <a:rPr lang="es-ES" sz="1800" dirty="0" err="1"/>
              <a:t>Optimal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BDA* = </a:t>
            </a:r>
            <a:r>
              <a:rPr lang="es-ES" sz="1800" dirty="0" err="1"/>
              <a:t>kumplit</a:t>
            </a:r>
            <a:r>
              <a:rPr lang="es-ES" sz="1800" dirty="0"/>
              <a:t> dan </a:t>
            </a:r>
            <a:r>
              <a:rPr lang="es-ES" sz="1800" dirty="0" err="1"/>
              <a:t>optimal</a:t>
            </a:r>
            <a:endParaRPr lang="en-US" sz="1800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1BC6206A-ECBC-4B3C-9310-302EE97BC68C}"/>
              </a:ext>
            </a:extLst>
          </p:cNvPr>
          <p:cNvSpPr txBox="1">
            <a:spLocks/>
          </p:cNvSpPr>
          <p:nvPr/>
        </p:nvSpPr>
        <p:spPr>
          <a:xfrm>
            <a:off x="419101" y="4544290"/>
            <a:ext cx="3671833" cy="16625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s-ES" sz="1200" b="1" dirty="0"/>
              <a:t>KETERANGAN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Cari </a:t>
            </a:r>
            <a:r>
              <a:rPr lang="es-ES" sz="1200" dirty="0" err="1"/>
              <a:t>suksesor</a:t>
            </a:r>
            <a:r>
              <a:rPr lang="es-ES" sz="1200" dirty="0"/>
              <a:t> </a:t>
            </a:r>
            <a:r>
              <a:rPr lang="es-ES" sz="1200" dirty="0" err="1"/>
              <a:t>dari</a:t>
            </a:r>
            <a:r>
              <a:rPr lang="es-ES" sz="1200" dirty="0"/>
              <a:t> B yang </a:t>
            </a:r>
            <a:r>
              <a:rPr lang="es-ES" sz="1200" dirty="0" err="1"/>
              <a:t>sudah</a:t>
            </a:r>
            <a:r>
              <a:rPr lang="es-ES" sz="1200" dirty="0"/>
              <a:t> </a:t>
            </a:r>
            <a:r>
              <a:rPr lang="es-ES" sz="1200" dirty="0" err="1"/>
              <a:t>ada</a:t>
            </a:r>
            <a:r>
              <a:rPr lang="es-ES" sz="1200" dirty="0"/>
              <a:t> di </a:t>
            </a:r>
            <a:r>
              <a:rPr lang="es-ES" sz="1200" dirty="0" err="1"/>
              <a:t>dalam</a:t>
            </a:r>
            <a:r>
              <a:rPr lang="es-ES" sz="1200" dirty="0"/>
              <a:t> </a:t>
            </a:r>
            <a:r>
              <a:rPr lang="es-ES" sz="1200" dirty="0" err="1"/>
              <a:t>CLOSEDs</a:t>
            </a:r>
            <a:r>
              <a:rPr lang="es-ES" sz="1200" dirty="0"/>
              <a:t>. A </a:t>
            </a:r>
            <a:r>
              <a:rPr lang="es-ES" sz="1200" dirty="0" err="1"/>
              <a:t>adalah</a:t>
            </a:r>
            <a:r>
              <a:rPr lang="es-ES" sz="1200" dirty="0"/>
              <a:t> </a:t>
            </a:r>
            <a:r>
              <a:rPr lang="es-ES" sz="1200" dirty="0" err="1"/>
              <a:t>suksesor</a:t>
            </a:r>
            <a:r>
              <a:rPr lang="es-ES" sz="1200" dirty="0"/>
              <a:t> </a:t>
            </a:r>
            <a:r>
              <a:rPr lang="es-ES" sz="1200" dirty="0" err="1"/>
              <a:t>dari</a:t>
            </a:r>
            <a:r>
              <a:rPr lang="es-ES" sz="1200" dirty="0"/>
              <a:t> B dan </a:t>
            </a:r>
            <a:r>
              <a:rPr lang="es-ES" sz="1200" dirty="0" err="1"/>
              <a:t>berada</a:t>
            </a:r>
            <a:r>
              <a:rPr lang="es-ES" sz="1200" dirty="0"/>
              <a:t> di </a:t>
            </a:r>
            <a:r>
              <a:rPr lang="es-ES" sz="1200" dirty="0" err="1"/>
              <a:t>dalam</a:t>
            </a:r>
            <a:r>
              <a:rPr lang="es-ES" sz="1200" dirty="0"/>
              <a:t> </a:t>
            </a:r>
            <a:r>
              <a:rPr lang="es-ES" sz="1200" dirty="0" err="1"/>
              <a:t>CLOSEDs</a:t>
            </a:r>
            <a:r>
              <a:rPr lang="es-ES" sz="1200" dirty="0"/>
              <a:t> 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g(S,B) </a:t>
            </a:r>
            <a:r>
              <a:rPr lang="es-ES" sz="1200" dirty="0" err="1"/>
              <a:t>melalui</a:t>
            </a:r>
            <a:r>
              <a:rPr lang="es-ES" sz="1200" dirty="0"/>
              <a:t> A </a:t>
            </a:r>
            <a:r>
              <a:rPr lang="es-ES" sz="1200" dirty="0" err="1"/>
              <a:t>lebih</a:t>
            </a:r>
            <a:r>
              <a:rPr lang="es-ES" sz="1200" dirty="0"/>
              <a:t> </a:t>
            </a:r>
            <a:r>
              <a:rPr lang="es-ES" sz="1200" dirty="0" err="1"/>
              <a:t>kecil</a:t>
            </a:r>
            <a:r>
              <a:rPr lang="es-ES" sz="1200" dirty="0"/>
              <a:t> </a:t>
            </a:r>
            <a:r>
              <a:rPr lang="es-ES" sz="1200" dirty="0" err="1"/>
              <a:t>daripada</a:t>
            </a:r>
            <a:r>
              <a:rPr lang="es-ES" sz="1200" dirty="0"/>
              <a:t> g(S,B) </a:t>
            </a:r>
            <a:r>
              <a:rPr lang="es-ES" sz="1200" dirty="0" err="1"/>
              <a:t>langsung</a:t>
            </a:r>
            <a:r>
              <a:rPr lang="es-ES" sz="1200" dirty="0"/>
              <a:t>, </a:t>
            </a:r>
            <a:r>
              <a:rPr lang="es-ES" sz="1200" dirty="0" err="1"/>
              <a:t>maka</a:t>
            </a:r>
            <a:r>
              <a:rPr lang="es-ES" sz="1200" dirty="0"/>
              <a:t> </a:t>
            </a:r>
            <a:r>
              <a:rPr lang="es-ES" sz="1200" dirty="0" err="1"/>
              <a:t>parent</a:t>
            </a:r>
            <a:r>
              <a:rPr lang="es-ES" sz="1200" dirty="0"/>
              <a:t> </a:t>
            </a:r>
            <a:r>
              <a:rPr lang="es-ES" sz="1200" dirty="0" err="1"/>
              <a:t>dari</a:t>
            </a:r>
            <a:r>
              <a:rPr lang="es-ES" sz="1200" dirty="0"/>
              <a:t> B </a:t>
            </a:r>
            <a:r>
              <a:rPr lang="es-ES" sz="1200" dirty="0" err="1"/>
              <a:t>diubah</a:t>
            </a:r>
            <a:r>
              <a:rPr lang="es-ES" sz="1200" dirty="0"/>
              <a:t> (</a:t>
            </a:r>
            <a:r>
              <a:rPr lang="es-ES" sz="1200" dirty="0" err="1"/>
              <a:t>dari</a:t>
            </a:r>
            <a:r>
              <a:rPr lang="es-ES" sz="1200" dirty="0"/>
              <a:t> S </a:t>
            </a:r>
            <a:r>
              <a:rPr lang="es-ES" sz="1200" dirty="0" err="1"/>
              <a:t>manjadi</a:t>
            </a:r>
            <a:r>
              <a:rPr lang="es-ES" sz="1200" dirty="0"/>
              <a:t> A)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200" dirty="0" err="1"/>
              <a:t>Nilai</a:t>
            </a:r>
            <a:r>
              <a:rPr lang="es-ES" sz="1200" dirty="0"/>
              <a:t> g dan f pada B juga </a:t>
            </a:r>
            <a:r>
              <a:rPr lang="es-ES" sz="1200" dirty="0" err="1"/>
              <a:t>diubah</a:t>
            </a:r>
            <a:endParaRPr lang="es-ES" sz="1200" dirty="0"/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200" dirty="0" err="1"/>
              <a:t>Hasil</a:t>
            </a:r>
            <a:r>
              <a:rPr lang="es-ES" sz="1200" dirty="0"/>
              <a:t> </a:t>
            </a:r>
            <a:r>
              <a:rPr lang="es-ES" sz="1200" dirty="0" err="1"/>
              <a:t>penelusuran</a:t>
            </a:r>
            <a:r>
              <a:rPr lang="es-ES" sz="1200" dirty="0"/>
              <a:t> </a:t>
            </a:r>
            <a:r>
              <a:rPr lang="es-ES" sz="1200" dirty="0" err="1"/>
              <a:t>balik</a:t>
            </a:r>
            <a:r>
              <a:rPr lang="es-ES" sz="1200" dirty="0"/>
              <a:t> </a:t>
            </a:r>
            <a:r>
              <a:rPr lang="es-ES" sz="1200" dirty="0" err="1"/>
              <a:t>menghasilkan</a:t>
            </a:r>
            <a:r>
              <a:rPr lang="es-ES" sz="1200" dirty="0"/>
              <a:t> S-A-B-F-K-G </a:t>
            </a:r>
            <a:r>
              <a:rPr lang="es-ES" sz="1200" dirty="0" err="1"/>
              <a:t>dengan</a:t>
            </a:r>
            <a:r>
              <a:rPr lang="es-ES" sz="1200" dirty="0"/>
              <a:t> total </a:t>
            </a:r>
            <a:r>
              <a:rPr lang="es-ES" sz="1200" dirty="0" err="1"/>
              <a:t>jarak</a:t>
            </a:r>
            <a:r>
              <a:rPr lang="es-ES" sz="1200" dirty="0"/>
              <a:t> = 95</a:t>
            </a:r>
          </a:p>
        </p:txBody>
      </p:sp>
    </p:spTree>
    <p:extLst>
      <p:ext uri="{BB962C8B-B14F-4D97-AF65-F5344CB8AC3E}">
        <p14:creationId xmlns:p14="http://schemas.microsoft.com/office/powerpoint/2010/main" val="10953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8456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“MBDA*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BDA*,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modifikasi</a:t>
            </a:r>
            <a:r>
              <a:rPr lang="en-US" sz="2400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MODIFIED BI-DIRECTIONAL A* (MBDA*)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DBD858E-DEC4-45FC-A4B4-B331A2B044FC}"/>
              </a:ext>
            </a:extLst>
          </p:cNvPr>
          <p:cNvSpPr txBox="1">
            <a:spLocks/>
          </p:cNvSpPr>
          <p:nvPr/>
        </p:nvSpPr>
        <p:spPr>
          <a:xfrm>
            <a:off x="1092020" y="2979608"/>
            <a:ext cx="4783848" cy="33068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pada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maju</a:t>
            </a:r>
            <a:r>
              <a:rPr lang="en-US" sz="2200" dirty="0"/>
              <a:t> (</a:t>
            </a:r>
            <a:r>
              <a:rPr lang="en-US" sz="2200" dirty="0" err="1"/>
              <a:t>dari</a:t>
            </a:r>
            <a:r>
              <a:rPr lang="en-US" sz="2200" dirty="0"/>
              <a:t> S </a:t>
            </a:r>
            <a:r>
              <a:rPr lang="en-US" sz="2200" dirty="0" err="1"/>
              <a:t>ke</a:t>
            </a:r>
            <a:r>
              <a:rPr lang="en-US" sz="2200" dirty="0"/>
              <a:t> G):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pada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mundur</a:t>
            </a:r>
            <a:r>
              <a:rPr lang="en-US" sz="2200" dirty="0"/>
              <a:t> (</a:t>
            </a:r>
            <a:r>
              <a:rPr lang="en-US" sz="2200" dirty="0" err="1"/>
              <a:t>dari</a:t>
            </a:r>
            <a:r>
              <a:rPr lang="en-US" sz="2200" dirty="0"/>
              <a:t> G </a:t>
            </a:r>
            <a:r>
              <a:rPr lang="en-US" sz="2200" dirty="0" err="1"/>
              <a:t>ke</a:t>
            </a:r>
            <a:r>
              <a:rPr lang="en-US" sz="2200" dirty="0"/>
              <a:t> S):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1BDFFCE9-D6C2-489F-A0B8-E8D731167EA5}"/>
              </a:ext>
            </a:extLst>
          </p:cNvPr>
          <p:cNvSpPr txBox="1">
            <a:spLocks/>
          </p:cNvSpPr>
          <p:nvPr/>
        </p:nvSpPr>
        <p:spPr>
          <a:xfrm>
            <a:off x="6149731" y="2979608"/>
            <a:ext cx="5003981" cy="33068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200" dirty="0"/>
              <a:t>Dimana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S: simpul asal atau </a:t>
            </a:r>
            <a:r>
              <a:rPr lang="id-ID" sz="2200" i="1" dirty="0"/>
              <a:t>initial state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G: simpul tujuan atau </a:t>
            </a:r>
            <a:r>
              <a:rPr lang="id-ID" sz="2200" i="1" dirty="0"/>
              <a:t>goal state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m</a:t>
            </a:r>
            <a:r>
              <a:rPr lang="en-US" sz="2200" dirty="0"/>
              <a:t>: </a:t>
            </a:r>
            <a:r>
              <a:rPr lang="en-US" sz="2200" i="1" dirty="0"/>
              <a:t>parent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g(S,n)</a:t>
            </a:r>
            <a:r>
              <a:rPr lang="id-ID" sz="2200" dirty="0"/>
              <a:t>: biaya sebenarnya dari S ke </a:t>
            </a:r>
            <a:r>
              <a:rPr lang="id-ID" sz="2200" i="1" dirty="0"/>
              <a:t>n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g(G,n)</a:t>
            </a:r>
            <a:r>
              <a:rPr lang="id-ID" sz="2200" dirty="0"/>
              <a:t>: biaya sebenarnya dari G ke </a:t>
            </a:r>
            <a:r>
              <a:rPr lang="id-ID" sz="2200" i="1" dirty="0"/>
              <a:t>n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h</a:t>
            </a:r>
            <a:r>
              <a:rPr lang="id-ID" sz="2200" i="1" baseline="-25000" dirty="0"/>
              <a:t>s</a:t>
            </a:r>
            <a:r>
              <a:rPr lang="id-ID" sz="2200" i="1" dirty="0"/>
              <a:t>(n)</a:t>
            </a:r>
            <a:r>
              <a:rPr lang="id-ID" sz="2200" dirty="0"/>
              <a:t>: biaya perkiraan dari n ke G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h</a:t>
            </a:r>
            <a:r>
              <a:rPr lang="id-ID" sz="2200" i="1" baseline="-25000" dirty="0"/>
              <a:t>g</a:t>
            </a:r>
            <a:r>
              <a:rPr lang="id-ID" sz="2200" i="1" dirty="0"/>
              <a:t>(n)</a:t>
            </a:r>
            <a:r>
              <a:rPr lang="id-ID" sz="2200" dirty="0"/>
              <a:t>: biaya perkiraan dari n ke S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200" dirty="0"/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52CF95F4-8BEB-437C-95C9-FB27BB1D4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94577"/>
              </p:ext>
            </p:extLst>
          </p:nvPr>
        </p:nvGraphicFramePr>
        <p:xfrm>
          <a:off x="1719384" y="3697654"/>
          <a:ext cx="3614616" cy="75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854200" imgH="393700" progId="Equation.3">
                  <p:embed/>
                </p:oleObj>
              </mc:Choice>
              <mc:Fallback>
                <p:oleObj name="Equation" r:id="rId4" imgW="1854200" imgH="393700" progId="Equation.3">
                  <p:embed/>
                  <p:pic>
                    <p:nvPicPr>
                      <p:cNvPr id="153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384" y="3697654"/>
                        <a:ext cx="3614616" cy="759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73526EE-28E9-454B-82EA-0F763EFC1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03681"/>
              </p:ext>
            </p:extLst>
          </p:nvPr>
        </p:nvGraphicFramePr>
        <p:xfrm>
          <a:off x="1719384" y="5332380"/>
          <a:ext cx="3614616" cy="74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153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384" y="5332380"/>
                        <a:ext cx="3614616" cy="740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056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MODIFIED BI-DIRECTIONAL A* (MBDA*)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09BDE9A0-6492-4B9B-94FF-3CC58C2F7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00864"/>
              </p:ext>
            </p:extLst>
          </p:nvPr>
        </p:nvGraphicFramePr>
        <p:xfrm>
          <a:off x="1097280" y="1817287"/>
          <a:ext cx="7818120" cy="280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4" imgW="4712018" imgH="1695926" progId="">
                  <p:embed/>
                </p:oleObj>
              </mc:Choice>
              <mc:Fallback>
                <p:oleObj name="Visio" r:id="rId4" imgW="4712018" imgH="1695926" progId="">
                  <p:embed/>
                  <p:pic>
                    <p:nvPicPr>
                      <p:cNvPr id="155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817287"/>
                        <a:ext cx="7818120" cy="2804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FD3CB64E-EE16-48DA-8329-16DF32D7A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60596"/>
              </p:ext>
            </p:extLst>
          </p:nvPr>
        </p:nvGraphicFramePr>
        <p:xfrm>
          <a:off x="3973830" y="4064817"/>
          <a:ext cx="7818120" cy="219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6" imgW="4695587" imgH="1305163" progId="">
                  <p:embed/>
                </p:oleObj>
              </mc:Choice>
              <mc:Fallback>
                <p:oleObj name="Visio" r:id="rId6" imgW="4695587" imgH="1305163" progId="">
                  <p:embed/>
                  <p:pic>
                    <p:nvPicPr>
                      <p:cNvPr id="164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30" y="4064817"/>
                        <a:ext cx="7818120" cy="2195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2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MODIFIED BI-DIRECTIONAL A* (MBDA*)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58A820E3-12BB-45F0-93BB-4BBC9F3D7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56282"/>
              </p:ext>
            </p:extLst>
          </p:nvPr>
        </p:nvGraphicFramePr>
        <p:xfrm>
          <a:off x="1097280" y="1827098"/>
          <a:ext cx="7646669" cy="260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4724400" imgH="1617107" progId="">
                  <p:embed/>
                </p:oleObj>
              </mc:Choice>
              <mc:Fallback>
                <p:oleObj name="Visio" r:id="rId4" imgW="4724400" imgH="1617107" progId="">
                  <p:embed/>
                  <p:pic>
                    <p:nvPicPr>
                      <p:cNvPr id="1638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827098"/>
                        <a:ext cx="7646669" cy="2604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3A86C5B5-1648-4F01-8C7E-890D0F5F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24350" y="4154201"/>
            <a:ext cx="7646670" cy="248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C63F75A-2637-4E65-98B8-A0A0A362B7EF}"/>
              </a:ext>
            </a:extLst>
          </p:cNvPr>
          <p:cNvSpPr txBox="1">
            <a:spLocks/>
          </p:cNvSpPr>
          <p:nvPr/>
        </p:nvSpPr>
        <p:spPr>
          <a:xfrm>
            <a:off x="8868318" y="2582907"/>
            <a:ext cx="2978332" cy="13261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Rute = S-A-B-F-K-G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Total </a:t>
            </a:r>
            <a:r>
              <a:rPr lang="es-ES" sz="1800" dirty="0" err="1"/>
              <a:t>Biaya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 err="1"/>
              <a:t>Biaya</a:t>
            </a:r>
            <a:r>
              <a:rPr lang="es-ES" sz="1800" dirty="0"/>
              <a:t> </a:t>
            </a:r>
            <a:r>
              <a:rPr lang="es-ES" sz="1800" dirty="0" err="1"/>
              <a:t>Optimal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BDA* = </a:t>
            </a:r>
            <a:r>
              <a:rPr lang="es-ES" sz="1800" dirty="0" err="1"/>
              <a:t>kumplit</a:t>
            </a:r>
            <a:r>
              <a:rPr lang="es-ES" sz="1800" dirty="0"/>
              <a:t> dan </a:t>
            </a:r>
            <a:r>
              <a:rPr lang="es-ES" sz="1800" dirty="0" err="1"/>
              <a:t>optimal</a:t>
            </a:r>
            <a:endParaRPr lang="en-US" sz="18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F948144-841A-4DE6-B8BB-E90999A3CBC0}"/>
              </a:ext>
            </a:extLst>
          </p:cNvPr>
          <p:cNvSpPr txBox="1">
            <a:spLocks/>
          </p:cNvSpPr>
          <p:nvPr/>
        </p:nvSpPr>
        <p:spPr>
          <a:xfrm>
            <a:off x="419101" y="4565044"/>
            <a:ext cx="3671833" cy="16625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s-ES" sz="1500" b="1" dirty="0"/>
              <a:t>KETERANGAN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s-ES" sz="1500" dirty="0"/>
              <a:t>“ </a:t>
            </a:r>
            <a:r>
              <a:rPr lang="es-ES" sz="1500" dirty="0" err="1"/>
              <a:t>Eksperimen</a:t>
            </a:r>
            <a:r>
              <a:rPr lang="es-ES" sz="1500" dirty="0"/>
              <a:t> yang </a:t>
            </a:r>
            <a:r>
              <a:rPr lang="es-ES" sz="1500" dirty="0" err="1"/>
              <a:t>dilakukan</a:t>
            </a:r>
            <a:r>
              <a:rPr lang="es-ES" sz="1500" dirty="0"/>
              <a:t> Tetsuo </a:t>
            </a:r>
            <a:r>
              <a:rPr lang="es-ES" sz="1500" dirty="0" err="1"/>
              <a:t>Shibuya</a:t>
            </a:r>
            <a:r>
              <a:rPr lang="es-ES" sz="1500" dirty="0"/>
              <a:t> </a:t>
            </a:r>
            <a:r>
              <a:rPr lang="es-ES" sz="1500" dirty="0" err="1"/>
              <a:t>terhadap</a:t>
            </a:r>
            <a:r>
              <a:rPr lang="es-ES" sz="1500" dirty="0"/>
              <a:t> </a:t>
            </a:r>
            <a:r>
              <a:rPr lang="es-ES" sz="1500" dirty="0" err="1"/>
              <a:t>jaringan</a:t>
            </a:r>
            <a:r>
              <a:rPr lang="es-ES" sz="1500" dirty="0"/>
              <a:t> jalan </a:t>
            </a:r>
            <a:r>
              <a:rPr lang="es-ES" sz="1500" dirty="0" err="1"/>
              <a:t>sesungguhnya</a:t>
            </a:r>
            <a:r>
              <a:rPr lang="es-ES" sz="1500" dirty="0"/>
              <a:t> (</a:t>
            </a:r>
            <a:r>
              <a:rPr lang="es-ES" sz="1500" i="1" dirty="0"/>
              <a:t>actual </a:t>
            </a:r>
            <a:r>
              <a:rPr lang="es-ES" sz="1500" i="1" dirty="0" err="1"/>
              <a:t>road</a:t>
            </a:r>
            <a:r>
              <a:rPr lang="es-ES" sz="1500" i="1" dirty="0"/>
              <a:t> </a:t>
            </a:r>
            <a:r>
              <a:rPr lang="es-ES" sz="1500" i="1" dirty="0" err="1"/>
              <a:t>network</a:t>
            </a:r>
            <a:r>
              <a:rPr lang="es-ES" sz="1500" dirty="0"/>
              <a:t>) di </a:t>
            </a:r>
            <a:r>
              <a:rPr lang="es-ES" sz="1500" dirty="0" err="1"/>
              <a:t>Tokyo</a:t>
            </a:r>
            <a:r>
              <a:rPr lang="es-ES" sz="1500" dirty="0"/>
              <a:t> </a:t>
            </a:r>
            <a:r>
              <a:rPr lang="es-ES" sz="1500" dirty="0" err="1"/>
              <a:t>membuktikan</a:t>
            </a:r>
            <a:r>
              <a:rPr lang="es-ES" sz="1500" dirty="0"/>
              <a:t> </a:t>
            </a:r>
            <a:r>
              <a:rPr lang="es-ES" sz="1500" dirty="0" err="1"/>
              <a:t>bahwa</a:t>
            </a:r>
            <a:r>
              <a:rPr lang="es-ES" sz="1500" dirty="0"/>
              <a:t> </a:t>
            </a:r>
            <a:r>
              <a:rPr lang="es-ES" sz="1500" dirty="0" err="1"/>
              <a:t>jumlah</a:t>
            </a:r>
            <a:r>
              <a:rPr lang="es-ES" sz="1500" dirty="0"/>
              <a:t> </a:t>
            </a:r>
            <a:r>
              <a:rPr lang="es-ES" sz="1500" dirty="0" err="1"/>
              <a:t>simpul</a:t>
            </a:r>
            <a:r>
              <a:rPr lang="es-ES" sz="1500" dirty="0"/>
              <a:t> yang </a:t>
            </a:r>
            <a:r>
              <a:rPr lang="es-ES" sz="1500" dirty="0" err="1"/>
              <a:t>dibangkitkan</a:t>
            </a:r>
            <a:r>
              <a:rPr lang="es-ES" sz="1500" dirty="0"/>
              <a:t> </a:t>
            </a:r>
            <a:r>
              <a:rPr lang="es-ES" sz="1500" dirty="0" err="1"/>
              <a:t>oleh</a:t>
            </a:r>
            <a:r>
              <a:rPr lang="es-ES" sz="1500" dirty="0"/>
              <a:t> MBDA* </a:t>
            </a:r>
            <a:r>
              <a:rPr lang="es-ES" sz="1500" dirty="0" err="1"/>
              <a:t>adalah</a:t>
            </a:r>
            <a:r>
              <a:rPr lang="es-ES" sz="1500" dirty="0"/>
              <a:t> </a:t>
            </a:r>
            <a:r>
              <a:rPr lang="es-ES" sz="1500" dirty="0" err="1"/>
              <a:t>setengah</a:t>
            </a:r>
            <a:r>
              <a:rPr lang="es-ES" sz="1500" dirty="0"/>
              <a:t> </a:t>
            </a:r>
            <a:r>
              <a:rPr lang="es-ES" sz="1500" dirty="0" err="1"/>
              <a:t>dari</a:t>
            </a:r>
            <a:r>
              <a:rPr lang="es-ES" sz="1500" dirty="0"/>
              <a:t> </a:t>
            </a:r>
            <a:r>
              <a:rPr lang="es-ES" sz="1500" dirty="0" err="1"/>
              <a:t>jumlah</a:t>
            </a:r>
            <a:r>
              <a:rPr lang="es-ES" sz="1500" dirty="0"/>
              <a:t> </a:t>
            </a:r>
            <a:r>
              <a:rPr lang="es-ES" sz="1500" dirty="0" err="1"/>
              <a:t>simpul</a:t>
            </a:r>
            <a:r>
              <a:rPr lang="es-ES" sz="1500" dirty="0"/>
              <a:t> yang </a:t>
            </a:r>
            <a:r>
              <a:rPr lang="es-ES" sz="1500" dirty="0" err="1"/>
              <a:t>dibangkitkan</a:t>
            </a:r>
            <a:r>
              <a:rPr lang="es-ES" sz="1500" dirty="0"/>
              <a:t> </a:t>
            </a:r>
            <a:r>
              <a:rPr lang="es-ES" sz="1500" dirty="0" err="1"/>
              <a:t>oleh</a:t>
            </a:r>
            <a:r>
              <a:rPr lang="es-ES" sz="1500" dirty="0"/>
              <a:t> A* [TET97] ”</a:t>
            </a:r>
          </a:p>
        </p:txBody>
      </p:sp>
    </p:spTree>
    <p:extLst>
      <p:ext uri="{BB962C8B-B14F-4D97-AF65-F5344CB8AC3E}">
        <p14:creationId xmlns:p14="http://schemas.microsoft.com/office/powerpoint/2010/main" val="37612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8456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“DWA*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bobot</a:t>
            </a:r>
            <a:r>
              <a:rPr lang="en-US" sz="2400" dirty="0"/>
              <a:t> yang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DYNAMIC WEIGHTING A* (DWA*)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DBD858E-DEC4-45FC-A4B4-B331A2B044FC}"/>
              </a:ext>
            </a:extLst>
          </p:cNvPr>
          <p:cNvSpPr txBox="1">
            <a:spLocks/>
          </p:cNvSpPr>
          <p:nvPr/>
        </p:nvSpPr>
        <p:spPr>
          <a:xfrm>
            <a:off x="1092020" y="2979608"/>
            <a:ext cx="4783848" cy="33068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i="1" dirty="0"/>
              <a:t>h</a:t>
            </a:r>
            <a:r>
              <a:rPr lang="en-US" sz="2200" dirty="0"/>
              <a:t> </a:t>
            </a:r>
            <a:r>
              <a:rPr lang="en-US" sz="2200" dirty="0" err="1"/>
              <a:t>diberi</a:t>
            </a:r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 </a:t>
            </a:r>
            <a:r>
              <a:rPr lang="en-US" sz="2200" dirty="0" err="1"/>
              <a:t>dinamis</a:t>
            </a:r>
            <a:r>
              <a:rPr lang="en-US" sz="2200" dirty="0"/>
              <a:t>.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Pada </a:t>
            </a:r>
            <a:r>
              <a:rPr lang="en-US" sz="2200" dirty="0" err="1"/>
              <a:t>awal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,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mana </a:t>
            </a:r>
            <a:r>
              <a:rPr lang="en-US" sz="2200" dirty="0" err="1"/>
              <a:t>saja</a:t>
            </a:r>
            <a:r>
              <a:rPr lang="en-US" sz="2200" dirty="0"/>
              <a:t> 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Tetapi</a:t>
            </a:r>
            <a:r>
              <a:rPr lang="en-US" sz="2200" dirty="0"/>
              <a:t>,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i="1" dirty="0"/>
              <a:t>goal</a:t>
            </a:r>
            <a:r>
              <a:rPr lang="en-US" sz="2200" dirty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dekat</a:t>
            </a:r>
            <a:r>
              <a:rPr lang="en-US" sz="2200" dirty="0"/>
              <a:t>,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difokuskan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i="1" dirty="0"/>
              <a:t>goal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endParaRPr lang="en-US" sz="2200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6651188C-20E4-46CA-A12E-4979B59C8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41638"/>
              </p:ext>
            </p:extLst>
          </p:nvPr>
        </p:nvGraphicFramePr>
        <p:xfrm>
          <a:off x="6620334" y="2873116"/>
          <a:ext cx="5188950" cy="3306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4" imgW="4386262" imgH="2931795" progId="">
                  <p:embed/>
                </p:oleObj>
              </mc:Choice>
              <mc:Fallback>
                <p:oleObj name="Visio" r:id="rId4" imgW="4386262" imgH="2931795" progId="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334" y="2873116"/>
                        <a:ext cx="5188950" cy="3306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D170E4E1-EB5E-401F-A81A-492BF27C4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50179"/>
              </p:ext>
            </p:extLst>
          </p:nvPr>
        </p:nvGraphicFramePr>
        <p:xfrm>
          <a:off x="1950419" y="5598318"/>
          <a:ext cx="306705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1600200" imgH="203200" progId="Equation.3">
                  <p:embed/>
                </p:oleObj>
              </mc:Choice>
              <mc:Fallback>
                <p:oleObj name="Equation" r:id="rId6" imgW="1600200" imgH="203200" progId="Equation.3">
                  <p:embed/>
                  <p:pic>
                    <p:nvPicPr>
                      <p:cNvPr id="1617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419" y="5598318"/>
                        <a:ext cx="3067050" cy="383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2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DYNAMIC WEIGHTING A* (DWA*)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CD17110-3418-49D0-A6E8-67CF3B0A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1830049"/>
            <a:ext cx="5555690" cy="319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530CBC7-D716-4C33-928A-3C264C3F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161358"/>
            <a:ext cx="5191062" cy="305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53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DYNAMIC WEIGHTING A* (DWA*)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53797DD-3B97-4D19-9EB4-DCA53722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662" y="2418496"/>
            <a:ext cx="5324788" cy="340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60FF0B7-F759-470A-9AF0-49617133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0072" y="2418496"/>
            <a:ext cx="5698294" cy="340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99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PENCARIAN HEURISTIC (INFORMED)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43341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800" i="1" dirty="0"/>
              <a:t>“ Kata </a:t>
            </a:r>
            <a:r>
              <a:rPr lang="en-US" sz="2800" b="1" i="1" dirty="0"/>
              <a:t>Heuristic</a:t>
            </a:r>
            <a:r>
              <a:rPr lang="en-US" sz="2800" i="1" dirty="0"/>
              <a:t> </a:t>
            </a:r>
            <a:r>
              <a:rPr lang="en-US" sz="2800" i="1" dirty="0" err="1"/>
              <a:t>berasal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</a:t>
            </a:r>
            <a:r>
              <a:rPr lang="en-US" sz="2800" i="1" dirty="0" err="1"/>
              <a:t>sebuah</a:t>
            </a:r>
            <a:r>
              <a:rPr lang="en-US" sz="2800" i="1" dirty="0"/>
              <a:t> kata </a:t>
            </a:r>
            <a:r>
              <a:rPr lang="en-US" sz="2800" i="1" dirty="0" err="1"/>
              <a:t>kerja</a:t>
            </a:r>
            <a:r>
              <a:rPr lang="en-US" sz="2800" i="1" dirty="0"/>
              <a:t> </a:t>
            </a:r>
            <a:r>
              <a:rPr lang="en-US" sz="2800" i="1" dirty="0" err="1"/>
              <a:t>bahasa</a:t>
            </a:r>
            <a:r>
              <a:rPr lang="en-US" sz="2800" i="1" dirty="0"/>
              <a:t> Yunani, </a:t>
            </a:r>
            <a:r>
              <a:rPr lang="en-US" sz="2800" i="1" dirty="0" err="1"/>
              <a:t>heuriskein</a:t>
            </a:r>
            <a:r>
              <a:rPr lang="en-US" sz="2800" i="1" dirty="0"/>
              <a:t>, yang </a:t>
            </a:r>
            <a:r>
              <a:rPr lang="en-US" sz="2800" i="1" dirty="0" err="1"/>
              <a:t>berarti</a:t>
            </a:r>
            <a:r>
              <a:rPr lang="en-US" sz="2800" i="1" dirty="0"/>
              <a:t> </a:t>
            </a:r>
            <a:r>
              <a:rPr lang="en-US" sz="2800" b="1" i="1" dirty="0" err="1"/>
              <a:t>mencari</a:t>
            </a:r>
            <a:r>
              <a:rPr lang="en-US" sz="2800" i="1" dirty="0"/>
              <a:t> </a:t>
            </a:r>
            <a:r>
              <a:rPr lang="en-US" sz="2800" i="1" dirty="0" err="1"/>
              <a:t>atau</a:t>
            </a:r>
            <a:r>
              <a:rPr lang="en-US" sz="2800" i="1" dirty="0"/>
              <a:t> </a:t>
            </a:r>
            <a:r>
              <a:rPr lang="en-US" sz="2800" b="1" i="1" dirty="0" err="1"/>
              <a:t>menemukan</a:t>
            </a:r>
            <a:r>
              <a:rPr lang="en-US" sz="2800" dirty="0"/>
              <a:t> “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600" dirty="0"/>
          </a:p>
          <a:p>
            <a:pPr marL="457200" indent="-35877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sebagian</a:t>
            </a:r>
            <a:r>
              <a:rPr lang="en-US" dirty="0"/>
              <a:t> orang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b="1" dirty="0" err="1"/>
              <a:t>heuristik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kata </a:t>
            </a:r>
            <a:r>
              <a:rPr lang="en-US" b="1" dirty="0" err="1"/>
              <a:t>algoritmik</a:t>
            </a:r>
            <a:r>
              <a:rPr lang="en-US" dirty="0"/>
              <a:t>, yang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457200" indent="-35877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Strategi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memandu</a:t>
            </a:r>
            <a:r>
              <a:rPr lang="en-US" b="1" dirty="0"/>
              <a:t> proses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dirty="0"/>
              <a:t>di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r>
              <a:rPr lang="en-US" dirty="0"/>
              <a:t>, dan </a:t>
            </a:r>
            <a:r>
              <a:rPr lang="en-US" dirty="0" err="1"/>
              <a:t>mengesampingkan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dan </a:t>
            </a:r>
            <a:r>
              <a:rPr lang="en-US" dirty="0" err="1"/>
              <a:t>pemborosan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457200" indent="-35877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heuristik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mengevaluasi</a:t>
            </a:r>
            <a:r>
              <a:rPr lang="en-US" b="1" dirty="0"/>
              <a:t> </a:t>
            </a:r>
            <a:r>
              <a:rPr lang="en-US" b="1" dirty="0" err="1"/>
              <a:t>keadaan-keadaan</a:t>
            </a:r>
            <a:r>
              <a:rPr lang="en-US" b="1" dirty="0"/>
              <a:t> </a:t>
            </a:r>
            <a:r>
              <a:rPr lang="en-US" dirty="0" err="1"/>
              <a:t>problema</a:t>
            </a:r>
            <a:r>
              <a:rPr lang="en-US" dirty="0"/>
              <a:t> individual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CFAEF2C-BC69-4B17-8298-9085E7F6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2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DYNAMIC WEIGHTING A* (DWA*)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94D2433-09EF-4D80-A534-9670A8A1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" y="1916567"/>
            <a:ext cx="5527880" cy="315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57289E4-01A4-4CCA-B944-76ADA1F7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3180" y="3102758"/>
            <a:ext cx="5295900" cy="315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A038DD-D7D1-42C1-A09C-14D16A532BBA}"/>
              </a:ext>
            </a:extLst>
          </p:cNvPr>
          <p:cNvSpPr txBox="1">
            <a:spLocks/>
          </p:cNvSpPr>
          <p:nvPr/>
        </p:nvSpPr>
        <p:spPr>
          <a:xfrm>
            <a:off x="8668838" y="1916567"/>
            <a:ext cx="2978332" cy="13261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Total </a:t>
            </a:r>
            <a:r>
              <a:rPr lang="es-ES" sz="1800" dirty="0" err="1"/>
              <a:t>Biaya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 err="1"/>
              <a:t>Biaya</a:t>
            </a:r>
            <a:r>
              <a:rPr lang="es-ES" sz="1800" dirty="0"/>
              <a:t> </a:t>
            </a:r>
            <a:r>
              <a:rPr lang="es-ES" sz="1800" dirty="0" err="1"/>
              <a:t>Optimal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DWA optimal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i="1" dirty="0"/>
              <a:t>w</a:t>
            </a:r>
            <a:r>
              <a:rPr lang="en-US" sz="1800" dirty="0"/>
              <a:t> 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i="1" dirty="0"/>
              <a:t>h</a:t>
            </a:r>
            <a:r>
              <a:rPr lang="en-US" sz="1800" dirty="0"/>
              <a:t> &gt; </a:t>
            </a:r>
            <a:r>
              <a:rPr lang="en-US" sz="1800" i="1" dirty="0"/>
              <a:t>real cost</a:t>
            </a:r>
          </a:p>
        </p:txBody>
      </p:sp>
    </p:spTree>
    <p:extLst>
      <p:ext uri="{BB962C8B-B14F-4D97-AF65-F5344CB8AC3E}">
        <p14:creationId xmlns:p14="http://schemas.microsoft.com/office/powerpoint/2010/main" val="1229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8456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</a:t>
            </a:r>
            <a:r>
              <a:rPr lang="en-US" sz="2400" dirty="0" err="1"/>
              <a:t>Algoritma</a:t>
            </a:r>
            <a:r>
              <a:rPr lang="en-US" sz="2400" dirty="0"/>
              <a:t> BA*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variasi</a:t>
            </a:r>
            <a:r>
              <a:rPr lang="en-US" sz="2400" dirty="0"/>
              <a:t> pada A*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membatasi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BEAM A* (BA*)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DBD858E-DEC4-45FC-A4B4-B331A2B044FC}"/>
              </a:ext>
            </a:extLst>
          </p:cNvPr>
          <p:cNvSpPr txBox="1">
            <a:spLocks/>
          </p:cNvSpPr>
          <p:nvPr/>
        </p:nvSpPr>
        <p:spPr>
          <a:xfrm>
            <a:off x="1092020" y="2560508"/>
            <a:ext cx="4783848" cy="3783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Membatasi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OPEN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Ketika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di OPEN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melebihi</a:t>
            </a:r>
            <a:r>
              <a:rPr lang="en-US" sz="2200" dirty="0"/>
              <a:t> </a:t>
            </a:r>
            <a:r>
              <a:rPr lang="en-US" sz="2200" dirty="0" err="1"/>
              <a:t>batas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i="1" dirty="0"/>
              <a:t>f </a:t>
            </a:r>
            <a:r>
              <a:rPr lang="en-US" sz="2200" dirty="0" err="1"/>
              <a:t>terbesar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dihapus</a:t>
            </a:r>
            <a:r>
              <a:rPr lang="en-US" sz="2200" dirty="0"/>
              <a:t> 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Sedangkan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di CLOSED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dibatasi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dihapus</a:t>
            </a:r>
            <a:r>
              <a:rPr lang="en-US" sz="2200" dirty="0"/>
              <a:t> (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/>
              <a:t>backtrack</a:t>
            </a:r>
            <a:r>
              <a:rPr lang="en-US" sz="2200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membatasi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di OPEN,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terfokus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sinar</a:t>
            </a:r>
            <a:r>
              <a:rPr lang="en-US" sz="2200" dirty="0"/>
              <a:t> (</a:t>
            </a:r>
            <a:r>
              <a:rPr lang="en-US" sz="2200" i="1" dirty="0"/>
              <a:t>beam</a:t>
            </a:r>
            <a:r>
              <a:rPr lang="en-US" sz="2200" dirty="0"/>
              <a:t>)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6651188C-20E4-46CA-A12E-4979B59C8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0646"/>
              </p:ext>
            </p:extLst>
          </p:nvPr>
        </p:nvGraphicFramePr>
        <p:xfrm>
          <a:off x="6316134" y="2679251"/>
          <a:ext cx="5493150" cy="350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4" imgW="4386262" imgH="2931795" progId="">
                  <p:embed/>
                </p:oleObj>
              </mc:Choice>
              <mc:Fallback>
                <p:oleObj name="Visio" r:id="rId4" imgW="4386262" imgH="2931795" progId="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6651188C-20E4-46CA-A12E-4979B59C8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134" y="2679251"/>
                        <a:ext cx="5493150" cy="3500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0671-4E84-4D87-A275-61930612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89D559B-B1F1-43B7-9EA1-5A6AB78C227A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28083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en-US" sz="2400" b="1" dirty="0"/>
              <a:t> </a:t>
            </a:r>
            <a:r>
              <a:rPr lang="en-US" sz="2400" b="1" dirty="0" err="1"/>
              <a:t>Kasus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disimpan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OPEN = 4, </a:t>
            </a:r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BA*?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EC3608-26F6-422A-97A5-18B3D790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BEAM A* (BA*)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EFA4797E-C765-46C3-BC65-4149F8BC3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95499"/>
              </p:ext>
            </p:extLst>
          </p:nvPr>
        </p:nvGraphicFramePr>
        <p:xfrm>
          <a:off x="1111069" y="2866053"/>
          <a:ext cx="5003982" cy="326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4" imgW="2464356" imgH="1714738" progId="">
                  <p:embed/>
                </p:oleObj>
              </mc:Choice>
              <mc:Fallback>
                <p:oleObj name="Visio" r:id="rId4" imgW="2464356" imgH="1714738" progId="">
                  <p:embed/>
                  <p:pic>
                    <p:nvPicPr>
                      <p:cNvPr id="1576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069" y="2866053"/>
                        <a:ext cx="5003982" cy="3267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689ACB79-2B37-434A-A011-07165B13E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60089"/>
              </p:ext>
            </p:extLst>
          </p:nvPr>
        </p:nvGraphicFramePr>
        <p:xfrm>
          <a:off x="7354742" y="2866053"/>
          <a:ext cx="2926417" cy="339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Visio" r:id="rId6" imgW="1549003" imgH="1946196" progId="">
                  <p:embed/>
                </p:oleObj>
              </mc:Choice>
              <mc:Fallback>
                <p:oleObj name="Visio" r:id="rId6" imgW="1549003" imgH="1946196" progId="">
                  <p:embed/>
                  <p:pic>
                    <p:nvPicPr>
                      <p:cNvPr id="1566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742" y="2866053"/>
                        <a:ext cx="2926417" cy="339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6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0671-4E84-4D87-A275-61930612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EC3608-26F6-422A-97A5-18B3D790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BEAM A* (BA*)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A3B29531-4DF0-41B8-BA16-716E577BB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524443"/>
              </p:ext>
            </p:extLst>
          </p:nvPr>
        </p:nvGraphicFramePr>
        <p:xfrm>
          <a:off x="541365" y="3009899"/>
          <a:ext cx="6137455" cy="319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4" imgW="3124914" imgH="1724263" progId="">
                  <p:embed/>
                </p:oleObj>
              </mc:Choice>
              <mc:Fallback>
                <p:oleObj name="Visio" r:id="rId4" imgW="3124914" imgH="1724263" progId="">
                  <p:embed/>
                  <p:pic>
                    <p:nvPicPr>
                      <p:cNvPr id="1812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65" y="3009899"/>
                        <a:ext cx="6137455" cy="3196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DC0046FA-884C-4116-9920-B70A0BE56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32967"/>
              </p:ext>
            </p:extLst>
          </p:nvPr>
        </p:nvGraphicFramePr>
        <p:xfrm>
          <a:off x="4552950" y="1867801"/>
          <a:ext cx="7429500" cy="27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6" imgW="4107894" imgH="1555671" progId="">
                  <p:embed/>
                </p:oleObj>
              </mc:Choice>
              <mc:Fallback>
                <p:oleObj name="Visio" r:id="rId6" imgW="4107894" imgH="1555671" progId="">
                  <p:embed/>
                  <p:pic>
                    <p:nvPicPr>
                      <p:cNvPr id="1802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867801"/>
                        <a:ext cx="7429500" cy="2760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2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0671-4E84-4D87-A275-61930612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EC3608-26F6-422A-97A5-18B3D790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BEAM A* (BA*)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9B898879-5C8C-4967-94AF-8D88F5653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37696"/>
              </p:ext>
            </p:extLst>
          </p:nvPr>
        </p:nvGraphicFramePr>
        <p:xfrm>
          <a:off x="506730" y="3316642"/>
          <a:ext cx="7075170" cy="297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4" imgW="4138612" imgH="1847136" progId="">
                  <p:embed/>
                </p:oleObj>
              </mc:Choice>
              <mc:Fallback>
                <p:oleObj name="Visio" r:id="rId4" imgW="4138612" imgH="1847136" progId="">
                  <p:embed/>
                  <p:pic>
                    <p:nvPicPr>
                      <p:cNvPr id="1792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" y="3316642"/>
                        <a:ext cx="7075170" cy="2979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D314204D-A092-45A5-B8DA-68BEE109D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234404"/>
              </p:ext>
            </p:extLst>
          </p:nvPr>
        </p:nvGraphicFramePr>
        <p:xfrm>
          <a:off x="5143500" y="1734402"/>
          <a:ext cx="6762750" cy="304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6" imgW="4042410" imgH="1886426" progId="">
                  <p:embed/>
                </p:oleObj>
              </mc:Choice>
              <mc:Fallback>
                <p:oleObj name="Visio" r:id="rId6" imgW="4042410" imgH="1886426" progId="">
                  <p:embed/>
                  <p:pic>
                    <p:nvPicPr>
                      <p:cNvPr id="1832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734402"/>
                        <a:ext cx="6762750" cy="3046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DAA7007-01EF-4EC2-B9B3-FA4FE0270B78}"/>
              </a:ext>
            </a:extLst>
          </p:cNvPr>
          <p:cNvSpPr txBox="1">
            <a:spLocks/>
          </p:cNvSpPr>
          <p:nvPr/>
        </p:nvSpPr>
        <p:spPr>
          <a:xfrm>
            <a:off x="8524875" y="4978725"/>
            <a:ext cx="2978332" cy="13261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/>
              <a:t>Total </a:t>
            </a:r>
            <a:r>
              <a:rPr lang="es-ES" sz="1800" dirty="0" err="1"/>
              <a:t>Biaya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dirty="0" err="1"/>
              <a:t>Biaya</a:t>
            </a:r>
            <a:r>
              <a:rPr lang="es-ES" sz="1800" dirty="0"/>
              <a:t> </a:t>
            </a:r>
            <a:r>
              <a:rPr lang="es-ES" sz="1800" dirty="0" err="1"/>
              <a:t>Optimal</a:t>
            </a:r>
            <a:r>
              <a:rPr lang="es-ES" sz="1800" dirty="0"/>
              <a:t> = 95</a:t>
            </a:r>
          </a:p>
          <a:p>
            <a:pPr marL="263525" indent="-1651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i-FI" sz="1800" dirty="0"/>
              <a:t>Optimal jika kapasitas OPEN mencukupi</a:t>
            </a:r>
            <a:endParaRPr 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9E543B-6B33-4418-9E8F-285C508FCA8E}"/>
              </a:ext>
            </a:extLst>
          </p:cNvPr>
          <p:cNvSpPr txBox="1">
            <a:spLocks/>
          </p:cNvSpPr>
          <p:nvPr/>
        </p:nvSpPr>
        <p:spPr>
          <a:xfrm>
            <a:off x="1097281" y="1856509"/>
            <a:ext cx="3654828" cy="1572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s-ES" sz="1500" b="1" dirty="0"/>
              <a:t>KETERANGAN</a:t>
            </a:r>
          </a:p>
          <a:p>
            <a:pPr marL="266700" indent="-1682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500" dirty="0" err="1"/>
              <a:t>Bagaimana</a:t>
            </a:r>
            <a:r>
              <a:rPr lang="es-ES" sz="1500" dirty="0"/>
              <a:t> </a:t>
            </a:r>
            <a:r>
              <a:rPr lang="es-ES" sz="1500" dirty="0" err="1"/>
              <a:t>menentukan</a:t>
            </a:r>
            <a:r>
              <a:rPr lang="es-ES" sz="1500" dirty="0"/>
              <a:t> </a:t>
            </a:r>
            <a:r>
              <a:rPr lang="es-ES" sz="1500" dirty="0" err="1"/>
              <a:t>jumlah</a:t>
            </a:r>
            <a:r>
              <a:rPr lang="es-ES" sz="1500" dirty="0"/>
              <a:t> </a:t>
            </a:r>
            <a:r>
              <a:rPr lang="es-ES" sz="1500" dirty="0" err="1"/>
              <a:t>simpul</a:t>
            </a:r>
            <a:r>
              <a:rPr lang="es-ES" sz="1500" dirty="0"/>
              <a:t> </a:t>
            </a:r>
            <a:r>
              <a:rPr lang="es-ES" sz="1500" dirty="0" err="1"/>
              <a:t>maksimum</a:t>
            </a:r>
            <a:r>
              <a:rPr lang="es-ES" sz="1500" dirty="0"/>
              <a:t> yang bisa </a:t>
            </a:r>
            <a:r>
              <a:rPr lang="es-ES" sz="1500" dirty="0" err="1"/>
              <a:t>disimpan</a:t>
            </a:r>
            <a:r>
              <a:rPr lang="es-ES" sz="1500" dirty="0"/>
              <a:t> di </a:t>
            </a:r>
            <a:r>
              <a:rPr lang="es-ES" sz="1500" dirty="0" err="1"/>
              <a:t>dalam</a:t>
            </a:r>
            <a:r>
              <a:rPr lang="es-ES" sz="1500" dirty="0"/>
              <a:t> OPEN ?</a:t>
            </a:r>
          </a:p>
          <a:p>
            <a:pPr marL="266700" indent="-1682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500" dirty="0" err="1"/>
              <a:t>Jika</a:t>
            </a:r>
            <a:r>
              <a:rPr lang="es-ES" sz="1500" dirty="0"/>
              <a:t> </a:t>
            </a:r>
            <a:r>
              <a:rPr lang="es-ES" sz="1500" dirty="0" err="1"/>
              <a:t>penentuannya</a:t>
            </a:r>
            <a:r>
              <a:rPr lang="es-ES" sz="1500" dirty="0"/>
              <a:t> </a:t>
            </a:r>
            <a:r>
              <a:rPr lang="es-ES" sz="1500" dirty="0" err="1"/>
              <a:t>kurang</a:t>
            </a:r>
            <a:r>
              <a:rPr lang="es-ES" sz="1500" dirty="0"/>
              <a:t> </a:t>
            </a:r>
            <a:r>
              <a:rPr lang="es-ES" sz="1500" dirty="0" err="1"/>
              <a:t>tepat</a:t>
            </a:r>
            <a:r>
              <a:rPr lang="es-ES" sz="1500" dirty="0"/>
              <a:t>, BA* </a:t>
            </a:r>
            <a:r>
              <a:rPr lang="es-ES" sz="1500" dirty="0" err="1"/>
              <a:t>mungkin</a:t>
            </a:r>
            <a:r>
              <a:rPr lang="es-ES" sz="1500" dirty="0"/>
              <a:t> </a:t>
            </a:r>
            <a:r>
              <a:rPr lang="es-ES" sz="1500" dirty="0" err="1"/>
              <a:t>tidak</a:t>
            </a:r>
            <a:r>
              <a:rPr lang="es-ES" sz="1500" dirty="0"/>
              <a:t> </a:t>
            </a:r>
            <a:r>
              <a:rPr lang="es-ES" sz="1500" dirty="0" err="1"/>
              <a:t>kumplit</a:t>
            </a:r>
            <a:r>
              <a:rPr lang="es-ES" sz="1500" dirty="0"/>
              <a:t> dan </a:t>
            </a:r>
            <a:r>
              <a:rPr lang="es-ES" sz="1500" dirty="0" err="1"/>
              <a:t>tidak</a:t>
            </a:r>
            <a:r>
              <a:rPr lang="es-ES" sz="1500" dirty="0"/>
              <a:t> </a:t>
            </a:r>
            <a:r>
              <a:rPr lang="es-ES" sz="1500" dirty="0" err="1"/>
              <a:t>optimal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4884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Greedy Best First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FE53ED5-73E4-4BC1-90C9-ECDE790E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6895" y="2143884"/>
            <a:ext cx="81041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B38722-2280-477D-ABE3-67387EEC3787}"/>
              </a:ext>
            </a:extLst>
          </p:cNvPr>
          <p:cNvSpPr/>
          <p:nvPr/>
        </p:nvSpPr>
        <p:spPr>
          <a:xfrm rot="10615343">
            <a:off x="4175558" y="3667884"/>
            <a:ext cx="884237" cy="6858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70BA5B-353E-4029-887A-83FED8C6F1FC}"/>
              </a:ext>
            </a:extLst>
          </p:cNvPr>
          <p:cNvSpPr/>
          <p:nvPr/>
        </p:nvSpPr>
        <p:spPr>
          <a:xfrm rot="10615343">
            <a:off x="4178733" y="3591684"/>
            <a:ext cx="1506537" cy="760413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19934A-EA50-42E1-BAD8-24C72ACDDA6C}"/>
              </a:ext>
            </a:extLst>
          </p:cNvPr>
          <p:cNvSpPr/>
          <p:nvPr/>
        </p:nvSpPr>
        <p:spPr>
          <a:xfrm rot="10469390">
            <a:off x="4156508" y="3431347"/>
            <a:ext cx="2330450" cy="925512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4682FF-2B26-4429-94E8-57046B888DDF}"/>
              </a:ext>
            </a:extLst>
          </p:cNvPr>
          <p:cNvSpPr/>
          <p:nvPr/>
        </p:nvSpPr>
        <p:spPr>
          <a:xfrm rot="10615343">
            <a:off x="4194608" y="3363084"/>
            <a:ext cx="3013075" cy="1065213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9D79A1-B1F6-4CFE-868F-6D7B7B6144E9}"/>
              </a:ext>
            </a:extLst>
          </p:cNvPr>
          <p:cNvSpPr/>
          <p:nvPr/>
        </p:nvSpPr>
        <p:spPr>
          <a:xfrm rot="10615343">
            <a:off x="4158095" y="3286884"/>
            <a:ext cx="3506788" cy="1146175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A28420-9159-4FE9-8839-2462CBC78E77}"/>
              </a:ext>
            </a:extLst>
          </p:cNvPr>
          <p:cNvSpPr/>
          <p:nvPr/>
        </p:nvSpPr>
        <p:spPr>
          <a:xfrm rot="10615343">
            <a:off x="4156508" y="3256722"/>
            <a:ext cx="3925887" cy="1220787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0EC01BE-1A14-4DA5-B356-A0F1B6D45F8B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11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4" grpId="0" animBg="1"/>
      <p:bldP spid="25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A* (A Star)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2E7E3C4-5B44-4DD0-84A0-F87BB861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5534" y="215265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081468E-4D28-4187-B662-E0D51E8A9FA5}"/>
              </a:ext>
            </a:extLst>
          </p:cNvPr>
          <p:cNvSpPr/>
          <p:nvPr/>
        </p:nvSpPr>
        <p:spPr>
          <a:xfrm rot="10615343">
            <a:off x="4174480" y="3677285"/>
            <a:ext cx="884238" cy="6848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E8000F-6AC4-40FA-87B0-0E6037322DB8}"/>
              </a:ext>
            </a:extLst>
          </p:cNvPr>
          <p:cNvSpPr/>
          <p:nvPr/>
        </p:nvSpPr>
        <p:spPr>
          <a:xfrm rot="10615343">
            <a:off x="4177579" y="3376176"/>
            <a:ext cx="1506570" cy="12256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2EA13-964A-44B9-8DF4-EE059642018B}"/>
              </a:ext>
            </a:extLst>
          </p:cNvPr>
          <p:cNvSpPr/>
          <p:nvPr/>
        </p:nvSpPr>
        <p:spPr>
          <a:xfrm rot="10615343">
            <a:off x="4158785" y="3204769"/>
            <a:ext cx="2330408" cy="14416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06DE69-9B93-4C1C-94F0-789D8E3D5A10}"/>
              </a:ext>
            </a:extLst>
          </p:cNvPr>
          <p:cNvSpPr/>
          <p:nvPr/>
        </p:nvSpPr>
        <p:spPr>
          <a:xfrm rot="10615343">
            <a:off x="4191162" y="3067283"/>
            <a:ext cx="3013501" cy="16019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AD740-A52C-4877-BC75-7F05CF36319C}"/>
              </a:ext>
            </a:extLst>
          </p:cNvPr>
          <p:cNvSpPr/>
          <p:nvPr/>
        </p:nvSpPr>
        <p:spPr>
          <a:xfrm rot="10615343">
            <a:off x="4159368" y="3068089"/>
            <a:ext cx="3506356" cy="16780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455FA5-776D-4FFD-9734-D4ECBE5B8BFE}"/>
              </a:ext>
            </a:extLst>
          </p:cNvPr>
          <p:cNvSpPr/>
          <p:nvPr/>
        </p:nvSpPr>
        <p:spPr>
          <a:xfrm rot="10615343">
            <a:off x="4157460" y="2988965"/>
            <a:ext cx="3925793" cy="17541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DC1D99-B57D-4AC0-AB2C-A3C752265274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808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Iterative Deepening A* (IDA*)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E68ED26-8DF5-49D3-9875-4CE2CC88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5534" y="215265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1074C-FF64-46DD-AFD5-FE547C3AE618}"/>
              </a:ext>
            </a:extLst>
          </p:cNvPr>
          <p:cNvSpPr/>
          <p:nvPr/>
        </p:nvSpPr>
        <p:spPr>
          <a:xfrm rot="10615343">
            <a:off x="4352435" y="3784267"/>
            <a:ext cx="615685" cy="438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B6782D-5F8E-4D6F-9C37-6BD2AFC46CDB}"/>
              </a:ext>
            </a:extLst>
          </p:cNvPr>
          <p:cNvSpPr/>
          <p:nvPr/>
        </p:nvSpPr>
        <p:spPr>
          <a:xfrm rot="10615343">
            <a:off x="4330650" y="3622151"/>
            <a:ext cx="1399579" cy="784019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5B85E7-2152-4A4A-A2C3-3980DFD7BE8C}"/>
              </a:ext>
            </a:extLst>
          </p:cNvPr>
          <p:cNvSpPr/>
          <p:nvPr/>
        </p:nvSpPr>
        <p:spPr>
          <a:xfrm rot="10615343">
            <a:off x="4330264" y="3469864"/>
            <a:ext cx="2164911" cy="92218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698451-0CB2-4F6C-9632-BD1A4ACECEA5}"/>
              </a:ext>
            </a:extLst>
          </p:cNvPr>
          <p:cNvSpPr/>
          <p:nvPr/>
        </p:nvSpPr>
        <p:spPr>
          <a:xfrm rot="10615343">
            <a:off x="4362591" y="3403207"/>
            <a:ext cx="2661925" cy="10247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70ACA-D19A-4FB7-B948-D2CBFFDFDC56}"/>
              </a:ext>
            </a:extLst>
          </p:cNvPr>
          <p:cNvSpPr/>
          <p:nvPr/>
        </p:nvSpPr>
        <p:spPr>
          <a:xfrm rot="10615343">
            <a:off x="4455186" y="3331637"/>
            <a:ext cx="3257347" cy="10734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932D8A-AA99-4F82-B5A3-6AADB4FDB777}"/>
              </a:ext>
            </a:extLst>
          </p:cNvPr>
          <p:cNvSpPr/>
          <p:nvPr/>
        </p:nvSpPr>
        <p:spPr>
          <a:xfrm rot="10615343">
            <a:off x="4410812" y="3316543"/>
            <a:ext cx="3646997" cy="112212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4D0EAF-E086-4F07-A33F-484D638F3549}"/>
              </a:ext>
            </a:extLst>
          </p:cNvPr>
          <p:cNvSpPr/>
          <p:nvPr/>
        </p:nvSpPr>
        <p:spPr>
          <a:xfrm rot="10615343">
            <a:off x="4352434" y="3784267"/>
            <a:ext cx="615685" cy="438066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22E2EA-0452-4BFD-8CCB-466D9FCCDDEF}"/>
              </a:ext>
            </a:extLst>
          </p:cNvPr>
          <p:cNvSpPr/>
          <p:nvPr/>
        </p:nvSpPr>
        <p:spPr>
          <a:xfrm rot="10615343">
            <a:off x="4352435" y="3783270"/>
            <a:ext cx="615685" cy="4380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A864B2-2929-436F-B810-5A1DFBA0EAB0}"/>
              </a:ext>
            </a:extLst>
          </p:cNvPr>
          <p:cNvSpPr/>
          <p:nvPr/>
        </p:nvSpPr>
        <p:spPr>
          <a:xfrm rot="10615343">
            <a:off x="4330355" y="3622152"/>
            <a:ext cx="1399579" cy="78401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3E4922-CFAD-425B-8767-F00938C523F3}"/>
              </a:ext>
            </a:extLst>
          </p:cNvPr>
          <p:cNvSpPr/>
          <p:nvPr/>
        </p:nvSpPr>
        <p:spPr>
          <a:xfrm rot="10615343">
            <a:off x="4367933" y="3784560"/>
            <a:ext cx="615685" cy="43806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4D1B53-07A1-420A-8C17-9BBDE5E74813}"/>
              </a:ext>
            </a:extLst>
          </p:cNvPr>
          <p:cNvSpPr/>
          <p:nvPr/>
        </p:nvSpPr>
        <p:spPr>
          <a:xfrm rot="10615343">
            <a:off x="4352435" y="3769062"/>
            <a:ext cx="615685" cy="43806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5F5FE7-6D15-4E00-BC6F-0F4F98B81786}"/>
              </a:ext>
            </a:extLst>
          </p:cNvPr>
          <p:cNvSpPr/>
          <p:nvPr/>
        </p:nvSpPr>
        <p:spPr>
          <a:xfrm rot="10615343">
            <a:off x="4332935" y="3622151"/>
            <a:ext cx="1399579" cy="78401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6C9CC5-4CDB-4326-A44D-4E238D270E7A}"/>
              </a:ext>
            </a:extLst>
          </p:cNvPr>
          <p:cNvSpPr/>
          <p:nvPr/>
        </p:nvSpPr>
        <p:spPr>
          <a:xfrm rot="10615343">
            <a:off x="4331645" y="3622152"/>
            <a:ext cx="1399579" cy="7840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41BD43-2DF5-4BA6-87C1-385F44C36F26}"/>
              </a:ext>
            </a:extLst>
          </p:cNvPr>
          <p:cNvSpPr/>
          <p:nvPr/>
        </p:nvSpPr>
        <p:spPr>
          <a:xfrm rot="10615343">
            <a:off x="4334235" y="3469864"/>
            <a:ext cx="2164911" cy="92218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81A6B0-AD83-4810-A455-E03BDBC99818}"/>
              </a:ext>
            </a:extLst>
          </p:cNvPr>
          <p:cNvSpPr/>
          <p:nvPr/>
        </p:nvSpPr>
        <p:spPr>
          <a:xfrm rot="10615343">
            <a:off x="4345854" y="3622152"/>
            <a:ext cx="1399579" cy="78401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CBFED4-F0B4-41DB-BFB5-C0C2CC6FF5B9}"/>
              </a:ext>
            </a:extLst>
          </p:cNvPr>
          <p:cNvSpPr/>
          <p:nvPr/>
        </p:nvSpPr>
        <p:spPr>
          <a:xfrm rot="10615343">
            <a:off x="4322986" y="3469864"/>
            <a:ext cx="2164911" cy="9221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39687-3E16-4E31-881D-DF76030C3CDA}"/>
              </a:ext>
            </a:extLst>
          </p:cNvPr>
          <p:cNvSpPr/>
          <p:nvPr/>
        </p:nvSpPr>
        <p:spPr>
          <a:xfrm rot="10615343">
            <a:off x="4347094" y="3403208"/>
            <a:ext cx="2661925" cy="10247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0EC57D-0C87-4356-8088-44E9A15259A3}"/>
              </a:ext>
            </a:extLst>
          </p:cNvPr>
          <p:cNvSpPr/>
          <p:nvPr/>
        </p:nvSpPr>
        <p:spPr>
          <a:xfrm rot="10615343">
            <a:off x="4367933" y="3784560"/>
            <a:ext cx="615685" cy="438066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1943B6-D108-4016-9B77-B6DB5C97004A}"/>
              </a:ext>
            </a:extLst>
          </p:cNvPr>
          <p:cNvSpPr/>
          <p:nvPr/>
        </p:nvSpPr>
        <p:spPr>
          <a:xfrm rot="10615343">
            <a:off x="4331646" y="3622153"/>
            <a:ext cx="1399579" cy="784019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72AE18-0D82-48EF-9FF5-90F9015FC0FB}"/>
              </a:ext>
            </a:extLst>
          </p:cNvPr>
          <p:cNvSpPr/>
          <p:nvPr/>
        </p:nvSpPr>
        <p:spPr>
          <a:xfrm rot="10615343">
            <a:off x="4335527" y="3469864"/>
            <a:ext cx="2164911" cy="922189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81BFEB-A319-4946-9221-C6CD6C9BAB87}"/>
              </a:ext>
            </a:extLst>
          </p:cNvPr>
          <p:cNvSpPr/>
          <p:nvPr/>
        </p:nvSpPr>
        <p:spPr>
          <a:xfrm rot="10615343">
            <a:off x="4362592" y="3403208"/>
            <a:ext cx="2661925" cy="102477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86E1AD-BC7E-43C6-9003-6F074EDEBF4C}"/>
              </a:ext>
            </a:extLst>
          </p:cNvPr>
          <p:cNvSpPr/>
          <p:nvPr/>
        </p:nvSpPr>
        <p:spPr>
          <a:xfrm rot="10615343">
            <a:off x="4455187" y="3331637"/>
            <a:ext cx="3257347" cy="1073445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Content Placeholder 11">
            <a:extLst>
              <a:ext uri="{FF2B5EF4-FFF2-40B4-BE49-F238E27FC236}">
                <a16:creationId xmlns:a16="http://schemas.microsoft.com/office/drawing/2014/main" id="{1B22C406-7115-435B-91EB-607A8C5532BE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689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Simplified Memory-Bounded A* (SMA*)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BEDE7753-28EB-4B38-930D-1F846EF4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5156" y="2143884"/>
            <a:ext cx="81041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9E5E4C3-2C8F-4F9C-80DA-3904E5A4F954}"/>
              </a:ext>
            </a:extLst>
          </p:cNvPr>
          <p:cNvSpPr/>
          <p:nvPr/>
        </p:nvSpPr>
        <p:spPr>
          <a:xfrm rot="10615343">
            <a:off x="4173819" y="3667884"/>
            <a:ext cx="884237" cy="685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82B9C5-91F7-49A2-9547-87D620DDAB4D}"/>
              </a:ext>
            </a:extLst>
          </p:cNvPr>
          <p:cNvSpPr/>
          <p:nvPr/>
        </p:nvSpPr>
        <p:spPr>
          <a:xfrm rot="12027640">
            <a:off x="4176994" y="3734941"/>
            <a:ext cx="1506537" cy="7604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004A78-6D46-42D9-AB7E-AC873A6D2E35}"/>
              </a:ext>
            </a:extLst>
          </p:cNvPr>
          <p:cNvSpPr/>
          <p:nvPr/>
        </p:nvSpPr>
        <p:spPr>
          <a:xfrm rot="10469390">
            <a:off x="4154769" y="3431347"/>
            <a:ext cx="2330450" cy="9255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81EA62-4EE6-49EF-BC8A-6BA8DE3DA225}"/>
              </a:ext>
            </a:extLst>
          </p:cNvPr>
          <p:cNvSpPr/>
          <p:nvPr/>
        </p:nvSpPr>
        <p:spPr>
          <a:xfrm rot="9472296">
            <a:off x="4093612" y="2976942"/>
            <a:ext cx="3013075" cy="10652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1516E9-015A-4245-8387-71B5107B94CC}"/>
              </a:ext>
            </a:extLst>
          </p:cNvPr>
          <p:cNvSpPr/>
          <p:nvPr/>
        </p:nvSpPr>
        <p:spPr>
          <a:xfrm rot="10615343">
            <a:off x="4156356" y="3286884"/>
            <a:ext cx="3506788" cy="114617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1C9D8C-CA48-445A-A85C-D2D8F5B537DB}"/>
              </a:ext>
            </a:extLst>
          </p:cNvPr>
          <p:cNvSpPr/>
          <p:nvPr/>
        </p:nvSpPr>
        <p:spPr>
          <a:xfrm rot="10615343">
            <a:off x="4154769" y="3256722"/>
            <a:ext cx="3925887" cy="12207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4BC1A9E-4380-4256-B3B9-F327F28737AD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51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Modified Bi-Directional A* (MBDA*)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88D043-A85C-4AED-BE4D-45487998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5534" y="2152650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E42EAFD-5DE1-4BF6-A5CE-DB36F3FC53A0}"/>
              </a:ext>
            </a:extLst>
          </p:cNvPr>
          <p:cNvSpPr/>
          <p:nvPr/>
        </p:nvSpPr>
        <p:spPr>
          <a:xfrm rot="10615343">
            <a:off x="4174473" y="3677002"/>
            <a:ext cx="884238" cy="685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F6FCAC-901F-490A-AA74-287C6EE4F048}"/>
              </a:ext>
            </a:extLst>
          </p:cNvPr>
          <p:cNvSpPr/>
          <p:nvPr/>
        </p:nvSpPr>
        <p:spPr>
          <a:xfrm rot="10615343">
            <a:off x="4177140" y="3524280"/>
            <a:ext cx="1506570" cy="9130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43174B-6BED-48BF-BD97-F44F64C86978}"/>
              </a:ext>
            </a:extLst>
          </p:cNvPr>
          <p:cNvSpPr/>
          <p:nvPr/>
        </p:nvSpPr>
        <p:spPr>
          <a:xfrm rot="10615343">
            <a:off x="4161710" y="3447358"/>
            <a:ext cx="2330408" cy="1065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11A635-D08A-4A5C-AC1C-D36273CF0FE5}"/>
              </a:ext>
            </a:extLst>
          </p:cNvPr>
          <p:cNvSpPr/>
          <p:nvPr/>
        </p:nvSpPr>
        <p:spPr>
          <a:xfrm rot="10984657" flipH="1">
            <a:off x="7674342" y="3528569"/>
            <a:ext cx="884238" cy="685094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8275F4-3CAD-47F8-AF96-D4762D54EF6C}"/>
              </a:ext>
            </a:extLst>
          </p:cNvPr>
          <p:cNvSpPr/>
          <p:nvPr/>
        </p:nvSpPr>
        <p:spPr>
          <a:xfrm rot="10984657" flipH="1">
            <a:off x="7075759" y="3375847"/>
            <a:ext cx="1506570" cy="913082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5906A5-DC13-4F6D-8CE0-C11CA6F2D0DA}"/>
              </a:ext>
            </a:extLst>
          </p:cNvPr>
          <p:cNvSpPr/>
          <p:nvPr/>
        </p:nvSpPr>
        <p:spPr>
          <a:xfrm rot="10984657" flipH="1">
            <a:off x="6241050" y="3298925"/>
            <a:ext cx="2330408" cy="1065261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31A6ED61-9980-460A-B780-96CECD259C1B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678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EAB93890-E8A0-46F8-9867-88C773F82EB9}"/>
              </a:ext>
            </a:extLst>
          </p:cNvPr>
          <p:cNvSpPr txBox="1">
            <a:spLocks/>
          </p:cNvSpPr>
          <p:nvPr/>
        </p:nvSpPr>
        <p:spPr>
          <a:xfrm>
            <a:off x="6383215" y="2444261"/>
            <a:ext cx="4770497" cy="38686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b="1" dirty="0" err="1"/>
              <a:t>waktu</a:t>
            </a:r>
            <a:r>
              <a:rPr lang="en-US" sz="2200" b="1" dirty="0"/>
              <a:t> </a:t>
            </a:r>
            <a:r>
              <a:rPr lang="en-US" sz="2200" b="1" dirty="0" err="1"/>
              <a:t>akses</a:t>
            </a:r>
            <a:r>
              <a:rPr lang="en-US" sz="2200" b="1" dirty="0"/>
              <a:t> </a:t>
            </a:r>
            <a:r>
              <a:rPr lang="en-US" sz="2200" dirty="0"/>
              <a:t>dan </a:t>
            </a:r>
            <a:r>
              <a:rPr lang="en-US" sz="2200" dirty="0" err="1"/>
              <a:t>besaran</a:t>
            </a:r>
            <a:r>
              <a:rPr lang="en-US" sz="2200" dirty="0"/>
              <a:t> </a:t>
            </a:r>
            <a:r>
              <a:rPr lang="en-US" sz="2200" b="1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relevan</a:t>
            </a:r>
            <a:endParaRPr lang="en-US" sz="2200" dirty="0"/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b="1" dirty="0" err="1"/>
              <a:t>fungsi</a:t>
            </a:r>
            <a:r>
              <a:rPr lang="en-US" sz="2200" dirty="0"/>
              <a:t> yang </a:t>
            </a:r>
            <a:r>
              <a:rPr lang="en-US" sz="2200" dirty="0" err="1"/>
              <a:t>menghitung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/>
              <a:t>perkiraan</a:t>
            </a:r>
            <a:r>
              <a:rPr lang="en-US" sz="2200" dirty="0"/>
              <a:t> (</a:t>
            </a:r>
            <a:r>
              <a:rPr lang="en-US" sz="2200" b="1" dirty="0" err="1"/>
              <a:t>estimasi</a:t>
            </a:r>
            <a:r>
              <a:rPr lang="en-US" sz="2200" dirty="0"/>
              <a:t>)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,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i="1" dirty="0"/>
              <a:t>heuristic</a:t>
            </a:r>
            <a:r>
              <a:rPr lang="en-US" sz="2200" dirty="0"/>
              <a:t> </a:t>
            </a:r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b="1" dirty="0" err="1"/>
              <a:t>Aplikasi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i="1" dirty="0"/>
              <a:t>heuristic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i="1" dirty="0"/>
              <a:t>Google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1097281" y="2005678"/>
            <a:ext cx="4770498" cy="43071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 err="1"/>
              <a:t>Pencarian</a:t>
            </a:r>
            <a:r>
              <a:rPr lang="en-US" sz="2400" b="1" dirty="0"/>
              <a:t> </a:t>
            </a:r>
            <a:r>
              <a:rPr lang="en-US" sz="2400" b="1" i="1" dirty="0"/>
              <a:t>Heuristic (informed)</a:t>
            </a:r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lengkap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buta</a:t>
            </a:r>
            <a:r>
              <a:rPr lang="en-US" sz="2200" dirty="0"/>
              <a:t> (</a:t>
            </a:r>
            <a:r>
              <a:rPr lang="en-US" sz="2200" i="1" dirty="0"/>
              <a:t>uninformed search</a:t>
            </a:r>
            <a:r>
              <a:rPr lang="en-US" sz="2200" dirty="0"/>
              <a:t>)</a:t>
            </a:r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Pada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i="1" dirty="0"/>
              <a:t>heuristic</a:t>
            </a:r>
            <a:r>
              <a:rPr lang="en-US" sz="2200" dirty="0"/>
              <a:t> </a:t>
            </a:r>
            <a:r>
              <a:rPr lang="en-US" sz="2200" dirty="0" err="1"/>
              <a:t>diberikan</a:t>
            </a:r>
            <a:r>
              <a:rPr lang="en-US" sz="2200" dirty="0"/>
              <a:t> </a:t>
            </a:r>
            <a:r>
              <a:rPr lang="en-US" sz="2200" b="1" dirty="0" err="1"/>
              <a:t>informasi</a:t>
            </a:r>
            <a:r>
              <a:rPr lang="en-US" sz="2200" b="1" dirty="0"/>
              <a:t> </a:t>
            </a:r>
            <a:r>
              <a:rPr lang="en-US" sz="2200" b="1" dirty="0" err="1"/>
              <a:t>tambahan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, </a:t>
            </a:r>
            <a:r>
              <a:rPr lang="en-US" sz="2200" dirty="0" err="1"/>
              <a:t>jarak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yang lain</a:t>
            </a:r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tambahan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b="1" dirty="0" err="1"/>
              <a:t>mempercepat</a:t>
            </a:r>
            <a:r>
              <a:rPr lang="en-US" sz="2200" dirty="0"/>
              <a:t> dan </a:t>
            </a:r>
            <a:r>
              <a:rPr lang="en-US" sz="2200" b="1" dirty="0" err="1"/>
              <a:t>membantu</a:t>
            </a:r>
            <a:r>
              <a:rPr lang="en-US" sz="2200" dirty="0"/>
              <a:t> proses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Kelemahan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dihasilkan</a:t>
            </a:r>
            <a:r>
              <a:rPr lang="en-US" sz="2200" dirty="0"/>
              <a:t> 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dirty="0" err="1"/>
              <a:t>selalu</a:t>
            </a:r>
            <a:r>
              <a:rPr lang="en-US" sz="2200" dirty="0"/>
              <a:t>/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bukan</a:t>
            </a:r>
            <a:r>
              <a:rPr lang="en-US" sz="2200" dirty="0"/>
              <a:t> yang </a:t>
            </a:r>
            <a:r>
              <a:rPr lang="en-US" sz="2200" b="1" dirty="0" err="1"/>
              <a:t>terbaik</a:t>
            </a:r>
            <a:endParaRPr lang="en-US" sz="2200" b="1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6FCC09A-ECA8-40CC-B44D-9F88544C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4CA3759-8E23-4DFF-A50F-B9AAE3BC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PENCARIAN HEURISTIC (INFORMED)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2934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Beam A* (BA*)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3B1943-79DE-4386-A3FB-F31B8037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5534" y="2143884"/>
            <a:ext cx="81038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94537CA-5EB1-423F-9454-20B067B9B03D}"/>
              </a:ext>
            </a:extLst>
          </p:cNvPr>
          <p:cNvSpPr/>
          <p:nvPr/>
        </p:nvSpPr>
        <p:spPr>
          <a:xfrm rot="10615343">
            <a:off x="4172387" y="3674290"/>
            <a:ext cx="884238" cy="60682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0E262-CE3F-4964-8304-7306841B15F0}"/>
              </a:ext>
            </a:extLst>
          </p:cNvPr>
          <p:cNvSpPr/>
          <p:nvPr/>
        </p:nvSpPr>
        <p:spPr>
          <a:xfrm rot="10615343">
            <a:off x="4176987" y="3515527"/>
            <a:ext cx="1506570" cy="918789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366395-46C7-48E0-866F-F22F9E38E693}"/>
              </a:ext>
            </a:extLst>
          </p:cNvPr>
          <p:cNvSpPr/>
          <p:nvPr/>
        </p:nvSpPr>
        <p:spPr>
          <a:xfrm rot="10615343">
            <a:off x="4159858" y="3485946"/>
            <a:ext cx="2330408" cy="91308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0ED833-070A-4BB5-8D40-C4D42CC11AB5}"/>
              </a:ext>
            </a:extLst>
          </p:cNvPr>
          <p:cNvSpPr/>
          <p:nvPr/>
        </p:nvSpPr>
        <p:spPr>
          <a:xfrm rot="10615343">
            <a:off x="4191273" y="3410236"/>
            <a:ext cx="3013501" cy="99326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EDE277-C64A-4001-A534-BE8239B452E4}"/>
              </a:ext>
            </a:extLst>
          </p:cNvPr>
          <p:cNvSpPr/>
          <p:nvPr/>
        </p:nvSpPr>
        <p:spPr>
          <a:xfrm rot="10615343">
            <a:off x="4159912" y="3351419"/>
            <a:ext cx="3506356" cy="1049075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F3A3A6-9134-4620-9769-5215E3F796F1}"/>
              </a:ext>
            </a:extLst>
          </p:cNvPr>
          <p:cNvSpPr/>
          <p:nvPr/>
        </p:nvSpPr>
        <p:spPr>
          <a:xfrm rot="10615343">
            <a:off x="4152855" y="3332116"/>
            <a:ext cx="3925793" cy="106935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957BCA8-C4E4-4BC9-A408-F3965B4412DF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737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058400" cy="42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perkiraan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melebihi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</a:p>
          <a:p>
            <a:pPr marL="44132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Jika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i="1" dirty="0"/>
              <a:t>overestimate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proses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tersesat</a:t>
            </a:r>
            <a:r>
              <a:rPr lang="en-US" sz="2400" dirty="0"/>
              <a:t> dan </a:t>
            </a:r>
            <a:r>
              <a:rPr lang="en-US" sz="2400" dirty="0" err="1"/>
              <a:t>tidak</a:t>
            </a:r>
            <a:r>
              <a:rPr lang="en-US" sz="2400" dirty="0"/>
              <a:t> optimal</a:t>
            </a:r>
          </a:p>
          <a:p>
            <a:pPr marL="44132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perkiraan</a:t>
            </a:r>
            <a:r>
              <a:rPr lang="en-US" sz="2400" dirty="0"/>
              <a:t> yang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endParaRPr lang="en-US" sz="2400" dirty="0"/>
          </a:p>
          <a:p>
            <a:pPr marL="44132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endParaRPr lang="en-US" sz="2400" dirty="0"/>
          </a:p>
          <a:p>
            <a:pPr marL="98425" indent="0">
              <a:spcBef>
                <a:spcPts val="600"/>
              </a:spcBef>
              <a:buNone/>
            </a:pPr>
            <a:endParaRPr lang="en-US" sz="2400" dirty="0"/>
          </a:p>
          <a:p>
            <a:pPr marL="98425" indent="0">
              <a:spcBef>
                <a:spcPts val="600"/>
              </a:spcBef>
              <a:buNone/>
            </a:pP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Contoh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i="1" dirty="0"/>
              <a:t>8-Puzzle</a:t>
            </a:r>
          </a:p>
          <a:p>
            <a:pPr marL="98425" indent="0">
              <a:spcBef>
                <a:spcPts val="600"/>
              </a:spcBef>
              <a:buNone/>
            </a:pPr>
            <a:r>
              <a:rPr lang="en-US" sz="2400" dirty="0"/>
              <a:t>                              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? </a:t>
            </a:r>
          </a:p>
          <a:p>
            <a:pPr marL="98425" indent="0"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8485A-3116-491C-B28A-B63429F2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1BF6B-412F-49D5-A917-407EDC7A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8%20puzzle">
            <a:extLst>
              <a:ext uri="{FF2B5EF4-FFF2-40B4-BE49-F238E27FC236}">
                <a16:creationId xmlns:a16="http://schemas.microsoft.com/office/drawing/2014/main" id="{5781C2C0-C58D-47D9-9AE2-F359A043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6390" y="4736415"/>
            <a:ext cx="4847322" cy="183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91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20" y="1935667"/>
            <a:ext cx="4783848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Fungsi</a:t>
            </a:r>
            <a:r>
              <a:rPr lang="en-US" sz="2400" b="1" dirty="0"/>
              <a:t> </a:t>
            </a:r>
            <a:r>
              <a:rPr lang="en-US" sz="2400" b="1" dirty="0" err="1"/>
              <a:t>Heuristik</a:t>
            </a:r>
            <a:r>
              <a:rPr lang="en-US" sz="2400" b="1" dirty="0"/>
              <a:t> </a:t>
            </a:r>
            <a:r>
              <a:rPr lang="en-US" sz="2400" b="1" i="1" dirty="0"/>
              <a:t>8-Puzzle</a:t>
            </a:r>
            <a:endParaRPr lang="id-ID" sz="2400" b="1" i="1" dirty="0"/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i="1" dirty="0"/>
              <a:t>h</a:t>
            </a:r>
            <a:r>
              <a:rPr lang="fi-FI" sz="2200" baseline="-25000" dirty="0"/>
              <a:t>1</a:t>
            </a:r>
            <a:r>
              <a:rPr lang="fi-FI" sz="2200" dirty="0"/>
              <a:t> = jumlah kotak yang posisinya salah 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Pada masalah di atas, angka 1, 2 , dan 3 sudah berada pada posisi yang benar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Sedangkan lima angka yang lain berada di posisi yang salah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Jadi </a:t>
            </a:r>
            <a:r>
              <a:rPr lang="id-ID" sz="2200" i="1" dirty="0"/>
              <a:t>h</a:t>
            </a:r>
            <a:r>
              <a:rPr lang="id-ID" sz="2200" baseline="-25000" dirty="0"/>
              <a:t>1</a:t>
            </a:r>
            <a:r>
              <a:rPr lang="id-ID" sz="2200" dirty="0"/>
              <a:t> = 5</a:t>
            </a:r>
            <a:endParaRPr lang="en-US" sz="2200" dirty="0"/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h</a:t>
            </a:r>
            <a:r>
              <a:rPr lang="id-ID" sz="2200" baseline="-25000" dirty="0"/>
              <a:t>2</a:t>
            </a:r>
            <a:r>
              <a:rPr lang="id-ID" sz="2200" dirty="0"/>
              <a:t> = jumlah langkah yang diperlukan masing-masing kotak menuju posisi yang benar di </a:t>
            </a:r>
            <a:r>
              <a:rPr lang="id-ID" sz="2200" i="1" dirty="0"/>
              <a:t>goal state</a:t>
            </a:r>
            <a:endParaRPr lang="id-ID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316134" y="2354767"/>
            <a:ext cx="5003981" cy="41031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0" indent="-280988">
              <a:buFont typeface="Arial" panose="020B0604020202020204" pitchFamily="34" charset="0"/>
              <a:buChar char="•"/>
            </a:pPr>
            <a:r>
              <a:rPr lang="id-ID" sz="2200" dirty="0"/>
              <a:t>Biasanya disebut </a:t>
            </a:r>
            <a:r>
              <a:rPr lang="id-ID" sz="2200" b="1" i="1" dirty="0"/>
              <a:t>City Block distance </a:t>
            </a:r>
            <a:r>
              <a:rPr lang="id-ID" sz="2200" dirty="0"/>
              <a:t>atau </a:t>
            </a:r>
            <a:r>
              <a:rPr lang="id-ID" sz="2200" b="1" i="1" dirty="0"/>
              <a:t>Manhattan distance</a:t>
            </a:r>
            <a:endParaRPr lang="en-US" sz="2200" dirty="0"/>
          </a:p>
          <a:p>
            <a:pPr marL="361950" lvl="0" indent="-280988">
              <a:buFont typeface="Arial" panose="020B0604020202020204" pitchFamily="34" charset="0"/>
              <a:buChar char="•"/>
            </a:pPr>
            <a:r>
              <a:rPr lang="id-ID" sz="2200" dirty="0"/>
              <a:t>Untuk masalah di atas, angka 1, 2 dan 3 membutuhkan 0 langkah </a:t>
            </a:r>
            <a:endParaRPr lang="en-US" sz="2200" dirty="0"/>
          </a:p>
          <a:p>
            <a:pPr marL="361950" lvl="0" indent="-280988">
              <a:buFont typeface="Arial" panose="020B0604020202020204" pitchFamily="34" charset="0"/>
              <a:buChar char="•"/>
            </a:pPr>
            <a:r>
              <a:rPr lang="id-ID" sz="2200" dirty="0"/>
              <a:t>Angka 4, 5, 7, dan 8 membutuhkan 2 langkah</a:t>
            </a:r>
            <a:endParaRPr lang="en-US" sz="2200" dirty="0"/>
          </a:p>
          <a:p>
            <a:pPr marL="361950" lvl="0" indent="-280988">
              <a:buFont typeface="Arial" panose="020B0604020202020204" pitchFamily="34" charset="0"/>
              <a:buChar char="•"/>
            </a:pPr>
            <a:r>
              <a:rPr lang="id-ID" sz="2200" dirty="0"/>
              <a:t>Sedangkan angka 6 membutuhkan 3 langkah</a:t>
            </a:r>
            <a:endParaRPr lang="en-US" sz="2200" dirty="0"/>
          </a:p>
          <a:p>
            <a:pPr marL="361950" lvl="0" indent="-280988">
              <a:buFont typeface="Arial" panose="020B0604020202020204" pitchFamily="34" charset="0"/>
              <a:buChar char="•"/>
            </a:pPr>
            <a:r>
              <a:rPr lang="id-ID" sz="2200" dirty="0"/>
              <a:t>Sehingga </a:t>
            </a:r>
            <a:r>
              <a:rPr lang="id-ID" sz="2200" i="1" dirty="0"/>
              <a:t>h</a:t>
            </a:r>
            <a:r>
              <a:rPr lang="id-ID" sz="2200" baseline="-25000" dirty="0"/>
              <a:t>2</a:t>
            </a:r>
            <a:r>
              <a:rPr lang="id-ID" sz="2200" dirty="0"/>
              <a:t> = 0 + 0 + 0 + 2 + 2 + 3 + 2 + 2 = 11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2ECBA8-5410-43E1-96DC-0971FCD4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3561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20" y="1935667"/>
            <a:ext cx="4783848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/>
              <a:t>Demi Masa</a:t>
            </a:r>
            <a:endParaRPr lang="id-ID" sz="2400" b="1" i="1" dirty="0"/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Masa Lalu (aktual) adalah pelajaran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Masa Sekarang (terkini) perjalanan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Masa Depan (prediksi) diperlukan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“Jangan sekali-kali melupakan sejarah” [Soekarno]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Fakta masa lalu valid (aktual)?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Kebutuhan masa sekarang?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2200" dirty="0"/>
              <a:t>Prediksi masa depan akurat?</a:t>
            </a:r>
            <a:endParaRPr lang="id-ID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536267" y="1935667"/>
            <a:ext cx="4783848" cy="45222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" lvl="0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Penerapan</a:t>
            </a:r>
            <a:r>
              <a:rPr lang="en-US" sz="2400" b="1" dirty="0"/>
              <a:t> Dunia </a:t>
            </a:r>
            <a:r>
              <a:rPr lang="en-US" sz="2400" b="1" dirty="0" err="1"/>
              <a:t>Nyata</a:t>
            </a:r>
            <a:endParaRPr lang="en-US" sz="2400" b="1" dirty="0"/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Mobile Navigation Systems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Vehicle Routing Problems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Search Engines 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Games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Optimization</a:t>
            </a:r>
            <a:endParaRPr lang="id-ID" sz="2200" i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2ECBA8-5410-43E1-96DC-0971FCD4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82ADAAF9-65DA-4E0E-ABAE-C3DC16F21A15}"/>
              </a:ext>
            </a:extLst>
          </p:cNvPr>
          <p:cNvSpPr txBox="1">
            <a:spLocks/>
          </p:cNvSpPr>
          <p:nvPr/>
        </p:nvSpPr>
        <p:spPr>
          <a:xfrm>
            <a:off x="6969059" y="4821649"/>
            <a:ext cx="4184653" cy="12419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n-US" sz="2200" b="1" i="1" dirty="0"/>
              <a:t>Kata </a:t>
            </a:r>
            <a:r>
              <a:rPr lang="en-US" sz="2200" b="1" i="1" dirty="0" err="1"/>
              <a:t>Kunci</a:t>
            </a:r>
            <a:endParaRPr lang="en-US" sz="2200" b="1" i="1" dirty="0"/>
          </a:p>
          <a:p>
            <a:pPr marL="98425" indent="0" algn="r">
              <a:spcBef>
                <a:spcPts val="200"/>
              </a:spcBef>
              <a:buNone/>
            </a:pPr>
            <a:r>
              <a:rPr lang="en-US" sz="2200" i="1" dirty="0"/>
              <a:t>“ </a:t>
            </a:r>
            <a:r>
              <a:rPr lang="en-US" sz="2200" i="1" dirty="0" err="1"/>
              <a:t>Seni</a:t>
            </a:r>
            <a:r>
              <a:rPr lang="en-US" sz="2200" i="1" dirty="0"/>
              <a:t> </a:t>
            </a:r>
            <a:r>
              <a:rPr lang="en-US" sz="2200" i="1" dirty="0" err="1"/>
              <a:t>memilah</a:t>
            </a:r>
            <a:r>
              <a:rPr lang="en-US" sz="2200" i="1" dirty="0"/>
              <a:t> dan </a:t>
            </a:r>
            <a:r>
              <a:rPr lang="en-US" sz="2200" i="1" dirty="0" err="1"/>
              <a:t>memilih</a:t>
            </a:r>
            <a:r>
              <a:rPr lang="en-US" sz="2200" i="1" dirty="0"/>
              <a:t> </a:t>
            </a:r>
            <a:r>
              <a:rPr lang="en-US" sz="2200" i="1" dirty="0" err="1"/>
              <a:t>solusi</a:t>
            </a:r>
            <a:r>
              <a:rPr lang="en-US" sz="2200" i="1" dirty="0"/>
              <a:t> </a:t>
            </a:r>
            <a:r>
              <a:rPr lang="en-US" sz="2200" i="1" dirty="0" err="1"/>
              <a:t>alternatif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mencapai</a:t>
            </a:r>
            <a:r>
              <a:rPr lang="en-US" sz="2200" i="1" dirty="0"/>
              <a:t> </a:t>
            </a:r>
            <a:r>
              <a:rPr lang="en-US" sz="2200" i="1" dirty="0" err="1"/>
              <a:t>tujuan</a:t>
            </a:r>
            <a:r>
              <a:rPr lang="en-US" sz="2200" i="1" dirty="0"/>
              <a:t> (goal) ”</a:t>
            </a:r>
          </a:p>
        </p:txBody>
      </p:sp>
    </p:spTree>
    <p:extLst>
      <p:ext uri="{BB962C8B-B14F-4D97-AF65-F5344CB8AC3E}">
        <p14:creationId xmlns:p14="http://schemas.microsoft.com/office/powerpoint/2010/main" val="10168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235738" cy="44165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Mobile Navigation Systems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Vehicle Routing Problems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Search Engines 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Games</a:t>
            </a:r>
          </a:p>
          <a:p>
            <a:pPr marL="36195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Optimization &amp; Searching</a:t>
            </a:r>
          </a:p>
          <a:p>
            <a:pPr marL="6286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Matrix Chain-Products: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ratusan</a:t>
            </a:r>
            <a:r>
              <a:rPr lang="en-US" sz="2200" i="1" dirty="0"/>
              <a:t> </a:t>
            </a:r>
            <a:r>
              <a:rPr lang="en-US" sz="2200" i="1" dirty="0" err="1"/>
              <a:t>bahkan</a:t>
            </a:r>
            <a:r>
              <a:rPr lang="en-US" sz="2200" i="1" dirty="0"/>
              <a:t> </a:t>
            </a:r>
            <a:r>
              <a:rPr lang="en-US" sz="2200" i="1" dirty="0" err="1"/>
              <a:t>ribuan</a:t>
            </a:r>
            <a:r>
              <a:rPr lang="en-US" sz="2200" i="1" dirty="0"/>
              <a:t> </a:t>
            </a:r>
            <a:r>
              <a:rPr lang="en-US" sz="2200" i="1" dirty="0" err="1"/>
              <a:t>matriks</a:t>
            </a:r>
            <a:r>
              <a:rPr lang="en-US" sz="2200" i="1" dirty="0"/>
              <a:t>, </a:t>
            </a:r>
            <a:r>
              <a:rPr lang="en-US" sz="2200" i="1" dirty="0" err="1"/>
              <a:t>dsb</a:t>
            </a:r>
            <a:r>
              <a:rPr lang="en-US" sz="2200" i="1" dirty="0"/>
              <a:t>.</a:t>
            </a:r>
          </a:p>
          <a:p>
            <a:pPr marL="6286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Sequence Alignment: DNA alignment, speech recognition, pattern recognition, </a:t>
            </a:r>
            <a:r>
              <a:rPr lang="en-US" sz="2200" i="1" dirty="0" err="1"/>
              <a:t>dsb</a:t>
            </a:r>
            <a:r>
              <a:rPr lang="en-US" sz="2200" i="1" dirty="0"/>
              <a:t>.</a:t>
            </a:r>
          </a:p>
          <a:p>
            <a:pPr marL="6286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Minimum Spanning Tree: </a:t>
            </a:r>
            <a:r>
              <a:rPr lang="fi-FI" sz="2200" i="1" dirty="0"/>
              <a:t>optimasi jaringan telekomunikasi, jaringan air, dsb.</a:t>
            </a:r>
          </a:p>
          <a:p>
            <a:pPr marL="6286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Traveling Salesman Problem, dan </a:t>
            </a:r>
            <a:r>
              <a:rPr lang="en-US" sz="2200" i="1" dirty="0" err="1"/>
              <a:t>sebagainya</a:t>
            </a:r>
            <a:r>
              <a:rPr lang="en-US" sz="2200" i="1" dirty="0"/>
              <a:t> …</a:t>
            </a:r>
          </a:p>
          <a:p>
            <a:pPr marL="361950" lvl="0" indent="-280988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Dan </a:t>
            </a:r>
            <a:r>
              <a:rPr lang="en-US" sz="2400" i="1" dirty="0" err="1"/>
              <a:t>sebagainya</a:t>
            </a:r>
            <a:r>
              <a:rPr lang="en-US" sz="2400" i="1" dirty="0"/>
              <a:t> …</a:t>
            </a:r>
            <a:endParaRPr lang="en-US" sz="2200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8485A-3116-491C-B28A-B63429F2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PENERAPAN DUNIA NYATA </a:t>
            </a:r>
            <a:br>
              <a:rPr lang="id-ID" sz="4000" b="1" dirty="0"/>
            </a:br>
            <a:r>
              <a:rPr lang="en-US" sz="2700" i="1" dirty="0"/>
              <a:t>Searching</a:t>
            </a:r>
            <a:endParaRPr lang="id-ID" sz="27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1BF6B-412F-49D5-A917-407EDC7A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C:\03 Privates\Foto\2008-07-10\Kamar Hotel\Location map.jpg">
            <a:extLst>
              <a:ext uri="{FF2B5EF4-FFF2-40B4-BE49-F238E27FC236}">
                <a16:creationId xmlns:a16="http://schemas.microsoft.com/office/drawing/2014/main" id="{564D708E-4DFF-4231-92AB-74F65494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9207" y="1933751"/>
            <a:ext cx="2104505" cy="1578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3729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4998720" cy="44165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buNone/>
            </a:pPr>
            <a:r>
              <a:rPr lang="en-US" sz="2400" b="1" i="1" dirty="0"/>
              <a:t>Mobile Navigation Systems</a:t>
            </a:r>
            <a:endParaRPr lang="en-US" sz="2400" b="1" dirty="0"/>
          </a:p>
          <a:p>
            <a:pPr marL="98425" indent="0">
              <a:spcBef>
                <a:spcPts val="200"/>
              </a:spcBef>
              <a:buNone/>
            </a:pPr>
            <a:r>
              <a:rPr lang="en-US" sz="2400" b="1" dirty="0"/>
              <a:t>TomTom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MNS </a:t>
            </a:r>
            <a:r>
              <a:rPr lang="en-US" sz="2400" dirty="0" err="1"/>
              <a:t>terpopuler</a:t>
            </a:r>
            <a:r>
              <a:rPr lang="en-US" sz="2400" dirty="0"/>
              <a:t> di dunia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Dibuat</a:t>
            </a:r>
            <a:r>
              <a:rPr lang="en-US" sz="2400" dirty="0"/>
              <a:t> oleh TomTom NV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50% pasar </a:t>
            </a:r>
            <a:r>
              <a:rPr lang="en-US" sz="2400" dirty="0" err="1"/>
              <a:t>Eropa</a:t>
            </a:r>
            <a:endParaRPr lang="en-US" sz="24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20% Amerika Utara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www.tomtom.com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https://www.tomtom.com/en_au/navigation/</a:t>
            </a:r>
            <a:endParaRPr lang="en-US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8485A-3116-491C-B28A-B63429F2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PENERAPAN DUNIA NYATA </a:t>
            </a:r>
            <a:br>
              <a:rPr lang="id-ID" sz="4000" b="1" dirty="0"/>
            </a:br>
            <a:r>
              <a:rPr lang="en-US" sz="2700" i="1" dirty="0"/>
              <a:t>Searching</a:t>
            </a:r>
            <a:endParaRPr lang="id-ID" sz="27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1BF6B-412F-49D5-A917-407EDC7A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6978619-422B-457F-AAE4-2CE0AB5C4675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48562" y="1843547"/>
            <a:ext cx="3105150" cy="248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55DC08-A905-419C-8A7E-C8F5DB4DF068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17761" y="2417998"/>
            <a:ext cx="1962150" cy="145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25C32E4A-2F06-425C-A2EB-D99AE8B087B4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76687" y="4564767"/>
            <a:ext cx="1114642" cy="164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ECE4352-DFF7-475C-BBE2-C7D21AEF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879911" y="4564767"/>
            <a:ext cx="3273801" cy="1648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808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4998720" cy="44165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buNone/>
            </a:pPr>
            <a:r>
              <a:rPr lang="en-US" sz="2400" b="1" i="1" dirty="0"/>
              <a:t>Mobile Navigation Systems</a:t>
            </a:r>
            <a:endParaRPr lang="en-US" sz="2400" b="1" dirty="0"/>
          </a:p>
          <a:p>
            <a:pPr marL="98425" indent="0">
              <a:buNone/>
            </a:pPr>
            <a:r>
              <a:rPr lang="en-US" sz="2400" b="1" dirty="0"/>
              <a:t>TomTom GO 910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Bluetooth® connectivity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Text-to-speech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Real-time traffic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Real-time weather reports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Route choice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8485A-3116-491C-B28A-B63429F2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PENERAPAN DUNIA NYATA </a:t>
            </a:r>
            <a:br>
              <a:rPr lang="id-ID" sz="4000" b="1" dirty="0"/>
            </a:br>
            <a:r>
              <a:rPr lang="en-US" sz="2700" i="1" dirty="0"/>
              <a:t>Searching</a:t>
            </a:r>
            <a:endParaRPr lang="id-ID" sz="27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1BF6B-412F-49D5-A917-407EDC7A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89EBFBDE-7B70-4E01-BFB0-7E1DD2291234}"/>
              </a:ext>
            </a:extLst>
          </p:cNvPr>
          <p:cNvSpPr txBox="1">
            <a:spLocks/>
          </p:cNvSpPr>
          <p:nvPr/>
        </p:nvSpPr>
        <p:spPr>
          <a:xfrm>
            <a:off x="7086600" y="3790950"/>
            <a:ext cx="4221480" cy="23812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buNone/>
            </a:pPr>
            <a:r>
              <a:rPr lang="en-US" sz="2400" b="1" dirty="0"/>
              <a:t>Garmin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Amerika Utara &amp; </a:t>
            </a:r>
            <a:r>
              <a:rPr lang="en-US" sz="2400" dirty="0" err="1"/>
              <a:t>Eropa</a:t>
            </a:r>
            <a:endParaRPr lang="en-US" sz="2400" dirty="0"/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Hotel, restaurant, ATM 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Text-to-speech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Real-time traffic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Real-time weather reports</a:t>
            </a:r>
          </a:p>
          <a:p>
            <a:pPr marL="441325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Alternative routes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134A89C-38AB-4E0B-9B17-DDD06D1D2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" y="4645242"/>
            <a:ext cx="2566043" cy="145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D93AC96-9E99-462F-885A-06A78187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186491" y="4645243"/>
            <a:ext cx="2566044" cy="145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1090351-82E6-4FAB-84B7-F6D6AC57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187779" y="2067159"/>
            <a:ext cx="2030730" cy="173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F78E7B62-1969-4377-BF5F-5C86E895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086600" y="2560703"/>
            <a:ext cx="1764479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3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058400" cy="42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Permasalahan</a:t>
            </a:r>
            <a:r>
              <a:rPr lang="en-US" sz="2400" dirty="0"/>
              <a:t> dunia </a:t>
            </a:r>
            <a:r>
              <a:rPr lang="en-US" sz="2400" dirty="0" err="1"/>
              <a:t>nyata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selesaikan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(</a:t>
            </a:r>
            <a:r>
              <a:rPr lang="en-US" sz="2400" i="1" dirty="0"/>
              <a:t>informed search</a:t>
            </a:r>
            <a:r>
              <a:rPr lang="en-US" sz="2400" dirty="0"/>
              <a:t>) 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Pilih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): </a:t>
            </a:r>
            <a:r>
              <a:rPr lang="en-US" sz="2400" dirty="0" err="1"/>
              <a:t>menara</a:t>
            </a:r>
            <a:r>
              <a:rPr lang="en-US" sz="2400" dirty="0"/>
              <a:t> </a:t>
            </a:r>
            <a:r>
              <a:rPr lang="en-US" sz="2400" dirty="0" err="1"/>
              <a:t>hanoi</a:t>
            </a:r>
            <a:r>
              <a:rPr lang="en-US" sz="2400" dirty="0"/>
              <a:t>, </a:t>
            </a:r>
            <a:r>
              <a:rPr lang="en-US" sz="2400" dirty="0" err="1"/>
              <a:t>sodoku</a:t>
            </a:r>
            <a:r>
              <a:rPr lang="en-US" sz="2400" dirty="0"/>
              <a:t>, tic tac toe, checker, chess, go, </a:t>
            </a:r>
            <a:r>
              <a:rPr lang="en-US" sz="2400" dirty="0" err="1"/>
              <a:t>nim</a:t>
            </a:r>
            <a:r>
              <a:rPr lang="en-US" sz="2400" dirty="0"/>
              <a:t>, </a:t>
            </a:r>
            <a:r>
              <a:rPr lang="en-US" sz="2400" dirty="0" err="1"/>
              <a:t>othello</a:t>
            </a:r>
            <a:r>
              <a:rPr lang="en-US" sz="2400" dirty="0"/>
              <a:t>, </a:t>
            </a:r>
            <a:r>
              <a:rPr lang="en-US" sz="2400" dirty="0" err="1"/>
              <a:t>kanibal</a:t>
            </a:r>
            <a:r>
              <a:rPr lang="en-US" sz="2400" dirty="0"/>
              <a:t>, dan </a:t>
            </a:r>
            <a:r>
              <a:rPr lang="en-US" sz="2400" dirty="0" err="1"/>
              <a:t>selesaikan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heuristik</a:t>
            </a:r>
            <a:r>
              <a:rPr lang="en-US" sz="2400" dirty="0"/>
              <a:t> (</a:t>
            </a:r>
            <a:r>
              <a:rPr lang="en-US" sz="2400" i="1" dirty="0"/>
              <a:t>informed search</a:t>
            </a:r>
            <a:r>
              <a:rPr lang="en-US" sz="2400" dirty="0"/>
              <a:t>)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LATIHAN</a:t>
            </a:r>
            <a:br>
              <a:rPr lang="id-ID" sz="4000" b="1" dirty="0"/>
            </a:br>
            <a:r>
              <a:rPr lang="en-US" sz="2700" i="1" dirty="0" err="1"/>
              <a:t>Diskusi</a:t>
            </a:r>
            <a:r>
              <a:rPr lang="en-US" sz="2700" i="1" dirty="0"/>
              <a:t> </a:t>
            </a:r>
            <a:r>
              <a:rPr lang="en-US" sz="2700" i="1" dirty="0" err="1"/>
              <a:t>Kelompok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D9933-81FF-40C8-83CD-4221CF48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60" y="637308"/>
            <a:ext cx="978219" cy="10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4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/>
              <a:t>TERIMA KASIH</a:t>
            </a:r>
            <a:br>
              <a:rPr lang="id-ID" sz="4000" b="1" dirty="0"/>
            </a:br>
            <a:endParaRPr lang="id-ID" sz="2800" b="1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05" y="2531854"/>
            <a:ext cx="4222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arth-3d-space-tour-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30" y="2261793"/>
            <a:ext cx="32321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5416061" y="1916617"/>
            <a:ext cx="5975839" cy="42936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Generate and Test </a:t>
            </a:r>
            <a:r>
              <a:rPr lang="en-US" sz="2200" dirty="0"/>
              <a:t>(</a:t>
            </a:r>
            <a:r>
              <a:rPr lang="en-US" sz="2200" dirty="0" err="1"/>
              <a:t>Bangkit</a:t>
            </a:r>
            <a:r>
              <a:rPr lang="en-US" sz="2200" dirty="0"/>
              <a:t> dan Uji)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Hill Climbing </a:t>
            </a:r>
            <a:r>
              <a:rPr lang="en-US" sz="2200" dirty="0"/>
              <a:t>(</a:t>
            </a:r>
            <a:r>
              <a:rPr lang="en-US" sz="2200" dirty="0" err="1"/>
              <a:t>Pendakian</a:t>
            </a:r>
            <a:r>
              <a:rPr lang="en-US" sz="2200" dirty="0"/>
              <a:t> Bukit)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Simulated Annealing (SA)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Best First Search </a:t>
            </a:r>
            <a:r>
              <a:rPr lang="en-US" sz="2200" dirty="0"/>
              <a:t>(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Terbaik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Greedy Best First Search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A*</a:t>
            </a:r>
            <a:r>
              <a:rPr lang="en-US" sz="2200" dirty="0"/>
              <a:t> (A Bintang)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Iterative Deepening A* </a:t>
            </a:r>
            <a:r>
              <a:rPr lang="en-US" sz="2200" dirty="0"/>
              <a:t>(IDA*)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Simplified Memory-Bounded A* </a:t>
            </a:r>
            <a:r>
              <a:rPr lang="en-US" sz="2200" dirty="0"/>
              <a:t>(SMA*)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Bi-Directional A*</a:t>
            </a:r>
            <a:r>
              <a:rPr lang="en-US" sz="2200" dirty="0"/>
              <a:t> (BDA*)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Modified Bi-Directional A* </a:t>
            </a:r>
            <a:r>
              <a:rPr lang="en-US" sz="2200" dirty="0"/>
              <a:t>(MBDA*)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Dynamic Weighting A* </a:t>
            </a:r>
            <a:r>
              <a:rPr lang="en-US" sz="2200" dirty="0"/>
              <a:t>(DWA*)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Beam A*</a:t>
            </a:r>
            <a:r>
              <a:rPr lang="en-US" sz="2200" dirty="0"/>
              <a:t> (BA*)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542869-6771-4804-BA4E-F3763976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STRATEGI PENCARIAN HEURISTIC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72803FAC-7DD3-4FC9-8105-A990CD46A538}"/>
              </a:ext>
            </a:extLst>
          </p:cNvPr>
          <p:cNvSpPr txBox="1">
            <a:spLocks/>
          </p:cNvSpPr>
          <p:nvPr/>
        </p:nvSpPr>
        <p:spPr>
          <a:xfrm>
            <a:off x="1097280" y="3243614"/>
            <a:ext cx="4142934" cy="17349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 err="1"/>
              <a:t>Pencarian</a:t>
            </a:r>
            <a:r>
              <a:rPr lang="en-US" sz="2400" b="1" dirty="0"/>
              <a:t> </a:t>
            </a:r>
            <a:r>
              <a:rPr lang="en-US" sz="2400" b="1" i="1" dirty="0"/>
              <a:t>Heuristic (informed)</a:t>
            </a:r>
          </a:p>
          <a:p>
            <a:pPr marL="98425" indent="0">
              <a:spcBef>
                <a:spcPts val="800"/>
              </a:spcBef>
              <a:buNone/>
            </a:pP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</a:t>
            </a:r>
            <a:r>
              <a:rPr lang="en-US" sz="2200" dirty="0" err="1"/>
              <a:t>heuristik</a:t>
            </a:r>
            <a:r>
              <a:rPr lang="en-US" sz="2200" dirty="0"/>
              <a:t> </a:t>
            </a:r>
            <a:r>
              <a:rPr lang="en-US" sz="2200" dirty="0" err="1"/>
              <a:t>diharapkan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menyelesaikan</a:t>
            </a:r>
            <a:r>
              <a:rPr lang="en-US" sz="2200" dirty="0"/>
              <a:t> </a:t>
            </a:r>
            <a:r>
              <a:rPr lang="en-US" sz="2200" dirty="0" err="1"/>
              <a:t>permasalahan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,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:</a:t>
            </a:r>
          </a:p>
          <a:p>
            <a:pPr marL="363538" indent="-265113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30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43244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penggabungan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i="1" dirty="0"/>
              <a:t>depth-first search</a:t>
            </a:r>
            <a:r>
              <a:rPr lang="en-US" sz="2400" dirty="0"/>
              <a:t> dan </a:t>
            </a:r>
            <a:r>
              <a:rPr lang="en-US" sz="2400" dirty="0" err="1"/>
              <a:t>pelacakan</a:t>
            </a:r>
            <a:r>
              <a:rPr lang="en-US" sz="2400" dirty="0"/>
              <a:t> </a:t>
            </a:r>
            <a:r>
              <a:rPr lang="en-US" sz="2400" dirty="0" err="1"/>
              <a:t>mundur</a:t>
            </a:r>
            <a:r>
              <a:rPr lang="en-US" sz="2400" dirty="0"/>
              <a:t> (</a:t>
            </a:r>
            <a:r>
              <a:rPr lang="en-US" sz="2400" i="1" dirty="0"/>
              <a:t>back tracking</a:t>
            </a:r>
            <a:r>
              <a:rPr lang="en-US" sz="2400" dirty="0"/>
              <a:t>),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pada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4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Algoritma</a:t>
            </a:r>
            <a:r>
              <a:rPr lang="en-US" sz="2400" b="1" dirty="0"/>
              <a:t> GT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Bangkitkan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membangkitkan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Uji </a:t>
            </a:r>
            <a:r>
              <a:rPr lang="en-US" dirty="0" err="1"/>
              <a:t>apakah</a:t>
            </a:r>
            <a:r>
              <a:rPr lang="en-US" dirty="0"/>
              <a:t> node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node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node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pembangkitan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solusi-solusi</a:t>
            </a:r>
            <a:r>
              <a:rPr lang="en-US" dirty="0"/>
              <a:t> yang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, (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7DFCA1-499D-478D-AA98-D6E3227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GENERATE AND TEST (GT)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5525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</a:t>
            </a:r>
            <a:r>
              <a:rPr lang="en-US" sz="2400" b="1" dirty="0" err="1"/>
              <a:t>masalahan</a:t>
            </a:r>
            <a:r>
              <a:rPr lang="id-ID" sz="2400" b="1" dirty="0"/>
              <a:t> </a:t>
            </a:r>
            <a:r>
              <a:rPr lang="en-US" sz="2400" b="1" dirty="0"/>
              <a:t>TSP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200" i="1" dirty="0"/>
              <a:t>Traveling Salesman Problem </a:t>
            </a:r>
            <a:r>
              <a:rPr lang="id-ID" sz="2200" dirty="0"/>
              <a:t>(TSP)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s</a:t>
            </a:r>
            <a:r>
              <a:rPr lang="id-ID" sz="2200" dirty="0"/>
              <a:t>eorang salesman ingin mengunjungi </a:t>
            </a:r>
            <a:r>
              <a:rPr lang="id-ID" sz="2200" i="1" dirty="0"/>
              <a:t>n</a:t>
            </a:r>
            <a:r>
              <a:rPr lang="id-ID" sz="2200" dirty="0"/>
              <a:t> kota</a:t>
            </a:r>
            <a:r>
              <a:rPr lang="en-US" sz="2200" dirty="0"/>
              <a:t>,</a:t>
            </a:r>
            <a:r>
              <a:rPr lang="id-ID" sz="2200" dirty="0"/>
              <a:t> </a:t>
            </a:r>
            <a:r>
              <a:rPr lang="en-US" sz="2200" dirty="0"/>
              <a:t>j</a:t>
            </a:r>
            <a:r>
              <a:rPr lang="id-ID" sz="2200" dirty="0"/>
              <a:t>arak antara tiap-tiap kota sudah diketahui</a:t>
            </a:r>
            <a:r>
              <a:rPr lang="en-US" sz="2200" dirty="0"/>
              <a:t>, </a:t>
            </a:r>
            <a:r>
              <a:rPr lang="en-US" sz="2200" dirty="0" err="1"/>
              <a:t>tentukan</a:t>
            </a:r>
            <a:r>
              <a:rPr lang="id-ID" sz="2200" dirty="0"/>
              <a:t> rute terpendek dimana setiap kota hanya boleh dikunjungi tepat 1 kali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C66A19-8045-4EE1-8726-F449A9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GENERATE AND TEST (GT) </a:t>
            </a:r>
            <a:br>
              <a:rPr lang="id-ID" sz="4000" b="1" dirty="0"/>
            </a:br>
            <a:r>
              <a:rPr lang="en-US" sz="2700" i="1" dirty="0"/>
              <a:t>Heuristic (informed) Search</a:t>
            </a:r>
            <a:endParaRPr lang="id-ID" sz="2700" i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29939BD-99A6-4841-8AE5-0EF2D28433FB}"/>
              </a:ext>
            </a:extLst>
          </p:cNvPr>
          <p:cNvSpPr txBox="1">
            <a:spLocks/>
          </p:cNvSpPr>
          <p:nvPr/>
        </p:nvSpPr>
        <p:spPr>
          <a:xfrm>
            <a:off x="6149731" y="1935667"/>
            <a:ext cx="54385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Penyelesaian</a:t>
            </a:r>
            <a:r>
              <a:rPr lang="en-US" sz="2400" b="1" dirty="0"/>
              <a:t> TSP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Membangkitkan solusi yang mungkin dengan menyusun kota dalam urutan</a:t>
            </a:r>
            <a:r>
              <a:rPr lang="en-US" sz="2200" dirty="0"/>
              <a:t> </a:t>
            </a:r>
            <a:r>
              <a:rPr lang="id-ID" sz="2200" dirty="0"/>
              <a:t>abjad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Kombinasi abjad sebagai solusi yang mungkin adalah </a:t>
            </a:r>
            <a:r>
              <a:rPr lang="id-ID" sz="2200" i="1" dirty="0"/>
              <a:t>n</a:t>
            </a:r>
            <a:r>
              <a:rPr lang="id-ID" sz="2200" dirty="0"/>
              <a:t>! = 4! = 24.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Pilih keadaan awal, mis</a:t>
            </a:r>
            <a:r>
              <a:rPr lang="en-US" sz="2200" dirty="0" err="1"/>
              <a:t>alnya</a:t>
            </a:r>
            <a:r>
              <a:rPr lang="id-ID" sz="2200" dirty="0"/>
              <a:t> ABCD dengan panjang lintasan 19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Lakukan </a:t>
            </a:r>
            <a:r>
              <a:rPr lang="id-ID" sz="2200" i="1" dirty="0"/>
              <a:t>backtracking</a:t>
            </a:r>
            <a:r>
              <a:rPr lang="id-ID" sz="2200" dirty="0"/>
              <a:t> untuk</a:t>
            </a:r>
            <a:r>
              <a:rPr lang="en-US" sz="2200" dirty="0"/>
              <a:t> </a:t>
            </a:r>
            <a:r>
              <a:rPr lang="id-ID" sz="2200" dirty="0"/>
              <a:t>mendapatkan lintasan ABDC 18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dirty="0"/>
              <a:t>Bandingkan lintasan ABDC dengan</a:t>
            </a:r>
            <a:r>
              <a:rPr lang="en-US" sz="2200" dirty="0"/>
              <a:t> </a:t>
            </a:r>
            <a:r>
              <a:rPr lang="id-ID" sz="2200" dirty="0"/>
              <a:t>sebelumnya, lintasan</a:t>
            </a:r>
            <a:r>
              <a:rPr lang="en-US" sz="2200" dirty="0"/>
              <a:t> </a:t>
            </a:r>
            <a:r>
              <a:rPr lang="id-ID" sz="2200" dirty="0"/>
              <a:t>terpendek akan dipilih untuk dilakukan </a:t>
            </a:r>
            <a:r>
              <a:rPr lang="id-ID" sz="2200" i="1" dirty="0"/>
              <a:t>backtracking </a:t>
            </a:r>
            <a:r>
              <a:rPr lang="id-ID" sz="2200" dirty="0"/>
              <a:t>lagi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9B17AB8-3E9B-49A1-AAB5-B5E2F903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r="2478"/>
          <a:stretch>
            <a:fillRect/>
          </a:stretch>
        </p:blipFill>
        <p:spPr bwMode="auto">
          <a:xfrm>
            <a:off x="1831581" y="4111083"/>
            <a:ext cx="3200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BC97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12B7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6408</TotalTime>
  <Words>5629</Words>
  <Application>Microsoft Office PowerPoint</Application>
  <PresentationFormat>Widescreen</PresentationFormat>
  <Paragraphs>567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Lucida Grande</vt:lpstr>
      <vt:lpstr>Retrospect</vt:lpstr>
      <vt:lpstr>Visio</vt:lpstr>
      <vt:lpstr>Equation</vt:lpstr>
      <vt:lpstr>ARTIFICIAL INTELLIGENCE Intelligent Informatics Knowledge    PENCARIAN: HEURISTIC (INFORMED) “ PENYELESAIAN MASALAH DENGAN PENCARIAN ” </vt:lpstr>
      <vt:lpstr>Dr. Aradea, S.T., M.T. Lecturer/ Researcher Artificial Intelligence Siliwangi Research Group</vt:lpstr>
      <vt:lpstr>REFERENSI Kecerdasan Buatan</vt:lpstr>
      <vt:lpstr>IKHTISAR Penyelesaian Masalah Dengan Pencarian</vt:lpstr>
      <vt:lpstr>PENCARIAN HEURISTIC (INFORMED) Penyelesaian Masalah Dengan Pencarian</vt:lpstr>
      <vt:lpstr>PENCARIAN HEURISTIC (INFORMED) Penyelesaian Masalah Dengan Pencarian</vt:lpstr>
      <vt:lpstr>STRATEGI PENCARIAN HEURISTIC  Heuristic (informed) Search</vt:lpstr>
      <vt:lpstr>GENERATE AND TEST (GT)  Heuristic (informed) Search</vt:lpstr>
      <vt:lpstr>GENERATE AND TEST (GT)  Heuristic (informed) Search</vt:lpstr>
      <vt:lpstr>GENERATE AND TEST (GT)  Heuristic (informed) Search</vt:lpstr>
      <vt:lpstr>GENERATE AND TEST (GT)  Heuristic (informed) Search</vt:lpstr>
      <vt:lpstr>HILL CLIMBING (HC)  Heuristic (informed) Search</vt:lpstr>
      <vt:lpstr>HILL CLIMBING (HC)  Heuristic (informed) Search</vt:lpstr>
      <vt:lpstr>HILL CLIMBING (HC)  Simple Hill Climbing</vt:lpstr>
      <vt:lpstr>HILL CLIMBING (HC)  Simple Hill Climbing</vt:lpstr>
      <vt:lpstr>HILL CLIMBING (HC)  Steepest-Ascent Hill Climbing</vt:lpstr>
      <vt:lpstr>HILL CLIMBING (HC)  Steepest-Ascent Hill Climbing</vt:lpstr>
      <vt:lpstr>SIMULATED ANNEALING (SA)  Heuristic (informed) Search</vt:lpstr>
      <vt:lpstr>BEST FIRST SEARCH (BFS)  Heuristic (informed) Search</vt:lpstr>
      <vt:lpstr>BEST FIRST SEARCH (BFS)  Heuristic (informed) Search</vt:lpstr>
      <vt:lpstr>BEST FIRST SEARCH (BFS)  Heuristic (informed) Search</vt:lpstr>
      <vt:lpstr>GREEDY BEST FIRST SEARCH  Heuristic (informed) Search</vt:lpstr>
      <vt:lpstr>GREEDY BEST FIRST SEARCH  Heuristic (informed) Search</vt:lpstr>
      <vt:lpstr>GREEDY BEST FIRST SEARCH  Heuristic (informed) Search</vt:lpstr>
      <vt:lpstr>A* (A STAR)  Heuristic (informed) Search</vt:lpstr>
      <vt:lpstr>A* (A STAR)  Heuristic (informed) Search</vt:lpstr>
      <vt:lpstr>A* (A STAR)  Heuristic (informed) Search</vt:lpstr>
      <vt:lpstr>A* (A STAR)  Heuristic (informed) Search</vt:lpstr>
      <vt:lpstr>A* (A STAR)  Heuristic (informed) Search</vt:lpstr>
      <vt:lpstr>A* (A STAR)  Heuristic (informed) Search</vt:lpstr>
      <vt:lpstr>ITERATIVE DEEPENING A* (IDA*) Heuristic (informed) Search</vt:lpstr>
      <vt:lpstr>ITERATIVE DEEPENING A* Heuristic (informed) Search</vt:lpstr>
      <vt:lpstr>SIMPLIFIED MEMORY-BOUNDED A* (SMA*) Heuristic (informed) Search</vt:lpstr>
      <vt:lpstr>SMA* Heuristic (informed) Search</vt:lpstr>
      <vt:lpstr>SIMPLIFIED MEMORY-BOUNDED A* (SMA*) Heuristic (informed) Search</vt:lpstr>
      <vt:lpstr>SIMPLIFIED MEMORY-BOUNDED A* (SMA*) Heuristic (informed) Search</vt:lpstr>
      <vt:lpstr>SIMPLIFIED MEMORY-BOUNDED A* (SMA*) Heuristic (informed) Search</vt:lpstr>
      <vt:lpstr>SIMPLIFIED MEMORY-BOUNDED A* (SMA*) Heuristic (informed) Search</vt:lpstr>
      <vt:lpstr>BI-DIRECTIONAL A* (BDA*) Heuristic (informed) Search</vt:lpstr>
      <vt:lpstr>BI-DIRECTIONAL A* (BDA*) Heuristic (informed) Search</vt:lpstr>
      <vt:lpstr>BI-DIRECTIONAL A* (BDA*) Heuristic (informed) Search</vt:lpstr>
      <vt:lpstr>BI-DIRECTIONAL A* (BDA*) Heuristic (informed) Search</vt:lpstr>
      <vt:lpstr>BI-DIRECTIONAL A* (BDA*) Heuristic (informed) Search</vt:lpstr>
      <vt:lpstr>MODIFIED BI-DIRECTIONAL A* (MBDA*) Heuristic (informed) Search</vt:lpstr>
      <vt:lpstr>MODIFIED BI-DIRECTIONAL A* (MBDA*) Heuristic (informed) Search</vt:lpstr>
      <vt:lpstr>MODIFIED BI-DIRECTIONAL A* (MBDA*) Heuristic (informed) Search</vt:lpstr>
      <vt:lpstr>DYNAMIC WEIGHTING A* (DWA*) Heuristic (informed) Search</vt:lpstr>
      <vt:lpstr>DYNAMIC WEIGHTING A* (DWA*) Heuristic (informed) Search</vt:lpstr>
      <vt:lpstr>DYNAMIC WEIGHTING A* (DWA*) Heuristic (informed) Search</vt:lpstr>
      <vt:lpstr>DYNAMIC WEIGHTING A* (DWA*) Heuristic (informed) Search</vt:lpstr>
      <vt:lpstr>BEAM A* (BA*) Heuristic (informed) Search</vt:lpstr>
      <vt:lpstr>BEAM A* (BA*) Heuristic (informed) Search</vt:lpstr>
      <vt:lpstr>BEAM A* (BA*) Heuristic (informed) Search</vt:lpstr>
      <vt:lpstr>BEAM A* (BA*) Heuristic (informed) Search</vt:lpstr>
      <vt:lpstr>PERBANDINGAN METODE  Greedy Best First Search</vt:lpstr>
      <vt:lpstr>PERBANDINGAN METODE  A* (A Star)</vt:lpstr>
      <vt:lpstr>PERBANDINGAN METODE  Iterative Deepening A* (IDA*)</vt:lpstr>
      <vt:lpstr>PERBANDINGAN METODE  Simplified Memory-Bounded A* (SMA*)</vt:lpstr>
      <vt:lpstr>PERBANDINGAN METODE  Modified Bi-Directional A* (MBDA*)</vt:lpstr>
      <vt:lpstr>PERBANDINGAN METODE  Beam A* (BA*)</vt:lpstr>
      <vt:lpstr>KESIMPULAN  Heuristic (informed) Search</vt:lpstr>
      <vt:lpstr>KESIMPULAN  Heuristic (informed) Search</vt:lpstr>
      <vt:lpstr>KESIMPULAN  Heuristic (informed) Search</vt:lpstr>
      <vt:lpstr>PENERAPAN DUNIA NYATA  Searching</vt:lpstr>
      <vt:lpstr>PENERAPAN DUNIA NYATA  Searching</vt:lpstr>
      <vt:lpstr>PENERAPAN DUNIA NYATA  Searching</vt:lpstr>
      <vt:lpstr>LATIHAN Diskusi Kelompok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Siliwangi (AIS)</dc:title>
  <dc:creator>ACER PC</dc:creator>
  <cp:lastModifiedBy>Dr. Aradea</cp:lastModifiedBy>
  <cp:revision>1870</cp:revision>
  <dcterms:created xsi:type="dcterms:W3CDTF">2020-07-24T08:40:20Z</dcterms:created>
  <dcterms:modified xsi:type="dcterms:W3CDTF">2021-09-13T03:27:52Z</dcterms:modified>
</cp:coreProperties>
</file>