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565" r:id="rId3"/>
    <p:sldId id="258" r:id="rId4"/>
    <p:sldId id="303" r:id="rId5"/>
    <p:sldId id="529" r:id="rId6"/>
    <p:sldId id="399" r:id="rId7"/>
    <p:sldId id="530" r:id="rId8"/>
    <p:sldId id="531" r:id="rId9"/>
    <p:sldId id="520" r:id="rId10"/>
    <p:sldId id="532" r:id="rId11"/>
    <p:sldId id="564" r:id="rId12"/>
    <p:sldId id="533" r:id="rId13"/>
    <p:sldId id="534" r:id="rId14"/>
    <p:sldId id="535" r:id="rId15"/>
    <p:sldId id="523" r:id="rId16"/>
    <p:sldId id="536" r:id="rId17"/>
    <p:sldId id="537" r:id="rId18"/>
    <p:sldId id="538" r:id="rId19"/>
    <p:sldId id="539" r:id="rId20"/>
    <p:sldId id="540" r:id="rId21"/>
    <p:sldId id="542" r:id="rId22"/>
    <p:sldId id="541" r:id="rId23"/>
    <p:sldId id="543" r:id="rId24"/>
    <p:sldId id="544" r:id="rId25"/>
    <p:sldId id="545" r:id="rId26"/>
    <p:sldId id="546" r:id="rId27"/>
    <p:sldId id="547" r:id="rId28"/>
    <p:sldId id="548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28" r:id="rId44"/>
    <p:sldId id="398" r:id="rId45"/>
    <p:sldId id="31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3861" autoAdjust="0"/>
  </p:normalViewPr>
  <p:slideViewPr>
    <p:cSldViewPr snapToGrid="0">
      <p:cViewPr varScale="1">
        <p:scale>
          <a:sx n="90" d="100"/>
          <a:sy n="90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EAF1-731A-4EDF-A21A-1FB49D775A8F}" type="datetimeFigureOut">
              <a:rPr lang="en-ID" smtClean="0"/>
              <a:t>02/11/22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929D-0792-4167-A1F4-6D117CA4B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48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dea@unsil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radea_Dipalokareswar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is.if.unsil.ac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dea.dipaloka@gmail.com" TargetMode="External"/><Relationship Id="rId5" Type="http://schemas.openxmlformats.org/officeDocument/2006/relationships/hyperlink" Target="https://s.id/ais-yt" TargetMode="External"/><Relationship Id="rId4" Type="http://schemas.openxmlformats.org/officeDocument/2006/relationships/hyperlink" Target="mailto:aradea.informatik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57908" cy="3566160"/>
          </a:xfrm>
        </p:spPr>
        <p:txBody>
          <a:bodyPr>
            <a:normAutofit/>
          </a:bodyPr>
          <a:lstStyle/>
          <a:p>
            <a:r>
              <a:rPr lang="en-US" sz="3600" b="1" dirty="0"/>
              <a:t>ARTIFICIAL INTELLIGENCE</a:t>
            </a:r>
            <a:br>
              <a:rPr lang="id-ID" sz="5400" b="1" dirty="0"/>
            </a:br>
            <a:r>
              <a:rPr lang="en-US" sz="2600" b="1" i="1" dirty="0">
                <a:solidFill>
                  <a:schemeClr val="tx2"/>
                </a:solidFill>
              </a:rPr>
              <a:t>Intelligent Informatics Knowledge</a:t>
            </a:r>
            <a:br>
              <a:rPr lang="id-ID" sz="2600" b="1" i="1" dirty="0">
                <a:solidFill>
                  <a:schemeClr val="tx2"/>
                </a:solidFill>
              </a:rPr>
            </a:br>
            <a:br>
              <a:rPr lang="id-ID" sz="2200" b="1" i="1" dirty="0"/>
            </a:br>
            <a:br>
              <a:rPr lang="id-ID" sz="2200" b="1" dirty="0"/>
            </a:br>
            <a:br>
              <a:rPr lang="id-ID" sz="2400" b="1" dirty="0"/>
            </a:br>
            <a:r>
              <a:rPr lang="en-US" sz="3200" b="1" dirty="0"/>
              <a:t>PENALARAN: LOGIC, RULES AND REPRESENTATION - I</a:t>
            </a:r>
            <a:br>
              <a:rPr lang="id-ID" sz="2200" b="1" dirty="0"/>
            </a:br>
            <a:r>
              <a:rPr lang="id-ID" sz="2400" b="1" dirty="0"/>
              <a:t>“</a:t>
            </a:r>
            <a:r>
              <a:rPr lang="en-US" sz="2400" b="1" dirty="0"/>
              <a:t> REPRESENTASI PENGETAHUAN DAN PENALARAN </a:t>
            </a:r>
            <a:r>
              <a:rPr lang="id-ID" sz="2400" b="1" dirty="0"/>
              <a:t>”</a:t>
            </a:r>
            <a:br>
              <a:rPr lang="id-ID" sz="2400" b="1" dirty="0"/>
            </a:br>
            <a:endParaRPr lang="id-ID" sz="2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3425" y="4455621"/>
            <a:ext cx="1028074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KELOMPOK KEILMUAN</a:t>
            </a:r>
            <a:r>
              <a:rPr lang="id-ID" sz="2800" b="1" dirty="0"/>
              <a:t> INFORMATIKA</a:t>
            </a:r>
            <a:r>
              <a:rPr lang="en-US" sz="2800" b="1" dirty="0"/>
              <a:t> DAN SISTEM INTELIGEN</a:t>
            </a:r>
            <a:endParaRPr lang="id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4F1D9-23FE-493E-A97F-FDF0472B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20" y="1464854"/>
            <a:ext cx="1745800" cy="940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1C8C98-8D49-49D6-9066-C3171108F593}"/>
              </a:ext>
            </a:extLst>
          </p:cNvPr>
          <p:cNvSpPr txBox="1">
            <a:spLocks/>
          </p:cNvSpPr>
          <p:nvPr/>
        </p:nvSpPr>
        <p:spPr>
          <a:xfrm>
            <a:off x="8922327" y="5393147"/>
            <a:ext cx="2483404" cy="784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b="1" dirty="0">
                <a:solidFill>
                  <a:schemeClr val="tx1"/>
                </a:solidFill>
                <a:latin typeface="+mn-lt"/>
              </a:rPr>
              <a:t>Dr. Aradea, S.T., M.T.</a:t>
            </a:r>
          </a:p>
          <a:p>
            <a:r>
              <a:rPr lang="id-ID" sz="1400" dirty="0">
                <a:solidFill>
                  <a:schemeClr val="tx1"/>
                </a:solidFill>
                <a:hlinkClick r:id="rId3"/>
              </a:rPr>
              <a:t>aradea.informatika@gmail.com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AKUISISI PENGETAHUAN</a:t>
            </a:r>
            <a:br>
              <a:rPr lang="id-ID" sz="4000" b="1" dirty="0"/>
            </a:br>
            <a:r>
              <a:rPr lang="en-US" sz="2700" i="1" dirty="0"/>
              <a:t>Teknik </a:t>
            </a:r>
            <a:r>
              <a:rPr lang="en-US" sz="2700" i="1" dirty="0" err="1"/>
              <a:t>Akuisisi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FCE3B12-1850-4805-87FD-520C910F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30" y="1944254"/>
            <a:ext cx="675005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1C1A79-2F92-4A8E-B2A7-76FF27B06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7" y="1880558"/>
            <a:ext cx="3200283" cy="4456507"/>
          </a:xfrm>
        </p:spPr>
        <p:txBody>
          <a:bodyPr>
            <a:noAutofit/>
          </a:bodyPr>
          <a:lstStyle/>
          <a:p>
            <a:pPr marL="12700" indent="0">
              <a:spcBef>
                <a:spcPts val="200"/>
              </a:spcBef>
              <a:buNone/>
            </a:pPr>
            <a:r>
              <a:rPr lang="en-US" sz="2200" b="1" dirty="0" err="1"/>
              <a:t>Akuisisi</a:t>
            </a:r>
            <a:r>
              <a:rPr lang="en-US" sz="2200" b="1" dirty="0"/>
              <a:t> </a:t>
            </a:r>
            <a:r>
              <a:rPr lang="en-US" sz="2200" b="1" dirty="0" err="1"/>
              <a:t>Pengetahuan</a:t>
            </a:r>
            <a:endParaRPr lang="en-US" sz="2200" b="1" dirty="0"/>
          </a:p>
          <a:p>
            <a:pPr marL="276225" indent="-2635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Tutorial interviews</a:t>
            </a:r>
          </a:p>
          <a:p>
            <a:pPr marL="276225" indent="-2635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Twenty question interviews</a:t>
            </a:r>
          </a:p>
          <a:p>
            <a:pPr marL="276225" indent="-2635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Trigger interviews</a:t>
            </a:r>
          </a:p>
          <a:p>
            <a:pPr marL="276225" indent="-2635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Teach back interviews</a:t>
            </a:r>
          </a:p>
          <a:p>
            <a:pPr marL="276225" indent="-2635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Repertory grids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0C1224-AB4B-4F67-BAA8-DD93207C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664" y="620055"/>
            <a:ext cx="1009048" cy="10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AKUISISI PENGETAHUAN</a:t>
            </a:r>
            <a:br>
              <a:rPr lang="id-ID" sz="4000" b="1" dirty="0"/>
            </a:br>
            <a:r>
              <a:rPr lang="en-US" sz="2700" i="1" dirty="0"/>
              <a:t>Teknik </a:t>
            </a:r>
            <a:r>
              <a:rPr lang="en-US" sz="2700" i="1" dirty="0" err="1"/>
              <a:t>Akuisisi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FCE3B12-1850-4805-87FD-520C910F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8" y="2624265"/>
            <a:ext cx="4641388" cy="296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1C1A79-2F92-4A8E-B2A7-76FF27B06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327" y="1880558"/>
            <a:ext cx="5279385" cy="4456507"/>
          </a:xfrm>
        </p:spPr>
        <p:txBody>
          <a:bodyPr>
            <a:noAutofit/>
          </a:bodyPr>
          <a:lstStyle/>
          <a:p>
            <a:pPr marL="12700" indent="0">
              <a:spcBef>
                <a:spcPts val="200"/>
              </a:spcBef>
              <a:buNone/>
            </a:pPr>
            <a:r>
              <a:rPr lang="en-US" sz="2200" b="1" dirty="0" err="1"/>
              <a:t>Akuisisi</a:t>
            </a:r>
            <a:r>
              <a:rPr lang="en-US" sz="2200" b="1" dirty="0"/>
              <a:t> </a:t>
            </a:r>
            <a:r>
              <a:rPr lang="en-US" sz="2200" b="1" dirty="0" err="1"/>
              <a:t>Pengetahuan</a:t>
            </a:r>
            <a:endParaRPr lang="en-US" sz="2200" b="1" dirty="0"/>
          </a:p>
          <a:p>
            <a:pPr marL="276225" indent="-263525">
              <a:buFont typeface="Arial" panose="020B0604020202020204" pitchFamily="34" charset="0"/>
              <a:buChar char="•"/>
            </a:pPr>
            <a:r>
              <a:rPr lang="en-US" sz="2200" i="1" dirty="0"/>
              <a:t>Manual</a:t>
            </a:r>
          </a:p>
          <a:p>
            <a:pPr marL="538163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Berdasarkan</a:t>
            </a:r>
            <a:r>
              <a:rPr lang="en-US" sz="2200" dirty="0"/>
              <a:t> interview</a:t>
            </a:r>
          </a:p>
          <a:p>
            <a:pPr marL="538163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Melacak</a:t>
            </a:r>
            <a:r>
              <a:rPr lang="en-US" sz="2200" dirty="0"/>
              <a:t> proses </a:t>
            </a:r>
            <a:r>
              <a:rPr lang="en-US" sz="2200" dirty="0" err="1"/>
              <a:t>penalaran</a:t>
            </a:r>
            <a:endParaRPr lang="en-US" sz="2200" dirty="0"/>
          </a:p>
          <a:p>
            <a:pPr marL="538163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Observasi</a:t>
            </a:r>
            <a:endParaRPr lang="en-US" sz="2200" dirty="0"/>
          </a:p>
          <a:p>
            <a:pPr marL="2762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Semiautomatic</a:t>
            </a:r>
          </a:p>
          <a:p>
            <a:pPr marL="538163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Pembangunan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 </a:t>
            </a:r>
            <a:r>
              <a:rPr lang="en-US" sz="2200" dirty="0" err="1"/>
              <a:t>bantuan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knowledge engineer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sumbernya</a:t>
            </a:r>
            <a:r>
              <a:rPr lang="en-US" sz="2200" dirty="0"/>
              <a:t>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expert</a:t>
            </a:r>
          </a:p>
          <a:p>
            <a:pPr marL="2762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Automatic</a:t>
            </a:r>
          </a:p>
          <a:p>
            <a:pPr marL="538163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Minimal input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ahli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knowledge engineer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0C1224-AB4B-4F67-BAA8-DD93207C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664" y="620055"/>
            <a:ext cx="1009048" cy="10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6169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</a:t>
            </a:r>
            <a:r>
              <a:rPr lang="en-US" sz="2500" i="1" dirty="0" err="1"/>
              <a:t>Representasi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(knowledge representation) </a:t>
            </a:r>
            <a:r>
              <a:rPr lang="en-US" sz="2500" i="1" dirty="0" err="1"/>
              <a:t>adalah</a:t>
            </a:r>
            <a:r>
              <a:rPr lang="en-US" sz="2500" i="1" dirty="0"/>
              <a:t> proses </a:t>
            </a:r>
            <a:r>
              <a:rPr lang="en-US" sz="2500" i="1" dirty="0" err="1"/>
              <a:t>bagaimana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</a:t>
            </a:r>
            <a:r>
              <a:rPr lang="en-US" sz="2500" i="1" dirty="0" err="1"/>
              <a:t>diwakili</a:t>
            </a:r>
            <a:r>
              <a:rPr lang="en-US" sz="2500" i="1" dirty="0"/>
              <a:t> </a:t>
            </a:r>
            <a:r>
              <a:rPr lang="en-US" sz="2500" i="1" dirty="0" err="1"/>
              <a:t>untuk</a:t>
            </a:r>
            <a:r>
              <a:rPr lang="en-US" sz="2500" i="1" dirty="0"/>
              <a:t> </a:t>
            </a:r>
            <a:r>
              <a:rPr lang="en-US" sz="2500" i="1" dirty="0" err="1"/>
              <a:t>membentuk</a:t>
            </a:r>
            <a:r>
              <a:rPr lang="en-US" sz="2500" i="1" dirty="0"/>
              <a:t> basis </a:t>
            </a:r>
            <a:r>
              <a:rPr lang="en-US" sz="2500" i="1" dirty="0" err="1"/>
              <a:t>pengetahuan</a:t>
            </a:r>
            <a:r>
              <a:rPr lang="en-US" sz="2500" i="1" dirty="0"/>
              <a:t>, </a:t>
            </a:r>
            <a:r>
              <a:rPr lang="en-US" sz="2500" i="1" dirty="0" err="1"/>
              <a:t>yaitu</a:t>
            </a:r>
            <a:r>
              <a:rPr lang="en-US" sz="2500" i="1" dirty="0"/>
              <a:t> </a:t>
            </a:r>
            <a:r>
              <a:rPr lang="en-US" sz="2500" i="1" dirty="0" err="1"/>
              <a:t>bagaimana</a:t>
            </a:r>
            <a:r>
              <a:rPr lang="en-US" sz="2500" i="1" dirty="0"/>
              <a:t> </a:t>
            </a:r>
            <a:r>
              <a:rPr lang="en-US" sz="2500" i="1" dirty="0" err="1"/>
              <a:t>mengorganisasi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yang </a:t>
            </a:r>
            <a:r>
              <a:rPr lang="en-US" sz="2500" i="1" dirty="0" err="1"/>
              <a:t>diperoleh</a:t>
            </a:r>
            <a:r>
              <a:rPr lang="en-US" sz="2500" i="1" dirty="0"/>
              <a:t>, </a:t>
            </a:r>
            <a:r>
              <a:rPr lang="en-US" sz="2500" i="1" dirty="0" err="1"/>
              <a:t>mengkodekan</a:t>
            </a:r>
            <a:r>
              <a:rPr lang="en-US" sz="2500" i="1" dirty="0"/>
              <a:t>, dan </a:t>
            </a:r>
            <a:r>
              <a:rPr lang="en-US" sz="2500" i="1" dirty="0" err="1"/>
              <a:t>menyimpannya</a:t>
            </a:r>
            <a:r>
              <a:rPr lang="en-US" sz="2500" i="1" dirty="0"/>
              <a:t> </a:t>
            </a:r>
            <a:r>
              <a:rPr lang="en-US" sz="2500" i="1" dirty="0" err="1"/>
              <a:t>dalam</a:t>
            </a:r>
            <a:r>
              <a:rPr lang="en-US" sz="2500" i="1" dirty="0"/>
              <a:t> </a:t>
            </a:r>
            <a:r>
              <a:rPr lang="en-US" sz="2500" i="1" dirty="0" err="1"/>
              <a:t>suatu</a:t>
            </a:r>
            <a:r>
              <a:rPr lang="en-US" sz="2500" i="1" dirty="0"/>
              <a:t> basis </a:t>
            </a:r>
            <a:r>
              <a:rPr lang="en-US" sz="2500" i="1" dirty="0" err="1"/>
              <a:t>pengetahuan</a:t>
            </a:r>
            <a:r>
              <a:rPr lang="en-US" sz="2500" dirty="0"/>
              <a:t> “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3542929"/>
            <a:ext cx="10056433" cy="26751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</a:t>
            </a:r>
            <a:r>
              <a:rPr lang="en-US" sz="2400" b="1" dirty="0" err="1"/>
              <a:t>Representasi</a:t>
            </a:r>
            <a:r>
              <a:rPr lang="en-US" sz="2400" b="1" dirty="0"/>
              <a:t> </a:t>
            </a:r>
            <a:r>
              <a:rPr lang="en-US" sz="2400" b="1" dirty="0" err="1"/>
              <a:t>Pengetahuan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Jika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permasalahan</a:t>
            </a:r>
            <a:r>
              <a:rPr lang="en-US" sz="2200" dirty="0"/>
              <a:t> </a:t>
            </a:r>
            <a:r>
              <a:rPr lang="en-US" sz="2200" dirty="0" err="1"/>
              <a:t>dideskripsikan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yang </a:t>
            </a:r>
            <a:r>
              <a:rPr lang="en-US" sz="2200" dirty="0" err="1"/>
              <a:t>tepat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dipastikan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permasalahan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diselesaikan</a:t>
            </a:r>
            <a:endParaRPr lang="en-US" sz="2200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Teknik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:</a:t>
            </a:r>
          </a:p>
          <a:p>
            <a:pPr marL="6207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Logic, Rules and Representation</a:t>
            </a:r>
          </a:p>
          <a:p>
            <a:pPr marL="620713" indent="-2555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Semantic Networks</a:t>
            </a:r>
          </a:p>
          <a:p>
            <a:pPr marL="620713" indent="-2555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Frames</a:t>
            </a:r>
          </a:p>
          <a:p>
            <a:pPr marL="354013" indent="-255588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B3186D5-841D-4641-B44D-F1E15462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Teknik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80" y="1935667"/>
            <a:ext cx="9357935" cy="4282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Teknik </a:t>
            </a:r>
            <a:r>
              <a:rPr lang="en-US" sz="2800" b="1" dirty="0" err="1"/>
              <a:t>Representasi</a:t>
            </a:r>
            <a:r>
              <a:rPr lang="en-US" sz="2800" b="1" dirty="0"/>
              <a:t> </a:t>
            </a:r>
            <a:r>
              <a:rPr lang="en-US" sz="2800" b="1" dirty="0" err="1"/>
              <a:t>Pengetahuan</a:t>
            </a:r>
            <a:endParaRPr lang="en-US" sz="2800" b="1" dirty="0"/>
          </a:p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endParaRPr lang="en-US" i="1" dirty="0"/>
          </a:p>
          <a:p>
            <a:pPr marL="354013" indent="-255588" algn="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Logic, Rules and Representation</a:t>
            </a:r>
          </a:p>
          <a:p>
            <a:pPr marL="354013" indent="-255588" algn="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Semantic Networks</a:t>
            </a:r>
          </a:p>
          <a:p>
            <a:pPr marL="354013" indent="-255588" algn="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Frames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69A684A-5D12-426C-93B8-CCF82124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04" y="3703479"/>
            <a:ext cx="33480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3D511CB-CF94-42BD-AB9A-C3FCD37E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oogle Shape;286;p29">
            <a:extLst>
              <a:ext uri="{FF2B5EF4-FFF2-40B4-BE49-F238E27FC236}">
                <a16:creationId xmlns:a16="http://schemas.microsoft.com/office/drawing/2014/main" id="{AB848955-D7C5-4E05-A1ED-A16C6E19928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887" y="2812574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54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Bahasa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6169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Bahasa </a:t>
            </a:r>
            <a:r>
              <a:rPr lang="en-US" sz="2500" i="1" dirty="0" err="1"/>
              <a:t>representasi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</a:t>
            </a:r>
            <a:r>
              <a:rPr lang="en-US" sz="2500" i="1" dirty="0" err="1"/>
              <a:t>adalah</a:t>
            </a:r>
            <a:r>
              <a:rPr lang="en-US" sz="2500" i="1" dirty="0"/>
              <a:t> </a:t>
            </a:r>
            <a:r>
              <a:rPr lang="en-US" sz="2500" i="1" dirty="0" err="1"/>
              <a:t>suatu</a:t>
            </a:r>
            <a:r>
              <a:rPr lang="en-US" sz="2500" i="1" dirty="0"/>
              <a:t> </a:t>
            </a:r>
            <a:r>
              <a:rPr lang="en-US" sz="2500" i="1" dirty="0" err="1"/>
              <a:t>bahasa</a:t>
            </a:r>
            <a:r>
              <a:rPr lang="en-US" sz="2500" i="1" dirty="0"/>
              <a:t> yang </a:t>
            </a:r>
            <a:r>
              <a:rPr lang="en-US" sz="2500" i="1" dirty="0" err="1"/>
              <a:t>digunakan</a:t>
            </a:r>
            <a:r>
              <a:rPr lang="en-US" sz="2500" i="1" dirty="0"/>
              <a:t> </a:t>
            </a:r>
            <a:r>
              <a:rPr lang="en-US" sz="2500" i="1" dirty="0" err="1"/>
              <a:t>untuk</a:t>
            </a:r>
            <a:r>
              <a:rPr lang="en-US" sz="2500" i="1" dirty="0"/>
              <a:t> </a:t>
            </a:r>
            <a:r>
              <a:rPr lang="en-US" sz="2500" i="1" dirty="0" err="1"/>
              <a:t>menyatakan</a:t>
            </a:r>
            <a:r>
              <a:rPr lang="en-US" sz="2500" i="1" dirty="0"/>
              <a:t> </a:t>
            </a:r>
            <a:r>
              <a:rPr lang="en-US" sz="2500" i="1" dirty="0" err="1"/>
              <a:t>fakta</a:t>
            </a:r>
            <a:r>
              <a:rPr lang="en-US" sz="2500" i="1" dirty="0"/>
              <a:t> </a:t>
            </a:r>
            <a:r>
              <a:rPr lang="en-US" sz="2500" i="1" dirty="0" err="1"/>
              <a:t>tentang</a:t>
            </a:r>
            <a:r>
              <a:rPr lang="en-US" sz="2500" i="1" dirty="0"/>
              <a:t> “dunia”, </a:t>
            </a:r>
            <a:r>
              <a:rPr lang="en-US" sz="2500" i="1" dirty="0" err="1"/>
              <a:t>suatu</a:t>
            </a:r>
            <a:r>
              <a:rPr lang="en-US" sz="2500" i="1" dirty="0"/>
              <a:t> </a:t>
            </a:r>
            <a:r>
              <a:rPr lang="en-US" sz="2500" i="1" dirty="0" err="1"/>
              <a:t>bahasa</a:t>
            </a:r>
            <a:r>
              <a:rPr lang="en-US" sz="2500" i="1" dirty="0"/>
              <a:t> </a:t>
            </a:r>
            <a:r>
              <a:rPr lang="en-US" sz="2500" i="1" dirty="0" err="1"/>
              <a:t>representasi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</a:t>
            </a:r>
            <a:r>
              <a:rPr lang="en-US" sz="2500" i="1" dirty="0" err="1"/>
              <a:t>didefinisikan</a:t>
            </a:r>
            <a:r>
              <a:rPr lang="en-US" sz="2500" i="1" dirty="0"/>
              <a:t> </a:t>
            </a:r>
            <a:r>
              <a:rPr lang="en-US" sz="2500" i="1" dirty="0" err="1"/>
              <a:t>dalam</a:t>
            </a:r>
            <a:r>
              <a:rPr lang="en-US" sz="2500" i="1" dirty="0"/>
              <a:t> </a:t>
            </a:r>
            <a:r>
              <a:rPr lang="en-US" sz="2500" i="1" dirty="0" err="1"/>
              <a:t>dua</a:t>
            </a:r>
            <a:r>
              <a:rPr lang="en-US" sz="2500" i="1" dirty="0"/>
              <a:t> </a:t>
            </a:r>
            <a:r>
              <a:rPr lang="en-US" sz="2500" i="1" dirty="0" err="1"/>
              <a:t>aspek</a:t>
            </a:r>
            <a:r>
              <a:rPr lang="en-US" sz="2500" dirty="0"/>
              <a:t> “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3676081"/>
            <a:ext cx="10203325" cy="24865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Aspek</a:t>
            </a:r>
            <a:r>
              <a:rPr lang="en-US" sz="2400" b="1" dirty="0"/>
              <a:t> Bahasa </a:t>
            </a:r>
            <a:r>
              <a:rPr lang="en-US" sz="2400" b="1" dirty="0" err="1"/>
              <a:t>Representasi</a:t>
            </a:r>
            <a:endParaRPr lang="en-US" sz="2400" b="1" dirty="0"/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/>
              <a:t>Sintaks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r>
              <a:rPr lang="en-US" sz="2200" dirty="0"/>
              <a:t> yang </a:t>
            </a:r>
            <a:r>
              <a:rPr lang="en-US" sz="2200" dirty="0" err="1"/>
              <a:t>mendefinisikan</a:t>
            </a:r>
            <a:r>
              <a:rPr lang="en-US" sz="2200" dirty="0"/>
              <a:t> </a:t>
            </a:r>
            <a:r>
              <a:rPr lang="en-US" sz="2200" i="1" dirty="0"/>
              <a:t>sentence</a:t>
            </a:r>
            <a:r>
              <a:rPr lang="en-US" sz="2200" dirty="0"/>
              <a:t> yang </a:t>
            </a:r>
            <a:r>
              <a:rPr lang="en-US" sz="2200" dirty="0" err="1"/>
              <a:t>sah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endParaRPr lang="en-US" sz="2200" dirty="0"/>
          </a:p>
          <a:p>
            <a:pPr marL="354013" indent="-2555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/>
              <a:t>Semantik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menyatakan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r>
              <a:rPr lang="en-US" sz="2200" dirty="0"/>
              <a:t> yang </a:t>
            </a:r>
            <a:r>
              <a:rPr lang="en-US" sz="2200" dirty="0" err="1"/>
              <a:t>mendefinisikan</a:t>
            </a:r>
            <a:r>
              <a:rPr lang="en-US" sz="2200" dirty="0"/>
              <a:t> “arti”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i="1" dirty="0"/>
              <a:t>sentence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kebenaran</a:t>
            </a:r>
            <a:r>
              <a:rPr lang="en-US" sz="2200" dirty="0"/>
              <a:t> sentence </a:t>
            </a:r>
            <a:r>
              <a:rPr lang="en-US" sz="2200" dirty="0" err="1"/>
              <a:t>dalam</a:t>
            </a:r>
            <a:r>
              <a:rPr lang="en-US" sz="2200" dirty="0"/>
              <a:t> dunia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B3186D5-841D-4641-B44D-F1E15462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2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7AF5652-35EC-48F8-99B2-BDEA5AB47E1A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4516794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Aspek</a:t>
            </a:r>
            <a:r>
              <a:rPr lang="en-US" sz="2400" b="1" dirty="0"/>
              <a:t> Bahasa </a:t>
            </a:r>
            <a:r>
              <a:rPr lang="en-US" sz="2400" b="1" dirty="0" err="1"/>
              <a:t>Representasi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FontTx/>
              <a:buNone/>
              <a:defRPr/>
            </a:pPr>
            <a:r>
              <a:rPr lang="id-ID" sz="2100" dirty="0"/>
              <a:t>Secara </a:t>
            </a:r>
            <a:r>
              <a:rPr lang="id-ID" sz="2100" u="sng" dirty="0"/>
              <a:t>sintaks</a:t>
            </a:r>
            <a:r>
              <a:rPr lang="id-ID" sz="2100" dirty="0"/>
              <a:t> dituliskan: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100" dirty="0"/>
              <a:t>x + 2 ≥ y adalah kalimat sah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100" dirty="0"/>
              <a:t>x2 + y ≥ bukan kalimat sah</a:t>
            </a:r>
          </a:p>
          <a:p>
            <a:pPr marL="85725" indent="0">
              <a:buFontTx/>
              <a:buNone/>
              <a:defRPr/>
            </a:pPr>
            <a:r>
              <a:rPr lang="id-ID" sz="2100" dirty="0"/>
              <a:t>Secara </a:t>
            </a:r>
            <a:r>
              <a:rPr lang="id-ID" sz="2100" u="sng" dirty="0"/>
              <a:t>semantik</a:t>
            </a:r>
            <a:r>
              <a:rPr lang="id-ID" sz="2100" dirty="0"/>
              <a:t>: x + 2 ≥ y benar jika dan hanya jika bilangan x + 2 tidak lebih kecil dari bilangan y: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100" dirty="0"/>
              <a:t>x + 2 ≥ y benar dalam “dunia” di mana x=7, y=1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100" dirty="0"/>
              <a:t>x + 2 ≥ y tidak benar dalam “dunia” di mana x=0, y=6 </a:t>
            </a:r>
          </a:p>
          <a:p>
            <a:pPr marL="98425" indent="0" algn="ctr">
              <a:spcAft>
                <a:spcPts val="600"/>
              </a:spcAft>
              <a:buNone/>
            </a:pPr>
            <a:endParaRPr lang="sv-SE" sz="18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Bahasa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345CB89-E19A-4559-BFFC-01160EFE7CCE}"/>
              </a:ext>
            </a:extLst>
          </p:cNvPr>
          <p:cNvSpPr txBox="1">
            <a:spLocks/>
          </p:cNvSpPr>
          <p:nvPr/>
        </p:nvSpPr>
        <p:spPr>
          <a:xfrm>
            <a:off x="6095999" y="1871823"/>
            <a:ext cx="5509847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Bef>
                <a:spcPts val="600"/>
              </a:spcBef>
              <a:buFontTx/>
              <a:buNone/>
              <a:defRPr/>
            </a:pPr>
            <a:r>
              <a:rPr lang="id-ID" sz="2200" dirty="0"/>
              <a:t>Secara </a:t>
            </a:r>
            <a:r>
              <a:rPr lang="id-ID" sz="2200" u="sng" dirty="0"/>
              <a:t>sintaks</a:t>
            </a:r>
            <a:r>
              <a:rPr lang="id-ID" sz="2200" dirty="0"/>
              <a:t> dituliskan: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“Jakarta adalah ibukota Indonesia” adalah kalimat sah.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“Ibu Indonesia kota Jakarta adalah” bukan kalimat sah</a:t>
            </a:r>
          </a:p>
          <a:p>
            <a:pPr marL="85725" indent="0">
              <a:buFontTx/>
              <a:buNone/>
              <a:defRPr/>
            </a:pPr>
            <a:r>
              <a:rPr lang="id-ID" sz="2200" dirty="0"/>
              <a:t>Secara </a:t>
            </a:r>
            <a:r>
              <a:rPr lang="id-ID" sz="2200" u="sng" dirty="0"/>
              <a:t>semantik</a:t>
            </a:r>
            <a:r>
              <a:rPr lang="id-ID" sz="2200" dirty="0"/>
              <a:t>: “X adalah ibukota Y” benar jika dan hanya jika adalah pusat pemerintahan negara Y: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“Jakarta adalah ibukota Indonesia” benar dalam “dunia” kita sekarang.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“Jakarta adalah ibukota Indonesia” salah dalam “dunia” tahun 1948 (Yogya</a:t>
            </a:r>
            <a:r>
              <a:rPr lang="en-US" sz="2200" dirty="0"/>
              <a:t>, </a:t>
            </a:r>
            <a:r>
              <a:rPr lang="id-ID" sz="2200" dirty="0"/>
              <a:t>Bukitinggi) </a:t>
            </a:r>
          </a:p>
          <a:p>
            <a:pPr marL="98425" indent="0" algn="ctr">
              <a:spcAft>
                <a:spcPts val="600"/>
              </a:spcAft>
              <a:buNone/>
            </a:pPr>
            <a:endParaRPr lang="sv-SE" sz="18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05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7AF5652-35EC-48F8-99B2-BDEA5AB47E1A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4516794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Logika</a:t>
            </a:r>
            <a:r>
              <a:rPr lang="en-US" sz="2400" b="1" dirty="0"/>
              <a:t> Bahasa </a:t>
            </a:r>
            <a:r>
              <a:rPr lang="en-US" sz="2400" b="1" dirty="0" err="1"/>
              <a:t>Representasi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FontTx/>
              <a:buNone/>
              <a:defRPr/>
            </a:pPr>
            <a:r>
              <a:rPr lang="id-ID" sz="2200" b="1" i="1" dirty="0"/>
              <a:t>Logi</a:t>
            </a:r>
            <a:r>
              <a:rPr lang="en-US" sz="2200" b="1" i="1" dirty="0"/>
              <a:t>c</a:t>
            </a:r>
            <a:r>
              <a:rPr lang="id-ID" sz="2200" dirty="0"/>
              <a:t> sebagai </a:t>
            </a:r>
            <a:r>
              <a:rPr lang="en-US" sz="2200" dirty="0"/>
              <a:t>b</a:t>
            </a:r>
            <a:r>
              <a:rPr lang="id-ID" sz="2200" dirty="0"/>
              <a:t>ahasa </a:t>
            </a:r>
            <a:r>
              <a:rPr lang="en-US" sz="2200" dirty="0"/>
              <a:t>r</a:t>
            </a:r>
            <a:r>
              <a:rPr lang="id-ID" sz="2200" dirty="0"/>
              <a:t>epresentasi </a:t>
            </a:r>
            <a:r>
              <a:rPr lang="en-US" sz="2200" dirty="0"/>
              <a:t>p</a:t>
            </a:r>
            <a:r>
              <a:rPr lang="id-ID" sz="2200" dirty="0"/>
              <a:t>engetahuan memiliki pengertian: 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Sebagai bahasa formal untuk merepresenasikan fakta sedemikian rupa sehingga kesimpulan (fakta baru, jawaban) dapat ditarik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Terdapat banyak metode inferensi</a:t>
            </a:r>
            <a:endParaRPr lang="en-US" sz="2200" dirty="0"/>
          </a:p>
          <a:p>
            <a:pPr marL="85725" indent="0">
              <a:spcBef>
                <a:spcPts val="1800"/>
              </a:spcBef>
              <a:buNone/>
              <a:defRPr/>
            </a:pPr>
            <a:r>
              <a:rPr lang="id-ID" sz="2200" dirty="0"/>
              <a:t>Misalnya membangun </a:t>
            </a:r>
            <a:r>
              <a:rPr lang="id-ID" sz="2200" i="1" dirty="0"/>
              <a:t>intelligent agent</a:t>
            </a:r>
            <a:r>
              <a:rPr lang="id-ID" sz="2200" dirty="0"/>
              <a:t> dengan logika, yaitu memanfaatkan perkembangan logika oleh ahli matematika dan filsafat</a:t>
            </a:r>
          </a:p>
          <a:p>
            <a:pPr marL="98425" indent="0" algn="ctr">
              <a:spcAft>
                <a:spcPts val="600"/>
              </a:spcAft>
              <a:buNone/>
            </a:pPr>
            <a:endParaRPr lang="sv-SE" sz="18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Bahasa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345CB89-E19A-4559-BFFC-01160EFE7CCE}"/>
              </a:ext>
            </a:extLst>
          </p:cNvPr>
          <p:cNvSpPr txBox="1">
            <a:spLocks/>
          </p:cNvSpPr>
          <p:nvPr/>
        </p:nvSpPr>
        <p:spPr>
          <a:xfrm>
            <a:off x="6095999" y="1871823"/>
            <a:ext cx="5509847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Bef>
                <a:spcPts val="600"/>
              </a:spcBef>
              <a:buFontTx/>
              <a:buNone/>
              <a:defRPr/>
            </a:pPr>
            <a:r>
              <a:rPr lang="id-ID" sz="2200" b="1" i="1" dirty="0"/>
              <a:t>Entailment</a:t>
            </a:r>
            <a:r>
              <a:rPr lang="id-ID" sz="2200" dirty="0"/>
              <a:t> dapat diartikan sebagai suatu fakta bisa disimpulkan dari (kumpulan) fakta lain: </a:t>
            </a:r>
          </a:p>
          <a:p>
            <a:pPr marL="361950" indent="-276225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KB |= </a:t>
            </a:r>
            <a:r>
              <a:rPr lang="el-GR" sz="2200" dirty="0"/>
              <a:t>α </a:t>
            </a:r>
            <a:r>
              <a:rPr lang="id-ID" sz="2200" dirty="0"/>
              <a:t>berarti KB melakukan entailment sentence </a:t>
            </a:r>
            <a:r>
              <a:rPr lang="el-GR" sz="2200" dirty="0"/>
              <a:t>α </a:t>
            </a:r>
            <a:r>
              <a:rPr lang="id-ID" sz="2200" u="sng" dirty="0"/>
              <a:t>jika dan hanya jika</a:t>
            </a:r>
            <a:r>
              <a:rPr lang="id-ID" sz="2200" dirty="0"/>
              <a:t> </a:t>
            </a:r>
            <a:r>
              <a:rPr lang="el-GR" sz="2200" dirty="0"/>
              <a:t>α </a:t>
            </a:r>
            <a:r>
              <a:rPr lang="id-ID" sz="2200" i="1" dirty="0"/>
              <a:t>true</a:t>
            </a:r>
            <a:r>
              <a:rPr lang="id-ID" sz="2200" dirty="0"/>
              <a:t> dalam “dunia” di mana KB </a:t>
            </a:r>
            <a:r>
              <a:rPr lang="id-ID" sz="2200" i="1" dirty="0"/>
              <a:t>true</a:t>
            </a:r>
            <a:r>
              <a:rPr lang="fi-FI" sz="2200" dirty="0"/>
              <a:t>. </a:t>
            </a:r>
          </a:p>
          <a:p>
            <a:pPr marL="85725" indent="0">
              <a:spcBef>
                <a:spcPts val="200"/>
              </a:spcBef>
              <a:buNone/>
              <a:defRPr/>
            </a:pPr>
            <a:r>
              <a:rPr lang="en-US" sz="2200" b="1" dirty="0" err="1"/>
              <a:t>Contoh</a:t>
            </a:r>
            <a:endParaRPr lang="en-US" sz="2200" b="1" dirty="0"/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KB mengandung dua sentence, yakni “ Ujang ganteng” dan “Nyai cantik”. 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KB |= </a:t>
            </a:r>
            <a:r>
              <a:rPr lang="el-GR" sz="2200" dirty="0"/>
              <a:t>α1: “</a:t>
            </a:r>
            <a:r>
              <a:rPr lang="id-ID" sz="2200" dirty="0"/>
              <a:t>Ujang ganteng dan Nyai cantik” (artinya: hasil entailment bisa berupa kalimat gabungan dari dua kalimat) 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KB |≠ </a:t>
            </a:r>
            <a:r>
              <a:rPr lang="el-GR" sz="2200" dirty="0"/>
              <a:t>α2 : “</a:t>
            </a:r>
            <a:r>
              <a:rPr lang="id-ID" sz="2200" dirty="0"/>
              <a:t>Ujang pintar” 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x + y = 4 =</a:t>
            </a:r>
            <a:r>
              <a:rPr lang="id-ID" sz="2200" dirty="0"/>
              <a:t> </a:t>
            </a:r>
            <a:r>
              <a:rPr lang="es-ES" sz="2200" dirty="0"/>
              <a:t>| 4</a:t>
            </a:r>
            <a:r>
              <a:rPr lang="id-ID" sz="2200" dirty="0"/>
              <a:t> </a:t>
            </a:r>
            <a:r>
              <a:rPr lang="es-ES" sz="2200" dirty="0"/>
              <a:t>= x + y</a:t>
            </a:r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11958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7AF5652-35EC-48F8-99B2-BDEA5AB47E1A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Logika</a:t>
            </a:r>
            <a:r>
              <a:rPr lang="en-US" sz="2400" b="1" dirty="0"/>
              <a:t> Bahasa </a:t>
            </a:r>
            <a:r>
              <a:rPr lang="en-US" sz="2400" b="1" dirty="0" err="1"/>
              <a:t>Representasi</a:t>
            </a:r>
            <a:endParaRPr lang="en-US" sz="2400" b="1" i="1" dirty="0"/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Inferensi atau penalaran (</a:t>
            </a:r>
            <a:r>
              <a:rPr lang="fi-FI" sz="2200" i="1" dirty="0"/>
              <a:t>reasoning</a:t>
            </a:r>
            <a:r>
              <a:rPr lang="fi-FI" sz="2200" dirty="0"/>
              <a:t>) merupakan pembentukan fakta (</a:t>
            </a:r>
            <a:r>
              <a:rPr lang="fi-FI" sz="2200" i="1" dirty="0"/>
              <a:t>sentence</a:t>
            </a:r>
            <a:r>
              <a:rPr lang="fi-FI" sz="2200" dirty="0"/>
              <a:t>) baru yang meng-</a:t>
            </a:r>
            <a:r>
              <a:rPr lang="fi-FI" sz="2200" i="1" dirty="0"/>
              <a:t>entail</a:t>
            </a:r>
            <a:r>
              <a:rPr lang="fi-FI" sz="2200" dirty="0"/>
              <a:t> fakta-fakta lama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i="1" dirty="0"/>
              <a:t>Reasoning</a:t>
            </a:r>
            <a:r>
              <a:rPr lang="fi-FI" sz="2200" dirty="0"/>
              <a:t> bukan dilakukan pada fakta di dunia (berdasarkan semantik), melainkan representasi fakta dalam bahasa representasi pengetahuan (secara sintaks) </a:t>
            </a:r>
          </a:p>
          <a:p>
            <a:pPr marL="361950" indent="-2762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Otak manusia melakukan proses </a:t>
            </a:r>
            <a:r>
              <a:rPr lang="fi-FI" sz="2200" i="1" dirty="0"/>
              <a:t>reasoning</a:t>
            </a:r>
            <a:r>
              <a:rPr lang="fi-FI" sz="2200" dirty="0"/>
              <a:t> dalam suatu bentuk sintak dapat diilustrasikan sebagaimana gambar berikut:</a:t>
            </a:r>
            <a:endParaRPr lang="sv-SE" sz="18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Bahasa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9EBFFA3-06C7-4BA9-8B5F-2BD204B6D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6" y="4508557"/>
            <a:ext cx="5708073" cy="179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7AF5652-35EC-48F8-99B2-BDEA5AB47E1A}"/>
              </a:ext>
            </a:extLst>
          </p:cNvPr>
          <p:cNvSpPr txBox="1">
            <a:spLocks/>
          </p:cNvSpPr>
          <p:nvPr/>
        </p:nvSpPr>
        <p:spPr>
          <a:xfrm>
            <a:off x="1097280" y="1872855"/>
            <a:ext cx="6763043" cy="28749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/>
              <a:t>Model Bahasa </a:t>
            </a:r>
            <a:r>
              <a:rPr lang="en-US" sz="2400" b="1" dirty="0" err="1"/>
              <a:t>Representasi</a:t>
            </a:r>
            <a:endParaRPr lang="en-US" sz="2400" b="1" i="1" dirty="0"/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b="1" dirty="0"/>
              <a:t>Model</a:t>
            </a:r>
            <a:r>
              <a:rPr lang="id-ID" sz="2200" dirty="0"/>
              <a:t> </a:t>
            </a:r>
            <a:r>
              <a:rPr lang="en-US" sz="2200" dirty="0"/>
              <a:t>(m) </a:t>
            </a:r>
            <a:r>
              <a:rPr lang="id-ID" sz="2200" dirty="0"/>
              <a:t>merupakan suatu “dunia” dimana kebenaran suatu sentence bisa diuji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m adalah model </a:t>
            </a:r>
            <a:r>
              <a:rPr lang="el-GR" sz="2200" dirty="0"/>
              <a:t>α </a:t>
            </a:r>
            <a:r>
              <a:rPr lang="id-ID" sz="2200" dirty="0"/>
              <a:t>jika dan hanya jika true di “dalam” </a:t>
            </a:r>
            <a:r>
              <a:rPr lang="id-ID" sz="2200" i="1" dirty="0"/>
              <a:t>m</a:t>
            </a:r>
            <a:endParaRPr lang="id-ID" sz="2200" dirty="0"/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M(</a:t>
            </a:r>
            <a:r>
              <a:rPr lang="el-GR" sz="2200" dirty="0"/>
              <a:t>α) </a:t>
            </a:r>
            <a:r>
              <a:rPr lang="id-ID" sz="2200" dirty="0"/>
              <a:t>adalah himpunan semua model dari </a:t>
            </a:r>
            <a:r>
              <a:rPr lang="el-GR" sz="2200" dirty="0"/>
              <a:t>α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KB |= </a:t>
            </a:r>
            <a:r>
              <a:rPr lang="el-GR" sz="2200" dirty="0"/>
              <a:t>α </a:t>
            </a:r>
            <a:r>
              <a:rPr lang="id-ID" sz="2200" dirty="0"/>
              <a:t>jika dan hanya jika M(KB) </a:t>
            </a:r>
            <a:r>
              <a:rPr lang="id-ID" sz="2200" b="1" dirty="0"/>
              <a:t>subset </a:t>
            </a:r>
            <a:r>
              <a:rPr lang="id-ID" sz="2200" dirty="0"/>
              <a:t>dari M(</a:t>
            </a:r>
            <a:r>
              <a:rPr lang="el-GR" sz="2200" dirty="0"/>
              <a:t>α), </a:t>
            </a:r>
            <a:r>
              <a:rPr lang="id-ID" sz="2200" dirty="0"/>
              <a:t>sehingga bisa dilihat pada ilustrasi gambar berikut</a:t>
            </a:r>
            <a:r>
              <a:rPr lang="fi-FI" sz="2200" dirty="0"/>
              <a:t>:</a:t>
            </a:r>
            <a:endParaRPr lang="sv-SE" sz="22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REPRESENTASI PENGETAHUAN</a:t>
            </a:r>
            <a:br>
              <a:rPr lang="id-ID" sz="4000" b="1" dirty="0"/>
            </a:br>
            <a:r>
              <a:rPr lang="en-US" sz="2700" i="1" dirty="0"/>
              <a:t>Bahasa </a:t>
            </a: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9B2D319-F4C5-405A-BB01-30DD7C57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52" y="2219265"/>
            <a:ext cx="2967868" cy="24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3A7222D-6997-4707-BC75-E2EBDA9B1B28}"/>
              </a:ext>
            </a:extLst>
          </p:cNvPr>
          <p:cNvSpPr txBox="1">
            <a:spLocks/>
          </p:cNvSpPr>
          <p:nvPr/>
        </p:nvSpPr>
        <p:spPr>
          <a:xfrm>
            <a:off x="1097278" y="4829086"/>
            <a:ext cx="10332721" cy="15189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b="1" dirty="0" err="1"/>
              <a:t>Contoh</a:t>
            </a:r>
            <a:endParaRPr lang="en-US" b="1" i="1" dirty="0"/>
          </a:p>
          <a:p>
            <a:pPr>
              <a:spcBef>
                <a:spcPts val="200"/>
              </a:spcBef>
              <a:defRPr/>
            </a:pPr>
            <a:r>
              <a:rPr lang="id-ID" dirty="0"/>
              <a:t>KB = Ujang ganteng dan Nyai cantik</a:t>
            </a:r>
            <a:r>
              <a:rPr lang="en-US" dirty="0"/>
              <a:t>; </a:t>
            </a:r>
            <a:r>
              <a:rPr lang="el-GR" dirty="0"/>
              <a:t>α = </a:t>
            </a:r>
            <a:r>
              <a:rPr lang="id-ID" dirty="0"/>
              <a:t>Ujang ganteng </a:t>
            </a:r>
          </a:p>
          <a:p>
            <a:pPr>
              <a:spcBef>
                <a:spcPts val="200"/>
              </a:spcBef>
              <a:defRPr/>
            </a:pPr>
            <a:r>
              <a:rPr lang="id-ID" dirty="0"/>
              <a:t>Hal ini bisa diartikan sentence Ujang ganteng lebih luas konotasinya dibandingkan dengan sentence Ujang ganteng dan Nyai cantik </a:t>
            </a:r>
          </a:p>
        </p:txBody>
      </p:sp>
    </p:spTree>
    <p:extLst>
      <p:ext uri="{BB962C8B-B14F-4D97-AF65-F5344CB8AC3E}">
        <p14:creationId xmlns:p14="http://schemas.microsoft.com/office/powerpoint/2010/main" val="29810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PENALARAN BERBASIS LOGIKA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87D29A-E998-4C7D-9553-0A6663344006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6169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</a:t>
            </a:r>
            <a:r>
              <a:rPr lang="en-US" sz="2500" i="1" dirty="0" err="1"/>
              <a:t>Penalaran</a:t>
            </a:r>
            <a:r>
              <a:rPr lang="en-US" sz="2500" i="1" dirty="0"/>
              <a:t> (reasoning) </a:t>
            </a:r>
            <a:r>
              <a:rPr lang="en-US" sz="2500" i="1" dirty="0" err="1"/>
              <a:t>atau</a:t>
            </a:r>
            <a:r>
              <a:rPr lang="en-US" sz="2500" i="1" dirty="0"/>
              <a:t> </a:t>
            </a:r>
            <a:r>
              <a:rPr lang="en-US" sz="2500" i="1" dirty="0" err="1"/>
              <a:t>inferensi</a:t>
            </a:r>
            <a:r>
              <a:rPr lang="en-US" sz="2500" i="1" dirty="0"/>
              <a:t> </a:t>
            </a:r>
            <a:r>
              <a:rPr lang="en-US" sz="2500" i="1" dirty="0" err="1"/>
              <a:t>adalah</a:t>
            </a:r>
            <a:r>
              <a:rPr lang="en-US" sz="2500" i="1" dirty="0"/>
              <a:t> </a:t>
            </a:r>
            <a:r>
              <a:rPr lang="en-US" sz="2500" i="1" dirty="0" err="1"/>
              <a:t>teknik</a:t>
            </a:r>
            <a:r>
              <a:rPr lang="en-US" sz="2500" i="1" dirty="0"/>
              <a:t> </a:t>
            </a:r>
            <a:r>
              <a:rPr lang="en-US" sz="2500" i="1" dirty="0" err="1"/>
              <a:t>penyelesaian</a:t>
            </a:r>
            <a:r>
              <a:rPr lang="en-US" sz="2500" i="1" dirty="0"/>
              <a:t> </a:t>
            </a:r>
            <a:r>
              <a:rPr lang="en-US" sz="2500" i="1" dirty="0" err="1"/>
              <a:t>masalah</a:t>
            </a:r>
            <a:r>
              <a:rPr lang="en-US" sz="2500" i="1" dirty="0"/>
              <a:t> </a:t>
            </a:r>
            <a:r>
              <a:rPr lang="en-US" sz="2500" i="1" dirty="0" err="1"/>
              <a:t>dengan</a:t>
            </a:r>
            <a:r>
              <a:rPr lang="en-US" sz="2500" i="1" dirty="0"/>
              <a:t> </a:t>
            </a:r>
            <a:r>
              <a:rPr lang="en-US" sz="2500" i="1" dirty="0" err="1"/>
              <a:t>cara</a:t>
            </a:r>
            <a:r>
              <a:rPr lang="en-US" sz="2500" i="1" dirty="0"/>
              <a:t> </a:t>
            </a:r>
            <a:r>
              <a:rPr lang="en-US" sz="2500" i="1" dirty="0" err="1"/>
              <a:t>merepresentasikan</a:t>
            </a:r>
            <a:r>
              <a:rPr lang="en-US" sz="2500" i="1" dirty="0"/>
              <a:t> </a:t>
            </a:r>
            <a:r>
              <a:rPr lang="en-US" sz="2500" i="1" dirty="0" err="1"/>
              <a:t>masalah</a:t>
            </a:r>
            <a:r>
              <a:rPr lang="en-US" sz="2500" i="1" dirty="0"/>
              <a:t> </a:t>
            </a:r>
            <a:r>
              <a:rPr lang="en-US" sz="2500" i="1" dirty="0" err="1"/>
              <a:t>ke</a:t>
            </a:r>
            <a:r>
              <a:rPr lang="en-US" sz="2500" i="1" dirty="0"/>
              <a:t> </a:t>
            </a:r>
            <a:r>
              <a:rPr lang="en-US" sz="2500" i="1" dirty="0" err="1"/>
              <a:t>dalam</a:t>
            </a:r>
            <a:r>
              <a:rPr lang="en-US" sz="2500" i="1" dirty="0"/>
              <a:t> basis </a:t>
            </a:r>
            <a:r>
              <a:rPr lang="en-US" sz="2500" i="1" dirty="0" err="1"/>
              <a:t>pengetahuan</a:t>
            </a:r>
            <a:r>
              <a:rPr lang="en-US" sz="2500" i="1" dirty="0"/>
              <a:t> (knowledge base) </a:t>
            </a:r>
            <a:r>
              <a:rPr lang="en-US" sz="2500" i="1" dirty="0" err="1"/>
              <a:t>menggunakan</a:t>
            </a:r>
            <a:r>
              <a:rPr lang="en-US" sz="2500" i="1" dirty="0"/>
              <a:t> logic yang </a:t>
            </a:r>
            <a:r>
              <a:rPr lang="en-US" sz="2500" i="1" dirty="0" err="1"/>
              <a:t>dapat</a:t>
            </a:r>
            <a:r>
              <a:rPr lang="en-US" sz="2500" i="1" dirty="0"/>
              <a:t> </a:t>
            </a:r>
            <a:r>
              <a:rPr lang="en-US" sz="2500" i="1" dirty="0" err="1"/>
              <a:t>dipahami</a:t>
            </a:r>
            <a:r>
              <a:rPr lang="en-US" sz="2500" i="1" dirty="0"/>
              <a:t> oleh </a:t>
            </a:r>
            <a:r>
              <a:rPr lang="en-US" sz="2500" i="1" dirty="0" err="1"/>
              <a:t>komputer</a:t>
            </a:r>
            <a:r>
              <a:rPr lang="en-US" sz="2500" dirty="0"/>
              <a:t> “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6B3C6B9A-E373-4313-9DF6-01A916334BA2}"/>
              </a:ext>
            </a:extLst>
          </p:cNvPr>
          <p:cNvSpPr txBox="1">
            <a:spLocks/>
          </p:cNvSpPr>
          <p:nvPr/>
        </p:nvSpPr>
        <p:spPr>
          <a:xfrm>
            <a:off x="1097279" y="3253155"/>
            <a:ext cx="10203325" cy="4783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Tipe</a:t>
            </a:r>
            <a:r>
              <a:rPr lang="en-US" sz="2400" b="1" dirty="0"/>
              <a:t> </a:t>
            </a:r>
            <a:r>
              <a:rPr lang="en-US" sz="2400" b="1" dirty="0" err="1"/>
              <a:t>Penalaran</a:t>
            </a:r>
            <a:r>
              <a:rPr lang="en-US" sz="2400" b="1" dirty="0"/>
              <a:t> </a:t>
            </a:r>
            <a:r>
              <a:rPr lang="en-US" sz="2400" b="1" dirty="0" err="1"/>
              <a:t>Berbasis</a:t>
            </a:r>
            <a:r>
              <a:rPr lang="en-US" sz="2400" b="1" dirty="0"/>
              <a:t> Logic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4C7B7FAB-3F16-4CE4-9BF7-F379B4277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47" y="3784265"/>
            <a:ext cx="9887737" cy="243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9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331208"/>
            <a:ext cx="10058400" cy="1313596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+mn-lt"/>
              </a:rPr>
              <a:t>Dr. Aradea, S.T., M.T.</a:t>
            </a:r>
            <a:br>
              <a:rPr lang="id-ID" sz="4400" b="1" dirty="0">
                <a:latin typeface="+mn-lt"/>
              </a:rPr>
            </a:br>
            <a:r>
              <a:rPr lang="id-ID" sz="2600" dirty="0"/>
              <a:t>Lecturer/ Researcher</a:t>
            </a:r>
            <a:br>
              <a:rPr lang="id-ID" sz="2600" dirty="0"/>
            </a:br>
            <a:r>
              <a:rPr lang="en-US" sz="2600" dirty="0"/>
              <a:t>Artificial Intelligence </a:t>
            </a:r>
            <a:r>
              <a:rPr lang="en-US" sz="2600" dirty="0" err="1"/>
              <a:t>Siliwangi</a:t>
            </a:r>
            <a:r>
              <a:rPr lang="en-US" sz="2600" dirty="0"/>
              <a:t> </a:t>
            </a:r>
            <a:r>
              <a:rPr lang="id-ID" sz="2600" dirty="0"/>
              <a:t>Research Group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904890"/>
            <a:ext cx="10058400" cy="14158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b="1" i="1" dirty="0"/>
              <a:t>Research Field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Self-Adaptive Systems, Artificial Intelligence, Automated Software Engineering</a:t>
            </a:r>
            <a:r>
              <a:rPr lang="id-ID" sz="2400" dirty="0"/>
              <a:t>, Agent Based Modeling, </a:t>
            </a:r>
            <a:r>
              <a:rPr lang="en-US" sz="2400" dirty="0"/>
              <a:t>Context-Aware </a:t>
            </a:r>
            <a:r>
              <a:rPr lang="id-ID" sz="2400" dirty="0"/>
              <a:t>Computing</a:t>
            </a:r>
            <a:r>
              <a:rPr lang="en-US" sz="2400" dirty="0"/>
              <a:t>, Information Automation</a:t>
            </a:r>
            <a:r>
              <a:rPr lang="id-ID" sz="2400" dirty="0"/>
              <a:t>, Intelligent Agents, Knowledge-Based Systems, </a:t>
            </a:r>
            <a:r>
              <a:rPr lang="en-US" sz="2400" dirty="0"/>
              <a:t>Information Science</a:t>
            </a:r>
            <a:r>
              <a:rPr lang="id-ID" sz="2400" dirty="0"/>
              <a:t>, </a:t>
            </a:r>
            <a:r>
              <a:rPr lang="en-US" sz="2400" dirty="0"/>
              <a:t>IT Service</a:t>
            </a:r>
            <a:r>
              <a:rPr lang="id-ID" sz="2400" dirty="0"/>
              <a:t>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" y="3449422"/>
            <a:ext cx="2097414" cy="253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09285-E061-4A27-9087-3B8384AC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0" y="611611"/>
            <a:ext cx="1745800" cy="9402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5929E-5A27-4367-A9F5-426CF0B474C7}"/>
              </a:ext>
            </a:extLst>
          </p:cNvPr>
          <p:cNvSpPr txBox="1">
            <a:spLocks/>
          </p:cNvSpPr>
          <p:nvPr/>
        </p:nvSpPr>
        <p:spPr>
          <a:xfrm>
            <a:off x="3569045" y="3409081"/>
            <a:ext cx="7586635" cy="2768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Education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S1: Informatics </a:t>
            </a:r>
            <a:r>
              <a:rPr lang="en-US" sz="2600" dirty="0"/>
              <a:t>-</a:t>
            </a:r>
            <a:r>
              <a:rPr lang="id-ID" sz="2600" dirty="0"/>
              <a:t> UII (Yogyakarta)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S2: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S3: Electrical Engineering and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d-ID" sz="1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Links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4"/>
              </a:rPr>
              <a:t>aradea.informatika@gmail.com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5"/>
              </a:rPr>
              <a:t>https://s.id/ais-yt</a:t>
            </a:r>
            <a:endParaRPr lang="en-US" sz="2200" dirty="0">
              <a:hlinkClick r:id="rId6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7"/>
              </a:rPr>
              <a:t>http://ais.if.unsil.ac.id/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8"/>
              </a:rPr>
              <a:t>https://www.researchgate.net/profile/Aradea_Dipalokareswara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25989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87D29A-E998-4C7D-9553-0A6663344006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6169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</a:t>
            </a:r>
            <a:r>
              <a:rPr lang="en-US" sz="2500" i="1" dirty="0" err="1"/>
              <a:t>Logika</a:t>
            </a:r>
            <a:r>
              <a:rPr lang="en-US" sz="2500" i="1" dirty="0"/>
              <a:t> </a:t>
            </a:r>
            <a:r>
              <a:rPr lang="en-US" sz="2500" i="1" dirty="0" err="1"/>
              <a:t>proposisi</a:t>
            </a:r>
            <a:r>
              <a:rPr lang="en-US" sz="2500" i="1" dirty="0"/>
              <a:t> (propositional Logic) </a:t>
            </a:r>
            <a:r>
              <a:rPr lang="en-US" sz="2500" i="1" dirty="0" err="1"/>
              <a:t>adalah</a:t>
            </a:r>
            <a:r>
              <a:rPr lang="en-US" sz="2500" i="1" dirty="0"/>
              <a:t> salah </a:t>
            </a:r>
            <a:r>
              <a:rPr lang="en-US" sz="2500" i="1" dirty="0" err="1"/>
              <a:t>satu</a:t>
            </a:r>
            <a:r>
              <a:rPr lang="en-US" sz="2500" i="1" dirty="0"/>
              <a:t> </a:t>
            </a:r>
            <a:r>
              <a:rPr lang="en-US" sz="2500" i="1" dirty="0" err="1"/>
              <a:t>metode</a:t>
            </a:r>
            <a:r>
              <a:rPr lang="en-US" sz="2500" i="1" dirty="0"/>
              <a:t> </a:t>
            </a:r>
            <a:r>
              <a:rPr lang="en-US" sz="2500" i="1" dirty="0" err="1"/>
              <a:t>untuk</a:t>
            </a:r>
            <a:r>
              <a:rPr lang="en-US" sz="2500" i="1" dirty="0"/>
              <a:t> </a:t>
            </a:r>
            <a:r>
              <a:rPr lang="en-US" sz="2500" i="1" dirty="0" err="1"/>
              <a:t>merepresentasikan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, </a:t>
            </a:r>
            <a:r>
              <a:rPr lang="en-US" sz="2500" i="1" dirty="0" err="1"/>
              <a:t>dalam</a:t>
            </a:r>
            <a:r>
              <a:rPr lang="en-US" sz="2500" i="1" dirty="0"/>
              <a:t> </a:t>
            </a:r>
            <a:r>
              <a:rPr lang="en-US" sz="2500" i="1" dirty="0" err="1"/>
              <a:t>metode</a:t>
            </a:r>
            <a:r>
              <a:rPr lang="en-US" sz="2500" i="1" dirty="0"/>
              <a:t> </a:t>
            </a:r>
            <a:r>
              <a:rPr lang="en-US" sz="2500" i="1" dirty="0" err="1"/>
              <a:t>ini</a:t>
            </a:r>
            <a:r>
              <a:rPr lang="en-US" sz="2500" i="1" dirty="0"/>
              <a:t> </a:t>
            </a:r>
            <a:r>
              <a:rPr lang="en-US" sz="2500" i="1" dirty="0" err="1"/>
              <a:t>simbol</a:t>
            </a:r>
            <a:r>
              <a:rPr lang="en-US" sz="2500" i="1" dirty="0"/>
              <a:t> </a:t>
            </a:r>
            <a:r>
              <a:rPr lang="en-US" sz="2500" i="1" dirty="0" err="1"/>
              <a:t>digunakan</a:t>
            </a:r>
            <a:r>
              <a:rPr lang="en-US" sz="2500" i="1" dirty="0"/>
              <a:t> </a:t>
            </a:r>
            <a:r>
              <a:rPr lang="en-US" sz="2500" i="1" dirty="0" err="1"/>
              <a:t>untuk</a:t>
            </a:r>
            <a:r>
              <a:rPr lang="en-US" sz="2500" i="1" dirty="0"/>
              <a:t> </a:t>
            </a:r>
            <a:r>
              <a:rPr lang="en-US" sz="2500" i="1" dirty="0" err="1"/>
              <a:t>menunjukkan</a:t>
            </a:r>
            <a:r>
              <a:rPr lang="en-US" sz="2500" i="1" dirty="0"/>
              <a:t> </a:t>
            </a:r>
            <a:r>
              <a:rPr lang="en-US" sz="2500" i="1" dirty="0" err="1"/>
              <a:t>hubungan</a:t>
            </a:r>
            <a:r>
              <a:rPr lang="en-US" sz="2500" i="1" dirty="0"/>
              <a:t> </a:t>
            </a:r>
            <a:r>
              <a:rPr lang="en-US" sz="2500" i="1" dirty="0" err="1"/>
              <a:t>antara</a:t>
            </a:r>
            <a:r>
              <a:rPr lang="en-US" sz="2500" i="1" dirty="0"/>
              <a:t> </a:t>
            </a:r>
            <a:r>
              <a:rPr lang="en-US" sz="2500" i="1" dirty="0" err="1"/>
              <a:t>entitas</a:t>
            </a:r>
            <a:r>
              <a:rPr lang="en-US" sz="2500" i="1" dirty="0"/>
              <a:t> dan </a:t>
            </a:r>
            <a:r>
              <a:rPr lang="en-US" sz="2500" i="1" dirty="0" err="1"/>
              <a:t>nilainya</a:t>
            </a:r>
            <a:r>
              <a:rPr lang="en-US" sz="2500" dirty="0"/>
              <a:t> “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6B3C6B9A-E373-4313-9DF6-01A916334BA2}"/>
              </a:ext>
            </a:extLst>
          </p:cNvPr>
          <p:cNvSpPr txBox="1">
            <a:spLocks/>
          </p:cNvSpPr>
          <p:nvPr/>
        </p:nvSpPr>
        <p:spPr>
          <a:xfrm>
            <a:off x="3534508" y="4009295"/>
            <a:ext cx="2561492" cy="24207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400" i="1" dirty="0"/>
              <a:t>∧</a:t>
            </a:r>
            <a:r>
              <a:rPr lang="id-ID" sz="2400" i="1" dirty="0"/>
              <a:t> </a:t>
            </a:r>
            <a:r>
              <a:rPr lang="en-US" sz="2400" i="1" dirty="0"/>
              <a:t>and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400" i="1" dirty="0"/>
              <a:t>∨ or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800" i="1" dirty="0"/>
              <a:t>¬</a:t>
            </a:r>
            <a:r>
              <a:rPr lang="id-ID" sz="2400" i="1" dirty="0"/>
              <a:t> </a:t>
            </a:r>
            <a:r>
              <a:rPr lang="en-US" sz="2400" i="1" dirty="0"/>
              <a:t>not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400" i="1" dirty="0"/>
              <a:t>→ by implication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73D636F-98BE-4C5C-B5D4-BA899BBFE29E}"/>
              </a:ext>
            </a:extLst>
          </p:cNvPr>
          <p:cNvSpPr txBox="1">
            <a:spLocks/>
          </p:cNvSpPr>
          <p:nvPr/>
        </p:nvSpPr>
        <p:spPr>
          <a:xfrm>
            <a:off x="6541477" y="4009294"/>
            <a:ext cx="3328140" cy="24207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buFont typeface="Arial" panose="020B0604020202020204" pitchFamily="34" charset="0"/>
              <a:buChar char="•"/>
              <a:defRPr/>
            </a:pPr>
            <a:r>
              <a:rPr lang="en-US" sz="2400" i="1" dirty="0"/>
              <a:t>↔ is equivalent to</a:t>
            </a:r>
          </a:p>
          <a:p>
            <a:pPr marL="352425" indent="-352425">
              <a:buFont typeface="Arial" panose="020B0604020202020204" pitchFamily="34" charset="0"/>
              <a:buChar char="•"/>
              <a:defRPr/>
            </a:pPr>
            <a:r>
              <a:rPr lang="en-US" sz="2400" i="1" dirty="0"/>
              <a:t>∀ for all</a:t>
            </a:r>
          </a:p>
          <a:p>
            <a:pPr marL="352425" indent="-352425">
              <a:buFont typeface="Arial" panose="020B0604020202020204" pitchFamily="34" charset="0"/>
              <a:buChar char="•"/>
              <a:defRPr/>
            </a:pPr>
            <a:r>
              <a:rPr lang="en-US" sz="2400" i="1" dirty="0"/>
              <a:t>∃ there exists</a:t>
            </a:r>
            <a:endParaRPr lang="id-ID" sz="2400" i="1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9ADEDCF-5E56-485F-82A8-683B1DB0479E}"/>
              </a:ext>
            </a:extLst>
          </p:cNvPr>
          <p:cNvSpPr txBox="1">
            <a:spLocks/>
          </p:cNvSpPr>
          <p:nvPr/>
        </p:nvSpPr>
        <p:spPr>
          <a:xfrm>
            <a:off x="4366846" y="3475877"/>
            <a:ext cx="3458308" cy="5334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Simbol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Proposisi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84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93E1E2-B0F9-4229-AE0A-45E7E15FABCD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/>
              <a:t>Propositional Logic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id-ID" sz="2200" u="sng" dirty="0"/>
              <a:t>Huruf</a:t>
            </a:r>
            <a:r>
              <a:rPr lang="id-ID" sz="2200" dirty="0"/>
              <a:t> dapat digunakan untuk merepresentasikan </a:t>
            </a:r>
            <a:r>
              <a:rPr lang="id-ID" sz="2200" u="sng" dirty="0"/>
              <a:t>fakta</a:t>
            </a:r>
            <a:r>
              <a:rPr lang="id-ID" sz="2200" dirty="0"/>
              <a:t> tentang dunia nyata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id-ID" sz="2200" dirty="0"/>
              <a:t>, </a:t>
            </a:r>
            <a:r>
              <a:rPr lang="en-US" sz="2200" i="1" dirty="0"/>
              <a:t>C = Barry drinks coffee</a:t>
            </a:r>
            <a:r>
              <a:rPr lang="id-ID" sz="2200" i="1" dirty="0"/>
              <a:t>; </a:t>
            </a:r>
            <a:r>
              <a:rPr lang="en-US" sz="2200" i="1" dirty="0"/>
              <a:t>D = Barry eats cake, </a:t>
            </a:r>
            <a:r>
              <a:rPr lang="en-US" sz="2200" dirty="0" err="1"/>
              <a:t>pernyataan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C ∧ D Barry drinks coffee and Barry eats cake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C ∨ D Barry drinks coffee or Barry eats cake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¬</a:t>
            </a:r>
            <a:r>
              <a:rPr lang="id-ID" sz="2200" i="1" dirty="0"/>
              <a:t> </a:t>
            </a:r>
            <a:r>
              <a:rPr lang="en-US" sz="2200" i="1" dirty="0"/>
              <a:t>C Barry doesn’t drink coffee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C</a:t>
            </a:r>
            <a:r>
              <a:rPr lang="id-ID" sz="2200" i="1" dirty="0"/>
              <a:t> </a:t>
            </a:r>
            <a:r>
              <a:rPr lang="en-US" sz="2200" i="1" dirty="0"/>
              <a:t>→</a:t>
            </a:r>
            <a:r>
              <a:rPr lang="id-ID" sz="2200" i="1" dirty="0"/>
              <a:t> </a:t>
            </a:r>
            <a:r>
              <a:rPr lang="en-US" sz="2200" i="1" dirty="0"/>
              <a:t>D If Barry drinks coffee then Barry eats cake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C</a:t>
            </a:r>
            <a:r>
              <a:rPr lang="id-ID" sz="2200" i="1" dirty="0"/>
              <a:t> </a:t>
            </a:r>
            <a:r>
              <a:rPr lang="en-US" sz="2200" i="1" dirty="0"/>
              <a:t>↔</a:t>
            </a:r>
            <a:r>
              <a:rPr lang="id-ID" sz="2200" i="1" dirty="0"/>
              <a:t> </a:t>
            </a:r>
            <a:r>
              <a:rPr lang="en-US" sz="2200" i="1" dirty="0"/>
              <a:t>D If Barry drinks coffee then Barry eats cake and vice versa</a:t>
            </a:r>
            <a:endParaRPr lang="sv-SE" sz="1800" dirty="0"/>
          </a:p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endParaRPr lang="en-US" sz="800" dirty="0"/>
          </a:p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93E1E2-B0F9-4229-AE0A-45E7E15FABCD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/>
              <a:t>Propositional Logic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id-ID" sz="2200" dirty="0"/>
              <a:t>Gunakan dua pernyataan dibawah ini untuk menyimpulkan kemungkinan dari pernyataan ketiga tentang hari berawan</a:t>
            </a:r>
            <a:r>
              <a:rPr lang="en-US" sz="2200" dirty="0"/>
              <a:t>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Berawan ∨ Cerah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¬ Cerah → Lepaskan kacamata hitam</a:t>
            </a:r>
            <a:endParaRPr lang="en-US" sz="2200" i="1" dirty="0"/>
          </a:p>
          <a:p>
            <a:pPr marL="85725" indent="0">
              <a:buNone/>
              <a:defRPr/>
            </a:pPr>
            <a:r>
              <a:rPr lang="en-US" sz="2200" dirty="0"/>
              <a:t>Jika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cuaca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berawan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cerah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kacamata</a:t>
            </a:r>
            <a:r>
              <a:rPr lang="en-US" sz="2200" dirty="0"/>
              <a:t> </a:t>
            </a:r>
            <a:r>
              <a:rPr lang="en-US" sz="2200" dirty="0" err="1"/>
              <a:t>hitam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cuaca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cerah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pernyataan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benar</a:t>
            </a:r>
            <a:r>
              <a:rPr lang="en-US" sz="2200" dirty="0"/>
              <a:t>: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¬ </a:t>
            </a:r>
            <a:r>
              <a:rPr lang="id-ID" sz="2200" i="1" dirty="0"/>
              <a:t>Berawan</a:t>
            </a:r>
            <a:r>
              <a:rPr lang="en-US" sz="2200" i="1" dirty="0"/>
              <a:t> → </a:t>
            </a:r>
            <a:r>
              <a:rPr lang="id-ID" sz="2200" i="1" dirty="0"/>
              <a:t>Pakai</a:t>
            </a:r>
            <a:r>
              <a:rPr lang="en-US" sz="2200" i="1" dirty="0"/>
              <a:t> </a:t>
            </a:r>
            <a:r>
              <a:rPr lang="id-ID" sz="2200" i="1" dirty="0"/>
              <a:t>kacamata hitam</a:t>
            </a:r>
            <a:endParaRPr lang="sv-SE" sz="1800" dirty="0"/>
          </a:p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endParaRPr lang="en-US" sz="800" dirty="0"/>
          </a:p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prakteknya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kacamata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93E1E2-B0F9-4229-AE0A-45E7E15FABCD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/>
              <a:t>Propositional Logic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id-ID" sz="2200" dirty="0"/>
              <a:t>Logika proposisi dapat mencakup tiga istilah</a:t>
            </a:r>
            <a:r>
              <a:rPr lang="en-US" sz="2200" dirty="0"/>
              <a:t>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Simbol </a:t>
            </a:r>
            <a:r>
              <a:rPr lang="id-ID" sz="2200" u="sng" dirty="0"/>
              <a:t>konstanta</a:t>
            </a:r>
            <a:r>
              <a:rPr lang="id-ID" sz="2200" dirty="0"/>
              <a:t> misalnya nama-nama seperti Barry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Simbol </a:t>
            </a:r>
            <a:r>
              <a:rPr lang="id-ID" sz="2200" u="sng" dirty="0"/>
              <a:t>variabel</a:t>
            </a:r>
            <a:r>
              <a:rPr lang="id-ID" sz="2200" dirty="0"/>
              <a:t> biasanya dilambangkan dengan huruf kapital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Ekspresi </a:t>
            </a:r>
            <a:r>
              <a:rPr lang="id-ID" sz="2200" u="sng" dirty="0"/>
              <a:t>fungsional</a:t>
            </a:r>
            <a:r>
              <a:rPr lang="id-ID" sz="2200" dirty="0"/>
              <a:t> yang mengandung fungsi yang diikuti oleh sejumlah argumen</a:t>
            </a:r>
            <a:endParaRPr lang="en-US" sz="2200" dirty="0"/>
          </a:p>
          <a:p>
            <a:pPr marL="85725" indent="0">
              <a:buNone/>
              <a:defRPr/>
            </a:pPr>
            <a:endParaRPr lang="en-US" sz="2200" dirty="0"/>
          </a:p>
          <a:p>
            <a:pPr marL="85725" indent="0" algn="ctr">
              <a:buNone/>
              <a:defRPr/>
            </a:pPr>
            <a:r>
              <a:rPr lang="en-US" sz="2200" i="1" dirty="0" err="1"/>
              <a:t>Pernyataan</a:t>
            </a:r>
            <a:r>
              <a:rPr lang="en-US" sz="2200" i="1" dirty="0"/>
              <a:t> </a:t>
            </a:r>
            <a:r>
              <a:rPr lang="en-US" sz="2200" i="1" dirty="0" err="1"/>
              <a:t>dalam</a:t>
            </a:r>
            <a:r>
              <a:rPr lang="en-US" sz="2200" i="1" dirty="0"/>
              <a:t> </a:t>
            </a:r>
            <a:r>
              <a:rPr lang="en-US" sz="2200" i="1" dirty="0" err="1"/>
              <a:t>logika</a:t>
            </a:r>
            <a:r>
              <a:rPr lang="en-US" sz="2200" i="1" dirty="0"/>
              <a:t> </a:t>
            </a:r>
            <a:r>
              <a:rPr lang="en-US" sz="2200" i="1" dirty="0" err="1"/>
              <a:t>proposisi</a:t>
            </a:r>
            <a:r>
              <a:rPr lang="en-US" sz="2200" i="1" dirty="0"/>
              <a:t> </a:t>
            </a:r>
            <a:r>
              <a:rPr lang="en-US" sz="2200" i="1" dirty="0" err="1"/>
              <a:t>dapat</a:t>
            </a:r>
            <a:r>
              <a:rPr lang="en-US" sz="2200" i="1" dirty="0"/>
              <a:t> </a:t>
            </a:r>
            <a:r>
              <a:rPr lang="en-US" sz="2200" i="1" dirty="0" err="1"/>
              <a:t>digabungkan</a:t>
            </a:r>
            <a:r>
              <a:rPr lang="en-US" sz="2200" i="1" dirty="0"/>
              <a:t> </a:t>
            </a:r>
            <a:r>
              <a:rPr lang="en-US" sz="2200" i="1" dirty="0" err="1"/>
              <a:t>bersama-sama</a:t>
            </a:r>
            <a:r>
              <a:rPr lang="en-US" sz="2200" i="1" dirty="0"/>
              <a:t> </a:t>
            </a:r>
            <a:r>
              <a:rPr lang="en-US" sz="2200" i="1" dirty="0" err="1"/>
              <a:t>dengan</a:t>
            </a:r>
            <a:r>
              <a:rPr lang="en-US" sz="2200" i="1" dirty="0"/>
              <a:t> </a:t>
            </a:r>
            <a:r>
              <a:rPr lang="en-US" sz="2200" i="1" dirty="0" err="1"/>
              <a:t>menggunakan</a:t>
            </a:r>
            <a:r>
              <a:rPr lang="en-US" sz="2200" i="1" dirty="0"/>
              <a:t> </a:t>
            </a:r>
            <a:r>
              <a:rPr lang="en-US" sz="2200" i="1" dirty="0" err="1"/>
              <a:t>simbol</a:t>
            </a:r>
            <a:r>
              <a:rPr lang="en-US" sz="2200" i="1" dirty="0"/>
              <a:t> </a:t>
            </a:r>
            <a:r>
              <a:rPr lang="en-US" sz="2200" i="1" dirty="0" err="1"/>
              <a:t>tersebut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memberikan</a:t>
            </a:r>
            <a:r>
              <a:rPr lang="en-US" sz="2200" i="1" dirty="0"/>
              <a:t> </a:t>
            </a:r>
            <a:r>
              <a:rPr lang="en-US" sz="2200" i="1" dirty="0" err="1"/>
              <a:t>pernyataan</a:t>
            </a:r>
            <a:r>
              <a:rPr lang="en-US" sz="2200" i="1" dirty="0"/>
              <a:t> </a:t>
            </a:r>
            <a:r>
              <a:rPr lang="en-US" sz="2200" i="1" dirty="0" err="1"/>
              <a:t>logis</a:t>
            </a:r>
            <a:r>
              <a:rPr lang="en-US" sz="2200" i="1" dirty="0"/>
              <a:t> yang </a:t>
            </a:r>
            <a:r>
              <a:rPr lang="en-US" sz="2200" i="1" dirty="0" err="1"/>
              <a:t>lebih</a:t>
            </a:r>
            <a:r>
              <a:rPr lang="en-US" sz="2200" i="1" dirty="0"/>
              <a:t> </a:t>
            </a:r>
            <a:r>
              <a:rPr lang="en-US" sz="2200" i="1" dirty="0" err="1"/>
              <a:t>rumit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66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93E1E2-B0F9-4229-AE0A-45E7E15FABCD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Contoh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sv-SE" sz="2200" dirty="0"/>
              <a:t>Pernyataan berikut ini menjelaskan preferensi makanan ular yang disebut Slither</a:t>
            </a:r>
            <a:r>
              <a:rPr lang="en-US" sz="2200" dirty="0"/>
              <a:t>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Suka (Slither, wortel) </a:t>
            </a:r>
            <a:r>
              <a:rPr lang="en-US" sz="2200" i="1" dirty="0"/>
              <a:t>∧</a:t>
            </a:r>
            <a:r>
              <a:rPr lang="id-ID" sz="2200" i="1" dirty="0"/>
              <a:t> Suka (Slither, kubis)</a:t>
            </a:r>
          </a:p>
          <a:p>
            <a:pPr marL="87313" indent="0">
              <a:buFontTx/>
              <a:buNone/>
              <a:defRPr/>
            </a:pPr>
            <a:r>
              <a:rPr lang="id-ID" sz="2200" dirty="0"/>
              <a:t>Dengan kata lain, Slither menyukai wortel dan kubis</a:t>
            </a:r>
          </a:p>
          <a:p>
            <a:pPr marL="0" indent="0">
              <a:buFontTx/>
              <a:buNone/>
              <a:defRPr/>
            </a:pPr>
            <a:endParaRPr lang="en-US" sz="800" dirty="0"/>
          </a:p>
          <a:p>
            <a:pPr marL="87313" indent="0">
              <a:buFontTx/>
              <a:buNone/>
              <a:defRPr/>
            </a:pPr>
            <a:r>
              <a:rPr lang="id-ID" sz="2200" dirty="0"/>
              <a:t>Akhirnya, </a:t>
            </a:r>
            <a:r>
              <a:rPr lang="id-ID" sz="2200" u="sng" dirty="0"/>
              <a:t>pernyataan semantik dapat diperluas</a:t>
            </a:r>
            <a:r>
              <a:rPr lang="id-ID" sz="2200" dirty="0"/>
              <a:t> untuk mencakup gagasan yang lebih umum. Misalnya pernyataannya</a:t>
            </a:r>
            <a:r>
              <a:rPr lang="en-US" sz="2200" dirty="0"/>
              <a:t>: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∀ </a:t>
            </a:r>
            <a:r>
              <a:rPr lang="id-ID" sz="2200" i="1" dirty="0"/>
              <a:t>X (suka (Slither, X) → makan (Slither, X))</a:t>
            </a:r>
            <a:endParaRPr lang="sv-SE" sz="1800" dirty="0"/>
          </a:p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endParaRPr lang="en-US" sz="800" dirty="0"/>
          </a:p>
          <a:p>
            <a:pPr marL="98425" indent="0" algn="ctr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dirty="0" err="1"/>
              <a:t>Menyiratkan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Slither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Slither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X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93E1E2-B0F9-4229-AE0A-45E7E15FABCD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Contoh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id-ID" sz="2200" dirty="0"/>
              <a:t>Jelaskan pernyataan berikut dalam bahasa Indonesia</a:t>
            </a:r>
            <a:r>
              <a:rPr lang="en-US" sz="2200" dirty="0"/>
              <a:t>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∃ </a:t>
            </a:r>
            <a:r>
              <a:rPr lang="id-ID" sz="2200" i="1" dirty="0"/>
              <a:t>X (ular rumput (X) → (¬ makan (mamalia kecil, X)))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i="1" dirty="0"/>
              <a:t>∀ </a:t>
            </a:r>
            <a:r>
              <a:rPr lang="id-ID" sz="2200" i="1" dirty="0"/>
              <a:t>X (awan (hitam, X) → hujan (awan, X))</a:t>
            </a:r>
          </a:p>
          <a:p>
            <a:pPr marL="0" indent="0">
              <a:buFontTx/>
              <a:buNone/>
              <a:defRPr/>
            </a:pPr>
            <a:endParaRPr lang="en-US" sz="2200" dirty="0"/>
          </a:p>
          <a:p>
            <a:pPr marL="87313" indent="0">
              <a:buFontTx/>
              <a:buNone/>
              <a:defRPr/>
            </a:pPr>
            <a:r>
              <a:rPr lang="en-US" sz="2200" dirty="0"/>
              <a:t>Hasil:</a:t>
            </a:r>
            <a:endParaRPr lang="id-ID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setidaknya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ular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dirty="0" err="1"/>
              <a:t>ular</a:t>
            </a:r>
            <a:r>
              <a:rPr lang="en-US" sz="2200" dirty="0"/>
              <a:t> </a:t>
            </a:r>
            <a:r>
              <a:rPr lang="en-US" sz="2200" dirty="0" err="1"/>
              <a:t>rumput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memakan</a:t>
            </a:r>
            <a:r>
              <a:rPr lang="en-US" sz="2200" dirty="0"/>
              <a:t> </a:t>
            </a:r>
            <a:r>
              <a:rPr lang="en-US" sz="2200" dirty="0" err="1"/>
              <a:t>mamalia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endParaRPr lang="en-US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Dari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 yang </a:t>
            </a:r>
            <a:r>
              <a:rPr lang="en-US" sz="2200" dirty="0" err="1"/>
              <a:t>hitam</a:t>
            </a:r>
            <a:r>
              <a:rPr lang="en-US" sz="2200" dirty="0"/>
              <a:t>, </a:t>
            </a:r>
            <a:r>
              <a:rPr lang="en-US" sz="2200" dirty="0" err="1"/>
              <a:t>hujan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dimungkinkan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PROPOSITIONAL LOGIC</a:t>
            </a:r>
            <a:br>
              <a:rPr lang="id-ID" sz="4000" b="1" dirty="0"/>
            </a:br>
            <a:r>
              <a:rPr lang="en-US" sz="2700" i="1" dirty="0" err="1"/>
              <a:t>Aturan</a:t>
            </a:r>
            <a:r>
              <a:rPr lang="en-US" sz="2700" i="1" dirty="0"/>
              <a:t> </a:t>
            </a: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</a:t>
            </a:r>
            <a:r>
              <a:rPr lang="en-US" sz="2700" i="1" dirty="0" err="1"/>
              <a:t>Proposisi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93E1E2-B0F9-4229-AE0A-45E7E15FABCD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Penalaran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Proposisi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sv-SE" sz="2200" dirty="0"/>
              <a:t>Aturan inferensi dapat bekerja dengan logika proposisi, misalnya apa yang dapat disimpulkan dengan dua pernyataan berikut: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∀ X (orang (X) → bernafas (X))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orang (Barry)</a:t>
            </a:r>
          </a:p>
          <a:p>
            <a:pPr marL="87313" indent="0">
              <a:buFontTx/>
              <a:buNone/>
              <a:defRPr/>
            </a:pPr>
            <a:r>
              <a:rPr lang="en-US" sz="2200" dirty="0"/>
              <a:t>Kesimpulan: </a:t>
            </a:r>
            <a:r>
              <a:rPr lang="en-US" sz="2200" dirty="0" err="1"/>
              <a:t>karena</a:t>
            </a:r>
            <a:r>
              <a:rPr lang="en-US" sz="2200" dirty="0"/>
              <a:t> Barry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</a:t>
            </a:r>
            <a:r>
              <a:rPr lang="en-US" sz="2200" dirty="0" err="1"/>
              <a:t>himpunan</a:t>
            </a:r>
            <a:r>
              <a:rPr lang="en-US" sz="2200" dirty="0"/>
              <a:t> orang, </a:t>
            </a:r>
            <a:r>
              <a:rPr lang="en-US" sz="2200" dirty="0" err="1"/>
              <a:t>maka</a:t>
            </a:r>
            <a:r>
              <a:rPr lang="en-US" sz="2200" dirty="0"/>
              <a:t> Barry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bernafas</a:t>
            </a:r>
            <a:r>
              <a:rPr lang="en-US" sz="2200" dirty="0"/>
              <a:t>, </a:t>
            </a:r>
            <a:r>
              <a:rPr lang="en-US" sz="2200" dirty="0" err="1"/>
              <a:t>Bernafas</a:t>
            </a:r>
            <a:r>
              <a:rPr lang="en-US" sz="2200" dirty="0"/>
              <a:t> (Barry)</a:t>
            </a:r>
            <a:endParaRPr lang="id-ID" sz="2200" dirty="0"/>
          </a:p>
          <a:p>
            <a:pPr marL="352425" indent="-263525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∀X (ular rumput (X) → hijau (X))</a:t>
            </a:r>
          </a:p>
          <a:p>
            <a:pPr marL="352425" indent="-263525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ular rumput (Slither)</a:t>
            </a:r>
            <a:endParaRPr lang="en-US" sz="2200" i="1" dirty="0"/>
          </a:p>
          <a:p>
            <a:pPr marL="88900" indent="0">
              <a:buNone/>
              <a:defRPr/>
            </a:pPr>
            <a:r>
              <a:rPr lang="en-US" sz="2200" dirty="0"/>
              <a:t>Kesimpulan: </a:t>
            </a:r>
            <a:r>
              <a:rPr lang="en-US" sz="2200" dirty="0" err="1"/>
              <a:t>berarti</a:t>
            </a:r>
            <a:r>
              <a:rPr lang="en-US" sz="2200" dirty="0"/>
              <a:t> Slither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ular</a:t>
            </a:r>
            <a:r>
              <a:rPr lang="en-US" sz="2200" dirty="0"/>
              <a:t> </a:t>
            </a:r>
            <a:r>
              <a:rPr lang="en-US" sz="2200" dirty="0" err="1"/>
              <a:t>rumput</a:t>
            </a:r>
            <a:r>
              <a:rPr lang="en-US" sz="2200" dirty="0"/>
              <a:t> dan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ia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berwarna</a:t>
            </a:r>
            <a:r>
              <a:rPr lang="en-US" sz="2200" dirty="0"/>
              <a:t> </a:t>
            </a:r>
            <a:r>
              <a:rPr lang="en-US" sz="2200" dirty="0" err="1"/>
              <a:t>hijau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3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87D29A-E998-4C7D-9553-0A6663344006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6169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</a:t>
            </a:r>
            <a:r>
              <a:rPr lang="en-US" sz="2500" i="1"/>
              <a:t>First order </a:t>
            </a:r>
            <a:r>
              <a:rPr lang="en-US" sz="2500" i="1" dirty="0"/>
              <a:t>logic (FOL) </a:t>
            </a:r>
            <a:r>
              <a:rPr lang="en-US" sz="2500" i="1" dirty="0" err="1"/>
              <a:t>permasalahan</a:t>
            </a:r>
            <a:r>
              <a:rPr lang="en-US" sz="2500" i="1" dirty="0"/>
              <a:t> </a:t>
            </a:r>
            <a:r>
              <a:rPr lang="en-US" sz="2500" i="1" dirty="0" err="1"/>
              <a:t>diselesaikan</a:t>
            </a:r>
            <a:r>
              <a:rPr lang="en-US" sz="2500" i="1" dirty="0"/>
              <a:t> </a:t>
            </a:r>
            <a:r>
              <a:rPr lang="en-US" sz="2500" i="1" dirty="0" err="1"/>
              <a:t>dengan</a:t>
            </a:r>
            <a:r>
              <a:rPr lang="en-US" sz="2500" i="1" dirty="0"/>
              <a:t> sentence yang </a:t>
            </a:r>
            <a:r>
              <a:rPr lang="en-US" sz="2500" i="1" dirty="0" err="1"/>
              <a:t>merepresentasikan</a:t>
            </a:r>
            <a:r>
              <a:rPr lang="en-US" sz="2500" i="1" dirty="0"/>
              <a:t> </a:t>
            </a:r>
            <a:r>
              <a:rPr lang="en-US" sz="2500" i="1" dirty="0" err="1"/>
              <a:t>fakta</a:t>
            </a:r>
            <a:r>
              <a:rPr lang="en-US" sz="2500" i="1" dirty="0"/>
              <a:t> dan term yang </a:t>
            </a:r>
            <a:r>
              <a:rPr lang="en-US" sz="2500" i="1" dirty="0" err="1"/>
              <a:t>merepresentasikan</a:t>
            </a:r>
            <a:r>
              <a:rPr lang="en-US" sz="2500" i="1" dirty="0"/>
              <a:t> </a:t>
            </a:r>
            <a:r>
              <a:rPr lang="en-US" sz="2500" i="1" dirty="0" err="1"/>
              <a:t>objek</a:t>
            </a:r>
            <a:r>
              <a:rPr lang="en-US" sz="2500" dirty="0"/>
              <a:t> “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79" y="3059723"/>
            <a:ext cx="10056433" cy="3158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Komponen</a:t>
            </a:r>
            <a:r>
              <a:rPr lang="en-US" sz="2400" b="1" dirty="0"/>
              <a:t> FOL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i="1" dirty="0"/>
              <a:t>Objects</a:t>
            </a:r>
            <a:r>
              <a:rPr lang="en-US" sz="2200" dirty="0"/>
              <a:t>: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sesuatu</a:t>
            </a:r>
            <a:r>
              <a:rPr lang="en-US" sz="2200" dirty="0"/>
              <a:t> yang </a:t>
            </a:r>
            <a:r>
              <a:rPr lang="en-US" sz="2200" dirty="0" err="1"/>
              <a:t>dikenai</a:t>
            </a:r>
            <a:r>
              <a:rPr lang="en-US" sz="2200" dirty="0"/>
              <a:t> </a:t>
            </a:r>
            <a:r>
              <a:rPr lang="en-US" sz="2200" dirty="0" err="1"/>
              <a:t>logika-logika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identitas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masing-masing individual (</a:t>
            </a:r>
            <a:r>
              <a:rPr lang="en-US" sz="2200" dirty="0" err="1"/>
              <a:t>komputer</a:t>
            </a:r>
            <a:r>
              <a:rPr lang="en-US" sz="2200" dirty="0"/>
              <a:t>, </a:t>
            </a:r>
            <a:r>
              <a:rPr lang="en-US" sz="2200" dirty="0" err="1"/>
              <a:t>rumah</a:t>
            </a:r>
            <a:r>
              <a:rPr lang="en-US" sz="2200" dirty="0"/>
              <a:t>, </a:t>
            </a:r>
            <a:r>
              <a:rPr lang="en-US" sz="2200" dirty="0" err="1"/>
              <a:t>mobil</a:t>
            </a:r>
            <a:r>
              <a:rPr lang="en-US" sz="2200" dirty="0"/>
              <a:t>, ...)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i="1" dirty="0"/>
              <a:t>Properties</a:t>
            </a:r>
            <a:r>
              <a:rPr lang="en-US" sz="2200" dirty="0"/>
              <a:t>: </a:t>
            </a:r>
            <a:r>
              <a:rPr lang="en-US" sz="2200" dirty="0" err="1"/>
              <a:t>sifat</a:t>
            </a:r>
            <a:r>
              <a:rPr lang="en-US" sz="2200" dirty="0"/>
              <a:t> yang </a:t>
            </a:r>
            <a:r>
              <a:rPr lang="en-US" sz="2200" dirty="0" err="1"/>
              <a:t>dimiliki</a:t>
            </a:r>
            <a:r>
              <a:rPr lang="en-US" sz="2200" dirty="0"/>
              <a:t> oleh </a:t>
            </a:r>
            <a:r>
              <a:rPr lang="en-US" sz="2200" dirty="0" err="1"/>
              <a:t>objek</a:t>
            </a:r>
            <a:r>
              <a:rPr lang="en-US" sz="2200" dirty="0"/>
              <a:t> dan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pembeda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 (</a:t>
            </a:r>
            <a:r>
              <a:rPr lang="en-US" sz="2200" dirty="0" err="1"/>
              <a:t>merah</a:t>
            </a:r>
            <a:r>
              <a:rPr lang="en-US" sz="2200" dirty="0"/>
              <a:t>, </a:t>
            </a:r>
            <a:r>
              <a:rPr lang="en-US" sz="2200" dirty="0" err="1"/>
              <a:t>besar</a:t>
            </a:r>
            <a:r>
              <a:rPr lang="en-US" sz="2200" dirty="0"/>
              <a:t>, </a:t>
            </a:r>
            <a:r>
              <a:rPr lang="en-US" sz="2200" dirty="0" err="1"/>
              <a:t>lingkaran</a:t>
            </a:r>
            <a:r>
              <a:rPr lang="en-US" sz="2200" dirty="0"/>
              <a:t>, ...)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i="1" dirty="0"/>
              <a:t>Relations</a:t>
            </a:r>
            <a:r>
              <a:rPr lang="en-US" sz="2200" dirty="0"/>
              <a:t>: </a:t>
            </a:r>
            <a:r>
              <a:rPr lang="en-US" sz="2200" dirty="0" err="1"/>
              <a:t>aksi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aktifitas</a:t>
            </a:r>
            <a:r>
              <a:rPr lang="en-US" sz="2200" dirty="0"/>
              <a:t> yang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penghubung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berelasi</a:t>
            </a:r>
            <a:r>
              <a:rPr lang="en-US" sz="2200" dirty="0"/>
              <a:t> (</a:t>
            </a:r>
            <a:r>
              <a:rPr lang="en-US" sz="2200" dirty="0" err="1"/>
              <a:t>saudara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,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,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)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b="1" i="1" dirty="0"/>
              <a:t>Functions</a:t>
            </a:r>
            <a:r>
              <a:rPr lang="en-US" sz="2200" dirty="0"/>
              <a:t>: </a:t>
            </a:r>
            <a:r>
              <a:rPr lang="en-US" sz="2200" dirty="0" err="1"/>
              <a:t>merupakan</a:t>
            </a:r>
            <a:r>
              <a:rPr lang="en-US" sz="2200" dirty="0"/>
              <a:t> relation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(ayah </a:t>
            </a:r>
            <a:r>
              <a:rPr lang="en-US" sz="2200" dirty="0" err="1"/>
              <a:t>dari</a:t>
            </a:r>
            <a:r>
              <a:rPr lang="en-US" sz="2200" dirty="0"/>
              <a:t>, </a:t>
            </a:r>
            <a:r>
              <a:rPr lang="en-US" sz="2200" dirty="0" err="1"/>
              <a:t>teman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, </a:t>
            </a:r>
            <a:r>
              <a:rPr lang="en-US" sz="2200" dirty="0" err="1"/>
              <a:t>teman</a:t>
            </a:r>
            <a:r>
              <a:rPr lang="en-US" sz="2200" dirty="0"/>
              <a:t> </a:t>
            </a:r>
            <a:r>
              <a:rPr lang="en-US" sz="2200" dirty="0" err="1"/>
              <a:t>tapi</a:t>
            </a:r>
            <a:r>
              <a:rPr lang="en-US" sz="2200" dirty="0"/>
              <a:t> </a:t>
            </a:r>
            <a:r>
              <a:rPr lang="en-US" sz="2200" dirty="0" err="1"/>
              <a:t>mesra</a:t>
            </a:r>
            <a:r>
              <a:rPr lang="en-US" sz="2200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4926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79" y="1881554"/>
            <a:ext cx="10227213" cy="43365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Elemen</a:t>
            </a:r>
            <a:r>
              <a:rPr lang="en-US" sz="2400" b="1" dirty="0"/>
              <a:t> Dasar FOL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Constants</a:t>
            </a:r>
            <a:r>
              <a:rPr lang="id-ID" sz="2200" b="1" dirty="0"/>
              <a:t>:</a:t>
            </a:r>
            <a:r>
              <a:rPr lang="id-ID" sz="2200" dirty="0"/>
              <a:t> </a:t>
            </a:r>
            <a:r>
              <a:rPr lang="en-US" sz="2200" dirty="0"/>
              <a:t>di</a:t>
            </a:r>
            <a:r>
              <a:rPr lang="id-ID" sz="2200" dirty="0"/>
              <a:t>tuliskan dalam huruf besar seperti A, X, NAMA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s</a:t>
            </a:r>
            <a:r>
              <a:rPr lang="id-ID" sz="2200" dirty="0"/>
              <a:t>etiap simbol harus </a:t>
            </a:r>
            <a:r>
              <a:rPr lang="id-ID" sz="2200" u="sng" dirty="0"/>
              <a:t>menyatakan secara spesifik objek</a:t>
            </a:r>
            <a:r>
              <a:rPr lang="id-ID" sz="2200" dirty="0"/>
              <a:t> yang dimaksud. Tetapi, mungkin saja satu simbol mengacu pada beberapa nama berbeda. Misalnya, </a:t>
            </a:r>
            <a:r>
              <a:rPr lang="id-ID" sz="2200" i="1" dirty="0"/>
              <a:t>MOBIL</a:t>
            </a:r>
            <a:r>
              <a:rPr lang="id-ID" sz="2200" dirty="0"/>
              <a:t> bisa mengacu pada </a:t>
            </a:r>
            <a:r>
              <a:rPr lang="id-ID" sz="2200" i="1" dirty="0"/>
              <a:t>MOBIL SEDAN, MOBIL JEEP</a:t>
            </a:r>
            <a:r>
              <a:rPr lang="id-ID" sz="2200" dirty="0"/>
              <a:t>, dsb.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s</a:t>
            </a:r>
            <a:r>
              <a:rPr lang="id-ID" sz="2200" dirty="0"/>
              <a:t>ehingga </a:t>
            </a:r>
            <a:r>
              <a:rPr lang="id-ID" sz="2200" u="sng" dirty="0"/>
              <a:t>harus hati-hati</a:t>
            </a:r>
            <a:r>
              <a:rPr lang="id-ID" sz="2200" dirty="0"/>
              <a:t> agar tidak terjadi ambiguitas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Predicates</a:t>
            </a:r>
            <a:r>
              <a:rPr lang="id-ID" sz="2200" b="1" dirty="0"/>
              <a:t>: </a:t>
            </a:r>
            <a:r>
              <a:rPr lang="en-US" sz="2200" dirty="0"/>
              <a:t>m</a:t>
            </a:r>
            <a:r>
              <a:rPr lang="id-ID" sz="2200" dirty="0"/>
              <a:t>enyatakan </a:t>
            </a:r>
            <a:r>
              <a:rPr lang="id-ID" sz="2200" u="sng" dirty="0"/>
              <a:t>relasi khusus</a:t>
            </a:r>
            <a:r>
              <a:rPr lang="id-ID" sz="2200" dirty="0"/>
              <a:t> dalam suatu model yang menghubungkan antar objek yang memiliki hubungan. Misal</a:t>
            </a:r>
            <a:r>
              <a:rPr lang="en-US" sz="2200" dirty="0" err="1"/>
              <a:t>nya</a:t>
            </a:r>
            <a:r>
              <a:rPr lang="id-ID" sz="2200" dirty="0"/>
              <a:t> Berwarna adalah suatu predicate yang memiliki beberapa </a:t>
            </a:r>
            <a:r>
              <a:rPr lang="id-ID" sz="2200" u="sng" dirty="0"/>
              <a:t>nilai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c</a:t>
            </a:r>
            <a:r>
              <a:rPr lang="id-ID" sz="2200" dirty="0"/>
              <a:t>ontoh : </a:t>
            </a:r>
            <a:r>
              <a:rPr lang="id-ID" sz="2200" i="1" dirty="0"/>
              <a:t>Berwarna(Mobil, Biru), Berwarna(Mobil, Merah), </a:t>
            </a:r>
            <a:r>
              <a:rPr lang="id-ID" sz="2200" dirty="0"/>
              <a:t>dsb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Functions</a:t>
            </a:r>
            <a:r>
              <a:rPr lang="id-ID" sz="2200" b="1" dirty="0"/>
              <a:t>: </a:t>
            </a:r>
            <a:r>
              <a:rPr lang="en-US" sz="2200" dirty="0"/>
              <a:t>m</a:t>
            </a:r>
            <a:r>
              <a:rPr lang="id-ID" sz="2200" dirty="0"/>
              <a:t>enyatakan </a:t>
            </a:r>
            <a:r>
              <a:rPr lang="id-ID" sz="2200" u="sng" dirty="0"/>
              <a:t>relasi</a:t>
            </a:r>
            <a:r>
              <a:rPr lang="id-ID" sz="2200" dirty="0"/>
              <a:t> yang hanya membutuhkan </a:t>
            </a:r>
            <a:r>
              <a:rPr lang="id-ID" sz="2200" u="sng" dirty="0"/>
              <a:t>satu nilai</a:t>
            </a:r>
            <a:r>
              <a:rPr lang="id-ID" sz="2200" dirty="0"/>
              <a:t>. Karena setiap orang hanya memiliki satu ayah, maka Ayah merupakan suatu function. Misalnya : </a:t>
            </a:r>
            <a:r>
              <a:rPr lang="id-ID" sz="2200" i="1" dirty="0"/>
              <a:t>Ayah(Boediono, Zaki)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8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Deskripsi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79" y="1881554"/>
            <a:ext cx="10227213" cy="43365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Elemen</a:t>
            </a:r>
            <a:r>
              <a:rPr lang="en-US" sz="2400" b="1" dirty="0"/>
              <a:t> Dasar FOL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Variables</a:t>
            </a:r>
            <a:r>
              <a:rPr lang="id-ID" sz="2200" b="1" dirty="0"/>
              <a:t>: </a:t>
            </a:r>
            <a:r>
              <a:rPr lang="en-US" sz="2200" dirty="0"/>
              <a:t>d</a:t>
            </a:r>
            <a:r>
              <a:rPr lang="id-ID" sz="2200" dirty="0"/>
              <a:t>ituliskan dalam huruf kecil seperti </a:t>
            </a:r>
            <a:r>
              <a:rPr lang="id-ID" sz="2200" i="1" dirty="0"/>
              <a:t>a, x, s </a:t>
            </a:r>
            <a:r>
              <a:rPr lang="id-ID" sz="2200" dirty="0"/>
              <a:t>dsb. Variable ini menyatakan </a:t>
            </a:r>
            <a:r>
              <a:rPr lang="id-ID" sz="2200" u="sng" dirty="0"/>
              <a:t>simbol</a:t>
            </a:r>
            <a:r>
              <a:rPr lang="id-ID" sz="2200" dirty="0"/>
              <a:t> yang dapat </a:t>
            </a:r>
            <a:r>
              <a:rPr lang="id-ID" sz="2200" u="sng" dirty="0"/>
              <a:t>digantikan</a:t>
            </a:r>
            <a:r>
              <a:rPr lang="id-ID" sz="2200" dirty="0"/>
              <a:t> oleh </a:t>
            </a:r>
            <a:r>
              <a:rPr lang="id-ID" sz="2200" u="sng" dirty="0"/>
              <a:t>konstanta</a:t>
            </a:r>
            <a:r>
              <a:rPr lang="id-ID" sz="2200" dirty="0"/>
              <a:t> apapun dan bersifat dinamis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Connectives</a:t>
            </a:r>
            <a:r>
              <a:rPr lang="id-ID" sz="2200" b="1" dirty="0"/>
              <a:t>: </a:t>
            </a:r>
            <a:r>
              <a:rPr lang="en-US" sz="2200" dirty="0"/>
              <a:t>m</a:t>
            </a:r>
            <a:r>
              <a:rPr lang="id-ID" sz="2200" dirty="0"/>
              <a:t>erupakan </a:t>
            </a:r>
            <a:r>
              <a:rPr lang="id-ID" sz="2200" u="sng" dirty="0"/>
              <a:t>logika yang menghubungkan</a:t>
            </a:r>
            <a:r>
              <a:rPr lang="id-ID" sz="2200" dirty="0"/>
              <a:t> di dalam suatu kalimat kompleks, seperti : ∧ ∨ ¬ ⇒ ⇔</a:t>
            </a:r>
            <a:endParaRPr lang="en-US" sz="22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Equality</a:t>
            </a:r>
            <a:r>
              <a:rPr lang="id-ID" sz="2200" b="1" dirty="0"/>
              <a:t>: </a:t>
            </a:r>
            <a:r>
              <a:rPr lang="en-US" sz="2200" dirty="0"/>
              <a:t>m</a:t>
            </a:r>
            <a:r>
              <a:rPr lang="id-ID" sz="2200" dirty="0"/>
              <a:t>erupakan </a:t>
            </a:r>
            <a:r>
              <a:rPr lang="id-ID" sz="2200" u="sng" dirty="0"/>
              <a:t>logika yang membandingkan</a:t>
            </a:r>
            <a:r>
              <a:rPr lang="id-ID" sz="2200" dirty="0"/>
              <a:t> kesamaan antara dua atau lebih kalimat yang memiliki kesamaan nilai logika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d</a:t>
            </a:r>
            <a:r>
              <a:rPr lang="id-ID" sz="2200" dirty="0"/>
              <a:t>isimbolkan dengan tanda =</a:t>
            </a:r>
            <a:endParaRPr lang="en-US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Quantifiers</a:t>
            </a:r>
            <a:r>
              <a:rPr lang="id-ID" sz="2200" b="1" dirty="0"/>
              <a:t>: </a:t>
            </a:r>
            <a:r>
              <a:rPr lang="id-ID" sz="2200" dirty="0"/>
              <a:t>secara umum </a:t>
            </a:r>
            <a:r>
              <a:rPr lang="en-US" sz="2200" dirty="0"/>
              <a:t>t</a:t>
            </a:r>
            <a:r>
              <a:rPr lang="id-ID" sz="2200" dirty="0"/>
              <a:t>erdapat dua quantifier</a:t>
            </a:r>
            <a:r>
              <a:rPr lang="en-US" sz="2200" dirty="0"/>
              <a:t>,</a:t>
            </a:r>
            <a:r>
              <a:rPr lang="id-ID" sz="2200" dirty="0"/>
              <a:t> yaitu : </a:t>
            </a:r>
          </a:p>
          <a:p>
            <a:pPr marL="720725" indent="-3429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Universal quantifier </a:t>
            </a:r>
            <a:r>
              <a:rPr lang="id-ID" sz="2200" dirty="0"/>
              <a:t>(∀) yang menyatakan sesuatu yang </a:t>
            </a:r>
            <a:r>
              <a:rPr lang="id-ID" sz="2200" u="sng" dirty="0"/>
              <a:t>bersifat umum</a:t>
            </a:r>
          </a:p>
          <a:p>
            <a:pPr marL="720725" indent="-3429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Existential quantifier </a:t>
            </a:r>
            <a:r>
              <a:rPr lang="id-ID" sz="2200" dirty="0"/>
              <a:t>(∃) yang menyatakan sesuatu yang </a:t>
            </a:r>
            <a:r>
              <a:rPr lang="id-ID" sz="2200" u="sng" dirty="0"/>
              <a:t>berlaku sebagian saja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539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REFERENSI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7EA8-F3BF-40B1-B7DF-DF19789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F11E21-47ED-44B5-AB8E-A30566C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4945"/>
            <a:ext cx="10090673" cy="4542378"/>
          </a:xfrm>
        </p:spPr>
        <p:txBody>
          <a:bodyPr>
            <a:normAutofit/>
          </a:bodyPr>
          <a:lstStyle/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KK Informatika ITB, Inteligensi Buatan, S</a:t>
            </a:r>
            <a:r>
              <a:rPr lang="en-US" sz="1800" dirty="0" err="1"/>
              <a:t>ekolah</a:t>
            </a:r>
            <a:r>
              <a:rPr lang="en-US" sz="1800" dirty="0"/>
              <a:t> Teknik </a:t>
            </a:r>
            <a:r>
              <a:rPr lang="en-US" sz="1800" dirty="0" err="1"/>
              <a:t>Elektro</a:t>
            </a:r>
            <a:r>
              <a:rPr lang="en-US" sz="1800" dirty="0"/>
              <a:t> dan </a:t>
            </a:r>
            <a:r>
              <a:rPr lang="en-US" sz="1800" dirty="0" err="1"/>
              <a:t>Informatika</a:t>
            </a:r>
            <a:r>
              <a:rPr lang="id-ID" sz="1800" dirty="0"/>
              <a:t> ITB</a:t>
            </a:r>
            <a:r>
              <a:rPr lang="en-US" sz="1800" dirty="0"/>
              <a:t>, 2019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Stuart J Russell and Peter </a:t>
            </a:r>
            <a:r>
              <a:rPr lang="en-US" sz="1800" dirty="0" err="1"/>
              <a:t>Norvig</a:t>
            </a:r>
            <a:r>
              <a:rPr lang="en-US" sz="1800" dirty="0"/>
              <a:t>, </a:t>
            </a:r>
            <a:r>
              <a:rPr lang="en-US" sz="1800" dirty="0" err="1"/>
              <a:t>Artifcial</a:t>
            </a:r>
            <a:r>
              <a:rPr lang="en-US" sz="1800" dirty="0"/>
              <a:t> Intelligence: A Modern Approach, 3rd Edition, Prentice-Hall International, Inc, 2011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Danny </a:t>
            </a:r>
            <a:r>
              <a:rPr lang="en-US" sz="1800" dirty="0" err="1"/>
              <a:t>Weyns</a:t>
            </a:r>
            <a:r>
              <a:rPr lang="en-US" sz="1800" dirty="0"/>
              <a:t>, An Introduction to Self-Adaptive Systems - A Contemporary Software Engineering Perspective: Wave VII Learning from Experience, pp. 201-226, IEEE Press, John Wiley &amp; Sons Ltd , 2021 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Suyanto, Artificial Intelligence Rvisi Kedua, informatika Bandung, 2014</a:t>
            </a:r>
            <a:endParaRPr lang="en-US" sz="1800" dirty="0"/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Rajendra A </a:t>
            </a:r>
            <a:r>
              <a:rPr lang="en-US" sz="1800" dirty="0" err="1"/>
              <a:t>Akerkar</a:t>
            </a:r>
            <a:r>
              <a:rPr lang="en-US" sz="1800" dirty="0"/>
              <a:t>, </a:t>
            </a:r>
            <a:r>
              <a:rPr lang="en-US" sz="1800" dirty="0" err="1"/>
              <a:t>Priti</a:t>
            </a:r>
            <a:r>
              <a:rPr lang="en-US" sz="1800" dirty="0"/>
              <a:t> S </a:t>
            </a:r>
            <a:r>
              <a:rPr lang="en-US" sz="1800" dirty="0" err="1"/>
              <a:t>Sajja</a:t>
            </a:r>
            <a:r>
              <a:rPr lang="en-US" sz="1800" dirty="0"/>
              <a:t>, Knowledge-Based Systems. TMRF e-Book Advanced Knowledge Based Systems: Model, Applications &amp; Research, Vol. 1, Jones and Bartlett Publishers, 2010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Simon Kendal, Malcolm </a:t>
            </a:r>
            <a:r>
              <a:rPr lang="en-US" sz="1800" dirty="0" err="1"/>
              <a:t>Creen</a:t>
            </a:r>
            <a:r>
              <a:rPr lang="en-US" sz="1800" dirty="0"/>
              <a:t>, An Introduction to Knowledge Engineering. Springer Science + Business Media, Springer-Verlag London, 2007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John F. Sowa, Knowledge Representation and: Logical, Philosophical, and Computational Foundations, Course Technology, 1999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Efraim Turban, Decision Support Systems &amp; Expert Systems, 4th Ed., Prentice Hall International, Inc, 1995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George F. Luger &amp; William A. </a:t>
            </a:r>
            <a:r>
              <a:rPr lang="en-US" sz="1800" dirty="0" err="1"/>
              <a:t>Stubbleeld</a:t>
            </a:r>
            <a:r>
              <a:rPr lang="en-US" sz="1800" dirty="0"/>
              <a:t>, Artificial Intelligence Structure and Strategies for Complex Problem Solving, 2nd Edition, Cummings Publishing Company Inc., 1993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Elaine Rich, K. Knight, B. Nair, Artificial Intelligence, Tata McGraw-Hill Education Pvt. Ltd., 1983</a:t>
            </a:r>
          </a:p>
        </p:txBody>
      </p:sp>
    </p:spTree>
    <p:extLst>
      <p:ext uri="{BB962C8B-B14F-4D97-AF65-F5344CB8AC3E}">
        <p14:creationId xmlns:p14="http://schemas.microsoft.com/office/powerpoint/2010/main" val="33203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Sintaks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5"/>
            <a:ext cx="4883836" cy="17064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Sintaks</a:t>
            </a:r>
            <a:r>
              <a:rPr lang="en-US" sz="2400" b="1" dirty="0"/>
              <a:t> FOL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Terms</a:t>
            </a:r>
            <a:r>
              <a:rPr lang="id-ID" sz="2200" b="1" dirty="0"/>
              <a:t>: </a:t>
            </a:r>
            <a:r>
              <a:rPr lang="id-ID" sz="2200" dirty="0"/>
              <a:t>ekspresi logika yang mengacu pada sebuah objek. Terms bisa berupa constant, variable, atau function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c</a:t>
            </a:r>
            <a:r>
              <a:rPr lang="id-ID" sz="2200" dirty="0"/>
              <a:t>ontoh penulisan term</a:t>
            </a:r>
            <a:r>
              <a:rPr lang="en-US" sz="2200" dirty="0"/>
              <a:t>: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E57E6D2-B421-410D-8BDE-A159457DE8C0}"/>
              </a:ext>
            </a:extLst>
          </p:cNvPr>
          <p:cNvSpPr txBox="1">
            <a:spLocks/>
          </p:cNvSpPr>
          <p:nvPr/>
        </p:nvSpPr>
        <p:spPr>
          <a:xfrm>
            <a:off x="1097279" y="3879273"/>
            <a:ext cx="4998721" cy="24687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Atomic sentences</a:t>
            </a:r>
            <a:r>
              <a:rPr lang="id-ID" sz="2200" b="1" dirty="0"/>
              <a:t>: </a:t>
            </a:r>
            <a:r>
              <a:rPr lang="id-ID" sz="2200" dirty="0"/>
              <a:t>komponen yang dapat terbentuk dari Predicate(Term, ...) atau Term=Term. Atomic sentence merupakan kalimat paling sederhana dan </a:t>
            </a:r>
            <a:r>
              <a:rPr lang="id-ID" sz="2200" u="sng" dirty="0"/>
              <a:t>belum memiliki komponen logika</a:t>
            </a:r>
            <a:r>
              <a:rPr lang="id-ID" sz="2200" dirty="0"/>
              <a:t> lainnya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b</a:t>
            </a:r>
            <a:r>
              <a:rPr lang="id-ID" sz="2200" dirty="0"/>
              <a:t>entuk penulisan atomic sentences adalah</a:t>
            </a:r>
            <a:r>
              <a:rPr lang="en-US" sz="2200" dirty="0"/>
              <a:t>:</a:t>
            </a:r>
            <a:endParaRPr lang="id-ID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CDDE9-8D99-4BBA-966E-2F5BF597E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85" y="2339505"/>
            <a:ext cx="5196498" cy="12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5A2EBD2B-7EAF-47C4-95BF-B57F5F425479}"/>
              </a:ext>
            </a:extLst>
          </p:cNvPr>
          <p:cNvSpPr txBox="1">
            <a:spLocks/>
          </p:cNvSpPr>
          <p:nvPr/>
        </p:nvSpPr>
        <p:spPr>
          <a:xfrm>
            <a:off x="6123710" y="5401368"/>
            <a:ext cx="5465300" cy="7561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id-ID" sz="1800" dirty="0"/>
              <a:t>Contoh: </a:t>
            </a:r>
            <a:r>
              <a:rPr lang="id-ID" sz="1800" i="1" dirty="0"/>
              <a:t>Sepatu(Budi), Saudara(Ahmad, Anton), Memberi(Andi,Budi,KueCoklat), Saudara(Andi)=Budi</a:t>
            </a:r>
            <a:r>
              <a:rPr lang="id-ID" sz="1800" dirty="0"/>
              <a:t>, dsb</a:t>
            </a:r>
            <a:endParaRPr lang="en-US" sz="1800" dirty="0"/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F9083A09-70F7-47CE-9F5D-44F0AF0F1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01" y="4093172"/>
            <a:ext cx="5196498" cy="104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9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Sintaks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5"/>
            <a:ext cx="10056432" cy="17064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Sintaks</a:t>
            </a:r>
            <a:r>
              <a:rPr lang="en-US" sz="2400" b="1" dirty="0"/>
              <a:t> FOL</a:t>
            </a:r>
          </a:p>
          <a:p>
            <a:pPr marL="354013" indent="-255588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d-ID" sz="2200" b="1" i="1" dirty="0"/>
              <a:t>Complex sentences</a:t>
            </a:r>
            <a:r>
              <a:rPr lang="id-ID" sz="2200" b="1" dirty="0"/>
              <a:t>: </a:t>
            </a:r>
            <a:r>
              <a:rPr lang="id-ID" sz="2200" dirty="0"/>
              <a:t>kalimat kompleks yang tersusun dari </a:t>
            </a:r>
            <a:r>
              <a:rPr lang="id-ID" sz="2200" u="sng" dirty="0"/>
              <a:t>beberapa atomic sentence</a:t>
            </a:r>
            <a:r>
              <a:rPr lang="id-ID" sz="2200" dirty="0"/>
              <a:t> yang saling terhubung berdasarkan logika dengan menggunakan connective</a:t>
            </a:r>
            <a:r>
              <a:rPr lang="en-US" sz="2200" dirty="0"/>
              <a:t>: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E57E6D2-B421-410D-8BDE-A159457DE8C0}"/>
              </a:ext>
            </a:extLst>
          </p:cNvPr>
          <p:cNvSpPr txBox="1">
            <a:spLocks/>
          </p:cNvSpPr>
          <p:nvPr/>
        </p:nvSpPr>
        <p:spPr>
          <a:xfrm>
            <a:off x="1097279" y="4097210"/>
            <a:ext cx="10056432" cy="22156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Belajar(Andi) ⇒ Pintar(Andi)</a:t>
            </a:r>
          </a:p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¬S, S1 ∧ S2, S1 ∨ S2, S1 ⇒ S2, S1 ⇔ S2</a:t>
            </a:r>
          </a:p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Saudara(Ahmad,Andi) ⇒ Saudara(Andi,Ahmad)</a:t>
            </a:r>
          </a:p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&gt;(1, 2) ∨ ≤ (1, 2)</a:t>
            </a:r>
          </a:p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&gt;(1, 2) ∧ ¬ &gt; (1, 2)</a:t>
            </a:r>
          </a:p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Belajar(x, SC) ⇒ Mengerti(x, AI)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630D523-B088-4515-96EC-8CE2390DB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06" y="3212205"/>
            <a:ext cx="74437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Semantik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5"/>
            <a:ext cx="10056432" cy="17064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Semantik</a:t>
            </a:r>
            <a:r>
              <a:rPr lang="en-US" sz="2400" b="1" dirty="0"/>
              <a:t> FOL</a:t>
            </a:r>
          </a:p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id-ID" sz="2200" dirty="0"/>
              <a:t>Pada </a:t>
            </a:r>
            <a:r>
              <a:rPr lang="id-ID" sz="2200" i="1"/>
              <a:t>first order </a:t>
            </a:r>
            <a:r>
              <a:rPr lang="id-ID" sz="2200" i="1" dirty="0"/>
              <a:t>logic </a:t>
            </a:r>
            <a:r>
              <a:rPr lang="id-ID" sz="2200" dirty="0"/>
              <a:t>(FOL) sama halnya dengan </a:t>
            </a:r>
            <a:r>
              <a:rPr lang="id-ID" sz="2200" i="1" dirty="0"/>
              <a:t>propositional logic </a:t>
            </a:r>
            <a:r>
              <a:rPr lang="id-ID" sz="2200" dirty="0"/>
              <a:t>(PL), sebuah kalimat FOL dikatakan </a:t>
            </a:r>
            <a:r>
              <a:rPr lang="id-ID" sz="2200" i="1" dirty="0"/>
              <a:t>true</a:t>
            </a:r>
            <a:r>
              <a:rPr lang="id-ID" sz="2200" dirty="0"/>
              <a:t> terhadap sebuah model, artinya </a:t>
            </a:r>
            <a:r>
              <a:rPr lang="id-ID" sz="2200" u="sng" dirty="0"/>
              <a:t>memiliki nilai kebenaran tertentu</a:t>
            </a:r>
            <a:r>
              <a:rPr lang="id-ID" sz="2200" dirty="0"/>
              <a:t> sehingga dianggap </a:t>
            </a:r>
            <a:r>
              <a:rPr lang="id-ID" sz="2200" i="1" dirty="0"/>
              <a:t>true</a:t>
            </a:r>
            <a:r>
              <a:rPr lang="id-ID" sz="2200" dirty="0"/>
              <a:t> atau </a:t>
            </a:r>
            <a:r>
              <a:rPr lang="id-ID" sz="2200" i="1" dirty="0"/>
              <a:t>false</a:t>
            </a:r>
            <a:r>
              <a:rPr lang="en-US" sz="2200" i="1" dirty="0"/>
              <a:t>,</a:t>
            </a:r>
            <a:r>
              <a:rPr lang="id-ID" sz="2200" dirty="0"/>
              <a:t> </a:t>
            </a:r>
            <a:r>
              <a:rPr lang="en-US" sz="2200" dirty="0"/>
              <a:t>s</a:t>
            </a:r>
            <a:r>
              <a:rPr lang="id-ID" sz="2200" dirty="0"/>
              <a:t>atu kalimat </a:t>
            </a:r>
            <a:r>
              <a:rPr lang="en-US" sz="2200" dirty="0"/>
              <a:t>FOL </a:t>
            </a:r>
            <a:r>
              <a:rPr lang="id-ID" sz="2200" dirty="0"/>
              <a:t>dapat diinterpretasikan banyak cara dalam sebuah model</a:t>
            </a:r>
            <a:endParaRPr lang="en-US" sz="2200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E57E6D2-B421-410D-8BDE-A159457DE8C0}"/>
              </a:ext>
            </a:extLst>
          </p:cNvPr>
          <p:cNvSpPr txBox="1">
            <a:spLocks/>
          </p:cNvSpPr>
          <p:nvPr/>
        </p:nvSpPr>
        <p:spPr>
          <a:xfrm>
            <a:off x="1097279" y="3697038"/>
            <a:ext cx="3474721" cy="2580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>
              <a:buFontTx/>
              <a:buNone/>
              <a:defRPr/>
            </a:pPr>
            <a:r>
              <a:rPr lang="id-ID" sz="2200" dirty="0"/>
              <a:t>Model dalam FOL terdiri dari: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Objects</a:t>
            </a:r>
            <a:r>
              <a:rPr lang="id-ID" sz="2200" b="1" dirty="0"/>
              <a:t>:</a:t>
            </a:r>
            <a:r>
              <a:rPr lang="id-ID" sz="2200" dirty="0"/>
              <a:t> elemen-elemen yang nyata ada pada permasalahan (domain elements)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Relations</a:t>
            </a:r>
            <a:r>
              <a:rPr lang="id-ID" sz="2200" b="1" dirty="0"/>
              <a:t>:</a:t>
            </a:r>
            <a:r>
              <a:rPr lang="id-ID" sz="2200" dirty="0"/>
              <a:t> hubungan antara elemen-elemen </a:t>
            </a:r>
            <a:r>
              <a:rPr lang="en-US" sz="2200" dirty="0" err="1"/>
              <a:t>atau</a:t>
            </a:r>
            <a:r>
              <a:rPr lang="id-ID" sz="2200" dirty="0"/>
              <a:t> objek-objek tertentu</a:t>
            </a:r>
          </a:p>
          <a:p>
            <a:pPr marL="633413" indent="-255588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endParaRPr lang="id-ID" sz="22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F2987DA2-2B35-4FDB-A436-C93C64AAD186}"/>
              </a:ext>
            </a:extLst>
          </p:cNvPr>
          <p:cNvSpPr txBox="1">
            <a:spLocks/>
          </p:cNvSpPr>
          <p:nvPr/>
        </p:nvSpPr>
        <p:spPr>
          <a:xfrm>
            <a:off x="5032392" y="3394580"/>
            <a:ext cx="6734906" cy="29182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>
              <a:buFontTx/>
              <a:buNone/>
              <a:defRPr/>
            </a:pPr>
            <a:r>
              <a:rPr lang="id-ID" sz="2200" dirty="0"/>
              <a:t>Sebuah interpretasi mendefinisikan referent (dipetakan) sebagai berikut: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Constant symbols</a:t>
            </a:r>
            <a:r>
              <a:rPr lang="id-ID" sz="2200" b="1" dirty="0"/>
              <a:t>: </a:t>
            </a:r>
            <a:r>
              <a:rPr lang="id-ID" sz="2200" dirty="0"/>
              <a:t>objects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Predicate symbols</a:t>
            </a:r>
            <a:r>
              <a:rPr lang="id-ID" sz="2200" b="1" dirty="0"/>
              <a:t>: </a:t>
            </a:r>
            <a:r>
              <a:rPr lang="id-ID" sz="2200" dirty="0"/>
              <a:t>relations</a:t>
            </a:r>
          </a:p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Functions symbols</a:t>
            </a:r>
            <a:r>
              <a:rPr lang="id-ID" sz="2200" b="1" dirty="0"/>
              <a:t>: </a:t>
            </a:r>
            <a:r>
              <a:rPr lang="id-ID" sz="2200" dirty="0"/>
              <a:t>functional relations</a:t>
            </a:r>
            <a:endParaRPr lang="en-US" sz="2200" dirty="0"/>
          </a:p>
          <a:p>
            <a:pPr marL="85725" indent="0">
              <a:buNone/>
              <a:defRPr/>
            </a:pPr>
            <a:r>
              <a:rPr lang="id-ID" sz="1800" dirty="0"/>
              <a:t>Kalimat FOL memiliki maksud kalimat atomik </a:t>
            </a:r>
            <a:r>
              <a:rPr lang="id-ID" sz="1800" i="1" dirty="0"/>
              <a:t>predicate(term1,...,term2)</a:t>
            </a:r>
            <a:r>
              <a:rPr lang="id-ID" sz="1800" dirty="0"/>
              <a:t> dikatakan bernilai true dalam model </a:t>
            </a:r>
            <a:r>
              <a:rPr lang="id-ID" sz="1800" i="1" dirty="0"/>
              <a:t>m</a:t>
            </a:r>
            <a:r>
              <a:rPr lang="id-ID" sz="1800" dirty="0"/>
              <a:t> dibawah interpretasi </a:t>
            </a:r>
            <a:r>
              <a:rPr lang="id-ID" sz="1800" i="1" dirty="0"/>
              <a:t>i,</a:t>
            </a:r>
            <a:r>
              <a:rPr lang="id-ID" sz="1800" dirty="0"/>
              <a:t> jika dan hanya jika object yang di-refer </a:t>
            </a:r>
            <a:r>
              <a:rPr lang="id-ID" sz="1800" i="1" dirty="0"/>
              <a:t>(term1, ... , term2)</a:t>
            </a:r>
            <a:r>
              <a:rPr lang="id-ID" sz="1800" dirty="0"/>
              <a:t> dibawah </a:t>
            </a:r>
            <a:r>
              <a:rPr lang="id-ID" sz="1800" i="1" dirty="0"/>
              <a:t>i</a:t>
            </a:r>
            <a:r>
              <a:rPr lang="id-ID" sz="1800" dirty="0"/>
              <a:t> terhubung oleh relation yang di-refer oleh predicate dalam </a:t>
            </a:r>
            <a:r>
              <a:rPr lang="id-ID" sz="1800" i="1" dirty="0"/>
              <a:t>m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7015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Semantik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5"/>
            <a:ext cx="6938889" cy="17064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Semantik</a:t>
            </a:r>
            <a:r>
              <a:rPr lang="en-US" sz="2400" b="1" dirty="0"/>
              <a:t> FOL</a:t>
            </a:r>
          </a:p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id-ID" sz="2200" dirty="0"/>
              <a:t>Ilustrasi komponen FOL</a:t>
            </a:r>
            <a:r>
              <a:rPr lang="en-US" sz="2200" dirty="0"/>
              <a:t>: t</a:t>
            </a:r>
            <a:r>
              <a:rPr lang="id-ID" sz="2200" dirty="0"/>
              <a:t>erdapat orang dan raja, hubungan keduanya adalah sebagai saudara satu dengan lainnya</a:t>
            </a:r>
            <a:endParaRPr lang="en-US" sz="2200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E57E6D2-B421-410D-8BDE-A159457DE8C0}"/>
              </a:ext>
            </a:extLst>
          </p:cNvPr>
          <p:cNvSpPr txBox="1">
            <a:spLocks/>
          </p:cNvSpPr>
          <p:nvPr/>
        </p:nvSpPr>
        <p:spPr>
          <a:xfrm>
            <a:off x="1097279" y="3182816"/>
            <a:ext cx="6938889" cy="6449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b="1" dirty="0"/>
              <a:t>Object: </a:t>
            </a:r>
            <a:r>
              <a:rPr lang="id-ID" dirty="0"/>
              <a:t>memiliki identitas yang nantinya akan melalui proses logika, contoh: </a:t>
            </a:r>
            <a:r>
              <a:rPr lang="id-ID" i="1" dirty="0"/>
              <a:t>orang, raja, kaki raja dan kaki orang </a:t>
            </a:r>
            <a:endParaRPr lang="en-US" i="1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35E52AD8-ACDA-42A3-8DDE-61890245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80" y="678791"/>
            <a:ext cx="2920402" cy="216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5FCE21-1DFB-4E5D-807D-CDF5EB977C71}"/>
              </a:ext>
            </a:extLst>
          </p:cNvPr>
          <p:cNvSpPr txBox="1">
            <a:spLocks/>
          </p:cNvSpPr>
          <p:nvPr/>
        </p:nvSpPr>
        <p:spPr>
          <a:xfrm>
            <a:off x="1097278" y="4104166"/>
            <a:ext cx="6067212" cy="8877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b="1" dirty="0"/>
              <a:t>Function:</a:t>
            </a:r>
            <a:r>
              <a:rPr lang="id-ID" dirty="0"/>
              <a:t> hubungan yang hanya membutuhkan satu nilai untuk satu objek, contoh: </a:t>
            </a:r>
            <a:r>
              <a:rPr lang="id-ID" i="1" dirty="0"/>
              <a:t>kaki digunakan oleh orang untuk berjalan</a:t>
            </a:r>
            <a:endParaRPr lang="en-US" i="1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B0650E3-E71E-4DFB-B47F-0D960EB17B3F}"/>
              </a:ext>
            </a:extLst>
          </p:cNvPr>
          <p:cNvSpPr txBox="1">
            <a:spLocks/>
          </p:cNvSpPr>
          <p:nvPr/>
        </p:nvSpPr>
        <p:spPr>
          <a:xfrm>
            <a:off x="1097278" y="5255934"/>
            <a:ext cx="5848645" cy="8765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2667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id-ID" b="1" dirty="0"/>
              <a:t>Relation:</a:t>
            </a:r>
            <a:r>
              <a:rPr lang="id-ID" dirty="0"/>
              <a:t> hubungan antar objek yang memiliki relasi tertentu, contoh: </a:t>
            </a:r>
            <a:r>
              <a:rPr lang="id-ID" i="1" dirty="0"/>
              <a:t>terdapat relasi saudara antara orang dan raja</a:t>
            </a:r>
            <a:endParaRPr lang="en-US" i="1" dirty="0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2902C5AB-0EF8-40EC-84E8-5D55EFC2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90" y="3207547"/>
            <a:ext cx="1807944" cy="7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17C2804-82C8-42E1-ABFD-6D48C18B4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154" y="4145731"/>
            <a:ext cx="40274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BF98FBF5-FA97-45A3-AC84-DE9FEA66D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154" y="5244776"/>
            <a:ext cx="426561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3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Semantik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5"/>
            <a:ext cx="10056432" cy="2954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Quantifiers FOL</a:t>
            </a:r>
          </a:p>
          <a:p>
            <a:pPr marL="352425" indent="-263525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Universal quantifiers </a:t>
            </a:r>
            <a:r>
              <a:rPr lang="id-ID" sz="2200" b="1" dirty="0"/>
              <a:t>(∀): </a:t>
            </a:r>
            <a:r>
              <a:rPr lang="id-ID" sz="2200" dirty="0"/>
              <a:t>memiliki makna "</a:t>
            </a:r>
            <a:r>
              <a:rPr lang="id-ID" sz="2200" i="1" dirty="0"/>
              <a:t>untuk semua atau setiap</a:t>
            </a:r>
            <a:r>
              <a:rPr lang="id-ID" sz="2200" dirty="0"/>
              <a:t>" atau "</a:t>
            </a:r>
            <a:r>
              <a:rPr lang="id-ID" sz="2200" i="1" u="sng" dirty="0"/>
              <a:t>for all</a:t>
            </a:r>
            <a:r>
              <a:rPr lang="id-ID" sz="2200" dirty="0"/>
              <a:t>" terhadap sebuah variabel x yang disimbolkan dengan ∀x berarti bahwa kalimat tersebut berlaku untuk setiap objek x.</a:t>
            </a:r>
          </a:p>
          <a:p>
            <a:pPr marL="352425" indent="-263525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Existential quantifiers </a:t>
            </a:r>
            <a:r>
              <a:rPr lang="id-ID" sz="2200" b="1" dirty="0"/>
              <a:t>(∃): </a:t>
            </a:r>
            <a:r>
              <a:rPr lang="id-ID" sz="2200" dirty="0"/>
              <a:t>memiliki makna </a:t>
            </a:r>
            <a:r>
              <a:rPr lang="pt-BR" sz="2200" dirty="0"/>
              <a:t>"</a:t>
            </a:r>
            <a:r>
              <a:rPr lang="pt-BR" sz="2200" i="1" dirty="0"/>
              <a:t>ada satu atau beberapa</a:t>
            </a:r>
            <a:r>
              <a:rPr lang="pt-BR" sz="2200" dirty="0"/>
              <a:t>" atau "</a:t>
            </a:r>
            <a:r>
              <a:rPr lang="pt-BR" sz="2200" i="1" u="sng" dirty="0"/>
              <a:t>there exist</a:t>
            </a:r>
            <a:r>
              <a:rPr lang="pt-BR" sz="2200" dirty="0"/>
              <a:t>“</a:t>
            </a:r>
            <a:r>
              <a:rPr lang="id-ID" sz="2200" dirty="0"/>
              <a:t> terhadap sebuah variabel x yang disimbolkan dengan ∃x berarti bahwa kalimat tersebut berlaku untuk satu atau beberapa objek x</a:t>
            </a:r>
            <a:endParaRPr lang="en-US" sz="2200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B0650E3-E71E-4DFB-B47F-0D960EB17B3F}"/>
              </a:ext>
            </a:extLst>
          </p:cNvPr>
          <p:cNvSpPr txBox="1">
            <a:spLocks/>
          </p:cNvSpPr>
          <p:nvPr/>
        </p:nvSpPr>
        <p:spPr>
          <a:xfrm>
            <a:off x="1097280" y="4835769"/>
            <a:ext cx="10056432" cy="13305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>
              <a:buFontTx/>
              <a:buNone/>
              <a:defRPr/>
            </a:pPr>
            <a:r>
              <a:rPr lang="id-ID" b="1" i="1" dirty="0"/>
              <a:t>Universal quantifiers </a:t>
            </a:r>
            <a:r>
              <a:rPr lang="id-ID" b="1" dirty="0"/>
              <a:t>(∀): </a:t>
            </a:r>
            <a:r>
              <a:rPr lang="id-ID" dirty="0"/>
              <a:t>menyatakan logika yang digunakan untuk menunjuk sesuatu yang </a:t>
            </a:r>
            <a:r>
              <a:rPr lang="id-ID" u="sng" dirty="0"/>
              <a:t>bersifat umum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id-ID" dirty="0"/>
              <a:t> terdapat kalimat: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dirty="0"/>
              <a:t>"Ikhsan adalah anak kecil", dinyatakan: </a:t>
            </a:r>
            <a:r>
              <a:rPr lang="id-ID" i="1" dirty="0"/>
              <a:t>AnakKecil(Ikhsan)</a:t>
            </a:r>
            <a:r>
              <a:rPr lang="id-ID" dirty="0"/>
              <a:t>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dirty="0"/>
              <a:t>"Andi suka permen" dinyatakan: </a:t>
            </a:r>
            <a:r>
              <a:rPr lang="id-ID" i="1" dirty="0"/>
              <a:t>Suka(Andi,Permen)</a:t>
            </a:r>
          </a:p>
        </p:txBody>
      </p:sp>
    </p:spTree>
    <p:extLst>
      <p:ext uri="{BB962C8B-B14F-4D97-AF65-F5344CB8AC3E}">
        <p14:creationId xmlns:p14="http://schemas.microsoft.com/office/powerpoint/2010/main" val="19458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Semantik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4"/>
            <a:ext cx="10056432" cy="4431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Quantifiers FOL</a:t>
            </a:r>
          </a:p>
          <a:p>
            <a:pPr marL="88900" indent="0">
              <a:spcBef>
                <a:spcPts val="200"/>
              </a:spcBef>
              <a:buNone/>
              <a:defRPr/>
            </a:pPr>
            <a:r>
              <a:rPr lang="id-ID" b="1" i="1" dirty="0"/>
              <a:t>Universal quantifiers </a:t>
            </a:r>
            <a:r>
              <a:rPr lang="id-ID" b="1" dirty="0"/>
              <a:t>(∀)</a:t>
            </a:r>
            <a:endParaRPr lang="id-ID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id-ID" dirty="0"/>
              <a:t>Jika ingin membuat kalimat "Untuk setiap objek x, jika x adalah anak kecil maka x suka permen". Maka dalam bentuk </a:t>
            </a:r>
            <a:r>
              <a:rPr lang="id-ID"/>
              <a:t>first order </a:t>
            </a:r>
            <a:r>
              <a:rPr lang="id-ID" dirty="0"/>
              <a:t>logic (FOL):</a:t>
            </a:r>
          </a:p>
          <a:p>
            <a:pPr marL="0" indent="0" algn="ctr">
              <a:spcBef>
                <a:spcPts val="600"/>
              </a:spcBef>
              <a:buFontTx/>
              <a:buNone/>
              <a:defRPr/>
            </a:pPr>
            <a:r>
              <a:rPr lang="id-ID" i="1" dirty="0"/>
              <a:t>∀x AnakKecil(x) ⇒ Suka(x,Permen)</a:t>
            </a:r>
            <a:endParaRPr lang="en-US" i="1" dirty="0"/>
          </a:p>
          <a:p>
            <a:pPr marL="87313" indent="0">
              <a:buFontTx/>
              <a:buNone/>
            </a:pPr>
            <a:r>
              <a:rPr lang="id-ID" altLang="id-ID" dirty="0"/>
              <a:t>Kalimat </a:t>
            </a:r>
            <a:r>
              <a:rPr lang="id-ID" altLang="id-ID" i="1" dirty="0"/>
              <a:t>∀x AnakKecil(x) ⇒ Suka(x,Permen)</a:t>
            </a:r>
            <a:r>
              <a:rPr lang="id-ID" altLang="id-ID" dirty="0"/>
              <a:t> akan bernilai benar jika dan hanya jika semua kalimat di bawah ini benar</a:t>
            </a:r>
            <a:r>
              <a:rPr lang="en-US" altLang="id-ID" dirty="0"/>
              <a:t>:</a:t>
            </a:r>
            <a:endParaRPr lang="id-ID" altLang="id-ID" dirty="0"/>
          </a:p>
          <a:p>
            <a:pPr marL="3235325" indent="0">
              <a:spcBef>
                <a:spcPts val="200"/>
              </a:spcBef>
              <a:buFontTx/>
              <a:buNone/>
            </a:pPr>
            <a:r>
              <a:rPr lang="id-ID" altLang="id-ID" i="1" dirty="0"/>
              <a:t>AnakKecil(Budi) ⇒ Suka(Budi,Permen) ∧</a:t>
            </a:r>
          </a:p>
          <a:p>
            <a:pPr marL="3235325" indent="0">
              <a:spcBef>
                <a:spcPts val="200"/>
              </a:spcBef>
              <a:buFontTx/>
              <a:buNone/>
            </a:pPr>
            <a:r>
              <a:rPr lang="id-ID" altLang="id-ID" i="1" dirty="0"/>
              <a:t>AnakKecil(Rahmad) ⇒ Suka(Rahmad,Permen) ∧</a:t>
            </a:r>
          </a:p>
          <a:p>
            <a:pPr marL="3235325" indent="0">
              <a:spcBef>
                <a:spcPts val="200"/>
              </a:spcBef>
              <a:buFontTx/>
              <a:buNone/>
            </a:pPr>
            <a:r>
              <a:rPr lang="id-ID" altLang="id-ID" i="1" dirty="0"/>
              <a:t>AnakKecil(Anton) ⇒ Suka(Anton,Permen) ∧</a:t>
            </a:r>
          </a:p>
          <a:p>
            <a:pPr marL="87313" indent="0">
              <a:buFontTx/>
              <a:buNone/>
            </a:pPr>
            <a:r>
              <a:rPr lang="id-ID" altLang="id-ID" dirty="0"/>
              <a:t>Hal-hal yang harus dihindari pada penggunaan </a:t>
            </a:r>
            <a:r>
              <a:rPr lang="en-US" altLang="id-ID" i="1" dirty="0"/>
              <a:t>u</a:t>
            </a:r>
            <a:r>
              <a:rPr lang="id-ID" altLang="id-ID" i="1" dirty="0"/>
              <a:t>niversal </a:t>
            </a:r>
            <a:r>
              <a:rPr lang="en-US" altLang="id-ID" i="1" dirty="0"/>
              <a:t>q</a:t>
            </a:r>
            <a:r>
              <a:rPr lang="id-ID" altLang="id-ID" i="1" dirty="0"/>
              <a:t>uantifier</a:t>
            </a:r>
            <a:r>
              <a:rPr lang="id-ID" altLang="id-ID" dirty="0"/>
              <a:t> adalah penggunaan logika ∧ pada kalimat utama karena akan menimbulkan pengertian yang ambigu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22680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Semantik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4"/>
            <a:ext cx="10056432" cy="4431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Quantifiers FOL</a:t>
            </a:r>
          </a:p>
          <a:p>
            <a:pPr marL="88900" indent="0">
              <a:spcBef>
                <a:spcPts val="200"/>
              </a:spcBef>
              <a:buNone/>
              <a:defRPr/>
            </a:pPr>
            <a:r>
              <a:rPr lang="id-ID" altLang="id-ID" b="1" i="1" dirty="0"/>
              <a:t>Existential quantifiers </a:t>
            </a:r>
            <a:r>
              <a:rPr lang="id-ID" altLang="id-ID" b="1" dirty="0"/>
              <a:t>(∃) </a:t>
            </a:r>
            <a:endParaRPr lang="en-US" altLang="id-ID" b="1" dirty="0"/>
          </a:p>
          <a:p>
            <a:pPr marL="88900" indent="0">
              <a:spcBef>
                <a:spcPts val="600"/>
              </a:spcBef>
              <a:buNone/>
              <a:defRPr/>
            </a:pPr>
            <a:r>
              <a:rPr lang="en-US" altLang="id-ID" dirty="0"/>
              <a:t>M</a:t>
            </a:r>
            <a:r>
              <a:rPr lang="id-ID" altLang="id-ID" dirty="0"/>
              <a:t>enyatakan logika yang digunakan untuk menunjuk sesuatu yang </a:t>
            </a:r>
            <a:r>
              <a:rPr lang="id-ID" altLang="id-ID" u="sng" dirty="0"/>
              <a:t>bersifat khusus</a:t>
            </a:r>
            <a:r>
              <a:rPr lang="id-ID" altLang="id-ID" dirty="0"/>
              <a:t>, artinya hanya beberapa bagian atau sebagian saja dari keseluruhan himpunan</a:t>
            </a:r>
            <a:r>
              <a:rPr lang="en-US" altLang="id-ID" dirty="0"/>
              <a:t>,</a:t>
            </a:r>
            <a:r>
              <a:rPr lang="id-ID" altLang="id-ID" dirty="0"/>
              <a:t> </a:t>
            </a:r>
            <a:r>
              <a:rPr lang="en-US" altLang="id-ID" dirty="0"/>
              <a:t>l</a:t>
            </a:r>
            <a:r>
              <a:rPr lang="id-ID" altLang="id-ID" dirty="0"/>
              <a:t>ogika ini merupakan kebalikan dari logika </a:t>
            </a:r>
            <a:r>
              <a:rPr lang="en-US" altLang="id-ID" dirty="0"/>
              <a:t>u</a:t>
            </a:r>
            <a:r>
              <a:rPr lang="id-ID" altLang="id-ID" dirty="0"/>
              <a:t>niversal</a:t>
            </a:r>
            <a:endParaRPr lang="en-US" altLang="id-ID" dirty="0"/>
          </a:p>
          <a:p>
            <a:pPr marL="87313" indent="0">
              <a:buFontTx/>
              <a:buNone/>
            </a:pPr>
            <a:r>
              <a:rPr lang="id-ID" altLang="id-ID" dirty="0"/>
              <a:t>Contoh kalimat “</a:t>
            </a:r>
            <a:r>
              <a:rPr lang="en-US" altLang="id-ID" dirty="0" err="1"/>
              <a:t>Terdapat</a:t>
            </a:r>
            <a:r>
              <a:rPr lang="id-ID" altLang="id-ID" dirty="0"/>
              <a:t> objek x, jika x adalah anak kecil maka x suka permen" menjadi bentuk </a:t>
            </a:r>
            <a:r>
              <a:rPr lang="id-ID" altLang="id-ID"/>
              <a:t>first order </a:t>
            </a:r>
            <a:r>
              <a:rPr lang="id-ID" altLang="id-ID" dirty="0"/>
              <a:t>logic sebagai berikut:</a:t>
            </a:r>
          </a:p>
          <a:p>
            <a:pPr marL="0" indent="0" algn="ctr">
              <a:buFontTx/>
              <a:buNone/>
            </a:pPr>
            <a:r>
              <a:rPr lang="id-ID" altLang="id-ID" i="1" dirty="0"/>
              <a:t>∃x AnakKecil(x) ∧ SukaPermen(x)</a:t>
            </a:r>
          </a:p>
          <a:p>
            <a:pPr marL="87313" indent="0">
              <a:buFontTx/>
              <a:buNone/>
            </a:pPr>
            <a:r>
              <a:rPr lang="id-ID" altLang="id-ID" dirty="0"/>
              <a:t>Hal-hal yang harus dihindari pada penggunaan </a:t>
            </a:r>
            <a:r>
              <a:rPr lang="id-ID" altLang="id-ID" i="1" dirty="0"/>
              <a:t>existential quantifiers </a:t>
            </a:r>
            <a:r>
              <a:rPr lang="id-ID" altLang="id-ID" dirty="0"/>
              <a:t>adalah penggunaan logika ⇒ pada kalimat utama karena akan menimbulkan pengertian yang ambigu</a:t>
            </a:r>
          </a:p>
        </p:txBody>
      </p:sp>
    </p:spTree>
    <p:extLst>
      <p:ext uri="{BB962C8B-B14F-4D97-AF65-F5344CB8AC3E}">
        <p14:creationId xmlns:p14="http://schemas.microsoft.com/office/powerpoint/2010/main" val="21942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Semantik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C606ECD-2559-493D-B744-458D69389E1E}"/>
              </a:ext>
            </a:extLst>
          </p:cNvPr>
          <p:cNvSpPr txBox="1">
            <a:spLocks/>
          </p:cNvSpPr>
          <p:nvPr/>
        </p:nvSpPr>
        <p:spPr>
          <a:xfrm>
            <a:off x="1097280" y="1881554"/>
            <a:ext cx="10056432" cy="4431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400" b="1" dirty="0"/>
              <a:t>Equality</a:t>
            </a:r>
            <a:r>
              <a:rPr lang="en-US" sz="2400" b="1" dirty="0"/>
              <a:t> FOL</a:t>
            </a:r>
          </a:p>
          <a:p>
            <a:pPr marL="87313" indent="0">
              <a:buFontTx/>
              <a:buNone/>
              <a:defRPr/>
            </a:pPr>
            <a:r>
              <a:rPr lang="id-ID" sz="2200" dirty="0"/>
              <a:t>Equality merupakan </a:t>
            </a:r>
            <a:r>
              <a:rPr lang="id-ID" sz="2200" u="sng" dirty="0"/>
              <a:t>pembandingan</a:t>
            </a:r>
            <a:r>
              <a:rPr lang="id-ID" sz="2200" dirty="0"/>
              <a:t> terhadap dua kalimat atau term yang memiliki nilai logika true atau false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k</a:t>
            </a:r>
            <a:r>
              <a:rPr lang="id-ID" sz="2200" dirty="0"/>
              <a:t>edua kalimat dianggap sama jika memiliki nilai logika yang sama </a:t>
            </a:r>
          </a:p>
          <a:p>
            <a:pPr marL="430213" indent="-342900">
              <a:buFont typeface="Arial" panose="020B0604020202020204" pitchFamily="34" charset="0"/>
              <a:buChar char="•"/>
              <a:defRPr/>
            </a:pPr>
            <a:r>
              <a:rPr lang="id-ID" sz="2200" i="1" dirty="0"/>
              <a:t>Term1 =Term2 </a:t>
            </a:r>
            <a:r>
              <a:rPr lang="id-ID" sz="2200" dirty="0"/>
              <a:t>akan diinterpretasikan benar jika dan hanya jika memiliki nilai yang sama. </a:t>
            </a:r>
          </a:p>
          <a:p>
            <a:pPr marL="87313" indent="0">
              <a:buFontTx/>
              <a:buNone/>
              <a:defRPr/>
            </a:pPr>
            <a:r>
              <a:rPr lang="id-ID" sz="2200" dirty="0"/>
              <a:t>Contoh bentuk dari equality: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477D465-D0DE-44A7-905A-2919724D5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33" y="4559770"/>
            <a:ext cx="83153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01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Aturan</a:t>
            </a:r>
            <a:r>
              <a:rPr lang="en-US" sz="2700" i="1" dirty="0"/>
              <a:t> </a:t>
            </a: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5C173C5-612D-47EF-995F-D84787893412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Penalaran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Order </a:t>
            </a:r>
            <a:r>
              <a:rPr lang="en-US" sz="2400" b="1" dirty="0" err="1"/>
              <a:t>Pertama</a:t>
            </a:r>
            <a:endParaRPr lang="en-US" sz="2400" b="1" i="1" dirty="0"/>
          </a:p>
          <a:p>
            <a:pPr marL="85725" indent="0">
              <a:spcBef>
                <a:spcPts val="600"/>
              </a:spcBef>
              <a:buNone/>
              <a:defRPr/>
            </a:pPr>
            <a:r>
              <a:rPr lang="id-ID" sz="2200" dirty="0"/>
              <a:t>Proses </a:t>
            </a:r>
            <a:r>
              <a:rPr lang="en-US" sz="2200" dirty="0" err="1"/>
              <a:t>penalaran</a:t>
            </a:r>
            <a:r>
              <a:rPr lang="en-US" sz="2200" dirty="0"/>
              <a:t> </a:t>
            </a:r>
            <a:r>
              <a:rPr lang="id-ID" sz="2200" dirty="0"/>
              <a:t>pada FOL menggunakan aturan inferensi yang digunakan pada Propositional Logic (PL), dengan </a:t>
            </a:r>
            <a:r>
              <a:rPr lang="id-ID" sz="2200" u="sng" dirty="0"/>
              <a:t>ditambah aturan yang lebih kompleks</a:t>
            </a:r>
            <a:r>
              <a:rPr lang="id-ID" sz="2200" dirty="0"/>
              <a:t> sehubungan dengan quantifiers</a:t>
            </a:r>
            <a:r>
              <a:rPr lang="sv-SE" sz="2200" dirty="0"/>
              <a:t>:</a:t>
            </a:r>
            <a:endParaRPr lang="fi-FI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Inference Rules Involving Quantifiers</a:t>
            </a:r>
            <a:r>
              <a:rPr lang="en-US" sz="2200" b="1" dirty="0"/>
              <a:t>: </a:t>
            </a:r>
            <a:r>
              <a:rPr lang="id-ID" sz="2200" dirty="0"/>
              <a:t>SUBST(ø,</a:t>
            </a:r>
            <a:r>
              <a:rPr lang="el-GR" sz="2400" dirty="0"/>
              <a:t> </a:t>
            </a:r>
            <a:r>
              <a:rPr lang="el-GR" sz="2200" dirty="0"/>
              <a:t>α</a:t>
            </a:r>
            <a:r>
              <a:rPr lang="id-ID" sz="2200" dirty="0"/>
              <a:t>) untuk menotasikan hasil dari pengaplikasian </a:t>
            </a:r>
            <a:r>
              <a:rPr lang="id-ID" sz="2200" u="sng" dirty="0"/>
              <a:t>operasi subsitusi</a:t>
            </a:r>
            <a:r>
              <a:rPr lang="id-ID" sz="2200" dirty="0"/>
              <a:t> ø terhadap sentence </a:t>
            </a:r>
            <a:r>
              <a:rPr lang="el-GR" dirty="0"/>
              <a:t>α</a:t>
            </a:r>
            <a:r>
              <a:rPr lang="en-US" dirty="0"/>
              <a:t>: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endParaRPr lang="id-ID" sz="2200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Universal Elimination</a:t>
            </a:r>
            <a:r>
              <a:rPr lang="id-ID" sz="2200" b="1" dirty="0"/>
              <a:t>: </a:t>
            </a:r>
            <a:r>
              <a:rPr lang="id-ID" sz="2200" dirty="0"/>
              <a:t>untuk setiap sentence </a:t>
            </a:r>
            <a:r>
              <a:rPr lang="el-GR" sz="2200" dirty="0"/>
              <a:t>α</a:t>
            </a:r>
            <a:r>
              <a:rPr lang="id-ID" sz="2200" dirty="0"/>
              <a:t>, variabel v, dan ground term (term yang </a:t>
            </a:r>
            <a:r>
              <a:rPr lang="id-ID" sz="2200" u="sng" dirty="0"/>
              <a:t>tidak berisi variabel</a:t>
            </a:r>
            <a:r>
              <a:rPr lang="id-ID" sz="2200" dirty="0"/>
              <a:t>) g</a:t>
            </a:r>
            <a:r>
              <a:rPr lang="en-US" sz="2200" dirty="0"/>
              <a:t>: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endParaRPr lang="id-ID" sz="1400" dirty="0"/>
          </a:p>
          <a:p>
            <a:pPr marL="88900" indent="0" algn="ctr">
              <a:buNone/>
              <a:defRPr/>
            </a:pPr>
            <a:r>
              <a:rPr lang="id-ID" sz="1600" dirty="0"/>
              <a:t>Dari </a:t>
            </a:r>
            <a:r>
              <a:rPr lang="id-ID" sz="1600" i="1" dirty="0"/>
              <a:t>∀x Suka</a:t>
            </a:r>
            <a:r>
              <a:rPr lang="id-ID" sz="1600" dirty="0"/>
              <a:t>(</a:t>
            </a:r>
            <a:r>
              <a:rPr lang="id-ID" sz="1600" i="1" dirty="0"/>
              <a:t>x</a:t>
            </a:r>
            <a:r>
              <a:rPr lang="id-ID" sz="1600" dirty="0"/>
              <a:t>, </a:t>
            </a:r>
            <a:r>
              <a:rPr lang="id-ID" sz="1600" i="1" dirty="0"/>
              <a:t>Membaca</a:t>
            </a:r>
            <a:r>
              <a:rPr lang="id-ID" sz="1600" dirty="0"/>
              <a:t>), dapat digunakan substitusi {</a:t>
            </a:r>
            <a:r>
              <a:rPr lang="id-ID" sz="1600" i="1" dirty="0"/>
              <a:t>x</a:t>
            </a:r>
            <a:r>
              <a:rPr lang="id-ID" sz="1600" dirty="0"/>
              <a:t>/</a:t>
            </a:r>
            <a:r>
              <a:rPr lang="id-ID" sz="1600" i="1" dirty="0"/>
              <a:t>Andi</a:t>
            </a:r>
            <a:r>
              <a:rPr lang="id-ID" sz="1600" dirty="0"/>
              <a:t>} dan melakukan inferensi bahwa </a:t>
            </a:r>
            <a:r>
              <a:rPr lang="id-ID" sz="1600" i="1" dirty="0"/>
              <a:t>Suka</a:t>
            </a:r>
            <a:r>
              <a:rPr lang="id-ID" sz="1600" dirty="0"/>
              <a:t>(</a:t>
            </a:r>
            <a:r>
              <a:rPr lang="id-ID" sz="1600" i="1" dirty="0"/>
              <a:t>Andi</a:t>
            </a:r>
            <a:r>
              <a:rPr lang="id-ID" sz="1600" dirty="0"/>
              <a:t>, </a:t>
            </a:r>
            <a:r>
              <a:rPr lang="id-ID" sz="1600" i="1" dirty="0"/>
              <a:t>Membaca</a:t>
            </a:r>
            <a:r>
              <a:rPr lang="id-ID" sz="1600" dirty="0"/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4EDEF2B2-0255-4E9E-B3AA-03BB87337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69" y="4309522"/>
            <a:ext cx="6559062" cy="36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C0A4CD0-CB17-4BD4-9A48-234991849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4" y="5118549"/>
            <a:ext cx="1988043" cy="69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617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FIRST-ORDER LOGIC</a:t>
            </a:r>
            <a:br>
              <a:rPr lang="id-ID" sz="4000" b="1" dirty="0"/>
            </a:br>
            <a:r>
              <a:rPr lang="en-US" sz="2700" i="1" dirty="0" err="1"/>
              <a:t>Aturan</a:t>
            </a:r>
            <a:r>
              <a:rPr lang="en-US" sz="2700" i="1" dirty="0"/>
              <a:t> </a:t>
            </a: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r>
              <a:rPr lang="en-US" sz="2700" i="1" dirty="0"/>
              <a:t> Order </a:t>
            </a:r>
            <a:r>
              <a:rPr lang="en-US" sz="2700" i="1" dirty="0" err="1"/>
              <a:t>Pertama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5C173C5-612D-47EF-995F-D84787893412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Penalaran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Order </a:t>
            </a:r>
            <a:r>
              <a:rPr lang="en-US" sz="2400" b="1" dirty="0" err="1"/>
              <a:t>Pertama</a:t>
            </a:r>
            <a:endParaRPr lang="en-US" sz="2400" b="1" i="1" dirty="0"/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Existential Elimination</a:t>
            </a:r>
            <a:r>
              <a:rPr lang="id-ID" sz="2200" b="1" dirty="0"/>
              <a:t>: </a:t>
            </a:r>
            <a:r>
              <a:rPr lang="id-ID" sz="2200" dirty="0"/>
              <a:t>untuk setiap sentence </a:t>
            </a:r>
            <a:r>
              <a:rPr lang="el-GR" sz="2200" dirty="0"/>
              <a:t>α</a:t>
            </a:r>
            <a:r>
              <a:rPr lang="id-ID" sz="2200" dirty="0"/>
              <a:t>, variabel v, </a:t>
            </a:r>
            <a:r>
              <a:rPr lang="nn-NO" sz="2200" dirty="0"/>
              <a:t>dan simbol konstanta k </a:t>
            </a:r>
            <a:r>
              <a:rPr lang="nn-NO" sz="2200" u="sng" dirty="0"/>
              <a:t>yang tidak tampak</a:t>
            </a:r>
            <a:r>
              <a:rPr lang="nn-NO" sz="2200" dirty="0"/>
              <a:t> dimanapun didalam basis pengetahuan: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52425" indent="0">
              <a:spcBef>
                <a:spcPts val="2400"/>
              </a:spcBef>
              <a:buNone/>
              <a:defRPr/>
            </a:pPr>
            <a:r>
              <a:rPr lang="id-ID" dirty="0"/>
              <a:t>Dari </a:t>
            </a:r>
            <a:r>
              <a:rPr lang="id-ID" i="1" dirty="0"/>
              <a:t>∃x</a:t>
            </a:r>
            <a:r>
              <a:rPr lang="id-ID" dirty="0"/>
              <a:t> </a:t>
            </a:r>
            <a:r>
              <a:rPr lang="id-ID" i="1" dirty="0"/>
              <a:t>Membunuh</a:t>
            </a:r>
            <a:r>
              <a:rPr lang="id-ID" dirty="0"/>
              <a:t>(</a:t>
            </a:r>
            <a:r>
              <a:rPr lang="id-ID" i="1" dirty="0"/>
              <a:t>x</a:t>
            </a:r>
            <a:r>
              <a:rPr lang="id-ID" dirty="0"/>
              <a:t>, </a:t>
            </a:r>
            <a:r>
              <a:rPr lang="id-ID" i="1" dirty="0"/>
              <a:t>Korban</a:t>
            </a:r>
            <a:r>
              <a:rPr lang="id-ID" dirty="0"/>
              <a:t>), kita dapat menyimpulkan </a:t>
            </a:r>
            <a:r>
              <a:rPr lang="id-ID" i="1" dirty="0"/>
              <a:t>Membunuh</a:t>
            </a:r>
            <a:r>
              <a:rPr lang="id-ID" dirty="0"/>
              <a:t>{</a:t>
            </a:r>
            <a:r>
              <a:rPr lang="id-ID" i="1" dirty="0"/>
              <a:t>Penjahat</a:t>
            </a:r>
            <a:r>
              <a:rPr lang="id-ID" dirty="0"/>
              <a:t>, </a:t>
            </a:r>
            <a:r>
              <a:rPr lang="id-ID" i="1" dirty="0"/>
              <a:t>Korban</a:t>
            </a:r>
            <a:r>
              <a:rPr lang="id-ID" dirty="0"/>
              <a:t>}, selama </a:t>
            </a:r>
            <a:r>
              <a:rPr lang="id-ID" i="1" dirty="0"/>
              <a:t>Penjahat </a:t>
            </a:r>
            <a:r>
              <a:rPr lang="id-ID" dirty="0"/>
              <a:t>tidak tampak dimanapun didalam basis pengetahuan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r>
              <a:rPr lang="id-ID" sz="2200" b="1" i="1" dirty="0"/>
              <a:t>Existential Introduction</a:t>
            </a:r>
            <a:r>
              <a:rPr lang="id-ID" sz="2200" b="1" dirty="0"/>
              <a:t>: </a:t>
            </a:r>
            <a:r>
              <a:rPr lang="id-ID" sz="2200" dirty="0"/>
              <a:t>untuk setiap sentence </a:t>
            </a:r>
            <a:r>
              <a:rPr lang="el-GR" sz="2200" dirty="0"/>
              <a:t>α</a:t>
            </a:r>
            <a:r>
              <a:rPr lang="id-ID" sz="2200" dirty="0"/>
              <a:t>, variabel v </a:t>
            </a:r>
            <a:r>
              <a:rPr lang="id-ID" sz="2200" u="sng" dirty="0"/>
              <a:t>yang tidak terjadi</a:t>
            </a:r>
            <a:r>
              <a:rPr lang="id-ID" sz="2200" dirty="0"/>
              <a:t> pada </a:t>
            </a:r>
            <a:r>
              <a:rPr lang="el-GR" sz="2200" dirty="0"/>
              <a:t>α</a:t>
            </a:r>
            <a:r>
              <a:rPr lang="id-ID" sz="2200" dirty="0"/>
              <a:t>, dan ground term g yang terjadi   pada </a:t>
            </a:r>
            <a:r>
              <a:rPr lang="el-GR" sz="2200" dirty="0"/>
              <a:t>α</a:t>
            </a:r>
            <a:r>
              <a:rPr lang="en-US" sz="2200" dirty="0"/>
              <a:t>:</a:t>
            </a:r>
          </a:p>
          <a:p>
            <a:pPr marL="352425" indent="-266700">
              <a:buFont typeface="Arial" panose="020B0604020202020204" pitchFamily="34" charset="0"/>
              <a:buChar char="•"/>
              <a:defRPr/>
            </a:pPr>
            <a:endParaRPr lang="id-ID" sz="1400" dirty="0"/>
          </a:p>
          <a:p>
            <a:pPr marL="352425" indent="0">
              <a:buNone/>
              <a:defRPr/>
            </a:pPr>
            <a:r>
              <a:rPr lang="id-ID" dirty="0"/>
              <a:t>Dari </a:t>
            </a:r>
            <a:r>
              <a:rPr lang="id-ID" i="1" dirty="0"/>
              <a:t>Suka</a:t>
            </a:r>
            <a:r>
              <a:rPr lang="id-ID" dirty="0"/>
              <a:t>(</a:t>
            </a:r>
            <a:r>
              <a:rPr lang="id-ID" i="1" dirty="0"/>
              <a:t>Budi</a:t>
            </a:r>
            <a:r>
              <a:rPr lang="id-ID" dirty="0"/>
              <a:t>, </a:t>
            </a:r>
            <a:r>
              <a:rPr lang="id-ID" i="1" dirty="0"/>
              <a:t>Membaca</a:t>
            </a:r>
            <a:r>
              <a:rPr lang="id-ID" dirty="0"/>
              <a:t>) dapat disimpulkan </a:t>
            </a:r>
            <a:r>
              <a:rPr lang="id-ID" i="1" dirty="0"/>
              <a:t>∃x Suka</a:t>
            </a:r>
            <a:r>
              <a:rPr lang="id-ID" dirty="0"/>
              <a:t>(</a:t>
            </a:r>
            <a:r>
              <a:rPr lang="id-ID" i="1" dirty="0"/>
              <a:t>x</a:t>
            </a:r>
            <a:r>
              <a:rPr lang="id-ID" dirty="0"/>
              <a:t>, </a:t>
            </a:r>
            <a:r>
              <a:rPr lang="id-ID" i="1" dirty="0"/>
              <a:t>Membaca</a:t>
            </a:r>
            <a:r>
              <a:rPr lang="id-ID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3529A2B-170E-49C4-8FC3-E53B372C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3080543"/>
            <a:ext cx="19748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FF6D5D06-D1E3-4DC2-92A0-E1AAE9078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46" y="4985145"/>
            <a:ext cx="22860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8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2848"/>
            <a:ext cx="10058400" cy="4023360"/>
          </a:xfrm>
        </p:spPr>
        <p:txBody>
          <a:bodyPr>
            <a:normAutofit/>
          </a:bodyPr>
          <a:lstStyle/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DESKRIPSI “</a:t>
            </a:r>
            <a:r>
              <a:rPr lang="en-US" sz="2400" b="1" dirty="0"/>
              <a:t>PENGETAHUAN”</a:t>
            </a:r>
            <a:endParaRPr lang="en-US" sz="2400" dirty="0"/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AKUISISI</a:t>
            </a:r>
            <a:r>
              <a:rPr lang="en-US" sz="2400" dirty="0"/>
              <a:t>“ PENGETAHUAN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REPRESENTASI</a:t>
            </a:r>
            <a:r>
              <a:rPr lang="en-US" sz="2400" dirty="0"/>
              <a:t>“ PENGETAHUAN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PENALARAN</a:t>
            </a:r>
            <a:r>
              <a:rPr lang="en-US" sz="2400" dirty="0"/>
              <a:t>” BERBASIS LOGIC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BAHASA "</a:t>
            </a:r>
            <a:r>
              <a:rPr lang="en-US" sz="2400" b="1" dirty="0"/>
              <a:t>PROPOSITIONAL LOGIC</a:t>
            </a:r>
            <a:r>
              <a:rPr lang="en-US" sz="2400" dirty="0"/>
              <a:t>"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BAHASA </a:t>
            </a:r>
            <a:r>
              <a:rPr lang="en-US" sz="2400"/>
              <a:t>"</a:t>
            </a:r>
            <a:r>
              <a:rPr lang="en-US" sz="2400" b="1"/>
              <a:t>FIRST-ORDER </a:t>
            </a:r>
            <a:r>
              <a:rPr lang="en-US" sz="2400" b="1" dirty="0"/>
              <a:t>LOGIC</a:t>
            </a:r>
            <a:r>
              <a:rPr lang="en-US" sz="2400" dirty="0"/>
              <a:t>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IKHTISAR</a:t>
            </a:r>
            <a:br>
              <a:rPr lang="id-ID" sz="4000" b="1" dirty="0"/>
            </a:br>
            <a:r>
              <a:rPr lang="en-US" sz="2700" i="1" dirty="0" err="1"/>
              <a:t>Representasi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r>
              <a:rPr lang="en-US" sz="2700" i="1" dirty="0"/>
              <a:t> dan </a:t>
            </a:r>
            <a:r>
              <a:rPr lang="en-US" sz="2700" i="1" dirty="0" err="1"/>
              <a:t>Penalaran</a:t>
            </a:r>
            <a:endParaRPr lang="id-ID" sz="27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16" y="4726471"/>
            <a:ext cx="1855563" cy="1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/>
              <a:t>FIRST-ORDER </a:t>
            </a:r>
            <a:r>
              <a:rPr lang="en-US" sz="4000" b="1" dirty="0"/>
              <a:t>LOGIC</a:t>
            </a:r>
            <a:br>
              <a:rPr lang="id-ID" sz="4000" b="1" dirty="0"/>
            </a:b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5C173C5-612D-47EF-995F-D84787893412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id-ID" sz="2200" dirty="0"/>
              <a:t>Buat bentuk logika predikat dari pernyataan berikut: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Ujang adalah seorang mahasiswa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Ujang masuk program studi informatika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Setiap mahasiswa informatika pasti mahasiswa teknik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Kalkulus adalah matakuliah yang sulit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Setiap mahasiswa teknik pasti akan suka kalkulus atau akan membencinya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Setiap mahasiswa pasti akan suka terhadap suatu matakuliah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Mahasiswa yang tidak pernah hadir pada matakuliah yang sulit, maka mereka pasti tidak suka terhadap matakuliah itu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Ujang</a:t>
            </a:r>
            <a:r>
              <a:rPr lang="sv-SE" sz="2200" dirty="0"/>
              <a:t> tidak pernah hadir kuliah matakuliah kalkulus</a:t>
            </a:r>
            <a:endParaRPr lang="nn-NO" sz="2200" dirty="0"/>
          </a:p>
        </p:txBody>
      </p:sp>
    </p:spTree>
    <p:extLst>
      <p:ext uri="{BB962C8B-B14F-4D97-AF65-F5344CB8AC3E}">
        <p14:creationId xmlns:p14="http://schemas.microsoft.com/office/powerpoint/2010/main" val="1611176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FADFCB-A950-4600-AAE5-91CF5F0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/>
              <a:t>FIRST-ORDER </a:t>
            </a:r>
            <a:r>
              <a:rPr lang="en-US" sz="4000" b="1" dirty="0"/>
              <a:t>LOGIC</a:t>
            </a:r>
            <a:br>
              <a:rPr lang="id-ID" sz="4000" b="1" dirty="0"/>
            </a:b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endParaRPr lang="id-ID" sz="27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23B79B-3379-47E4-9E62-FA0C3F08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17" y="691680"/>
            <a:ext cx="1284095" cy="9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5C173C5-612D-47EF-995F-D84787893412}"/>
              </a:ext>
            </a:extLst>
          </p:cNvPr>
          <p:cNvSpPr txBox="1">
            <a:spLocks/>
          </p:cNvSpPr>
          <p:nvPr/>
        </p:nvSpPr>
        <p:spPr>
          <a:xfrm>
            <a:off x="1097280" y="1872854"/>
            <a:ext cx="10056432" cy="43872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</a:t>
            </a:r>
          </a:p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id-ID" sz="2200" dirty="0"/>
              <a:t>Bentuk logika predikat: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mahasiswa(ujang)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informatika(ujang)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∀x: informatika(x) -&gt; teknik(x)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sulit(kalkulus)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fi-FI" sz="2200" dirty="0"/>
              <a:t>∀x: </a:t>
            </a:r>
            <a:r>
              <a:rPr lang="id-ID" sz="2200" dirty="0"/>
              <a:t>t</a:t>
            </a:r>
            <a:r>
              <a:rPr lang="fi-FI" sz="2200" dirty="0"/>
              <a:t>eknik(x) -&gt;</a:t>
            </a:r>
            <a:r>
              <a:rPr lang="id-ID" sz="2200" dirty="0"/>
              <a:t> </a:t>
            </a:r>
            <a:r>
              <a:rPr lang="fi-FI" sz="2200" dirty="0"/>
              <a:t>suka(x,</a:t>
            </a:r>
            <a:r>
              <a:rPr lang="id-ID" sz="2200" dirty="0"/>
              <a:t>k</a:t>
            </a:r>
            <a:r>
              <a:rPr lang="fi-FI" sz="2200" dirty="0"/>
              <a:t>alkulus) ∨</a:t>
            </a:r>
            <a:r>
              <a:rPr lang="id-ID" sz="2200" dirty="0"/>
              <a:t> </a:t>
            </a:r>
            <a:r>
              <a:rPr lang="fi-FI" sz="2200" dirty="0"/>
              <a:t>benci(x,</a:t>
            </a:r>
            <a:r>
              <a:rPr lang="id-ID" sz="2200" dirty="0"/>
              <a:t>k</a:t>
            </a:r>
            <a:r>
              <a:rPr lang="fi-FI" sz="2200" dirty="0"/>
              <a:t>alkulus)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∀x: ∃y : suka(x,y)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∀x: ∀y : mahasiswa(x) ∧ sulit(y) ∧ ~hadir(x,y) -&gt; ~suka(x,y) </a:t>
            </a:r>
          </a:p>
          <a:p>
            <a:pPr marL="352425" indent="-2667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id-ID" sz="2200" dirty="0"/>
              <a:t>~hadir(ujang,kalkulus)</a:t>
            </a:r>
            <a:endParaRPr lang="nn-NO" sz="2200" dirty="0"/>
          </a:p>
        </p:txBody>
      </p:sp>
    </p:spTree>
    <p:extLst>
      <p:ext uri="{BB962C8B-B14F-4D97-AF65-F5344CB8AC3E}">
        <p14:creationId xmlns:p14="http://schemas.microsoft.com/office/powerpoint/2010/main" val="73881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1097279" y="1872854"/>
            <a:ext cx="10058400" cy="43038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Permasalah dengan jumlah aturan yang sangat banyak, seperti permainan catur, teknik penalaran (</a:t>
            </a:r>
            <a:r>
              <a:rPr lang="sv-SE" sz="2400" i="1" dirty="0"/>
              <a:t>reasoning</a:t>
            </a:r>
            <a:r>
              <a:rPr lang="sv-SE" sz="2400" dirty="0"/>
              <a:t>) lebih sesuai dibandingkan teknik </a:t>
            </a:r>
            <a:r>
              <a:rPr lang="sv-SE" sz="2400" i="1" dirty="0"/>
              <a:t>searching</a:t>
            </a:r>
            <a:r>
              <a:rPr lang="sv-SE" sz="2400" dirty="0"/>
              <a:t> </a:t>
            </a:r>
          </a:p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Keuntungan teknik penalaran adalah kemudahan dalam melakukan pengelolaan pengetahuan</a:t>
            </a:r>
          </a:p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i="1" dirty="0"/>
              <a:t>Propositional logic</a:t>
            </a:r>
            <a:r>
              <a:rPr lang="sv-SE" sz="2400" dirty="0"/>
              <a:t> adalah logika paling sederhana, sangat mudah dipahami, namun untuk kasus yang lebih kompleks seperti permainan catur, </a:t>
            </a:r>
            <a:r>
              <a:rPr lang="sv-SE" sz="2400" i="1" dirty="0"/>
              <a:t>propositional logic</a:t>
            </a:r>
            <a:r>
              <a:rPr lang="sv-SE" sz="2400" dirty="0"/>
              <a:t> akan sulit digunakan, karena terdapat sangat banyak aturan pada permainan catur sedangkan </a:t>
            </a:r>
            <a:r>
              <a:rPr lang="sv-SE" sz="2400" i="1" dirty="0"/>
              <a:t>propositional logic</a:t>
            </a:r>
            <a:r>
              <a:rPr lang="sv-SE" sz="2400" dirty="0"/>
              <a:t> merepresentasikan fakta hanya dalam simbol-simbol sederhana</a:t>
            </a:r>
          </a:p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i="1" dirty="0"/>
              <a:t>Propositional logic</a:t>
            </a:r>
            <a:r>
              <a:rPr lang="sv-SE" sz="2400" dirty="0"/>
              <a:t> terlalu lemah untuk digunakan dalam merepresentasikan pengetahuan, sehingga hampir tidak pernah  digunakan untuk penyelesaian masalah di dunia nyata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1097279" y="1872854"/>
            <a:ext cx="10058400" cy="43038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i="1" dirty="0"/>
              <a:t>First-order logic</a:t>
            </a:r>
            <a:r>
              <a:rPr lang="sv-SE" sz="2400" dirty="0"/>
              <a:t> yang disebut juga sebagai </a:t>
            </a:r>
            <a:r>
              <a:rPr lang="sv-SE" sz="2400" i="1" dirty="0"/>
              <a:t>predicate logic</a:t>
            </a:r>
            <a:r>
              <a:rPr lang="sv-SE" sz="2400" dirty="0"/>
              <a:t> atau </a:t>
            </a:r>
            <a:r>
              <a:rPr lang="sv-SE" sz="2400" i="1" dirty="0"/>
              <a:t>predicate calculus</a:t>
            </a:r>
            <a:r>
              <a:rPr lang="sv-SE" sz="2400" dirty="0"/>
              <a:t> adalah logika yang lebih tinggi tingkatannya dari </a:t>
            </a:r>
            <a:r>
              <a:rPr lang="sv-SE" sz="2400" i="1" dirty="0"/>
              <a:t>propositional logic</a:t>
            </a:r>
            <a:r>
              <a:rPr lang="sv-SE" sz="2400" dirty="0"/>
              <a:t> </a:t>
            </a:r>
          </a:p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i="1" dirty="0"/>
              <a:t>First-order logic</a:t>
            </a:r>
            <a:r>
              <a:rPr lang="sv-SE" sz="2400" dirty="0"/>
              <a:t> cukup memadai untuk merepresentasikan pengetahuan, sehingga banyak digunakan untuk penyelesaian masalah dunia nyata </a:t>
            </a:r>
          </a:p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Pekerjaan paling berat dalam membangun suatu </a:t>
            </a:r>
            <a:r>
              <a:rPr lang="sv-SE" sz="2400" i="1" dirty="0"/>
              <a:t>knowledge-based agent</a:t>
            </a:r>
            <a:r>
              <a:rPr lang="sv-SE" sz="2400" dirty="0"/>
              <a:t> adalah bagaimana membangun basis pengetahuan yang benar dan lengkap </a:t>
            </a:r>
          </a:p>
          <a:p>
            <a:pPr marL="36036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i="1" dirty="0"/>
              <a:t>Knowledge engi</a:t>
            </a:r>
            <a:r>
              <a:rPr lang="sv-SE" sz="2400" dirty="0"/>
              <a:t>neer harus memiliki: </a:t>
            </a:r>
          </a:p>
          <a:p>
            <a:pPr marL="63341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Domain pertanyaan</a:t>
            </a:r>
          </a:p>
          <a:p>
            <a:pPr marL="63341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Bahasa representasi</a:t>
            </a:r>
          </a:p>
          <a:p>
            <a:pPr marL="633413" indent="-261938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Implementasi prosedur inferensi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C5DFC-1961-480F-8B2A-4937DFDC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</a:t>
            </a:r>
            <a:br>
              <a:rPr lang="id-ID" sz="4000" b="1" dirty="0"/>
            </a:br>
            <a:r>
              <a:rPr lang="en-US" sz="2700" i="1" dirty="0" err="1"/>
              <a:t>Penalaran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Logika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22B24-B502-46BE-8949-E485AD79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5C1B1FDE-B179-453A-A6FE-7803F377346B}"/>
              </a:ext>
            </a:extLst>
          </p:cNvPr>
          <p:cNvSpPr txBox="1">
            <a:spLocks/>
          </p:cNvSpPr>
          <p:nvPr/>
        </p:nvSpPr>
        <p:spPr>
          <a:xfrm>
            <a:off x="7412182" y="5059330"/>
            <a:ext cx="3743497" cy="11173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n-US" sz="2200" b="1" i="1" dirty="0"/>
              <a:t>Kata </a:t>
            </a:r>
            <a:r>
              <a:rPr lang="en-US" sz="2200" b="1" i="1" dirty="0" err="1"/>
              <a:t>Kunci</a:t>
            </a:r>
            <a:endParaRPr lang="en-US" sz="2200" b="1" i="1" dirty="0"/>
          </a:p>
          <a:p>
            <a:pPr marL="98425" indent="0" algn="r">
              <a:spcBef>
                <a:spcPts val="200"/>
              </a:spcBef>
              <a:buNone/>
            </a:pPr>
            <a:r>
              <a:rPr lang="en-US" sz="2200" i="1" dirty="0"/>
              <a:t>“ </a:t>
            </a:r>
            <a:r>
              <a:rPr lang="en-US" sz="2200" i="1" dirty="0" err="1"/>
              <a:t>Seni</a:t>
            </a:r>
            <a:r>
              <a:rPr lang="en-US" sz="2200" i="1" dirty="0"/>
              <a:t> </a:t>
            </a:r>
            <a:r>
              <a:rPr lang="en-US" sz="2200" i="1" dirty="0" err="1"/>
              <a:t>memilah</a:t>
            </a:r>
            <a:r>
              <a:rPr lang="en-US" sz="2200" i="1" dirty="0"/>
              <a:t> </a:t>
            </a:r>
            <a:r>
              <a:rPr lang="id-ID" sz="2200" i="1"/>
              <a:t>dan</a:t>
            </a:r>
            <a:r>
              <a:rPr lang="en-US" sz="2200" i="1"/>
              <a:t> </a:t>
            </a:r>
            <a:r>
              <a:rPr lang="en-US" sz="2200" i="1" dirty="0" err="1"/>
              <a:t>menyelesaikan</a:t>
            </a:r>
            <a:r>
              <a:rPr lang="en-US" sz="2200" i="1" dirty="0"/>
              <a:t> </a:t>
            </a:r>
            <a:r>
              <a:rPr lang="en-US" sz="2200" i="1" dirty="0" err="1"/>
              <a:t>masalah</a:t>
            </a:r>
            <a:r>
              <a:rPr lang="en-US" sz="2200" i="1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39144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058400" cy="42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pernyataan-pernyataan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(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) dan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FOL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silde</a:t>
            </a:r>
            <a:r>
              <a:rPr lang="en-US" sz="2400"/>
              <a:t> 40 dan 41</a:t>
            </a:r>
            <a:endParaRPr lang="en-US" sz="24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LATIHAN</a:t>
            </a:r>
            <a:br>
              <a:rPr lang="id-ID" sz="4000" b="1" dirty="0"/>
            </a:br>
            <a:r>
              <a:rPr lang="en-US" sz="2700" i="1" dirty="0" err="1"/>
              <a:t>Diskusi</a:t>
            </a:r>
            <a:r>
              <a:rPr lang="en-US" sz="2700" i="1" dirty="0"/>
              <a:t> </a:t>
            </a:r>
            <a:r>
              <a:rPr lang="en-US" sz="2700" i="1" dirty="0" err="1"/>
              <a:t>Kelompok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D9933-81FF-40C8-83CD-4221CF48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60" y="637308"/>
            <a:ext cx="978219" cy="10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4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/>
              <a:t>TERIMA KASIH</a:t>
            </a:r>
            <a:br>
              <a:rPr lang="id-ID" sz="4000" b="1" dirty="0"/>
            </a:br>
            <a:endParaRPr lang="id-ID" sz="2800" b="1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05" y="2531854"/>
            <a:ext cx="4222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arth-3d-space-tour-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30" y="2261793"/>
            <a:ext cx="32321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DESKRIPSI PENGETAHUAN</a:t>
            </a:r>
            <a:br>
              <a:rPr lang="id-ID" sz="4000" b="1" dirty="0"/>
            </a:br>
            <a:r>
              <a:rPr lang="en-US" sz="2700" i="1" dirty="0"/>
              <a:t>Data Information Knowledge Wisdom Chain</a:t>
            </a:r>
            <a:endParaRPr lang="id-ID" sz="27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5E944B-3648-4108-AECB-9448C7AA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231"/>
            <a:ext cx="3654829" cy="4256834"/>
          </a:xfrm>
        </p:spPr>
        <p:txBody>
          <a:bodyPr>
            <a:norm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/>
              <a:t>Data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Informasi</a:t>
            </a:r>
            <a:endParaRPr lang="en-US" sz="24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Pengetahuan</a:t>
            </a:r>
            <a:endParaRPr lang="en-US" sz="24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Kebijaksanaan</a:t>
            </a:r>
            <a:r>
              <a:rPr lang="en-US" sz="2400" dirty="0"/>
              <a:t> 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Kecerdasan</a:t>
            </a:r>
            <a:endParaRPr lang="en-US" sz="2400" dirty="0"/>
          </a:p>
          <a:p>
            <a:endParaRPr lang="en-US" sz="2400" dirty="0"/>
          </a:p>
          <a:p>
            <a:r>
              <a:rPr lang="en-US" sz="2400" i="1" dirty="0"/>
              <a:t>….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elemen</a:t>
            </a:r>
            <a:r>
              <a:rPr lang="en-US" sz="2400" i="1" dirty="0"/>
              <a:t> </a:t>
            </a:r>
            <a:r>
              <a:rPr lang="en-US" sz="2400" i="1" dirty="0" err="1"/>
              <a:t>utama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proses </a:t>
            </a:r>
            <a:r>
              <a:rPr lang="en-US" sz="2400" i="1" dirty="0" err="1"/>
              <a:t>pemikiran</a:t>
            </a:r>
            <a:r>
              <a:rPr lang="en-US" sz="2400" i="1" dirty="0"/>
              <a:t> dan </a:t>
            </a:r>
            <a:r>
              <a:rPr lang="en-US" sz="2400" i="1" dirty="0" err="1"/>
              <a:t>penalaran</a:t>
            </a:r>
            <a:r>
              <a:rPr lang="en-US" sz="2400" i="1" dirty="0"/>
              <a:t> </a:t>
            </a:r>
            <a:r>
              <a:rPr lang="en-US" sz="2400" i="1" dirty="0" err="1"/>
              <a:t>manusia</a:t>
            </a:r>
            <a:r>
              <a:rPr lang="en-US" sz="2400" i="1" dirty="0"/>
              <a:t> ….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E014A9-DF52-4465-B471-841FEF707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35" y="2008904"/>
            <a:ext cx="726349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01E03F-8BD6-407E-B623-887200B45D68}"/>
              </a:ext>
            </a:extLst>
          </p:cNvPr>
          <p:cNvSpPr txBox="1">
            <a:spLocks/>
          </p:cNvSpPr>
          <p:nvPr/>
        </p:nvSpPr>
        <p:spPr>
          <a:xfrm>
            <a:off x="6370166" y="5805053"/>
            <a:ext cx="3654829" cy="5320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DIKW 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30F66-7011-4FC1-B79C-19E9B230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DESKRIPSI PENGETAHUAN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dan </a:t>
            </a:r>
            <a:r>
              <a:rPr lang="en-US" sz="2700" i="1" dirty="0" err="1"/>
              <a:t>Tipe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r>
              <a:rPr lang="en-US" sz="2700" i="1" dirty="0"/>
              <a:t> (Knowledge)</a:t>
            </a:r>
            <a:endParaRPr lang="id-ID" sz="27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5E944B-3648-4108-AECB-9448C7AA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07684"/>
            <a:ext cx="3474720" cy="4329381"/>
          </a:xfrm>
        </p:spPr>
        <p:txBody>
          <a:bodyPr>
            <a:normAutofit/>
          </a:bodyPr>
          <a:lstStyle/>
          <a:p>
            <a:r>
              <a:rPr lang="en-US" sz="2400" i="1" dirty="0"/>
              <a:t>…. Knowledge is the sort of information that people use to solve problems ….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/>
              <a:t>Knowledge includes: facts, concepts, procedures, models, heuristics, examples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/>
              <a:t>Knowledge may be: specific or general, exact or fuzzy, procedural or declarative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F465CDA3-6508-461D-BCDC-95DA844F2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62" y="2007684"/>
            <a:ext cx="6896819" cy="4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E7A4D2-5DD3-4DA0-BC07-68926D32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DESKRIPSI PENGETAHUAN</a:t>
            </a:r>
            <a:br>
              <a:rPr lang="id-ID" sz="4000" b="1" dirty="0"/>
            </a:br>
            <a:r>
              <a:rPr lang="en-US" sz="2700" i="1" dirty="0" err="1"/>
              <a:t>Tipe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r>
              <a:rPr lang="en-US" sz="2700" i="1" dirty="0"/>
              <a:t> (Knowledge)</a:t>
            </a:r>
            <a:endParaRPr lang="id-ID" sz="27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5E944B-3648-4108-AECB-9448C7AA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6" y="1880558"/>
            <a:ext cx="9950334" cy="445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Shallow Knowledge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problem domain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tercakup</a:t>
            </a:r>
            <a:r>
              <a:rPr lang="en-US" dirty="0"/>
              <a:t> oleh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endParaRPr lang="en-US" dirty="0"/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i="1" dirty="0"/>
              <a:t>Task dependent</a:t>
            </a:r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i="1" dirty="0"/>
              <a:t>Brittle</a:t>
            </a:r>
            <a:r>
              <a:rPr lang="en-US" sz="1800" dirty="0"/>
              <a:t> (</a:t>
            </a:r>
            <a:r>
              <a:rPr lang="en-US" sz="1800" dirty="0" err="1"/>
              <a:t>rapuh</a:t>
            </a:r>
            <a:r>
              <a:rPr lang="en-US" sz="1800" dirty="0"/>
              <a:t>)</a:t>
            </a:r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i="1" dirty="0"/>
              <a:t>Additive</a:t>
            </a:r>
            <a:r>
              <a:rPr lang="en-US" sz="1800" dirty="0"/>
              <a:t> (</a:t>
            </a:r>
            <a:r>
              <a:rPr lang="en-US" sz="1800" dirty="0" err="1"/>
              <a:t>berkenaan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)</a:t>
            </a:r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penalaran</a:t>
            </a:r>
            <a:r>
              <a:rPr lang="en-US" sz="1800" dirty="0"/>
              <a:t> yang </a:t>
            </a:r>
            <a:r>
              <a:rPr lang="en-US" sz="1800" dirty="0" err="1"/>
              <a:t>efektif</a:t>
            </a:r>
            <a:endParaRPr lang="en-US" sz="1800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i="1" dirty="0"/>
              <a:t>Deep Knowledge</a:t>
            </a:r>
            <a:r>
              <a:rPr lang="en-US" dirty="0"/>
              <a:t>: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fundamental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i="1" dirty="0"/>
              <a:t>Task independent</a:t>
            </a:r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Deskripsi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sebab</a:t>
            </a:r>
            <a:r>
              <a:rPr lang="en-US" sz="1800" dirty="0"/>
              <a:t> </a:t>
            </a:r>
            <a:r>
              <a:rPr lang="en-US" sz="1800" dirty="0" err="1"/>
              <a:t>akibat</a:t>
            </a:r>
            <a:endParaRPr lang="en-US" sz="1800" dirty="0"/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Lengkap</a:t>
            </a:r>
            <a:r>
              <a:rPr lang="en-US" sz="1800" dirty="0"/>
              <a:t> pada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abstraksi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endParaRPr lang="en-US" sz="1800" dirty="0"/>
          </a:p>
          <a:p>
            <a:pPr marL="534988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penalaran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sulit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080CB-6650-4895-9C79-BC887B3D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5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52BB1DCC-1631-448A-BD09-0A378C46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05" y="2014104"/>
            <a:ext cx="85375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DESKRIPSI PENGETAHUAN</a:t>
            </a:r>
            <a:br>
              <a:rPr lang="id-ID" sz="4000" b="1" dirty="0"/>
            </a:br>
            <a:r>
              <a:rPr lang="en-US" sz="2700" i="1" dirty="0" err="1"/>
              <a:t>Pengembangan</a:t>
            </a:r>
            <a:r>
              <a:rPr lang="en-US" sz="2700" i="1" dirty="0"/>
              <a:t> </a:t>
            </a:r>
            <a:r>
              <a:rPr lang="en-US" sz="2700" i="1" dirty="0" err="1"/>
              <a:t>Sistem</a:t>
            </a:r>
            <a:r>
              <a:rPr lang="en-US" sz="2700" i="1" dirty="0"/>
              <a:t> </a:t>
            </a:r>
            <a:r>
              <a:rPr lang="en-US" sz="2700" i="1" dirty="0" err="1"/>
              <a:t>Berbasis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5E944B-3648-4108-AECB-9448C7AA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6" y="1880558"/>
            <a:ext cx="3383907" cy="4456507"/>
          </a:xfrm>
        </p:spPr>
        <p:txBody>
          <a:bodyPr>
            <a:noAutofit/>
          </a:bodyPr>
          <a:lstStyle/>
          <a:p>
            <a:pPr marL="12700" indent="0">
              <a:spcBef>
                <a:spcPts val="200"/>
              </a:spcBef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“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</a:t>
            </a:r>
            <a:r>
              <a:rPr lang="en-US" b="1" dirty="0" err="1"/>
              <a:t>Pengetahuan</a:t>
            </a:r>
            <a:r>
              <a:rPr lang="en-US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E3666-1E87-4E5B-A5E6-881FEDED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630252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AKUISISI PENGETAHUAN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</a:t>
            </a:r>
            <a:r>
              <a:rPr lang="en-US" sz="2700" i="1" dirty="0" err="1"/>
              <a:t>Akuisisi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6169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500" i="1" dirty="0"/>
              <a:t>“ </a:t>
            </a:r>
            <a:r>
              <a:rPr lang="en-US" sz="2500" i="1" dirty="0" err="1"/>
              <a:t>Akuisisi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(knowledge acquisition/ knowledge elicitation) </a:t>
            </a:r>
            <a:r>
              <a:rPr lang="en-US" sz="2500" i="1" dirty="0" err="1"/>
              <a:t>adalah</a:t>
            </a:r>
            <a:r>
              <a:rPr lang="en-US" sz="2500" i="1" dirty="0"/>
              <a:t> proses </a:t>
            </a:r>
            <a:r>
              <a:rPr lang="en-US" sz="2500" i="1" dirty="0" err="1"/>
              <a:t>memperoleh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</a:t>
            </a:r>
            <a:r>
              <a:rPr lang="en-US" sz="2500" i="1" dirty="0" err="1"/>
              <a:t>dari</a:t>
            </a:r>
            <a:r>
              <a:rPr lang="en-US" sz="2500" i="1" dirty="0"/>
              <a:t> </a:t>
            </a:r>
            <a:r>
              <a:rPr lang="en-US" sz="2500" i="1" dirty="0" err="1"/>
              <a:t>pakar</a:t>
            </a:r>
            <a:r>
              <a:rPr lang="en-US" sz="2500" i="1" dirty="0"/>
              <a:t> </a:t>
            </a:r>
            <a:r>
              <a:rPr lang="en-US" sz="2500" i="1" dirty="0" err="1"/>
              <a:t>manusia</a:t>
            </a:r>
            <a:r>
              <a:rPr lang="en-US" sz="2500" i="1" dirty="0"/>
              <a:t>, </a:t>
            </a:r>
            <a:r>
              <a:rPr lang="en-US" sz="2500" i="1" dirty="0" err="1"/>
              <a:t>atau</a:t>
            </a:r>
            <a:r>
              <a:rPr lang="en-US" sz="2500" i="1" dirty="0"/>
              <a:t> </a:t>
            </a:r>
            <a:r>
              <a:rPr lang="en-US" sz="2500" i="1" dirty="0" err="1"/>
              <a:t>sekelompok</a:t>
            </a:r>
            <a:r>
              <a:rPr lang="en-US" sz="2500" i="1" dirty="0"/>
              <a:t> </a:t>
            </a:r>
            <a:r>
              <a:rPr lang="en-US" sz="2500" i="1" dirty="0" err="1"/>
              <a:t>pakar</a:t>
            </a:r>
            <a:r>
              <a:rPr lang="en-US" sz="2500" i="1" dirty="0"/>
              <a:t>, dan </a:t>
            </a:r>
            <a:r>
              <a:rPr lang="en-US" sz="2500" i="1" dirty="0" err="1"/>
              <a:t>menggunakan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i="1" dirty="0"/>
              <a:t> </a:t>
            </a:r>
            <a:r>
              <a:rPr lang="en-US" sz="2500" i="1" dirty="0" err="1"/>
              <a:t>untuk</a:t>
            </a:r>
            <a:r>
              <a:rPr lang="en-US" sz="2500" i="1" dirty="0"/>
              <a:t> </a:t>
            </a:r>
            <a:r>
              <a:rPr lang="en-US" sz="2500" i="1" dirty="0" err="1"/>
              <a:t>membangun</a:t>
            </a:r>
            <a:r>
              <a:rPr lang="en-US" sz="2500" i="1" dirty="0"/>
              <a:t> </a:t>
            </a:r>
            <a:r>
              <a:rPr lang="en-US" sz="2500" i="1" dirty="0" err="1"/>
              <a:t>sistem</a:t>
            </a:r>
            <a:r>
              <a:rPr lang="en-US" sz="2500" i="1" dirty="0"/>
              <a:t> </a:t>
            </a:r>
            <a:r>
              <a:rPr lang="en-US" sz="2500" i="1" dirty="0" err="1"/>
              <a:t>berbasis</a:t>
            </a:r>
            <a:r>
              <a:rPr lang="en-US" sz="2500" i="1" dirty="0"/>
              <a:t> </a:t>
            </a:r>
            <a:r>
              <a:rPr lang="en-US" sz="2500" i="1" dirty="0" err="1"/>
              <a:t>pengetahuan</a:t>
            </a:r>
            <a:r>
              <a:rPr lang="en-US" sz="2500" dirty="0"/>
              <a:t> “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345FC37-C10F-4729-A837-1625721FF460}"/>
              </a:ext>
            </a:extLst>
          </p:cNvPr>
          <p:cNvSpPr txBox="1">
            <a:spLocks/>
          </p:cNvSpPr>
          <p:nvPr/>
        </p:nvSpPr>
        <p:spPr>
          <a:xfrm>
            <a:off x="1097279" y="3542929"/>
            <a:ext cx="10056433" cy="26751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</a:t>
            </a:r>
            <a:r>
              <a:rPr lang="en-US" sz="2400" b="1" dirty="0" err="1"/>
              <a:t>Akuisisi</a:t>
            </a:r>
            <a:r>
              <a:rPr lang="en-US" sz="2400" b="1" dirty="0"/>
              <a:t> </a:t>
            </a:r>
            <a:r>
              <a:rPr lang="en-US" sz="2400" b="1" dirty="0" err="1"/>
              <a:t>Pengetahuan</a:t>
            </a:r>
            <a:endParaRPr lang="en-US" sz="2400" b="1" dirty="0"/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Proses </a:t>
            </a:r>
            <a:r>
              <a:rPr lang="en-US" sz="2200" dirty="0" err="1"/>
              <a:t>akuisisi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melibatkan</a:t>
            </a:r>
            <a:r>
              <a:rPr lang="en-US" sz="2200" dirty="0"/>
              <a:t> </a:t>
            </a:r>
            <a:r>
              <a:rPr lang="en-US" sz="2200" dirty="0" err="1"/>
              <a:t>diskusi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“knowledge engineer” dan “human expert”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Tipe</a:t>
            </a:r>
            <a:r>
              <a:rPr lang="en-US" sz="2200" dirty="0"/>
              <a:t> interview </a:t>
            </a:r>
            <a:r>
              <a:rPr lang="en-US" sz="2200" dirty="0" err="1"/>
              <a:t>diantaranya</a:t>
            </a:r>
            <a:r>
              <a:rPr lang="en-US" sz="2200" dirty="0"/>
              <a:t> unstructured, structured, event recall, think aloud interviews</a:t>
            </a:r>
          </a:p>
          <a:p>
            <a:pPr marL="354013" indent="-2555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meliputi</a:t>
            </a:r>
            <a:r>
              <a:rPr lang="en-US" sz="2200" dirty="0"/>
              <a:t> procedure manuals, records of past case studies, standards documentation, knowledge from other humans, less knowledgeable but more available then experts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C9586-FA90-4440-A8EF-E5BEAA56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664" y="620055"/>
            <a:ext cx="1009048" cy="10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8272</TotalTime>
  <Words>3938</Words>
  <Application>Microsoft Macintosh PowerPoint</Application>
  <PresentationFormat>Widescreen</PresentationFormat>
  <Paragraphs>349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Retrospect</vt:lpstr>
      <vt:lpstr>ARTIFICIAL INTELLIGENCE Intelligent Informatics Knowledge    PENALARAN: LOGIC, RULES AND REPRESENTATION - I “ REPRESENTASI PENGETAHUAN DAN PENALARAN ” </vt:lpstr>
      <vt:lpstr>Dr. Aradea, S.T., M.T. Lecturer/ Researcher Artificial Intelligence Siliwangi Research Group</vt:lpstr>
      <vt:lpstr>REFERENSI Kecerdasan Buatan</vt:lpstr>
      <vt:lpstr>IKHTISAR Representasi Pengetahuan dan Penalaran</vt:lpstr>
      <vt:lpstr>DESKRIPSI PENGETAHUAN Data Information Knowledge Wisdom Chain</vt:lpstr>
      <vt:lpstr>DESKRIPSI PENGETAHUAN Definisi dan Tipe Pengetahuan (Knowledge)</vt:lpstr>
      <vt:lpstr>DESKRIPSI PENGETAHUAN Tipe Pengetahuan (Knowledge)</vt:lpstr>
      <vt:lpstr>DESKRIPSI PENGETAHUAN Pengembangan Sistem Berbasis Pengetahuan</vt:lpstr>
      <vt:lpstr>AKUISISI PENGETAHUAN Definisi Akuisisi Pengetahuan</vt:lpstr>
      <vt:lpstr>AKUISISI PENGETAHUAN Teknik Akuisisi Pengetahuan</vt:lpstr>
      <vt:lpstr>AKUISISI PENGETAHUAN Teknik Akuisisi Pengetahuan</vt:lpstr>
      <vt:lpstr>REPRESENTASI PENGETAHUAN Definisi Representasi Pengetahuan</vt:lpstr>
      <vt:lpstr>REPRESENTASI PENGETAHUAN Teknik Representasi Pengetahuan</vt:lpstr>
      <vt:lpstr>REPRESENTASI PENGETAHUAN Bahasa Representasi Pengetahuan</vt:lpstr>
      <vt:lpstr>REPRESENTASI PENGETAHUAN Bahasa Representasi Pengetahuan</vt:lpstr>
      <vt:lpstr>REPRESENTASI PENGETAHUAN Bahasa Representasi Pengetahuan</vt:lpstr>
      <vt:lpstr>REPRESENTASI PENGETAHUAN Bahasa Representasi Pengetahuan</vt:lpstr>
      <vt:lpstr>REPRESENTASI PENGETAHUAN Bahasa Representasi Pengetahuan</vt:lpstr>
      <vt:lpstr>PENALARAN BERBASIS LOGIKA Deskripsi Penalaran Berbasis Logika</vt:lpstr>
      <vt:lpstr>PROPOSITIONAL LOGIC Deskripsi Logika Proposisi</vt:lpstr>
      <vt:lpstr>PROPOSITIONAL LOGIC Deskripsi Logika Proposisi</vt:lpstr>
      <vt:lpstr>PROPOSITIONAL LOGIC Deskripsi Logika Proposisi</vt:lpstr>
      <vt:lpstr>PROPOSITIONAL LOGIC Deskripsi Logika Proposisi</vt:lpstr>
      <vt:lpstr>PROPOSITIONAL LOGIC Deskripsi Logika Proposisi</vt:lpstr>
      <vt:lpstr>PROPOSITIONAL LOGIC Deskripsi Logika Proposisi</vt:lpstr>
      <vt:lpstr>PROPOSITIONAL LOGIC Aturan Penalaran Logika Proposisi</vt:lpstr>
      <vt:lpstr>FIRST-ORDER LOGIC Deskripsi Logika Order Pertama</vt:lpstr>
      <vt:lpstr>FIRST-ORDER LOGIC Deskripsi Logika Order Pertama</vt:lpstr>
      <vt:lpstr>FIRST-ORDER LOGIC Deskripsi Logika Order Pertama</vt:lpstr>
      <vt:lpstr>FIRST-ORDER LOGIC Sintaks Logika Order Pertama</vt:lpstr>
      <vt:lpstr>FIRST-ORDER LOGIC Sintaks Logika Order Pertama</vt:lpstr>
      <vt:lpstr>FIRST-ORDER LOGIC Semantik Logika Order Pertama</vt:lpstr>
      <vt:lpstr>FIRST-ORDER LOGIC Semantik Logika Order Pertama</vt:lpstr>
      <vt:lpstr>FIRST-ORDER LOGIC Semantik Logika Order Pertama</vt:lpstr>
      <vt:lpstr>FIRST-ORDER LOGIC Semantik Logika Order Pertama</vt:lpstr>
      <vt:lpstr>FIRST-ORDER LOGIC Semantik Logika Order Pertama</vt:lpstr>
      <vt:lpstr>FIRST-ORDER LOGIC Semantik Logika Order Pertama</vt:lpstr>
      <vt:lpstr>FIRST-ORDER LOGIC Aturan Penalaran Logika Order Pertama</vt:lpstr>
      <vt:lpstr>FIRST-ORDER LOGIC Aturan Penalaran Logika Order Pertama</vt:lpstr>
      <vt:lpstr>FIRST-ORDER LOGIC Penalaran Berbasis Logika</vt:lpstr>
      <vt:lpstr>FIRST-ORDER LOGIC Penalaran Berbasis Logika</vt:lpstr>
      <vt:lpstr>KESIMPULAN Penalaran Berbasis Logika</vt:lpstr>
      <vt:lpstr>KESIMPULAN Penalaran Berbasis Logika</vt:lpstr>
      <vt:lpstr>LATIHAN Diskusi Kelompok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Siliwangi (AIS)</dc:title>
  <dc:creator>ACER PC</dc:creator>
  <cp:lastModifiedBy>Dr. Aradea</cp:lastModifiedBy>
  <cp:revision>2486</cp:revision>
  <dcterms:created xsi:type="dcterms:W3CDTF">2020-07-24T08:40:20Z</dcterms:created>
  <dcterms:modified xsi:type="dcterms:W3CDTF">2022-11-02T13:22:03Z</dcterms:modified>
</cp:coreProperties>
</file>