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7"/>
  </p:notesMasterIdLst>
  <p:sldIdLst>
    <p:sldId id="256" r:id="rId2"/>
    <p:sldId id="599" r:id="rId3"/>
    <p:sldId id="258" r:id="rId4"/>
    <p:sldId id="303" r:id="rId5"/>
    <p:sldId id="534" r:id="rId6"/>
    <p:sldId id="520" r:id="rId7"/>
    <p:sldId id="564" r:id="rId8"/>
    <p:sldId id="565" r:id="rId9"/>
    <p:sldId id="531" r:id="rId10"/>
    <p:sldId id="533" r:id="rId11"/>
    <p:sldId id="567" r:id="rId12"/>
    <p:sldId id="566" r:id="rId13"/>
    <p:sldId id="569" r:id="rId14"/>
    <p:sldId id="568" r:id="rId15"/>
    <p:sldId id="570" r:id="rId16"/>
    <p:sldId id="571" r:id="rId17"/>
    <p:sldId id="572" r:id="rId18"/>
    <p:sldId id="573" r:id="rId19"/>
    <p:sldId id="574" r:id="rId20"/>
    <p:sldId id="575" r:id="rId21"/>
    <p:sldId id="576" r:id="rId22"/>
    <p:sldId id="590" r:id="rId23"/>
    <p:sldId id="591" r:id="rId24"/>
    <p:sldId id="592" r:id="rId25"/>
    <p:sldId id="593" r:id="rId26"/>
    <p:sldId id="594" r:id="rId27"/>
    <p:sldId id="595" r:id="rId28"/>
    <p:sldId id="596" r:id="rId29"/>
    <p:sldId id="597" r:id="rId30"/>
    <p:sldId id="598" r:id="rId31"/>
    <p:sldId id="578" r:id="rId32"/>
    <p:sldId id="579" r:id="rId33"/>
    <p:sldId id="580" r:id="rId34"/>
    <p:sldId id="581" r:id="rId35"/>
    <p:sldId id="582" r:id="rId36"/>
    <p:sldId id="583" r:id="rId37"/>
    <p:sldId id="584" r:id="rId38"/>
    <p:sldId id="585" r:id="rId39"/>
    <p:sldId id="586" r:id="rId40"/>
    <p:sldId id="587" r:id="rId41"/>
    <p:sldId id="588" r:id="rId42"/>
    <p:sldId id="589" r:id="rId43"/>
    <p:sldId id="528" r:id="rId44"/>
    <p:sldId id="577" r:id="rId45"/>
    <p:sldId id="315"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44" autoAdjust="0"/>
    <p:restoredTop sz="93861" autoAdjust="0"/>
  </p:normalViewPr>
  <p:slideViewPr>
    <p:cSldViewPr snapToGrid="0">
      <p:cViewPr varScale="1">
        <p:scale>
          <a:sx n="69" d="100"/>
          <a:sy n="69" d="100"/>
        </p:scale>
        <p:origin x="104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6EAF1-731A-4EDF-A21A-1FB49D775A8F}" type="datetimeFigureOut">
              <a:rPr lang="en-ID" smtClean="0"/>
              <a:t>10/21/2021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B929D-0792-4167-A1F4-6D117CA4B10A}" type="slidenum">
              <a:rPr lang="en-ID" smtClean="0"/>
              <a:t>‹#›</a:t>
            </a:fld>
            <a:endParaRPr lang="en-ID"/>
          </a:p>
        </p:txBody>
      </p:sp>
    </p:spTree>
    <p:extLst>
      <p:ext uri="{BB962C8B-B14F-4D97-AF65-F5344CB8AC3E}">
        <p14:creationId xmlns:p14="http://schemas.microsoft.com/office/powerpoint/2010/main" val="3389488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10/21/2021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10/21/2021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10/21/2021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10/21/2021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radea@unsil.ac.id"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hyperlink" Target="https://www.researchgate.net/profile/Aradea_Dipalokareswara" TargetMode="External"/><Relationship Id="rId3" Type="http://schemas.openxmlformats.org/officeDocument/2006/relationships/image" Target="../media/image1.png"/><Relationship Id="rId7" Type="http://schemas.openxmlformats.org/officeDocument/2006/relationships/hyperlink" Target="http://ais.if.unsil.ac.id/"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mailto:aradea.dipaloka@gmail.com" TargetMode="External"/><Relationship Id="rId5" Type="http://schemas.openxmlformats.org/officeDocument/2006/relationships/hyperlink" Target="https://s.id/ais-yt" TargetMode="External"/><Relationship Id="rId4" Type="http://schemas.openxmlformats.org/officeDocument/2006/relationships/hyperlink" Target="mailto:aradea.informatika@gmail.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hyperlink" Target="https://planning.jpl.nasa.gov/" TargetMode="External"/><Relationship Id="rId7" Type="http://schemas.openxmlformats.org/officeDocument/2006/relationships/image" Target="../media/image29.jpeg"/><Relationship Id="rId2" Type="http://schemas.openxmlformats.org/officeDocument/2006/relationships/hyperlink" Target="http://www.fipa.org/"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citeseer.ist.psu.edu/index" TargetMode="External"/><Relationship Id="rId4" Type="http://schemas.openxmlformats.org/officeDocument/2006/relationships/hyperlink" Target="http://www.aiai.ed.ac.uk/"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a:xfrm>
            <a:off x="1097280" y="758952"/>
            <a:ext cx="10157908" cy="3566160"/>
          </a:xfrm>
        </p:spPr>
        <p:txBody>
          <a:bodyPr>
            <a:normAutofit/>
          </a:bodyPr>
          <a:lstStyle/>
          <a:p>
            <a:r>
              <a:rPr lang="en-US" sz="3600" b="1" dirty="0"/>
              <a:t>ARTIFICIAL INTELLIGENCE</a:t>
            </a:r>
            <a:br>
              <a:rPr lang="id-ID" sz="5400" b="1" dirty="0"/>
            </a:br>
            <a:r>
              <a:rPr lang="en-US" sz="2600" b="1" i="1" dirty="0">
                <a:solidFill>
                  <a:schemeClr val="tx2"/>
                </a:solidFill>
              </a:rPr>
              <a:t>Intelligent Informatics Knowledge</a:t>
            </a:r>
            <a:br>
              <a:rPr lang="id-ID" sz="2600" b="1" i="1" dirty="0">
                <a:solidFill>
                  <a:schemeClr val="tx2"/>
                </a:solidFill>
              </a:rPr>
            </a:br>
            <a:br>
              <a:rPr lang="id-ID" sz="2200" b="1" i="1" dirty="0"/>
            </a:br>
            <a:br>
              <a:rPr lang="id-ID" sz="2200" b="1" dirty="0"/>
            </a:br>
            <a:br>
              <a:rPr lang="id-ID" sz="2400" b="1" dirty="0"/>
            </a:br>
            <a:r>
              <a:rPr lang="en-US" sz="3200" b="1" dirty="0"/>
              <a:t>PENALARAN: LOGIC, RULES AND REPRESENTATION - II</a:t>
            </a:r>
            <a:br>
              <a:rPr lang="id-ID" sz="2200" b="1" dirty="0"/>
            </a:br>
            <a:r>
              <a:rPr lang="id-ID" sz="2400" b="1" dirty="0"/>
              <a:t>“</a:t>
            </a:r>
            <a:r>
              <a:rPr lang="en-US" sz="2400" b="1" dirty="0"/>
              <a:t> REPRESENTASI PENGETAHUAN DAN PENALARAN </a:t>
            </a:r>
            <a:r>
              <a:rPr lang="id-ID" sz="2400" b="1" dirty="0"/>
              <a:t>”</a:t>
            </a:r>
            <a:br>
              <a:rPr lang="id-ID" sz="2400" b="1" dirty="0"/>
            </a:br>
            <a:endParaRPr lang="id-ID" sz="2400" b="1" dirty="0"/>
          </a:p>
        </p:txBody>
      </p:sp>
      <p:sp>
        <p:nvSpPr>
          <p:cNvPr id="10" name="Subtitle 2"/>
          <p:cNvSpPr>
            <a:spLocks noGrp="1"/>
          </p:cNvSpPr>
          <p:nvPr>
            <p:ph type="subTitle" idx="1"/>
          </p:nvPr>
        </p:nvSpPr>
        <p:spPr>
          <a:xfrm>
            <a:off x="1083425" y="4455621"/>
            <a:ext cx="10280741" cy="1143000"/>
          </a:xfrm>
        </p:spPr>
        <p:txBody>
          <a:bodyPr>
            <a:noAutofit/>
          </a:bodyPr>
          <a:lstStyle/>
          <a:p>
            <a:r>
              <a:rPr lang="en-US" sz="2800" b="1" dirty="0"/>
              <a:t>KELOMPOK KEILMUAN</a:t>
            </a:r>
            <a:r>
              <a:rPr lang="id-ID" sz="2800" b="1" dirty="0"/>
              <a:t> INFORMATIKA</a:t>
            </a:r>
            <a:r>
              <a:rPr lang="en-US" sz="2800" b="1" dirty="0"/>
              <a:t> DAN SISTEM INTELIGEN</a:t>
            </a:r>
            <a:endParaRPr lang="id-ID" sz="2800" b="1" dirty="0"/>
          </a:p>
        </p:txBody>
      </p:sp>
      <p:pic>
        <p:nvPicPr>
          <p:cNvPr id="3" name="Picture 2">
            <a:extLst>
              <a:ext uri="{FF2B5EF4-FFF2-40B4-BE49-F238E27FC236}">
                <a16:creationId xmlns:a16="http://schemas.microsoft.com/office/drawing/2014/main" id="{B594F1D9-23FE-493E-A97F-FDF0472B8A5E}"/>
              </a:ext>
            </a:extLst>
          </p:cNvPr>
          <p:cNvPicPr>
            <a:picLocks noChangeAspect="1"/>
          </p:cNvPicPr>
          <p:nvPr/>
        </p:nvPicPr>
        <p:blipFill>
          <a:blip r:embed="rId2"/>
          <a:stretch>
            <a:fillRect/>
          </a:stretch>
        </p:blipFill>
        <p:spPr>
          <a:xfrm>
            <a:off x="9348920" y="1464854"/>
            <a:ext cx="1745800" cy="940206"/>
          </a:xfrm>
          <a:prstGeom prst="rect">
            <a:avLst/>
          </a:prstGeom>
        </p:spPr>
      </p:pic>
      <p:sp>
        <p:nvSpPr>
          <p:cNvPr id="6" name="Title 1">
            <a:extLst>
              <a:ext uri="{FF2B5EF4-FFF2-40B4-BE49-F238E27FC236}">
                <a16:creationId xmlns:a16="http://schemas.microsoft.com/office/drawing/2014/main" id="{36DD8BEF-1DA5-4548-8F5C-C3399BC0B925}"/>
              </a:ext>
            </a:extLst>
          </p:cNvPr>
          <p:cNvSpPr txBox="1">
            <a:spLocks/>
          </p:cNvSpPr>
          <p:nvPr/>
        </p:nvSpPr>
        <p:spPr>
          <a:xfrm>
            <a:off x="8922327" y="5393147"/>
            <a:ext cx="2483404" cy="78463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id-ID" sz="2000" b="1" dirty="0">
                <a:solidFill>
                  <a:schemeClr val="tx1"/>
                </a:solidFill>
                <a:latin typeface="+mn-lt"/>
              </a:rPr>
              <a:t>Dr. Aradea, S.T., M.T.</a:t>
            </a:r>
          </a:p>
          <a:p>
            <a:r>
              <a:rPr lang="id-ID" sz="1400" dirty="0">
                <a:solidFill>
                  <a:schemeClr val="tx1"/>
                </a:solidFill>
                <a:hlinkClick r:id="rId3"/>
              </a:rPr>
              <a:t>aradea.informatika@gmail.com</a:t>
            </a:r>
            <a:endParaRPr lang="id-ID" sz="1400" dirty="0">
              <a:solidFill>
                <a:schemeClr val="tx1"/>
              </a:solidFill>
            </a:endParaRPr>
          </a:p>
        </p:txBody>
      </p:sp>
    </p:spTree>
    <p:extLst>
      <p:ext uri="{BB962C8B-B14F-4D97-AF65-F5344CB8AC3E}">
        <p14:creationId xmlns:p14="http://schemas.microsoft.com/office/powerpoint/2010/main" val="252465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KONSEP INTELLIGENT AGENT</a:t>
            </a:r>
            <a:br>
              <a:rPr lang="id-ID" sz="4000" b="1" dirty="0"/>
            </a:br>
            <a:r>
              <a:rPr lang="en-US" sz="2700" i="1" dirty="0" err="1"/>
              <a:t>Definisi</a:t>
            </a:r>
            <a:r>
              <a:rPr lang="en-US" sz="2700" i="1" dirty="0"/>
              <a:t> </a:t>
            </a:r>
            <a:r>
              <a:rPr lang="en-US" sz="2700" i="1" dirty="0" err="1"/>
              <a:t>Agen</a:t>
            </a:r>
            <a:r>
              <a:rPr lang="en-US" sz="2700" i="1" dirty="0"/>
              <a:t> </a:t>
            </a:r>
            <a:r>
              <a:rPr lang="en-US" sz="2700" i="1" dirty="0" err="1"/>
              <a:t>Cerdas</a:t>
            </a:r>
            <a:endParaRPr lang="id-ID" sz="2700" i="1" dirty="0"/>
          </a:p>
        </p:txBody>
      </p:sp>
      <p:sp>
        <p:nvSpPr>
          <p:cNvPr id="6" name="Content Placeholder 11">
            <a:extLst>
              <a:ext uri="{FF2B5EF4-FFF2-40B4-BE49-F238E27FC236}">
                <a16:creationId xmlns:a16="http://schemas.microsoft.com/office/drawing/2014/main" id="{E5CFEAD5-E07C-4250-B42D-6A5F8A0A799A}"/>
              </a:ext>
            </a:extLst>
          </p:cNvPr>
          <p:cNvSpPr txBox="1">
            <a:spLocks/>
          </p:cNvSpPr>
          <p:nvPr/>
        </p:nvSpPr>
        <p:spPr>
          <a:xfrm>
            <a:off x="1097279" y="1925933"/>
            <a:ext cx="10058401" cy="161699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en-US" sz="2500" i="1" dirty="0"/>
              <a:t>“ Intelligent agents </a:t>
            </a:r>
            <a:r>
              <a:rPr lang="en-US" sz="2500" i="1" dirty="0" err="1"/>
              <a:t>atau</a:t>
            </a:r>
            <a:r>
              <a:rPr lang="en-US" sz="2500" i="1" dirty="0"/>
              <a:t> </a:t>
            </a:r>
            <a:r>
              <a:rPr lang="en-US" sz="2500" i="1" dirty="0" err="1"/>
              <a:t>agen</a:t>
            </a:r>
            <a:r>
              <a:rPr lang="en-US" sz="2500" i="1" dirty="0"/>
              <a:t> </a:t>
            </a:r>
            <a:r>
              <a:rPr lang="en-US" sz="2500" i="1" dirty="0" err="1"/>
              <a:t>cerdas</a:t>
            </a:r>
            <a:r>
              <a:rPr lang="en-US" sz="2500" i="1" dirty="0"/>
              <a:t> </a:t>
            </a:r>
            <a:r>
              <a:rPr lang="en-US" sz="2500" i="1" dirty="0" err="1"/>
              <a:t>adalah</a:t>
            </a:r>
            <a:r>
              <a:rPr lang="en-US" sz="2500" i="1" dirty="0"/>
              <a:t> </a:t>
            </a:r>
            <a:r>
              <a:rPr lang="en-US" sz="2500" i="1" dirty="0" err="1"/>
              <a:t>entitas</a:t>
            </a:r>
            <a:r>
              <a:rPr lang="en-US" sz="2500" i="1" dirty="0"/>
              <a:t>, </a:t>
            </a:r>
            <a:r>
              <a:rPr lang="en-US" sz="2500" i="1" dirty="0" err="1"/>
              <a:t>seperti</a:t>
            </a:r>
            <a:r>
              <a:rPr lang="en-US" sz="2500" i="1" dirty="0"/>
              <a:t> robot </a:t>
            </a:r>
            <a:r>
              <a:rPr lang="en-US" sz="2500" i="1" dirty="0" err="1"/>
              <a:t>atau</a:t>
            </a:r>
            <a:r>
              <a:rPr lang="en-US" sz="2500" i="1" dirty="0"/>
              <a:t> program </a:t>
            </a:r>
            <a:r>
              <a:rPr lang="en-US" sz="2500" i="1" dirty="0" err="1"/>
              <a:t>komputer</a:t>
            </a:r>
            <a:r>
              <a:rPr lang="en-US" sz="2500" i="1" dirty="0"/>
              <a:t> yang </a:t>
            </a:r>
            <a:r>
              <a:rPr lang="en-US" sz="2500" i="1" dirty="0" err="1"/>
              <a:t>melakukan</a:t>
            </a:r>
            <a:r>
              <a:rPr lang="en-US" sz="2500" i="1" dirty="0"/>
              <a:t> </a:t>
            </a:r>
            <a:r>
              <a:rPr lang="en-US" sz="2500" i="1" dirty="0" err="1"/>
              <a:t>beberapa</a:t>
            </a:r>
            <a:r>
              <a:rPr lang="en-US" sz="2500" i="1" dirty="0"/>
              <a:t> </a:t>
            </a:r>
            <a:r>
              <a:rPr lang="en-US" sz="2500" i="1" dirty="0" err="1"/>
              <a:t>fungsi</a:t>
            </a:r>
            <a:r>
              <a:rPr lang="en-US" sz="2500" i="1" dirty="0"/>
              <a:t> </a:t>
            </a:r>
            <a:r>
              <a:rPr lang="en-US" sz="2500" i="1" dirty="0" err="1"/>
              <a:t>berguna</a:t>
            </a:r>
            <a:r>
              <a:rPr lang="en-US" sz="2500" i="1" dirty="0"/>
              <a:t> </a:t>
            </a:r>
            <a:r>
              <a:rPr lang="en-US" sz="2500" i="1" dirty="0" err="1"/>
              <a:t>atas</a:t>
            </a:r>
            <a:r>
              <a:rPr lang="en-US" sz="2500" i="1" dirty="0"/>
              <a:t> </a:t>
            </a:r>
            <a:r>
              <a:rPr lang="en-US" sz="2500" i="1" dirty="0" err="1"/>
              <a:t>nama</a:t>
            </a:r>
            <a:r>
              <a:rPr lang="en-US" sz="2500" i="1" dirty="0"/>
              <a:t> </a:t>
            </a:r>
            <a:r>
              <a:rPr lang="en-US" sz="2500" i="1" dirty="0" err="1"/>
              <a:t>kita</a:t>
            </a:r>
            <a:r>
              <a:rPr lang="en-US" sz="2500" i="1" dirty="0"/>
              <a:t> dan </a:t>
            </a:r>
            <a:r>
              <a:rPr lang="en-US" sz="2500" i="1" dirty="0" err="1"/>
              <a:t>menunjukkan</a:t>
            </a:r>
            <a:r>
              <a:rPr lang="en-US" sz="2500" i="1" dirty="0"/>
              <a:t> </a:t>
            </a:r>
            <a:r>
              <a:rPr lang="en-US" sz="2500" i="1" dirty="0" err="1"/>
              <a:t>beberapa</a:t>
            </a:r>
            <a:r>
              <a:rPr lang="en-US" sz="2500" i="1" dirty="0"/>
              <a:t> </a:t>
            </a:r>
            <a:r>
              <a:rPr lang="en-US" sz="2500" i="1" dirty="0" err="1"/>
              <a:t>karakteristik</a:t>
            </a:r>
            <a:r>
              <a:rPr lang="en-US" sz="2500" i="1" dirty="0"/>
              <a:t> yang </a:t>
            </a:r>
            <a:r>
              <a:rPr lang="en-US" sz="2500" i="1" dirty="0" err="1"/>
              <a:t>cukup</a:t>
            </a:r>
            <a:r>
              <a:rPr lang="en-US" sz="2500" i="1" dirty="0"/>
              <a:t> </a:t>
            </a:r>
            <a:r>
              <a:rPr lang="en-US" sz="2500" i="1" dirty="0" err="1"/>
              <a:t>unik</a:t>
            </a:r>
            <a:r>
              <a:rPr lang="en-US" sz="2500" dirty="0"/>
              <a:t> “</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3429000"/>
            <a:ext cx="10056433" cy="278907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Deskripsi</a:t>
            </a:r>
            <a:endParaRPr lang="en-US" sz="2400" b="1" dirty="0"/>
          </a:p>
          <a:p>
            <a:pPr marL="354013" indent="-255588">
              <a:spcBef>
                <a:spcPts val="600"/>
              </a:spcBef>
              <a:spcAft>
                <a:spcPts val="600"/>
              </a:spcAft>
              <a:buFont typeface="Arial" panose="020B0604020202020204" pitchFamily="34" charset="0"/>
              <a:buChar char="•"/>
            </a:pPr>
            <a:r>
              <a:rPr lang="en-US" sz="2200" dirty="0" err="1"/>
              <a:t>Agen</a:t>
            </a:r>
            <a:r>
              <a:rPr lang="en-US" sz="2200" dirty="0"/>
              <a:t> yang </a:t>
            </a:r>
            <a:r>
              <a:rPr lang="en-US" sz="2200" dirty="0" err="1"/>
              <a:t>memiliki</a:t>
            </a:r>
            <a:r>
              <a:rPr lang="en-US" sz="2200" dirty="0"/>
              <a:t> </a:t>
            </a:r>
            <a:r>
              <a:rPr lang="en-US" sz="2200" dirty="0" err="1"/>
              <a:t>kemampuan</a:t>
            </a:r>
            <a:r>
              <a:rPr lang="en-US" sz="2200" dirty="0"/>
              <a:t> </a:t>
            </a:r>
            <a:r>
              <a:rPr lang="en-US" sz="2200" dirty="0" err="1"/>
              <a:t>bernalar</a:t>
            </a:r>
            <a:r>
              <a:rPr lang="en-US" sz="2200" dirty="0"/>
              <a:t> </a:t>
            </a:r>
            <a:r>
              <a:rPr lang="en-US" sz="2200" dirty="0" err="1"/>
              <a:t>secara</a:t>
            </a:r>
            <a:r>
              <a:rPr lang="en-US" sz="2200" dirty="0"/>
              <a:t> </a:t>
            </a:r>
            <a:r>
              <a:rPr lang="en-US" sz="2200" dirty="0" err="1"/>
              <a:t>logika</a:t>
            </a:r>
            <a:r>
              <a:rPr lang="en-US" sz="2200" dirty="0"/>
              <a:t>, </a:t>
            </a:r>
            <a:r>
              <a:rPr lang="en-US" sz="2200" dirty="0" err="1"/>
              <a:t>ketika</a:t>
            </a:r>
            <a:r>
              <a:rPr lang="en-US" sz="2200" dirty="0"/>
              <a:t> </a:t>
            </a:r>
            <a:r>
              <a:rPr lang="en-US" sz="2200" dirty="0" err="1"/>
              <a:t>beberapa</a:t>
            </a:r>
            <a:r>
              <a:rPr lang="en-US" sz="2200" dirty="0"/>
              <a:t> </a:t>
            </a:r>
            <a:r>
              <a:rPr lang="en-US" sz="2200" dirty="0" err="1"/>
              <a:t>solusi</a:t>
            </a:r>
            <a:r>
              <a:rPr lang="en-US" sz="2200" dirty="0"/>
              <a:t> </a:t>
            </a:r>
            <a:r>
              <a:rPr lang="en-US" sz="2200" dirty="0" err="1"/>
              <a:t>tidak</a:t>
            </a:r>
            <a:r>
              <a:rPr lang="en-US" sz="2200" dirty="0"/>
              <a:t> </a:t>
            </a:r>
            <a:r>
              <a:rPr lang="en-US" sz="2200" dirty="0" err="1"/>
              <a:t>secara</a:t>
            </a:r>
            <a:r>
              <a:rPr lang="en-US" sz="2200" dirty="0"/>
              <a:t> </a:t>
            </a:r>
            <a:r>
              <a:rPr lang="en-US" sz="2200" dirty="0" err="1"/>
              <a:t>eksplisit</a:t>
            </a:r>
            <a:r>
              <a:rPr lang="en-US" sz="2200" dirty="0"/>
              <a:t> </a:t>
            </a:r>
            <a:r>
              <a:rPr lang="en-US" sz="2200" dirty="0" err="1"/>
              <a:t>diketahui</a:t>
            </a:r>
            <a:r>
              <a:rPr lang="en-US" sz="2200" dirty="0"/>
              <a:t>, </a:t>
            </a:r>
            <a:r>
              <a:rPr lang="en-US" sz="2200" dirty="0" err="1"/>
              <a:t>maka</a:t>
            </a:r>
            <a:r>
              <a:rPr lang="en-US" sz="2200" dirty="0"/>
              <a:t> </a:t>
            </a:r>
            <a:r>
              <a:rPr lang="en-US" sz="2200" dirty="0" err="1"/>
              <a:t>diperlukan</a:t>
            </a:r>
            <a:r>
              <a:rPr lang="en-US" sz="2200" dirty="0"/>
              <a:t> </a:t>
            </a:r>
            <a:r>
              <a:rPr lang="en-US" sz="2200" dirty="0" err="1"/>
              <a:t>agen</a:t>
            </a:r>
            <a:r>
              <a:rPr lang="en-US" sz="2200" dirty="0"/>
              <a:t> </a:t>
            </a:r>
            <a:r>
              <a:rPr lang="en-US" sz="2200" dirty="0" err="1"/>
              <a:t>berbasis</a:t>
            </a:r>
            <a:r>
              <a:rPr lang="en-US" sz="2200" dirty="0"/>
              <a:t> </a:t>
            </a:r>
            <a:r>
              <a:rPr lang="en-US" sz="2200" dirty="0" err="1"/>
              <a:t>logika</a:t>
            </a:r>
            <a:endParaRPr lang="en-US" sz="2200" dirty="0"/>
          </a:p>
          <a:p>
            <a:pPr marL="354013" indent="-255588">
              <a:spcBef>
                <a:spcPts val="600"/>
              </a:spcBef>
              <a:spcAft>
                <a:spcPts val="600"/>
              </a:spcAft>
              <a:buFont typeface="Arial" panose="020B0604020202020204" pitchFamily="34" charset="0"/>
              <a:buChar char="•"/>
            </a:pPr>
            <a:r>
              <a:rPr lang="en-US" sz="2200" dirty="0" err="1"/>
              <a:t>Logika</a:t>
            </a:r>
            <a:r>
              <a:rPr lang="en-US" sz="2200" dirty="0"/>
              <a:t> </a:t>
            </a:r>
            <a:r>
              <a:rPr lang="en-US" sz="2200" dirty="0" err="1"/>
              <a:t>sebagai</a:t>
            </a:r>
            <a:r>
              <a:rPr lang="en-US" sz="2200" dirty="0"/>
              <a:t> </a:t>
            </a:r>
            <a:r>
              <a:rPr lang="en-US" sz="2200" dirty="0" err="1"/>
              <a:t>bahasa</a:t>
            </a:r>
            <a:r>
              <a:rPr lang="en-US" sz="2200" dirty="0"/>
              <a:t> </a:t>
            </a:r>
            <a:r>
              <a:rPr lang="en-US" sz="2200" dirty="0" err="1"/>
              <a:t>representasi</a:t>
            </a:r>
            <a:r>
              <a:rPr lang="en-US" sz="2200" dirty="0"/>
              <a:t> </a:t>
            </a:r>
            <a:r>
              <a:rPr lang="en-US" sz="2200" dirty="0" err="1"/>
              <a:t>pengetahuan</a:t>
            </a:r>
            <a:r>
              <a:rPr lang="en-US" sz="2200" dirty="0"/>
              <a:t> </a:t>
            </a:r>
            <a:r>
              <a:rPr lang="en-US" sz="2200" dirty="0" err="1"/>
              <a:t>memiliki</a:t>
            </a:r>
            <a:r>
              <a:rPr lang="en-US" sz="2200" dirty="0"/>
              <a:t> </a:t>
            </a:r>
            <a:r>
              <a:rPr lang="en-US" sz="2200" dirty="0" err="1"/>
              <a:t>kemampuan</a:t>
            </a:r>
            <a:r>
              <a:rPr lang="en-US" sz="2200" dirty="0"/>
              <a:t> </a:t>
            </a:r>
            <a:r>
              <a:rPr lang="en-US" sz="2200" dirty="0" err="1"/>
              <a:t>untuk</a:t>
            </a:r>
            <a:r>
              <a:rPr lang="en-US" sz="2200" dirty="0"/>
              <a:t> </a:t>
            </a:r>
            <a:r>
              <a:rPr lang="en-US" sz="2200" dirty="0" err="1"/>
              <a:t>merepresenasikan</a:t>
            </a:r>
            <a:r>
              <a:rPr lang="en-US" sz="2200" dirty="0"/>
              <a:t> </a:t>
            </a:r>
            <a:r>
              <a:rPr lang="en-US" sz="2200" dirty="0" err="1"/>
              <a:t>fakta</a:t>
            </a:r>
            <a:r>
              <a:rPr lang="en-US" sz="2200" dirty="0"/>
              <a:t> </a:t>
            </a:r>
            <a:r>
              <a:rPr lang="en-US" sz="2200" dirty="0" err="1"/>
              <a:t>sehingga</a:t>
            </a:r>
            <a:r>
              <a:rPr lang="en-US" sz="2200" dirty="0"/>
              <a:t> </a:t>
            </a:r>
            <a:r>
              <a:rPr lang="en-US" sz="2200" dirty="0" err="1"/>
              <a:t>kesimpulan</a:t>
            </a:r>
            <a:r>
              <a:rPr lang="en-US" sz="2200" dirty="0"/>
              <a:t> (</a:t>
            </a:r>
            <a:r>
              <a:rPr lang="en-US" sz="2200" dirty="0" err="1"/>
              <a:t>fakta</a:t>
            </a:r>
            <a:r>
              <a:rPr lang="en-US" sz="2200" dirty="0"/>
              <a:t> </a:t>
            </a:r>
            <a:r>
              <a:rPr lang="en-US" sz="2200" dirty="0" err="1"/>
              <a:t>baru</a:t>
            </a:r>
            <a:r>
              <a:rPr lang="en-US" sz="2200" dirty="0"/>
              <a:t>, </a:t>
            </a:r>
            <a:r>
              <a:rPr lang="en-US" sz="2200" dirty="0" err="1"/>
              <a:t>jawaban</a:t>
            </a:r>
            <a:r>
              <a:rPr lang="en-US" sz="2200" dirty="0"/>
              <a:t>) </a:t>
            </a:r>
            <a:r>
              <a:rPr lang="en-US" sz="2200" dirty="0" err="1"/>
              <a:t>dapat</a:t>
            </a:r>
            <a:r>
              <a:rPr lang="en-US" sz="2200" dirty="0"/>
              <a:t> </a:t>
            </a:r>
            <a:r>
              <a:rPr lang="en-US" sz="2200" dirty="0" err="1"/>
              <a:t>ditarik</a:t>
            </a:r>
            <a:endParaRPr lang="en-US" sz="2200" dirty="0"/>
          </a:p>
          <a:p>
            <a:pPr marL="354013" indent="-255588">
              <a:spcBef>
                <a:spcPts val="600"/>
              </a:spcBef>
              <a:spcAft>
                <a:spcPts val="600"/>
              </a:spcAft>
              <a:buFont typeface="Arial" panose="020B0604020202020204" pitchFamily="34" charset="0"/>
              <a:buChar char="•"/>
            </a:pPr>
            <a:r>
              <a:rPr lang="en-US" sz="2200" dirty="0" err="1"/>
              <a:t>Pengetahuan</a:t>
            </a:r>
            <a:r>
              <a:rPr lang="en-US" sz="2200" dirty="0"/>
              <a:t> </a:t>
            </a:r>
            <a:r>
              <a:rPr lang="en-US" sz="2200" dirty="0" err="1"/>
              <a:t>merupakan</a:t>
            </a:r>
            <a:r>
              <a:rPr lang="en-US" sz="2200" dirty="0"/>
              <a:t> </a:t>
            </a:r>
            <a:r>
              <a:rPr lang="en-US" sz="2200" dirty="0" err="1"/>
              <a:t>komponen</a:t>
            </a:r>
            <a:r>
              <a:rPr lang="en-US" sz="2200" dirty="0"/>
              <a:t> yang </a:t>
            </a:r>
            <a:r>
              <a:rPr lang="en-US" sz="2200" dirty="0" err="1"/>
              <a:t>penting</a:t>
            </a:r>
            <a:r>
              <a:rPr lang="en-US" sz="2200" dirty="0"/>
              <a:t>, </a:t>
            </a:r>
            <a:r>
              <a:rPr lang="en-US" sz="2200" dirty="0" err="1"/>
              <a:t>sehingga</a:t>
            </a:r>
            <a:r>
              <a:rPr lang="en-US" sz="2200" dirty="0"/>
              <a:t> </a:t>
            </a:r>
            <a:r>
              <a:rPr lang="en-US" sz="2200" dirty="0" err="1"/>
              <a:t>terdapat</a:t>
            </a:r>
            <a:r>
              <a:rPr lang="en-US" sz="2200" dirty="0"/>
              <a:t> </a:t>
            </a:r>
            <a:r>
              <a:rPr lang="en-US" sz="2200" dirty="0" err="1"/>
              <a:t>spesifikasi</a:t>
            </a:r>
            <a:r>
              <a:rPr lang="en-US" sz="2200" dirty="0"/>
              <a:t> </a:t>
            </a:r>
            <a:r>
              <a:rPr lang="en-US" sz="2200" dirty="0" err="1"/>
              <a:t>perbedaan</a:t>
            </a:r>
            <a:r>
              <a:rPr lang="en-US" sz="2200" dirty="0"/>
              <a:t> </a:t>
            </a:r>
            <a:r>
              <a:rPr lang="en-US" sz="2200" dirty="0" err="1"/>
              <a:t>jika</a:t>
            </a:r>
            <a:r>
              <a:rPr lang="en-US" sz="2200" dirty="0"/>
              <a:t> </a:t>
            </a:r>
            <a:r>
              <a:rPr lang="en-US" sz="2200" dirty="0" err="1"/>
              <a:t>diterapkan</a:t>
            </a:r>
            <a:r>
              <a:rPr lang="en-US" sz="2200" dirty="0"/>
              <a:t> pada </a:t>
            </a:r>
            <a:r>
              <a:rPr lang="en-US" sz="2200" dirty="0" err="1"/>
              <a:t>agen</a:t>
            </a:r>
            <a:endParaRPr lang="en-US" sz="2200" dirty="0"/>
          </a:p>
        </p:txBody>
      </p:sp>
      <p:pic>
        <p:nvPicPr>
          <p:cNvPr id="8" name="Picture 4">
            <a:extLst>
              <a:ext uri="{FF2B5EF4-FFF2-40B4-BE49-F238E27FC236}">
                <a16:creationId xmlns:a16="http://schemas.microsoft.com/office/drawing/2014/main" id="{8EF900F8-D5EE-44D1-AF76-D8AF51425B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4917" y="750010"/>
            <a:ext cx="751067" cy="96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191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KONSEP INTELLIGENT AGENT</a:t>
            </a:r>
            <a:br>
              <a:rPr lang="id-ID" sz="4000" b="1" dirty="0"/>
            </a:br>
            <a:r>
              <a:rPr lang="en-US" sz="2700" i="1" dirty="0" err="1"/>
              <a:t>Arsitektur</a:t>
            </a:r>
            <a:r>
              <a:rPr lang="en-US" sz="2700" i="1" dirty="0"/>
              <a:t> </a:t>
            </a:r>
            <a:r>
              <a:rPr lang="en-US" sz="2700" i="1" dirty="0" err="1"/>
              <a:t>Agen</a:t>
            </a:r>
            <a:r>
              <a:rPr lang="en-US" sz="2700" i="1" dirty="0"/>
              <a:t> </a:t>
            </a:r>
            <a:r>
              <a:rPr lang="en-US" sz="2700" i="1" dirty="0" err="1"/>
              <a:t>Cerdas</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64661"/>
            <a:ext cx="3008556" cy="64545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Arsitektur</a:t>
            </a:r>
            <a:r>
              <a:rPr lang="en-US" sz="2400" b="1" dirty="0"/>
              <a:t> General</a:t>
            </a:r>
          </a:p>
        </p:txBody>
      </p:sp>
      <p:sp>
        <p:nvSpPr>
          <p:cNvPr id="8" name="Content Placeholder 11">
            <a:extLst>
              <a:ext uri="{FF2B5EF4-FFF2-40B4-BE49-F238E27FC236}">
                <a16:creationId xmlns:a16="http://schemas.microsoft.com/office/drawing/2014/main" id="{4C031EEB-73B0-48EB-A89E-164A06F8E608}"/>
              </a:ext>
            </a:extLst>
          </p:cNvPr>
          <p:cNvSpPr txBox="1">
            <a:spLocks/>
          </p:cNvSpPr>
          <p:nvPr/>
        </p:nvSpPr>
        <p:spPr>
          <a:xfrm>
            <a:off x="6490447" y="2004679"/>
            <a:ext cx="4858871" cy="422306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600"/>
              </a:spcAft>
              <a:buNone/>
            </a:pPr>
            <a:r>
              <a:rPr lang="en-US" dirty="0" err="1"/>
              <a:t>Sebagai</a:t>
            </a:r>
            <a:r>
              <a:rPr lang="en-US" dirty="0"/>
              <a:t> </a:t>
            </a:r>
            <a:r>
              <a:rPr lang="en-US" b="1" dirty="0" err="1"/>
              <a:t>agen</a:t>
            </a:r>
            <a:r>
              <a:rPr lang="en-US" b="1" dirty="0"/>
              <a:t> </a:t>
            </a:r>
            <a:r>
              <a:rPr lang="en-US" b="1" dirty="0" err="1"/>
              <a:t>cerdas</a:t>
            </a:r>
            <a:r>
              <a:rPr lang="en-US" dirty="0"/>
              <a:t>, </a:t>
            </a:r>
            <a:r>
              <a:rPr lang="en-US" dirty="0" err="1"/>
              <a:t>entitas</a:t>
            </a:r>
            <a:r>
              <a:rPr lang="en-US" dirty="0"/>
              <a:t> </a:t>
            </a:r>
            <a:r>
              <a:rPr lang="en-US" dirty="0" err="1"/>
              <a:t>harus</a:t>
            </a:r>
            <a:r>
              <a:rPr lang="en-US" dirty="0"/>
              <a:t> </a:t>
            </a:r>
            <a:r>
              <a:rPr lang="en-US" dirty="0" err="1"/>
              <a:t>dapat</a:t>
            </a:r>
            <a:r>
              <a:rPr lang="en-US" dirty="0"/>
              <a:t>:</a:t>
            </a:r>
          </a:p>
          <a:p>
            <a:pPr marL="354013" indent="-255588">
              <a:spcBef>
                <a:spcPts val="200"/>
              </a:spcBef>
              <a:spcAft>
                <a:spcPts val="600"/>
              </a:spcAft>
              <a:buFont typeface="Arial" panose="020B0604020202020204" pitchFamily="34" charset="0"/>
              <a:buChar char="•"/>
            </a:pPr>
            <a:r>
              <a:rPr lang="en-US" dirty="0" err="1"/>
              <a:t>Berinteraksi</a:t>
            </a:r>
            <a:r>
              <a:rPr lang="en-US" dirty="0"/>
              <a:t> dan </a:t>
            </a:r>
            <a:r>
              <a:rPr lang="en-US" dirty="0" err="1"/>
              <a:t>merasakan</a:t>
            </a:r>
            <a:r>
              <a:rPr lang="en-US" dirty="0"/>
              <a:t> </a:t>
            </a:r>
            <a:r>
              <a:rPr lang="en-US" dirty="0" err="1"/>
              <a:t>lingkungannya</a:t>
            </a:r>
            <a:r>
              <a:rPr lang="en-US" dirty="0"/>
              <a:t> </a:t>
            </a:r>
            <a:r>
              <a:rPr lang="en-US" dirty="0" err="1"/>
              <a:t>dalam</a:t>
            </a:r>
            <a:r>
              <a:rPr lang="en-US" dirty="0"/>
              <a:t> </a:t>
            </a:r>
            <a:r>
              <a:rPr lang="en-US" dirty="0" err="1"/>
              <a:t>beberapa</a:t>
            </a:r>
            <a:r>
              <a:rPr lang="en-US" dirty="0"/>
              <a:t> </a:t>
            </a:r>
            <a:r>
              <a:rPr lang="en-US" dirty="0" err="1"/>
              <a:t>cara</a:t>
            </a:r>
            <a:endParaRPr lang="en-US" dirty="0"/>
          </a:p>
          <a:p>
            <a:pPr marL="354013" indent="-255588">
              <a:spcBef>
                <a:spcPts val="200"/>
              </a:spcBef>
              <a:spcAft>
                <a:spcPts val="600"/>
              </a:spcAft>
              <a:buFont typeface="Arial" panose="020B0604020202020204" pitchFamily="34" charset="0"/>
              <a:buChar char="•"/>
            </a:pPr>
            <a:r>
              <a:rPr lang="en-US" dirty="0" err="1"/>
              <a:t>Memahami</a:t>
            </a:r>
            <a:r>
              <a:rPr lang="en-US" dirty="0"/>
              <a:t> </a:t>
            </a:r>
            <a:r>
              <a:rPr lang="en-US" dirty="0" err="1"/>
              <a:t>maksud</a:t>
            </a:r>
            <a:r>
              <a:rPr lang="en-US" dirty="0"/>
              <a:t> </a:t>
            </a:r>
            <a:r>
              <a:rPr lang="en-US" dirty="0" err="1"/>
              <a:t>atau</a:t>
            </a:r>
            <a:r>
              <a:rPr lang="en-US" dirty="0"/>
              <a:t> </a:t>
            </a:r>
            <a:r>
              <a:rPr lang="en-US" dirty="0" err="1"/>
              <a:t>tujuan</a:t>
            </a:r>
            <a:endParaRPr lang="en-US" dirty="0"/>
          </a:p>
          <a:p>
            <a:pPr marL="354013" indent="-255588">
              <a:spcBef>
                <a:spcPts val="200"/>
              </a:spcBef>
              <a:spcAft>
                <a:spcPts val="600"/>
              </a:spcAft>
              <a:buFont typeface="Arial" panose="020B0604020202020204" pitchFamily="34" charset="0"/>
              <a:buChar char="•"/>
            </a:pPr>
            <a:r>
              <a:rPr lang="en-US" dirty="0" err="1"/>
              <a:t>Bereaksi</a:t>
            </a:r>
            <a:r>
              <a:rPr lang="en-US" dirty="0"/>
              <a:t> </a:t>
            </a:r>
            <a:r>
              <a:rPr lang="en-US" dirty="0" err="1"/>
              <a:t>terhadap</a:t>
            </a:r>
            <a:r>
              <a:rPr lang="en-US" dirty="0"/>
              <a:t> </a:t>
            </a:r>
            <a:r>
              <a:rPr lang="en-US" dirty="0" err="1"/>
              <a:t>perubahan</a:t>
            </a:r>
            <a:r>
              <a:rPr lang="en-US" dirty="0"/>
              <a:t> </a:t>
            </a:r>
            <a:r>
              <a:rPr lang="en-US" dirty="0" err="1"/>
              <a:t>lingkungan</a:t>
            </a:r>
            <a:endParaRPr lang="en-US" dirty="0"/>
          </a:p>
          <a:p>
            <a:pPr marL="354013" indent="-255588">
              <a:spcBef>
                <a:spcPts val="200"/>
              </a:spcBef>
              <a:spcAft>
                <a:spcPts val="600"/>
              </a:spcAft>
              <a:buFont typeface="Arial" panose="020B0604020202020204" pitchFamily="34" charset="0"/>
              <a:buChar char="•"/>
            </a:pPr>
            <a:r>
              <a:rPr lang="en-US" dirty="0" err="1"/>
              <a:t>Menunjukkan</a:t>
            </a:r>
            <a:r>
              <a:rPr lang="en-US" dirty="0"/>
              <a:t> </a:t>
            </a:r>
            <a:r>
              <a:rPr lang="en-US" dirty="0" err="1"/>
              <a:t>aspek</a:t>
            </a:r>
            <a:r>
              <a:rPr lang="en-US" dirty="0"/>
              <a:t> </a:t>
            </a:r>
            <a:r>
              <a:rPr lang="en-US" dirty="0" err="1"/>
              <a:t>kecerdasan</a:t>
            </a:r>
            <a:r>
              <a:rPr lang="en-US" dirty="0"/>
              <a:t>, </a:t>
            </a:r>
            <a:r>
              <a:rPr lang="en-US" dirty="0" err="1"/>
              <a:t>yaitu</a:t>
            </a:r>
            <a:r>
              <a:rPr lang="en-US" dirty="0"/>
              <a:t>, </a:t>
            </a:r>
            <a:r>
              <a:rPr lang="en-US" dirty="0" err="1"/>
              <a:t>kemampuan</a:t>
            </a:r>
            <a:r>
              <a:rPr lang="en-US" dirty="0"/>
              <a:t> </a:t>
            </a:r>
            <a:r>
              <a:rPr lang="en-US" dirty="0" err="1"/>
              <a:t>untuk</a:t>
            </a:r>
            <a:r>
              <a:rPr lang="en-US" dirty="0"/>
              <a:t> </a:t>
            </a:r>
            <a:r>
              <a:rPr lang="en-US" dirty="0" err="1"/>
              <a:t>membuat</a:t>
            </a:r>
            <a:r>
              <a:rPr lang="en-US" dirty="0"/>
              <a:t> </a:t>
            </a:r>
            <a:r>
              <a:rPr lang="en-US" dirty="0" err="1"/>
              <a:t>keputusan</a:t>
            </a:r>
            <a:r>
              <a:rPr lang="en-US" dirty="0"/>
              <a:t> </a:t>
            </a:r>
            <a:r>
              <a:rPr lang="en-US" dirty="0" err="1"/>
              <a:t>untuk</a:t>
            </a:r>
            <a:r>
              <a:rPr lang="en-US" dirty="0"/>
              <a:t> </a:t>
            </a:r>
            <a:r>
              <a:rPr lang="en-US" dirty="0" err="1"/>
              <a:t>diri</a:t>
            </a:r>
            <a:r>
              <a:rPr lang="en-US" dirty="0"/>
              <a:t> </a:t>
            </a:r>
            <a:r>
              <a:rPr lang="en-US" dirty="0" err="1"/>
              <a:t>sendiri</a:t>
            </a:r>
            <a:r>
              <a:rPr lang="en-US" dirty="0"/>
              <a:t> dan </a:t>
            </a:r>
            <a:r>
              <a:rPr lang="en-US" dirty="0" err="1"/>
              <a:t>dapat</a:t>
            </a:r>
            <a:r>
              <a:rPr lang="en-US" dirty="0"/>
              <a:t> </a:t>
            </a:r>
            <a:r>
              <a:rPr lang="en-US" dirty="0" err="1"/>
              <a:t>belajar</a:t>
            </a:r>
            <a:r>
              <a:rPr lang="en-US" dirty="0"/>
              <a:t> </a:t>
            </a:r>
            <a:r>
              <a:rPr lang="en-US" dirty="0" err="1"/>
              <a:t>seiring</a:t>
            </a:r>
            <a:r>
              <a:rPr lang="en-US" dirty="0"/>
              <a:t> </a:t>
            </a:r>
            <a:r>
              <a:rPr lang="en-US" dirty="0" err="1"/>
              <a:t>dengan</a:t>
            </a:r>
            <a:r>
              <a:rPr lang="en-US" dirty="0"/>
              <a:t> </a:t>
            </a:r>
            <a:r>
              <a:rPr lang="en-US" dirty="0" err="1"/>
              <a:t>meningkatnya</a:t>
            </a:r>
            <a:r>
              <a:rPr lang="en-US" dirty="0"/>
              <a:t> </a:t>
            </a:r>
            <a:r>
              <a:rPr lang="en-US" dirty="0" err="1"/>
              <a:t>pengalaman</a:t>
            </a:r>
            <a:endParaRPr lang="en-US" dirty="0"/>
          </a:p>
          <a:p>
            <a:pPr marL="354013" indent="-255588">
              <a:spcBef>
                <a:spcPts val="200"/>
              </a:spcBef>
              <a:spcAft>
                <a:spcPts val="600"/>
              </a:spcAft>
              <a:buFont typeface="Arial" panose="020B0604020202020204" pitchFamily="34" charset="0"/>
              <a:buChar char="•"/>
            </a:pPr>
            <a:r>
              <a:rPr lang="en-US" dirty="0" err="1"/>
              <a:t>Membuat</a:t>
            </a:r>
            <a:r>
              <a:rPr lang="en-US" dirty="0"/>
              <a:t> </a:t>
            </a:r>
            <a:r>
              <a:rPr lang="en-US" dirty="0" err="1"/>
              <a:t>keputusan</a:t>
            </a:r>
            <a:r>
              <a:rPr lang="en-US" dirty="0"/>
              <a:t> </a:t>
            </a:r>
            <a:r>
              <a:rPr lang="en-US" dirty="0" err="1"/>
              <a:t>otonom</a:t>
            </a:r>
            <a:r>
              <a:rPr lang="en-US" dirty="0"/>
              <a:t>, </a:t>
            </a:r>
            <a:r>
              <a:rPr lang="en-US" dirty="0" err="1"/>
              <a:t>yaitu</a:t>
            </a:r>
            <a:r>
              <a:rPr lang="en-US" dirty="0"/>
              <a:t>, </a:t>
            </a:r>
            <a:r>
              <a:rPr lang="en-US" dirty="0" err="1"/>
              <a:t>mengetahui</a:t>
            </a:r>
            <a:r>
              <a:rPr lang="en-US" dirty="0"/>
              <a:t> </a:t>
            </a:r>
            <a:r>
              <a:rPr lang="en-US" dirty="0" err="1"/>
              <a:t>tujuan</a:t>
            </a:r>
            <a:r>
              <a:rPr lang="en-US" dirty="0"/>
              <a:t>, </a:t>
            </a:r>
            <a:r>
              <a:rPr lang="en-US" dirty="0" err="1"/>
              <a:t>dapat</a:t>
            </a:r>
            <a:r>
              <a:rPr lang="en-US" dirty="0"/>
              <a:t> </a:t>
            </a:r>
            <a:r>
              <a:rPr lang="en-US" dirty="0" err="1"/>
              <a:t>memutuskan</a:t>
            </a:r>
            <a:r>
              <a:rPr lang="en-US" dirty="0"/>
              <a:t> </a:t>
            </a:r>
            <a:r>
              <a:rPr lang="en-US" dirty="0" err="1"/>
              <a:t>sendiri</a:t>
            </a:r>
            <a:r>
              <a:rPr lang="en-US" dirty="0"/>
              <a:t> </a:t>
            </a:r>
            <a:r>
              <a:rPr lang="en-US" dirty="0" err="1"/>
              <a:t>tindakan</a:t>
            </a:r>
            <a:r>
              <a:rPr lang="en-US" dirty="0"/>
              <a:t> </a:t>
            </a:r>
            <a:r>
              <a:rPr lang="en-US" dirty="0" err="1"/>
              <a:t>apa</a:t>
            </a:r>
            <a:r>
              <a:rPr lang="en-US" dirty="0"/>
              <a:t> yang </a:t>
            </a:r>
            <a:r>
              <a:rPr lang="en-US" dirty="0" err="1"/>
              <a:t>harus</a:t>
            </a:r>
            <a:r>
              <a:rPr lang="en-US" dirty="0"/>
              <a:t> </a:t>
            </a:r>
            <a:r>
              <a:rPr lang="en-US" dirty="0" err="1"/>
              <a:t>dilakukan</a:t>
            </a:r>
            <a:r>
              <a:rPr lang="en-US" dirty="0"/>
              <a:t> </a:t>
            </a:r>
            <a:r>
              <a:rPr lang="en-US" dirty="0" err="1"/>
              <a:t>selanjutnya</a:t>
            </a:r>
            <a:endParaRPr lang="en-US" dirty="0"/>
          </a:p>
        </p:txBody>
      </p:sp>
      <p:pic>
        <p:nvPicPr>
          <p:cNvPr id="11" name="Picture 4">
            <a:extLst>
              <a:ext uri="{FF2B5EF4-FFF2-40B4-BE49-F238E27FC236}">
                <a16:creationId xmlns:a16="http://schemas.microsoft.com/office/drawing/2014/main" id="{E7F198A5-3CB2-4619-AFA6-ED20767E37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1970" y="2637420"/>
            <a:ext cx="5823124"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a:extLst>
              <a:ext uri="{FF2B5EF4-FFF2-40B4-BE49-F238E27FC236}">
                <a16:creationId xmlns:a16="http://schemas.microsoft.com/office/drawing/2014/main" id="{64DF506D-D487-462B-90B2-68D7B9BC6C6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34917" y="750010"/>
            <a:ext cx="751067" cy="96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217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64660"/>
            <a:ext cx="4998721" cy="424333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a:t>Model Multi-Agent</a:t>
            </a:r>
          </a:p>
          <a:p>
            <a:pPr marL="358775" indent="-260350">
              <a:spcBef>
                <a:spcPts val="600"/>
              </a:spcBef>
              <a:spcAft>
                <a:spcPts val="600"/>
              </a:spcAft>
              <a:buFont typeface="Arial" panose="020B0604020202020204" pitchFamily="34" charset="0"/>
              <a:buChar char="•"/>
            </a:pPr>
            <a:r>
              <a:rPr lang="en-US" sz="2200" dirty="0" err="1"/>
              <a:t>Koleksi</a:t>
            </a:r>
            <a:r>
              <a:rPr lang="en-US" sz="2200" dirty="0"/>
              <a:t> </a:t>
            </a:r>
            <a:r>
              <a:rPr lang="en-US" sz="2200" dirty="0" err="1"/>
              <a:t>heterogen</a:t>
            </a:r>
            <a:r>
              <a:rPr lang="en-US" sz="2200" dirty="0"/>
              <a:t>, </a:t>
            </a:r>
            <a:r>
              <a:rPr lang="en-US" sz="2200" dirty="0" err="1"/>
              <a:t>entitas</a:t>
            </a:r>
            <a:r>
              <a:rPr lang="en-US" sz="2200" dirty="0"/>
              <a:t> </a:t>
            </a:r>
            <a:r>
              <a:rPr lang="en-US" sz="2200" dirty="0" err="1"/>
              <a:t>komputasi</a:t>
            </a:r>
            <a:r>
              <a:rPr lang="en-US" sz="2200" dirty="0"/>
              <a:t>, </a:t>
            </a:r>
            <a:r>
              <a:rPr lang="en-US" sz="2200" dirty="0" err="1"/>
              <a:t>memiliki</a:t>
            </a:r>
            <a:r>
              <a:rPr lang="en-US" sz="2200" dirty="0"/>
              <a:t> </a:t>
            </a:r>
            <a:r>
              <a:rPr lang="en-US" sz="2200" dirty="0" err="1"/>
              <a:t>pemecahan</a:t>
            </a:r>
            <a:r>
              <a:rPr lang="en-US" sz="2200" dirty="0"/>
              <a:t> </a:t>
            </a:r>
            <a:r>
              <a:rPr lang="en-US" sz="2200" dirty="0" err="1"/>
              <a:t>masalah</a:t>
            </a:r>
            <a:r>
              <a:rPr lang="en-US" sz="2200" dirty="0"/>
              <a:t> </a:t>
            </a:r>
            <a:r>
              <a:rPr lang="en-US" sz="2200" dirty="0" err="1"/>
              <a:t>sendiri</a:t>
            </a:r>
            <a:r>
              <a:rPr lang="en-US" sz="2200" dirty="0"/>
              <a:t> dan </a:t>
            </a:r>
            <a:r>
              <a:rPr lang="en-US" sz="2200" dirty="0" err="1"/>
              <a:t>kemampuan</a:t>
            </a:r>
            <a:r>
              <a:rPr lang="en-US" sz="2200" dirty="0"/>
              <a:t> </a:t>
            </a:r>
            <a:r>
              <a:rPr lang="en-US" sz="2200" dirty="0" err="1"/>
              <a:t>berinteraksi</a:t>
            </a:r>
            <a:r>
              <a:rPr lang="en-US" sz="2200" dirty="0"/>
              <a:t> </a:t>
            </a:r>
            <a:r>
              <a:rPr lang="en-US" sz="2200" dirty="0" err="1"/>
              <a:t>untuk</a:t>
            </a:r>
            <a:r>
              <a:rPr lang="en-US" sz="2200" dirty="0"/>
              <a:t> </a:t>
            </a:r>
            <a:r>
              <a:rPr lang="en-US" sz="2200" dirty="0" err="1"/>
              <a:t>mencapai</a:t>
            </a:r>
            <a:r>
              <a:rPr lang="en-US" sz="2200" dirty="0"/>
              <a:t> </a:t>
            </a:r>
            <a:r>
              <a:rPr lang="en-US" sz="2200" dirty="0" err="1"/>
              <a:t>tujuan</a:t>
            </a:r>
            <a:r>
              <a:rPr lang="en-US" sz="2200" dirty="0"/>
              <a:t> </a:t>
            </a:r>
            <a:r>
              <a:rPr lang="en-US" sz="2200" dirty="0" err="1"/>
              <a:t>menyeluruh</a:t>
            </a:r>
            <a:endParaRPr lang="en-US" sz="2200" dirty="0"/>
          </a:p>
          <a:p>
            <a:pPr marL="354013" indent="-255588">
              <a:spcBef>
                <a:spcPts val="600"/>
              </a:spcBef>
              <a:spcAft>
                <a:spcPts val="600"/>
              </a:spcAft>
              <a:buFont typeface="Arial" panose="020B0604020202020204" pitchFamily="34" charset="0"/>
              <a:buChar char="•"/>
            </a:pPr>
            <a:r>
              <a:rPr lang="en-US" sz="2200" dirty="0" err="1"/>
              <a:t>Dalam</a:t>
            </a:r>
            <a:r>
              <a:rPr lang="en-US" sz="2200" dirty="0"/>
              <a:t> </a:t>
            </a:r>
            <a:r>
              <a:rPr lang="en-US" sz="2200" dirty="0" err="1"/>
              <a:t>sebuah</a:t>
            </a:r>
            <a:r>
              <a:rPr lang="en-US" sz="2200" dirty="0"/>
              <a:t> </a:t>
            </a:r>
            <a:r>
              <a:rPr lang="en-US" sz="2200" dirty="0" err="1"/>
              <a:t>lingkungan</a:t>
            </a:r>
            <a:r>
              <a:rPr lang="en-US" sz="2200" dirty="0"/>
              <a:t>, </a:t>
            </a:r>
            <a:r>
              <a:rPr lang="en-US" sz="2200" dirty="0" err="1"/>
              <a:t>agen</a:t>
            </a:r>
            <a:r>
              <a:rPr lang="en-US" sz="2200" dirty="0"/>
              <a:t> </a:t>
            </a:r>
            <a:r>
              <a:rPr lang="en-US" sz="2200" dirty="0" err="1"/>
              <a:t>dapat</a:t>
            </a:r>
            <a:r>
              <a:rPr lang="en-US" sz="2200" dirty="0"/>
              <a:t> </a:t>
            </a:r>
            <a:r>
              <a:rPr lang="en-US" sz="2200" dirty="0" err="1"/>
              <a:t>dipandang</a:t>
            </a:r>
            <a:r>
              <a:rPr lang="en-US" sz="2200" dirty="0"/>
              <a:t> </a:t>
            </a:r>
            <a:r>
              <a:rPr lang="en-US" sz="2200" dirty="0" err="1"/>
              <a:t>berdiri</a:t>
            </a:r>
            <a:r>
              <a:rPr lang="en-US" sz="2200" dirty="0"/>
              <a:t> </a:t>
            </a:r>
            <a:r>
              <a:rPr lang="en-US" sz="2200" dirty="0" err="1"/>
              <a:t>sendiri</a:t>
            </a:r>
            <a:r>
              <a:rPr lang="en-US" sz="2200" dirty="0"/>
              <a:t>, </a:t>
            </a:r>
            <a:r>
              <a:rPr lang="en-US" sz="2200" dirty="0" err="1"/>
              <a:t>namun</a:t>
            </a:r>
            <a:r>
              <a:rPr lang="en-US" sz="2200" dirty="0"/>
              <a:t> </a:t>
            </a:r>
            <a:r>
              <a:rPr lang="en-US" sz="2200" dirty="0" err="1"/>
              <a:t>berada</a:t>
            </a:r>
            <a:r>
              <a:rPr lang="en-US" sz="2200" dirty="0"/>
              <a:t> pada </a:t>
            </a:r>
            <a:r>
              <a:rPr lang="en-US" sz="2200" dirty="0" err="1"/>
              <a:t>berbagai</a:t>
            </a:r>
            <a:r>
              <a:rPr lang="en-US" sz="2200" dirty="0"/>
              <a:t> </a:t>
            </a:r>
            <a:r>
              <a:rPr lang="en-US" sz="2200" dirty="0" err="1"/>
              <a:t>hubungan</a:t>
            </a:r>
            <a:r>
              <a:rPr lang="en-US" sz="2200" dirty="0"/>
              <a:t> </a:t>
            </a:r>
            <a:r>
              <a:rPr lang="en-US" sz="2200" dirty="0" err="1"/>
              <a:t>antara</a:t>
            </a:r>
            <a:r>
              <a:rPr lang="en-US" sz="2200" dirty="0"/>
              <a:t> </a:t>
            </a:r>
            <a:r>
              <a:rPr lang="en-US" sz="2200" dirty="0" err="1"/>
              <a:t>satu</a:t>
            </a:r>
            <a:r>
              <a:rPr lang="en-US" sz="2200" dirty="0"/>
              <a:t> </a:t>
            </a:r>
            <a:r>
              <a:rPr lang="en-US" sz="2200" dirty="0" err="1"/>
              <a:t>sama</a:t>
            </a:r>
            <a:r>
              <a:rPr lang="en-US" sz="2200" dirty="0"/>
              <a:t> </a:t>
            </a:r>
            <a:r>
              <a:rPr lang="en-US" sz="2200" dirty="0" err="1"/>
              <a:t>lainnya</a:t>
            </a:r>
            <a:r>
              <a:rPr lang="en-US" sz="2200" dirty="0"/>
              <a:t>, </a:t>
            </a:r>
            <a:r>
              <a:rPr lang="en-US" sz="2200" dirty="0" err="1"/>
              <a:t>sehingga</a:t>
            </a:r>
            <a:r>
              <a:rPr lang="en-US" sz="2200" dirty="0"/>
              <a:t> </a:t>
            </a:r>
            <a:r>
              <a:rPr lang="en-US" sz="2200" dirty="0" err="1"/>
              <a:t>agen</a:t>
            </a:r>
            <a:r>
              <a:rPr lang="en-US" sz="2200" dirty="0"/>
              <a:t> </a:t>
            </a:r>
            <a:r>
              <a:rPr lang="en-US" sz="2200" dirty="0" err="1"/>
              <a:t>memiliki</a:t>
            </a:r>
            <a:r>
              <a:rPr lang="en-US" sz="2200" dirty="0"/>
              <a:t> </a:t>
            </a:r>
            <a:r>
              <a:rPr lang="en-US" sz="2200" dirty="0" err="1"/>
              <a:t>pengetahuan</a:t>
            </a:r>
            <a:r>
              <a:rPr lang="en-US" sz="2200" dirty="0"/>
              <a:t> </a:t>
            </a:r>
            <a:r>
              <a:rPr lang="en-US" sz="2200" dirty="0" err="1"/>
              <a:t>satu</a:t>
            </a:r>
            <a:r>
              <a:rPr lang="en-US" sz="2200" dirty="0"/>
              <a:t> </a:t>
            </a:r>
            <a:r>
              <a:rPr lang="en-US" sz="2200" dirty="0" err="1"/>
              <a:t>sama</a:t>
            </a:r>
            <a:r>
              <a:rPr lang="en-US" sz="2200" dirty="0"/>
              <a:t> lain, </a:t>
            </a:r>
            <a:r>
              <a:rPr lang="en-US" sz="2200" dirty="0" err="1"/>
              <a:t>meskipun</a:t>
            </a:r>
            <a:r>
              <a:rPr lang="en-US" sz="2200" dirty="0"/>
              <a:t> </a:t>
            </a:r>
            <a:r>
              <a:rPr lang="en-US" sz="2200" dirty="0" err="1"/>
              <a:t>mungkin</a:t>
            </a:r>
            <a:r>
              <a:rPr lang="en-US" sz="2200" dirty="0"/>
              <a:t> </a:t>
            </a:r>
            <a:r>
              <a:rPr lang="en-US" sz="2200" dirty="0" err="1"/>
              <a:t>terjadi</a:t>
            </a:r>
            <a:r>
              <a:rPr lang="en-US" sz="2200" dirty="0"/>
              <a:t> </a:t>
            </a:r>
            <a:r>
              <a:rPr lang="en-US" sz="2200" dirty="0" err="1"/>
              <a:t>bahwa</a:t>
            </a:r>
            <a:r>
              <a:rPr lang="en-US" sz="2200" dirty="0"/>
              <a:t> </a:t>
            </a:r>
            <a:r>
              <a:rPr lang="en-US" sz="2200" dirty="0" err="1"/>
              <a:t>agen</a:t>
            </a:r>
            <a:r>
              <a:rPr lang="en-US" sz="2200" dirty="0"/>
              <a:t> </a:t>
            </a:r>
            <a:r>
              <a:rPr lang="en-US" sz="2200" dirty="0" err="1"/>
              <a:t>tidak</a:t>
            </a:r>
            <a:r>
              <a:rPr lang="en-US" sz="2200" dirty="0"/>
              <a:t> </a:t>
            </a:r>
            <a:r>
              <a:rPr lang="en-US" sz="2200" dirty="0" err="1"/>
              <a:t>memiliki</a:t>
            </a:r>
            <a:r>
              <a:rPr lang="en-US" sz="2200" dirty="0"/>
              <a:t> </a:t>
            </a:r>
            <a:r>
              <a:rPr lang="en-US" sz="2200" dirty="0" err="1"/>
              <a:t>pengetahuan</a:t>
            </a:r>
            <a:r>
              <a:rPr lang="en-US" sz="2200" dirty="0"/>
              <a:t> </a:t>
            </a:r>
            <a:r>
              <a:rPr lang="en-US" sz="2200" dirty="0" err="1"/>
              <a:t>lengkap</a:t>
            </a:r>
            <a:r>
              <a:rPr lang="en-US" sz="2200" dirty="0"/>
              <a:t> </a:t>
            </a:r>
            <a:r>
              <a:rPr lang="en-US" sz="2200" dirty="0" err="1"/>
              <a:t>tentang</a:t>
            </a:r>
            <a:r>
              <a:rPr lang="en-US" sz="2200" dirty="0"/>
              <a:t> </a:t>
            </a:r>
            <a:r>
              <a:rPr lang="en-US" sz="2200" dirty="0" err="1"/>
              <a:t>agen</a:t>
            </a:r>
            <a:r>
              <a:rPr lang="en-US" sz="2200" dirty="0"/>
              <a:t> lain </a:t>
            </a:r>
            <a:r>
              <a:rPr lang="en-US" sz="2200" dirty="0" err="1"/>
              <a:t>dalam</a:t>
            </a:r>
            <a:r>
              <a:rPr lang="en-US" sz="2200" dirty="0"/>
              <a:t> </a:t>
            </a:r>
            <a:r>
              <a:rPr lang="en-US" sz="2200" dirty="0" err="1"/>
              <a:t>suatu</a:t>
            </a:r>
            <a:r>
              <a:rPr lang="en-US" sz="2200" dirty="0"/>
              <a:t> </a:t>
            </a:r>
            <a:r>
              <a:rPr lang="en-US" sz="2200" dirty="0" err="1"/>
              <a:t>sistem</a:t>
            </a:r>
            <a:endParaRPr lang="en-US" sz="2200" dirty="0"/>
          </a:p>
        </p:txBody>
      </p:sp>
      <p:pic>
        <p:nvPicPr>
          <p:cNvPr id="11" name="Picture 4">
            <a:extLst>
              <a:ext uri="{FF2B5EF4-FFF2-40B4-BE49-F238E27FC236}">
                <a16:creationId xmlns:a16="http://schemas.microsoft.com/office/drawing/2014/main" id="{294FA76B-CB5E-44BE-B2A0-991AF1AB80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4917" y="750010"/>
            <a:ext cx="751067" cy="96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a:extLst>
              <a:ext uri="{FF2B5EF4-FFF2-40B4-BE49-F238E27FC236}">
                <a16:creationId xmlns:a16="http://schemas.microsoft.com/office/drawing/2014/main" id="{C3A116BE-ED48-4AE4-8C12-5A8C2A4F11EF}"/>
              </a:ext>
            </a:extLst>
          </p:cNvPr>
          <p:cNvSpPr>
            <a:spLocks noGrp="1"/>
          </p:cNvSpPr>
          <p:nvPr>
            <p:ph type="title"/>
          </p:nvPr>
        </p:nvSpPr>
        <p:spPr>
          <a:xfrm>
            <a:off x="1097280" y="286603"/>
            <a:ext cx="10058400" cy="1450757"/>
          </a:xfrm>
        </p:spPr>
        <p:txBody>
          <a:bodyPr>
            <a:normAutofit/>
          </a:bodyPr>
          <a:lstStyle/>
          <a:p>
            <a:r>
              <a:rPr lang="en-US" sz="4000" b="1" dirty="0"/>
              <a:t>KONSEP INTELLIGENT AGENT</a:t>
            </a:r>
            <a:br>
              <a:rPr lang="id-ID" sz="4000" b="1" dirty="0"/>
            </a:br>
            <a:r>
              <a:rPr lang="en-US" sz="2700" i="1" dirty="0"/>
              <a:t>Multi-Agent Systems</a:t>
            </a:r>
            <a:endParaRPr lang="id-ID" sz="2700" i="1" dirty="0"/>
          </a:p>
        </p:txBody>
      </p:sp>
      <p:pic>
        <p:nvPicPr>
          <p:cNvPr id="13" name="Picture 2" descr="MAS">
            <a:extLst>
              <a:ext uri="{FF2B5EF4-FFF2-40B4-BE49-F238E27FC236}">
                <a16:creationId xmlns:a16="http://schemas.microsoft.com/office/drawing/2014/main" id="{7E379296-2E8C-4CDA-882F-AAA62CC90D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0094" y="1773218"/>
            <a:ext cx="5059483" cy="453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015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64660"/>
            <a:ext cx="4998721" cy="424333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a:t>Model Multi-Agent</a:t>
            </a:r>
          </a:p>
          <a:p>
            <a:pPr marL="358775" indent="-260350">
              <a:spcBef>
                <a:spcPts val="600"/>
              </a:spcBef>
              <a:spcAft>
                <a:spcPts val="600"/>
              </a:spcAft>
              <a:buFont typeface="Arial" panose="020B0604020202020204" pitchFamily="34" charset="0"/>
              <a:buChar char="•"/>
            </a:pPr>
            <a:r>
              <a:rPr lang="en-US" dirty="0" err="1"/>
              <a:t>Perangkat</a:t>
            </a:r>
            <a:r>
              <a:rPr lang="en-US" dirty="0"/>
              <a:t> </a:t>
            </a:r>
            <a:r>
              <a:rPr lang="en-US" dirty="0" err="1"/>
              <a:t>lunak</a:t>
            </a:r>
            <a:r>
              <a:rPr lang="en-US" dirty="0"/>
              <a:t> </a:t>
            </a:r>
            <a:r>
              <a:rPr lang="en-US" dirty="0" err="1"/>
              <a:t>agen</a:t>
            </a:r>
            <a:r>
              <a:rPr lang="en-US" dirty="0"/>
              <a:t> </a:t>
            </a:r>
            <a:r>
              <a:rPr lang="en-US" dirty="0" err="1"/>
              <a:t>adalah</a:t>
            </a:r>
            <a:r>
              <a:rPr lang="en-US" dirty="0"/>
              <a:t> </a:t>
            </a:r>
            <a:r>
              <a:rPr lang="en-US" dirty="0" err="1"/>
              <a:t>otonom</a:t>
            </a:r>
            <a:r>
              <a:rPr lang="en-US" dirty="0"/>
              <a:t>, </a:t>
            </a:r>
            <a:r>
              <a:rPr lang="en-US" dirty="0" err="1"/>
              <a:t>yaitu</a:t>
            </a:r>
            <a:r>
              <a:rPr lang="en-US" dirty="0"/>
              <a:t> agent </a:t>
            </a:r>
            <a:r>
              <a:rPr lang="en-US" dirty="0" err="1"/>
              <a:t>dapat</a:t>
            </a:r>
            <a:r>
              <a:rPr lang="en-US" dirty="0"/>
              <a:t> </a:t>
            </a:r>
            <a:r>
              <a:rPr lang="en-US" dirty="0" err="1"/>
              <a:t>beroperasi</a:t>
            </a:r>
            <a:r>
              <a:rPr lang="en-US" dirty="0"/>
              <a:t> </a:t>
            </a:r>
            <a:r>
              <a:rPr lang="en-US" dirty="0" err="1"/>
              <a:t>sendiri</a:t>
            </a:r>
            <a:r>
              <a:rPr lang="en-US" dirty="0"/>
              <a:t>, </a:t>
            </a:r>
            <a:r>
              <a:rPr lang="en-US" dirty="0" err="1"/>
              <a:t>tanpa</a:t>
            </a:r>
            <a:r>
              <a:rPr lang="en-US" dirty="0"/>
              <a:t> </a:t>
            </a:r>
            <a:r>
              <a:rPr lang="en-US" dirty="0" err="1"/>
              <a:t>perlu</a:t>
            </a:r>
            <a:r>
              <a:rPr lang="en-US" dirty="0"/>
              <a:t> </a:t>
            </a:r>
            <a:r>
              <a:rPr lang="en-US" dirty="0" err="1"/>
              <a:t>bimbingan</a:t>
            </a:r>
            <a:r>
              <a:rPr lang="en-US" dirty="0"/>
              <a:t> </a:t>
            </a:r>
            <a:r>
              <a:rPr lang="en-US" dirty="0" err="1"/>
              <a:t>manusia</a:t>
            </a:r>
            <a:endParaRPr lang="en-US" dirty="0"/>
          </a:p>
          <a:p>
            <a:pPr marL="358775" indent="-260350">
              <a:spcBef>
                <a:spcPts val="600"/>
              </a:spcBef>
              <a:spcAft>
                <a:spcPts val="600"/>
              </a:spcAft>
              <a:buFont typeface="Arial" panose="020B0604020202020204" pitchFamily="34" charset="0"/>
              <a:buChar char="•"/>
            </a:pPr>
            <a:r>
              <a:rPr lang="en-US" dirty="0" err="1"/>
              <a:t>Agen</a:t>
            </a:r>
            <a:r>
              <a:rPr lang="en-US" dirty="0"/>
              <a:t> </a:t>
            </a:r>
            <a:r>
              <a:rPr lang="en-US" dirty="0" err="1"/>
              <a:t>otonom</a:t>
            </a:r>
            <a:r>
              <a:rPr lang="en-US" dirty="0"/>
              <a:t> </a:t>
            </a:r>
            <a:r>
              <a:rPr lang="en-US" dirty="0" err="1"/>
              <a:t>dapat</a:t>
            </a:r>
            <a:r>
              <a:rPr lang="en-US" dirty="0"/>
              <a:t> </a:t>
            </a:r>
            <a:r>
              <a:rPr lang="en-US" dirty="0" err="1"/>
              <a:t>berinteraksi</a:t>
            </a:r>
            <a:r>
              <a:rPr lang="en-US" dirty="0"/>
              <a:t> </a:t>
            </a:r>
            <a:r>
              <a:rPr lang="en-US" dirty="0" err="1"/>
              <a:t>menggunakan</a:t>
            </a:r>
            <a:r>
              <a:rPr lang="en-US" dirty="0"/>
              <a:t> </a:t>
            </a:r>
            <a:r>
              <a:rPr lang="en-US" dirty="0" err="1"/>
              <a:t>bahasa</a:t>
            </a:r>
            <a:r>
              <a:rPr lang="en-US" dirty="0"/>
              <a:t> </a:t>
            </a:r>
            <a:r>
              <a:rPr lang="en-US" dirty="0" err="1"/>
              <a:t>komunikasi</a:t>
            </a:r>
            <a:r>
              <a:rPr lang="en-US" dirty="0"/>
              <a:t> </a:t>
            </a:r>
            <a:r>
              <a:rPr lang="en-US" dirty="0" err="1"/>
              <a:t>tertentu</a:t>
            </a:r>
            <a:r>
              <a:rPr lang="en-US" dirty="0"/>
              <a:t>, </a:t>
            </a:r>
            <a:r>
              <a:rPr lang="en-US" dirty="0" err="1"/>
              <a:t>sehingga</a:t>
            </a:r>
            <a:r>
              <a:rPr lang="en-US" dirty="0"/>
              <a:t> </a:t>
            </a:r>
            <a:r>
              <a:rPr lang="en-US" dirty="0" err="1"/>
              <a:t>menciptakan</a:t>
            </a:r>
            <a:r>
              <a:rPr lang="en-US" dirty="0"/>
              <a:t> </a:t>
            </a:r>
            <a:r>
              <a:rPr lang="en-US" dirty="0" err="1"/>
              <a:t>kemampuan</a:t>
            </a:r>
            <a:r>
              <a:rPr lang="en-US" dirty="0"/>
              <a:t> </a:t>
            </a:r>
            <a:r>
              <a:rPr lang="en-US" dirty="0" err="1"/>
              <a:t>sosial</a:t>
            </a:r>
            <a:r>
              <a:rPr lang="en-US" dirty="0"/>
              <a:t> </a:t>
            </a:r>
            <a:r>
              <a:rPr lang="en-US" dirty="0" err="1"/>
              <a:t>untuk</a:t>
            </a:r>
            <a:r>
              <a:rPr lang="en-US" dirty="0"/>
              <a:t> </a:t>
            </a:r>
            <a:r>
              <a:rPr lang="en-US" dirty="0" err="1"/>
              <a:t>memahami</a:t>
            </a:r>
            <a:r>
              <a:rPr lang="en-US" dirty="0"/>
              <a:t> </a:t>
            </a:r>
            <a:r>
              <a:rPr lang="en-US" dirty="0" err="1"/>
              <a:t>lingkungannya</a:t>
            </a:r>
            <a:r>
              <a:rPr lang="en-US" dirty="0"/>
              <a:t>, </a:t>
            </a:r>
            <a:r>
              <a:rPr lang="en-US" dirty="0" err="1"/>
              <a:t>merespon</a:t>
            </a:r>
            <a:r>
              <a:rPr lang="en-US" dirty="0"/>
              <a:t> </a:t>
            </a:r>
            <a:r>
              <a:rPr lang="en-US" dirty="0" err="1"/>
              <a:t>perubahan</a:t>
            </a:r>
            <a:r>
              <a:rPr lang="en-US" dirty="0"/>
              <a:t>, </a:t>
            </a:r>
            <a:r>
              <a:rPr lang="en-US" dirty="0" err="1"/>
              <a:t>atau</a:t>
            </a:r>
            <a:r>
              <a:rPr lang="en-US" dirty="0"/>
              <a:t> </a:t>
            </a:r>
            <a:r>
              <a:rPr lang="en-US" dirty="0" err="1"/>
              <a:t>mencapai</a:t>
            </a:r>
            <a:r>
              <a:rPr lang="en-US" dirty="0"/>
              <a:t> </a:t>
            </a:r>
            <a:r>
              <a:rPr lang="en-US" dirty="0" err="1"/>
              <a:t>tujuan</a:t>
            </a:r>
            <a:r>
              <a:rPr lang="en-US" dirty="0"/>
              <a:t> </a:t>
            </a:r>
            <a:r>
              <a:rPr lang="en-US" dirty="0" err="1"/>
              <a:t>dengan</a:t>
            </a:r>
            <a:r>
              <a:rPr lang="en-US" dirty="0"/>
              <a:t> </a:t>
            </a:r>
            <a:r>
              <a:rPr lang="en-US" dirty="0" err="1"/>
              <a:t>beradaptasi</a:t>
            </a:r>
            <a:r>
              <a:rPr lang="en-US" dirty="0"/>
              <a:t> dan </a:t>
            </a:r>
            <a:r>
              <a:rPr lang="en-US" dirty="0" err="1"/>
              <a:t>bereaksi</a:t>
            </a:r>
            <a:r>
              <a:rPr lang="en-US" dirty="0"/>
              <a:t> </a:t>
            </a:r>
            <a:r>
              <a:rPr lang="en-US" dirty="0" err="1"/>
              <a:t>terhadap</a:t>
            </a:r>
            <a:r>
              <a:rPr lang="en-US" dirty="0"/>
              <a:t> </a:t>
            </a:r>
            <a:r>
              <a:rPr lang="en-US" dirty="0" err="1"/>
              <a:t>lainnya</a:t>
            </a:r>
            <a:endParaRPr lang="en-US" dirty="0"/>
          </a:p>
          <a:p>
            <a:pPr marL="358775" indent="-260350">
              <a:spcBef>
                <a:spcPts val="600"/>
              </a:spcBef>
              <a:spcAft>
                <a:spcPts val="600"/>
              </a:spcAft>
              <a:buFont typeface="Arial" panose="020B0604020202020204" pitchFamily="34" charset="0"/>
              <a:buChar char="•"/>
            </a:pPr>
            <a:r>
              <a:rPr lang="en-US" dirty="0" err="1"/>
              <a:t>Agen</a:t>
            </a:r>
            <a:r>
              <a:rPr lang="en-US" dirty="0"/>
              <a:t> </a:t>
            </a:r>
            <a:r>
              <a:rPr lang="en-US" dirty="0" err="1"/>
              <a:t>dapat</a:t>
            </a:r>
            <a:r>
              <a:rPr lang="en-US" dirty="0"/>
              <a:t> </a:t>
            </a:r>
            <a:r>
              <a:rPr lang="en-US" dirty="0" err="1"/>
              <a:t>berkolaborasi</a:t>
            </a:r>
            <a:r>
              <a:rPr lang="en-US" dirty="0"/>
              <a:t> </a:t>
            </a:r>
            <a:r>
              <a:rPr lang="en-US" dirty="0" err="1"/>
              <a:t>secara</a:t>
            </a:r>
            <a:r>
              <a:rPr lang="en-US" dirty="0"/>
              <a:t> </a:t>
            </a:r>
            <a:r>
              <a:rPr lang="en-US" i="1" dirty="0"/>
              <a:t>smart collaborating embedded devices</a:t>
            </a:r>
            <a:r>
              <a:rPr lang="en-US" dirty="0"/>
              <a:t> </a:t>
            </a:r>
            <a:r>
              <a:rPr lang="en-US" dirty="0" err="1"/>
              <a:t>untuk</a:t>
            </a:r>
            <a:r>
              <a:rPr lang="en-US" dirty="0"/>
              <a:t> </a:t>
            </a:r>
            <a:r>
              <a:rPr lang="en-US" dirty="0" err="1"/>
              <a:t>belajar</a:t>
            </a:r>
            <a:r>
              <a:rPr lang="en-US" dirty="0"/>
              <a:t> dan </a:t>
            </a:r>
            <a:r>
              <a:rPr lang="en-US" dirty="0" err="1"/>
              <a:t>menyesuaikan</a:t>
            </a:r>
            <a:r>
              <a:rPr lang="en-US" dirty="0"/>
              <a:t> </a:t>
            </a:r>
            <a:r>
              <a:rPr lang="en-US" dirty="0" err="1"/>
              <a:t>diri</a:t>
            </a:r>
            <a:r>
              <a:rPr lang="en-US" dirty="0"/>
              <a:t> </a:t>
            </a:r>
            <a:r>
              <a:rPr lang="en-US" dirty="0" err="1"/>
              <a:t>dengan</a:t>
            </a:r>
            <a:r>
              <a:rPr lang="en-US" dirty="0"/>
              <a:t> </a:t>
            </a:r>
            <a:r>
              <a:rPr lang="en-US" dirty="0" err="1"/>
              <a:t>sistem</a:t>
            </a:r>
            <a:endParaRPr lang="en-US" dirty="0"/>
          </a:p>
        </p:txBody>
      </p:sp>
      <p:pic>
        <p:nvPicPr>
          <p:cNvPr id="11" name="Picture 4">
            <a:extLst>
              <a:ext uri="{FF2B5EF4-FFF2-40B4-BE49-F238E27FC236}">
                <a16:creationId xmlns:a16="http://schemas.microsoft.com/office/drawing/2014/main" id="{294FA76B-CB5E-44BE-B2A0-991AF1AB80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4917" y="750010"/>
            <a:ext cx="751067" cy="96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a:extLst>
              <a:ext uri="{FF2B5EF4-FFF2-40B4-BE49-F238E27FC236}">
                <a16:creationId xmlns:a16="http://schemas.microsoft.com/office/drawing/2014/main" id="{C3A116BE-ED48-4AE4-8C12-5A8C2A4F11EF}"/>
              </a:ext>
            </a:extLst>
          </p:cNvPr>
          <p:cNvSpPr>
            <a:spLocks noGrp="1"/>
          </p:cNvSpPr>
          <p:nvPr>
            <p:ph type="title"/>
          </p:nvPr>
        </p:nvSpPr>
        <p:spPr>
          <a:xfrm>
            <a:off x="1097280" y="286603"/>
            <a:ext cx="10058400" cy="1450757"/>
          </a:xfrm>
        </p:spPr>
        <p:txBody>
          <a:bodyPr>
            <a:normAutofit/>
          </a:bodyPr>
          <a:lstStyle/>
          <a:p>
            <a:r>
              <a:rPr lang="en-US" sz="4000" b="1" dirty="0"/>
              <a:t>KONSEP INTELLIGENT AGENT</a:t>
            </a:r>
            <a:br>
              <a:rPr lang="id-ID" sz="4000" b="1" dirty="0"/>
            </a:br>
            <a:r>
              <a:rPr lang="en-US" sz="2700" i="1" dirty="0"/>
              <a:t>Multi-Agent Systems</a:t>
            </a:r>
            <a:endParaRPr lang="id-ID" sz="2700" i="1" dirty="0"/>
          </a:p>
        </p:txBody>
      </p:sp>
      <p:sp>
        <p:nvSpPr>
          <p:cNvPr id="6" name="Content Placeholder 11">
            <a:extLst>
              <a:ext uri="{FF2B5EF4-FFF2-40B4-BE49-F238E27FC236}">
                <a16:creationId xmlns:a16="http://schemas.microsoft.com/office/drawing/2014/main" id="{D424855D-6D03-40CF-A2E1-099F9218030D}"/>
              </a:ext>
            </a:extLst>
          </p:cNvPr>
          <p:cNvSpPr txBox="1">
            <a:spLocks/>
          </p:cNvSpPr>
          <p:nvPr/>
        </p:nvSpPr>
        <p:spPr>
          <a:xfrm>
            <a:off x="6436659" y="1864660"/>
            <a:ext cx="4998721" cy="424333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8775" indent="-260350">
              <a:spcBef>
                <a:spcPts val="200"/>
              </a:spcBef>
              <a:buFont typeface="Arial" panose="020B0604020202020204" pitchFamily="34" charset="0"/>
              <a:buChar char="•"/>
            </a:pPr>
            <a:r>
              <a:rPr lang="en-US" sz="1800" dirty="0" err="1"/>
              <a:t>Mengembangkan</a:t>
            </a:r>
            <a:r>
              <a:rPr lang="en-US" sz="1800" dirty="0"/>
              <a:t> </a:t>
            </a:r>
            <a:r>
              <a:rPr lang="en-US" sz="1800" dirty="0" err="1"/>
              <a:t>arsitektur</a:t>
            </a:r>
            <a:r>
              <a:rPr lang="en-US" sz="1800" dirty="0"/>
              <a:t> </a:t>
            </a:r>
            <a:r>
              <a:rPr lang="en-US" sz="1800" dirty="0" err="1"/>
              <a:t>untuk</a:t>
            </a:r>
            <a:r>
              <a:rPr lang="en-US" sz="1800" dirty="0"/>
              <a:t> </a:t>
            </a:r>
            <a:r>
              <a:rPr lang="en-US" sz="1800" dirty="0" err="1"/>
              <a:t>kebutuhan</a:t>
            </a:r>
            <a:r>
              <a:rPr lang="en-US" sz="1800" dirty="0"/>
              <a:t> </a:t>
            </a:r>
            <a:r>
              <a:rPr lang="en-US" sz="1800" dirty="0" err="1"/>
              <a:t>ragam</a:t>
            </a:r>
            <a:r>
              <a:rPr lang="en-US" sz="1800" dirty="0"/>
              <a:t> domain </a:t>
            </a:r>
            <a:r>
              <a:rPr lang="en-US" sz="1800" dirty="0" err="1"/>
              <a:t>atau</a:t>
            </a:r>
            <a:r>
              <a:rPr lang="en-US" sz="1800" dirty="0"/>
              <a:t> area </a:t>
            </a:r>
            <a:r>
              <a:rPr lang="en-US" sz="1800" dirty="0" err="1"/>
              <a:t>aplikasi</a:t>
            </a:r>
            <a:endParaRPr lang="en-US" sz="1800" dirty="0"/>
          </a:p>
          <a:p>
            <a:pPr marL="358775" indent="-260350">
              <a:spcBef>
                <a:spcPts val="200"/>
              </a:spcBef>
              <a:buFont typeface="Arial" panose="020B0604020202020204" pitchFamily="34" charset="0"/>
              <a:buChar char="•"/>
            </a:pPr>
            <a:r>
              <a:rPr lang="en-US" sz="1800" dirty="0" err="1"/>
              <a:t>Memantau</a:t>
            </a:r>
            <a:r>
              <a:rPr lang="en-US" sz="1800" dirty="0"/>
              <a:t> </a:t>
            </a:r>
            <a:r>
              <a:rPr lang="en-US" sz="1800" dirty="0" err="1"/>
              <a:t>kegiatan</a:t>
            </a:r>
            <a:r>
              <a:rPr lang="en-US" sz="1800" dirty="0"/>
              <a:t> </a:t>
            </a:r>
            <a:r>
              <a:rPr lang="en-US" sz="1800" dirty="0" err="1"/>
              <a:t>suatu</a:t>
            </a:r>
            <a:r>
              <a:rPr lang="en-US" sz="1800" dirty="0"/>
              <a:t> proses </a:t>
            </a:r>
            <a:r>
              <a:rPr lang="en-US" sz="1800" dirty="0" err="1"/>
              <a:t>sebagai</a:t>
            </a:r>
            <a:r>
              <a:rPr lang="en-US" sz="1800" dirty="0"/>
              <a:t> </a:t>
            </a:r>
            <a:r>
              <a:rPr lang="en-US" sz="1800" dirty="0" err="1"/>
              <a:t>suatu</a:t>
            </a:r>
            <a:r>
              <a:rPr lang="en-US" sz="1800" dirty="0"/>
              <a:t> </a:t>
            </a:r>
            <a:r>
              <a:rPr lang="en-US" sz="1800" dirty="0" err="1"/>
              <a:t>alat</a:t>
            </a:r>
            <a:r>
              <a:rPr lang="en-US" sz="1800" dirty="0"/>
              <a:t> </a:t>
            </a:r>
            <a:r>
              <a:rPr lang="en-US" sz="1800" dirty="0" err="1"/>
              <a:t>manajemen</a:t>
            </a:r>
            <a:r>
              <a:rPr lang="en-US" sz="1800" dirty="0"/>
              <a:t> </a:t>
            </a:r>
            <a:r>
              <a:rPr lang="en-US" sz="1800" dirty="0" err="1"/>
              <a:t>pengetahuan</a:t>
            </a:r>
            <a:endParaRPr lang="en-US" sz="1800" dirty="0"/>
          </a:p>
          <a:p>
            <a:pPr marL="358775" indent="-260350">
              <a:spcBef>
                <a:spcPts val="200"/>
              </a:spcBef>
              <a:buFont typeface="Arial" panose="020B0604020202020204" pitchFamily="34" charset="0"/>
              <a:buChar char="•"/>
            </a:pPr>
            <a:r>
              <a:rPr lang="en-US" sz="1800" dirty="0" err="1"/>
              <a:t>Memberi</a:t>
            </a:r>
            <a:r>
              <a:rPr lang="en-US" sz="1800" dirty="0"/>
              <a:t> </a:t>
            </a:r>
            <a:r>
              <a:rPr lang="en-US" sz="1800" dirty="0" err="1"/>
              <a:t>pemantauan</a:t>
            </a:r>
            <a:r>
              <a:rPr lang="en-US" sz="1800" dirty="0"/>
              <a:t> dan </a:t>
            </a:r>
            <a:r>
              <a:rPr lang="en-US" sz="1800" dirty="0" err="1"/>
              <a:t>pelayanan</a:t>
            </a:r>
            <a:r>
              <a:rPr lang="en-US" sz="1800" dirty="0"/>
              <a:t> </a:t>
            </a:r>
            <a:r>
              <a:rPr lang="en-US" sz="1800" dirty="0" err="1"/>
              <a:t>setiap</a:t>
            </a:r>
            <a:r>
              <a:rPr lang="en-US" sz="1800" dirty="0"/>
              <a:t> </a:t>
            </a:r>
            <a:r>
              <a:rPr lang="en-US" sz="1800" dirty="0" err="1"/>
              <a:t>saat</a:t>
            </a:r>
            <a:r>
              <a:rPr lang="en-US" sz="1800" dirty="0"/>
              <a:t> </a:t>
            </a:r>
            <a:r>
              <a:rPr lang="en-US" sz="1800" dirty="0" err="1"/>
              <a:t>kepada</a:t>
            </a:r>
            <a:r>
              <a:rPr lang="en-US" sz="1800" dirty="0"/>
              <a:t> </a:t>
            </a:r>
            <a:r>
              <a:rPr lang="en-US" sz="1800" dirty="0" err="1"/>
              <a:t>pasien</a:t>
            </a:r>
            <a:r>
              <a:rPr lang="en-US" sz="1800" dirty="0"/>
              <a:t> (</a:t>
            </a:r>
            <a:r>
              <a:rPr lang="en-US" sz="1800" i="1" dirty="0"/>
              <a:t>telemedicine</a:t>
            </a:r>
            <a:r>
              <a:rPr lang="en-US" sz="1800" dirty="0"/>
              <a:t>)</a:t>
            </a:r>
          </a:p>
          <a:p>
            <a:pPr marL="358775" indent="-260350">
              <a:spcBef>
                <a:spcPts val="200"/>
              </a:spcBef>
              <a:buFont typeface="Arial" panose="020B0604020202020204" pitchFamily="34" charset="0"/>
              <a:buChar char="•"/>
            </a:pPr>
            <a:r>
              <a:rPr lang="en-US" sz="1800" dirty="0" err="1"/>
              <a:t>Melakukan</a:t>
            </a:r>
            <a:r>
              <a:rPr lang="en-US" sz="1800" dirty="0"/>
              <a:t> transfer </a:t>
            </a:r>
            <a:r>
              <a:rPr lang="en-US" sz="1800" dirty="0" err="1"/>
              <a:t>pengetahuan</a:t>
            </a:r>
            <a:r>
              <a:rPr lang="en-US" sz="1800" dirty="0"/>
              <a:t> </a:t>
            </a:r>
            <a:r>
              <a:rPr lang="en-US" sz="1800" i="1" dirty="0"/>
              <a:t>tacit</a:t>
            </a:r>
            <a:r>
              <a:rPr lang="en-US" sz="1800" dirty="0"/>
              <a:t> </a:t>
            </a:r>
            <a:r>
              <a:rPr lang="en-US" sz="1800" dirty="0" err="1"/>
              <a:t>dalam</a:t>
            </a:r>
            <a:r>
              <a:rPr lang="en-US" sz="1800" dirty="0"/>
              <a:t> </a:t>
            </a:r>
            <a:r>
              <a:rPr lang="en-US" sz="1800" dirty="0" err="1"/>
              <a:t>konteks</a:t>
            </a:r>
            <a:r>
              <a:rPr lang="en-US" sz="1800" dirty="0"/>
              <a:t> </a:t>
            </a:r>
            <a:r>
              <a:rPr lang="en-US" sz="1800" dirty="0" err="1"/>
              <a:t>manajemen</a:t>
            </a:r>
            <a:r>
              <a:rPr lang="en-US" sz="1800" dirty="0"/>
              <a:t> </a:t>
            </a:r>
            <a:r>
              <a:rPr lang="en-US" sz="1800" dirty="0" err="1"/>
              <a:t>pengetahuan</a:t>
            </a:r>
            <a:endParaRPr lang="en-US" sz="1800" dirty="0"/>
          </a:p>
          <a:p>
            <a:pPr marL="358775" indent="-260350">
              <a:spcBef>
                <a:spcPts val="200"/>
              </a:spcBef>
              <a:buFont typeface="Arial" panose="020B0604020202020204" pitchFamily="34" charset="0"/>
              <a:buChar char="•"/>
            </a:pPr>
            <a:r>
              <a:rPr lang="en-US" sz="1800" dirty="0" err="1"/>
              <a:t>Mengelola</a:t>
            </a:r>
            <a:r>
              <a:rPr lang="en-US" sz="1800" dirty="0"/>
              <a:t> web </a:t>
            </a:r>
            <a:r>
              <a:rPr lang="en-US" sz="1800" dirty="0" err="1"/>
              <a:t>semantik</a:t>
            </a:r>
            <a:r>
              <a:rPr lang="en-US" sz="1800" dirty="0"/>
              <a:t> </a:t>
            </a:r>
            <a:r>
              <a:rPr lang="en-US" sz="1800" dirty="0" err="1"/>
              <a:t>perusahaan</a:t>
            </a:r>
            <a:r>
              <a:rPr lang="en-US" sz="1800" dirty="0"/>
              <a:t> </a:t>
            </a:r>
            <a:r>
              <a:rPr lang="en-US" sz="1800" dirty="0" err="1"/>
              <a:t>misalnya</a:t>
            </a:r>
            <a:r>
              <a:rPr lang="en-US" sz="1800" dirty="0"/>
              <a:t> </a:t>
            </a:r>
            <a:r>
              <a:rPr lang="en-US" sz="1800" dirty="0" err="1"/>
              <a:t>berdasarkan</a:t>
            </a:r>
            <a:r>
              <a:rPr lang="en-US" sz="1800" dirty="0"/>
              <a:t> </a:t>
            </a:r>
            <a:r>
              <a:rPr lang="en-US" sz="1800" dirty="0" err="1"/>
              <a:t>pendekatan</a:t>
            </a:r>
            <a:r>
              <a:rPr lang="en-US" sz="1800" dirty="0"/>
              <a:t> </a:t>
            </a:r>
            <a:r>
              <a:rPr lang="en-US" sz="1800" dirty="0" err="1"/>
              <a:t>ontologi</a:t>
            </a:r>
            <a:endParaRPr lang="en-US" sz="1800" dirty="0"/>
          </a:p>
          <a:p>
            <a:pPr marL="358775" indent="-260350">
              <a:spcBef>
                <a:spcPts val="200"/>
              </a:spcBef>
              <a:buFont typeface="Arial" panose="020B0604020202020204" pitchFamily="34" charset="0"/>
              <a:buChar char="•"/>
            </a:pPr>
            <a:r>
              <a:rPr lang="en-US" sz="1800" dirty="0" err="1"/>
              <a:t>Membantu</a:t>
            </a:r>
            <a:r>
              <a:rPr lang="en-US" sz="1800" dirty="0"/>
              <a:t> </a:t>
            </a:r>
            <a:r>
              <a:rPr lang="en-US" sz="1800" i="1" dirty="0"/>
              <a:t>engineer</a:t>
            </a:r>
            <a:r>
              <a:rPr lang="en-US" sz="1800" dirty="0"/>
              <a:t> </a:t>
            </a:r>
            <a:r>
              <a:rPr lang="en-US" sz="1800" dirty="0" err="1"/>
              <a:t>dalam</a:t>
            </a:r>
            <a:r>
              <a:rPr lang="en-US" sz="1800" dirty="0"/>
              <a:t> </a:t>
            </a:r>
            <a:r>
              <a:rPr lang="en-US" sz="1800" dirty="0" err="1"/>
              <a:t>mengeksploitasi</a:t>
            </a:r>
            <a:r>
              <a:rPr lang="en-US" sz="1800" dirty="0"/>
              <a:t> </a:t>
            </a:r>
            <a:r>
              <a:rPr lang="en-US" sz="1800" dirty="0" err="1"/>
              <a:t>pengetahuan</a:t>
            </a:r>
            <a:r>
              <a:rPr lang="en-US" sz="1800" dirty="0"/>
              <a:t> </a:t>
            </a:r>
            <a:r>
              <a:rPr lang="en-US" sz="1800" dirty="0" err="1"/>
              <a:t>selama</a:t>
            </a:r>
            <a:r>
              <a:rPr lang="en-US" sz="1800" dirty="0"/>
              <a:t> </a:t>
            </a:r>
            <a:r>
              <a:rPr lang="en-US" sz="1800" dirty="0" err="1"/>
              <a:t>proyek</a:t>
            </a:r>
            <a:r>
              <a:rPr lang="en-US" sz="1800" dirty="0"/>
              <a:t> </a:t>
            </a:r>
            <a:r>
              <a:rPr lang="en-US" sz="1800" dirty="0" err="1"/>
              <a:t>berlangsung</a:t>
            </a:r>
            <a:endParaRPr lang="en-US" sz="1800" dirty="0"/>
          </a:p>
          <a:p>
            <a:pPr marL="358775" indent="-260350">
              <a:spcBef>
                <a:spcPts val="200"/>
              </a:spcBef>
              <a:buFont typeface="Arial" panose="020B0604020202020204" pitchFamily="34" charset="0"/>
              <a:buChar char="•"/>
            </a:pPr>
            <a:r>
              <a:rPr lang="en-US" sz="1800" dirty="0" err="1"/>
              <a:t>Mendukung</a:t>
            </a:r>
            <a:r>
              <a:rPr lang="en-US" sz="1800" dirty="0"/>
              <a:t> </a:t>
            </a:r>
            <a:r>
              <a:rPr lang="en-US" sz="1800" dirty="0" err="1"/>
              <a:t>tahap</a:t>
            </a:r>
            <a:r>
              <a:rPr lang="en-US" sz="1800" dirty="0"/>
              <a:t> </a:t>
            </a:r>
            <a:r>
              <a:rPr lang="en-US" sz="1800" dirty="0" err="1"/>
              <a:t>desain</a:t>
            </a:r>
            <a:r>
              <a:rPr lang="en-US" sz="1800" dirty="0"/>
              <a:t> </a:t>
            </a:r>
            <a:r>
              <a:rPr lang="en-US" sz="1800" dirty="0" err="1"/>
              <a:t>lingkungan</a:t>
            </a:r>
            <a:r>
              <a:rPr lang="en-US" sz="1800" dirty="0"/>
              <a:t> </a:t>
            </a:r>
            <a:r>
              <a:rPr lang="en-US" sz="1800" dirty="0" err="1"/>
              <a:t>terdistribusi</a:t>
            </a:r>
            <a:endParaRPr lang="en-US" sz="1800" dirty="0"/>
          </a:p>
          <a:p>
            <a:pPr marL="358775" indent="-260350">
              <a:spcBef>
                <a:spcPts val="200"/>
              </a:spcBef>
              <a:buFont typeface="Arial" panose="020B0604020202020204" pitchFamily="34" charset="0"/>
              <a:buChar char="•"/>
            </a:pPr>
            <a:r>
              <a:rPr lang="en-US" sz="1800" dirty="0" err="1"/>
              <a:t>Mencari</a:t>
            </a:r>
            <a:r>
              <a:rPr lang="en-US" sz="1800" dirty="0"/>
              <a:t> </a:t>
            </a:r>
            <a:r>
              <a:rPr lang="en-US" sz="1800" dirty="0" err="1"/>
              <a:t>jaringan</a:t>
            </a:r>
            <a:r>
              <a:rPr lang="en-US" sz="1800" dirty="0"/>
              <a:t> </a:t>
            </a:r>
            <a:r>
              <a:rPr lang="en-US" sz="1800" dirty="0" err="1"/>
              <a:t>pengetahuan</a:t>
            </a:r>
            <a:endParaRPr lang="en-US" sz="1800" dirty="0"/>
          </a:p>
          <a:p>
            <a:pPr marL="358775" indent="-260350">
              <a:spcBef>
                <a:spcPts val="200"/>
              </a:spcBef>
              <a:buFont typeface="Arial" panose="020B0604020202020204" pitchFamily="34" charset="0"/>
              <a:buChar char="•"/>
            </a:pPr>
            <a:r>
              <a:rPr lang="en-US" sz="1800" dirty="0" err="1"/>
              <a:t>Dsb</a:t>
            </a:r>
            <a:r>
              <a:rPr lang="en-US" sz="1800" dirty="0"/>
              <a:t> … </a:t>
            </a:r>
            <a:r>
              <a:rPr lang="en-US" sz="1800" dirty="0" err="1"/>
              <a:t>sebagai</a:t>
            </a:r>
            <a:r>
              <a:rPr lang="en-US" sz="1800" dirty="0"/>
              <a:t> </a:t>
            </a:r>
            <a:r>
              <a:rPr lang="en-US" sz="1800" i="1" dirty="0"/>
              <a:t>intelligent autonomous human</a:t>
            </a:r>
          </a:p>
        </p:txBody>
      </p:sp>
    </p:spTree>
    <p:extLst>
      <p:ext uri="{BB962C8B-B14F-4D97-AF65-F5344CB8AC3E}">
        <p14:creationId xmlns:p14="http://schemas.microsoft.com/office/powerpoint/2010/main" val="6810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KONSEP INTELLIGENT AGENT</a:t>
            </a:r>
            <a:br>
              <a:rPr lang="id-ID" sz="4000" b="1" dirty="0"/>
            </a:br>
            <a:r>
              <a:rPr lang="en-US" sz="2700" i="1" dirty="0" err="1"/>
              <a:t>Spesifikasi</a:t>
            </a:r>
            <a:r>
              <a:rPr lang="en-US" sz="2700" i="1" dirty="0"/>
              <a:t> </a:t>
            </a:r>
            <a:r>
              <a:rPr lang="en-US" sz="2700" i="1" dirty="0" err="1"/>
              <a:t>Pengetahuan</a:t>
            </a:r>
            <a:r>
              <a:rPr lang="en-US" sz="2700" i="1" dirty="0"/>
              <a:t> </a:t>
            </a:r>
            <a:r>
              <a:rPr lang="en-US" sz="2700" i="1" dirty="0" err="1"/>
              <a:t>Agen</a:t>
            </a:r>
            <a:r>
              <a:rPr lang="en-US" sz="2700" i="1" dirty="0"/>
              <a:t> </a:t>
            </a:r>
            <a:r>
              <a:rPr lang="en-US" sz="2700" i="1" dirty="0" err="1"/>
              <a:t>Cerdas</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64660"/>
            <a:ext cx="10056433" cy="213359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Spesifikasi</a:t>
            </a:r>
            <a:r>
              <a:rPr lang="en-US" sz="2400" b="1" dirty="0"/>
              <a:t> </a:t>
            </a:r>
            <a:r>
              <a:rPr lang="en-US" sz="2400" b="1" dirty="0" err="1"/>
              <a:t>Pengetahuan</a:t>
            </a:r>
            <a:endParaRPr lang="en-US" sz="2400" b="1" dirty="0"/>
          </a:p>
          <a:p>
            <a:pPr marL="98425" indent="0">
              <a:spcBef>
                <a:spcPts val="600"/>
              </a:spcBef>
              <a:spcAft>
                <a:spcPts val="600"/>
              </a:spcAft>
              <a:buNone/>
            </a:pPr>
            <a:r>
              <a:rPr lang="en-US" sz="2200" dirty="0" err="1"/>
              <a:t>Spesifikasi</a:t>
            </a:r>
            <a:r>
              <a:rPr lang="en-US" sz="2200" dirty="0"/>
              <a:t> </a:t>
            </a:r>
            <a:r>
              <a:rPr lang="en-US" sz="2200" dirty="0" err="1"/>
              <a:t>penerapan</a:t>
            </a:r>
            <a:r>
              <a:rPr lang="en-US" sz="2200" dirty="0"/>
              <a:t> </a:t>
            </a:r>
            <a:r>
              <a:rPr lang="en-US" sz="2200" dirty="0" err="1"/>
              <a:t>pengetahuan</a:t>
            </a:r>
            <a:r>
              <a:rPr lang="en-US" sz="2200" dirty="0"/>
              <a:t> pada </a:t>
            </a:r>
            <a:r>
              <a:rPr lang="en-US" sz="2200" dirty="0" err="1"/>
              <a:t>agen</a:t>
            </a:r>
            <a:r>
              <a:rPr lang="en-US" sz="2200" dirty="0"/>
              <a:t>:</a:t>
            </a:r>
          </a:p>
          <a:p>
            <a:pPr marL="354013" indent="-255588">
              <a:spcBef>
                <a:spcPts val="600"/>
              </a:spcBef>
              <a:spcAft>
                <a:spcPts val="600"/>
              </a:spcAft>
              <a:buFont typeface="Arial" panose="020B0604020202020204" pitchFamily="34" charset="0"/>
              <a:buChar char="•"/>
            </a:pPr>
            <a:r>
              <a:rPr lang="en-US" sz="2200" i="1" dirty="0"/>
              <a:t>Problem solving agent</a:t>
            </a:r>
            <a:r>
              <a:rPr lang="en-US" sz="2200" dirty="0"/>
              <a:t>: </a:t>
            </a:r>
            <a:r>
              <a:rPr lang="en-US" sz="2200" dirty="0" err="1"/>
              <a:t>memilih</a:t>
            </a:r>
            <a:r>
              <a:rPr lang="en-US" sz="2200" dirty="0"/>
              <a:t> </a:t>
            </a:r>
            <a:r>
              <a:rPr lang="en-US" sz="2200" dirty="0" err="1"/>
              <a:t>solusi</a:t>
            </a:r>
            <a:r>
              <a:rPr lang="en-US" sz="2200" dirty="0"/>
              <a:t> di </a:t>
            </a:r>
            <a:r>
              <a:rPr lang="en-US" sz="2200" dirty="0" err="1"/>
              <a:t>antara</a:t>
            </a:r>
            <a:r>
              <a:rPr lang="en-US" sz="2200" dirty="0"/>
              <a:t> </a:t>
            </a:r>
            <a:r>
              <a:rPr lang="en-US" sz="2200" dirty="0" err="1"/>
              <a:t>kemungkinan</a:t>
            </a:r>
            <a:r>
              <a:rPr lang="en-US" sz="2200" dirty="0"/>
              <a:t>, </a:t>
            </a:r>
            <a:r>
              <a:rPr lang="en-US" sz="2200" dirty="0" err="1"/>
              <a:t>apa</a:t>
            </a:r>
            <a:r>
              <a:rPr lang="en-US" sz="2200" dirty="0"/>
              <a:t> yang </a:t>
            </a:r>
            <a:r>
              <a:rPr lang="en-US" sz="2200" dirty="0" err="1"/>
              <a:t>ia</a:t>
            </a:r>
            <a:r>
              <a:rPr lang="en-US" sz="2200" dirty="0"/>
              <a:t> “</a:t>
            </a:r>
            <a:r>
              <a:rPr lang="en-US" sz="2200" dirty="0" err="1"/>
              <a:t>ketahui</a:t>
            </a:r>
            <a:r>
              <a:rPr lang="en-US" sz="2200" dirty="0"/>
              <a:t>” </a:t>
            </a:r>
            <a:r>
              <a:rPr lang="en-US" sz="2200" dirty="0" err="1"/>
              <a:t>tentang</a:t>
            </a:r>
            <a:r>
              <a:rPr lang="en-US" sz="2200" dirty="0"/>
              <a:t> dunia </a:t>
            </a:r>
            <a:r>
              <a:rPr lang="en-US" sz="2200" dirty="0" err="1"/>
              <a:t>tidak</a:t>
            </a:r>
            <a:r>
              <a:rPr lang="en-US" sz="2200" dirty="0"/>
              <a:t> </a:t>
            </a:r>
            <a:r>
              <a:rPr lang="en-US" sz="2200" dirty="0" err="1"/>
              <a:t>berkembang</a:t>
            </a:r>
            <a:r>
              <a:rPr lang="en-US" sz="2200" dirty="0"/>
              <a:t> </a:t>
            </a:r>
            <a:r>
              <a:rPr lang="en-US" sz="2200" dirty="0" err="1"/>
              <a:t>untuk</a:t>
            </a:r>
            <a:r>
              <a:rPr lang="en-US" sz="2200" dirty="0"/>
              <a:t> </a:t>
            </a:r>
            <a:r>
              <a:rPr lang="en-US" sz="2200" dirty="0" err="1"/>
              <a:t>mencapai</a:t>
            </a:r>
            <a:r>
              <a:rPr lang="en-US" sz="2200" dirty="0"/>
              <a:t> </a:t>
            </a:r>
            <a:r>
              <a:rPr lang="en-US" sz="2200" i="1" dirty="0"/>
              <a:t>problem solution </a:t>
            </a:r>
            <a:r>
              <a:rPr lang="en-US" sz="2200" dirty="0"/>
              <a:t>(</a:t>
            </a:r>
            <a:r>
              <a:rPr lang="en-US" sz="2200" i="1" dirty="0"/>
              <a:t>initial state, successor function, goal test</a:t>
            </a:r>
            <a:r>
              <a:rPr lang="en-US" sz="2200" dirty="0"/>
              <a:t>)</a:t>
            </a:r>
          </a:p>
        </p:txBody>
      </p:sp>
      <p:sp>
        <p:nvSpPr>
          <p:cNvPr id="8" name="Content Placeholder 11">
            <a:extLst>
              <a:ext uri="{FF2B5EF4-FFF2-40B4-BE49-F238E27FC236}">
                <a16:creationId xmlns:a16="http://schemas.microsoft.com/office/drawing/2014/main" id="{4C031EEB-73B0-48EB-A89E-164A06F8E608}"/>
              </a:ext>
            </a:extLst>
          </p:cNvPr>
          <p:cNvSpPr txBox="1">
            <a:spLocks/>
          </p:cNvSpPr>
          <p:nvPr/>
        </p:nvSpPr>
        <p:spPr>
          <a:xfrm>
            <a:off x="1097281" y="3847760"/>
            <a:ext cx="4930586" cy="237998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4013" indent="-255588">
              <a:spcBef>
                <a:spcPts val="600"/>
              </a:spcBef>
              <a:spcAft>
                <a:spcPts val="600"/>
              </a:spcAft>
              <a:buFont typeface="Arial" panose="020B0604020202020204" pitchFamily="34" charset="0"/>
              <a:buChar char="•"/>
            </a:pPr>
            <a:r>
              <a:rPr lang="en-US" sz="2200" i="1" dirty="0"/>
              <a:t>Knowledge-based agent</a:t>
            </a:r>
            <a:r>
              <a:rPr lang="en-US" sz="2200" dirty="0"/>
              <a:t>: </a:t>
            </a:r>
            <a:r>
              <a:rPr lang="en-US" sz="2200" dirty="0" err="1"/>
              <a:t>lebih</a:t>
            </a:r>
            <a:r>
              <a:rPr lang="en-US" sz="2200" dirty="0"/>
              <a:t> “</a:t>
            </a:r>
            <a:r>
              <a:rPr lang="en-US" sz="2200" dirty="0" err="1"/>
              <a:t>pintar</a:t>
            </a:r>
            <a:r>
              <a:rPr lang="en-US" sz="2200" dirty="0"/>
              <a:t>”, </a:t>
            </a:r>
            <a:r>
              <a:rPr lang="en-US" sz="2200" dirty="0" err="1"/>
              <a:t>ia</a:t>
            </a:r>
            <a:r>
              <a:rPr lang="en-US" sz="2200" dirty="0"/>
              <a:t> “</a:t>
            </a:r>
            <a:r>
              <a:rPr lang="en-US" sz="2200" dirty="0" err="1"/>
              <a:t>mengetahui</a:t>
            </a:r>
            <a:r>
              <a:rPr lang="en-US" sz="2200" dirty="0"/>
              <a:t>” </a:t>
            </a:r>
            <a:r>
              <a:rPr lang="en-US" sz="2200" dirty="0" err="1"/>
              <a:t>hal-hal</a:t>
            </a:r>
            <a:r>
              <a:rPr lang="en-US" sz="2200" dirty="0"/>
              <a:t> </a:t>
            </a:r>
            <a:r>
              <a:rPr lang="en-US" sz="2200" dirty="0" err="1"/>
              <a:t>tentang</a:t>
            </a:r>
            <a:r>
              <a:rPr lang="en-US" sz="2200" dirty="0"/>
              <a:t> dunia dan </a:t>
            </a:r>
            <a:r>
              <a:rPr lang="en-US" sz="2200" dirty="0" err="1"/>
              <a:t>dapat</a:t>
            </a:r>
            <a:r>
              <a:rPr lang="en-US" sz="2200" dirty="0"/>
              <a:t> </a:t>
            </a:r>
            <a:r>
              <a:rPr lang="en-US" sz="2200" dirty="0" err="1"/>
              <a:t>melakukan</a:t>
            </a:r>
            <a:r>
              <a:rPr lang="en-US" sz="2200" dirty="0"/>
              <a:t> </a:t>
            </a:r>
            <a:r>
              <a:rPr lang="en-US" sz="2200" i="1" dirty="0"/>
              <a:t>reasoning</a:t>
            </a:r>
            <a:r>
              <a:rPr lang="en-US" sz="2200" dirty="0"/>
              <a:t> (</a:t>
            </a:r>
            <a:r>
              <a:rPr lang="en-US" sz="2200" dirty="0" err="1"/>
              <a:t>berpikir</a:t>
            </a:r>
            <a:r>
              <a:rPr lang="en-US" sz="2200" dirty="0"/>
              <a:t>, </a:t>
            </a:r>
            <a:r>
              <a:rPr lang="en-US" sz="2200" dirty="0" err="1"/>
              <a:t>bernalar</a:t>
            </a:r>
            <a:r>
              <a:rPr lang="en-US" sz="2200" dirty="0"/>
              <a:t>) </a:t>
            </a:r>
            <a:r>
              <a:rPr lang="en-US" sz="2200" dirty="0" err="1"/>
              <a:t>mengenai</a:t>
            </a:r>
            <a:r>
              <a:rPr lang="en-US" sz="2200" dirty="0"/>
              <a:t>:</a:t>
            </a:r>
          </a:p>
          <a:p>
            <a:pPr marL="627063" indent="-255588">
              <a:spcBef>
                <a:spcPts val="200"/>
              </a:spcBef>
              <a:buFont typeface="Arial" panose="020B0604020202020204" pitchFamily="34" charset="0"/>
              <a:buChar char="•"/>
            </a:pPr>
            <a:r>
              <a:rPr lang="en-US" sz="2200" dirty="0"/>
              <a:t>Hal yang </a:t>
            </a:r>
            <a:r>
              <a:rPr lang="en-US" sz="2200" dirty="0" err="1"/>
              <a:t>tidak</a:t>
            </a:r>
            <a:r>
              <a:rPr lang="en-US" sz="2200" dirty="0"/>
              <a:t> </a:t>
            </a:r>
            <a:r>
              <a:rPr lang="en-US" sz="2200" dirty="0" err="1"/>
              <a:t>diketahui</a:t>
            </a:r>
            <a:r>
              <a:rPr lang="en-US" sz="2200" dirty="0"/>
              <a:t> </a:t>
            </a:r>
            <a:r>
              <a:rPr lang="en-US" sz="2200" dirty="0" err="1"/>
              <a:t>sebelumnya</a:t>
            </a:r>
            <a:r>
              <a:rPr lang="en-US" sz="2200" dirty="0"/>
              <a:t> (</a:t>
            </a:r>
            <a:r>
              <a:rPr lang="en-US" sz="2200" i="1" dirty="0" err="1"/>
              <a:t>imprefect</a:t>
            </a:r>
            <a:r>
              <a:rPr lang="en-US" sz="2200" i="1" dirty="0"/>
              <a:t>/ partial information</a:t>
            </a:r>
            <a:r>
              <a:rPr lang="en-US" sz="2200" dirty="0"/>
              <a:t>)</a:t>
            </a:r>
          </a:p>
          <a:p>
            <a:pPr marL="627063" indent="-255588">
              <a:spcBef>
                <a:spcPts val="200"/>
              </a:spcBef>
              <a:buFont typeface="Arial" panose="020B0604020202020204" pitchFamily="34" charset="0"/>
              <a:buChar char="•"/>
            </a:pPr>
            <a:r>
              <a:rPr lang="en-US" sz="2200" dirty="0" err="1"/>
              <a:t>Aksi</a:t>
            </a:r>
            <a:r>
              <a:rPr lang="en-US" sz="2200" dirty="0"/>
              <a:t> yang paling </a:t>
            </a:r>
            <a:r>
              <a:rPr lang="en-US" sz="2200" dirty="0" err="1"/>
              <a:t>baik</a:t>
            </a:r>
            <a:r>
              <a:rPr lang="en-US" sz="2200" dirty="0"/>
              <a:t> </a:t>
            </a:r>
            <a:r>
              <a:rPr lang="en-US" sz="2200" dirty="0" err="1"/>
              <a:t>untuk</a:t>
            </a:r>
            <a:r>
              <a:rPr lang="en-US" sz="2200" dirty="0"/>
              <a:t> </a:t>
            </a:r>
            <a:r>
              <a:rPr lang="en-US" sz="2200" dirty="0" err="1"/>
              <a:t>diambil</a:t>
            </a:r>
            <a:endParaRPr lang="en-US" sz="2200" dirty="0"/>
          </a:p>
        </p:txBody>
      </p:sp>
      <p:pic>
        <p:nvPicPr>
          <p:cNvPr id="3" name="Picture 2">
            <a:extLst>
              <a:ext uri="{FF2B5EF4-FFF2-40B4-BE49-F238E27FC236}">
                <a16:creationId xmlns:a16="http://schemas.microsoft.com/office/drawing/2014/main" id="{2837EA4F-5021-4698-B227-24C988C60DB8}"/>
              </a:ext>
            </a:extLst>
          </p:cNvPr>
          <p:cNvPicPr>
            <a:picLocks noChangeAspect="1"/>
          </p:cNvPicPr>
          <p:nvPr/>
        </p:nvPicPr>
        <p:blipFill>
          <a:blip r:embed="rId2"/>
          <a:stretch>
            <a:fillRect/>
          </a:stretch>
        </p:blipFill>
        <p:spPr>
          <a:xfrm>
            <a:off x="6302680" y="4434768"/>
            <a:ext cx="5471406" cy="873586"/>
          </a:xfrm>
          <a:prstGeom prst="rect">
            <a:avLst/>
          </a:prstGeom>
        </p:spPr>
      </p:pic>
      <p:pic>
        <p:nvPicPr>
          <p:cNvPr id="11" name="Picture 4">
            <a:extLst>
              <a:ext uri="{FF2B5EF4-FFF2-40B4-BE49-F238E27FC236}">
                <a16:creationId xmlns:a16="http://schemas.microsoft.com/office/drawing/2014/main" id="{294FA76B-CB5E-44BE-B2A0-991AF1AB80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34917" y="750010"/>
            <a:ext cx="751067" cy="96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044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AGENT BERBASIS PENGETAHUAN</a:t>
            </a:r>
            <a:br>
              <a:rPr lang="id-ID" sz="4000" b="1" dirty="0"/>
            </a:br>
            <a:r>
              <a:rPr lang="en-US" sz="2700" i="1" dirty="0"/>
              <a:t>Knowledge-Based Agent</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64659"/>
            <a:ext cx="4998721" cy="436988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a:t>Knowledge Base (KB)</a:t>
            </a:r>
          </a:p>
          <a:p>
            <a:pPr marL="354013" indent="-255588">
              <a:spcBef>
                <a:spcPts val="200"/>
              </a:spcBef>
              <a:spcAft>
                <a:spcPts val="300"/>
              </a:spcAft>
              <a:buFont typeface="Arial" panose="020B0604020202020204" pitchFamily="34" charset="0"/>
              <a:buChar char="•"/>
            </a:pPr>
            <a:r>
              <a:rPr lang="en-US" dirty="0"/>
              <a:t>KB </a:t>
            </a:r>
            <a:r>
              <a:rPr lang="en-US" dirty="0" err="1"/>
              <a:t>menyatakan</a:t>
            </a:r>
            <a:r>
              <a:rPr lang="en-US" dirty="0"/>
              <a:t> </a:t>
            </a:r>
            <a:r>
              <a:rPr lang="en-US" dirty="0" err="1"/>
              <a:t>apa</a:t>
            </a:r>
            <a:r>
              <a:rPr lang="en-US" dirty="0"/>
              <a:t> yang “</a:t>
            </a:r>
            <a:r>
              <a:rPr lang="en-US" dirty="0" err="1"/>
              <a:t>diketahui</a:t>
            </a:r>
            <a:r>
              <a:rPr lang="en-US" dirty="0"/>
              <a:t>” </a:t>
            </a:r>
            <a:r>
              <a:rPr lang="en-US" dirty="0" err="1"/>
              <a:t>agen</a:t>
            </a:r>
            <a:endParaRPr lang="en-US" dirty="0"/>
          </a:p>
          <a:p>
            <a:pPr marL="354013" indent="-255588">
              <a:spcBef>
                <a:spcPts val="200"/>
              </a:spcBef>
              <a:spcAft>
                <a:spcPts val="300"/>
              </a:spcAft>
              <a:buFont typeface="Arial" panose="020B0604020202020204" pitchFamily="34" charset="0"/>
              <a:buChar char="•"/>
            </a:pPr>
            <a:r>
              <a:rPr lang="en-US" dirty="0" err="1"/>
              <a:t>Pendekatan</a:t>
            </a:r>
            <a:r>
              <a:rPr lang="en-US" dirty="0"/>
              <a:t> </a:t>
            </a:r>
            <a:r>
              <a:rPr lang="en-US" dirty="0" err="1"/>
              <a:t>deklaratif</a:t>
            </a:r>
            <a:r>
              <a:rPr lang="en-US" dirty="0"/>
              <a:t> “</a:t>
            </a:r>
            <a:r>
              <a:rPr lang="en-US" dirty="0" err="1"/>
              <a:t>memberitahu</a:t>
            </a:r>
            <a:r>
              <a:rPr lang="en-US" dirty="0"/>
              <a:t>” </a:t>
            </a:r>
            <a:r>
              <a:rPr lang="en-US" dirty="0" err="1"/>
              <a:t>informasi</a:t>
            </a:r>
            <a:r>
              <a:rPr lang="en-US" dirty="0"/>
              <a:t> yang </a:t>
            </a:r>
            <a:r>
              <a:rPr lang="en-US" dirty="0" err="1"/>
              <a:t>relevan</a:t>
            </a:r>
            <a:r>
              <a:rPr lang="en-US" dirty="0"/>
              <a:t>, </a:t>
            </a:r>
            <a:r>
              <a:rPr lang="en-US" dirty="0" err="1"/>
              <a:t>simpan</a:t>
            </a:r>
            <a:r>
              <a:rPr lang="en-US" dirty="0"/>
              <a:t> </a:t>
            </a:r>
            <a:r>
              <a:rPr lang="en-US" dirty="0" err="1"/>
              <a:t>dalam</a:t>
            </a:r>
            <a:r>
              <a:rPr lang="en-US" dirty="0"/>
              <a:t> KB</a:t>
            </a:r>
          </a:p>
          <a:p>
            <a:pPr marL="354013" indent="-255588">
              <a:spcBef>
                <a:spcPts val="200"/>
              </a:spcBef>
              <a:spcAft>
                <a:spcPts val="300"/>
              </a:spcAft>
              <a:buFont typeface="Arial" panose="020B0604020202020204" pitchFamily="34" charset="0"/>
              <a:buChar char="•"/>
            </a:pPr>
            <a:r>
              <a:rPr lang="en-US" dirty="0" err="1"/>
              <a:t>Agen</a:t>
            </a:r>
            <a:r>
              <a:rPr lang="en-US" dirty="0"/>
              <a:t> </a:t>
            </a:r>
            <a:r>
              <a:rPr lang="en-US" dirty="0" err="1"/>
              <a:t>dapat</a:t>
            </a:r>
            <a:r>
              <a:rPr lang="en-US" dirty="0"/>
              <a:t> </a:t>
            </a:r>
            <a:r>
              <a:rPr lang="en-US" dirty="0" err="1"/>
              <a:t>ditanya</a:t>
            </a:r>
            <a:r>
              <a:rPr lang="en-US" dirty="0"/>
              <a:t> (</a:t>
            </a:r>
            <a:r>
              <a:rPr lang="en-US" dirty="0" err="1"/>
              <a:t>atau</a:t>
            </a:r>
            <a:r>
              <a:rPr lang="en-US" dirty="0"/>
              <a:t> </a:t>
            </a:r>
            <a:r>
              <a:rPr lang="en-US" dirty="0" err="1"/>
              <a:t>bertanya</a:t>
            </a:r>
            <a:r>
              <a:rPr lang="en-US" dirty="0"/>
              <a:t>) </a:t>
            </a:r>
            <a:r>
              <a:rPr lang="en-US" dirty="0" err="1"/>
              <a:t>apa</a:t>
            </a:r>
            <a:r>
              <a:rPr lang="en-US" dirty="0"/>
              <a:t> yang </a:t>
            </a:r>
            <a:r>
              <a:rPr lang="en-US" dirty="0" err="1"/>
              <a:t>sebaiknya</a:t>
            </a:r>
            <a:r>
              <a:rPr lang="en-US" dirty="0"/>
              <a:t> </a:t>
            </a:r>
            <a:r>
              <a:rPr lang="en-US" dirty="0" err="1"/>
              <a:t>dilakukan</a:t>
            </a:r>
            <a:r>
              <a:rPr lang="en-US" dirty="0"/>
              <a:t> </a:t>
            </a:r>
            <a:r>
              <a:rPr lang="en-US" dirty="0" err="1"/>
              <a:t>berdasarkan</a:t>
            </a:r>
            <a:r>
              <a:rPr lang="en-US" dirty="0"/>
              <a:t> KB</a:t>
            </a:r>
          </a:p>
          <a:p>
            <a:pPr marL="354013" indent="-255588">
              <a:spcBef>
                <a:spcPts val="200"/>
              </a:spcBef>
              <a:spcAft>
                <a:spcPts val="300"/>
              </a:spcAft>
              <a:buFont typeface="Arial" panose="020B0604020202020204" pitchFamily="34" charset="0"/>
              <a:buChar char="•"/>
            </a:pPr>
            <a:r>
              <a:rPr lang="en-US" dirty="0" err="1"/>
              <a:t>Agen</a:t>
            </a:r>
            <a:r>
              <a:rPr lang="en-US" dirty="0"/>
              <a:t> </a:t>
            </a:r>
            <a:r>
              <a:rPr lang="en-US" dirty="0" err="1"/>
              <a:t>berbasis</a:t>
            </a:r>
            <a:r>
              <a:rPr lang="en-US" dirty="0"/>
              <a:t> </a:t>
            </a:r>
            <a:r>
              <a:rPr lang="en-US" dirty="0" err="1"/>
              <a:t>pengetahuan</a:t>
            </a:r>
            <a:r>
              <a:rPr lang="en-US" dirty="0"/>
              <a:t>:</a:t>
            </a:r>
          </a:p>
          <a:p>
            <a:pPr marL="627063" indent="-255588">
              <a:spcBef>
                <a:spcPts val="200"/>
              </a:spcBef>
              <a:spcAft>
                <a:spcPts val="300"/>
              </a:spcAft>
              <a:buFont typeface="Arial" panose="020B0604020202020204" pitchFamily="34" charset="0"/>
              <a:buChar char="•"/>
            </a:pPr>
            <a:r>
              <a:rPr lang="en-US" dirty="0" err="1"/>
              <a:t>Mereprentasikan</a:t>
            </a:r>
            <a:r>
              <a:rPr lang="en-US" dirty="0"/>
              <a:t> </a:t>
            </a:r>
            <a:r>
              <a:rPr lang="en-US" i="1" dirty="0"/>
              <a:t>world, state, action</a:t>
            </a:r>
            <a:r>
              <a:rPr lang="en-US" dirty="0"/>
              <a:t>, </a:t>
            </a:r>
            <a:r>
              <a:rPr lang="en-US" dirty="0" err="1"/>
              <a:t>dst</a:t>
            </a:r>
            <a:endParaRPr lang="en-US" dirty="0"/>
          </a:p>
          <a:p>
            <a:pPr marL="627063" indent="-255588">
              <a:spcBef>
                <a:spcPts val="200"/>
              </a:spcBef>
              <a:spcAft>
                <a:spcPts val="300"/>
              </a:spcAft>
              <a:buFont typeface="Arial" panose="020B0604020202020204" pitchFamily="34" charset="0"/>
              <a:buChar char="•"/>
            </a:pPr>
            <a:r>
              <a:rPr lang="en-US" dirty="0" err="1"/>
              <a:t>Menerima</a:t>
            </a:r>
            <a:r>
              <a:rPr lang="en-US" dirty="0"/>
              <a:t> </a:t>
            </a:r>
            <a:r>
              <a:rPr lang="en-US" dirty="0" err="1"/>
              <a:t>informasi</a:t>
            </a:r>
            <a:r>
              <a:rPr lang="en-US" dirty="0"/>
              <a:t> </a:t>
            </a:r>
            <a:r>
              <a:rPr lang="en-US" dirty="0" err="1"/>
              <a:t>baru</a:t>
            </a:r>
            <a:r>
              <a:rPr lang="en-US" dirty="0"/>
              <a:t> (dan meng-</a:t>
            </a:r>
            <a:r>
              <a:rPr lang="en-US" i="1" dirty="0"/>
              <a:t>update</a:t>
            </a:r>
            <a:r>
              <a:rPr lang="en-US" dirty="0"/>
              <a:t> </a:t>
            </a:r>
            <a:r>
              <a:rPr lang="en-US" dirty="0" err="1"/>
              <a:t>representasinya</a:t>
            </a:r>
            <a:r>
              <a:rPr lang="en-US" dirty="0"/>
              <a:t>)</a:t>
            </a:r>
          </a:p>
          <a:p>
            <a:pPr marL="627063" indent="-255588">
              <a:spcBef>
                <a:spcPts val="200"/>
              </a:spcBef>
              <a:spcAft>
                <a:spcPts val="300"/>
              </a:spcAft>
              <a:buFont typeface="Arial" panose="020B0604020202020204" pitchFamily="34" charset="0"/>
              <a:buChar char="•"/>
            </a:pPr>
            <a:r>
              <a:rPr lang="en-US" dirty="0" err="1"/>
              <a:t>Menyimpulkan</a:t>
            </a:r>
            <a:r>
              <a:rPr lang="en-US" dirty="0"/>
              <a:t> </a:t>
            </a:r>
            <a:r>
              <a:rPr lang="en-US" dirty="0" err="1"/>
              <a:t>pengetahuan</a:t>
            </a:r>
            <a:r>
              <a:rPr lang="en-US" dirty="0"/>
              <a:t> lain yang </a:t>
            </a:r>
            <a:r>
              <a:rPr lang="en-US" dirty="0" err="1"/>
              <a:t>tidak</a:t>
            </a:r>
            <a:r>
              <a:rPr lang="en-US" dirty="0"/>
              <a:t> </a:t>
            </a:r>
            <a:r>
              <a:rPr lang="en-US" dirty="0" err="1"/>
              <a:t>eksplisit</a:t>
            </a:r>
            <a:r>
              <a:rPr lang="en-US" dirty="0"/>
              <a:t> (</a:t>
            </a:r>
            <a:r>
              <a:rPr lang="en-US" i="1" dirty="0"/>
              <a:t>hidden property</a:t>
            </a:r>
            <a:r>
              <a:rPr lang="en-US" dirty="0"/>
              <a:t>)</a:t>
            </a:r>
          </a:p>
          <a:p>
            <a:pPr marL="627063" indent="-255588">
              <a:spcBef>
                <a:spcPts val="200"/>
              </a:spcBef>
              <a:spcAft>
                <a:spcPts val="300"/>
              </a:spcAft>
              <a:buFont typeface="Arial" panose="020B0604020202020204" pitchFamily="34" charset="0"/>
              <a:buChar char="•"/>
            </a:pPr>
            <a:r>
              <a:rPr lang="en-US" dirty="0" err="1"/>
              <a:t>Menyimpulkan</a:t>
            </a:r>
            <a:r>
              <a:rPr lang="en-US" dirty="0"/>
              <a:t> </a:t>
            </a:r>
            <a:r>
              <a:rPr lang="en-US" dirty="0" err="1"/>
              <a:t>aksi</a:t>
            </a:r>
            <a:r>
              <a:rPr lang="en-US" dirty="0"/>
              <a:t> yang </a:t>
            </a:r>
            <a:r>
              <a:rPr lang="en-US" dirty="0" err="1"/>
              <a:t>perlu</a:t>
            </a:r>
            <a:r>
              <a:rPr lang="en-US" dirty="0"/>
              <a:t> </a:t>
            </a:r>
            <a:r>
              <a:rPr lang="en-US" dirty="0" err="1"/>
              <a:t>diambil</a:t>
            </a:r>
            <a:endParaRPr lang="en-US" dirty="0"/>
          </a:p>
        </p:txBody>
      </p:sp>
      <p:sp>
        <p:nvSpPr>
          <p:cNvPr id="8" name="Content Placeholder 11">
            <a:extLst>
              <a:ext uri="{FF2B5EF4-FFF2-40B4-BE49-F238E27FC236}">
                <a16:creationId xmlns:a16="http://schemas.microsoft.com/office/drawing/2014/main" id="{4C031EEB-73B0-48EB-A89E-164A06F8E608}"/>
              </a:ext>
            </a:extLst>
          </p:cNvPr>
          <p:cNvSpPr txBox="1">
            <a:spLocks/>
          </p:cNvSpPr>
          <p:nvPr/>
        </p:nvSpPr>
        <p:spPr>
          <a:xfrm>
            <a:off x="6636820" y="2950190"/>
            <a:ext cx="4930586" cy="306081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4013" indent="-255588">
              <a:spcBef>
                <a:spcPts val="200"/>
              </a:spcBef>
              <a:buFont typeface="Arial" panose="020B0604020202020204" pitchFamily="34" charset="0"/>
              <a:buChar char="•"/>
            </a:pPr>
            <a:r>
              <a:rPr lang="en-US" i="1" dirty="0"/>
              <a:t>Knowledge Base</a:t>
            </a:r>
            <a:r>
              <a:rPr lang="en-US" dirty="0"/>
              <a:t>:</a:t>
            </a:r>
          </a:p>
          <a:p>
            <a:pPr marL="627063" indent="-255588">
              <a:spcBef>
                <a:spcPts val="200"/>
              </a:spcBef>
              <a:buFont typeface="Arial" panose="020B0604020202020204" pitchFamily="34" charset="0"/>
              <a:buChar char="•"/>
            </a:pPr>
            <a:r>
              <a:rPr lang="en-US" dirty="0" err="1"/>
              <a:t>Himpunan</a:t>
            </a:r>
            <a:r>
              <a:rPr lang="en-US" dirty="0"/>
              <a:t> </a:t>
            </a:r>
            <a:r>
              <a:rPr lang="en-US" dirty="0" err="1"/>
              <a:t>representasi</a:t>
            </a:r>
            <a:r>
              <a:rPr lang="en-US" dirty="0"/>
              <a:t> </a:t>
            </a:r>
            <a:r>
              <a:rPr lang="en-US" dirty="0" err="1"/>
              <a:t>fakta</a:t>
            </a:r>
            <a:r>
              <a:rPr lang="en-US" dirty="0"/>
              <a:t> yang </a:t>
            </a:r>
            <a:r>
              <a:rPr lang="en-US" dirty="0" err="1"/>
              <a:t>diketahui</a:t>
            </a:r>
            <a:r>
              <a:rPr lang="en-US" dirty="0"/>
              <a:t> </a:t>
            </a:r>
            <a:r>
              <a:rPr lang="en-US" dirty="0" err="1"/>
              <a:t>tentang</a:t>
            </a:r>
            <a:r>
              <a:rPr lang="en-US" dirty="0"/>
              <a:t> </a:t>
            </a:r>
            <a:r>
              <a:rPr lang="en-US" dirty="0" err="1"/>
              <a:t>lingkungannya</a:t>
            </a:r>
            <a:endParaRPr lang="en-US" dirty="0"/>
          </a:p>
          <a:p>
            <a:pPr marL="627063" indent="-255588">
              <a:spcBef>
                <a:spcPts val="200"/>
              </a:spcBef>
              <a:buFont typeface="Arial" panose="020B0604020202020204" pitchFamily="34" charset="0"/>
              <a:buChar char="•"/>
            </a:pPr>
            <a:r>
              <a:rPr lang="en-US" dirty="0" err="1"/>
              <a:t>Dinyatakan</a:t>
            </a:r>
            <a:r>
              <a:rPr lang="en-US" dirty="0"/>
              <a:t> </a:t>
            </a:r>
            <a:r>
              <a:rPr lang="en-US" dirty="0" err="1"/>
              <a:t>dalam</a:t>
            </a:r>
            <a:r>
              <a:rPr lang="en-US" dirty="0"/>
              <a:t> </a:t>
            </a:r>
            <a:r>
              <a:rPr lang="en-US" dirty="0" err="1"/>
              <a:t>bahasa</a:t>
            </a:r>
            <a:r>
              <a:rPr lang="en-US" dirty="0"/>
              <a:t> formal</a:t>
            </a:r>
          </a:p>
          <a:p>
            <a:pPr marL="627063" indent="-255588">
              <a:spcBef>
                <a:spcPts val="200"/>
              </a:spcBef>
              <a:buFont typeface="Arial" panose="020B0604020202020204" pitchFamily="34" charset="0"/>
              <a:buChar char="•"/>
            </a:pPr>
            <a:r>
              <a:rPr lang="en-US" dirty="0" err="1"/>
              <a:t>Menambahkan</a:t>
            </a:r>
            <a:r>
              <a:rPr lang="en-US" dirty="0"/>
              <a:t> </a:t>
            </a:r>
            <a:r>
              <a:rPr lang="en-US" dirty="0" err="1"/>
              <a:t>fakta</a:t>
            </a:r>
            <a:r>
              <a:rPr lang="en-US" dirty="0"/>
              <a:t> </a:t>
            </a:r>
            <a:r>
              <a:rPr lang="en-US" dirty="0" err="1"/>
              <a:t>baru</a:t>
            </a:r>
            <a:r>
              <a:rPr lang="en-US" dirty="0"/>
              <a:t> </a:t>
            </a:r>
            <a:r>
              <a:rPr lang="en-US" dirty="0" err="1"/>
              <a:t>ke</a:t>
            </a:r>
            <a:r>
              <a:rPr lang="en-US" dirty="0"/>
              <a:t> </a:t>
            </a:r>
            <a:r>
              <a:rPr lang="en-US" dirty="0" err="1"/>
              <a:t>dalam</a:t>
            </a:r>
            <a:r>
              <a:rPr lang="en-US" dirty="0"/>
              <a:t> KB</a:t>
            </a:r>
          </a:p>
          <a:p>
            <a:pPr marL="354013" indent="-255588">
              <a:spcBef>
                <a:spcPts val="200"/>
              </a:spcBef>
              <a:buFont typeface="Arial" panose="020B0604020202020204" pitchFamily="34" charset="0"/>
              <a:buChar char="•"/>
            </a:pPr>
            <a:r>
              <a:rPr lang="en-US" i="1" dirty="0"/>
              <a:t>Inference Engine</a:t>
            </a:r>
            <a:r>
              <a:rPr lang="en-US" dirty="0"/>
              <a:t>:</a:t>
            </a:r>
          </a:p>
          <a:p>
            <a:pPr marL="627063" indent="-255588">
              <a:spcBef>
                <a:spcPts val="200"/>
              </a:spcBef>
              <a:buFont typeface="Arial" panose="020B0604020202020204" pitchFamily="34" charset="0"/>
              <a:buChar char="•"/>
            </a:pPr>
            <a:r>
              <a:rPr lang="en-US" dirty="0" err="1"/>
              <a:t>Menentukan</a:t>
            </a:r>
            <a:r>
              <a:rPr lang="en-US" dirty="0"/>
              <a:t> </a:t>
            </a:r>
            <a:r>
              <a:rPr lang="en-US" dirty="0" err="1"/>
              <a:t>fakta</a:t>
            </a:r>
            <a:r>
              <a:rPr lang="en-US" dirty="0"/>
              <a:t> </a:t>
            </a:r>
            <a:r>
              <a:rPr lang="en-US" dirty="0" err="1"/>
              <a:t>baru</a:t>
            </a:r>
            <a:r>
              <a:rPr lang="en-US" dirty="0"/>
              <a:t> yang </a:t>
            </a:r>
            <a:r>
              <a:rPr lang="en-US" dirty="0" err="1"/>
              <a:t>diturunkan</a:t>
            </a:r>
            <a:r>
              <a:rPr lang="en-US" dirty="0"/>
              <a:t> </a:t>
            </a:r>
            <a:r>
              <a:rPr lang="en-US" dirty="0" err="1"/>
              <a:t>dari</a:t>
            </a:r>
            <a:r>
              <a:rPr lang="en-US" dirty="0"/>
              <a:t> </a:t>
            </a:r>
            <a:r>
              <a:rPr lang="en-US" dirty="0" err="1"/>
              <a:t>pengetahun</a:t>
            </a:r>
            <a:r>
              <a:rPr lang="en-US" dirty="0"/>
              <a:t> yang </a:t>
            </a:r>
            <a:r>
              <a:rPr lang="en-US" dirty="0" err="1"/>
              <a:t>ada</a:t>
            </a:r>
            <a:r>
              <a:rPr lang="en-US" dirty="0"/>
              <a:t> </a:t>
            </a:r>
            <a:r>
              <a:rPr lang="en-US" dirty="0" err="1"/>
              <a:t>dalam</a:t>
            </a:r>
            <a:r>
              <a:rPr lang="en-US" dirty="0"/>
              <a:t> KB</a:t>
            </a:r>
          </a:p>
          <a:p>
            <a:pPr marL="627063" indent="-255588">
              <a:spcBef>
                <a:spcPts val="200"/>
              </a:spcBef>
              <a:buFont typeface="Arial" panose="020B0604020202020204" pitchFamily="34" charset="0"/>
              <a:buChar char="•"/>
            </a:pPr>
            <a:r>
              <a:rPr lang="en-US" dirty="0" err="1"/>
              <a:t>Menjawab</a:t>
            </a:r>
            <a:r>
              <a:rPr lang="en-US" dirty="0"/>
              <a:t> </a:t>
            </a:r>
            <a:r>
              <a:rPr lang="en-US" dirty="0" err="1"/>
              <a:t>pertanyaan</a:t>
            </a:r>
            <a:r>
              <a:rPr lang="en-US" dirty="0"/>
              <a:t> </a:t>
            </a:r>
            <a:r>
              <a:rPr lang="en-US" dirty="0" err="1"/>
              <a:t>berdasarkan</a:t>
            </a:r>
            <a:r>
              <a:rPr lang="en-US" dirty="0"/>
              <a:t> KB yang </a:t>
            </a:r>
            <a:r>
              <a:rPr lang="en-US" dirty="0" err="1"/>
              <a:t>sudah</a:t>
            </a:r>
            <a:r>
              <a:rPr lang="en-US" dirty="0"/>
              <a:t> </a:t>
            </a:r>
            <a:r>
              <a:rPr lang="en-US" dirty="0" err="1"/>
              <a:t>ada</a:t>
            </a:r>
            <a:endParaRPr lang="en-US" dirty="0"/>
          </a:p>
        </p:txBody>
      </p:sp>
      <p:pic>
        <p:nvPicPr>
          <p:cNvPr id="3" name="Picture 2">
            <a:extLst>
              <a:ext uri="{FF2B5EF4-FFF2-40B4-BE49-F238E27FC236}">
                <a16:creationId xmlns:a16="http://schemas.microsoft.com/office/drawing/2014/main" id="{2837EA4F-5021-4698-B227-24C988C60DB8}"/>
              </a:ext>
            </a:extLst>
          </p:cNvPr>
          <p:cNvPicPr>
            <a:picLocks noChangeAspect="1"/>
          </p:cNvPicPr>
          <p:nvPr/>
        </p:nvPicPr>
        <p:blipFill>
          <a:blip r:embed="rId2"/>
          <a:stretch>
            <a:fillRect/>
          </a:stretch>
        </p:blipFill>
        <p:spPr>
          <a:xfrm>
            <a:off x="6353366" y="1969064"/>
            <a:ext cx="5471406" cy="873586"/>
          </a:xfrm>
          <a:prstGeom prst="rect">
            <a:avLst/>
          </a:prstGeom>
        </p:spPr>
      </p:pic>
      <p:pic>
        <p:nvPicPr>
          <p:cNvPr id="11" name="Picture 4">
            <a:extLst>
              <a:ext uri="{FF2B5EF4-FFF2-40B4-BE49-F238E27FC236}">
                <a16:creationId xmlns:a16="http://schemas.microsoft.com/office/drawing/2014/main" id="{294FA76B-CB5E-44BE-B2A0-991AF1AB80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34917" y="750010"/>
            <a:ext cx="751067" cy="96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749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AGENT BERBASIS PENGETAHUAN</a:t>
            </a:r>
            <a:br>
              <a:rPr lang="id-ID" sz="4000" b="1" dirty="0"/>
            </a:br>
            <a:r>
              <a:rPr lang="en-US" sz="2700" i="1" dirty="0"/>
              <a:t>Knowledge-Based Agent</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64659"/>
            <a:ext cx="5732729" cy="436988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Contoh</a:t>
            </a:r>
            <a:r>
              <a:rPr lang="en-US" sz="2400" b="1" dirty="0"/>
              <a:t>: Wumpus World</a:t>
            </a:r>
          </a:p>
          <a:p>
            <a:pPr marL="354013" indent="-255588">
              <a:spcBef>
                <a:spcPts val="200"/>
              </a:spcBef>
              <a:spcAft>
                <a:spcPts val="300"/>
              </a:spcAft>
              <a:buFont typeface="Arial" panose="020B0604020202020204" pitchFamily="34" charset="0"/>
              <a:buChar char="•"/>
            </a:pPr>
            <a:r>
              <a:rPr lang="en-US" i="1" dirty="0"/>
              <a:t>Performance measure</a:t>
            </a:r>
            <a:r>
              <a:rPr lang="en-US" dirty="0"/>
              <a:t>: </a:t>
            </a:r>
            <a:r>
              <a:rPr lang="en-US" dirty="0" err="1"/>
              <a:t>emas</a:t>
            </a:r>
            <a:r>
              <a:rPr lang="en-US" dirty="0"/>
              <a:t> +1000, </a:t>
            </a:r>
            <a:r>
              <a:rPr lang="en-US" dirty="0" err="1"/>
              <a:t>mati</a:t>
            </a:r>
            <a:r>
              <a:rPr lang="en-US" dirty="0"/>
              <a:t> -1000, </a:t>
            </a:r>
            <a:r>
              <a:rPr lang="en-US" dirty="0" err="1"/>
              <a:t>gerak</a:t>
            </a:r>
            <a:r>
              <a:rPr lang="en-US" dirty="0"/>
              <a:t> -1, </a:t>
            </a:r>
            <a:r>
              <a:rPr lang="en-US" dirty="0" err="1"/>
              <a:t>panah</a:t>
            </a:r>
            <a:r>
              <a:rPr lang="en-US" dirty="0"/>
              <a:t> -10</a:t>
            </a:r>
          </a:p>
          <a:p>
            <a:pPr marL="354013" indent="-255588">
              <a:spcBef>
                <a:spcPts val="200"/>
              </a:spcBef>
              <a:spcAft>
                <a:spcPts val="300"/>
              </a:spcAft>
              <a:buFont typeface="Arial" panose="020B0604020202020204" pitchFamily="34" charset="0"/>
              <a:buChar char="•"/>
            </a:pPr>
            <a:r>
              <a:rPr lang="en-US" i="1" dirty="0"/>
              <a:t>Environment</a:t>
            </a:r>
            <a:r>
              <a:rPr lang="en-US" dirty="0"/>
              <a:t>: Ruang </a:t>
            </a:r>
            <a:r>
              <a:rPr lang="en-US" dirty="0" err="1"/>
              <a:t>matriks</a:t>
            </a:r>
            <a:r>
              <a:rPr lang="en-US" dirty="0"/>
              <a:t> 4x4, initial state [1,1], </a:t>
            </a:r>
            <a:r>
              <a:rPr lang="en-US" dirty="0" err="1"/>
              <a:t>ada</a:t>
            </a:r>
            <a:r>
              <a:rPr lang="en-US" dirty="0"/>
              <a:t> gold, </a:t>
            </a:r>
            <a:r>
              <a:rPr lang="en-US" dirty="0" err="1"/>
              <a:t>wumpus</a:t>
            </a:r>
            <a:r>
              <a:rPr lang="en-US" dirty="0"/>
              <a:t>, dan pit yang </a:t>
            </a:r>
            <a:r>
              <a:rPr lang="en-US" dirty="0" err="1"/>
              <a:t>lokasinya</a:t>
            </a:r>
            <a:r>
              <a:rPr lang="en-US" dirty="0"/>
              <a:t> </a:t>
            </a:r>
            <a:r>
              <a:rPr lang="en-US" dirty="0" err="1"/>
              <a:t>dipilih</a:t>
            </a:r>
            <a:r>
              <a:rPr lang="en-US" dirty="0"/>
              <a:t> </a:t>
            </a:r>
            <a:r>
              <a:rPr lang="en-US" dirty="0" err="1"/>
              <a:t>secara</a:t>
            </a:r>
            <a:r>
              <a:rPr lang="en-US" dirty="0"/>
              <a:t> </a:t>
            </a:r>
            <a:r>
              <a:rPr lang="en-US" dirty="0" err="1"/>
              <a:t>acak</a:t>
            </a:r>
            <a:endParaRPr lang="en-US" dirty="0"/>
          </a:p>
          <a:p>
            <a:pPr marL="354013" indent="-255588">
              <a:spcBef>
                <a:spcPts val="200"/>
              </a:spcBef>
              <a:spcAft>
                <a:spcPts val="300"/>
              </a:spcAft>
              <a:buFont typeface="Arial" panose="020B0604020202020204" pitchFamily="34" charset="0"/>
              <a:buChar char="•"/>
            </a:pPr>
            <a:r>
              <a:rPr lang="en-US" i="1" dirty="0"/>
              <a:t>Percept</a:t>
            </a:r>
            <a:r>
              <a:rPr lang="en-US" dirty="0"/>
              <a:t> </a:t>
            </a:r>
            <a:r>
              <a:rPr lang="en-US" dirty="0" err="1"/>
              <a:t>terdiri</a:t>
            </a:r>
            <a:r>
              <a:rPr lang="en-US" dirty="0"/>
              <a:t> </a:t>
            </a:r>
            <a:r>
              <a:rPr lang="en-US" dirty="0" err="1"/>
              <a:t>dari</a:t>
            </a:r>
            <a:r>
              <a:rPr lang="en-US" dirty="0"/>
              <a:t>:</a:t>
            </a:r>
          </a:p>
          <a:p>
            <a:pPr marL="635000" indent="-255588">
              <a:spcBef>
                <a:spcPts val="200"/>
              </a:spcBef>
              <a:spcAft>
                <a:spcPts val="300"/>
              </a:spcAft>
              <a:buFont typeface="Arial" panose="020B0604020202020204" pitchFamily="34" charset="0"/>
              <a:buChar char="•"/>
            </a:pPr>
            <a:r>
              <a:rPr lang="en-US" dirty="0"/>
              <a:t>Breeze: </a:t>
            </a:r>
            <a:r>
              <a:rPr lang="en-US" dirty="0" err="1"/>
              <a:t>kamar</a:t>
            </a:r>
            <a:r>
              <a:rPr lang="en-US" dirty="0"/>
              <a:t> di </a:t>
            </a:r>
            <a:r>
              <a:rPr lang="en-US" dirty="0" err="1"/>
              <a:t>samping</a:t>
            </a:r>
            <a:r>
              <a:rPr lang="en-US" dirty="0"/>
              <a:t> </a:t>
            </a:r>
            <a:r>
              <a:rPr lang="en-US" dirty="0" err="1"/>
              <a:t>lubang</a:t>
            </a:r>
            <a:r>
              <a:rPr lang="en-US" dirty="0"/>
              <a:t> </a:t>
            </a:r>
            <a:r>
              <a:rPr lang="en-US" dirty="0" err="1"/>
              <a:t>jebakan</a:t>
            </a:r>
            <a:r>
              <a:rPr lang="en-US" dirty="0"/>
              <a:t> </a:t>
            </a:r>
            <a:r>
              <a:rPr lang="en-US" dirty="0" err="1"/>
              <a:t>ada</a:t>
            </a:r>
            <a:r>
              <a:rPr lang="en-US" dirty="0"/>
              <a:t> </a:t>
            </a:r>
            <a:r>
              <a:rPr lang="en-US" dirty="0" err="1"/>
              <a:t>hembusan</a:t>
            </a:r>
            <a:r>
              <a:rPr lang="en-US" dirty="0"/>
              <a:t> </a:t>
            </a:r>
            <a:r>
              <a:rPr lang="en-US" dirty="0" err="1"/>
              <a:t>angin</a:t>
            </a:r>
            <a:endParaRPr lang="en-US" dirty="0"/>
          </a:p>
          <a:p>
            <a:pPr marL="635000" indent="-255588">
              <a:spcBef>
                <a:spcPts val="200"/>
              </a:spcBef>
              <a:spcAft>
                <a:spcPts val="300"/>
              </a:spcAft>
              <a:buFont typeface="Arial" panose="020B0604020202020204" pitchFamily="34" charset="0"/>
              <a:buChar char="•"/>
            </a:pPr>
            <a:r>
              <a:rPr lang="en-US" dirty="0"/>
              <a:t>Glitter: </a:t>
            </a:r>
            <a:r>
              <a:rPr lang="en-US" dirty="0" err="1"/>
              <a:t>kamar</a:t>
            </a:r>
            <a:r>
              <a:rPr lang="en-US" dirty="0"/>
              <a:t> di mana </a:t>
            </a:r>
            <a:r>
              <a:rPr lang="en-US" dirty="0" err="1"/>
              <a:t>ada</a:t>
            </a:r>
            <a:r>
              <a:rPr lang="en-US" dirty="0"/>
              <a:t> </a:t>
            </a:r>
            <a:r>
              <a:rPr lang="en-US" dirty="0" err="1"/>
              <a:t>emas</a:t>
            </a:r>
            <a:r>
              <a:rPr lang="en-US" dirty="0"/>
              <a:t> </a:t>
            </a:r>
            <a:r>
              <a:rPr lang="en-US" dirty="0" err="1"/>
              <a:t>ada</a:t>
            </a:r>
            <a:r>
              <a:rPr lang="en-US" dirty="0"/>
              <a:t> </a:t>
            </a:r>
            <a:r>
              <a:rPr lang="en-US" dirty="0" err="1"/>
              <a:t>sinar</a:t>
            </a:r>
            <a:endParaRPr lang="en-US" dirty="0"/>
          </a:p>
          <a:p>
            <a:pPr marL="635000" indent="-255588">
              <a:spcBef>
                <a:spcPts val="200"/>
              </a:spcBef>
              <a:spcAft>
                <a:spcPts val="300"/>
              </a:spcAft>
              <a:buFont typeface="Arial" panose="020B0604020202020204" pitchFamily="34" charset="0"/>
              <a:buChar char="•"/>
            </a:pPr>
            <a:r>
              <a:rPr lang="en-US" i="1" dirty="0"/>
              <a:t>Smell</a:t>
            </a:r>
            <a:r>
              <a:rPr lang="en-US" dirty="0"/>
              <a:t>: </a:t>
            </a:r>
            <a:r>
              <a:rPr lang="en-US" dirty="0" err="1"/>
              <a:t>kamar</a:t>
            </a:r>
            <a:r>
              <a:rPr lang="en-US" dirty="0"/>
              <a:t> di </a:t>
            </a:r>
            <a:r>
              <a:rPr lang="en-US" dirty="0" err="1"/>
              <a:t>samping</a:t>
            </a:r>
            <a:r>
              <a:rPr lang="en-US" dirty="0"/>
              <a:t> </a:t>
            </a:r>
            <a:r>
              <a:rPr lang="en-US" dirty="0" err="1"/>
              <a:t>wumpus</a:t>
            </a:r>
            <a:r>
              <a:rPr lang="en-US" dirty="0"/>
              <a:t> </a:t>
            </a:r>
            <a:r>
              <a:rPr lang="en-US" dirty="0" err="1"/>
              <a:t>berbau</a:t>
            </a:r>
            <a:r>
              <a:rPr lang="en-US" dirty="0"/>
              <a:t> </a:t>
            </a:r>
            <a:r>
              <a:rPr lang="en-US" dirty="0" err="1"/>
              <a:t>busuk</a:t>
            </a:r>
            <a:endParaRPr lang="en-US" dirty="0"/>
          </a:p>
          <a:p>
            <a:pPr marL="635000" indent="-255588">
              <a:spcBef>
                <a:spcPts val="200"/>
              </a:spcBef>
              <a:spcAft>
                <a:spcPts val="300"/>
              </a:spcAft>
              <a:buFont typeface="Arial" panose="020B0604020202020204" pitchFamily="34" charset="0"/>
              <a:buChar char="•"/>
            </a:pPr>
            <a:r>
              <a:rPr lang="en-US" i="1" dirty="0"/>
              <a:t>Action</a:t>
            </a:r>
            <a:r>
              <a:rPr lang="en-US" dirty="0"/>
              <a:t>: </a:t>
            </a:r>
            <a:r>
              <a:rPr lang="en-US" dirty="0" err="1"/>
              <a:t>maju</a:t>
            </a:r>
            <a:r>
              <a:rPr lang="en-US" dirty="0"/>
              <a:t>, </a:t>
            </a:r>
            <a:r>
              <a:rPr lang="en-US" dirty="0" err="1"/>
              <a:t>belok</a:t>
            </a:r>
            <a:r>
              <a:rPr lang="en-US" dirty="0"/>
              <a:t> </a:t>
            </a:r>
            <a:r>
              <a:rPr lang="en-US" dirty="0" err="1"/>
              <a:t>kiri</a:t>
            </a:r>
            <a:r>
              <a:rPr lang="en-US" dirty="0"/>
              <a:t> dan </a:t>
            </a:r>
            <a:r>
              <a:rPr lang="en-US" dirty="0" err="1"/>
              <a:t>kanan</a:t>
            </a:r>
            <a:r>
              <a:rPr lang="en-US" dirty="0"/>
              <a:t> 90 </a:t>
            </a:r>
            <a:r>
              <a:rPr lang="en-US" dirty="0" err="1"/>
              <a:t>derajat</a:t>
            </a:r>
            <a:r>
              <a:rPr lang="en-US" dirty="0"/>
              <a:t>, </a:t>
            </a:r>
            <a:r>
              <a:rPr lang="en-US" dirty="0" err="1"/>
              <a:t>tembak</a:t>
            </a:r>
            <a:r>
              <a:rPr lang="en-US" dirty="0"/>
              <a:t> </a:t>
            </a:r>
            <a:r>
              <a:rPr lang="en-US" dirty="0" err="1"/>
              <a:t>panah</a:t>
            </a:r>
            <a:r>
              <a:rPr lang="en-US" dirty="0"/>
              <a:t> (</a:t>
            </a:r>
            <a:r>
              <a:rPr lang="en-US" dirty="0" err="1"/>
              <a:t>satu</a:t>
            </a:r>
            <a:r>
              <a:rPr lang="en-US" dirty="0"/>
              <a:t> kali), </a:t>
            </a:r>
            <a:r>
              <a:rPr lang="en-US" dirty="0" err="1"/>
              <a:t>ambil</a:t>
            </a:r>
            <a:r>
              <a:rPr lang="en-US" dirty="0"/>
              <a:t> </a:t>
            </a:r>
            <a:r>
              <a:rPr lang="en-US" dirty="0" err="1"/>
              <a:t>benda</a:t>
            </a:r>
            <a:r>
              <a:rPr lang="en-US" dirty="0"/>
              <a:t> </a:t>
            </a:r>
          </a:p>
        </p:txBody>
      </p:sp>
      <p:pic>
        <p:nvPicPr>
          <p:cNvPr id="11" name="Picture 4">
            <a:extLst>
              <a:ext uri="{FF2B5EF4-FFF2-40B4-BE49-F238E27FC236}">
                <a16:creationId xmlns:a16="http://schemas.microsoft.com/office/drawing/2014/main" id="{294FA76B-CB5E-44BE-B2A0-991AF1AB80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4917" y="750010"/>
            <a:ext cx="751067" cy="96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18CEB910-1C82-4CD8-9BA3-6B7ADBFF5B26}"/>
              </a:ext>
            </a:extLst>
          </p:cNvPr>
          <p:cNvPicPr>
            <a:picLocks noChangeAspect="1"/>
          </p:cNvPicPr>
          <p:nvPr/>
        </p:nvPicPr>
        <p:blipFill>
          <a:blip r:embed="rId3"/>
          <a:stretch>
            <a:fillRect/>
          </a:stretch>
        </p:blipFill>
        <p:spPr>
          <a:xfrm>
            <a:off x="6861110" y="1986916"/>
            <a:ext cx="4325092" cy="4247628"/>
          </a:xfrm>
          <a:prstGeom prst="rect">
            <a:avLst/>
          </a:prstGeom>
        </p:spPr>
      </p:pic>
    </p:spTree>
    <p:extLst>
      <p:ext uri="{BB962C8B-B14F-4D97-AF65-F5344CB8AC3E}">
        <p14:creationId xmlns:p14="http://schemas.microsoft.com/office/powerpoint/2010/main" val="1115879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AGENT BERBASIS PENGETAHUAN</a:t>
            </a:r>
            <a:br>
              <a:rPr lang="id-ID" sz="4000" b="1" dirty="0"/>
            </a:br>
            <a:r>
              <a:rPr lang="en-US" sz="2700" i="1" dirty="0"/>
              <a:t>Knowledge-Based Agent</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64659"/>
            <a:ext cx="3288109" cy="436988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Contoh</a:t>
            </a:r>
            <a:r>
              <a:rPr lang="en-US" sz="2400" b="1" dirty="0"/>
              <a:t>: Wumpus World</a:t>
            </a:r>
          </a:p>
          <a:p>
            <a:pPr marL="98425" indent="0">
              <a:spcBef>
                <a:spcPts val="400"/>
              </a:spcBef>
              <a:spcAft>
                <a:spcPts val="400"/>
              </a:spcAft>
              <a:buNone/>
            </a:pPr>
            <a:r>
              <a:rPr lang="en-US" dirty="0"/>
              <a:t>Sifat </a:t>
            </a:r>
            <a:r>
              <a:rPr lang="en-US" dirty="0" err="1"/>
              <a:t>dari</a:t>
            </a:r>
            <a:r>
              <a:rPr lang="en-US" dirty="0"/>
              <a:t> Wumpus World:</a:t>
            </a:r>
          </a:p>
          <a:p>
            <a:pPr marL="354013" indent="-255588">
              <a:spcBef>
                <a:spcPts val="400"/>
              </a:spcBef>
              <a:spcAft>
                <a:spcPts val="400"/>
              </a:spcAft>
              <a:buFont typeface="Arial" panose="020B0604020202020204" pitchFamily="34" charset="0"/>
              <a:buChar char="•"/>
            </a:pPr>
            <a:r>
              <a:rPr lang="en-US" i="1" dirty="0"/>
              <a:t>Fully observable</a:t>
            </a:r>
            <a:r>
              <a:rPr lang="en-US" dirty="0"/>
              <a:t>? </a:t>
            </a:r>
            <a:r>
              <a:rPr lang="en-US" dirty="0" err="1"/>
              <a:t>Tidak</a:t>
            </a:r>
            <a:r>
              <a:rPr lang="en-US" dirty="0"/>
              <a:t>, </a:t>
            </a:r>
            <a:r>
              <a:rPr lang="en-US" dirty="0" err="1"/>
              <a:t>hanya</a:t>
            </a:r>
            <a:r>
              <a:rPr lang="en-US" dirty="0"/>
              <a:t> </a:t>
            </a:r>
            <a:r>
              <a:rPr lang="en-US" dirty="0" err="1"/>
              <a:t>bisa</a:t>
            </a:r>
            <a:r>
              <a:rPr lang="en-US" dirty="0"/>
              <a:t> </a:t>
            </a:r>
            <a:r>
              <a:rPr lang="en-US" dirty="0" err="1"/>
              <a:t>berpresepsi</a:t>
            </a:r>
            <a:r>
              <a:rPr lang="en-US" dirty="0"/>
              <a:t> </a:t>
            </a:r>
            <a:r>
              <a:rPr lang="en-US" dirty="0" err="1"/>
              <a:t>lokal</a:t>
            </a:r>
            <a:endParaRPr lang="en-US" dirty="0"/>
          </a:p>
          <a:p>
            <a:pPr marL="354013" indent="-255588">
              <a:spcBef>
                <a:spcPts val="400"/>
              </a:spcBef>
              <a:spcAft>
                <a:spcPts val="400"/>
              </a:spcAft>
              <a:buFont typeface="Arial" panose="020B0604020202020204" pitchFamily="34" charset="0"/>
              <a:buChar char="•"/>
            </a:pPr>
            <a:r>
              <a:rPr lang="en-US" i="1" dirty="0"/>
              <a:t>Deterministic</a:t>
            </a:r>
            <a:r>
              <a:rPr lang="en-US" dirty="0"/>
              <a:t>? </a:t>
            </a:r>
            <a:r>
              <a:rPr lang="en-US" dirty="0" err="1"/>
              <a:t>Ya</a:t>
            </a:r>
            <a:r>
              <a:rPr lang="en-US" dirty="0"/>
              <a:t>, </a:t>
            </a:r>
            <a:r>
              <a:rPr lang="en-US" dirty="0" err="1"/>
              <a:t>hasil</a:t>
            </a:r>
            <a:r>
              <a:rPr lang="en-US" dirty="0"/>
              <a:t> </a:t>
            </a:r>
            <a:r>
              <a:rPr lang="en-US" dirty="0" err="1"/>
              <a:t>tindakan</a:t>
            </a:r>
            <a:r>
              <a:rPr lang="en-US" dirty="0"/>
              <a:t> </a:t>
            </a:r>
            <a:r>
              <a:rPr lang="en-US" dirty="0" err="1"/>
              <a:t>jelas</a:t>
            </a:r>
            <a:r>
              <a:rPr lang="en-US" dirty="0"/>
              <a:t> dan </a:t>
            </a:r>
            <a:r>
              <a:rPr lang="en-US" dirty="0" err="1"/>
              <a:t>pasti</a:t>
            </a:r>
            <a:endParaRPr lang="en-US" dirty="0"/>
          </a:p>
          <a:p>
            <a:pPr marL="354013" indent="-255588">
              <a:spcBef>
                <a:spcPts val="400"/>
              </a:spcBef>
              <a:spcAft>
                <a:spcPts val="400"/>
              </a:spcAft>
              <a:buFont typeface="Arial" panose="020B0604020202020204" pitchFamily="34" charset="0"/>
              <a:buChar char="•"/>
            </a:pPr>
            <a:r>
              <a:rPr lang="en-US" i="1" dirty="0"/>
              <a:t>Episodic</a:t>
            </a:r>
            <a:r>
              <a:rPr lang="en-US" dirty="0"/>
              <a:t>? </a:t>
            </a:r>
            <a:r>
              <a:rPr lang="en-US" dirty="0" err="1"/>
              <a:t>Tidak</a:t>
            </a:r>
            <a:r>
              <a:rPr lang="en-US" dirty="0"/>
              <a:t>, </a:t>
            </a:r>
            <a:r>
              <a:rPr lang="en-US" dirty="0" err="1"/>
              <a:t>tergantung</a:t>
            </a:r>
            <a:r>
              <a:rPr lang="en-US" dirty="0"/>
              <a:t> </a:t>
            </a:r>
            <a:r>
              <a:rPr lang="en-US" dirty="0" err="1"/>
              <a:t>urutan</a:t>
            </a:r>
            <a:r>
              <a:rPr lang="en-US" dirty="0"/>
              <a:t> </a:t>
            </a:r>
            <a:r>
              <a:rPr lang="en-US" dirty="0" err="1"/>
              <a:t>aksi</a:t>
            </a:r>
            <a:endParaRPr lang="en-US" dirty="0"/>
          </a:p>
          <a:p>
            <a:pPr marL="354013" indent="-255588">
              <a:spcBef>
                <a:spcPts val="400"/>
              </a:spcBef>
              <a:spcAft>
                <a:spcPts val="400"/>
              </a:spcAft>
              <a:buFont typeface="Arial" panose="020B0604020202020204" pitchFamily="34" charset="0"/>
              <a:buChar char="•"/>
            </a:pPr>
            <a:r>
              <a:rPr lang="en-US" i="1" dirty="0"/>
              <a:t>Static</a:t>
            </a:r>
            <a:r>
              <a:rPr lang="en-US" dirty="0"/>
              <a:t>? </a:t>
            </a:r>
            <a:r>
              <a:rPr lang="en-US" dirty="0" err="1"/>
              <a:t>Ya</a:t>
            </a:r>
            <a:r>
              <a:rPr lang="en-US" dirty="0"/>
              <a:t>, gold, </a:t>
            </a:r>
            <a:r>
              <a:rPr lang="en-US" dirty="0" err="1"/>
              <a:t>wumpus</a:t>
            </a:r>
            <a:r>
              <a:rPr lang="en-US" dirty="0"/>
              <a:t>, pit </a:t>
            </a:r>
            <a:r>
              <a:rPr lang="en-US" dirty="0" err="1"/>
              <a:t>tidak</a:t>
            </a:r>
            <a:r>
              <a:rPr lang="en-US" dirty="0"/>
              <a:t> </a:t>
            </a:r>
            <a:r>
              <a:rPr lang="en-US" dirty="0" err="1"/>
              <a:t>bergerak</a:t>
            </a:r>
            <a:endParaRPr lang="en-US" dirty="0"/>
          </a:p>
          <a:p>
            <a:pPr marL="354013" indent="-255588">
              <a:spcBef>
                <a:spcPts val="400"/>
              </a:spcBef>
              <a:spcAft>
                <a:spcPts val="400"/>
              </a:spcAft>
              <a:buFont typeface="Arial" panose="020B0604020202020204" pitchFamily="34" charset="0"/>
              <a:buChar char="•"/>
            </a:pPr>
            <a:r>
              <a:rPr lang="en-US" i="1" dirty="0"/>
              <a:t>Discrete</a:t>
            </a:r>
            <a:r>
              <a:rPr lang="en-US" dirty="0"/>
              <a:t>? </a:t>
            </a:r>
            <a:r>
              <a:rPr lang="en-US" dirty="0" err="1"/>
              <a:t>Ya</a:t>
            </a:r>
            <a:endParaRPr lang="en-US" dirty="0"/>
          </a:p>
          <a:p>
            <a:pPr marL="354013" indent="-255588">
              <a:spcBef>
                <a:spcPts val="400"/>
              </a:spcBef>
              <a:spcAft>
                <a:spcPts val="400"/>
              </a:spcAft>
              <a:buFont typeface="Arial" panose="020B0604020202020204" pitchFamily="34" charset="0"/>
              <a:buChar char="•"/>
            </a:pPr>
            <a:r>
              <a:rPr lang="en-US" i="1" dirty="0"/>
              <a:t>Single agent</a:t>
            </a:r>
            <a:r>
              <a:rPr lang="en-US" dirty="0"/>
              <a:t>? </a:t>
            </a:r>
            <a:r>
              <a:rPr lang="en-US" dirty="0" err="1"/>
              <a:t>Ya</a:t>
            </a:r>
            <a:r>
              <a:rPr lang="en-US" dirty="0"/>
              <a:t> </a:t>
            </a:r>
          </a:p>
        </p:txBody>
      </p:sp>
      <p:pic>
        <p:nvPicPr>
          <p:cNvPr id="11" name="Picture 4">
            <a:extLst>
              <a:ext uri="{FF2B5EF4-FFF2-40B4-BE49-F238E27FC236}">
                <a16:creationId xmlns:a16="http://schemas.microsoft.com/office/drawing/2014/main" id="{294FA76B-CB5E-44BE-B2A0-991AF1AB80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4917" y="750010"/>
            <a:ext cx="751067" cy="96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090C2440-3608-490A-BC6B-FDE3FEC5F525}"/>
              </a:ext>
            </a:extLst>
          </p:cNvPr>
          <p:cNvPicPr>
            <a:picLocks noChangeAspect="1"/>
          </p:cNvPicPr>
          <p:nvPr/>
        </p:nvPicPr>
        <p:blipFill>
          <a:blip r:embed="rId3"/>
          <a:stretch>
            <a:fillRect/>
          </a:stretch>
        </p:blipFill>
        <p:spPr>
          <a:xfrm>
            <a:off x="4918534" y="1487376"/>
            <a:ext cx="6276975" cy="2562225"/>
          </a:xfrm>
          <a:prstGeom prst="rect">
            <a:avLst/>
          </a:prstGeom>
        </p:spPr>
      </p:pic>
      <p:pic>
        <p:nvPicPr>
          <p:cNvPr id="6" name="Picture 5">
            <a:extLst>
              <a:ext uri="{FF2B5EF4-FFF2-40B4-BE49-F238E27FC236}">
                <a16:creationId xmlns:a16="http://schemas.microsoft.com/office/drawing/2014/main" id="{4157DD9C-A7BF-43C6-9C49-AA74054F3685}"/>
              </a:ext>
            </a:extLst>
          </p:cNvPr>
          <p:cNvPicPr>
            <a:picLocks noChangeAspect="1"/>
          </p:cNvPicPr>
          <p:nvPr/>
        </p:nvPicPr>
        <p:blipFill>
          <a:blip r:embed="rId4"/>
          <a:stretch>
            <a:fillRect/>
          </a:stretch>
        </p:blipFill>
        <p:spPr>
          <a:xfrm>
            <a:off x="4918534" y="4168311"/>
            <a:ext cx="6286500" cy="2543175"/>
          </a:xfrm>
          <a:prstGeom prst="rect">
            <a:avLst/>
          </a:prstGeom>
        </p:spPr>
      </p:pic>
    </p:spTree>
    <p:extLst>
      <p:ext uri="{BB962C8B-B14F-4D97-AF65-F5344CB8AC3E}">
        <p14:creationId xmlns:p14="http://schemas.microsoft.com/office/powerpoint/2010/main" val="404936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fade">
                                      <p:cBhvr>
                                        <p:cTn id="21" dur="500"/>
                                        <p:tgtEl>
                                          <p:spTgt spid="10">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fade">
                                      <p:cBhvr>
                                        <p:cTn id="24" dur="500"/>
                                        <p:tgtEl>
                                          <p:spTgt spid="10">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fade">
                                      <p:cBhvr>
                                        <p:cTn id="27" dur="500"/>
                                        <p:tgtEl>
                                          <p:spTgt spid="10">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xEl>
                                              <p:pRg st="7" end="7"/>
                                            </p:txEl>
                                          </p:spTgt>
                                        </p:tgtEl>
                                        <p:attrNameLst>
                                          <p:attrName>style.visibility</p:attrName>
                                        </p:attrNameLst>
                                      </p:cBhvr>
                                      <p:to>
                                        <p:strVal val="visible"/>
                                      </p:to>
                                    </p:set>
                                    <p:animEffect transition="in" filter="fade">
                                      <p:cBhvr>
                                        <p:cTn id="30"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AGENT BERBASIS LOGIKA</a:t>
            </a:r>
            <a:br>
              <a:rPr lang="id-ID" sz="4000" b="1" dirty="0"/>
            </a:br>
            <a:r>
              <a:rPr lang="en-US" sz="2700" i="1" dirty="0"/>
              <a:t>Logical Agent</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64659"/>
            <a:ext cx="4998721" cy="436988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a:t>Knowledge Base (KB)</a:t>
            </a:r>
          </a:p>
          <a:p>
            <a:pPr marL="354013" indent="-255588">
              <a:spcBef>
                <a:spcPts val="600"/>
              </a:spcBef>
              <a:spcAft>
                <a:spcPts val="600"/>
              </a:spcAft>
              <a:buFont typeface="Arial" panose="020B0604020202020204" pitchFamily="34" charset="0"/>
              <a:buChar char="•"/>
            </a:pPr>
            <a:r>
              <a:rPr lang="en-US" dirty="0" err="1"/>
              <a:t>Logika</a:t>
            </a:r>
            <a:r>
              <a:rPr lang="en-US" dirty="0"/>
              <a:t> </a:t>
            </a:r>
            <a:r>
              <a:rPr lang="en-US" dirty="0" err="1"/>
              <a:t>sebagai</a:t>
            </a:r>
            <a:r>
              <a:rPr lang="en-US" dirty="0"/>
              <a:t> </a:t>
            </a:r>
            <a:r>
              <a:rPr lang="en-US" dirty="0" err="1"/>
              <a:t>bahasa</a:t>
            </a:r>
            <a:r>
              <a:rPr lang="en-US" dirty="0"/>
              <a:t> formal </a:t>
            </a:r>
            <a:r>
              <a:rPr lang="en-US" dirty="0" err="1"/>
              <a:t>untuk</a:t>
            </a:r>
            <a:r>
              <a:rPr lang="en-US" dirty="0"/>
              <a:t> </a:t>
            </a:r>
            <a:r>
              <a:rPr lang="en-US" dirty="0" err="1"/>
              <a:t>merepresenasikan</a:t>
            </a:r>
            <a:r>
              <a:rPr lang="en-US" dirty="0"/>
              <a:t> </a:t>
            </a:r>
            <a:r>
              <a:rPr lang="en-US" dirty="0" err="1"/>
              <a:t>fakta</a:t>
            </a:r>
            <a:r>
              <a:rPr lang="en-US" dirty="0"/>
              <a:t> </a:t>
            </a:r>
            <a:r>
              <a:rPr lang="en-US" dirty="0" err="1"/>
              <a:t>sedemikian</a:t>
            </a:r>
            <a:r>
              <a:rPr lang="en-US" dirty="0"/>
              <a:t> </a:t>
            </a:r>
            <a:r>
              <a:rPr lang="en-US" dirty="0" err="1"/>
              <a:t>sehingga</a:t>
            </a:r>
            <a:r>
              <a:rPr lang="en-US" dirty="0"/>
              <a:t> </a:t>
            </a:r>
            <a:r>
              <a:rPr lang="en-US" dirty="0" err="1"/>
              <a:t>kesimpulan</a:t>
            </a:r>
            <a:r>
              <a:rPr lang="en-US" dirty="0"/>
              <a:t> </a:t>
            </a:r>
            <a:r>
              <a:rPr lang="en-US" dirty="0" err="1"/>
              <a:t>dapat</a:t>
            </a:r>
            <a:r>
              <a:rPr lang="en-US" dirty="0"/>
              <a:t> </a:t>
            </a:r>
            <a:r>
              <a:rPr lang="en-US" dirty="0" err="1"/>
              <a:t>ditarik</a:t>
            </a:r>
            <a:endParaRPr lang="en-US" dirty="0"/>
          </a:p>
          <a:p>
            <a:pPr marL="354013" indent="-255588">
              <a:spcBef>
                <a:spcPts val="600"/>
              </a:spcBef>
              <a:spcAft>
                <a:spcPts val="600"/>
              </a:spcAft>
              <a:buFont typeface="Arial" panose="020B0604020202020204" pitchFamily="34" charset="0"/>
              <a:buChar char="•"/>
            </a:pPr>
            <a:r>
              <a:rPr lang="en-US" dirty="0" err="1"/>
              <a:t>Terdapat</a:t>
            </a:r>
            <a:r>
              <a:rPr lang="en-US" dirty="0"/>
              <a:t> </a:t>
            </a:r>
            <a:r>
              <a:rPr lang="en-US" dirty="0" err="1"/>
              <a:t>banyak</a:t>
            </a:r>
            <a:r>
              <a:rPr lang="en-US" dirty="0"/>
              <a:t> </a:t>
            </a:r>
            <a:r>
              <a:rPr lang="en-US" dirty="0" err="1"/>
              <a:t>metode</a:t>
            </a:r>
            <a:r>
              <a:rPr lang="en-US" dirty="0"/>
              <a:t> inference, </a:t>
            </a:r>
            <a:r>
              <a:rPr lang="en-US" dirty="0" err="1"/>
              <a:t>sehingga</a:t>
            </a:r>
            <a:r>
              <a:rPr lang="en-US" dirty="0"/>
              <a:t> </a:t>
            </a:r>
            <a:r>
              <a:rPr lang="en-US" dirty="0" err="1"/>
              <a:t>kita</a:t>
            </a:r>
            <a:r>
              <a:rPr lang="en-US" dirty="0"/>
              <a:t> </a:t>
            </a:r>
            <a:r>
              <a:rPr lang="en-US" dirty="0" err="1"/>
              <a:t>bisa</a:t>
            </a:r>
            <a:r>
              <a:rPr lang="en-US" dirty="0"/>
              <a:t> </a:t>
            </a:r>
            <a:r>
              <a:rPr lang="en-US" dirty="0" err="1"/>
              <a:t>membangun</a:t>
            </a:r>
            <a:r>
              <a:rPr lang="en-US" dirty="0"/>
              <a:t> </a:t>
            </a:r>
            <a:r>
              <a:rPr lang="en-US" i="1" dirty="0"/>
              <a:t>agent </a:t>
            </a:r>
            <a:r>
              <a:rPr lang="en-US" i="1" dirty="0" err="1"/>
              <a:t>wumpus</a:t>
            </a:r>
            <a:r>
              <a:rPr lang="en-US" i="1" dirty="0"/>
              <a:t> world</a:t>
            </a:r>
            <a:r>
              <a:rPr lang="en-US" dirty="0"/>
              <a:t> </a:t>
            </a:r>
            <a:r>
              <a:rPr lang="en-US" dirty="0" err="1"/>
              <a:t>dengan</a:t>
            </a:r>
            <a:r>
              <a:rPr lang="en-US" dirty="0"/>
              <a:t> </a:t>
            </a:r>
            <a:r>
              <a:rPr lang="en-US" dirty="0" err="1"/>
              <a:t>logika</a:t>
            </a:r>
            <a:r>
              <a:rPr lang="en-US" dirty="0"/>
              <a:t>, </a:t>
            </a:r>
            <a:r>
              <a:rPr lang="en-US" dirty="0" err="1"/>
              <a:t>yaitu</a:t>
            </a:r>
            <a:r>
              <a:rPr lang="en-US" dirty="0"/>
              <a:t> </a:t>
            </a:r>
            <a:r>
              <a:rPr lang="en-US" dirty="0" err="1"/>
              <a:t>memanfaatkan</a:t>
            </a:r>
            <a:r>
              <a:rPr lang="en-US" dirty="0"/>
              <a:t> </a:t>
            </a:r>
            <a:r>
              <a:rPr lang="en-US" dirty="0" err="1"/>
              <a:t>logika</a:t>
            </a:r>
            <a:r>
              <a:rPr lang="en-US" dirty="0"/>
              <a:t> </a:t>
            </a:r>
            <a:r>
              <a:rPr lang="en-US" dirty="0" err="1"/>
              <a:t>matematika</a:t>
            </a:r>
            <a:r>
              <a:rPr lang="en-US" dirty="0"/>
              <a:t> dan </a:t>
            </a:r>
            <a:r>
              <a:rPr lang="en-US" dirty="0" err="1"/>
              <a:t>filsafat</a:t>
            </a:r>
            <a:r>
              <a:rPr lang="en-US" dirty="0"/>
              <a:t> yang </a:t>
            </a:r>
            <a:r>
              <a:rPr lang="en-US" dirty="0" err="1"/>
              <a:t>dikembangkan</a:t>
            </a:r>
            <a:r>
              <a:rPr lang="en-US" dirty="0"/>
              <a:t> </a:t>
            </a:r>
          </a:p>
          <a:p>
            <a:pPr marL="354013" indent="-255588">
              <a:spcBef>
                <a:spcPts val="600"/>
              </a:spcBef>
              <a:spcAft>
                <a:spcPts val="600"/>
              </a:spcAft>
              <a:buFont typeface="Arial" panose="020B0604020202020204" pitchFamily="34" charset="0"/>
              <a:buChar char="•"/>
            </a:pPr>
            <a:r>
              <a:rPr lang="en-US" i="1" dirty="0"/>
              <a:t>Entailment</a:t>
            </a:r>
            <a:r>
              <a:rPr lang="en-US" dirty="0"/>
              <a:t> </a:t>
            </a:r>
            <a:r>
              <a:rPr lang="en-US" dirty="0" err="1"/>
              <a:t>adalah</a:t>
            </a:r>
            <a:r>
              <a:rPr lang="en-US" dirty="0"/>
              <a:t> </a:t>
            </a:r>
            <a:r>
              <a:rPr lang="en-US" dirty="0" err="1"/>
              <a:t>suatu</a:t>
            </a:r>
            <a:r>
              <a:rPr lang="en-US" dirty="0"/>
              <a:t> </a:t>
            </a:r>
            <a:r>
              <a:rPr lang="en-US" dirty="0" err="1"/>
              <a:t>fakta</a:t>
            </a:r>
            <a:r>
              <a:rPr lang="en-US" dirty="0"/>
              <a:t> </a:t>
            </a:r>
            <a:r>
              <a:rPr lang="en-US" dirty="0" err="1"/>
              <a:t>bisa</a:t>
            </a:r>
            <a:r>
              <a:rPr lang="en-US" dirty="0"/>
              <a:t> </a:t>
            </a:r>
            <a:r>
              <a:rPr lang="en-US" dirty="0" err="1"/>
              <a:t>disimpulkan</a:t>
            </a:r>
            <a:r>
              <a:rPr lang="en-US" dirty="0"/>
              <a:t> </a:t>
            </a:r>
            <a:r>
              <a:rPr lang="en-US" dirty="0" err="1"/>
              <a:t>dari</a:t>
            </a:r>
            <a:r>
              <a:rPr lang="en-US" dirty="0"/>
              <a:t> (</a:t>
            </a:r>
            <a:r>
              <a:rPr lang="en-US" dirty="0" err="1"/>
              <a:t>kumpulan</a:t>
            </a:r>
            <a:r>
              <a:rPr lang="en-US" dirty="0"/>
              <a:t>) </a:t>
            </a:r>
            <a:r>
              <a:rPr lang="en-US" dirty="0" err="1"/>
              <a:t>fakta</a:t>
            </a:r>
            <a:r>
              <a:rPr lang="en-US" dirty="0"/>
              <a:t> lain</a:t>
            </a:r>
          </a:p>
          <a:p>
            <a:pPr marL="635000" indent="-255588">
              <a:spcBef>
                <a:spcPts val="600"/>
              </a:spcBef>
              <a:spcAft>
                <a:spcPts val="600"/>
              </a:spcAft>
              <a:buFont typeface="Arial" panose="020B0604020202020204" pitchFamily="34" charset="0"/>
              <a:buChar char="•"/>
            </a:pPr>
            <a:r>
              <a:rPr lang="en-US" dirty="0"/>
              <a:t>KB |= </a:t>
            </a:r>
            <a:r>
              <a:rPr lang="el-GR" i="1" dirty="0"/>
              <a:t>α</a:t>
            </a:r>
            <a:r>
              <a:rPr lang="el-GR" dirty="0"/>
              <a:t> </a:t>
            </a:r>
            <a:r>
              <a:rPr lang="en-US" dirty="0" err="1"/>
              <a:t>berarti</a:t>
            </a:r>
            <a:r>
              <a:rPr lang="en-US" dirty="0"/>
              <a:t> KB </a:t>
            </a:r>
            <a:r>
              <a:rPr lang="en-US" dirty="0" err="1"/>
              <a:t>melakukan</a:t>
            </a:r>
            <a:r>
              <a:rPr lang="en-US" dirty="0"/>
              <a:t> </a:t>
            </a:r>
            <a:r>
              <a:rPr lang="en-US" i="1" dirty="0"/>
              <a:t>entailment</a:t>
            </a:r>
            <a:r>
              <a:rPr lang="en-US" dirty="0"/>
              <a:t> sentence </a:t>
            </a:r>
            <a:r>
              <a:rPr lang="el-GR" i="1" dirty="0"/>
              <a:t>α</a:t>
            </a:r>
            <a:r>
              <a:rPr lang="el-GR" dirty="0"/>
              <a:t> </a:t>
            </a:r>
            <a:r>
              <a:rPr lang="en-US" dirty="0" err="1"/>
              <a:t>jika</a:t>
            </a:r>
            <a:r>
              <a:rPr lang="en-US" dirty="0"/>
              <a:t> dan </a:t>
            </a:r>
            <a:r>
              <a:rPr lang="en-US" dirty="0" err="1"/>
              <a:t>hanya</a:t>
            </a:r>
            <a:r>
              <a:rPr lang="en-US" dirty="0"/>
              <a:t> </a:t>
            </a:r>
            <a:r>
              <a:rPr lang="en-US" dirty="0" err="1"/>
              <a:t>jikaa</a:t>
            </a:r>
            <a:r>
              <a:rPr lang="en-US" dirty="0"/>
              <a:t> </a:t>
            </a:r>
            <a:r>
              <a:rPr lang="el-GR" i="1" dirty="0"/>
              <a:t>α </a:t>
            </a:r>
            <a:r>
              <a:rPr lang="en-US" i="1" dirty="0"/>
              <a:t>true</a:t>
            </a:r>
            <a:r>
              <a:rPr lang="en-US" dirty="0"/>
              <a:t> </a:t>
            </a:r>
            <a:r>
              <a:rPr lang="en-US" dirty="0" err="1"/>
              <a:t>dalam</a:t>
            </a:r>
            <a:r>
              <a:rPr lang="en-US" dirty="0"/>
              <a:t> “dunia” di mana KB </a:t>
            </a:r>
            <a:r>
              <a:rPr lang="en-US" i="1" dirty="0"/>
              <a:t>true</a:t>
            </a:r>
            <a:endParaRPr lang="en-US" dirty="0"/>
          </a:p>
        </p:txBody>
      </p:sp>
      <p:sp>
        <p:nvSpPr>
          <p:cNvPr id="8" name="Content Placeholder 11">
            <a:extLst>
              <a:ext uri="{FF2B5EF4-FFF2-40B4-BE49-F238E27FC236}">
                <a16:creationId xmlns:a16="http://schemas.microsoft.com/office/drawing/2014/main" id="{4C031EEB-73B0-48EB-A89E-164A06F8E608}"/>
              </a:ext>
            </a:extLst>
          </p:cNvPr>
          <p:cNvSpPr txBox="1">
            <a:spLocks/>
          </p:cNvSpPr>
          <p:nvPr/>
        </p:nvSpPr>
        <p:spPr>
          <a:xfrm>
            <a:off x="6562175" y="1864659"/>
            <a:ext cx="4930586" cy="306081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4013" indent="-255588">
              <a:spcBef>
                <a:spcPts val="200"/>
              </a:spcBef>
              <a:buFont typeface="Arial" panose="020B0604020202020204" pitchFamily="34" charset="0"/>
              <a:buChar char="•"/>
            </a:pPr>
            <a:r>
              <a:rPr lang="en-US" dirty="0" err="1"/>
              <a:t>Inferensi</a:t>
            </a:r>
            <a:r>
              <a:rPr lang="en-US" dirty="0"/>
              <a:t> </a:t>
            </a:r>
            <a:r>
              <a:rPr lang="en-US" dirty="0" err="1"/>
              <a:t>atau</a:t>
            </a:r>
            <a:r>
              <a:rPr lang="en-US" dirty="0"/>
              <a:t> </a:t>
            </a:r>
            <a:r>
              <a:rPr lang="en-US" i="1" dirty="0"/>
              <a:t>reasoning</a:t>
            </a:r>
            <a:r>
              <a:rPr lang="en-US" dirty="0"/>
              <a:t> </a:t>
            </a:r>
            <a:r>
              <a:rPr lang="en-US" dirty="0" err="1"/>
              <a:t>merupakan</a:t>
            </a:r>
            <a:r>
              <a:rPr lang="en-US" dirty="0"/>
              <a:t> </a:t>
            </a:r>
            <a:r>
              <a:rPr lang="en-US" dirty="0" err="1"/>
              <a:t>pembentukan</a:t>
            </a:r>
            <a:r>
              <a:rPr lang="en-US" dirty="0"/>
              <a:t> </a:t>
            </a:r>
            <a:r>
              <a:rPr lang="en-US" dirty="0" err="1"/>
              <a:t>fakta</a:t>
            </a:r>
            <a:r>
              <a:rPr lang="en-US" dirty="0"/>
              <a:t> (</a:t>
            </a:r>
            <a:r>
              <a:rPr lang="en-US" i="1" dirty="0"/>
              <a:t>sentence</a:t>
            </a:r>
            <a:r>
              <a:rPr lang="en-US" dirty="0"/>
              <a:t>) </a:t>
            </a:r>
            <a:r>
              <a:rPr lang="en-US" dirty="0" err="1"/>
              <a:t>baru</a:t>
            </a:r>
            <a:r>
              <a:rPr lang="en-US" dirty="0"/>
              <a:t> yang meng-</a:t>
            </a:r>
            <a:r>
              <a:rPr lang="en-US" i="1" dirty="0"/>
              <a:t>entail</a:t>
            </a:r>
            <a:r>
              <a:rPr lang="en-US" dirty="0"/>
              <a:t> </a:t>
            </a:r>
            <a:r>
              <a:rPr lang="en-US" dirty="0" err="1"/>
              <a:t>fakta-fakta</a:t>
            </a:r>
            <a:r>
              <a:rPr lang="en-US" dirty="0"/>
              <a:t> lama </a:t>
            </a:r>
          </a:p>
          <a:p>
            <a:pPr marL="354013" indent="-255588">
              <a:spcBef>
                <a:spcPts val="200"/>
              </a:spcBef>
              <a:buFont typeface="Arial" panose="020B0604020202020204" pitchFamily="34" charset="0"/>
              <a:buChar char="•"/>
            </a:pPr>
            <a:r>
              <a:rPr lang="en-US" i="1" dirty="0"/>
              <a:t>Reasoning</a:t>
            </a:r>
            <a:r>
              <a:rPr lang="en-US" dirty="0"/>
              <a:t> </a:t>
            </a:r>
            <a:r>
              <a:rPr lang="en-US" dirty="0" err="1"/>
              <a:t>bukan</a:t>
            </a:r>
            <a:r>
              <a:rPr lang="en-US" dirty="0"/>
              <a:t> </a:t>
            </a:r>
            <a:r>
              <a:rPr lang="en-US" dirty="0" err="1"/>
              <a:t>dilakukan</a:t>
            </a:r>
            <a:r>
              <a:rPr lang="en-US" dirty="0"/>
              <a:t> pada </a:t>
            </a:r>
            <a:r>
              <a:rPr lang="en-US" dirty="0" err="1"/>
              <a:t>fakta</a:t>
            </a:r>
            <a:r>
              <a:rPr lang="en-US" dirty="0"/>
              <a:t> </a:t>
            </a:r>
            <a:r>
              <a:rPr lang="en-US" dirty="0" err="1"/>
              <a:t>berdasarkan</a:t>
            </a:r>
            <a:r>
              <a:rPr lang="en-US" dirty="0"/>
              <a:t> </a:t>
            </a:r>
            <a:r>
              <a:rPr lang="en-US" dirty="0" err="1"/>
              <a:t>semantik</a:t>
            </a:r>
            <a:r>
              <a:rPr lang="en-US" dirty="0"/>
              <a:t>, </a:t>
            </a:r>
            <a:r>
              <a:rPr lang="en-US" dirty="0" err="1"/>
              <a:t>melainkan</a:t>
            </a:r>
            <a:r>
              <a:rPr lang="en-US" dirty="0"/>
              <a:t> </a:t>
            </a:r>
            <a:r>
              <a:rPr lang="en-US" dirty="0" err="1"/>
              <a:t>representasi</a:t>
            </a:r>
            <a:r>
              <a:rPr lang="en-US" dirty="0"/>
              <a:t> </a:t>
            </a:r>
            <a:r>
              <a:rPr lang="en-US" dirty="0" err="1"/>
              <a:t>fakta</a:t>
            </a:r>
            <a:r>
              <a:rPr lang="en-US" dirty="0"/>
              <a:t> </a:t>
            </a:r>
            <a:r>
              <a:rPr lang="en-US" dirty="0" err="1"/>
              <a:t>secara</a:t>
            </a:r>
            <a:r>
              <a:rPr lang="en-US" dirty="0"/>
              <a:t> </a:t>
            </a:r>
            <a:r>
              <a:rPr lang="en-US" dirty="0" err="1"/>
              <a:t>sintaks</a:t>
            </a:r>
            <a:r>
              <a:rPr lang="en-US" dirty="0"/>
              <a:t> </a:t>
            </a:r>
            <a:r>
              <a:rPr lang="en-US" dirty="0" err="1"/>
              <a:t>dalam</a:t>
            </a:r>
            <a:r>
              <a:rPr lang="en-US" dirty="0"/>
              <a:t> </a:t>
            </a:r>
            <a:r>
              <a:rPr lang="en-US" dirty="0" err="1"/>
              <a:t>bahasa</a:t>
            </a:r>
            <a:r>
              <a:rPr lang="en-US" dirty="0"/>
              <a:t> </a:t>
            </a:r>
            <a:r>
              <a:rPr lang="en-US" dirty="0" err="1"/>
              <a:t>representasi</a:t>
            </a:r>
            <a:r>
              <a:rPr lang="en-US" dirty="0"/>
              <a:t> </a:t>
            </a:r>
            <a:r>
              <a:rPr lang="en-US" dirty="0" err="1"/>
              <a:t>pengetahuan</a:t>
            </a:r>
            <a:r>
              <a:rPr lang="en-US" dirty="0"/>
              <a:t> agent </a:t>
            </a:r>
          </a:p>
          <a:p>
            <a:pPr marL="354013" indent="-255588">
              <a:spcBef>
                <a:spcPts val="200"/>
              </a:spcBef>
              <a:buFont typeface="Arial" panose="020B0604020202020204" pitchFamily="34" charset="0"/>
              <a:buChar char="•"/>
            </a:pPr>
            <a:r>
              <a:rPr lang="en-US" dirty="0" err="1"/>
              <a:t>Otak</a:t>
            </a:r>
            <a:r>
              <a:rPr lang="en-US" dirty="0"/>
              <a:t> </a:t>
            </a:r>
            <a:r>
              <a:rPr lang="en-US" dirty="0" err="1"/>
              <a:t>manusia</a:t>
            </a:r>
            <a:r>
              <a:rPr lang="en-US" dirty="0"/>
              <a:t> </a:t>
            </a:r>
            <a:r>
              <a:rPr lang="en-US" dirty="0" err="1"/>
              <a:t>melakukan</a:t>
            </a:r>
            <a:r>
              <a:rPr lang="en-US" dirty="0"/>
              <a:t> proses </a:t>
            </a:r>
            <a:r>
              <a:rPr lang="en-US" i="1" dirty="0"/>
              <a:t>reasoning</a:t>
            </a:r>
            <a:r>
              <a:rPr lang="en-US" dirty="0"/>
              <a:t> </a:t>
            </a:r>
            <a:r>
              <a:rPr lang="en-US" dirty="0" err="1"/>
              <a:t>dalam</a:t>
            </a:r>
            <a:r>
              <a:rPr lang="en-US" dirty="0"/>
              <a:t> </a:t>
            </a:r>
            <a:r>
              <a:rPr lang="en-US" dirty="0" err="1"/>
              <a:t>suatu</a:t>
            </a:r>
            <a:r>
              <a:rPr lang="en-US" dirty="0"/>
              <a:t> </a:t>
            </a:r>
            <a:r>
              <a:rPr lang="en-US" dirty="0" err="1"/>
              <a:t>bentuk</a:t>
            </a:r>
            <a:r>
              <a:rPr lang="en-US" dirty="0"/>
              <a:t> </a:t>
            </a:r>
            <a:r>
              <a:rPr lang="en-US" dirty="0" err="1"/>
              <a:t>sintaks</a:t>
            </a:r>
            <a:r>
              <a:rPr lang="en-US" dirty="0"/>
              <a:t> </a:t>
            </a:r>
            <a:r>
              <a:rPr lang="en-US" dirty="0" err="1"/>
              <a:t>sebagai</a:t>
            </a:r>
            <a:r>
              <a:rPr lang="en-US" dirty="0"/>
              <a:t> </a:t>
            </a:r>
            <a:r>
              <a:rPr lang="en-US" dirty="0" err="1"/>
              <a:t>berikut</a:t>
            </a:r>
            <a:r>
              <a:rPr lang="en-US" dirty="0"/>
              <a:t>: </a:t>
            </a:r>
          </a:p>
        </p:txBody>
      </p:sp>
      <p:pic>
        <p:nvPicPr>
          <p:cNvPr id="11" name="Picture 4">
            <a:extLst>
              <a:ext uri="{FF2B5EF4-FFF2-40B4-BE49-F238E27FC236}">
                <a16:creationId xmlns:a16="http://schemas.microsoft.com/office/drawing/2014/main" id="{294FA76B-CB5E-44BE-B2A0-991AF1AB80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4917" y="750010"/>
            <a:ext cx="751067" cy="96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7EE1148C-8331-4636-95DC-1B8258DDA9B4}"/>
              </a:ext>
            </a:extLst>
          </p:cNvPr>
          <p:cNvPicPr>
            <a:picLocks noChangeAspect="1"/>
          </p:cNvPicPr>
          <p:nvPr/>
        </p:nvPicPr>
        <p:blipFill>
          <a:blip r:embed="rId3"/>
          <a:stretch>
            <a:fillRect/>
          </a:stretch>
        </p:blipFill>
        <p:spPr>
          <a:xfrm>
            <a:off x="6412887" y="4624874"/>
            <a:ext cx="5476875" cy="1676400"/>
          </a:xfrm>
          <a:prstGeom prst="rect">
            <a:avLst/>
          </a:prstGeom>
        </p:spPr>
      </p:pic>
    </p:spTree>
    <p:extLst>
      <p:ext uri="{BB962C8B-B14F-4D97-AF65-F5344CB8AC3E}">
        <p14:creationId xmlns:p14="http://schemas.microsoft.com/office/powerpoint/2010/main" val="316140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64659"/>
            <a:ext cx="6479178" cy="436988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Contoh</a:t>
            </a:r>
            <a:r>
              <a:rPr lang="en-US" sz="2400" b="1" dirty="0"/>
              <a:t>: Wumpus World</a:t>
            </a:r>
          </a:p>
          <a:p>
            <a:pPr marL="352425" indent="-266700">
              <a:spcBef>
                <a:spcPts val="400"/>
              </a:spcBef>
              <a:spcAft>
                <a:spcPts val="400"/>
              </a:spcAft>
              <a:buFont typeface="Arial" panose="020B0604020202020204" pitchFamily="34" charset="0"/>
              <a:buChar char="•"/>
              <a:defRPr/>
            </a:pPr>
            <a:r>
              <a:rPr lang="id-ID" sz="2000" b="1" dirty="0"/>
              <a:t>Model</a:t>
            </a:r>
            <a:r>
              <a:rPr lang="id-ID" sz="2000" dirty="0"/>
              <a:t> </a:t>
            </a:r>
            <a:r>
              <a:rPr lang="en-US" sz="2000" dirty="0"/>
              <a:t>(m) </a:t>
            </a:r>
            <a:r>
              <a:rPr lang="id-ID" sz="2000" dirty="0"/>
              <a:t>merupakan suatu “dunia” dimana kebenaran suatu sentence bisa diuji</a:t>
            </a:r>
          </a:p>
          <a:p>
            <a:pPr marL="352425" indent="-266700">
              <a:spcBef>
                <a:spcPts val="400"/>
              </a:spcBef>
              <a:spcAft>
                <a:spcPts val="400"/>
              </a:spcAft>
              <a:buFont typeface="Arial" panose="020B0604020202020204" pitchFamily="34" charset="0"/>
              <a:buChar char="•"/>
              <a:defRPr/>
            </a:pPr>
            <a:r>
              <a:rPr lang="id-ID" sz="2000" dirty="0"/>
              <a:t>m adalah model </a:t>
            </a:r>
            <a:r>
              <a:rPr lang="el-GR" sz="2000" dirty="0"/>
              <a:t>α </a:t>
            </a:r>
            <a:r>
              <a:rPr lang="id-ID" sz="2000" dirty="0"/>
              <a:t>jika dan hanya jika true di “dalam” </a:t>
            </a:r>
            <a:r>
              <a:rPr lang="id-ID" sz="2000" i="1" dirty="0"/>
              <a:t>m</a:t>
            </a:r>
            <a:endParaRPr lang="id-ID" sz="2000" dirty="0"/>
          </a:p>
          <a:p>
            <a:pPr marL="352425" indent="-266700">
              <a:spcBef>
                <a:spcPts val="400"/>
              </a:spcBef>
              <a:spcAft>
                <a:spcPts val="400"/>
              </a:spcAft>
              <a:buFont typeface="Arial" panose="020B0604020202020204" pitchFamily="34" charset="0"/>
              <a:buChar char="•"/>
              <a:defRPr/>
            </a:pPr>
            <a:r>
              <a:rPr lang="id-ID" sz="2000" dirty="0"/>
              <a:t>M(</a:t>
            </a:r>
            <a:r>
              <a:rPr lang="el-GR" sz="2000" dirty="0"/>
              <a:t>α) </a:t>
            </a:r>
            <a:r>
              <a:rPr lang="id-ID" sz="2000" dirty="0"/>
              <a:t>adalah himpunan semua model dari </a:t>
            </a:r>
            <a:r>
              <a:rPr lang="el-GR" sz="2000" dirty="0"/>
              <a:t>α</a:t>
            </a:r>
          </a:p>
          <a:p>
            <a:pPr marL="352425" indent="-266700">
              <a:spcBef>
                <a:spcPts val="400"/>
              </a:spcBef>
              <a:spcAft>
                <a:spcPts val="400"/>
              </a:spcAft>
              <a:buFont typeface="Arial" panose="020B0604020202020204" pitchFamily="34" charset="0"/>
              <a:buChar char="•"/>
              <a:defRPr/>
            </a:pPr>
            <a:r>
              <a:rPr lang="id-ID" sz="2000" dirty="0"/>
              <a:t>KB |= </a:t>
            </a:r>
            <a:r>
              <a:rPr lang="el-GR" sz="2000" dirty="0"/>
              <a:t>α </a:t>
            </a:r>
            <a:r>
              <a:rPr lang="id-ID" sz="2000" dirty="0"/>
              <a:t>jika dan hanya jika M(KB) </a:t>
            </a:r>
            <a:r>
              <a:rPr lang="id-ID" sz="2000" b="1" dirty="0"/>
              <a:t>subset </a:t>
            </a:r>
            <a:r>
              <a:rPr lang="id-ID" sz="2000" dirty="0"/>
              <a:t>dari M(</a:t>
            </a:r>
            <a:r>
              <a:rPr lang="el-GR" sz="2000" dirty="0"/>
              <a:t>α), </a:t>
            </a:r>
            <a:r>
              <a:rPr lang="id-ID" sz="2000" dirty="0"/>
              <a:t>sehingga bisa dilihat pada ilustrasi gambar berikut</a:t>
            </a:r>
            <a:r>
              <a:rPr lang="fi-FI" sz="2000" dirty="0"/>
              <a:t>:</a:t>
            </a:r>
            <a:endParaRPr lang="sv-SE" sz="2000" dirty="0"/>
          </a:p>
        </p:txBody>
      </p:sp>
      <p:pic>
        <p:nvPicPr>
          <p:cNvPr id="11" name="Picture 4">
            <a:extLst>
              <a:ext uri="{FF2B5EF4-FFF2-40B4-BE49-F238E27FC236}">
                <a16:creationId xmlns:a16="http://schemas.microsoft.com/office/drawing/2014/main" id="{294FA76B-CB5E-44BE-B2A0-991AF1AB80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4917" y="750010"/>
            <a:ext cx="751067" cy="96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92EC1490-A284-4D5F-9FDB-5890E5D94993}"/>
              </a:ext>
            </a:extLst>
          </p:cNvPr>
          <p:cNvSpPr>
            <a:spLocks noGrp="1"/>
          </p:cNvSpPr>
          <p:nvPr>
            <p:ph type="title"/>
          </p:nvPr>
        </p:nvSpPr>
        <p:spPr>
          <a:xfrm>
            <a:off x="1097280" y="286603"/>
            <a:ext cx="10058400" cy="1450757"/>
          </a:xfrm>
        </p:spPr>
        <p:txBody>
          <a:bodyPr>
            <a:normAutofit/>
          </a:bodyPr>
          <a:lstStyle/>
          <a:p>
            <a:r>
              <a:rPr lang="en-US" sz="4000" b="1" dirty="0"/>
              <a:t>AGENT BERBASIS LOGIKA</a:t>
            </a:r>
            <a:br>
              <a:rPr lang="id-ID" sz="4000" b="1" dirty="0"/>
            </a:br>
            <a:r>
              <a:rPr lang="en-US" sz="2700" i="1" dirty="0"/>
              <a:t>Logical Agent</a:t>
            </a:r>
            <a:endParaRPr lang="id-ID" sz="2700" i="1" dirty="0"/>
          </a:p>
        </p:txBody>
      </p:sp>
      <p:sp>
        <p:nvSpPr>
          <p:cNvPr id="12" name="Content Placeholder 11">
            <a:extLst>
              <a:ext uri="{FF2B5EF4-FFF2-40B4-BE49-F238E27FC236}">
                <a16:creationId xmlns:a16="http://schemas.microsoft.com/office/drawing/2014/main" id="{DA6D0E15-FEB7-4B2F-A82A-30B4C8B6782A}"/>
              </a:ext>
            </a:extLst>
          </p:cNvPr>
          <p:cNvSpPr txBox="1">
            <a:spLocks/>
          </p:cNvSpPr>
          <p:nvPr/>
        </p:nvSpPr>
        <p:spPr>
          <a:xfrm>
            <a:off x="1097280" y="4963886"/>
            <a:ext cx="6479178" cy="93142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4013" indent="-255588">
              <a:spcBef>
                <a:spcPts val="200"/>
              </a:spcBef>
              <a:spcAft>
                <a:spcPts val="300"/>
              </a:spcAft>
              <a:buFont typeface="Arial" panose="020B0604020202020204" pitchFamily="34" charset="0"/>
              <a:buChar char="•"/>
            </a:pPr>
            <a:r>
              <a:rPr lang="en-US" i="1" dirty="0"/>
              <a:t>Entailment </a:t>
            </a:r>
            <a:r>
              <a:rPr lang="en-US" dirty="0" err="1"/>
              <a:t>dalam</a:t>
            </a:r>
            <a:r>
              <a:rPr lang="en-US" dirty="0"/>
              <a:t> </a:t>
            </a:r>
            <a:r>
              <a:rPr lang="en-US" i="1" dirty="0" err="1"/>
              <a:t>wumpus</a:t>
            </a:r>
            <a:r>
              <a:rPr lang="en-US" i="1" dirty="0"/>
              <a:t> world</a:t>
            </a:r>
            <a:r>
              <a:rPr lang="en-US" dirty="0"/>
              <a:t> </a:t>
            </a:r>
            <a:r>
              <a:rPr lang="en-US" dirty="0" err="1"/>
              <a:t>bisa</a:t>
            </a:r>
            <a:r>
              <a:rPr lang="en-US" dirty="0"/>
              <a:t> </a:t>
            </a:r>
            <a:r>
              <a:rPr lang="en-US" dirty="0" err="1"/>
              <a:t>diilustrasikan</a:t>
            </a:r>
            <a:r>
              <a:rPr lang="en-US" dirty="0"/>
              <a:t> </a:t>
            </a:r>
            <a:r>
              <a:rPr lang="en-US" dirty="0" err="1"/>
              <a:t>sebagai</a:t>
            </a:r>
            <a:r>
              <a:rPr lang="en-US" dirty="0"/>
              <a:t> </a:t>
            </a:r>
            <a:r>
              <a:rPr lang="en-US" dirty="0" err="1"/>
              <a:t>berikut</a:t>
            </a:r>
            <a:r>
              <a:rPr lang="en-US" dirty="0"/>
              <a:t>, </a:t>
            </a:r>
            <a:r>
              <a:rPr lang="en-US" dirty="0" err="1"/>
              <a:t>dengan</a:t>
            </a:r>
            <a:r>
              <a:rPr lang="en-US" dirty="0"/>
              <a:t> </a:t>
            </a:r>
            <a:r>
              <a:rPr lang="en-US" dirty="0" err="1"/>
              <a:t>melihat</a:t>
            </a:r>
            <a:r>
              <a:rPr lang="en-US" dirty="0"/>
              <a:t> [1,1] OK, [2,1] Breeze: </a:t>
            </a:r>
          </a:p>
        </p:txBody>
      </p:sp>
      <p:pic>
        <p:nvPicPr>
          <p:cNvPr id="13" name="Picture 4">
            <a:extLst>
              <a:ext uri="{FF2B5EF4-FFF2-40B4-BE49-F238E27FC236}">
                <a16:creationId xmlns:a16="http://schemas.microsoft.com/office/drawing/2014/main" id="{AC1F8E28-7E73-4982-9446-F82B2ED71A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24978" y="2005186"/>
            <a:ext cx="2586565" cy="2143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D4EE4525-BA8F-424B-918C-0CAD357517E5}"/>
              </a:ext>
            </a:extLst>
          </p:cNvPr>
          <p:cNvPicPr>
            <a:picLocks noChangeAspect="1"/>
          </p:cNvPicPr>
          <p:nvPr/>
        </p:nvPicPr>
        <p:blipFill>
          <a:blip r:embed="rId4"/>
          <a:stretch>
            <a:fillRect/>
          </a:stretch>
        </p:blipFill>
        <p:spPr>
          <a:xfrm>
            <a:off x="8517140" y="4361597"/>
            <a:ext cx="2042481" cy="1872947"/>
          </a:xfrm>
          <a:prstGeom prst="rect">
            <a:avLst/>
          </a:prstGeom>
        </p:spPr>
      </p:pic>
    </p:spTree>
    <p:extLst>
      <p:ext uri="{BB962C8B-B14F-4D97-AF65-F5344CB8AC3E}">
        <p14:creationId xmlns:p14="http://schemas.microsoft.com/office/powerpoint/2010/main" val="417027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097280" y="331208"/>
            <a:ext cx="10058400" cy="1313596"/>
          </a:xfrm>
        </p:spPr>
        <p:txBody>
          <a:bodyPr>
            <a:normAutofit/>
          </a:bodyPr>
          <a:lstStyle/>
          <a:p>
            <a:r>
              <a:rPr lang="id-ID" sz="3200" b="1" dirty="0">
                <a:latin typeface="+mn-lt"/>
              </a:rPr>
              <a:t>Dr. Aradea, S.T., M.T.</a:t>
            </a:r>
            <a:br>
              <a:rPr lang="id-ID" sz="4400" b="1" dirty="0">
                <a:latin typeface="+mn-lt"/>
              </a:rPr>
            </a:br>
            <a:r>
              <a:rPr lang="id-ID" sz="2600" dirty="0"/>
              <a:t>Lecturer/ Researcher</a:t>
            </a:r>
            <a:br>
              <a:rPr lang="id-ID" sz="2600" dirty="0"/>
            </a:br>
            <a:r>
              <a:rPr lang="en-US" sz="2600" dirty="0"/>
              <a:t>Artificial Intelligence </a:t>
            </a:r>
            <a:r>
              <a:rPr lang="en-US" sz="2600" dirty="0" err="1"/>
              <a:t>Siliwangi</a:t>
            </a:r>
            <a:r>
              <a:rPr lang="en-US" sz="2600" dirty="0"/>
              <a:t> </a:t>
            </a:r>
            <a:r>
              <a:rPr lang="id-ID" sz="2600" dirty="0"/>
              <a:t>Research Group</a:t>
            </a:r>
          </a:p>
        </p:txBody>
      </p:sp>
      <p:sp>
        <p:nvSpPr>
          <p:cNvPr id="11" name="Content Placeholder 2"/>
          <p:cNvSpPr>
            <a:spLocks noGrp="1"/>
          </p:cNvSpPr>
          <p:nvPr>
            <p:ph idx="1"/>
          </p:nvPr>
        </p:nvSpPr>
        <p:spPr>
          <a:xfrm>
            <a:off x="1097280" y="1904890"/>
            <a:ext cx="10058400" cy="1415876"/>
          </a:xfrm>
        </p:spPr>
        <p:txBody>
          <a:bodyPr>
            <a:normAutofit lnSpcReduction="10000"/>
          </a:bodyPr>
          <a:lstStyle/>
          <a:p>
            <a:pPr>
              <a:spcBef>
                <a:spcPts val="0"/>
              </a:spcBef>
              <a:spcAft>
                <a:spcPts val="0"/>
              </a:spcAft>
            </a:pPr>
            <a:r>
              <a:rPr lang="id-ID" sz="2600" b="1" i="1" dirty="0"/>
              <a:t>Research Field</a:t>
            </a:r>
          </a:p>
          <a:p>
            <a:pPr>
              <a:spcBef>
                <a:spcPts val="0"/>
              </a:spcBef>
              <a:spcAft>
                <a:spcPts val="0"/>
              </a:spcAft>
            </a:pPr>
            <a:r>
              <a:rPr lang="en-US" sz="2400" dirty="0"/>
              <a:t>Self-Adaptive Systems, Artificial Intelligence, Automated Software Engineering</a:t>
            </a:r>
            <a:r>
              <a:rPr lang="id-ID" sz="2400" dirty="0"/>
              <a:t>, Agent Based Modeling, </a:t>
            </a:r>
            <a:r>
              <a:rPr lang="en-US" sz="2400" dirty="0"/>
              <a:t>Context-Aware </a:t>
            </a:r>
            <a:r>
              <a:rPr lang="id-ID" sz="2400" dirty="0"/>
              <a:t>Computing</a:t>
            </a:r>
            <a:r>
              <a:rPr lang="en-US" sz="2400" dirty="0"/>
              <a:t>, Information Automation</a:t>
            </a:r>
            <a:r>
              <a:rPr lang="id-ID" sz="2400" dirty="0"/>
              <a:t>, Intelligent Agents, Knowledge-Based Systems, </a:t>
            </a:r>
            <a:r>
              <a:rPr lang="en-US" sz="2400" dirty="0"/>
              <a:t>Information Science</a:t>
            </a:r>
            <a:r>
              <a:rPr lang="id-ID" sz="2400" dirty="0"/>
              <a:t>, </a:t>
            </a:r>
            <a:r>
              <a:rPr lang="en-US" sz="2400" dirty="0"/>
              <a:t>IT Service</a:t>
            </a:r>
            <a:r>
              <a:rPr lang="id-ID" sz="2400" dirty="0"/>
              <a:t>s</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080" y="3449422"/>
            <a:ext cx="2097414" cy="2538380"/>
          </a:xfrm>
          <a:prstGeom prst="rect">
            <a:avLst/>
          </a:prstGeom>
        </p:spPr>
      </p:pic>
      <p:pic>
        <p:nvPicPr>
          <p:cNvPr id="7" name="Picture 6">
            <a:extLst>
              <a:ext uri="{FF2B5EF4-FFF2-40B4-BE49-F238E27FC236}">
                <a16:creationId xmlns:a16="http://schemas.microsoft.com/office/drawing/2014/main" id="{98409285-E061-4A27-9087-3B8384AC7037}"/>
              </a:ext>
            </a:extLst>
          </p:cNvPr>
          <p:cNvPicPr>
            <a:picLocks noChangeAspect="1"/>
          </p:cNvPicPr>
          <p:nvPr/>
        </p:nvPicPr>
        <p:blipFill>
          <a:blip r:embed="rId3"/>
          <a:stretch>
            <a:fillRect/>
          </a:stretch>
        </p:blipFill>
        <p:spPr>
          <a:xfrm>
            <a:off x="9409880" y="611611"/>
            <a:ext cx="1745800" cy="940206"/>
          </a:xfrm>
          <a:prstGeom prst="rect">
            <a:avLst/>
          </a:prstGeom>
        </p:spPr>
      </p:pic>
      <p:sp>
        <p:nvSpPr>
          <p:cNvPr id="8" name="Content Placeholder 2">
            <a:extLst>
              <a:ext uri="{FF2B5EF4-FFF2-40B4-BE49-F238E27FC236}">
                <a16:creationId xmlns:a16="http://schemas.microsoft.com/office/drawing/2014/main" id="{7D25929E-5A27-4367-A9F5-426CF0B474C7}"/>
              </a:ext>
            </a:extLst>
          </p:cNvPr>
          <p:cNvSpPr txBox="1">
            <a:spLocks/>
          </p:cNvSpPr>
          <p:nvPr/>
        </p:nvSpPr>
        <p:spPr>
          <a:xfrm>
            <a:off x="3569045" y="3409081"/>
            <a:ext cx="7586635" cy="2768033"/>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id-ID" sz="2800" b="1" i="1" dirty="0"/>
              <a:t>Education</a:t>
            </a:r>
          </a:p>
          <a:p>
            <a:pPr>
              <a:spcBef>
                <a:spcPts val="0"/>
              </a:spcBef>
              <a:spcAft>
                <a:spcPts val="0"/>
              </a:spcAft>
            </a:pPr>
            <a:r>
              <a:rPr lang="id-ID" sz="2600" dirty="0"/>
              <a:t>S1: Informatics </a:t>
            </a:r>
            <a:r>
              <a:rPr lang="en-US" sz="2600" dirty="0"/>
              <a:t>-</a:t>
            </a:r>
            <a:r>
              <a:rPr lang="id-ID" sz="2600" dirty="0"/>
              <a:t> UII (Yogyakarta)</a:t>
            </a:r>
          </a:p>
          <a:p>
            <a:pPr>
              <a:spcBef>
                <a:spcPts val="0"/>
              </a:spcBef>
              <a:spcAft>
                <a:spcPts val="0"/>
              </a:spcAft>
            </a:pPr>
            <a:r>
              <a:rPr lang="id-ID" sz="2600" dirty="0"/>
              <a:t>S2: Informatics </a:t>
            </a:r>
            <a:r>
              <a:rPr lang="en-US" sz="2600" dirty="0"/>
              <a:t>-</a:t>
            </a:r>
            <a:r>
              <a:rPr lang="id-ID" sz="2600" dirty="0"/>
              <a:t> ITB (Bandung)</a:t>
            </a:r>
          </a:p>
          <a:p>
            <a:pPr>
              <a:spcBef>
                <a:spcPts val="0"/>
              </a:spcBef>
              <a:spcAft>
                <a:spcPts val="0"/>
              </a:spcAft>
            </a:pPr>
            <a:r>
              <a:rPr lang="id-ID" sz="2600" dirty="0"/>
              <a:t>S3: Electrical Engineering and Informatics </a:t>
            </a:r>
            <a:r>
              <a:rPr lang="en-US" sz="2600" dirty="0"/>
              <a:t>-</a:t>
            </a:r>
            <a:r>
              <a:rPr lang="id-ID" sz="2600" dirty="0"/>
              <a:t> ITB (Bandung)</a:t>
            </a:r>
          </a:p>
          <a:p>
            <a:pPr>
              <a:spcBef>
                <a:spcPts val="0"/>
              </a:spcBef>
              <a:spcAft>
                <a:spcPts val="0"/>
              </a:spcAft>
            </a:pPr>
            <a:endParaRPr lang="id-ID" sz="1500" dirty="0"/>
          </a:p>
          <a:p>
            <a:pPr>
              <a:spcBef>
                <a:spcPts val="0"/>
              </a:spcBef>
              <a:spcAft>
                <a:spcPts val="0"/>
              </a:spcAft>
            </a:pPr>
            <a:r>
              <a:rPr lang="id-ID" sz="2800" b="1" i="1" dirty="0"/>
              <a:t>Links</a:t>
            </a:r>
          </a:p>
          <a:p>
            <a:pPr>
              <a:spcBef>
                <a:spcPts val="0"/>
              </a:spcBef>
              <a:spcAft>
                <a:spcPts val="0"/>
              </a:spcAft>
            </a:pPr>
            <a:r>
              <a:rPr lang="id-ID" sz="2200" dirty="0">
                <a:hlinkClick r:id="rId4"/>
              </a:rPr>
              <a:t>aradea.informatika@gmail.com</a:t>
            </a:r>
            <a:endParaRPr lang="id-ID" sz="2200" dirty="0"/>
          </a:p>
          <a:p>
            <a:pPr>
              <a:spcBef>
                <a:spcPts val="0"/>
              </a:spcBef>
              <a:spcAft>
                <a:spcPts val="0"/>
              </a:spcAft>
            </a:pPr>
            <a:r>
              <a:rPr lang="id-ID" sz="2200" dirty="0">
                <a:hlinkClick r:id="rId5"/>
              </a:rPr>
              <a:t>https://s.id/ais-yt</a:t>
            </a:r>
            <a:endParaRPr lang="en-US" sz="2200" dirty="0">
              <a:hlinkClick r:id="rId6"/>
            </a:endParaRPr>
          </a:p>
          <a:p>
            <a:pPr>
              <a:spcBef>
                <a:spcPts val="0"/>
              </a:spcBef>
              <a:spcAft>
                <a:spcPts val="0"/>
              </a:spcAft>
            </a:pPr>
            <a:r>
              <a:rPr lang="id-ID" sz="2200" dirty="0">
                <a:hlinkClick r:id="rId7"/>
              </a:rPr>
              <a:t>http://ais.if.unsil.ac.id/</a:t>
            </a:r>
            <a:endParaRPr lang="id-ID" sz="2200" dirty="0"/>
          </a:p>
          <a:p>
            <a:pPr>
              <a:spcBef>
                <a:spcPts val="0"/>
              </a:spcBef>
              <a:spcAft>
                <a:spcPts val="0"/>
              </a:spcAft>
            </a:pPr>
            <a:r>
              <a:rPr lang="id-ID" sz="2200" dirty="0">
                <a:hlinkClick r:id="rId8"/>
              </a:rPr>
              <a:t>https://www.researchgate.net/profile/Aradea_Dipalokareswara</a:t>
            </a:r>
            <a:endParaRPr lang="id-ID" sz="2200" dirty="0"/>
          </a:p>
        </p:txBody>
      </p:sp>
    </p:spTree>
    <p:extLst>
      <p:ext uri="{BB962C8B-B14F-4D97-AF65-F5344CB8AC3E}">
        <p14:creationId xmlns:p14="http://schemas.microsoft.com/office/powerpoint/2010/main" val="90582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64659"/>
            <a:ext cx="6479178" cy="130774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Contoh</a:t>
            </a:r>
            <a:r>
              <a:rPr lang="en-US" sz="2400" b="1" dirty="0"/>
              <a:t>: Wumpus World</a:t>
            </a:r>
          </a:p>
          <a:p>
            <a:pPr marL="352425" indent="-266700">
              <a:spcBef>
                <a:spcPts val="400"/>
              </a:spcBef>
              <a:spcAft>
                <a:spcPts val="400"/>
              </a:spcAft>
              <a:buFont typeface="Arial" panose="020B0604020202020204" pitchFamily="34" charset="0"/>
              <a:buChar char="•"/>
              <a:defRPr/>
            </a:pPr>
            <a:r>
              <a:rPr lang="id-ID" dirty="0"/>
              <a:t>Maka model jebakan ada 3 pilihan </a:t>
            </a:r>
            <a:r>
              <a:rPr lang="id-ID" i="1" dirty="0"/>
              <a:t>boolean</a:t>
            </a:r>
            <a:r>
              <a:rPr lang="id-ID" dirty="0"/>
              <a:t> di [2,1],</a:t>
            </a:r>
            <a:r>
              <a:rPr lang="en-US" dirty="0"/>
              <a:t> </a:t>
            </a:r>
            <a:r>
              <a:rPr lang="id-ID" dirty="0"/>
              <a:t>[2,2],</a:t>
            </a:r>
            <a:r>
              <a:rPr lang="en-US" dirty="0"/>
              <a:t> </a:t>
            </a:r>
            <a:r>
              <a:rPr lang="id-ID" dirty="0"/>
              <a:t>[3,1] dengan 8 kemungkinan model </a:t>
            </a:r>
          </a:p>
        </p:txBody>
      </p:sp>
      <p:pic>
        <p:nvPicPr>
          <p:cNvPr id="11" name="Picture 4">
            <a:extLst>
              <a:ext uri="{FF2B5EF4-FFF2-40B4-BE49-F238E27FC236}">
                <a16:creationId xmlns:a16="http://schemas.microsoft.com/office/drawing/2014/main" id="{294FA76B-CB5E-44BE-B2A0-991AF1AB80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4917" y="750010"/>
            <a:ext cx="751067" cy="96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92EC1490-A284-4D5F-9FDB-5890E5D94993}"/>
              </a:ext>
            </a:extLst>
          </p:cNvPr>
          <p:cNvSpPr>
            <a:spLocks noGrp="1"/>
          </p:cNvSpPr>
          <p:nvPr>
            <p:ph type="title"/>
          </p:nvPr>
        </p:nvSpPr>
        <p:spPr>
          <a:xfrm>
            <a:off x="1097280" y="286603"/>
            <a:ext cx="10058400" cy="1450757"/>
          </a:xfrm>
        </p:spPr>
        <p:txBody>
          <a:bodyPr>
            <a:normAutofit/>
          </a:bodyPr>
          <a:lstStyle/>
          <a:p>
            <a:r>
              <a:rPr lang="en-US" sz="4000" b="1" dirty="0"/>
              <a:t>AGENT BERBASIS LOGIKA</a:t>
            </a:r>
            <a:br>
              <a:rPr lang="id-ID" sz="4000" b="1" dirty="0"/>
            </a:br>
            <a:r>
              <a:rPr lang="en-US" sz="2700" i="1" dirty="0"/>
              <a:t>Logical Agent</a:t>
            </a:r>
            <a:endParaRPr lang="id-ID" sz="2700" i="1" dirty="0"/>
          </a:p>
        </p:txBody>
      </p:sp>
      <p:sp>
        <p:nvSpPr>
          <p:cNvPr id="12" name="Content Placeholder 11">
            <a:extLst>
              <a:ext uri="{FF2B5EF4-FFF2-40B4-BE49-F238E27FC236}">
                <a16:creationId xmlns:a16="http://schemas.microsoft.com/office/drawing/2014/main" id="{DA6D0E15-FEB7-4B2F-A82A-30B4C8B6782A}"/>
              </a:ext>
            </a:extLst>
          </p:cNvPr>
          <p:cNvSpPr txBox="1">
            <a:spLocks/>
          </p:cNvSpPr>
          <p:nvPr/>
        </p:nvSpPr>
        <p:spPr>
          <a:xfrm>
            <a:off x="1097279" y="3225061"/>
            <a:ext cx="6479178"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4013" indent="-255588">
              <a:spcBef>
                <a:spcPts val="200"/>
              </a:spcBef>
              <a:spcAft>
                <a:spcPts val="300"/>
              </a:spcAft>
              <a:buFont typeface="Arial" panose="020B0604020202020204" pitchFamily="34" charset="0"/>
              <a:buChar char="•"/>
            </a:pPr>
            <a:r>
              <a:rPr lang="en-US" dirty="0"/>
              <a:t>KB = </a:t>
            </a:r>
            <a:r>
              <a:rPr lang="en-US" dirty="0" err="1"/>
              <a:t>pengamatan</a:t>
            </a:r>
            <a:r>
              <a:rPr lang="en-US" dirty="0"/>
              <a:t> (</a:t>
            </a:r>
            <a:r>
              <a:rPr lang="en-US" i="1" dirty="0"/>
              <a:t>percept</a:t>
            </a:r>
            <a:r>
              <a:rPr lang="en-US" dirty="0"/>
              <a:t>) + </a:t>
            </a:r>
            <a:r>
              <a:rPr lang="en-US" dirty="0" err="1"/>
              <a:t>aturan</a:t>
            </a:r>
            <a:r>
              <a:rPr lang="en-US" dirty="0"/>
              <a:t> main </a:t>
            </a:r>
            <a:r>
              <a:rPr lang="en-US" i="1" dirty="0" err="1"/>
              <a:t>wumpus</a:t>
            </a:r>
            <a:r>
              <a:rPr lang="en-US" i="1" dirty="0"/>
              <a:t> world</a:t>
            </a:r>
            <a:r>
              <a:rPr lang="en-US" dirty="0"/>
              <a:t>, </a:t>
            </a:r>
            <a:r>
              <a:rPr lang="en-US" dirty="0" err="1"/>
              <a:t>maka</a:t>
            </a:r>
            <a:r>
              <a:rPr lang="en-US" dirty="0"/>
              <a:t> </a:t>
            </a:r>
            <a:r>
              <a:rPr lang="en-US" dirty="0" err="1"/>
              <a:t>kita</a:t>
            </a:r>
            <a:r>
              <a:rPr lang="en-US" dirty="0"/>
              <a:t> </a:t>
            </a:r>
            <a:r>
              <a:rPr lang="en-US" dirty="0" err="1"/>
              <a:t>menyatakan</a:t>
            </a:r>
            <a:r>
              <a:rPr lang="en-US" dirty="0"/>
              <a:t> </a:t>
            </a:r>
            <a:r>
              <a:rPr lang="en-US" dirty="0" err="1"/>
              <a:t>apakah</a:t>
            </a:r>
            <a:r>
              <a:rPr lang="en-US" dirty="0"/>
              <a:t> </a:t>
            </a:r>
            <a:r>
              <a:rPr lang="en-US" dirty="0" err="1"/>
              <a:t>kamar</a:t>
            </a:r>
            <a:r>
              <a:rPr lang="en-US" dirty="0"/>
              <a:t> [1,2] </a:t>
            </a:r>
            <a:r>
              <a:rPr lang="en-US" dirty="0" err="1"/>
              <a:t>aman</a:t>
            </a:r>
            <a:r>
              <a:rPr lang="en-US" dirty="0"/>
              <a:t> </a:t>
            </a:r>
            <a:r>
              <a:rPr lang="en-US" dirty="0" err="1"/>
              <a:t>dengan</a:t>
            </a:r>
            <a:r>
              <a:rPr lang="en-US" dirty="0"/>
              <a:t> </a:t>
            </a:r>
            <a:r>
              <a:rPr lang="en-US" dirty="0" err="1"/>
              <a:t>cara</a:t>
            </a:r>
            <a:r>
              <a:rPr lang="en-US" dirty="0"/>
              <a:t> </a:t>
            </a:r>
            <a:r>
              <a:rPr lang="en-US" dirty="0" err="1"/>
              <a:t>melakukan</a:t>
            </a:r>
            <a:r>
              <a:rPr lang="en-US" dirty="0"/>
              <a:t> </a:t>
            </a:r>
            <a:r>
              <a:rPr lang="en-US" i="1" dirty="0"/>
              <a:t>entailment</a:t>
            </a:r>
            <a:r>
              <a:rPr lang="en-US" dirty="0"/>
              <a:t> yang </a:t>
            </a:r>
            <a:r>
              <a:rPr lang="en-US" dirty="0" err="1"/>
              <a:t>dibuktikan</a:t>
            </a:r>
            <a:r>
              <a:rPr lang="en-US" dirty="0"/>
              <a:t> </a:t>
            </a:r>
            <a:r>
              <a:rPr lang="en-US" dirty="0" err="1"/>
              <a:t>dengan</a:t>
            </a:r>
            <a:r>
              <a:rPr lang="en-US" dirty="0"/>
              <a:t> </a:t>
            </a:r>
            <a:r>
              <a:rPr lang="en-US" dirty="0" err="1"/>
              <a:t>menggunakan</a:t>
            </a:r>
            <a:r>
              <a:rPr lang="en-US" dirty="0"/>
              <a:t> model </a:t>
            </a:r>
            <a:r>
              <a:rPr lang="en-US" i="1" dirty="0"/>
              <a:t>checking</a:t>
            </a:r>
            <a:r>
              <a:rPr lang="en-US" dirty="0"/>
              <a:t>, </a:t>
            </a:r>
            <a:r>
              <a:rPr lang="en-US" dirty="0" err="1"/>
              <a:t>yakni</a:t>
            </a:r>
            <a:r>
              <a:rPr lang="en-US" dirty="0"/>
              <a:t> </a:t>
            </a:r>
            <a:r>
              <a:rPr lang="en-US" dirty="0" err="1"/>
              <a:t>memeriksa</a:t>
            </a:r>
            <a:r>
              <a:rPr lang="en-US" dirty="0"/>
              <a:t> </a:t>
            </a:r>
            <a:r>
              <a:rPr lang="en-US" dirty="0" err="1"/>
              <a:t>semua</a:t>
            </a:r>
            <a:r>
              <a:rPr lang="en-US" dirty="0"/>
              <a:t> </a:t>
            </a:r>
            <a:r>
              <a:rPr lang="en-US" dirty="0" err="1"/>
              <a:t>kemungkinan</a:t>
            </a:r>
            <a:r>
              <a:rPr lang="en-US" dirty="0"/>
              <a:t> M(KB), M(</a:t>
            </a:r>
            <a:r>
              <a:rPr lang="el-GR" dirty="0"/>
              <a:t>α1)</a:t>
            </a:r>
          </a:p>
        </p:txBody>
      </p:sp>
      <p:sp>
        <p:nvSpPr>
          <p:cNvPr id="9" name="Content Placeholder 11">
            <a:extLst>
              <a:ext uri="{FF2B5EF4-FFF2-40B4-BE49-F238E27FC236}">
                <a16:creationId xmlns:a16="http://schemas.microsoft.com/office/drawing/2014/main" id="{36DE62BF-232B-494F-A15E-FFB8C7E0E5D6}"/>
              </a:ext>
            </a:extLst>
          </p:cNvPr>
          <p:cNvSpPr txBox="1">
            <a:spLocks/>
          </p:cNvSpPr>
          <p:nvPr/>
        </p:nvSpPr>
        <p:spPr>
          <a:xfrm>
            <a:off x="1066800" y="4981632"/>
            <a:ext cx="6338514" cy="93142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4013" indent="-255588">
              <a:spcBef>
                <a:spcPts val="200"/>
              </a:spcBef>
              <a:spcAft>
                <a:spcPts val="300"/>
              </a:spcAft>
              <a:buFont typeface="Arial" panose="020B0604020202020204" pitchFamily="34" charset="0"/>
              <a:buChar char="•"/>
            </a:pPr>
            <a:r>
              <a:rPr lang="en-US" dirty="0" err="1"/>
              <a:t>Sehingga</a:t>
            </a:r>
            <a:r>
              <a:rPr lang="en-US" dirty="0"/>
              <a:t> </a:t>
            </a:r>
            <a:r>
              <a:rPr lang="en-US" dirty="0" err="1"/>
              <a:t>dari</a:t>
            </a:r>
            <a:r>
              <a:rPr lang="en-US" dirty="0"/>
              <a:t> </a:t>
            </a:r>
            <a:r>
              <a:rPr lang="en-US" dirty="0" err="1"/>
              <a:t>ilustrasi</a:t>
            </a:r>
            <a:r>
              <a:rPr lang="en-US" dirty="0"/>
              <a:t> </a:t>
            </a:r>
            <a:r>
              <a:rPr lang="en-US" dirty="0" err="1"/>
              <a:t>tersebut</a:t>
            </a:r>
            <a:r>
              <a:rPr lang="en-US" dirty="0"/>
              <a:t> </a:t>
            </a:r>
            <a:r>
              <a:rPr lang="en-US" dirty="0" err="1"/>
              <a:t>menunjukkan</a:t>
            </a:r>
            <a:r>
              <a:rPr lang="en-US" dirty="0"/>
              <a:t> </a:t>
            </a:r>
            <a:r>
              <a:rPr lang="en-US" dirty="0" err="1"/>
              <a:t>bahwa</a:t>
            </a:r>
            <a:r>
              <a:rPr lang="en-US" dirty="0"/>
              <a:t>: M(KB) subset </a:t>
            </a:r>
            <a:r>
              <a:rPr lang="en-US" dirty="0" err="1"/>
              <a:t>dari</a:t>
            </a:r>
            <a:r>
              <a:rPr lang="en-US" dirty="0"/>
              <a:t> M(</a:t>
            </a:r>
            <a:r>
              <a:rPr lang="el-GR" dirty="0"/>
              <a:t>α1), </a:t>
            </a:r>
            <a:r>
              <a:rPr lang="en-US" dirty="0" err="1"/>
              <a:t>sehingga</a:t>
            </a:r>
            <a:r>
              <a:rPr lang="en-US" dirty="0"/>
              <a:t> </a:t>
            </a:r>
            <a:r>
              <a:rPr lang="en-US" dirty="0" err="1"/>
              <a:t>bisa</a:t>
            </a:r>
            <a:r>
              <a:rPr lang="en-US" dirty="0"/>
              <a:t> </a:t>
            </a:r>
            <a:r>
              <a:rPr lang="en-US" dirty="0" err="1"/>
              <a:t>disimpulkan</a:t>
            </a:r>
            <a:r>
              <a:rPr lang="en-US" dirty="0"/>
              <a:t> </a:t>
            </a:r>
            <a:r>
              <a:rPr lang="en-US" dirty="0" err="1"/>
              <a:t>bahwa</a:t>
            </a:r>
            <a:r>
              <a:rPr lang="en-US" dirty="0"/>
              <a:t> </a:t>
            </a:r>
            <a:r>
              <a:rPr lang="en-US" dirty="0" err="1"/>
              <a:t>kamar</a:t>
            </a:r>
            <a:r>
              <a:rPr lang="en-US" dirty="0"/>
              <a:t> [1,2] </a:t>
            </a:r>
            <a:r>
              <a:rPr lang="en-US" dirty="0" err="1"/>
              <a:t>aman</a:t>
            </a:r>
            <a:endParaRPr lang="en-US" dirty="0"/>
          </a:p>
        </p:txBody>
      </p:sp>
      <p:pic>
        <p:nvPicPr>
          <p:cNvPr id="3" name="Picture 2">
            <a:extLst>
              <a:ext uri="{FF2B5EF4-FFF2-40B4-BE49-F238E27FC236}">
                <a16:creationId xmlns:a16="http://schemas.microsoft.com/office/drawing/2014/main" id="{6032B72A-E394-48CD-873E-FFFB377DC7A5}"/>
              </a:ext>
            </a:extLst>
          </p:cNvPr>
          <p:cNvPicPr>
            <a:picLocks noChangeAspect="1"/>
          </p:cNvPicPr>
          <p:nvPr/>
        </p:nvPicPr>
        <p:blipFill>
          <a:blip r:embed="rId3"/>
          <a:stretch>
            <a:fillRect/>
          </a:stretch>
        </p:blipFill>
        <p:spPr>
          <a:xfrm>
            <a:off x="8210645" y="320807"/>
            <a:ext cx="3178143" cy="2030481"/>
          </a:xfrm>
          <a:prstGeom prst="rect">
            <a:avLst/>
          </a:prstGeom>
        </p:spPr>
      </p:pic>
      <p:pic>
        <p:nvPicPr>
          <p:cNvPr id="5" name="Picture 4">
            <a:extLst>
              <a:ext uri="{FF2B5EF4-FFF2-40B4-BE49-F238E27FC236}">
                <a16:creationId xmlns:a16="http://schemas.microsoft.com/office/drawing/2014/main" id="{525E1F17-6DEC-40E8-82A9-9944DDEA5545}"/>
              </a:ext>
            </a:extLst>
          </p:cNvPr>
          <p:cNvPicPr>
            <a:picLocks noChangeAspect="1"/>
          </p:cNvPicPr>
          <p:nvPr/>
        </p:nvPicPr>
        <p:blipFill>
          <a:blip r:embed="rId4"/>
          <a:stretch>
            <a:fillRect/>
          </a:stretch>
        </p:blipFill>
        <p:spPr>
          <a:xfrm>
            <a:off x="8210644" y="2527312"/>
            <a:ext cx="3178143" cy="2017042"/>
          </a:xfrm>
          <a:prstGeom prst="rect">
            <a:avLst/>
          </a:prstGeom>
        </p:spPr>
      </p:pic>
      <p:pic>
        <p:nvPicPr>
          <p:cNvPr id="14" name="Picture 13">
            <a:extLst>
              <a:ext uri="{FF2B5EF4-FFF2-40B4-BE49-F238E27FC236}">
                <a16:creationId xmlns:a16="http://schemas.microsoft.com/office/drawing/2014/main" id="{EBE5378E-2FFB-41EA-BC5B-7CC1E20800EA}"/>
              </a:ext>
            </a:extLst>
          </p:cNvPr>
          <p:cNvPicPr>
            <a:picLocks noChangeAspect="1"/>
          </p:cNvPicPr>
          <p:nvPr/>
        </p:nvPicPr>
        <p:blipFill>
          <a:blip r:embed="rId5"/>
          <a:stretch>
            <a:fillRect/>
          </a:stretch>
        </p:blipFill>
        <p:spPr>
          <a:xfrm>
            <a:off x="8210644" y="4662728"/>
            <a:ext cx="3178143" cy="2017042"/>
          </a:xfrm>
          <a:prstGeom prst="rect">
            <a:avLst/>
          </a:prstGeom>
        </p:spPr>
      </p:pic>
    </p:spTree>
    <p:extLst>
      <p:ext uri="{BB962C8B-B14F-4D97-AF65-F5344CB8AC3E}">
        <p14:creationId xmlns:p14="http://schemas.microsoft.com/office/powerpoint/2010/main" val="200334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64659"/>
            <a:ext cx="6479178" cy="130774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Contoh</a:t>
            </a:r>
            <a:r>
              <a:rPr lang="en-US" sz="2400" b="1" dirty="0"/>
              <a:t>: Wumpus World</a:t>
            </a:r>
          </a:p>
          <a:p>
            <a:pPr marL="352425" indent="-266700">
              <a:spcBef>
                <a:spcPts val="400"/>
              </a:spcBef>
              <a:spcAft>
                <a:spcPts val="400"/>
              </a:spcAft>
              <a:buFont typeface="Arial" panose="020B0604020202020204" pitchFamily="34" charset="0"/>
              <a:buChar char="•"/>
              <a:defRPr/>
            </a:pPr>
            <a:r>
              <a:rPr lang="id-ID" dirty="0"/>
              <a:t>Lain halnya ketika melakukan pengamatan apakah kamar [2,2] aman, dengan ditunjukkan oleh </a:t>
            </a:r>
            <a:r>
              <a:rPr lang="el-GR" dirty="0"/>
              <a:t>α2, </a:t>
            </a:r>
            <a:r>
              <a:rPr lang="id-ID" dirty="0"/>
              <a:t>sehingga terlihat sebagaimana ilustrasi berikut: </a:t>
            </a:r>
          </a:p>
        </p:txBody>
      </p:sp>
      <p:pic>
        <p:nvPicPr>
          <p:cNvPr id="11" name="Picture 4">
            <a:extLst>
              <a:ext uri="{FF2B5EF4-FFF2-40B4-BE49-F238E27FC236}">
                <a16:creationId xmlns:a16="http://schemas.microsoft.com/office/drawing/2014/main" id="{294FA76B-CB5E-44BE-B2A0-991AF1AB80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4917" y="750010"/>
            <a:ext cx="751067" cy="96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92EC1490-A284-4D5F-9FDB-5890E5D94993}"/>
              </a:ext>
            </a:extLst>
          </p:cNvPr>
          <p:cNvSpPr>
            <a:spLocks noGrp="1"/>
          </p:cNvSpPr>
          <p:nvPr>
            <p:ph type="title"/>
          </p:nvPr>
        </p:nvSpPr>
        <p:spPr>
          <a:xfrm>
            <a:off x="1097280" y="286603"/>
            <a:ext cx="10058400" cy="1450757"/>
          </a:xfrm>
        </p:spPr>
        <p:txBody>
          <a:bodyPr>
            <a:normAutofit/>
          </a:bodyPr>
          <a:lstStyle/>
          <a:p>
            <a:r>
              <a:rPr lang="en-US" sz="4000" b="1" dirty="0"/>
              <a:t>AGENT BERBASIS LOGIKA</a:t>
            </a:r>
            <a:br>
              <a:rPr lang="id-ID" sz="4000" b="1" dirty="0"/>
            </a:br>
            <a:r>
              <a:rPr lang="en-US" sz="2700" i="1" dirty="0"/>
              <a:t>Logical Agent</a:t>
            </a:r>
            <a:endParaRPr lang="id-ID" sz="2700" i="1" dirty="0"/>
          </a:p>
        </p:txBody>
      </p:sp>
      <p:sp>
        <p:nvSpPr>
          <p:cNvPr id="12" name="Content Placeholder 11">
            <a:extLst>
              <a:ext uri="{FF2B5EF4-FFF2-40B4-BE49-F238E27FC236}">
                <a16:creationId xmlns:a16="http://schemas.microsoft.com/office/drawing/2014/main" id="{DA6D0E15-FEB7-4B2F-A82A-30B4C8B6782A}"/>
              </a:ext>
            </a:extLst>
          </p:cNvPr>
          <p:cNvSpPr txBox="1">
            <a:spLocks/>
          </p:cNvSpPr>
          <p:nvPr/>
        </p:nvSpPr>
        <p:spPr>
          <a:xfrm>
            <a:off x="1097278" y="3239281"/>
            <a:ext cx="6479178"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4013" indent="-255588">
              <a:spcBef>
                <a:spcPts val="200"/>
              </a:spcBef>
              <a:spcAft>
                <a:spcPts val="300"/>
              </a:spcAft>
              <a:buFont typeface="Arial" panose="020B0604020202020204" pitchFamily="34" charset="0"/>
              <a:buChar char="•"/>
            </a:pPr>
            <a:r>
              <a:rPr lang="en-US" dirty="0"/>
              <a:t>Dari </a:t>
            </a:r>
            <a:r>
              <a:rPr lang="en-US" dirty="0" err="1"/>
              <a:t>gambar</a:t>
            </a:r>
            <a:r>
              <a:rPr lang="en-US" dirty="0"/>
              <a:t> </a:t>
            </a:r>
            <a:r>
              <a:rPr lang="en-US" dirty="0" err="1"/>
              <a:t>tersebut</a:t>
            </a:r>
            <a:r>
              <a:rPr lang="en-US" dirty="0"/>
              <a:t> </a:t>
            </a:r>
            <a:r>
              <a:rPr lang="en-US" dirty="0" err="1"/>
              <a:t>menunjukkan</a:t>
            </a:r>
            <a:r>
              <a:rPr lang="en-US" dirty="0"/>
              <a:t> </a:t>
            </a:r>
            <a:r>
              <a:rPr lang="en-US" dirty="0" err="1"/>
              <a:t>bahwasannya</a:t>
            </a:r>
            <a:r>
              <a:rPr lang="en-US" dirty="0"/>
              <a:t> M(KB) </a:t>
            </a:r>
            <a:r>
              <a:rPr lang="en-US" dirty="0" err="1"/>
              <a:t>bukan</a:t>
            </a:r>
            <a:r>
              <a:rPr lang="en-US" dirty="0"/>
              <a:t> subset </a:t>
            </a:r>
            <a:r>
              <a:rPr lang="en-US" dirty="0" err="1"/>
              <a:t>dari</a:t>
            </a:r>
            <a:r>
              <a:rPr lang="en-US" dirty="0"/>
              <a:t> M(</a:t>
            </a:r>
            <a:r>
              <a:rPr lang="el-GR" dirty="0"/>
              <a:t>α2), </a:t>
            </a:r>
            <a:r>
              <a:rPr lang="en-US" dirty="0" err="1"/>
              <a:t>sehingga</a:t>
            </a:r>
            <a:r>
              <a:rPr lang="en-US" dirty="0"/>
              <a:t> </a:t>
            </a:r>
            <a:r>
              <a:rPr lang="en-US" dirty="0" err="1"/>
              <a:t>bisa</a:t>
            </a:r>
            <a:r>
              <a:rPr lang="en-US" dirty="0"/>
              <a:t> </a:t>
            </a:r>
            <a:r>
              <a:rPr lang="en-US" dirty="0" err="1"/>
              <a:t>disimpulkan</a:t>
            </a:r>
            <a:r>
              <a:rPr lang="en-US" dirty="0"/>
              <a:t> </a:t>
            </a:r>
            <a:r>
              <a:rPr lang="en-US" dirty="0" err="1"/>
              <a:t>bahwa</a:t>
            </a:r>
            <a:r>
              <a:rPr lang="en-US" dirty="0"/>
              <a:t> KB |≠ </a:t>
            </a:r>
            <a:r>
              <a:rPr lang="el-GR" dirty="0"/>
              <a:t>α2, </a:t>
            </a:r>
            <a:r>
              <a:rPr lang="en-US" dirty="0" err="1"/>
              <a:t>dengan</a:t>
            </a:r>
            <a:r>
              <a:rPr lang="en-US" dirty="0"/>
              <a:t> kata lain </a:t>
            </a:r>
            <a:r>
              <a:rPr lang="en-US" dirty="0" err="1"/>
              <a:t>kamar</a:t>
            </a:r>
            <a:r>
              <a:rPr lang="en-US" dirty="0"/>
              <a:t> [2,2] </a:t>
            </a:r>
            <a:r>
              <a:rPr lang="en-US" dirty="0" err="1"/>
              <a:t>tidak</a:t>
            </a:r>
            <a:r>
              <a:rPr lang="en-US" dirty="0"/>
              <a:t> </a:t>
            </a:r>
            <a:r>
              <a:rPr lang="en-US" dirty="0" err="1"/>
              <a:t>aman</a:t>
            </a:r>
            <a:endParaRPr lang="el-GR" dirty="0"/>
          </a:p>
        </p:txBody>
      </p:sp>
      <p:sp>
        <p:nvSpPr>
          <p:cNvPr id="9" name="Content Placeholder 11">
            <a:extLst>
              <a:ext uri="{FF2B5EF4-FFF2-40B4-BE49-F238E27FC236}">
                <a16:creationId xmlns:a16="http://schemas.microsoft.com/office/drawing/2014/main" id="{36DE62BF-232B-494F-A15E-FFB8C7E0E5D6}"/>
              </a:ext>
            </a:extLst>
          </p:cNvPr>
          <p:cNvSpPr txBox="1">
            <a:spLocks/>
          </p:cNvSpPr>
          <p:nvPr/>
        </p:nvSpPr>
        <p:spPr>
          <a:xfrm>
            <a:off x="1097278" y="4208616"/>
            <a:ext cx="10661333" cy="93142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4013" indent="-255588">
              <a:spcBef>
                <a:spcPts val="200"/>
              </a:spcBef>
              <a:spcAft>
                <a:spcPts val="300"/>
              </a:spcAft>
              <a:buFont typeface="Arial" panose="020B0604020202020204" pitchFamily="34" charset="0"/>
              <a:buChar char="•"/>
            </a:pPr>
            <a:r>
              <a:rPr lang="en-US" dirty="0" err="1"/>
              <a:t>Inferensi</a:t>
            </a:r>
            <a:r>
              <a:rPr lang="en-US" dirty="0"/>
              <a:t> </a:t>
            </a:r>
            <a:r>
              <a:rPr lang="en-US" dirty="0" err="1"/>
              <a:t>merupakan</a:t>
            </a:r>
            <a:r>
              <a:rPr lang="en-US" dirty="0"/>
              <a:t> proses </a:t>
            </a:r>
            <a:r>
              <a:rPr lang="en-US" dirty="0" err="1"/>
              <a:t>atau</a:t>
            </a:r>
            <a:r>
              <a:rPr lang="en-US" dirty="0"/>
              <a:t> </a:t>
            </a:r>
            <a:r>
              <a:rPr lang="en-US" dirty="0" err="1"/>
              <a:t>algoritma</a:t>
            </a:r>
            <a:r>
              <a:rPr lang="en-US" dirty="0"/>
              <a:t> yang “</a:t>
            </a:r>
            <a:r>
              <a:rPr lang="en-US" dirty="0" err="1"/>
              <a:t>menurunkan</a:t>
            </a:r>
            <a:r>
              <a:rPr lang="en-US" dirty="0"/>
              <a:t>” </a:t>
            </a:r>
            <a:r>
              <a:rPr lang="en-US" dirty="0" err="1"/>
              <a:t>fakta</a:t>
            </a:r>
            <a:r>
              <a:rPr lang="en-US" dirty="0"/>
              <a:t> </a:t>
            </a:r>
            <a:r>
              <a:rPr lang="en-US" dirty="0" err="1"/>
              <a:t>baru</a:t>
            </a:r>
            <a:r>
              <a:rPr lang="en-US" dirty="0"/>
              <a:t> </a:t>
            </a:r>
            <a:r>
              <a:rPr lang="en-US" dirty="0" err="1"/>
              <a:t>dari</a:t>
            </a:r>
            <a:r>
              <a:rPr lang="en-US" dirty="0"/>
              <a:t> </a:t>
            </a:r>
            <a:r>
              <a:rPr lang="en-US" dirty="0" err="1"/>
              <a:t>fakta-fakta</a:t>
            </a:r>
            <a:r>
              <a:rPr lang="en-US" dirty="0"/>
              <a:t> lama, </a:t>
            </a:r>
            <a:r>
              <a:rPr lang="en-US" dirty="0" err="1"/>
              <a:t>dalam</a:t>
            </a:r>
            <a:r>
              <a:rPr lang="en-US" dirty="0"/>
              <a:t> </a:t>
            </a:r>
            <a:r>
              <a:rPr lang="en-US" dirty="0" err="1"/>
              <a:t>prakteknya</a:t>
            </a:r>
            <a:r>
              <a:rPr lang="en-US" dirty="0"/>
              <a:t> </a:t>
            </a:r>
            <a:r>
              <a:rPr lang="en-US" dirty="0" err="1"/>
              <a:t>dapat</a:t>
            </a:r>
            <a:r>
              <a:rPr lang="en-US" dirty="0"/>
              <a:t> </a:t>
            </a:r>
            <a:r>
              <a:rPr lang="en-US" dirty="0" err="1"/>
              <a:t>menggunakan</a:t>
            </a:r>
            <a:r>
              <a:rPr lang="en-US" dirty="0"/>
              <a:t> </a:t>
            </a:r>
            <a:r>
              <a:rPr lang="en-US" dirty="0" err="1"/>
              <a:t>ragam</a:t>
            </a:r>
            <a:r>
              <a:rPr lang="en-US" dirty="0"/>
              <a:t> </a:t>
            </a:r>
            <a:r>
              <a:rPr lang="en-US" dirty="0" err="1"/>
              <a:t>tipe</a:t>
            </a:r>
            <a:r>
              <a:rPr lang="en-US" dirty="0"/>
              <a:t> </a:t>
            </a:r>
            <a:r>
              <a:rPr lang="en-US" dirty="0" err="1"/>
              <a:t>penalaran</a:t>
            </a:r>
            <a:r>
              <a:rPr lang="en-US" dirty="0"/>
              <a:t> </a:t>
            </a:r>
            <a:r>
              <a:rPr lang="en-US" dirty="0" err="1"/>
              <a:t>berbasis</a:t>
            </a:r>
            <a:r>
              <a:rPr lang="en-US" dirty="0"/>
              <a:t> </a:t>
            </a:r>
            <a:r>
              <a:rPr lang="en-US" dirty="0" err="1"/>
              <a:t>logika</a:t>
            </a:r>
            <a:r>
              <a:rPr lang="en-US" dirty="0"/>
              <a:t>:</a:t>
            </a:r>
          </a:p>
        </p:txBody>
      </p:sp>
      <p:pic>
        <p:nvPicPr>
          <p:cNvPr id="4" name="Picture 3">
            <a:extLst>
              <a:ext uri="{FF2B5EF4-FFF2-40B4-BE49-F238E27FC236}">
                <a16:creationId xmlns:a16="http://schemas.microsoft.com/office/drawing/2014/main" id="{D0FE7A80-EF76-4E50-983C-0C2D1803F33C}"/>
              </a:ext>
            </a:extLst>
          </p:cNvPr>
          <p:cNvPicPr>
            <a:picLocks noChangeAspect="1"/>
          </p:cNvPicPr>
          <p:nvPr/>
        </p:nvPicPr>
        <p:blipFill>
          <a:blip r:embed="rId3"/>
          <a:stretch>
            <a:fillRect/>
          </a:stretch>
        </p:blipFill>
        <p:spPr>
          <a:xfrm>
            <a:off x="7748587" y="1827337"/>
            <a:ext cx="3437397" cy="2408627"/>
          </a:xfrm>
          <a:prstGeom prst="rect">
            <a:avLst/>
          </a:prstGeom>
        </p:spPr>
      </p:pic>
      <p:pic>
        <p:nvPicPr>
          <p:cNvPr id="13" name="Picture 1">
            <a:extLst>
              <a:ext uri="{FF2B5EF4-FFF2-40B4-BE49-F238E27FC236}">
                <a16:creationId xmlns:a16="http://schemas.microsoft.com/office/drawing/2014/main" id="{1E015601-CD1B-4E5C-996F-DA83C41C126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30980" y="4952165"/>
            <a:ext cx="7183503" cy="176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963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8" y="1864659"/>
            <a:ext cx="10058399" cy="352843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Contoh</a:t>
            </a:r>
            <a:r>
              <a:rPr lang="en-US" sz="2400" b="1" dirty="0"/>
              <a:t>: Searching dan Planning</a:t>
            </a:r>
          </a:p>
          <a:p>
            <a:pPr marL="85725" indent="0">
              <a:spcBef>
                <a:spcPts val="400"/>
              </a:spcBef>
              <a:spcAft>
                <a:spcPts val="400"/>
              </a:spcAft>
              <a:buNone/>
              <a:defRPr/>
            </a:pPr>
            <a:r>
              <a:rPr lang="id-ID" dirty="0"/>
              <a:t>Setiap teknik AI dapat dianggap sebagai metode pencarian (</a:t>
            </a:r>
            <a:r>
              <a:rPr lang="id-ID" i="1" dirty="0"/>
              <a:t>searching</a:t>
            </a:r>
            <a:r>
              <a:rPr lang="id-ID" dirty="0"/>
              <a:t>) solusi dan perencanaan (</a:t>
            </a:r>
            <a:r>
              <a:rPr lang="id-ID" i="1" dirty="0"/>
              <a:t>planning</a:t>
            </a:r>
            <a:r>
              <a:rPr lang="id-ID" dirty="0"/>
              <a:t>) adalah penting untuk banyak sistem</a:t>
            </a:r>
            <a:r>
              <a:rPr lang="en-US" dirty="0"/>
              <a:t>, </a:t>
            </a:r>
            <a:r>
              <a:rPr lang="en-US" dirty="0" err="1"/>
              <a:t>contoh</a:t>
            </a:r>
            <a:r>
              <a:rPr lang="en-US" dirty="0"/>
              <a:t>:</a:t>
            </a:r>
            <a:endParaRPr lang="id-ID" dirty="0"/>
          </a:p>
          <a:p>
            <a:pPr marL="352425" indent="-266700">
              <a:spcAft>
                <a:spcPts val="1200"/>
              </a:spcAft>
              <a:buFont typeface="Arial" panose="020B0604020202020204" pitchFamily="34" charset="0"/>
              <a:buChar char="•"/>
              <a:defRPr/>
            </a:pPr>
            <a:r>
              <a:rPr lang="en-US" dirty="0"/>
              <a:t>S</a:t>
            </a:r>
            <a:r>
              <a:rPr lang="id-ID" dirty="0"/>
              <a:t>istem pencarian rute, misalnya agen robot akan merencanakan jalur ke tujuan yang diinginkan</a:t>
            </a:r>
          </a:p>
          <a:p>
            <a:pPr marL="352425" indent="-266700">
              <a:spcAft>
                <a:spcPts val="1200"/>
              </a:spcAft>
              <a:buFont typeface="Arial" panose="020B0604020202020204" pitchFamily="34" charset="0"/>
              <a:buChar char="•"/>
              <a:defRPr/>
            </a:pPr>
            <a:r>
              <a:rPr lang="id-ID" dirty="0"/>
              <a:t>Asumsikan robot ingin melakukan perjalanan dari kamar B ke kamar D</a:t>
            </a:r>
            <a:r>
              <a:rPr lang="en-US" dirty="0"/>
              <a:t>,</a:t>
            </a:r>
            <a:r>
              <a:rPr lang="id-ID" dirty="0"/>
              <a:t> </a:t>
            </a:r>
            <a:r>
              <a:rPr lang="en-US" dirty="0"/>
              <a:t>j</a:t>
            </a:r>
            <a:r>
              <a:rPr lang="id-ID" dirty="0"/>
              <a:t>uga, asumsikan bahwa antara setiap rangkaian kamar yang berdekatan adalah pintu yang tidak terkunci</a:t>
            </a:r>
          </a:p>
        </p:txBody>
      </p:sp>
      <p:pic>
        <p:nvPicPr>
          <p:cNvPr id="11" name="Picture 4">
            <a:extLst>
              <a:ext uri="{FF2B5EF4-FFF2-40B4-BE49-F238E27FC236}">
                <a16:creationId xmlns:a16="http://schemas.microsoft.com/office/drawing/2014/main" id="{294FA76B-CB5E-44BE-B2A0-991AF1AB80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4917" y="750010"/>
            <a:ext cx="751067" cy="96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92EC1490-A284-4D5F-9FDB-5890E5D94993}"/>
              </a:ext>
            </a:extLst>
          </p:cNvPr>
          <p:cNvSpPr>
            <a:spLocks noGrp="1"/>
          </p:cNvSpPr>
          <p:nvPr>
            <p:ph type="title"/>
          </p:nvPr>
        </p:nvSpPr>
        <p:spPr>
          <a:xfrm>
            <a:off x="1097280" y="286603"/>
            <a:ext cx="10058400" cy="1450757"/>
          </a:xfrm>
        </p:spPr>
        <p:txBody>
          <a:bodyPr>
            <a:normAutofit/>
          </a:bodyPr>
          <a:lstStyle/>
          <a:p>
            <a:r>
              <a:rPr lang="en-US" sz="4000" b="1" dirty="0"/>
              <a:t>INTELLIGENT AGENT</a:t>
            </a:r>
            <a:br>
              <a:rPr lang="id-ID" sz="4000" b="1" dirty="0"/>
            </a:br>
            <a:r>
              <a:rPr lang="en-US" sz="2700" i="1" dirty="0" err="1"/>
              <a:t>Contoh</a:t>
            </a:r>
            <a:r>
              <a:rPr lang="en-US" sz="2700" i="1" dirty="0"/>
              <a:t> </a:t>
            </a:r>
            <a:r>
              <a:rPr lang="en-US" sz="2700" i="1" dirty="0" err="1"/>
              <a:t>Agen</a:t>
            </a:r>
            <a:r>
              <a:rPr lang="en-US" sz="2700" i="1" dirty="0"/>
              <a:t> </a:t>
            </a:r>
            <a:r>
              <a:rPr lang="en-US" sz="2700" i="1" dirty="0" err="1"/>
              <a:t>Cerdas</a:t>
            </a:r>
            <a:endParaRPr lang="id-ID" sz="2700" i="1" dirty="0"/>
          </a:p>
        </p:txBody>
      </p:sp>
      <p:pic>
        <p:nvPicPr>
          <p:cNvPr id="14" name="Picture 5">
            <a:extLst>
              <a:ext uri="{FF2B5EF4-FFF2-40B4-BE49-F238E27FC236}">
                <a16:creationId xmlns:a16="http://schemas.microsoft.com/office/drawing/2014/main" id="{148F4E16-5737-4F37-BC5B-64E85B694A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2287" y="4935116"/>
            <a:ext cx="86074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674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72437F-D542-4E25-A024-1D6D5A27C5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8388" y="2405742"/>
            <a:ext cx="691832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8" y="1864659"/>
            <a:ext cx="4146525" cy="440551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Contoh</a:t>
            </a:r>
            <a:r>
              <a:rPr lang="en-US" sz="2400" b="1" dirty="0"/>
              <a:t>: Searching dan Planning</a:t>
            </a:r>
          </a:p>
          <a:p>
            <a:pPr marL="352425" indent="-266700">
              <a:spcBef>
                <a:spcPts val="600"/>
              </a:spcBef>
              <a:spcAft>
                <a:spcPts val="600"/>
              </a:spcAft>
              <a:buFont typeface="Arial" panose="020B0604020202020204" pitchFamily="34" charset="0"/>
              <a:buChar char="•"/>
              <a:defRPr/>
            </a:pPr>
            <a:r>
              <a:rPr lang="en-US" dirty="0" err="1"/>
              <a:t>Setiap</a:t>
            </a:r>
            <a:r>
              <a:rPr lang="en-US" dirty="0"/>
              <a:t> </a:t>
            </a:r>
            <a:r>
              <a:rPr lang="en-US" dirty="0" err="1"/>
              <a:t>pilihan</a:t>
            </a:r>
            <a:r>
              <a:rPr lang="en-US" dirty="0"/>
              <a:t> yang </a:t>
            </a:r>
            <a:r>
              <a:rPr lang="en-US" dirty="0" err="1"/>
              <a:t>dibuat</a:t>
            </a:r>
            <a:r>
              <a:rPr lang="en-US" dirty="0"/>
              <a:t>, </a:t>
            </a:r>
            <a:r>
              <a:rPr lang="en-US" dirty="0" err="1"/>
              <a:t>dengan</a:t>
            </a:r>
            <a:r>
              <a:rPr lang="en-US" dirty="0"/>
              <a:t> </a:t>
            </a:r>
            <a:r>
              <a:rPr lang="en-US" dirty="0" err="1"/>
              <a:t>asumsi</a:t>
            </a:r>
            <a:r>
              <a:rPr lang="en-US" dirty="0"/>
              <a:t> robot </a:t>
            </a:r>
            <a:r>
              <a:rPr lang="en-US" dirty="0" err="1"/>
              <a:t>tidak</a:t>
            </a:r>
            <a:r>
              <a:rPr lang="en-US" dirty="0"/>
              <a:t> </a:t>
            </a:r>
            <a:r>
              <a:rPr lang="en-US" dirty="0" err="1"/>
              <a:t>menggandakan</a:t>
            </a:r>
            <a:r>
              <a:rPr lang="en-US" dirty="0"/>
              <a:t> </a:t>
            </a:r>
            <a:r>
              <a:rPr lang="en-US" dirty="0" err="1"/>
              <a:t>diri</a:t>
            </a:r>
            <a:r>
              <a:rPr lang="en-US" dirty="0"/>
              <a:t> &amp; </a:t>
            </a:r>
            <a:r>
              <a:rPr lang="en-US" dirty="0" err="1"/>
              <a:t>tidak</a:t>
            </a:r>
            <a:r>
              <a:rPr lang="en-US" dirty="0"/>
              <a:t> </a:t>
            </a:r>
            <a:r>
              <a:rPr lang="en-US" dirty="0" err="1"/>
              <a:t>mengunjungi</a:t>
            </a:r>
            <a:r>
              <a:rPr lang="en-US" dirty="0"/>
              <a:t> </a:t>
            </a:r>
            <a:r>
              <a:rPr lang="en-US" dirty="0" err="1"/>
              <a:t>ruangan</a:t>
            </a:r>
            <a:r>
              <a:rPr lang="en-US" dirty="0"/>
              <a:t> </a:t>
            </a:r>
            <a:r>
              <a:rPr lang="en-US" dirty="0" err="1"/>
              <a:t>lebih</a:t>
            </a:r>
            <a:r>
              <a:rPr lang="en-US" dirty="0"/>
              <a:t> </a:t>
            </a:r>
            <a:r>
              <a:rPr lang="en-US" dirty="0" err="1"/>
              <a:t>dari</a:t>
            </a:r>
            <a:r>
              <a:rPr lang="en-US" dirty="0"/>
              <a:t> </a:t>
            </a:r>
            <a:r>
              <a:rPr lang="en-US" dirty="0" err="1"/>
              <a:t>sekali</a:t>
            </a:r>
            <a:endParaRPr lang="en-US" dirty="0"/>
          </a:p>
          <a:p>
            <a:pPr marL="352425" indent="-266700">
              <a:spcBef>
                <a:spcPts val="600"/>
              </a:spcBef>
              <a:spcAft>
                <a:spcPts val="600"/>
              </a:spcAft>
              <a:buFont typeface="Arial" panose="020B0604020202020204" pitchFamily="34" charset="0"/>
              <a:buChar char="•"/>
              <a:defRPr/>
            </a:pPr>
            <a:r>
              <a:rPr lang="en-US" dirty="0" err="1"/>
              <a:t>Persoalan</a:t>
            </a:r>
            <a:r>
              <a:rPr lang="en-US" dirty="0"/>
              <a:t> robot </a:t>
            </a:r>
            <a:r>
              <a:rPr lang="en-US" dirty="0" err="1"/>
              <a:t>bagaimana</a:t>
            </a:r>
            <a:r>
              <a:rPr lang="en-US" dirty="0"/>
              <a:t> </a:t>
            </a:r>
            <a:r>
              <a:rPr lang="en-US" dirty="0" err="1"/>
              <a:t>menemukan</a:t>
            </a:r>
            <a:r>
              <a:rPr lang="en-US" dirty="0"/>
              <a:t> </a:t>
            </a:r>
            <a:r>
              <a:rPr lang="en-US" dirty="0" err="1"/>
              <a:t>rute</a:t>
            </a:r>
            <a:r>
              <a:rPr lang="en-US" dirty="0"/>
              <a:t> yang paling </a:t>
            </a:r>
            <a:r>
              <a:rPr lang="en-US" dirty="0" err="1"/>
              <a:t>efisien</a:t>
            </a:r>
            <a:endParaRPr lang="en-US" dirty="0"/>
          </a:p>
          <a:p>
            <a:pPr marL="352425" indent="-266700">
              <a:spcBef>
                <a:spcPts val="600"/>
              </a:spcBef>
              <a:spcAft>
                <a:spcPts val="600"/>
              </a:spcAft>
              <a:buFont typeface="Arial" panose="020B0604020202020204" pitchFamily="34" charset="0"/>
              <a:buChar char="•"/>
              <a:defRPr/>
            </a:pPr>
            <a:r>
              <a:rPr lang="en-US" dirty="0" err="1"/>
              <a:t>Digunakan</a:t>
            </a:r>
            <a:r>
              <a:rPr lang="en-US" dirty="0"/>
              <a:t> </a:t>
            </a:r>
            <a:r>
              <a:rPr lang="en-US" dirty="0" err="1"/>
              <a:t>tiga</a:t>
            </a:r>
            <a:r>
              <a:rPr lang="en-US" dirty="0"/>
              <a:t> strategi </a:t>
            </a:r>
            <a:r>
              <a:rPr lang="en-US" dirty="0" err="1"/>
              <a:t>pencarian</a:t>
            </a:r>
            <a:r>
              <a:rPr lang="en-US" dirty="0"/>
              <a:t>:</a:t>
            </a:r>
          </a:p>
          <a:p>
            <a:pPr marL="635000" indent="-266700">
              <a:spcBef>
                <a:spcPts val="600"/>
              </a:spcBef>
              <a:spcAft>
                <a:spcPts val="600"/>
              </a:spcAft>
              <a:buFont typeface="Arial" panose="020B0604020202020204" pitchFamily="34" charset="0"/>
              <a:buChar char="•"/>
              <a:defRPr/>
            </a:pPr>
            <a:r>
              <a:rPr lang="en-US" i="1" dirty="0"/>
              <a:t>Breadth First Search (BFS)</a:t>
            </a:r>
          </a:p>
          <a:p>
            <a:pPr marL="635000" indent="-266700">
              <a:spcBef>
                <a:spcPts val="600"/>
              </a:spcBef>
              <a:spcAft>
                <a:spcPts val="600"/>
              </a:spcAft>
              <a:buFont typeface="Arial" panose="020B0604020202020204" pitchFamily="34" charset="0"/>
              <a:buChar char="•"/>
              <a:defRPr/>
            </a:pPr>
            <a:r>
              <a:rPr lang="en-US" i="1" dirty="0"/>
              <a:t>Depth First Search (DFS)</a:t>
            </a:r>
          </a:p>
          <a:p>
            <a:pPr marL="635000" indent="-266700">
              <a:spcBef>
                <a:spcPts val="600"/>
              </a:spcBef>
              <a:spcAft>
                <a:spcPts val="600"/>
              </a:spcAft>
              <a:buFont typeface="Arial" panose="020B0604020202020204" pitchFamily="34" charset="0"/>
              <a:buChar char="•"/>
              <a:defRPr/>
            </a:pPr>
            <a:r>
              <a:rPr lang="en-US" i="1" dirty="0"/>
              <a:t>Heuristic Search or Knowledge-Based Search</a:t>
            </a:r>
          </a:p>
          <a:p>
            <a:pPr marL="352425" indent="-266700">
              <a:spcBef>
                <a:spcPts val="600"/>
              </a:spcBef>
              <a:spcAft>
                <a:spcPts val="600"/>
              </a:spcAft>
              <a:buFont typeface="Arial" panose="020B0604020202020204" pitchFamily="34" charset="0"/>
              <a:buChar char="•"/>
              <a:defRPr/>
            </a:pPr>
            <a:endParaRPr lang="en-US" dirty="0"/>
          </a:p>
        </p:txBody>
      </p:sp>
      <p:pic>
        <p:nvPicPr>
          <p:cNvPr id="11" name="Picture 4">
            <a:extLst>
              <a:ext uri="{FF2B5EF4-FFF2-40B4-BE49-F238E27FC236}">
                <a16:creationId xmlns:a16="http://schemas.microsoft.com/office/drawing/2014/main" id="{294FA76B-CB5E-44BE-B2A0-991AF1AB80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34917" y="750010"/>
            <a:ext cx="751067" cy="96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92EC1490-A284-4D5F-9FDB-5890E5D94993}"/>
              </a:ext>
            </a:extLst>
          </p:cNvPr>
          <p:cNvSpPr>
            <a:spLocks noGrp="1"/>
          </p:cNvSpPr>
          <p:nvPr>
            <p:ph type="title"/>
          </p:nvPr>
        </p:nvSpPr>
        <p:spPr>
          <a:xfrm>
            <a:off x="1097280" y="286603"/>
            <a:ext cx="10058400" cy="1450757"/>
          </a:xfrm>
        </p:spPr>
        <p:txBody>
          <a:bodyPr>
            <a:normAutofit/>
          </a:bodyPr>
          <a:lstStyle/>
          <a:p>
            <a:r>
              <a:rPr lang="en-US" sz="4000" b="1" dirty="0"/>
              <a:t>INTELLIGENT AGENT</a:t>
            </a:r>
            <a:br>
              <a:rPr lang="id-ID" sz="4000" b="1" dirty="0"/>
            </a:br>
            <a:r>
              <a:rPr lang="en-US" sz="2700" i="1" dirty="0" err="1"/>
              <a:t>Contoh</a:t>
            </a:r>
            <a:r>
              <a:rPr lang="en-US" sz="2700" i="1" dirty="0"/>
              <a:t> </a:t>
            </a:r>
            <a:r>
              <a:rPr lang="en-US" sz="2700" i="1" dirty="0" err="1"/>
              <a:t>Agen</a:t>
            </a:r>
            <a:r>
              <a:rPr lang="en-US" sz="2700" i="1" dirty="0"/>
              <a:t> </a:t>
            </a:r>
            <a:r>
              <a:rPr lang="en-US" sz="2700" i="1" dirty="0" err="1"/>
              <a:t>Cerdas</a:t>
            </a:r>
            <a:endParaRPr lang="id-ID" sz="2700" i="1" dirty="0"/>
          </a:p>
        </p:txBody>
      </p:sp>
    </p:spTree>
    <p:extLst>
      <p:ext uri="{BB962C8B-B14F-4D97-AF65-F5344CB8AC3E}">
        <p14:creationId xmlns:p14="http://schemas.microsoft.com/office/powerpoint/2010/main" val="156647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fade">
                                      <p:cBhvr>
                                        <p:cTn id="7" dur="500"/>
                                        <p:tgtEl>
                                          <p:spTgt spid="10">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4" end="4"/>
                                            </p:txEl>
                                          </p:spTgt>
                                        </p:tgtEl>
                                        <p:attrNameLst>
                                          <p:attrName>style.visibility</p:attrName>
                                        </p:attrNameLst>
                                      </p:cBhvr>
                                      <p:to>
                                        <p:strVal val="visible"/>
                                      </p:to>
                                    </p:set>
                                    <p:animEffect transition="in" filter="fade">
                                      <p:cBhvr>
                                        <p:cTn id="10" dur="500"/>
                                        <p:tgtEl>
                                          <p:spTgt spid="10">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animEffect transition="in" filter="fade">
                                      <p:cBhvr>
                                        <p:cTn id="13" dur="500"/>
                                        <p:tgtEl>
                                          <p:spTgt spid="10">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6" end="6"/>
                                            </p:txEl>
                                          </p:spTgt>
                                        </p:tgtEl>
                                        <p:attrNameLst>
                                          <p:attrName>style.visibility</p:attrName>
                                        </p:attrNameLst>
                                      </p:cBhvr>
                                      <p:to>
                                        <p:strVal val="visible"/>
                                      </p:to>
                                    </p:set>
                                    <p:animEffect transition="in" filter="fade">
                                      <p:cBhvr>
                                        <p:cTn id="16"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8" y="1864659"/>
            <a:ext cx="4146525" cy="440551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a:t>Breadth First Search (BFS)</a:t>
            </a:r>
          </a:p>
          <a:p>
            <a:pPr marL="352425" indent="-266700">
              <a:spcBef>
                <a:spcPts val="800"/>
              </a:spcBef>
              <a:spcAft>
                <a:spcPts val="800"/>
              </a:spcAft>
              <a:buFont typeface="Arial" panose="020B0604020202020204" pitchFamily="34" charset="0"/>
              <a:buChar char="•"/>
              <a:defRPr/>
            </a:pPr>
            <a:r>
              <a:rPr lang="en-US" dirty="0" err="1"/>
              <a:t>Pertama</a:t>
            </a:r>
            <a:r>
              <a:rPr lang="en-US" dirty="0"/>
              <a:t>, </a:t>
            </a:r>
            <a:r>
              <a:rPr lang="en-US" dirty="0" err="1"/>
              <a:t>lapisan</a:t>
            </a:r>
            <a:r>
              <a:rPr lang="en-US" dirty="0"/>
              <a:t> </a:t>
            </a:r>
            <a:r>
              <a:rPr lang="en-US" dirty="0" err="1"/>
              <a:t>pertama</a:t>
            </a:r>
            <a:r>
              <a:rPr lang="en-US" dirty="0"/>
              <a:t> </a:t>
            </a:r>
            <a:r>
              <a:rPr lang="en-US" dirty="0" err="1"/>
              <a:t>diperiksa</a:t>
            </a:r>
            <a:r>
              <a:rPr lang="en-US" dirty="0"/>
              <a:t>, </a:t>
            </a:r>
            <a:r>
              <a:rPr lang="en-US" dirty="0" err="1"/>
              <a:t>ruang</a:t>
            </a:r>
            <a:r>
              <a:rPr lang="en-US" dirty="0"/>
              <a:t> D </a:t>
            </a:r>
            <a:r>
              <a:rPr lang="en-US" dirty="0" err="1"/>
              <a:t>tidak</a:t>
            </a:r>
            <a:r>
              <a:rPr lang="en-US" dirty="0"/>
              <a:t> </a:t>
            </a:r>
            <a:r>
              <a:rPr lang="en-US" dirty="0" err="1"/>
              <a:t>ada</a:t>
            </a:r>
            <a:r>
              <a:rPr lang="en-US" dirty="0"/>
              <a:t> di </a:t>
            </a:r>
            <a:r>
              <a:rPr lang="en-US" dirty="0" err="1"/>
              <a:t>lapisan</a:t>
            </a:r>
            <a:r>
              <a:rPr lang="en-US" dirty="0"/>
              <a:t> </a:t>
            </a:r>
            <a:r>
              <a:rPr lang="en-US" dirty="0" err="1"/>
              <a:t>pertama</a:t>
            </a:r>
            <a:r>
              <a:rPr lang="en-US" dirty="0"/>
              <a:t>, </a:t>
            </a:r>
            <a:r>
              <a:rPr lang="en-US" dirty="0" err="1"/>
              <a:t>selanjutnya</a:t>
            </a:r>
            <a:r>
              <a:rPr lang="en-US" dirty="0"/>
              <a:t> </a:t>
            </a:r>
            <a:r>
              <a:rPr lang="en-US" dirty="0" err="1"/>
              <a:t>dicarai</a:t>
            </a:r>
            <a:r>
              <a:rPr lang="en-US" dirty="0"/>
              <a:t> pada </a:t>
            </a:r>
            <a:r>
              <a:rPr lang="en-US" dirty="0" err="1"/>
              <a:t>lapisan</a:t>
            </a:r>
            <a:r>
              <a:rPr lang="en-US" dirty="0"/>
              <a:t> </a:t>
            </a:r>
            <a:r>
              <a:rPr lang="en-US" dirty="0" err="1"/>
              <a:t>pohon</a:t>
            </a:r>
            <a:r>
              <a:rPr lang="en-US" dirty="0"/>
              <a:t> </a:t>
            </a:r>
            <a:r>
              <a:rPr lang="en-US" dirty="0" err="1"/>
              <a:t>berikutnya</a:t>
            </a:r>
            <a:endParaRPr lang="en-US" dirty="0"/>
          </a:p>
          <a:p>
            <a:pPr marL="352425" indent="-266700">
              <a:spcBef>
                <a:spcPts val="800"/>
              </a:spcBef>
              <a:spcAft>
                <a:spcPts val="800"/>
              </a:spcAft>
              <a:buFont typeface="Arial" panose="020B0604020202020204" pitchFamily="34" charset="0"/>
              <a:buChar char="•"/>
              <a:defRPr/>
            </a:pPr>
            <a:r>
              <a:rPr lang="en-US" dirty="0"/>
              <a:t>D </a:t>
            </a:r>
            <a:r>
              <a:rPr lang="en-US" dirty="0" err="1"/>
              <a:t>ada</a:t>
            </a:r>
            <a:r>
              <a:rPr lang="en-US" dirty="0"/>
              <a:t> pada </a:t>
            </a:r>
            <a:r>
              <a:rPr lang="en-US" dirty="0" err="1"/>
              <a:t>lapisan</a:t>
            </a:r>
            <a:r>
              <a:rPr lang="en-US" dirty="0"/>
              <a:t> </a:t>
            </a:r>
            <a:r>
              <a:rPr lang="en-US" dirty="0" err="1"/>
              <a:t>kedua</a:t>
            </a:r>
            <a:r>
              <a:rPr lang="en-US" dirty="0"/>
              <a:t> </a:t>
            </a:r>
            <a:r>
              <a:rPr lang="en-US" dirty="0" err="1"/>
              <a:t>sehingga</a:t>
            </a:r>
            <a:r>
              <a:rPr lang="en-US" dirty="0"/>
              <a:t> </a:t>
            </a:r>
            <a:r>
              <a:rPr lang="en-US" dirty="0" err="1"/>
              <a:t>telah</a:t>
            </a:r>
            <a:r>
              <a:rPr lang="en-US" dirty="0"/>
              <a:t> </a:t>
            </a:r>
            <a:r>
              <a:rPr lang="en-US" dirty="0" err="1"/>
              <a:t>ditemukan</a:t>
            </a:r>
            <a:r>
              <a:rPr lang="en-US" dirty="0"/>
              <a:t> </a:t>
            </a:r>
            <a:r>
              <a:rPr lang="en-US" dirty="0" err="1"/>
              <a:t>rute</a:t>
            </a:r>
            <a:r>
              <a:rPr lang="en-US" dirty="0"/>
              <a:t>, </a:t>
            </a:r>
            <a:r>
              <a:rPr lang="en-US" dirty="0" err="1"/>
              <a:t>yaitu</a:t>
            </a:r>
            <a:r>
              <a:rPr lang="en-US" dirty="0"/>
              <a:t> </a:t>
            </a:r>
            <a:r>
              <a:rPr lang="en-US" dirty="0" err="1"/>
              <a:t>dari</a:t>
            </a:r>
            <a:r>
              <a:rPr lang="en-US" dirty="0"/>
              <a:t> B </a:t>
            </a:r>
            <a:r>
              <a:rPr lang="en-US" dirty="0" err="1"/>
              <a:t>ke</a:t>
            </a:r>
            <a:r>
              <a:rPr lang="en-US" dirty="0"/>
              <a:t> C </a:t>
            </a:r>
            <a:r>
              <a:rPr lang="en-US" dirty="0" err="1"/>
              <a:t>ke</a:t>
            </a:r>
            <a:r>
              <a:rPr lang="en-US" dirty="0"/>
              <a:t> D, </a:t>
            </a:r>
            <a:r>
              <a:rPr lang="en-US" dirty="0" err="1"/>
              <a:t>keuntungan</a:t>
            </a:r>
            <a:r>
              <a:rPr lang="en-US" dirty="0"/>
              <a:t> BFS </a:t>
            </a:r>
            <a:r>
              <a:rPr lang="en-US" dirty="0" err="1"/>
              <a:t>adalah</a:t>
            </a:r>
            <a:r>
              <a:rPr lang="en-US" dirty="0"/>
              <a:t> </a:t>
            </a:r>
            <a:r>
              <a:rPr lang="en-US" dirty="0" err="1"/>
              <a:t>menemukan</a:t>
            </a:r>
            <a:r>
              <a:rPr lang="en-US" dirty="0"/>
              <a:t> </a:t>
            </a:r>
            <a:r>
              <a:rPr lang="en-US" dirty="0" err="1"/>
              <a:t>rute</a:t>
            </a:r>
            <a:r>
              <a:rPr lang="en-US" dirty="0"/>
              <a:t> </a:t>
            </a:r>
            <a:r>
              <a:rPr lang="en-US" dirty="0" err="1"/>
              <a:t>terpendek</a:t>
            </a:r>
            <a:endParaRPr lang="en-US" dirty="0"/>
          </a:p>
          <a:p>
            <a:pPr marL="352425" indent="-266700">
              <a:spcBef>
                <a:spcPts val="800"/>
              </a:spcBef>
              <a:spcAft>
                <a:spcPts val="800"/>
              </a:spcAft>
              <a:buFont typeface="Arial" panose="020B0604020202020204" pitchFamily="34" charset="0"/>
              <a:buChar char="•"/>
              <a:defRPr/>
            </a:pPr>
            <a:r>
              <a:rPr lang="en-US" dirty="0" err="1"/>
              <a:t>Namun</a:t>
            </a:r>
            <a:r>
              <a:rPr lang="en-US" dirty="0"/>
              <a:t>, BFS </a:t>
            </a:r>
            <a:r>
              <a:rPr lang="en-US" dirty="0" err="1"/>
              <a:t>mengharuskan</a:t>
            </a:r>
            <a:r>
              <a:rPr lang="en-US" dirty="0"/>
              <a:t> </a:t>
            </a:r>
            <a:r>
              <a:rPr lang="en-US" dirty="0" err="1"/>
              <a:t>seluruh</a:t>
            </a:r>
            <a:r>
              <a:rPr lang="en-US" dirty="0"/>
              <a:t> </a:t>
            </a:r>
            <a:r>
              <a:rPr lang="en-US" dirty="0" err="1"/>
              <a:t>pohon</a:t>
            </a:r>
            <a:r>
              <a:rPr lang="en-US" dirty="0"/>
              <a:t> </a:t>
            </a:r>
            <a:r>
              <a:rPr lang="en-US" dirty="0" err="1"/>
              <a:t>digambar</a:t>
            </a:r>
            <a:r>
              <a:rPr lang="en-US" dirty="0"/>
              <a:t> </a:t>
            </a:r>
            <a:r>
              <a:rPr lang="en-US" dirty="0" err="1"/>
              <a:t>satu</a:t>
            </a:r>
            <a:r>
              <a:rPr lang="en-US" dirty="0"/>
              <a:t> layer pada </a:t>
            </a:r>
            <a:r>
              <a:rPr lang="en-US" dirty="0" err="1"/>
              <a:t>suatu</a:t>
            </a:r>
            <a:r>
              <a:rPr lang="en-US" dirty="0"/>
              <a:t> </a:t>
            </a:r>
            <a:r>
              <a:rPr lang="en-US" dirty="0" err="1"/>
              <a:t>waktu</a:t>
            </a:r>
            <a:r>
              <a:rPr lang="en-US" dirty="0"/>
              <a:t> </a:t>
            </a:r>
            <a:r>
              <a:rPr lang="en-US" dirty="0" err="1"/>
              <a:t>sampai</a:t>
            </a:r>
            <a:r>
              <a:rPr lang="en-US" dirty="0"/>
              <a:t> </a:t>
            </a:r>
            <a:r>
              <a:rPr lang="en-US" dirty="0" err="1"/>
              <a:t>solusinya</a:t>
            </a:r>
            <a:r>
              <a:rPr lang="en-US" dirty="0"/>
              <a:t> </a:t>
            </a:r>
            <a:r>
              <a:rPr lang="en-US" dirty="0" err="1"/>
              <a:t>ditemukan</a:t>
            </a:r>
            <a:endParaRPr lang="en-US" dirty="0"/>
          </a:p>
        </p:txBody>
      </p:sp>
      <p:pic>
        <p:nvPicPr>
          <p:cNvPr id="11" name="Picture 4">
            <a:extLst>
              <a:ext uri="{FF2B5EF4-FFF2-40B4-BE49-F238E27FC236}">
                <a16:creationId xmlns:a16="http://schemas.microsoft.com/office/drawing/2014/main" id="{294FA76B-CB5E-44BE-B2A0-991AF1AB80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4917" y="750010"/>
            <a:ext cx="751067" cy="96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92EC1490-A284-4D5F-9FDB-5890E5D94993}"/>
              </a:ext>
            </a:extLst>
          </p:cNvPr>
          <p:cNvSpPr>
            <a:spLocks noGrp="1"/>
          </p:cNvSpPr>
          <p:nvPr>
            <p:ph type="title"/>
          </p:nvPr>
        </p:nvSpPr>
        <p:spPr>
          <a:xfrm>
            <a:off x="1097280" y="286603"/>
            <a:ext cx="10058400" cy="1450757"/>
          </a:xfrm>
        </p:spPr>
        <p:txBody>
          <a:bodyPr>
            <a:normAutofit/>
          </a:bodyPr>
          <a:lstStyle/>
          <a:p>
            <a:r>
              <a:rPr lang="en-US" sz="4000" b="1" dirty="0"/>
              <a:t>INTELLIGENT AGENT</a:t>
            </a:r>
            <a:br>
              <a:rPr lang="id-ID" sz="4000" b="1" dirty="0"/>
            </a:br>
            <a:r>
              <a:rPr lang="en-US" sz="2700" i="1" dirty="0" err="1"/>
              <a:t>Contoh</a:t>
            </a:r>
            <a:r>
              <a:rPr lang="en-US" sz="2700" i="1" dirty="0"/>
              <a:t> </a:t>
            </a:r>
            <a:r>
              <a:rPr lang="en-US" sz="2700" i="1" dirty="0" err="1"/>
              <a:t>Agen</a:t>
            </a:r>
            <a:r>
              <a:rPr lang="en-US" sz="2700" i="1" dirty="0"/>
              <a:t> </a:t>
            </a:r>
            <a:r>
              <a:rPr lang="en-US" sz="2700" i="1" dirty="0" err="1"/>
              <a:t>Cerdas</a:t>
            </a:r>
            <a:endParaRPr lang="id-ID" sz="2700" i="1" dirty="0"/>
          </a:p>
        </p:txBody>
      </p:sp>
      <p:pic>
        <p:nvPicPr>
          <p:cNvPr id="7" name="Picture 1">
            <a:extLst>
              <a:ext uri="{FF2B5EF4-FFF2-40B4-BE49-F238E27FC236}">
                <a16:creationId xmlns:a16="http://schemas.microsoft.com/office/drawing/2014/main" id="{0CD7BC5A-BACD-4F0F-9870-AC5FCB3746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88867" y="2336038"/>
            <a:ext cx="5753100" cy="233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11">
            <a:extLst>
              <a:ext uri="{FF2B5EF4-FFF2-40B4-BE49-F238E27FC236}">
                <a16:creationId xmlns:a16="http://schemas.microsoft.com/office/drawing/2014/main" id="{D4F23418-1131-4A7D-AAA5-42E4F19AB0E9}"/>
              </a:ext>
            </a:extLst>
          </p:cNvPr>
          <p:cNvSpPr txBox="1">
            <a:spLocks/>
          </p:cNvSpPr>
          <p:nvPr/>
        </p:nvSpPr>
        <p:spPr>
          <a:xfrm>
            <a:off x="5421241" y="4946713"/>
            <a:ext cx="5753100"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spcAft>
                <a:spcPts val="300"/>
              </a:spcAft>
              <a:buNone/>
            </a:pPr>
            <a:r>
              <a:rPr lang="en-US" i="1" dirty="0" err="1"/>
              <a:t>Realistisnya</a:t>
            </a:r>
            <a:r>
              <a:rPr lang="en-US" i="1" dirty="0"/>
              <a:t> </a:t>
            </a:r>
            <a:r>
              <a:rPr lang="en-US" i="1" dirty="0" err="1"/>
              <a:t>pohon</a:t>
            </a:r>
            <a:r>
              <a:rPr lang="en-US" i="1" dirty="0"/>
              <a:t> </a:t>
            </a:r>
            <a:r>
              <a:rPr lang="en-US" i="1" dirty="0" err="1"/>
              <a:t>pencarian</a:t>
            </a:r>
            <a:r>
              <a:rPr lang="en-US" i="1" dirty="0"/>
              <a:t> </a:t>
            </a:r>
            <a:r>
              <a:rPr lang="en-US" i="1" dirty="0" err="1"/>
              <a:t>akan</a:t>
            </a:r>
            <a:r>
              <a:rPr lang="en-US" i="1" dirty="0"/>
              <a:t> </a:t>
            </a:r>
            <a:r>
              <a:rPr lang="en-US" i="1" dirty="0" err="1"/>
              <a:t>sangat</a:t>
            </a:r>
            <a:r>
              <a:rPr lang="en-US" i="1" dirty="0"/>
              <a:t> </a:t>
            </a:r>
            <a:r>
              <a:rPr lang="en-US" i="1" dirty="0" err="1"/>
              <a:t>besar</a:t>
            </a:r>
            <a:r>
              <a:rPr lang="en-US" i="1" dirty="0"/>
              <a:t> dan </a:t>
            </a:r>
            <a:r>
              <a:rPr lang="en-US" i="1" dirty="0" err="1"/>
              <a:t>solusinya</a:t>
            </a:r>
            <a:r>
              <a:rPr lang="en-US" i="1" dirty="0"/>
              <a:t> </a:t>
            </a:r>
            <a:r>
              <a:rPr lang="en-US" i="1" dirty="0" err="1"/>
              <a:t>tidak</a:t>
            </a:r>
            <a:r>
              <a:rPr lang="en-US" i="1" dirty="0"/>
              <a:t> </a:t>
            </a:r>
            <a:r>
              <a:rPr lang="en-US" i="1" dirty="0" err="1"/>
              <a:t>akan</a:t>
            </a:r>
            <a:r>
              <a:rPr lang="en-US" i="1" dirty="0"/>
              <a:t> </a:t>
            </a:r>
            <a:r>
              <a:rPr lang="en-US" i="1" dirty="0" err="1"/>
              <a:t>ditemukan</a:t>
            </a:r>
            <a:r>
              <a:rPr lang="en-US" i="1" dirty="0"/>
              <a:t> pada </a:t>
            </a:r>
            <a:r>
              <a:rPr lang="en-US" i="1" dirty="0" err="1"/>
              <a:t>lapisan</a:t>
            </a:r>
            <a:r>
              <a:rPr lang="en-US" i="1" dirty="0"/>
              <a:t> </a:t>
            </a:r>
            <a:r>
              <a:rPr lang="en-US" i="1" dirty="0" err="1"/>
              <a:t>kedua</a:t>
            </a:r>
            <a:r>
              <a:rPr lang="en-US" i="1" dirty="0"/>
              <a:t> </a:t>
            </a:r>
            <a:r>
              <a:rPr lang="en-US" i="1" dirty="0" err="1"/>
              <a:t>sehingga</a:t>
            </a:r>
            <a:r>
              <a:rPr lang="en-US" i="1" dirty="0"/>
              <a:t> </a:t>
            </a:r>
            <a:r>
              <a:rPr lang="en-US" i="1" dirty="0" err="1"/>
              <a:t>menjaga</a:t>
            </a:r>
            <a:r>
              <a:rPr lang="en-US" i="1" dirty="0"/>
              <a:t> </a:t>
            </a:r>
            <a:r>
              <a:rPr lang="en-US" i="1" dirty="0" err="1"/>
              <a:t>seluruh</a:t>
            </a:r>
            <a:r>
              <a:rPr lang="en-US" i="1" dirty="0"/>
              <a:t> </a:t>
            </a:r>
            <a:r>
              <a:rPr lang="en-US" i="1" dirty="0" err="1"/>
              <a:t>ruang</a:t>
            </a:r>
            <a:r>
              <a:rPr lang="en-US" i="1" dirty="0"/>
              <a:t> </a:t>
            </a:r>
            <a:r>
              <a:rPr lang="en-US" i="1" dirty="0" err="1"/>
              <a:t>pencarian</a:t>
            </a:r>
            <a:r>
              <a:rPr lang="en-US" i="1" dirty="0"/>
              <a:t> </a:t>
            </a:r>
            <a:r>
              <a:rPr lang="en-US" i="1" dirty="0" err="1"/>
              <a:t>dalam</a:t>
            </a:r>
            <a:r>
              <a:rPr lang="en-US" i="1" dirty="0"/>
              <a:t> </a:t>
            </a:r>
            <a:r>
              <a:rPr lang="en-US" i="1" dirty="0" err="1"/>
              <a:t>memori</a:t>
            </a:r>
            <a:r>
              <a:rPr lang="en-US" i="1" dirty="0"/>
              <a:t> robot </a:t>
            </a:r>
            <a:r>
              <a:rPr lang="en-US" i="1" dirty="0" err="1"/>
              <a:t>akan</a:t>
            </a:r>
            <a:r>
              <a:rPr lang="en-US" i="1" dirty="0"/>
              <a:t> </a:t>
            </a:r>
            <a:r>
              <a:rPr lang="en-US" i="1" dirty="0" err="1"/>
              <a:t>menjadi</a:t>
            </a:r>
            <a:r>
              <a:rPr lang="en-US" i="1" dirty="0"/>
              <a:t> </a:t>
            </a:r>
            <a:r>
              <a:rPr lang="en-US" i="1" dirty="0" err="1"/>
              <a:t>tidak</a:t>
            </a:r>
            <a:r>
              <a:rPr lang="en-US" i="1" dirty="0"/>
              <a:t> </a:t>
            </a:r>
            <a:r>
              <a:rPr lang="en-US" i="1" dirty="0" err="1"/>
              <a:t>realistis</a:t>
            </a:r>
            <a:endParaRPr lang="el-GR" i="1" dirty="0"/>
          </a:p>
        </p:txBody>
      </p:sp>
    </p:spTree>
    <p:extLst>
      <p:ext uri="{BB962C8B-B14F-4D97-AF65-F5344CB8AC3E}">
        <p14:creationId xmlns:p14="http://schemas.microsoft.com/office/powerpoint/2010/main" val="369084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a:extLst>
              <a:ext uri="{FF2B5EF4-FFF2-40B4-BE49-F238E27FC236}">
                <a16:creationId xmlns:a16="http://schemas.microsoft.com/office/drawing/2014/main" id="{15DC0E5F-0315-4D30-9C4C-0854E66E1C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3454" y="1926771"/>
            <a:ext cx="4081463"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8" y="1864659"/>
            <a:ext cx="4146525" cy="440551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a:t>Depth First Search (DFS)</a:t>
            </a:r>
          </a:p>
          <a:p>
            <a:pPr marL="352425" indent="-266700">
              <a:spcBef>
                <a:spcPts val="800"/>
              </a:spcBef>
              <a:spcAft>
                <a:spcPts val="800"/>
              </a:spcAft>
              <a:buFont typeface="Arial" panose="020B0604020202020204" pitchFamily="34" charset="0"/>
              <a:buChar char="•"/>
              <a:defRPr/>
            </a:pPr>
            <a:r>
              <a:rPr lang="en-US" dirty="0" err="1"/>
              <a:t>Pohon</a:t>
            </a:r>
            <a:r>
              <a:rPr lang="en-US" dirty="0"/>
              <a:t> </a:t>
            </a:r>
            <a:r>
              <a:rPr lang="en-US" dirty="0" err="1"/>
              <a:t>dieksplorasi</a:t>
            </a:r>
            <a:r>
              <a:rPr lang="en-US" dirty="0"/>
              <a:t> </a:t>
            </a:r>
            <a:r>
              <a:rPr lang="en-US" dirty="0" err="1"/>
              <a:t>satu</a:t>
            </a:r>
            <a:r>
              <a:rPr lang="en-US" dirty="0"/>
              <a:t> </a:t>
            </a:r>
            <a:r>
              <a:rPr lang="en-US" dirty="0" err="1"/>
              <a:t>cabang</a:t>
            </a:r>
            <a:r>
              <a:rPr lang="en-US" dirty="0"/>
              <a:t> pada </a:t>
            </a:r>
            <a:r>
              <a:rPr lang="en-US" dirty="0" err="1"/>
              <a:t>suatu</a:t>
            </a:r>
            <a:r>
              <a:rPr lang="en-US" dirty="0"/>
              <a:t> </a:t>
            </a:r>
            <a:r>
              <a:rPr lang="en-US" dirty="0" err="1"/>
              <a:t>waktu</a:t>
            </a:r>
            <a:r>
              <a:rPr lang="en-US" dirty="0"/>
              <a:t>. Jika </a:t>
            </a:r>
            <a:r>
              <a:rPr lang="en-US" dirty="0" err="1"/>
              <a:t>cabang</a:t>
            </a:r>
            <a:r>
              <a:rPr lang="en-US" dirty="0"/>
              <a:t> </a:t>
            </a:r>
            <a:r>
              <a:rPr lang="en-US" dirty="0" err="1"/>
              <a:t>tidak</a:t>
            </a:r>
            <a:r>
              <a:rPr lang="en-US" dirty="0"/>
              <a:t> </a:t>
            </a:r>
            <a:r>
              <a:rPr lang="en-US" dirty="0" err="1"/>
              <a:t>berbuah</a:t>
            </a:r>
            <a:r>
              <a:rPr lang="en-US" dirty="0"/>
              <a:t>, backtracks </a:t>
            </a:r>
            <a:r>
              <a:rPr lang="en-US" dirty="0" err="1"/>
              <a:t>pencarian</a:t>
            </a:r>
            <a:r>
              <a:rPr lang="en-US" dirty="0"/>
              <a:t> </a:t>
            </a:r>
            <a:r>
              <a:rPr lang="en-US" dirty="0" err="1"/>
              <a:t>untuk</a:t>
            </a:r>
            <a:r>
              <a:rPr lang="en-US" dirty="0"/>
              <a:t> </a:t>
            </a:r>
            <a:r>
              <a:rPr lang="en-US" dirty="0" err="1"/>
              <a:t>memeriksa</a:t>
            </a:r>
            <a:r>
              <a:rPr lang="en-US" dirty="0"/>
              <a:t> </a:t>
            </a:r>
            <a:r>
              <a:rPr lang="en-US" dirty="0" err="1"/>
              <a:t>cabang</a:t>
            </a:r>
            <a:r>
              <a:rPr lang="en-US" dirty="0"/>
              <a:t> </a:t>
            </a:r>
            <a:r>
              <a:rPr lang="en-US" dirty="0" err="1"/>
              <a:t>berikutnya</a:t>
            </a:r>
            <a:r>
              <a:rPr lang="en-US" dirty="0"/>
              <a:t> dan </a:t>
            </a:r>
            <a:r>
              <a:rPr lang="en-US" dirty="0" err="1"/>
              <a:t>cabang</a:t>
            </a:r>
            <a:r>
              <a:rPr lang="en-US" dirty="0"/>
              <a:t> </a:t>
            </a:r>
            <a:r>
              <a:rPr lang="en-US" dirty="0" err="1"/>
              <a:t>sebelumnya</a:t>
            </a:r>
            <a:r>
              <a:rPr lang="en-US" dirty="0"/>
              <a:t> </a:t>
            </a:r>
            <a:r>
              <a:rPr lang="en-US" dirty="0" err="1"/>
              <a:t>dihapus</a:t>
            </a:r>
            <a:endParaRPr lang="en-US" dirty="0"/>
          </a:p>
          <a:p>
            <a:pPr marL="352425" indent="-266700">
              <a:spcBef>
                <a:spcPts val="800"/>
              </a:spcBef>
              <a:spcAft>
                <a:spcPts val="800"/>
              </a:spcAft>
              <a:buFont typeface="Arial" panose="020B0604020202020204" pitchFamily="34" charset="0"/>
              <a:buChar char="•"/>
              <a:defRPr/>
            </a:pPr>
            <a:r>
              <a:rPr lang="en-US" dirty="0"/>
              <a:t>Node </a:t>
            </a:r>
            <a:r>
              <a:rPr lang="en-US" dirty="0" err="1"/>
              <a:t>diperiksa</a:t>
            </a:r>
            <a:r>
              <a:rPr lang="en-US" dirty="0"/>
              <a:t> </a:t>
            </a:r>
            <a:r>
              <a:rPr lang="en-US" dirty="0" err="1"/>
              <a:t>dalam</a:t>
            </a:r>
            <a:r>
              <a:rPr lang="en-US" dirty="0"/>
              <a:t> </a:t>
            </a:r>
            <a:r>
              <a:rPr lang="en-US" dirty="0" err="1"/>
              <a:t>urutan</a:t>
            </a:r>
            <a:r>
              <a:rPr lang="en-US" dirty="0"/>
              <a:t> : B, A (</a:t>
            </a:r>
            <a:r>
              <a:rPr lang="en-US" dirty="0" err="1"/>
              <a:t>mundur</a:t>
            </a:r>
            <a:r>
              <a:rPr lang="en-US" dirty="0"/>
              <a:t> </a:t>
            </a:r>
            <a:r>
              <a:rPr lang="en-US" dirty="0" err="1"/>
              <a:t>ke</a:t>
            </a:r>
            <a:r>
              <a:rPr lang="en-US" dirty="0"/>
              <a:t> B), F, I (</a:t>
            </a:r>
            <a:r>
              <a:rPr lang="en-US" dirty="0" err="1"/>
              <a:t>mundur</a:t>
            </a:r>
            <a:r>
              <a:rPr lang="en-US" dirty="0"/>
              <a:t> </a:t>
            </a:r>
            <a:r>
              <a:rPr lang="en-US" dirty="0" err="1"/>
              <a:t>ke</a:t>
            </a:r>
            <a:r>
              <a:rPr lang="en-US" dirty="0"/>
              <a:t> F), G, C, D (</a:t>
            </a:r>
            <a:r>
              <a:rPr lang="en-US" dirty="0" err="1"/>
              <a:t>solusi</a:t>
            </a:r>
            <a:r>
              <a:rPr lang="en-US" dirty="0"/>
              <a:t>)</a:t>
            </a:r>
          </a:p>
          <a:p>
            <a:pPr marL="352425" indent="-266700">
              <a:spcBef>
                <a:spcPts val="800"/>
              </a:spcBef>
              <a:spcAft>
                <a:spcPts val="800"/>
              </a:spcAft>
              <a:buFont typeface="Arial" panose="020B0604020202020204" pitchFamily="34" charset="0"/>
              <a:buChar char="•"/>
              <a:defRPr/>
            </a:pPr>
            <a:r>
              <a:rPr lang="en-US" dirty="0" err="1"/>
              <a:t>Keuntungan</a:t>
            </a:r>
            <a:r>
              <a:rPr lang="en-US" dirty="0"/>
              <a:t> DFS </a:t>
            </a:r>
            <a:r>
              <a:rPr lang="en-US" dirty="0" err="1"/>
              <a:t>hanya</a:t>
            </a:r>
            <a:r>
              <a:rPr lang="en-US" dirty="0"/>
              <a:t> </a:t>
            </a:r>
            <a:r>
              <a:rPr lang="en-US" dirty="0" err="1"/>
              <a:t>satu</a:t>
            </a:r>
            <a:r>
              <a:rPr lang="en-US" dirty="0"/>
              <a:t> </a:t>
            </a:r>
            <a:r>
              <a:rPr lang="en-US" dirty="0" err="1"/>
              <a:t>cabang</a:t>
            </a:r>
            <a:r>
              <a:rPr lang="en-US" dirty="0"/>
              <a:t> </a:t>
            </a:r>
            <a:r>
              <a:rPr lang="en-US" dirty="0" err="1"/>
              <a:t>dari</a:t>
            </a:r>
            <a:r>
              <a:rPr lang="en-US" dirty="0"/>
              <a:t> </a:t>
            </a:r>
            <a:r>
              <a:rPr lang="en-US" dirty="0" err="1"/>
              <a:t>pohon</a:t>
            </a:r>
            <a:r>
              <a:rPr lang="en-US" dirty="0"/>
              <a:t> yang </a:t>
            </a:r>
            <a:r>
              <a:rPr lang="en-US" dirty="0" err="1"/>
              <a:t>diperiksa</a:t>
            </a:r>
            <a:r>
              <a:rPr lang="en-US" dirty="0"/>
              <a:t> pada </a:t>
            </a:r>
            <a:r>
              <a:rPr lang="en-US" dirty="0" err="1"/>
              <a:t>satu</a:t>
            </a:r>
            <a:r>
              <a:rPr lang="en-US" dirty="0"/>
              <a:t> </a:t>
            </a:r>
            <a:r>
              <a:rPr lang="en-US" dirty="0" err="1"/>
              <a:t>waktu</a:t>
            </a:r>
            <a:r>
              <a:rPr lang="en-US" dirty="0"/>
              <a:t> </a:t>
            </a:r>
            <a:r>
              <a:rPr lang="en-US" dirty="0" err="1"/>
              <a:t>sehingga</a:t>
            </a:r>
            <a:r>
              <a:rPr lang="en-US" dirty="0"/>
              <a:t> </a:t>
            </a:r>
            <a:r>
              <a:rPr lang="en-US" dirty="0" err="1"/>
              <a:t>memori</a:t>
            </a:r>
            <a:r>
              <a:rPr lang="en-US" dirty="0"/>
              <a:t> </a:t>
            </a:r>
            <a:r>
              <a:rPr lang="en-US" dirty="0" err="1"/>
              <a:t>lebih</a:t>
            </a:r>
            <a:r>
              <a:rPr lang="en-US" dirty="0"/>
              <a:t> </a:t>
            </a:r>
            <a:r>
              <a:rPr lang="en-US" dirty="0" err="1"/>
              <a:t>sedikit</a:t>
            </a:r>
            <a:r>
              <a:rPr lang="en-US" dirty="0"/>
              <a:t> </a:t>
            </a:r>
            <a:r>
              <a:rPr lang="en-US" dirty="0" err="1"/>
              <a:t>daripada</a:t>
            </a:r>
            <a:r>
              <a:rPr lang="en-US" dirty="0"/>
              <a:t> BFS</a:t>
            </a:r>
          </a:p>
        </p:txBody>
      </p:sp>
      <p:pic>
        <p:nvPicPr>
          <p:cNvPr id="11" name="Picture 4">
            <a:extLst>
              <a:ext uri="{FF2B5EF4-FFF2-40B4-BE49-F238E27FC236}">
                <a16:creationId xmlns:a16="http://schemas.microsoft.com/office/drawing/2014/main" id="{294FA76B-CB5E-44BE-B2A0-991AF1AB80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34917" y="750010"/>
            <a:ext cx="751067" cy="96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92EC1490-A284-4D5F-9FDB-5890E5D94993}"/>
              </a:ext>
            </a:extLst>
          </p:cNvPr>
          <p:cNvSpPr>
            <a:spLocks noGrp="1"/>
          </p:cNvSpPr>
          <p:nvPr>
            <p:ph type="title"/>
          </p:nvPr>
        </p:nvSpPr>
        <p:spPr>
          <a:xfrm>
            <a:off x="1097280" y="286603"/>
            <a:ext cx="10058400" cy="1450757"/>
          </a:xfrm>
        </p:spPr>
        <p:txBody>
          <a:bodyPr>
            <a:normAutofit/>
          </a:bodyPr>
          <a:lstStyle/>
          <a:p>
            <a:r>
              <a:rPr lang="en-US" sz="4000" b="1" dirty="0"/>
              <a:t>INTELLIGENT AGENT</a:t>
            </a:r>
            <a:br>
              <a:rPr lang="id-ID" sz="4000" b="1" dirty="0"/>
            </a:br>
            <a:r>
              <a:rPr lang="en-US" sz="2700" i="1" dirty="0" err="1"/>
              <a:t>Contoh</a:t>
            </a:r>
            <a:r>
              <a:rPr lang="en-US" sz="2700" i="1" dirty="0"/>
              <a:t> </a:t>
            </a:r>
            <a:r>
              <a:rPr lang="en-US" sz="2700" i="1" dirty="0" err="1"/>
              <a:t>Agen</a:t>
            </a:r>
            <a:r>
              <a:rPr lang="en-US" sz="2700" i="1" dirty="0"/>
              <a:t> </a:t>
            </a:r>
            <a:r>
              <a:rPr lang="en-US" sz="2700" i="1" dirty="0" err="1"/>
              <a:t>Cerdas</a:t>
            </a:r>
            <a:endParaRPr lang="id-ID" sz="2700" i="1" dirty="0"/>
          </a:p>
        </p:txBody>
      </p:sp>
      <p:sp>
        <p:nvSpPr>
          <p:cNvPr id="9" name="Content Placeholder 11">
            <a:extLst>
              <a:ext uri="{FF2B5EF4-FFF2-40B4-BE49-F238E27FC236}">
                <a16:creationId xmlns:a16="http://schemas.microsoft.com/office/drawing/2014/main" id="{D4F23418-1131-4A7D-AAA5-42E4F19AB0E9}"/>
              </a:ext>
            </a:extLst>
          </p:cNvPr>
          <p:cNvSpPr txBox="1">
            <a:spLocks/>
          </p:cNvSpPr>
          <p:nvPr/>
        </p:nvSpPr>
        <p:spPr>
          <a:xfrm>
            <a:off x="7707086" y="5506551"/>
            <a:ext cx="3837482" cy="72629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spcAft>
                <a:spcPts val="300"/>
              </a:spcAft>
              <a:buNone/>
            </a:pPr>
            <a:r>
              <a:rPr lang="en-US" i="1" dirty="0" err="1"/>
              <a:t>Kerugiannya</a:t>
            </a:r>
            <a:r>
              <a:rPr lang="en-US" i="1" dirty="0"/>
              <a:t> </a:t>
            </a:r>
            <a:r>
              <a:rPr lang="en-US" i="1" dirty="0" err="1"/>
              <a:t>solusi</a:t>
            </a:r>
            <a:r>
              <a:rPr lang="en-US" i="1" dirty="0"/>
              <a:t> yang </a:t>
            </a:r>
            <a:r>
              <a:rPr lang="en-US" i="1" dirty="0" err="1"/>
              <a:t>ditemukan</a:t>
            </a:r>
            <a:r>
              <a:rPr lang="en-US" i="1" dirty="0"/>
              <a:t> </a:t>
            </a:r>
            <a:r>
              <a:rPr lang="en-US" i="1" dirty="0" err="1"/>
              <a:t>mungkin</a:t>
            </a:r>
            <a:r>
              <a:rPr lang="en-US" i="1" dirty="0"/>
              <a:t> </a:t>
            </a:r>
            <a:r>
              <a:rPr lang="en-US" i="1" dirty="0" err="1"/>
              <a:t>bukan</a:t>
            </a:r>
            <a:r>
              <a:rPr lang="en-US" i="1" dirty="0"/>
              <a:t> yang </a:t>
            </a:r>
            <a:r>
              <a:rPr lang="en-US" i="1" dirty="0" err="1"/>
              <a:t>terbaik</a:t>
            </a:r>
            <a:endParaRPr lang="el-GR" i="1" dirty="0"/>
          </a:p>
        </p:txBody>
      </p:sp>
    </p:spTree>
    <p:extLst>
      <p:ext uri="{BB962C8B-B14F-4D97-AF65-F5344CB8AC3E}">
        <p14:creationId xmlns:p14="http://schemas.microsoft.com/office/powerpoint/2010/main" val="93754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8" y="1864659"/>
            <a:ext cx="10058400" cy="440551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a:t>Heuristic Search</a:t>
            </a:r>
          </a:p>
          <a:p>
            <a:pPr marL="352425" indent="-266700">
              <a:spcBef>
                <a:spcPts val="800"/>
              </a:spcBef>
              <a:spcAft>
                <a:spcPts val="800"/>
              </a:spcAft>
              <a:buFont typeface="Arial" panose="020B0604020202020204" pitchFamily="34" charset="0"/>
              <a:buChar char="•"/>
              <a:defRPr/>
            </a:pPr>
            <a:r>
              <a:rPr lang="en-US" dirty="0"/>
              <a:t>Strategi </a:t>
            </a:r>
            <a:r>
              <a:rPr lang="en-US" dirty="0" err="1"/>
              <a:t>pencarian</a:t>
            </a:r>
            <a:r>
              <a:rPr lang="en-US" dirty="0"/>
              <a:t> </a:t>
            </a:r>
            <a:r>
              <a:rPr lang="en-US" dirty="0" err="1"/>
              <a:t>heuristik</a:t>
            </a:r>
            <a:r>
              <a:rPr lang="en-US" dirty="0"/>
              <a:t> </a:t>
            </a:r>
            <a:r>
              <a:rPr lang="en-US" dirty="0" err="1"/>
              <a:t>bergantung</a:t>
            </a:r>
            <a:r>
              <a:rPr lang="en-US" dirty="0"/>
              <a:t> pada “</a:t>
            </a:r>
            <a:r>
              <a:rPr lang="en-US" dirty="0" err="1"/>
              <a:t>pengetahuan</a:t>
            </a:r>
            <a:r>
              <a:rPr lang="en-US" dirty="0"/>
              <a:t>” </a:t>
            </a:r>
            <a:r>
              <a:rPr lang="en-US" dirty="0" err="1"/>
              <a:t>untuk</a:t>
            </a:r>
            <a:r>
              <a:rPr lang="en-US" dirty="0"/>
              <a:t> </a:t>
            </a:r>
            <a:r>
              <a:rPr lang="en-US" dirty="0" err="1"/>
              <a:t>memangkas</a:t>
            </a:r>
            <a:r>
              <a:rPr lang="en-US" dirty="0"/>
              <a:t> </a:t>
            </a:r>
            <a:r>
              <a:rPr lang="en-US" dirty="0" err="1"/>
              <a:t>pohon</a:t>
            </a:r>
            <a:r>
              <a:rPr lang="en-US" dirty="0"/>
              <a:t> </a:t>
            </a:r>
            <a:r>
              <a:rPr lang="en-US" dirty="0" err="1"/>
              <a:t>pencarian</a:t>
            </a:r>
            <a:r>
              <a:rPr lang="en-US" dirty="0"/>
              <a:t> </a:t>
            </a:r>
            <a:r>
              <a:rPr lang="en-US" dirty="0" err="1"/>
              <a:t>sehingga</a:t>
            </a:r>
            <a:r>
              <a:rPr lang="en-US" dirty="0"/>
              <a:t> </a:t>
            </a:r>
            <a:r>
              <a:rPr lang="en-US" dirty="0" err="1"/>
              <a:t>hanya</a:t>
            </a:r>
            <a:r>
              <a:rPr lang="en-US" dirty="0"/>
              <a:t> </a:t>
            </a:r>
            <a:r>
              <a:rPr lang="en-US" dirty="0" err="1"/>
              <a:t>sebagian</a:t>
            </a:r>
            <a:r>
              <a:rPr lang="en-US" dirty="0"/>
              <a:t> </a:t>
            </a:r>
            <a:r>
              <a:rPr lang="en-US" dirty="0" err="1"/>
              <a:t>kecil</a:t>
            </a:r>
            <a:r>
              <a:rPr lang="en-US" dirty="0"/>
              <a:t> </a:t>
            </a:r>
            <a:r>
              <a:rPr lang="en-US" dirty="0" err="1"/>
              <a:t>dari</a:t>
            </a:r>
            <a:r>
              <a:rPr lang="en-US" dirty="0"/>
              <a:t> </a:t>
            </a:r>
            <a:r>
              <a:rPr lang="en-US" dirty="0" err="1"/>
              <a:t>pohon</a:t>
            </a:r>
            <a:r>
              <a:rPr lang="en-US" dirty="0"/>
              <a:t> yang </a:t>
            </a:r>
            <a:r>
              <a:rPr lang="en-US" dirty="0" err="1"/>
              <a:t>dipertimbangkan</a:t>
            </a:r>
            <a:r>
              <a:rPr lang="en-US" dirty="0"/>
              <a:t>. </a:t>
            </a:r>
          </a:p>
          <a:p>
            <a:pPr marL="352425" indent="-266700">
              <a:spcBef>
                <a:spcPts val="800"/>
              </a:spcBef>
              <a:spcAft>
                <a:spcPts val="800"/>
              </a:spcAft>
              <a:buFont typeface="Arial" panose="020B0604020202020204" pitchFamily="34" charset="0"/>
              <a:buChar char="•"/>
              <a:defRPr/>
            </a:pPr>
            <a:r>
              <a:rPr lang="en-US" dirty="0"/>
              <a:t>Hal </a:t>
            </a:r>
            <a:r>
              <a:rPr lang="en-US" dirty="0" err="1"/>
              <a:t>ini</a:t>
            </a:r>
            <a:r>
              <a:rPr lang="en-US" dirty="0"/>
              <a:t> </a:t>
            </a:r>
            <a:r>
              <a:rPr lang="en-US" dirty="0" err="1"/>
              <a:t>masuk</a:t>
            </a:r>
            <a:r>
              <a:rPr lang="en-US" dirty="0"/>
              <a:t> </a:t>
            </a:r>
            <a:r>
              <a:rPr lang="en-US" dirty="0" err="1"/>
              <a:t>akal</a:t>
            </a:r>
            <a:r>
              <a:rPr lang="en-US" dirty="0"/>
              <a:t> </a:t>
            </a:r>
            <a:r>
              <a:rPr lang="en-US" dirty="0" err="1"/>
              <a:t>karena</a:t>
            </a:r>
            <a:r>
              <a:rPr lang="en-US" dirty="0"/>
              <a:t> </a:t>
            </a:r>
            <a:r>
              <a:rPr lang="en-US" dirty="0" err="1"/>
              <a:t>manusia</a:t>
            </a:r>
            <a:r>
              <a:rPr lang="en-US" dirty="0"/>
              <a:t> </a:t>
            </a:r>
            <a:r>
              <a:rPr lang="en-US" dirty="0" err="1"/>
              <a:t>selalu</a:t>
            </a:r>
            <a:r>
              <a:rPr lang="en-US" dirty="0"/>
              <a:t> </a:t>
            </a:r>
            <a:r>
              <a:rPr lang="en-US" dirty="0" err="1"/>
              <a:t>menggunakan</a:t>
            </a:r>
            <a:r>
              <a:rPr lang="en-US" dirty="0"/>
              <a:t> </a:t>
            </a:r>
            <a:r>
              <a:rPr lang="en-US" dirty="0" err="1"/>
              <a:t>pengetahuan</a:t>
            </a:r>
            <a:r>
              <a:rPr lang="en-US" dirty="0"/>
              <a:t> </a:t>
            </a:r>
            <a:r>
              <a:rPr lang="en-US" dirty="0" err="1"/>
              <a:t>tentang</a:t>
            </a:r>
            <a:r>
              <a:rPr lang="en-US" dirty="0"/>
              <a:t> “</a:t>
            </a:r>
            <a:r>
              <a:rPr lang="en-US" dirty="0" err="1"/>
              <a:t>apa</a:t>
            </a:r>
            <a:r>
              <a:rPr lang="en-US" dirty="0"/>
              <a:t> yang </a:t>
            </a:r>
            <a:r>
              <a:rPr lang="en-US" dirty="0" err="1"/>
              <a:t>masuk</a:t>
            </a:r>
            <a:r>
              <a:rPr lang="en-US" dirty="0"/>
              <a:t> </a:t>
            </a:r>
            <a:r>
              <a:rPr lang="en-US" dirty="0" err="1"/>
              <a:t>akal</a:t>
            </a:r>
            <a:r>
              <a:rPr lang="en-US" dirty="0"/>
              <a:t>” </a:t>
            </a:r>
            <a:r>
              <a:rPr lang="en-US" dirty="0" err="1"/>
              <a:t>untuk</a:t>
            </a:r>
            <a:r>
              <a:rPr lang="en-US" dirty="0"/>
              <a:t> </a:t>
            </a:r>
            <a:r>
              <a:rPr lang="en-US" dirty="0" err="1"/>
              <a:t>memandu</a:t>
            </a:r>
            <a:r>
              <a:rPr lang="en-US" dirty="0"/>
              <a:t> proses </a:t>
            </a:r>
            <a:r>
              <a:rPr lang="en-US" dirty="0" err="1"/>
              <a:t>pengambilan</a:t>
            </a:r>
            <a:r>
              <a:rPr lang="en-US" dirty="0"/>
              <a:t> </a:t>
            </a:r>
            <a:r>
              <a:rPr lang="en-US" dirty="0" err="1"/>
              <a:t>keputusan</a:t>
            </a:r>
            <a:r>
              <a:rPr lang="en-US" dirty="0"/>
              <a:t> dan </a:t>
            </a:r>
            <a:r>
              <a:rPr lang="en-US" dirty="0" err="1"/>
              <a:t>mengefisienkan</a:t>
            </a:r>
            <a:r>
              <a:rPr lang="en-US" dirty="0"/>
              <a:t> </a:t>
            </a:r>
            <a:r>
              <a:rPr lang="en-US" dirty="0" err="1"/>
              <a:t>waktu</a:t>
            </a:r>
            <a:r>
              <a:rPr lang="en-US" dirty="0"/>
              <a:t>.</a:t>
            </a:r>
          </a:p>
          <a:p>
            <a:pPr marL="352425" indent="-266700">
              <a:spcBef>
                <a:spcPts val="800"/>
              </a:spcBef>
              <a:spcAft>
                <a:spcPts val="800"/>
              </a:spcAft>
              <a:buFont typeface="Arial" panose="020B0604020202020204" pitchFamily="34" charset="0"/>
              <a:buChar char="•"/>
              <a:defRPr/>
            </a:pPr>
            <a:r>
              <a:rPr lang="en-US" dirty="0" err="1"/>
              <a:t>Pencarian</a:t>
            </a:r>
            <a:r>
              <a:rPr lang="en-US" dirty="0"/>
              <a:t> </a:t>
            </a:r>
            <a:r>
              <a:rPr lang="en-US" dirty="0" err="1"/>
              <a:t>heuristik</a:t>
            </a:r>
            <a:r>
              <a:rPr lang="en-US" dirty="0"/>
              <a:t> </a:t>
            </a:r>
            <a:r>
              <a:rPr lang="en-US" dirty="0" err="1"/>
              <a:t>bergantung</a:t>
            </a:r>
            <a:r>
              <a:rPr lang="en-US" dirty="0"/>
              <a:t> pada </a:t>
            </a:r>
            <a:r>
              <a:rPr lang="en-US" dirty="0" err="1"/>
              <a:t>pengetahuan</a:t>
            </a:r>
            <a:r>
              <a:rPr lang="en-US" dirty="0"/>
              <a:t> </a:t>
            </a:r>
            <a:r>
              <a:rPr lang="en-US" dirty="0" err="1"/>
              <a:t>untuk</a:t>
            </a:r>
            <a:r>
              <a:rPr lang="en-US" dirty="0"/>
              <a:t> </a:t>
            </a:r>
            <a:r>
              <a:rPr lang="en-US" dirty="0" err="1"/>
              <a:t>memandu</a:t>
            </a:r>
            <a:r>
              <a:rPr lang="en-US" dirty="0"/>
              <a:t> </a:t>
            </a:r>
            <a:r>
              <a:rPr lang="en-US" dirty="0" err="1"/>
              <a:t>pilihan</a:t>
            </a:r>
            <a:r>
              <a:rPr lang="en-US" dirty="0"/>
              <a:t> dan </a:t>
            </a:r>
            <a:r>
              <a:rPr lang="en-US" dirty="0" err="1"/>
              <a:t>hanya</a:t>
            </a:r>
            <a:r>
              <a:rPr lang="en-US" dirty="0"/>
              <a:t> </a:t>
            </a:r>
            <a:r>
              <a:rPr lang="en-US" dirty="0" err="1"/>
              <a:t>pengetahuan</a:t>
            </a:r>
            <a:r>
              <a:rPr lang="en-US" dirty="0"/>
              <a:t> </a:t>
            </a:r>
            <a:r>
              <a:rPr lang="en-US" dirty="0" err="1"/>
              <a:t>terbaik</a:t>
            </a:r>
            <a:r>
              <a:rPr lang="en-US" dirty="0"/>
              <a:t> yang </a:t>
            </a:r>
            <a:r>
              <a:rPr lang="en-US" dirty="0" err="1"/>
              <a:t>digunakan</a:t>
            </a:r>
            <a:r>
              <a:rPr lang="en-US" dirty="0"/>
              <a:t> </a:t>
            </a:r>
            <a:r>
              <a:rPr lang="en-US" dirty="0" err="1"/>
              <a:t>untuk</a:t>
            </a:r>
            <a:r>
              <a:rPr lang="en-US" dirty="0"/>
              <a:t> </a:t>
            </a:r>
            <a:r>
              <a:rPr lang="en-US" dirty="0" err="1"/>
              <a:t>memandu</a:t>
            </a:r>
            <a:r>
              <a:rPr lang="en-US" dirty="0"/>
              <a:t> </a:t>
            </a:r>
            <a:r>
              <a:rPr lang="en-US" dirty="0" err="1"/>
              <a:t>pencarian</a:t>
            </a:r>
            <a:r>
              <a:rPr lang="en-US" dirty="0"/>
              <a:t>.</a:t>
            </a:r>
          </a:p>
          <a:p>
            <a:pPr marL="352425" indent="-266700">
              <a:spcBef>
                <a:spcPts val="800"/>
              </a:spcBef>
              <a:spcAft>
                <a:spcPts val="800"/>
              </a:spcAft>
              <a:buFont typeface="Arial" panose="020B0604020202020204" pitchFamily="34" charset="0"/>
              <a:buChar char="•"/>
              <a:defRPr/>
            </a:pPr>
            <a:r>
              <a:rPr lang="en-US" dirty="0" err="1"/>
              <a:t>Contoh</a:t>
            </a:r>
            <a:r>
              <a:rPr lang="en-US" dirty="0"/>
              <a:t> </a:t>
            </a:r>
            <a:r>
              <a:rPr lang="en-US" dirty="0" err="1"/>
              <a:t>masalah</a:t>
            </a:r>
            <a:r>
              <a:rPr lang="en-US" dirty="0"/>
              <a:t> </a:t>
            </a:r>
            <a:r>
              <a:rPr lang="en-US" dirty="0" err="1"/>
              <a:t>pencarian</a:t>
            </a:r>
            <a:r>
              <a:rPr lang="en-US" dirty="0"/>
              <a:t> </a:t>
            </a:r>
            <a:r>
              <a:rPr lang="en-US" dirty="0" err="1"/>
              <a:t>ruang</a:t>
            </a:r>
            <a:r>
              <a:rPr lang="en-US" dirty="0"/>
              <a:t> “D”, </a:t>
            </a:r>
            <a:r>
              <a:rPr lang="en-US" dirty="0" err="1"/>
              <a:t>diasumsikan</a:t>
            </a:r>
            <a:r>
              <a:rPr lang="en-US" dirty="0"/>
              <a:t> </a:t>
            </a:r>
            <a:r>
              <a:rPr lang="en-US" dirty="0" err="1"/>
              <a:t>bahwa</a:t>
            </a:r>
            <a:r>
              <a:rPr lang="en-US" dirty="0"/>
              <a:t> robot </a:t>
            </a:r>
            <a:r>
              <a:rPr lang="en-US" dirty="0" err="1"/>
              <a:t>tahu</a:t>
            </a:r>
            <a:r>
              <a:rPr lang="en-US" dirty="0"/>
              <a:t> </a:t>
            </a:r>
            <a:r>
              <a:rPr lang="en-US" dirty="0" err="1"/>
              <a:t>bahwa</a:t>
            </a:r>
            <a:r>
              <a:rPr lang="en-US" dirty="0"/>
              <a:t> </a:t>
            </a:r>
            <a:r>
              <a:rPr lang="en-US" dirty="0" err="1"/>
              <a:t>ruangan</a:t>
            </a:r>
            <a:r>
              <a:rPr lang="en-US" dirty="0"/>
              <a:t> yang </a:t>
            </a:r>
            <a:r>
              <a:rPr lang="en-US" dirty="0" err="1"/>
              <a:t>dicari</a:t>
            </a:r>
            <a:r>
              <a:rPr lang="en-US" dirty="0"/>
              <a:t> </a:t>
            </a:r>
            <a:r>
              <a:rPr lang="en-US" dirty="0" err="1"/>
              <a:t>langsung</a:t>
            </a:r>
            <a:r>
              <a:rPr lang="en-US" dirty="0"/>
              <a:t> </a:t>
            </a:r>
            <a:r>
              <a:rPr lang="en-US" dirty="0" err="1"/>
              <a:t>ke</a:t>
            </a:r>
            <a:r>
              <a:rPr lang="en-US" dirty="0"/>
              <a:t> </a:t>
            </a:r>
            <a:r>
              <a:rPr lang="en-US" dirty="0" err="1"/>
              <a:t>timur</a:t>
            </a:r>
            <a:r>
              <a:rPr lang="en-US" dirty="0"/>
              <a:t> </a:t>
            </a:r>
            <a:r>
              <a:rPr lang="en-US" dirty="0" err="1"/>
              <a:t>dari</a:t>
            </a:r>
            <a:r>
              <a:rPr lang="en-US" dirty="0"/>
              <a:t> </a:t>
            </a:r>
            <a:r>
              <a:rPr lang="en-US" dirty="0" err="1"/>
              <a:t>posisi</a:t>
            </a:r>
            <a:r>
              <a:rPr lang="en-US" dirty="0"/>
              <a:t> </a:t>
            </a:r>
            <a:r>
              <a:rPr lang="en-US" dirty="0" err="1"/>
              <a:t>saat</a:t>
            </a:r>
            <a:r>
              <a:rPr lang="en-US" dirty="0"/>
              <a:t> </a:t>
            </a:r>
            <a:r>
              <a:rPr lang="en-US" dirty="0" err="1"/>
              <a:t>ini</a:t>
            </a:r>
            <a:endParaRPr lang="en-US" dirty="0"/>
          </a:p>
          <a:p>
            <a:pPr marL="352425" indent="-266700">
              <a:spcBef>
                <a:spcPts val="800"/>
              </a:spcBef>
              <a:spcAft>
                <a:spcPts val="800"/>
              </a:spcAft>
              <a:buFont typeface="Arial" panose="020B0604020202020204" pitchFamily="34" charset="0"/>
              <a:buChar char="•"/>
              <a:defRPr/>
            </a:pPr>
            <a:r>
              <a:rPr lang="en-US" dirty="0" err="1"/>
              <a:t>Dengan</a:t>
            </a:r>
            <a:r>
              <a:rPr lang="en-US" dirty="0"/>
              <a:t> </a:t>
            </a:r>
            <a:r>
              <a:rPr lang="en-US" dirty="0" err="1"/>
              <a:t>pengetahuan</a:t>
            </a:r>
            <a:r>
              <a:rPr lang="en-US" dirty="0"/>
              <a:t> </a:t>
            </a:r>
            <a:r>
              <a:rPr lang="en-US" dirty="0" err="1"/>
              <a:t>awal</a:t>
            </a:r>
            <a:r>
              <a:rPr lang="en-US" dirty="0"/>
              <a:t>, robot </a:t>
            </a:r>
            <a:r>
              <a:rPr lang="en-US" dirty="0" err="1"/>
              <a:t>tahu</a:t>
            </a:r>
            <a:r>
              <a:rPr lang="en-US" dirty="0"/>
              <a:t> </a:t>
            </a:r>
            <a:r>
              <a:rPr lang="en-US" dirty="0" err="1"/>
              <a:t>bahwa</a:t>
            </a:r>
            <a:r>
              <a:rPr lang="en-US" dirty="0"/>
              <a:t> </a:t>
            </a:r>
            <a:r>
              <a:rPr lang="en-US" dirty="0" err="1"/>
              <a:t>ruang</a:t>
            </a:r>
            <a:r>
              <a:rPr lang="en-US" dirty="0"/>
              <a:t> A dan F </a:t>
            </a:r>
            <a:r>
              <a:rPr lang="en-US" dirty="0" err="1"/>
              <a:t>tidak</a:t>
            </a:r>
            <a:r>
              <a:rPr lang="en-US" dirty="0"/>
              <a:t> </a:t>
            </a:r>
            <a:r>
              <a:rPr lang="en-US" dirty="0" err="1"/>
              <a:t>berada</a:t>
            </a:r>
            <a:r>
              <a:rPr lang="en-US" dirty="0"/>
              <a:t> di </a:t>
            </a:r>
            <a:r>
              <a:rPr lang="en-US" dirty="0" err="1"/>
              <a:t>arah</a:t>
            </a:r>
            <a:r>
              <a:rPr lang="en-US" dirty="0"/>
              <a:t> yang </a:t>
            </a:r>
            <a:r>
              <a:rPr lang="en-US" dirty="0" err="1"/>
              <a:t>benar</a:t>
            </a:r>
            <a:r>
              <a:rPr lang="en-US" dirty="0"/>
              <a:t>, </a:t>
            </a:r>
            <a:r>
              <a:rPr lang="en-US" dirty="0" err="1"/>
              <a:t>sehingga</a:t>
            </a:r>
            <a:r>
              <a:rPr lang="en-US" dirty="0"/>
              <a:t> </a:t>
            </a:r>
            <a:r>
              <a:rPr lang="en-US" dirty="0" err="1"/>
              <a:t>bagian</a:t>
            </a:r>
            <a:r>
              <a:rPr lang="en-US" dirty="0"/>
              <a:t> </a:t>
            </a:r>
            <a:r>
              <a:rPr lang="en-US" dirty="0" err="1"/>
              <a:t>ini</a:t>
            </a:r>
            <a:r>
              <a:rPr lang="en-US" dirty="0"/>
              <a:t> </a:t>
            </a:r>
            <a:r>
              <a:rPr lang="en-US" dirty="0" err="1"/>
              <a:t>dipangkas</a:t>
            </a:r>
            <a:r>
              <a:rPr lang="en-US" dirty="0"/>
              <a:t> dan </a:t>
            </a:r>
            <a:r>
              <a:rPr lang="en-US" dirty="0" err="1"/>
              <a:t>tidak</a:t>
            </a:r>
            <a:r>
              <a:rPr lang="en-US" dirty="0"/>
              <a:t> </a:t>
            </a:r>
            <a:r>
              <a:rPr lang="en-US" dirty="0" err="1"/>
              <a:t>digambar</a:t>
            </a:r>
            <a:endParaRPr lang="en-US" dirty="0"/>
          </a:p>
        </p:txBody>
      </p:sp>
      <p:pic>
        <p:nvPicPr>
          <p:cNvPr id="11" name="Picture 4">
            <a:extLst>
              <a:ext uri="{FF2B5EF4-FFF2-40B4-BE49-F238E27FC236}">
                <a16:creationId xmlns:a16="http://schemas.microsoft.com/office/drawing/2014/main" id="{294FA76B-CB5E-44BE-B2A0-991AF1AB80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4917" y="750010"/>
            <a:ext cx="751067" cy="96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92EC1490-A284-4D5F-9FDB-5890E5D94993}"/>
              </a:ext>
            </a:extLst>
          </p:cNvPr>
          <p:cNvSpPr>
            <a:spLocks noGrp="1"/>
          </p:cNvSpPr>
          <p:nvPr>
            <p:ph type="title"/>
          </p:nvPr>
        </p:nvSpPr>
        <p:spPr>
          <a:xfrm>
            <a:off x="1097280" y="286603"/>
            <a:ext cx="10058400" cy="1450757"/>
          </a:xfrm>
        </p:spPr>
        <p:txBody>
          <a:bodyPr>
            <a:normAutofit/>
          </a:bodyPr>
          <a:lstStyle/>
          <a:p>
            <a:r>
              <a:rPr lang="en-US" sz="4000" b="1" dirty="0"/>
              <a:t>INTELLIGENT AGENT</a:t>
            </a:r>
            <a:br>
              <a:rPr lang="id-ID" sz="4000" b="1" dirty="0"/>
            </a:br>
            <a:r>
              <a:rPr lang="en-US" sz="2700" i="1" dirty="0" err="1"/>
              <a:t>Contoh</a:t>
            </a:r>
            <a:r>
              <a:rPr lang="en-US" sz="2700" i="1" dirty="0"/>
              <a:t> </a:t>
            </a:r>
            <a:r>
              <a:rPr lang="en-US" sz="2700" i="1" dirty="0" err="1"/>
              <a:t>Agen</a:t>
            </a:r>
            <a:r>
              <a:rPr lang="en-US" sz="2700" i="1" dirty="0"/>
              <a:t> </a:t>
            </a:r>
            <a:r>
              <a:rPr lang="en-US" sz="2700" i="1" dirty="0" err="1"/>
              <a:t>Cerdas</a:t>
            </a:r>
            <a:endParaRPr lang="id-ID" sz="2700" i="1" dirty="0"/>
          </a:p>
        </p:txBody>
      </p:sp>
    </p:spTree>
    <p:extLst>
      <p:ext uri="{BB962C8B-B14F-4D97-AF65-F5344CB8AC3E}">
        <p14:creationId xmlns:p14="http://schemas.microsoft.com/office/powerpoint/2010/main" val="2440276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8" y="1864659"/>
            <a:ext cx="4277155" cy="440551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a:t>Heuristic Search</a:t>
            </a:r>
          </a:p>
          <a:p>
            <a:pPr marL="352425" indent="-266700">
              <a:spcBef>
                <a:spcPts val="800"/>
              </a:spcBef>
              <a:spcAft>
                <a:spcPts val="800"/>
              </a:spcAft>
              <a:buFont typeface="Arial" panose="020B0604020202020204" pitchFamily="34" charset="0"/>
              <a:buChar char="•"/>
              <a:defRPr/>
            </a:pPr>
            <a:r>
              <a:rPr lang="en-US" dirty="0" err="1"/>
              <a:t>Demikian</a:t>
            </a:r>
            <a:r>
              <a:rPr lang="en-US" dirty="0"/>
              <a:t> pula G </a:t>
            </a:r>
            <a:r>
              <a:rPr lang="en-US" dirty="0" err="1"/>
              <a:t>tidak</a:t>
            </a:r>
            <a:r>
              <a:rPr lang="en-US" dirty="0"/>
              <a:t> </a:t>
            </a:r>
            <a:r>
              <a:rPr lang="en-US" dirty="0" err="1"/>
              <a:t>dalam</a:t>
            </a:r>
            <a:r>
              <a:rPr lang="en-US" dirty="0"/>
              <a:t> </a:t>
            </a:r>
            <a:r>
              <a:rPr lang="en-US" dirty="0" err="1"/>
              <a:t>arah</a:t>
            </a:r>
            <a:r>
              <a:rPr lang="en-US" dirty="0"/>
              <a:t> yang </a:t>
            </a:r>
            <a:r>
              <a:rPr lang="en-US" dirty="0" err="1"/>
              <a:t>benar</a:t>
            </a:r>
            <a:r>
              <a:rPr lang="en-US" dirty="0"/>
              <a:t> </a:t>
            </a:r>
            <a:r>
              <a:rPr lang="en-US" dirty="0" err="1"/>
              <a:t>sehingga</a:t>
            </a:r>
            <a:r>
              <a:rPr lang="en-US" dirty="0"/>
              <a:t> </a:t>
            </a:r>
            <a:r>
              <a:rPr lang="en-US" dirty="0" err="1"/>
              <a:t>dihapus</a:t>
            </a:r>
            <a:r>
              <a:rPr lang="en-US" dirty="0"/>
              <a:t>.</a:t>
            </a:r>
          </a:p>
          <a:p>
            <a:pPr marL="352425" indent="-266700">
              <a:spcBef>
                <a:spcPts val="800"/>
              </a:spcBef>
              <a:spcAft>
                <a:spcPts val="800"/>
              </a:spcAft>
              <a:buFont typeface="Arial" panose="020B0604020202020204" pitchFamily="34" charset="0"/>
              <a:buChar char="•"/>
              <a:defRPr/>
            </a:pPr>
            <a:r>
              <a:rPr lang="en-US" dirty="0"/>
              <a:t>Bagian </a:t>
            </a:r>
            <a:r>
              <a:rPr lang="en-US" dirty="0" err="1"/>
              <a:t>pohon</a:t>
            </a:r>
            <a:r>
              <a:rPr lang="en-US" dirty="0"/>
              <a:t> yang </a:t>
            </a:r>
            <a:r>
              <a:rPr lang="en-US" dirty="0" err="1"/>
              <a:t>tersisa</a:t>
            </a:r>
            <a:r>
              <a:rPr lang="en-US" dirty="0"/>
              <a:t> </a:t>
            </a:r>
            <a:r>
              <a:rPr lang="en-US" dirty="0" err="1"/>
              <a:t>dapat</a:t>
            </a:r>
            <a:r>
              <a:rPr lang="en-US" dirty="0"/>
              <a:t> </a:t>
            </a:r>
            <a:r>
              <a:rPr lang="en-US" dirty="0" err="1"/>
              <a:t>dengan</a:t>
            </a:r>
            <a:r>
              <a:rPr lang="en-US" dirty="0"/>
              <a:t> </a:t>
            </a:r>
            <a:r>
              <a:rPr lang="en-US" dirty="0" err="1"/>
              <a:t>cepat</a:t>
            </a:r>
            <a:r>
              <a:rPr lang="en-US" dirty="0"/>
              <a:t> </a:t>
            </a:r>
            <a:r>
              <a:rPr lang="en-US" dirty="0" err="1"/>
              <a:t>dicari</a:t>
            </a:r>
            <a:r>
              <a:rPr lang="en-US" dirty="0"/>
              <a:t> </a:t>
            </a:r>
            <a:r>
              <a:rPr lang="en-US" dirty="0" err="1"/>
              <a:t>untuk</a:t>
            </a:r>
            <a:r>
              <a:rPr lang="en-US" dirty="0"/>
              <a:t> </a:t>
            </a:r>
            <a:r>
              <a:rPr lang="en-US" dirty="0" err="1"/>
              <a:t>menemukan</a:t>
            </a:r>
            <a:r>
              <a:rPr lang="en-US" dirty="0"/>
              <a:t> </a:t>
            </a:r>
            <a:r>
              <a:rPr lang="en-US" dirty="0" err="1"/>
              <a:t>solusi</a:t>
            </a:r>
            <a:r>
              <a:rPr lang="en-US" dirty="0"/>
              <a:t> </a:t>
            </a:r>
            <a:r>
              <a:rPr lang="en-US" dirty="0" err="1"/>
              <a:t>terbaik</a:t>
            </a:r>
            <a:r>
              <a:rPr lang="en-US" dirty="0"/>
              <a:t> (</a:t>
            </a:r>
            <a:r>
              <a:rPr lang="en-US" dirty="0" err="1"/>
              <a:t>dalam</a:t>
            </a:r>
            <a:r>
              <a:rPr lang="en-US" dirty="0"/>
              <a:t> </a:t>
            </a:r>
            <a:r>
              <a:rPr lang="en-US" dirty="0" err="1"/>
              <a:t>kasus</a:t>
            </a:r>
            <a:r>
              <a:rPr lang="en-US" dirty="0"/>
              <a:t> </a:t>
            </a:r>
            <a:r>
              <a:rPr lang="en-US" dirty="0" err="1"/>
              <a:t>hanya</a:t>
            </a:r>
            <a:r>
              <a:rPr lang="en-US" dirty="0"/>
              <a:t> </a:t>
            </a:r>
            <a:r>
              <a:rPr lang="en-US" dirty="0" err="1"/>
              <a:t>ada</a:t>
            </a:r>
            <a:r>
              <a:rPr lang="en-US" dirty="0"/>
              <a:t> </a:t>
            </a:r>
            <a:r>
              <a:rPr lang="en-US" dirty="0" err="1"/>
              <a:t>satu</a:t>
            </a:r>
            <a:r>
              <a:rPr lang="en-US" dirty="0"/>
              <a:t> </a:t>
            </a:r>
            <a:r>
              <a:rPr lang="en-US" dirty="0" err="1"/>
              <a:t>solusi</a:t>
            </a:r>
            <a:r>
              <a:rPr lang="en-US" dirty="0"/>
              <a:t> yang </a:t>
            </a:r>
            <a:r>
              <a:rPr lang="en-US" dirty="0" err="1"/>
              <a:t>tersisa</a:t>
            </a:r>
            <a:r>
              <a:rPr lang="en-US" dirty="0"/>
              <a:t>) </a:t>
            </a:r>
          </a:p>
          <a:p>
            <a:pPr marL="352425" indent="-266700">
              <a:spcBef>
                <a:spcPts val="800"/>
              </a:spcBef>
              <a:spcAft>
                <a:spcPts val="800"/>
              </a:spcAft>
              <a:buFont typeface="Arial" panose="020B0604020202020204" pitchFamily="34" charset="0"/>
              <a:buChar char="•"/>
              <a:defRPr/>
            </a:pPr>
            <a:r>
              <a:rPr lang="en-US" dirty="0" err="1"/>
              <a:t>Untuk</a:t>
            </a:r>
            <a:r>
              <a:rPr lang="en-US" dirty="0"/>
              <a:t> </a:t>
            </a:r>
            <a:r>
              <a:rPr lang="en-US" dirty="0" err="1"/>
              <a:t>masalah</a:t>
            </a:r>
            <a:r>
              <a:rPr lang="en-US" dirty="0"/>
              <a:t> yang </a:t>
            </a:r>
            <a:r>
              <a:rPr lang="en-US" dirty="0" err="1"/>
              <a:t>besar</a:t>
            </a:r>
            <a:r>
              <a:rPr lang="en-US" dirty="0"/>
              <a:t>, </a:t>
            </a:r>
            <a:r>
              <a:rPr lang="en-US" dirty="0" err="1"/>
              <a:t>pencarian</a:t>
            </a:r>
            <a:r>
              <a:rPr lang="en-US" dirty="0"/>
              <a:t> </a:t>
            </a:r>
            <a:r>
              <a:rPr lang="en-US" dirty="0" err="1"/>
              <a:t>heuristik</a:t>
            </a:r>
            <a:r>
              <a:rPr lang="en-US" dirty="0"/>
              <a:t> </a:t>
            </a:r>
            <a:r>
              <a:rPr lang="en-US" dirty="0" err="1"/>
              <a:t>adalah</a:t>
            </a:r>
            <a:r>
              <a:rPr lang="en-US" dirty="0"/>
              <a:t> </a:t>
            </a:r>
            <a:r>
              <a:rPr lang="en-US" dirty="0" err="1"/>
              <a:t>pilihan</a:t>
            </a:r>
            <a:r>
              <a:rPr lang="en-US" dirty="0"/>
              <a:t> </a:t>
            </a:r>
            <a:r>
              <a:rPr lang="en-US" dirty="0" err="1"/>
              <a:t>realistis</a:t>
            </a:r>
            <a:r>
              <a:rPr lang="en-US" dirty="0"/>
              <a:t>, </a:t>
            </a:r>
            <a:r>
              <a:rPr lang="en-US" dirty="0" err="1"/>
              <a:t>namun</a:t>
            </a:r>
            <a:r>
              <a:rPr lang="en-US" dirty="0"/>
              <a:t>, </a:t>
            </a:r>
            <a:r>
              <a:rPr lang="en-US" dirty="0" err="1"/>
              <a:t>memiliki</a:t>
            </a:r>
            <a:r>
              <a:rPr lang="en-US" dirty="0"/>
              <a:t> </a:t>
            </a:r>
            <a:r>
              <a:rPr lang="en-US" dirty="0" err="1"/>
              <a:t>satu</a:t>
            </a:r>
            <a:r>
              <a:rPr lang="en-US" dirty="0"/>
              <a:t> </a:t>
            </a:r>
            <a:r>
              <a:rPr lang="en-US" dirty="0" err="1"/>
              <a:t>kelemahan</a:t>
            </a:r>
            <a:r>
              <a:rPr lang="en-US" dirty="0"/>
              <a:t> yang </a:t>
            </a:r>
            <a:r>
              <a:rPr lang="en-US" dirty="0" err="1"/>
              <a:t>signifikan</a:t>
            </a:r>
            <a:r>
              <a:rPr lang="en-US" dirty="0"/>
              <a:t> </a:t>
            </a:r>
            <a:r>
              <a:rPr lang="en-US" dirty="0" err="1"/>
              <a:t>ketika</a:t>
            </a:r>
            <a:r>
              <a:rPr lang="en-US" dirty="0"/>
              <a:t> </a:t>
            </a:r>
            <a:r>
              <a:rPr lang="en-US" dirty="0" err="1"/>
              <a:t>heuristik</a:t>
            </a:r>
            <a:r>
              <a:rPr lang="en-US" dirty="0"/>
              <a:t> </a:t>
            </a:r>
            <a:r>
              <a:rPr lang="en-US" dirty="0" err="1"/>
              <a:t>buruk</a:t>
            </a:r>
            <a:endParaRPr lang="en-US" dirty="0"/>
          </a:p>
        </p:txBody>
      </p:sp>
      <p:pic>
        <p:nvPicPr>
          <p:cNvPr id="11" name="Picture 4">
            <a:extLst>
              <a:ext uri="{FF2B5EF4-FFF2-40B4-BE49-F238E27FC236}">
                <a16:creationId xmlns:a16="http://schemas.microsoft.com/office/drawing/2014/main" id="{294FA76B-CB5E-44BE-B2A0-991AF1AB80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4917" y="750010"/>
            <a:ext cx="751067" cy="96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92EC1490-A284-4D5F-9FDB-5890E5D94993}"/>
              </a:ext>
            </a:extLst>
          </p:cNvPr>
          <p:cNvSpPr>
            <a:spLocks noGrp="1"/>
          </p:cNvSpPr>
          <p:nvPr>
            <p:ph type="title"/>
          </p:nvPr>
        </p:nvSpPr>
        <p:spPr>
          <a:xfrm>
            <a:off x="1097280" y="286603"/>
            <a:ext cx="10058400" cy="1450757"/>
          </a:xfrm>
        </p:spPr>
        <p:txBody>
          <a:bodyPr>
            <a:normAutofit/>
          </a:bodyPr>
          <a:lstStyle/>
          <a:p>
            <a:r>
              <a:rPr lang="en-US" sz="4000" b="1" dirty="0"/>
              <a:t>INTELLIGENT AGENT</a:t>
            </a:r>
            <a:br>
              <a:rPr lang="id-ID" sz="4000" b="1" dirty="0"/>
            </a:br>
            <a:r>
              <a:rPr lang="en-US" sz="2700" i="1" dirty="0" err="1"/>
              <a:t>Contoh</a:t>
            </a:r>
            <a:r>
              <a:rPr lang="en-US" sz="2700" i="1" dirty="0"/>
              <a:t> </a:t>
            </a:r>
            <a:r>
              <a:rPr lang="en-US" sz="2700" i="1" dirty="0" err="1"/>
              <a:t>Agen</a:t>
            </a:r>
            <a:r>
              <a:rPr lang="en-US" sz="2700" i="1" dirty="0"/>
              <a:t> </a:t>
            </a:r>
            <a:r>
              <a:rPr lang="en-US" sz="2700" i="1" dirty="0" err="1"/>
              <a:t>Cerdas</a:t>
            </a:r>
            <a:endParaRPr lang="id-ID" sz="2700" i="1" dirty="0"/>
          </a:p>
        </p:txBody>
      </p:sp>
      <p:pic>
        <p:nvPicPr>
          <p:cNvPr id="5" name="Picture 4">
            <a:extLst>
              <a:ext uri="{FF2B5EF4-FFF2-40B4-BE49-F238E27FC236}">
                <a16:creationId xmlns:a16="http://schemas.microsoft.com/office/drawing/2014/main" id="{905186E6-1EA7-4AE0-B7D6-3A303509E0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21007" y="2382268"/>
            <a:ext cx="4834673" cy="2578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11">
            <a:extLst>
              <a:ext uri="{FF2B5EF4-FFF2-40B4-BE49-F238E27FC236}">
                <a16:creationId xmlns:a16="http://schemas.microsoft.com/office/drawing/2014/main" id="{63C92BAD-ACC9-4A38-BEF1-04823BCCDA9C}"/>
              </a:ext>
            </a:extLst>
          </p:cNvPr>
          <p:cNvSpPr txBox="1">
            <a:spLocks/>
          </p:cNvSpPr>
          <p:nvPr/>
        </p:nvSpPr>
        <p:spPr>
          <a:xfrm>
            <a:off x="5421240" y="5120641"/>
            <a:ext cx="5924783" cy="109021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spcAft>
                <a:spcPts val="300"/>
              </a:spcAft>
              <a:buNone/>
            </a:pPr>
            <a:r>
              <a:rPr lang="en-US" sz="1800" i="1" dirty="0"/>
              <a:t>BFS dan DFS </a:t>
            </a:r>
            <a:r>
              <a:rPr lang="en-US" sz="1800" i="1" dirty="0" err="1"/>
              <a:t>menjamin</a:t>
            </a:r>
            <a:r>
              <a:rPr lang="en-US" sz="1800" i="1" dirty="0"/>
              <a:t> </a:t>
            </a:r>
            <a:r>
              <a:rPr lang="en-US" sz="1800" i="1" dirty="0" err="1"/>
              <a:t>menemukan</a:t>
            </a:r>
            <a:r>
              <a:rPr lang="en-US" sz="1800" i="1" dirty="0"/>
              <a:t> </a:t>
            </a:r>
            <a:r>
              <a:rPr lang="en-US" sz="1800" i="1" dirty="0" err="1"/>
              <a:t>solusi</a:t>
            </a:r>
            <a:r>
              <a:rPr lang="en-US" sz="1800" i="1" dirty="0"/>
              <a:t> </a:t>
            </a:r>
            <a:r>
              <a:rPr lang="en-US" sz="1800" i="1" dirty="0" err="1"/>
              <a:t>dengan</a:t>
            </a:r>
            <a:r>
              <a:rPr lang="en-US" sz="1800" i="1" dirty="0"/>
              <a:t> </a:t>
            </a:r>
            <a:r>
              <a:rPr lang="en-US" sz="1800" i="1" dirty="0" err="1"/>
              <a:t>asumsi</a:t>
            </a:r>
            <a:r>
              <a:rPr lang="en-US" sz="1800" i="1" dirty="0"/>
              <a:t> </a:t>
            </a:r>
            <a:r>
              <a:rPr lang="en-US" sz="1800" i="1" dirty="0" err="1"/>
              <a:t>solusi</a:t>
            </a:r>
            <a:r>
              <a:rPr lang="en-US" sz="1800" i="1" dirty="0"/>
              <a:t> yang </a:t>
            </a:r>
            <a:r>
              <a:rPr lang="en-US" sz="1800" i="1" dirty="0" err="1"/>
              <a:t>ada</a:t>
            </a:r>
            <a:r>
              <a:rPr lang="en-US" sz="1800" i="1" dirty="0"/>
              <a:t>, </a:t>
            </a:r>
            <a:r>
              <a:rPr lang="en-US" sz="1800" i="1" dirty="0" err="1"/>
              <a:t>namun</a:t>
            </a:r>
            <a:r>
              <a:rPr lang="en-US" sz="1800" i="1" dirty="0"/>
              <a:t>, </a:t>
            </a:r>
            <a:r>
              <a:rPr lang="en-US" sz="1800" i="1" dirty="0" err="1"/>
              <a:t>dengan</a:t>
            </a:r>
            <a:r>
              <a:rPr lang="en-US" sz="1800" i="1" dirty="0"/>
              <a:t> </a:t>
            </a:r>
            <a:r>
              <a:rPr lang="en-US" sz="1800" i="1" dirty="0" err="1"/>
              <a:t>pencarian</a:t>
            </a:r>
            <a:r>
              <a:rPr lang="en-US" sz="1800" i="1" dirty="0"/>
              <a:t> </a:t>
            </a:r>
            <a:r>
              <a:rPr lang="en-US" sz="1800" i="1" dirty="0" err="1"/>
              <a:t>heuristik</a:t>
            </a:r>
            <a:r>
              <a:rPr lang="en-US" sz="1800" i="1" dirty="0"/>
              <a:t> </a:t>
            </a:r>
            <a:r>
              <a:rPr lang="en-US" sz="1800" i="1" dirty="0" err="1"/>
              <a:t>sebagian</a:t>
            </a:r>
            <a:r>
              <a:rPr lang="en-US" sz="1800" i="1" dirty="0"/>
              <a:t> </a:t>
            </a:r>
            <a:r>
              <a:rPr lang="en-US" sz="1800" i="1" dirty="0" err="1"/>
              <a:t>besar</a:t>
            </a:r>
            <a:r>
              <a:rPr lang="en-US" sz="1800" i="1" dirty="0"/>
              <a:t> </a:t>
            </a:r>
            <a:r>
              <a:rPr lang="en-US" sz="1800" i="1" dirty="0" err="1"/>
              <a:t>ruang</a:t>
            </a:r>
            <a:r>
              <a:rPr lang="en-US" sz="1800" i="1" dirty="0"/>
              <a:t> </a:t>
            </a:r>
            <a:r>
              <a:rPr lang="en-US" sz="1800" i="1" dirty="0" err="1"/>
              <a:t>pencarian</a:t>
            </a:r>
            <a:r>
              <a:rPr lang="en-US" sz="1800" i="1" dirty="0"/>
              <a:t> </a:t>
            </a:r>
            <a:r>
              <a:rPr lang="en-US" sz="1800" i="1" dirty="0" err="1"/>
              <a:t>dipangkas</a:t>
            </a:r>
            <a:r>
              <a:rPr lang="en-US" sz="1800" i="1" dirty="0"/>
              <a:t> dan </a:t>
            </a:r>
            <a:r>
              <a:rPr lang="en-US" sz="1800" i="1" dirty="0" err="1"/>
              <a:t>tidak</a:t>
            </a:r>
            <a:r>
              <a:rPr lang="en-US" sz="1800" i="1" dirty="0"/>
              <a:t> </a:t>
            </a:r>
            <a:r>
              <a:rPr lang="en-US" sz="1800" i="1" dirty="0" err="1"/>
              <a:t>dieksplorasi</a:t>
            </a:r>
            <a:r>
              <a:rPr lang="en-US" sz="1800" i="1" dirty="0"/>
              <a:t> </a:t>
            </a:r>
            <a:r>
              <a:rPr lang="en-US" sz="1800" i="1" dirty="0" err="1"/>
              <a:t>sehingga</a:t>
            </a:r>
            <a:r>
              <a:rPr lang="en-US" sz="1800" i="1" dirty="0"/>
              <a:t> </a:t>
            </a:r>
            <a:r>
              <a:rPr lang="en-US" sz="1800" i="1" dirty="0" err="1"/>
              <a:t>solusi</a:t>
            </a:r>
            <a:r>
              <a:rPr lang="en-US" sz="1800" i="1" dirty="0"/>
              <a:t> </a:t>
            </a:r>
            <a:r>
              <a:rPr lang="en-US" sz="1800" i="1" dirty="0" err="1"/>
              <a:t>dapat</a:t>
            </a:r>
            <a:r>
              <a:rPr lang="en-US" sz="1800" i="1" dirty="0"/>
              <a:t> </a:t>
            </a:r>
            <a:r>
              <a:rPr lang="en-US" sz="1800" i="1" dirty="0" err="1"/>
              <a:t>terlewat</a:t>
            </a:r>
            <a:r>
              <a:rPr lang="en-US" sz="1800" i="1" dirty="0"/>
              <a:t> </a:t>
            </a:r>
            <a:r>
              <a:rPr lang="en-US" sz="1800" i="1" dirty="0" err="1"/>
              <a:t>jika</a:t>
            </a:r>
            <a:r>
              <a:rPr lang="en-US" sz="1800" i="1" dirty="0"/>
              <a:t> </a:t>
            </a:r>
            <a:r>
              <a:rPr lang="en-US" sz="1800" i="1" dirty="0" err="1"/>
              <a:t>heuristik</a:t>
            </a:r>
            <a:r>
              <a:rPr lang="en-US" sz="1800" i="1" dirty="0"/>
              <a:t> </a:t>
            </a:r>
            <a:r>
              <a:rPr lang="en-US" sz="1800" i="1" dirty="0" err="1"/>
              <a:t>buruk</a:t>
            </a:r>
            <a:endParaRPr lang="el-GR" sz="1800" i="1" dirty="0"/>
          </a:p>
        </p:txBody>
      </p:sp>
    </p:spTree>
    <p:extLst>
      <p:ext uri="{BB962C8B-B14F-4D97-AF65-F5344CB8AC3E}">
        <p14:creationId xmlns:p14="http://schemas.microsoft.com/office/powerpoint/2010/main" val="329984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8" y="1864659"/>
            <a:ext cx="8569236" cy="222214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Contoh</a:t>
            </a:r>
            <a:r>
              <a:rPr lang="en-US" sz="2400" b="1" dirty="0"/>
              <a:t>: Intelligent Robot</a:t>
            </a:r>
          </a:p>
          <a:p>
            <a:pPr marL="352425" indent="-266700">
              <a:spcBef>
                <a:spcPts val="400"/>
              </a:spcBef>
              <a:spcAft>
                <a:spcPts val="400"/>
              </a:spcAft>
              <a:buFont typeface="Arial" panose="020B0604020202020204" pitchFamily="34" charset="0"/>
              <a:buChar char="•"/>
              <a:defRPr/>
            </a:pPr>
            <a:r>
              <a:rPr lang="en-US" dirty="0" err="1"/>
              <a:t>Merancang</a:t>
            </a:r>
            <a:r>
              <a:rPr lang="en-US" dirty="0"/>
              <a:t> robot </a:t>
            </a:r>
            <a:r>
              <a:rPr lang="en-US" dirty="0" err="1"/>
              <a:t>untuk</a:t>
            </a:r>
            <a:r>
              <a:rPr lang="en-US" dirty="0"/>
              <a:t> </a:t>
            </a:r>
            <a:r>
              <a:rPr lang="en-US" dirty="0" err="1"/>
              <a:t>melakukan</a:t>
            </a:r>
            <a:r>
              <a:rPr lang="en-US" dirty="0"/>
              <a:t> </a:t>
            </a:r>
            <a:r>
              <a:rPr lang="en-US" dirty="0" err="1"/>
              <a:t>aktivitas</a:t>
            </a:r>
            <a:r>
              <a:rPr lang="en-US" dirty="0"/>
              <a:t> </a:t>
            </a:r>
            <a:r>
              <a:rPr lang="en-US" dirty="0" err="1"/>
              <a:t>umum</a:t>
            </a:r>
            <a:r>
              <a:rPr lang="en-US" dirty="0"/>
              <a:t> di </a:t>
            </a:r>
            <a:r>
              <a:rPr lang="en-US" dirty="0" err="1"/>
              <a:t>sekitar</a:t>
            </a:r>
            <a:r>
              <a:rPr lang="en-US" dirty="0"/>
              <a:t> </a:t>
            </a:r>
            <a:r>
              <a:rPr lang="en-US" dirty="0" err="1"/>
              <a:t>rumah</a:t>
            </a:r>
            <a:r>
              <a:rPr lang="en-US" dirty="0"/>
              <a:t> </a:t>
            </a:r>
            <a:r>
              <a:rPr lang="en-US" dirty="0" err="1"/>
              <a:t>seperti</a:t>
            </a:r>
            <a:r>
              <a:rPr lang="en-US" dirty="0"/>
              <a:t> </a:t>
            </a:r>
            <a:r>
              <a:rPr lang="en-US" dirty="0" err="1"/>
              <a:t>membersihkan</a:t>
            </a:r>
            <a:r>
              <a:rPr lang="en-US" dirty="0"/>
              <a:t>, </a:t>
            </a:r>
            <a:r>
              <a:rPr lang="en-US" dirty="0" err="1"/>
              <a:t>mencuci</a:t>
            </a:r>
            <a:r>
              <a:rPr lang="en-US" dirty="0"/>
              <a:t>, dan </a:t>
            </a:r>
            <a:r>
              <a:rPr lang="en-US" dirty="0" err="1"/>
              <a:t>menyeterika</a:t>
            </a:r>
            <a:r>
              <a:rPr lang="en-US" dirty="0"/>
              <a:t>, </a:t>
            </a:r>
            <a:r>
              <a:rPr lang="en-US" dirty="0" err="1"/>
              <a:t>dll</a:t>
            </a:r>
            <a:r>
              <a:rPr lang="en-US" dirty="0"/>
              <a:t>. </a:t>
            </a:r>
            <a:r>
              <a:rPr lang="en-US" dirty="0" err="1"/>
              <a:t>Apa</a:t>
            </a:r>
            <a:r>
              <a:rPr lang="en-US" dirty="0"/>
              <a:t> </a:t>
            </a:r>
            <a:r>
              <a:rPr lang="en-US" dirty="0" err="1"/>
              <a:t>keuntungan</a:t>
            </a:r>
            <a:r>
              <a:rPr lang="en-US" dirty="0"/>
              <a:t> yang </a:t>
            </a:r>
            <a:r>
              <a:rPr lang="en-US" dirty="0" err="1"/>
              <a:t>akan</a:t>
            </a:r>
            <a:r>
              <a:rPr lang="en-US" dirty="0"/>
              <a:t> </a:t>
            </a:r>
            <a:r>
              <a:rPr lang="en-US" dirty="0" err="1"/>
              <a:t>didapat</a:t>
            </a:r>
            <a:r>
              <a:rPr lang="en-US" dirty="0"/>
              <a:t> </a:t>
            </a:r>
            <a:r>
              <a:rPr lang="en-US" dirty="0" err="1"/>
              <a:t>dalam</a:t>
            </a:r>
            <a:r>
              <a:rPr lang="en-US" dirty="0"/>
              <a:t> </a:t>
            </a:r>
            <a:r>
              <a:rPr lang="en-US" dirty="0" err="1"/>
              <a:t>mengembangkan</a:t>
            </a:r>
            <a:r>
              <a:rPr lang="en-US" dirty="0"/>
              <a:t> robot </a:t>
            </a:r>
            <a:r>
              <a:rPr lang="en-US" dirty="0" err="1"/>
              <a:t>sebagai</a:t>
            </a:r>
            <a:r>
              <a:rPr lang="en-US" dirty="0"/>
              <a:t> </a:t>
            </a:r>
            <a:r>
              <a:rPr lang="en-US" dirty="0" err="1"/>
              <a:t>agen</a:t>
            </a:r>
            <a:r>
              <a:rPr lang="en-US" dirty="0"/>
              <a:t> yang </a:t>
            </a:r>
            <a:r>
              <a:rPr lang="en-US" dirty="0" err="1"/>
              <a:t>cerdas</a:t>
            </a:r>
            <a:r>
              <a:rPr lang="en-US" dirty="0"/>
              <a:t>?</a:t>
            </a:r>
          </a:p>
          <a:p>
            <a:pPr marL="352425" indent="-266700">
              <a:spcBef>
                <a:spcPts val="400"/>
              </a:spcBef>
              <a:spcAft>
                <a:spcPts val="400"/>
              </a:spcAft>
              <a:buFont typeface="Arial" panose="020B0604020202020204" pitchFamily="34" charset="0"/>
              <a:buChar char="•"/>
              <a:defRPr/>
            </a:pPr>
            <a:r>
              <a:rPr lang="en-US" dirty="0"/>
              <a:t>Robot </a:t>
            </a:r>
            <a:r>
              <a:rPr lang="en-US" dirty="0" err="1"/>
              <a:t>biasa</a:t>
            </a:r>
            <a:r>
              <a:rPr lang="en-US" dirty="0"/>
              <a:t> </a:t>
            </a:r>
            <a:r>
              <a:rPr lang="en-US" dirty="0" err="1"/>
              <a:t>hanya</a:t>
            </a:r>
            <a:r>
              <a:rPr lang="en-US" dirty="0"/>
              <a:t> </a:t>
            </a:r>
            <a:r>
              <a:rPr lang="en-US" dirty="0" err="1"/>
              <a:t>akan</a:t>
            </a:r>
            <a:r>
              <a:rPr lang="en-US" dirty="0"/>
              <a:t> </a:t>
            </a:r>
            <a:r>
              <a:rPr lang="en-US" dirty="0" err="1"/>
              <a:t>melakukan</a:t>
            </a:r>
            <a:r>
              <a:rPr lang="en-US" dirty="0"/>
              <a:t> </a:t>
            </a:r>
            <a:r>
              <a:rPr lang="en-US" dirty="0" err="1"/>
              <a:t>tindakan</a:t>
            </a:r>
            <a:r>
              <a:rPr lang="en-US" dirty="0"/>
              <a:t> </a:t>
            </a:r>
            <a:r>
              <a:rPr lang="en-US" dirty="0" err="1"/>
              <a:t>ketika</a:t>
            </a:r>
            <a:r>
              <a:rPr lang="en-US" dirty="0"/>
              <a:t> </a:t>
            </a:r>
            <a:r>
              <a:rPr lang="en-US" dirty="0" err="1"/>
              <a:t>secara</a:t>
            </a:r>
            <a:r>
              <a:rPr lang="en-US" dirty="0"/>
              <a:t> </a:t>
            </a:r>
            <a:r>
              <a:rPr lang="en-US" dirty="0" err="1"/>
              <a:t>khusus</a:t>
            </a:r>
            <a:r>
              <a:rPr lang="en-US" dirty="0"/>
              <a:t> </a:t>
            </a:r>
            <a:r>
              <a:rPr lang="en-US" dirty="0" err="1"/>
              <a:t>diberi</a:t>
            </a:r>
            <a:r>
              <a:rPr lang="en-US" dirty="0"/>
              <a:t> </a:t>
            </a:r>
            <a:r>
              <a:rPr lang="en-US" dirty="0" err="1"/>
              <a:t>instruksi</a:t>
            </a:r>
            <a:r>
              <a:rPr lang="en-US" dirty="0"/>
              <a:t> dan oleh </a:t>
            </a:r>
            <a:r>
              <a:rPr lang="en-US" dirty="0" err="1"/>
              <a:t>karena</a:t>
            </a:r>
            <a:r>
              <a:rPr lang="en-US" dirty="0"/>
              <a:t> </a:t>
            </a:r>
            <a:r>
              <a:rPr lang="en-US" dirty="0" err="1"/>
              <a:t>itu</a:t>
            </a:r>
            <a:r>
              <a:rPr lang="en-US" dirty="0"/>
              <a:t> </a:t>
            </a:r>
            <a:r>
              <a:rPr lang="en-US" dirty="0" err="1"/>
              <a:t>perlu</a:t>
            </a:r>
            <a:r>
              <a:rPr lang="en-US" dirty="0"/>
              <a:t> </a:t>
            </a:r>
            <a:r>
              <a:rPr lang="en-US" dirty="0" err="1"/>
              <a:t>pengawasan</a:t>
            </a:r>
            <a:r>
              <a:rPr lang="en-US" dirty="0"/>
              <a:t> </a:t>
            </a:r>
            <a:r>
              <a:rPr lang="en-US" dirty="0" err="1"/>
              <a:t>secara</a:t>
            </a:r>
            <a:r>
              <a:rPr lang="en-US" dirty="0"/>
              <a:t> </a:t>
            </a:r>
            <a:r>
              <a:rPr lang="en-US" dirty="0" err="1"/>
              <a:t>terus-menerus</a:t>
            </a:r>
            <a:endParaRPr lang="en-US" dirty="0"/>
          </a:p>
        </p:txBody>
      </p:sp>
      <p:pic>
        <p:nvPicPr>
          <p:cNvPr id="11" name="Picture 4">
            <a:extLst>
              <a:ext uri="{FF2B5EF4-FFF2-40B4-BE49-F238E27FC236}">
                <a16:creationId xmlns:a16="http://schemas.microsoft.com/office/drawing/2014/main" id="{294FA76B-CB5E-44BE-B2A0-991AF1AB80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4917" y="750010"/>
            <a:ext cx="751067" cy="96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92EC1490-A284-4D5F-9FDB-5890E5D94993}"/>
              </a:ext>
            </a:extLst>
          </p:cNvPr>
          <p:cNvSpPr>
            <a:spLocks noGrp="1"/>
          </p:cNvSpPr>
          <p:nvPr>
            <p:ph type="title"/>
          </p:nvPr>
        </p:nvSpPr>
        <p:spPr>
          <a:xfrm>
            <a:off x="1097280" y="286603"/>
            <a:ext cx="10058400" cy="1450757"/>
          </a:xfrm>
        </p:spPr>
        <p:txBody>
          <a:bodyPr>
            <a:normAutofit/>
          </a:bodyPr>
          <a:lstStyle/>
          <a:p>
            <a:r>
              <a:rPr lang="en-US" sz="4000" b="1" dirty="0"/>
              <a:t>INTELLIGENT AGENT</a:t>
            </a:r>
            <a:br>
              <a:rPr lang="id-ID" sz="4000" b="1" dirty="0"/>
            </a:br>
            <a:r>
              <a:rPr lang="en-US" sz="2700" i="1" dirty="0" err="1"/>
              <a:t>Contoh</a:t>
            </a:r>
            <a:r>
              <a:rPr lang="en-US" sz="2700" i="1" dirty="0"/>
              <a:t> </a:t>
            </a:r>
            <a:r>
              <a:rPr lang="en-US" sz="2700" i="1" dirty="0" err="1"/>
              <a:t>Agen</a:t>
            </a:r>
            <a:r>
              <a:rPr lang="en-US" sz="2700" i="1" dirty="0"/>
              <a:t> </a:t>
            </a:r>
            <a:r>
              <a:rPr lang="en-US" sz="2700" i="1" dirty="0" err="1"/>
              <a:t>Cerdas</a:t>
            </a:r>
            <a:endParaRPr lang="id-ID" sz="2700" i="1" dirty="0"/>
          </a:p>
        </p:txBody>
      </p:sp>
      <p:sp>
        <p:nvSpPr>
          <p:cNvPr id="6" name="Content Placeholder 11">
            <a:extLst>
              <a:ext uri="{FF2B5EF4-FFF2-40B4-BE49-F238E27FC236}">
                <a16:creationId xmlns:a16="http://schemas.microsoft.com/office/drawing/2014/main" id="{14DF84FC-DF4B-4596-B46B-CCA1AA3BE202}"/>
              </a:ext>
            </a:extLst>
          </p:cNvPr>
          <p:cNvSpPr txBox="1">
            <a:spLocks/>
          </p:cNvSpPr>
          <p:nvPr/>
        </p:nvSpPr>
        <p:spPr>
          <a:xfrm>
            <a:off x="2575244" y="3963595"/>
            <a:ext cx="8930020" cy="241854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5725" indent="0">
              <a:spcBef>
                <a:spcPts val="400"/>
              </a:spcBef>
              <a:spcAft>
                <a:spcPts val="400"/>
              </a:spcAft>
              <a:buNone/>
              <a:defRPr/>
            </a:pPr>
            <a:r>
              <a:rPr lang="en-US" dirty="0" err="1"/>
              <a:t>Namun</a:t>
            </a:r>
            <a:r>
              <a:rPr lang="en-US" dirty="0"/>
              <a:t>, </a:t>
            </a:r>
            <a:r>
              <a:rPr lang="en-US" dirty="0" err="1"/>
              <a:t>dengan</a:t>
            </a:r>
            <a:r>
              <a:rPr lang="en-US" dirty="0"/>
              <a:t> </a:t>
            </a:r>
            <a:r>
              <a:rPr lang="en-US" dirty="0" err="1"/>
              <a:t>merancang</a:t>
            </a:r>
            <a:r>
              <a:rPr lang="en-US" dirty="0"/>
              <a:t> robot </a:t>
            </a:r>
            <a:r>
              <a:rPr lang="en-US" dirty="0" err="1"/>
              <a:t>sebagai</a:t>
            </a:r>
            <a:r>
              <a:rPr lang="en-US" dirty="0"/>
              <a:t> </a:t>
            </a:r>
            <a:r>
              <a:rPr lang="en-US" dirty="0" err="1"/>
              <a:t>agen</a:t>
            </a:r>
            <a:r>
              <a:rPr lang="en-US" dirty="0"/>
              <a:t> </a:t>
            </a:r>
            <a:r>
              <a:rPr lang="en-US" dirty="0" err="1"/>
              <a:t>cerdas</a:t>
            </a:r>
            <a:r>
              <a:rPr lang="en-US" dirty="0"/>
              <a:t>: </a:t>
            </a:r>
          </a:p>
          <a:p>
            <a:pPr marL="352425" indent="-266700">
              <a:spcBef>
                <a:spcPts val="400"/>
              </a:spcBef>
              <a:spcAft>
                <a:spcPts val="400"/>
              </a:spcAft>
              <a:buFont typeface="Arial" panose="020B0604020202020204" pitchFamily="34" charset="0"/>
              <a:buChar char="•"/>
              <a:defRPr/>
            </a:pPr>
            <a:r>
              <a:rPr lang="en-US" dirty="0"/>
              <a:t>Robot </a:t>
            </a:r>
            <a:r>
              <a:rPr lang="en-US" dirty="0" err="1"/>
              <a:t>akan</a:t>
            </a:r>
            <a:r>
              <a:rPr lang="en-US" dirty="0"/>
              <a:t> </a:t>
            </a:r>
            <a:r>
              <a:rPr lang="en-US" dirty="0" err="1"/>
              <a:t>memutuskan</a:t>
            </a:r>
            <a:r>
              <a:rPr lang="en-US" dirty="0"/>
              <a:t> </a:t>
            </a:r>
            <a:r>
              <a:rPr lang="en-US" dirty="0" err="1"/>
              <a:t>sendiri</a:t>
            </a:r>
            <a:r>
              <a:rPr lang="en-US" dirty="0"/>
              <a:t> </a:t>
            </a:r>
            <a:r>
              <a:rPr lang="en-US" dirty="0" err="1"/>
              <a:t>tindakan</a:t>
            </a:r>
            <a:r>
              <a:rPr lang="en-US" dirty="0"/>
              <a:t> </a:t>
            </a:r>
            <a:r>
              <a:rPr lang="en-US" dirty="0" err="1"/>
              <a:t>selanjutnya</a:t>
            </a:r>
            <a:r>
              <a:rPr lang="en-US" dirty="0"/>
              <a:t>, mis. </a:t>
            </a:r>
            <a:r>
              <a:rPr lang="en-US" dirty="0" err="1"/>
              <a:t>ketika</a:t>
            </a:r>
            <a:r>
              <a:rPr lang="en-US" dirty="0"/>
              <a:t> </a:t>
            </a:r>
            <a:r>
              <a:rPr lang="en-US" dirty="0" err="1"/>
              <a:t>daya</a:t>
            </a:r>
            <a:r>
              <a:rPr lang="en-US" dirty="0"/>
              <a:t> </a:t>
            </a:r>
            <a:r>
              <a:rPr lang="en-US" dirty="0" err="1"/>
              <a:t>rendah</a:t>
            </a:r>
            <a:r>
              <a:rPr lang="en-US" dirty="0"/>
              <a:t>, </a:t>
            </a:r>
            <a:r>
              <a:rPr lang="en-US" dirty="0" err="1"/>
              <a:t>memutuskan</a:t>
            </a:r>
            <a:r>
              <a:rPr lang="en-US" dirty="0"/>
              <a:t> </a:t>
            </a:r>
            <a:r>
              <a:rPr lang="en-US" dirty="0" err="1"/>
              <a:t>sendiri</a:t>
            </a:r>
            <a:r>
              <a:rPr lang="en-US" dirty="0"/>
              <a:t> </a:t>
            </a:r>
            <a:r>
              <a:rPr lang="en-US" dirty="0" err="1"/>
              <a:t>bahwa</a:t>
            </a:r>
            <a:r>
              <a:rPr lang="en-US" dirty="0"/>
              <a:t> </a:t>
            </a:r>
            <a:r>
              <a:rPr lang="en-US" dirty="0" err="1"/>
              <a:t>mengisi</a:t>
            </a:r>
            <a:r>
              <a:rPr lang="en-US" dirty="0"/>
              <a:t> </a:t>
            </a:r>
            <a:r>
              <a:rPr lang="en-US" dirty="0" err="1"/>
              <a:t>ulang</a:t>
            </a:r>
            <a:r>
              <a:rPr lang="en-US" dirty="0"/>
              <a:t> </a:t>
            </a:r>
            <a:r>
              <a:rPr lang="en-US" dirty="0" err="1"/>
              <a:t>baterai</a:t>
            </a:r>
            <a:r>
              <a:rPr lang="en-US" dirty="0"/>
              <a:t> </a:t>
            </a:r>
            <a:r>
              <a:rPr lang="en-US" dirty="0" err="1"/>
              <a:t>lebih</a:t>
            </a:r>
            <a:r>
              <a:rPr lang="en-US" dirty="0"/>
              <a:t> </a:t>
            </a:r>
            <a:r>
              <a:rPr lang="en-US" dirty="0" err="1"/>
              <a:t>penting</a:t>
            </a:r>
            <a:r>
              <a:rPr lang="en-US" dirty="0"/>
              <a:t> </a:t>
            </a:r>
            <a:r>
              <a:rPr lang="en-US" dirty="0" err="1"/>
              <a:t>daripada</a:t>
            </a:r>
            <a:r>
              <a:rPr lang="en-US" dirty="0"/>
              <a:t> yang lain</a:t>
            </a:r>
          </a:p>
          <a:p>
            <a:pPr marL="352425" indent="-266700">
              <a:spcBef>
                <a:spcPts val="400"/>
              </a:spcBef>
              <a:spcAft>
                <a:spcPts val="400"/>
              </a:spcAft>
              <a:buFont typeface="Arial" panose="020B0604020202020204" pitchFamily="34" charset="0"/>
              <a:buChar char="•"/>
              <a:defRPr/>
            </a:pPr>
            <a:r>
              <a:rPr lang="en-US" dirty="0"/>
              <a:t>Robot </a:t>
            </a:r>
            <a:r>
              <a:rPr lang="en-US" dirty="0" err="1"/>
              <a:t>mungkin</a:t>
            </a:r>
            <a:r>
              <a:rPr lang="en-US" dirty="0"/>
              <a:t> </a:t>
            </a:r>
            <a:r>
              <a:rPr lang="en-US" dirty="0" err="1"/>
              <a:t>membuat</a:t>
            </a:r>
            <a:r>
              <a:rPr lang="en-US" dirty="0"/>
              <a:t> </a:t>
            </a:r>
            <a:r>
              <a:rPr lang="en-US" dirty="0" err="1"/>
              <a:t>keputusan</a:t>
            </a:r>
            <a:r>
              <a:rPr lang="en-US" dirty="0"/>
              <a:t> yang </a:t>
            </a:r>
            <a:r>
              <a:rPr lang="en-US" dirty="0" err="1"/>
              <a:t>tidak</a:t>
            </a:r>
            <a:r>
              <a:rPr lang="en-US" dirty="0"/>
              <a:t> </a:t>
            </a:r>
            <a:r>
              <a:rPr lang="en-US" dirty="0" err="1"/>
              <a:t>kita</a:t>
            </a:r>
            <a:r>
              <a:rPr lang="en-US" dirty="0"/>
              <a:t> </a:t>
            </a:r>
            <a:r>
              <a:rPr lang="en-US" dirty="0" err="1"/>
              <a:t>setujui</a:t>
            </a:r>
            <a:r>
              <a:rPr lang="en-US" dirty="0"/>
              <a:t>, </a:t>
            </a:r>
            <a:r>
              <a:rPr lang="en-US" dirty="0" err="1"/>
              <a:t>tetapi</a:t>
            </a:r>
            <a:r>
              <a:rPr lang="en-US" dirty="0"/>
              <a:t> robot </a:t>
            </a:r>
            <a:r>
              <a:rPr lang="en-US" dirty="0" err="1"/>
              <a:t>kemudian</a:t>
            </a:r>
            <a:r>
              <a:rPr lang="en-US" dirty="0"/>
              <a:t> </a:t>
            </a:r>
            <a:r>
              <a:rPr lang="en-US" dirty="0" err="1"/>
              <a:t>dapat</a:t>
            </a:r>
            <a:r>
              <a:rPr lang="en-US" dirty="0"/>
              <a:t> </a:t>
            </a:r>
            <a:r>
              <a:rPr lang="en-US" dirty="0" err="1"/>
              <a:t>belajar</a:t>
            </a:r>
            <a:r>
              <a:rPr lang="en-US" dirty="0"/>
              <a:t> dan </a:t>
            </a:r>
            <a:r>
              <a:rPr lang="en-US" dirty="0" err="1"/>
              <a:t>memodifikasi</a:t>
            </a:r>
            <a:r>
              <a:rPr lang="en-US" dirty="0"/>
              <a:t> </a:t>
            </a:r>
            <a:r>
              <a:rPr lang="en-US" dirty="0" err="1"/>
              <a:t>perilakunya</a:t>
            </a:r>
            <a:endParaRPr lang="en-US" dirty="0"/>
          </a:p>
          <a:p>
            <a:pPr marL="352425" indent="-266700">
              <a:spcBef>
                <a:spcPts val="400"/>
              </a:spcBef>
              <a:spcAft>
                <a:spcPts val="400"/>
              </a:spcAft>
              <a:buFont typeface="Arial" panose="020B0604020202020204" pitchFamily="34" charset="0"/>
              <a:buChar char="•"/>
              <a:defRPr/>
            </a:pPr>
            <a:r>
              <a:rPr lang="en-US" dirty="0"/>
              <a:t>Robot </a:t>
            </a:r>
            <a:r>
              <a:rPr lang="en-US" dirty="0" err="1"/>
              <a:t>seperti</a:t>
            </a:r>
            <a:r>
              <a:rPr lang="en-US" dirty="0"/>
              <a:t> </a:t>
            </a:r>
            <a:r>
              <a:rPr lang="en-US" dirty="0" err="1"/>
              <a:t>ini</a:t>
            </a:r>
            <a:r>
              <a:rPr lang="en-US" dirty="0"/>
              <a:t> juga </a:t>
            </a:r>
            <a:r>
              <a:rPr lang="en-US" dirty="0" err="1"/>
              <a:t>akan</a:t>
            </a:r>
            <a:r>
              <a:rPr lang="en-US" dirty="0"/>
              <a:t> </a:t>
            </a:r>
            <a:r>
              <a:rPr lang="en-US" dirty="0" err="1"/>
              <a:t>dapat</a:t>
            </a:r>
            <a:r>
              <a:rPr lang="en-US" dirty="0"/>
              <a:t> </a:t>
            </a:r>
            <a:r>
              <a:rPr lang="en-US" dirty="0" err="1"/>
              <a:t>menanggapi</a:t>
            </a:r>
            <a:r>
              <a:rPr lang="en-US" dirty="0"/>
              <a:t> </a:t>
            </a:r>
            <a:r>
              <a:rPr lang="en-US" dirty="0" err="1"/>
              <a:t>perubahan</a:t>
            </a:r>
            <a:r>
              <a:rPr lang="en-US" dirty="0"/>
              <a:t> di </a:t>
            </a:r>
            <a:r>
              <a:rPr lang="en-US" dirty="0" err="1"/>
              <a:t>lingkungannya</a:t>
            </a:r>
            <a:r>
              <a:rPr lang="en-US" dirty="0"/>
              <a:t>, </a:t>
            </a:r>
            <a:r>
              <a:rPr lang="en-US" dirty="0" err="1"/>
              <a:t>seperti</a:t>
            </a:r>
            <a:r>
              <a:rPr lang="en-US" dirty="0"/>
              <a:t> </a:t>
            </a:r>
            <a:r>
              <a:rPr lang="en-US" dirty="0" err="1"/>
              <a:t>kebakaran</a:t>
            </a:r>
            <a:r>
              <a:rPr lang="en-US" dirty="0"/>
              <a:t>, dan </a:t>
            </a:r>
            <a:r>
              <a:rPr lang="en-US" dirty="0" err="1"/>
              <a:t>merespons</a:t>
            </a:r>
            <a:r>
              <a:rPr lang="en-US" dirty="0"/>
              <a:t> </a:t>
            </a:r>
            <a:r>
              <a:rPr lang="en-US" dirty="0" err="1"/>
              <a:t>tanpa</a:t>
            </a:r>
            <a:r>
              <a:rPr lang="en-US" dirty="0"/>
              <a:t> </a:t>
            </a:r>
            <a:r>
              <a:rPr lang="en-US" dirty="0" err="1"/>
              <a:t>menunggu</a:t>
            </a:r>
            <a:r>
              <a:rPr lang="en-US" dirty="0"/>
              <a:t> </a:t>
            </a:r>
            <a:r>
              <a:rPr lang="en-US" dirty="0" err="1"/>
              <a:t>instruksi</a:t>
            </a:r>
            <a:r>
              <a:rPr lang="en-US" dirty="0"/>
              <a:t> </a:t>
            </a:r>
            <a:r>
              <a:rPr lang="en-US" dirty="0" err="1"/>
              <a:t>khusus</a:t>
            </a:r>
            <a:endParaRPr lang="en-US" dirty="0"/>
          </a:p>
        </p:txBody>
      </p:sp>
      <p:pic>
        <p:nvPicPr>
          <p:cNvPr id="7" name="Picture 6">
            <a:extLst>
              <a:ext uri="{FF2B5EF4-FFF2-40B4-BE49-F238E27FC236}">
                <a16:creationId xmlns:a16="http://schemas.microsoft.com/office/drawing/2014/main" id="{0DBE6F1D-9B4E-4A0F-B103-E977E3094B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66784" y="2215297"/>
            <a:ext cx="12192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a:extLst>
              <a:ext uri="{FF2B5EF4-FFF2-40B4-BE49-F238E27FC236}">
                <a16:creationId xmlns:a16="http://schemas.microsoft.com/office/drawing/2014/main" id="{36CC5BD2-9C7B-42DF-B4F7-B90A24B045D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8515" y="4490179"/>
            <a:ext cx="1824038"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350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8" y="1864659"/>
            <a:ext cx="3773302" cy="434952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Contoh</a:t>
            </a:r>
            <a:r>
              <a:rPr lang="en-US" sz="2400" b="1" dirty="0"/>
              <a:t>: Intelligent Robot</a:t>
            </a:r>
          </a:p>
          <a:p>
            <a:pPr marL="352425" indent="-266700">
              <a:spcAft>
                <a:spcPts val="1200"/>
              </a:spcAft>
              <a:buFont typeface="Arial" panose="020B0604020202020204" pitchFamily="34" charset="0"/>
              <a:buChar char="•"/>
              <a:defRPr/>
            </a:pPr>
            <a:r>
              <a:rPr lang="en-US" i="1" dirty="0"/>
              <a:t>Intelligent agents </a:t>
            </a:r>
            <a:r>
              <a:rPr lang="en-US" dirty="0" err="1"/>
              <a:t>adalah</a:t>
            </a:r>
            <a:r>
              <a:rPr lang="en-US" dirty="0"/>
              <a:t> program </a:t>
            </a:r>
            <a:r>
              <a:rPr lang="en-US" dirty="0" err="1"/>
              <a:t>perangkat</a:t>
            </a:r>
            <a:r>
              <a:rPr lang="en-US" dirty="0"/>
              <a:t> </a:t>
            </a:r>
            <a:r>
              <a:rPr lang="en-US" dirty="0" err="1"/>
              <a:t>lunak</a:t>
            </a:r>
            <a:r>
              <a:rPr lang="en-US" dirty="0"/>
              <a:t> </a:t>
            </a:r>
            <a:r>
              <a:rPr lang="en-US" dirty="0" err="1"/>
              <a:t>dimana</a:t>
            </a:r>
            <a:r>
              <a:rPr lang="en-US" dirty="0"/>
              <a:t> goal </a:t>
            </a:r>
            <a:r>
              <a:rPr lang="en-US" dirty="0" err="1"/>
              <a:t>atau</a:t>
            </a:r>
            <a:r>
              <a:rPr lang="en-US" dirty="0"/>
              <a:t> </a:t>
            </a:r>
            <a:r>
              <a:rPr lang="en-US" dirty="0" err="1"/>
              <a:t>keseluruhan</a:t>
            </a:r>
            <a:r>
              <a:rPr lang="en-US" dirty="0"/>
              <a:t> </a:t>
            </a:r>
            <a:r>
              <a:rPr lang="en-US" dirty="0" err="1"/>
              <a:t>tugasnya</a:t>
            </a:r>
            <a:r>
              <a:rPr lang="en-US" dirty="0"/>
              <a:t> </a:t>
            </a:r>
            <a:r>
              <a:rPr lang="en-US" dirty="0" err="1"/>
              <a:t>ditentukan</a:t>
            </a:r>
            <a:r>
              <a:rPr lang="en-US" dirty="0"/>
              <a:t> </a:t>
            </a:r>
            <a:r>
              <a:rPr lang="en-US" dirty="0" err="1"/>
              <a:t>sehingga</a:t>
            </a:r>
            <a:r>
              <a:rPr lang="en-US" dirty="0"/>
              <a:t> </a:t>
            </a:r>
            <a:r>
              <a:rPr lang="en-US" dirty="0" err="1"/>
              <a:t>perangkat</a:t>
            </a:r>
            <a:r>
              <a:rPr lang="en-US" dirty="0"/>
              <a:t> </a:t>
            </a:r>
            <a:r>
              <a:rPr lang="en-US" dirty="0" err="1"/>
              <a:t>lunak</a:t>
            </a:r>
            <a:r>
              <a:rPr lang="en-US" dirty="0"/>
              <a:t> </a:t>
            </a:r>
            <a:r>
              <a:rPr lang="en-US" dirty="0" err="1"/>
              <a:t>dapat</a:t>
            </a:r>
            <a:r>
              <a:rPr lang="en-US" dirty="0"/>
              <a:t> </a:t>
            </a:r>
            <a:r>
              <a:rPr lang="en-US" dirty="0" err="1"/>
              <a:t>membuat</a:t>
            </a:r>
            <a:r>
              <a:rPr lang="en-US" dirty="0"/>
              <a:t> </a:t>
            </a:r>
            <a:r>
              <a:rPr lang="en-US" dirty="0" err="1"/>
              <a:t>beberapa</a:t>
            </a:r>
            <a:r>
              <a:rPr lang="en-US" dirty="0"/>
              <a:t> </a:t>
            </a:r>
            <a:r>
              <a:rPr lang="en-US" dirty="0" err="1"/>
              <a:t>keputusan</a:t>
            </a:r>
            <a:r>
              <a:rPr lang="en-US" dirty="0"/>
              <a:t> </a:t>
            </a:r>
            <a:r>
              <a:rPr lang="en-US" dirty="0" err="1"/>
              <a:t>sendiri</a:t>
            </a:r>
            <a:endParaRPr lang="en-US" dirty="0"/>
          </a:p>
          <a:p>
            <a:pPr marL="352425" indent="-266700">
              <a:spcAft>
                <a:spcPts val="1200"/>
              </a:spcAft>
              <a:buFont typeface="Arial" panose="020B0604020202020204" pitchFamily="34" charset="0"/>
              <a:buChar char="•"/>
              <a:defRPr/>
            </a:pPr>
            <a:r>
              <a:rPr lang="en-US" dirty="0"/>
              <a:t>Sebagian </a:t>
            </a:r>
            <a:r>
              <a:rPr lang="en-US" dirty="0" err="1"/>
              <a:t>besar</a:t>
            </a:r>
            <a:r>
              <a:rPr lang="en-US" dirty="0"/>
              <a:t> </a:t>
            </a:r>
            <a:r>
              <a:rPr lang="en-US" dirty="0" err="1"/>
              <a:t>agen</a:t>
            </a:r>
            <a:r>
              <a:rPr lang="en-US" dirty="0"/>
              <a:t> </a:t>
            </a:r>
            <a:r>
              <a:rPr lang="en-US" dirty="0" err="1"/>
              <a:t>bekerja</a:t>
            </a:r>
            <a:r>
              <a:rPr lang="en-US" dirty="0"/>
              <a:t> </a:t>
            </a:r>
            <a:r>
              <a:rPr lang="en-US" dirty="0" err="1"/>
              <a:t>dibelakang</a:t>
            </a:r>
            <a:r>
              <a:rPr lang="en-US" dirty="0"/>
              <a:t> (</a:t>
            </a:r>
            <a:r>
              <a:rPr lang="en-US" dirty="0" err="1"/>
              <a:t>tidak</a:t>
            </a:r>
            <a:r>
              <a:rPr lang="en-US" dirty="0"/>
              <a:t> </a:t>
            </a:r>
            <a:r>
              <a:rPr lang="en-US" dirty="0" err="1"/>
              <a:t>terlihat</a:t>
            </a:r>
            <a:r>
              <a:rPr lang="en-US" dirty="0"/>
              <a:t> oleh </a:t>
            </a:r>
            <a:r>
              <a:rPr lang="en-US" dirty="0" err="1"/>
              <a:t>pengguna</a:t>
            </a:r>
            <a:r>
              <a:rPr lang="en-US" dirty="0"/>
              <a:t>) dan </a:t>
            </a:r>
            <a:r>
              <a:rPr lang="en-US" dirty="0" err="1"/>
              <a:t>agen</a:t>
            </a:r>
            <a:r>
              <a:rPr lang="en-US" dirty="0"/>
              <a:t> </a:t>
            </a:r>
            <a:r>
              <a:rPr lang="en-US" dirty="0" err="1"/>
              <a:t>memiliki</a:t>
            </a:r>
            <a:r>
              <a:rPr lang="en-US" dirty="0"/>
              <a:t> </a:t>
            </a:r>
            <a:r>
              <a:rPr lang="en-US" dirty="0" err="1"/>
              <a:t>kemampuan</a:t>
            </a:r>
            <a:r>
              <a:rPr lang="en-US" dirty="0"/>
              <a:t> </a:t>
            </a:r>
            <a:r>
              <a:rPr lang="en-US" dirty="0" err="1"/>
              <a:t>untuk</a:t>
            </a:r>
            <a:r>
              <a:rPr lang="en-US" dirty="0"/>
              <a:t> </a:t>
            </a:r>
            <a:r>
              <a:rPr lang="en-US" dirty="0" err="1"/>
              <a:t>belajar</a:t>
            </a:r>
            <a:r>
              <a:rPr lang="en-US" dirty="0"/>
              <a:t> </a:t>
            </a:r>
            <a:r>
              <a:rPr lang="en-US" dirty="0" err="1"/>
              <a:t>serta</a:t>
            </a:r>
            <a:r>
              <a:rPr lang="en-US" dirty="0"/>
              <a:t> </a:t>
            </a:r>
            <a:r>
              <a:rPr lang="en-US" dirty="0" err="1"/>
              <a:t>membuat</a:t>
            </a:r>
            <a:r>
              <a:rPr lang="en-US" dirty="0"/>
              <a:t> </a:t>
            </a:r>
            <a:r>
              <a:rPr lang="en-US" dirty="0" err="1"/>
              <a:t>keputusan</a:t>
            </a:r>
            <a:r>
              <a:rPr lang="en-US" dirty="0"/>
              <a:t> yang </a:t>
            </a:r>
            <a:r>
              <a:rPr lang="en-US" dirty="0" err="1"/>
              <a:t>kompleks</a:t>
            </a:r>
            <a:r>
              <a:rPr lang="en-US" dirty="0"/>
              <a:t> </a:t>
            </a:r>
            <a:r>
              <a:rPr lang="en-US" dirty="0" err="1"/>
              <a:t>atas</a:t>
            </a:r>
            <a:r>
              <a:rPr lang="en-US" dirty="0"/>
              <a:t> </a:t>
            </a:r>
            <a:r>
              <a:rPr lang="en-US" dirty="0" err="1"/>
              <a:t>nama</a:t>
            </a:r>
            <a:r>
              <a:rPr lang="en-US" dirty="0"/>
              <a:t> </a:t>
            </a:r>
            <a:r>
              <a:rPr lang="en-US" dirty="0" err="1"/>
              <a:t>pengguna</a:t>
            </a:r>
            <a:endParaRPr lang="en-US" dirty="0"/>
          </a:p>
        </p:txBody>
      </p:sp>
      <p:pic>
        <p:nvPicPr>
          <p:cNvPr id="11" name="Picture 4">
            <a:extLst>
              <a:ext uri="{FF2B5EF4-FFF2-40B4-BE49-F238E27FC236}">
                <a16:creationId xmlns:a16="http://schemas.microsoft.com/office/drawing/2014/main" id="{294FA76B-CB5E-44BE-B2A0-991AF1AB80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4917" y="750010"/>
            <a:ext cx="751067" cy="96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92EC1490-A284-4D5F-9FDB-5890E5D94993}"/>
              </a:ext>
            </a:extLst>
          </p:cNvPr>
          <p:cNvSpPr>
            <a:spLocks noGrp="1"/>
          </p:cNvSpPr>
          <p:nvPr>
            <p:ph type="title"/>
          </p:nvPr>
        </p:nvSpPr>
        <p:spPr>
          <a:xfrm>
            <a:off x="1097280" y="286603"/>
            <a:ext cx="10058400" cy="1450757"/>
          </a:xfrm>
        </p:spPr>
        <p:txBody>
          <a:bodyPr>
            <a:normAutofit/>
          </a:bodyPr>
          <a:lstStyle/>
          <a:p>
            <a:r>
              <a:rPr lang="en-US" sz="4000" b="1" dirty="0"/>
              <a:t>INTELLIGENT AGENT</a:t>
            </a:r>
            <a:br>
              <a:rPr lang="id-ID" sz="4000" b="1" dirty="0"/>
            </a:br>
            <a:r>
              <a:rPr lang="en-US" sz="2700" i="1" dirty="0" err="1"/>
              <a:t>Contoh</a:t>
            </a:r>
            <a:r>
              <a:rPr lang="en-US" sz="2700" i="1" dirty="0"/>
              <a:t> </a:t>
            </a:r>
            <a:r>
              <a:rPr lang="en-US" sz="2700" i="1" dirty="0" err="1"/>
              <a:t>Agen</a:t>
            </a:r>
            <a:r>
              <a:rPr lang="en-US" sz="2700" i="1" dirty="0"/>
              <a:t> </a:t>
            </a:r>
            <a:r>
              <a:rPr lang="en-US" sz="2700" i="1" dirty="0" err="1"/>
              <a:t>Cerdas</a:t>
            </a:r>
            <a:endParaRPr lang="id-ID" sz="2700" i="1" dirty="0"/>
          </a:p>
        </p:txBody>
      </p:sp>
      <p:pic>
        <p:nvPicPr>
          <p:cNvPr id="12" name="Picture 11">
            <a:extLst>
              <a:ext uri="{FF2B5EF4-FFF2-40B4-BE49-F238E27FC236}">
                <a16:creationId xmlns:a16="http://schemas.microsoft.com/office/drawing/2014/main" id="{5099D515-3A39-494F-BAFA-D4DE8CF613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482" y="1864659"/>
            <a:ext cx="5979502" cy="4409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924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fade">
                                      <p:cBhvr>
                                        <p:cTn id="10"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097280" y="286603"/>
            <a:ext cx="10058400" cy="1450757"/>
          </a:xfrm>
        </p:spPr>
        <p:txBody>
          <a:bodyPr>
            <a:normAutofit/>
          </a:bodyPr>
          <a:lstStyle/>
          <a:p>
            <a:r>
              <a:rPr lang="en-US" sz="4000" b="1" dirty="0"/>
              <a:t>REFERENSI</a:t>
            </a:r>
            <a:br>
              <a:rPr lang="id-ID" sz="4000" b="1" dirty="0"/>
            </a:br>
            <a:r>
              <a:rPr lang="en-US" sz="2700" i="1" dirty="0" err="1"/>
              <a:t>Kecerdasan</a:t>
            </a:r>
            <a:r>
              <a:rPr lang="en-US" sz="2700" i="1" dirty="0"/>
              <a:t> </a:t>
            </a:r>
            <a:r>
              <a:rPr lang="en-US" sz="2700" i="1" dirty="0" err="1"/>
              <a:t>Buatan</a:t>
            </a:r>
            <a:endParaRPr lang="id-ID" sz="2700" i="1" dirty="0"/>
          </a:p>
        </p:txBody>
      </p:sp>
      <p:pic>
        <p:nvPicPr>
          <p:cNvPr id="4" name="Picture 3">
            <a:extLst>
              <a:ext uri="{FF2B5EF4-FFF2-40B4-BE49-F238E27FC236}">
                <a16:creationId xmlns:a16="http://schemas.microsoft.com/office/drawing/2014/main" id="{66E67EA8-F3BF-40B1-B7DF-DF19789CC099}"/>
              </a:ext>
            </a:extLst>
          </p:cNvPr>
          <p:cNvPicPr>
            <a:picLocks noChangeAspect="1"/>
          </p:cNvPicPr>
          <p:nvPr/>
        </p:nvPicPr>
        <p:blipFill>
          <a:blip r:embed="rId2"/>
          <a:stretch>
            <a:fillRect/>
          </a:stretch>
        </p:blipFill>
        <p:spPr>
          <a:xfrm>
            <a:off x="9710057" y="720766"/>
            <a:ext cx="1445622" cy="922131"/>
          </a:xfrm>
          <a:prstGeom prst="rect">
            <a:avLst/>
          </a:prstGeom>
        </p:spPr>
      </p:pic>
      <p:sp>
        <p:nvSpPr>
          <p:cNvPr id="7" name="Content Placeholder 2">
            <a:extLst>
              <a:ext uri="{FF2B5EF4-FFF2-40B4-BE49-F238E27FC236}">
                <a16:creationId xmlns:a16="http://schemas.microsoft.com/office/drawing/2014/main" id="{0DF11E21-47ED-44B5-AB8E-A30566CD5D1F}"/>
              </a:ext>
            </a:extLst>
          </p:cNvPr>
          <p:cNvSpPr>
            <a:spLocks noGrp="1"/>
          </p:cNvSpPr>
          <p:nvPr>
            <p:ph idx="1"/>
          </p:nvPr>
        </p:nvSpPr>
        <p:spPr>
          <a:xfrm>
            <a:off x="1097280" y="1814945"/>
            <a:ext cx="10090673" cy="4542378"/>
          </a:xfrm>
        </p:spPr>
        <p:txBody>
          <a:bodyPr>
            <a:normAutofit/>
          </a:bodyPr>
          <a:lstStyle/>
          <a:p>
            <a:pPr marL="268288" indent="-177800">
              <a:lnSpc>
                <a:spcPct val="100000"/>
              </a:lnSpc>
              <a:spcBef>
                <a:spcPts val="0"/>
              </a:spcBef>
              <a:spcAft>
                <a:spcPts val="0"/>
              </a:spcAft>
              <a:buFont typeface="Arial" panose="020B0604020202020204" pitchFamily="34" charset="0"/>
              <a:buChar char="•"/>
            </a:pPr>
            <a:r>
              <a:rPr lang="id-ID" sz="1800" dirty="0"/>
              <a:t>KK Informatika ITB, Inteligensi Buatan, S</a:t>
            </a:r>
            <a:r>
              <a:rPr lang="en-US" sz="1800" dirty="0" err="1"/>
              <a:t>ekolah</a:t>
            </a:r>
            <a:r>
              <a:rPr lang="en-US" sz="1800" dirty="0"/>
              <a:t> Teknik </a:t>
            </a:r>
            <a:r>
              <a:rPr lang="en-US" sz="1800" dirty="0" err="1"/>
              <a:t>Elektro</a:t>
            </a:r>
            <a:r>
              <a:rPr lang="en-US" sz="1800" dirty="0"/>
              <a:t> dan </a:t>
            </a:r>
            <a:r>
              <a:rPr lang="en-US" sz="1800" dirty="0" err="1"/>
              <a:t>Informatika</a:t>
            </a:r>
            <a:r>
              <a:rPr lang="id-ID" sz="1800" dirty="0"/>
              <a:t> ITB</a:t>
            </a:r>
            <a:r>
              <a:rPr lang="en-US" sz="1800" dirty="0"/>
              <a:t>, 2019</a:t>
            </a:r>
          </a:p>
          <a:p>
            <a:pPr marL="268288" indent="-177800">
              <a:lnSpc>
                <a:spcPct val="100000"/>
              </a:lnSpc>
              <a:spcBef>
                <a:spcPts val="0"/>
              </a:spcBef>
              <a:spcAft>
                <a:spcPts val="0"/>
              </a:spcAft>
              <a:buFont typeface="Arial" panose="020B0604020202020204" pitchFamily="34" charset="0"/>
              <a:buChar char="•"/>
            </a:pPr>
            <a:r>
              <a:rPr lang="en-US" sz="1800" dirty="0"/>
              <a:t>Stuart J Russell and Peter </a:t>
            </a:r>
            <a:r>
              <a:rPr lang="en-US" sz="1800" dirty="0" err="1"/>
              <a:t>Norvig</a:t>
            </a:r>
            <a:r>
              <a:rPr lang="en-US" sz="1800" dirty="0"/>
              <a:t>, </a:t>
            </a:r>
            <a:r>
              <a:rPr lang="en-US" sz="1800" dirty="0" err="1"/>
              <a:t>Artifcial</a:t>
            </a:r>
            <a:r>
              <a:rPr lang="en-US" sz="1800" dirty="0"/>
              <a:t> Intelligence: A Modern Approach, 3rd Edition, Prentice-Hall International, Inc, 2011</a:t>
            </a:r>
          </a:p>
          <a:p>
            <a:pPr marL="268288" indent="-177800">
              <a:lnSpc>
                <a:spcPct val="100000"/>
              </a:lnSpc>
              <a:spcBef>
                <a:spcPts val="0"/>
              </a:spcBef>
              <a:spcAft>
                <a:spcPts val="0"/>
              </a:spcAft>
              <a:buFont typeface="Arial" panose="020B0604020202020204" pitchFamily="34" charset="0"/>
              <a:buChar char="•"/>
            </a:pPr>
            <a:r>
              <a:rPr lang="en-US" sz="1800" dirty="0"/>
              <a:t>Danny </a:t>
            </a:r>
            <a:r>
              <a:rPr lang="en-US" sz="1800" dirty="0" err="1"/>
              <a:t>Weyns</a:t>
            </a:r>
            <a:r>
              <a:rPr lang="en-US" sz="1800" dirty="0"/>
              <a:t>, An Introduction to Self-Adaptive Systems - A Contemporary Software Engineering Perspective: Wave VII Learning from Experience, pp. 201-226, IEEE Press, John Wiley &amp; Sons Ltd , 2021 </a:t>
            </a:r>
          </a:p>
          <a:p>
            <a:pPr marL="268288" indent="-177800">
              <a:lnSpc>
                <a:spcPct val="100000"/>
              </a:lnSpc>
              <a:spcBef>
                <a:spcPts val="0"/>
              </a:spcBef>
              <a:spcAft>
                <a:spcPts val="0"/>
              </a:spcAft>
              <a:buFont typeface="Arial" panose="020B0604020202020204" pitchFamily="34" charset="0"/>
              <a:buChar char="•"/>
            </a:pPr>
            <a:r>
              <a:rPr lang="it-IT" sz="1800" dirty="0"/>
              <a:t>Suyanto, Artificial Intelligence Rvisi Kedua, informatika Bandung, 2014</a:t>
            </a:r>
            <a:endParaRPr lang="en-US" sz="1800" dirty="0"/>
          </a:p>
          <a:p>
            <a:pPr marL="268288" indent="-177800">
              <a:lnSpc>
                <a:spcPct val="100000"/>
              </a:lnSpc>
              <a:spcBef>
                <a:spcPts val="0"/>
              </a:spcBef>
              <a:spcAft>
                <a:spcPts val="0"/>
              </a:spcAft>
              <a:buFont typeface="Arial" panose="020B0604020202020204" pitchFamily="34" charset="0"/>
              <a:buChar char="•"/>
            </a:pPr>
            <a:r>
              <a:rPr lang="en-US" sz="1800" dirty="0"/>
              <a:t>Rajendra A </a:t>
            </a:r>
            <a:r>
              <a:rPr lang="en-US" sz="1800" dirty="0" err="1"/>
              <a:t>Akerkar</a:t>
            </a:r>
            <a:r>
              <a:rPr lang="en-US" sz="1800" dirty="0"/>
              <a:t>, </a:t>
            </a:r>
            <a:r>
              <a:rPr lang="en-US" sz="1800" dirty="0" err="1"/>
              <a:t>Priti</a:t>
            </a:r>
            <a:r>
              <a:rPr lang="en-US" sz="1800" dirty="0"/>
              <a:t> S </a:t>
            </a:r>
            <a:r>
              <a:rPr lang="en-US" sz="1800" dirty="0" err="1"/>
              <a:t>Sajja</a:t>
            </a:r>
            <a:r>
              <a:rPr lang="en-US" sz="1800" dirty="0"/>
              <a:t>, Knowledge-Based Systems. TMRF e-Book Advanced Knowledge Based Systems: Model, Applications &amp; Research, Vol. 1, Jones and Bartlett Publishers, 2010</a:t>
            </a:r>
          </a:p>
          <a:p>
            <a:pPr marL="268288" indent="-177800">
              <a:lnSpc>
                <a:spcPct val="100000"/>
              </a:lnSpc>
              <a:spcBef>
                <a:spcPts val="0"/>
              </a:spcBef>
              <a:spcAft>
                <a:spcPts val="0"/>
              </a:spcAft>
              <a:buFont typeface="Arial" panose="020B0604020202020204" pitchFamily="34" charset="0"/>
              <a:buChar char="•"/>
            </a:pPr>
            <a:r>
              <a:rPr lang="en-US" sz="1800" dirty="0"/>
              <a:t>Simon Kendal, Malcolm </a:t>
            </a:r>
            <a:r>
              <a:rPr lang="en-US" sz="1800" dirty="0" err="1"/>
              <a:t>Creen</a:t>
            </a:r>
            <a:r>
              <a:rPr lang="en-US" sz="1800" dirty="0"/>
              <a:t>, An Introduction to Knowledge Engineering. Springer Science + Business Media, Springer-Verlag London, 2007</a:t>
            </a:r>
          </a:p>
          <a:p>
            <a:pPr marL="268288" indent="-177800">
              <a:lnSpc>
                <a:spcPct val="100000"/>
              </a:lnSpc>
              <a:spcBef>
                <a:spcPts val="0"/>
              </a:spcBef>
              <a:spcAft>
                <a:spcPts val="0"/>
              </a:spcAft>
              <a:buFont typeface="Arial" panose="020B0604020202020204" pitchFamily="34" charset="0"/>
              <a:buChar char="•"/>
            </a:pPr>
            <a:r>
              <a:rPr lang="en-US" sz="1800" dirty="0"/>
              <a:t>John F. Sowa, Knowledge Representation and: Logical, Philosophical, and Computational Foundations, Course Technology, 1999</a:t>
            </a:r>
          </a:p>
          <a:p>
            <a:pPr marL="268288" indent="-177800">
              <a:lnSpc>
                <a:spcPct val="100000"/>
              </a:lnSpc>
              <a:spcBef>
                <a:spcPts val="0"/>
              </a:spcBef>
              <a:spcAft>
                <a:spcPts val="0"/>
              </a:spcAft>
              <a:buFont typeface="Arial" panose="020B0604020202020204" pitchFamily="34" charset="0"/>
              <a:buChar char="•"/>
            </a:pPr>
            <a:r>
              <a:rPr lang="en-US" sz="1800" dirty="0"/>
              <a:t>Efraim Turban, Decision Support Systems &amp; Expert Systems, 4th Ed., Prentice Hall International, Inc, 1995</a:t>
            </a:r>
          </a:p>
          <a:p>
            <a:pPr marL="268288" indent="-177800">
              <a:lnSpc>
                <a:spcPct val="100000"/>
              </a:lnSpc>
              <a:spcBef>
                <a:spcPts val="0"/>
              </a:spcBef>
              <a:spcAft>
                <a:spcPts val="0"/>
              </a:spcAft>
              <a:buFont typeface="Arial" panose="020B0604020202020204" pitchFamily="34" charset="0"/>
              <a:buChar char="•"/>
            </a:pPr>
            <a:r>
              <a:rPr lang="en-US" sz="1800" dirty="0"/>
              <a:t>George F. Luger &amp; William A. </a:t>
            </a:r>
            <a:r>
              <a:rPr lang="en-US" sz="1800" dirty="0" err="1"/>
              <a:t>Stubbleeld</a:t>
            </a:r>
            <a:r>
              <a:rPr lang="en-US" sz="1800" dirty="0"/>
              <a:t>, Artificial Intelligence Structure and Strategies for Complex Problem Solving, 2nd Edition, Cummings Publishing Company Inc., 1993</a:t>
            </a:r>
          </a:p>
          <a:p>
            <a:pPr marL="268288" indent="-177800">
              <a:lnSpc>
                <a:spcPct val="100000"/>
              </a:lnSpc>
              <a:spcBef>
                <a:spcPts val="0"/>
              </a:spcBef>
              <a:spcAft>
                <a:spcPts val="0"/>
              </a:spcAft>
              <a:buFont typeface="Arial" panose="020B0604020202020204" pitchFamily="34" charset="0"/>
              <a:buChar char="•"/>
            </a:pPr>
            <a:r>
              <a:rPr lang="en-US" sz="1800" dirty="0"/>
              <a:t>Elaine Rich, K. Knight, B. Nair, Artificial Intelligence, Tata McGraw-Hill Education Pvt. Ltd., 1983</a:t>
            </a:r>
          </a:p>
        </p:txBody>
      </p:sp>
    </p:spTree>
    <p:extLst>
      <p:ext uri="{BB962C8B-B14F-4D97-AF65-F5344CB8AC3E}">
        <p14:creationId xmlns:p14="http://schemas.microsoft.com/office/powerpoint/2010/main" val="332034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8" y="1864659"/>
            <a:ext cx="10058400" cy="434952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Contoh</a:t>
            </a:r>
            <a:r>
              <a:rPr lang="en-US" sz="2400" b="1" dirty="0"/>
              <a:t>: Intelligent Robot</a:t>
            </a:r>
          </a:p>
          <a:p>
            <a:pPr marL="85725" indent="0">
              <a:spcAft>
                <a:spcPts val="1200"/>
              </a:spcAft>
              <a:buNone/>
              <a:defRPr/>
            </a:pPr>
            <a:r>
              <a:rPr lang="en-US" dirty="0" err="1"/>
              <a:t>Informasi</a:t>
            </a:r>
            <a:r>
              <a:rPr lang="en-US" dirty="0"/>
              <a:t> </a:t>
            </a:r>
            <a:r>
              <a:rPr lang="en-US" dirty="0" err="1"/>
              <a:t>tentang</a:t>
            </a:r>
            <a:r>
              <a:rPr lang="en-US" dirty="0"/>
              <a:t> </a:t>
            </a:r>
            <a:r>
              <a:rPr lang="en-US" dirty="0" err="1"/>
              <a:t>penelitian</a:t>
            </a:r>
            <a:r>
              <a:rPr lang="en-US" dirty="0"/>
              <a:t> </a:t>
            </a:r>
            <a:r>
              <a:rPr lang="en-US" i="1" dirty="0"/>
              <a:t>intelligent agents</a:t>
            </a:r>
            <a:r>
              <a:rPr lang="en-US" dirty="0"/>
              <a:t>:</a:t>
            </a:r>
          </a:p>
          <a:p>
            <a:pPr marL="352425" indent="-266700">
              <a:spcAft>
                <a:spcPts val="1200"/>
              </a:spcAft>
              <a:buFont typeface="Arial" panose="020B0604020202020204" pitchFamily="34" charset="0"/>
              <a:buChar char="•"/>
              <a:defRPr/>
            </a:pPr>
            <a:r>
              <a:rPr lang="en-US" dirty="0">
                <a:hlinkClick r:id="rId2"/>
              </a:rPr>
              <a:t>http://www.fipa.org/</a:t>
            </a:r>
            <a:endParaRPr lang="en-US" dirty="0"/>
          </a:p>
          <a:p>
            <a:pPr marL="352425" indent="-266700">
              <a:spcAft>
                <a:spcPts val="1200"/>
              </a:spcAft>
              <a:buFont typeface="Arial" panose="020B0604020202020204" pitchFamily="34" charset="0"/>
              <a:buChar char="•"/>
              <a:defRPr/>
            </a:pPr>
            <a:r>
              <a:rPr lang="en-US" dirty="0">
                <a:hlinkClick r:id="rId3"/>
              </a:rPr>
              <a:t>https://planning.jpl.nasa.gov/</a:t>
            </a:r>
            <a:endParaRPr lang="en-US" dirty="0"/>
          </a:p>
          <a:p>
            <a:pPr marL="352425" indent="-266700">
              <a:spcAft>
                <a:spcPts val="1200"/>
              </a:spcAft>
              <a:buFont typeface="Arial" panose="020B0604020202020204" pitchFamily="34" charset="0"/>
              <a:buChar char="•"/>
              <a:defRPr/>
            </a:pPr>
            <a:r>
              <a:rPr lang="en-US" dirty="0">
                <a:hlinkClick r:id="rId4"/>
              </a:rPr>
              <a:t>http://www.aiai.ed.ac.uk/</a:t>
            </a:r>
            <a:endParaRPr lang="en-US" dirty="0"/>
          </a:p>
          <a:p>
            <a:pPr marL="352425" indent="-266700">
              <a:spcAft>
                <a:spcPts val="1200"/>
              </a:spcAft>
              <a:buFont typeface="Arial" panose="020B0604020202020204" pitchFamily="34" charset="0"/>
              <a:buChar char="•"/>
              <a:defRPr/>
            </a:pPr>
            <a:r>
              <a:rPr lang="en-US" dirty="0">
                <a:hlinkClick r:id="rId5"/>
              </a:rPr>
              <a:t>http://citeseer.ist.psu.edu/index</a:t>
            </a:r>
            <a:endParaRPr lang="en-US" dirty="0"/>
          </a:p>
          <a:p>
            <a:pPr marL="85725" indent="0" algn="ctr">
              <a:spcBef>
                <a:spcPts val="2400"/>
              </a:spcBef>
              <a:spcAft>
                <a:spcPts val="1200"/>
              </a:spcAft>
              <a:buNone/>
              <a:defRPr/>
            </a:pPr>
            <a:r>
              <a:rPr lang="en-US" i="1" dirty="0" err="1"/>
              <a:t>Agen</a:t>
            </a:r>
            <a:r>
              <a:rPr lang="en-US" i="1" dirty="0"/>
              <a:t> paling </a:t>
            </a:r>
            <a:r>
              <a:rPr lang="en-US" i="1" dirty="0" err="1"/>
              <a:t>sederhana</a:t>
            </a:r>
            <a:r>
              <a:rPr lang="en-US" i="1" dirty="0"/>
              <a:t> </a:t>
            </a:r>
            <a:r>
              <a:rPr lang="en-US" i="1" dirty="0" err="1"/>
              <a:t>hanya</a:t>
            </a:r>
            <a:r>
              <a:rPr lang="en-US" i="1" dirty="0"/>
              <a:t> </a:t>
            </a:r>
            <a:r>
              <a:rPr lang="en-US" i="1" dirty="0" err="1"/>
              <a:t>mengambil</a:t>
            </a:r>
            <a:r>
              <a:rPr lang="en-US" i="1" dirty="0"/>
              <a:t> </a:t>
            </a:r>
            <a:r>
              <a:rPr lang="en-US" i="1" dirty="0" err="1"/>
              <a:t>informasi</a:t>
            </a:r>
            <a:r>
              <a:rPr lang="en-US" i="1" dirty="0"/>
              <a:t>, </a:t>
            </a:r>
            <a:r>
              <a:rPr lang="en-US" i="1" dirty="0" err="1"/>
              <a:t>sementara</a:t>
            </a:r>
            <a:r>
              <a:rPr lang="en-US" i="1" dirty="0"/>
              <a:t> </a:t>
            </a:r>
            <a:r>
              <a:rPr lang="en-US" i="1" dirty="0" err="1"/>
              <a:t>agen</a:t>
            </a:r>
            <a:r>
              <a:rPr lang="en-US" i="1" dirty="0"/>
              <a:t> yang </a:t>
            </a:r>
            <a:r>
              <a:rPr lang="en-US" i="1" dirty="0" err="1"/>
              <a:t>kompleks</a:t>
            </a:r>
            <a:r>
              <a:rPr lang="en-US" i="1" dirty="0"/>
              <a:t> </a:t>
            </a:r>
            <a:r>
              <a:rPr lang="en-US" i="1" dirty="0" err="1"/>
              <a:t>dapat</a:t>
            </a:r>
            <a:r>
              <a:rPr lang="en-US" i="1" dirty="0"/>
              <a:t> </a:t>
            </a:r>
            <a:r>
              <a:rPr lang="en-US" i="1" dirty="0" err="1"/>
              <a:t>belajar</a:t>
            </a:r>
            <a:r>
              <a:rPr lang="en-US" i="1" dirty="0"/>
              <a:t> dan </a:t>
            </a:r>
            <a:r>
              <a:rPr lang="en-US" i="1" dirty="0" err="1"/>
              <a:t>menggunakan</a:t>
            </a:r>
            <a:r>
              <a:rPr lang="en-US" i="1" dirty="0"/>
              <a:t> </a:t>
            </a:r>
            <a:r>
              <a:rPr lang="en-US" i="1" dirty="0" err="1"/>
              <a:t>penalaran</a:t>
            </a:r>
            <a:r>
              <a:rPr lang="en-US" i="1" dirty="0"/>
              <a:t> </a:t>
            </a:r>
            <a:r>
              <a:rPr lang="en-US" i="1" dirty="0" err="1"/>
              <a:t>deduktif</a:t>
            </a:r>
            <a:r>
              <a:rPr lang="en-US" i="1" dirty="0"/>
              <a:t> </a:t>
            </a:r>
            <a:r>
              <a:rPr lang="en-US" i="1" dirty="0" err="1"/>
              <a:t>untuk</a:t>
            </a:r>
            <a:r>
              <a:rPr lang="en-US" i="1" dirty="0"/>
              <a:t> </a:t>
            </a:r>
            <a:r>
              <a:rPr lang="en-US" i="1" dirty="0" err="1"/>
              <a:t>membuat</a:t>
            </a:r>
            <a:r>
              <a:rPr lang="en-US" i="1" dirty="0"/>
              <a:t> </a:t>
            </a:r>
            <a:r>
              <a:rPr lang="en-US" i="1" dirty="0" err="1"/>
              <a:t>keputusan</a:t>
            </a:r>
            <a:endParaRPr lang="en-US" i="1" dirty="0"/>
          </a:p>
        </p:txBody>
      </p:sp>
      <p:pic>
        <p:nvPicPr>
          <p:cNvPr id="11" name="Picture 4">
            <a:extLst>
              <a:ext uri="{FF2B5EF4-FFF2-40B4-BE49-F238E27FC236}">
                <a16:creationId xmlns:a16="http://schemas.microsoft.com/office/drawing/2014/main" id="{294FA76B-CB5E-44BE-B2A0-991AF1AB801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434917" y="750010"/>
            <a:ext cx="751067" cy="96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92EC1490-A284-4D5F-9FDB-5890E5D94993}"/>
              </a:ext>
            </a:extLst>
          </p:cNvPr>
          <p:cNvSpPr>
            <a:spLocks noGrp="1"/>
          </p:cNvSpPr>
          <p:nvPr>
            <p:ph type="title"/>
          </p:nvPr>
        </p:nvSpPr>
        <p:spPr>
          <a:xfrm>
            <a:off x="1097280" y="286603"/>
            <a:ext cx="10058400" cy="1450757"/>
          </a:xfrm>
        </p:spPr>
        <p:txBody>
          <a:bodyPr>
            <a:normAutofit/>
          </a:bodyPr>
          <a:lstStyle/>
          <a:p>
            <a:r>
              <a:rPr lang="en-US" sz="4000" b="1" dirty="0"/>
              <a:t>INTELLIGENT AGENT</a:t>
            </a:r>
            <a:br>
              <a:rPr lang="id-ID" sz="4000" b="1" dirty="0"/>
            </a:br>
            <a:r>
              <a:rPr lang="en-US" sz="2700" i="1" dirty="0" err="1"/>
              <a:t>Contoh</a:t>
            </a:r>
            <a:r>
              <a:rPr lang="en-US" sz="2700" i="1" dirty="0"/>
              <a:t> </a:t>
            </a:r>
            <a:r>
              <a:rPr lang="en-US" sz="2700" i="1" dirty="0" err="1"/>
              <a:t>Agen</a:t>
            </a:r>
            <a:r>
              <a:rPr lang="en-US" sz="2700" i="1" dirty="0"/>
              <a:t> </a:t>
            </a:r>
            <a:r>
              <a:rPr lang="en-US" sz="2700" i="1" dirty="0" err="1"/>
              <a:t>Cerdas</a:t>
            </a:r>
            <a:endParaRPr lang="id-ID" sz="2700" i="1" dirty="0"/>
          </a:p>
        </p:txBody>
      </p:sp>
      <p:pic>
        <p:nvPicPr>
          <p:cNvPr id="9" name="Picture 8">
            <a:extLst>
              <a:ext uri="{FF2B5EF4-FFF2-40B4-BE49-F238E27FC236}">
                <a16:creationId xmlns:a16="http://schemas.microsoft.com/office/drawing/2014/main" id="{8785CA0F-1502-4664-B9D0-85A90F8D1C3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36564" y="1880512"/>
            <a:ext cx="12192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a:extLst>
              <a:ext uri="{FF2B5EF4-FFF2-40B4-BE49-F238E27FC236}">
                <a16:creationId xmlns:a16="http://schemas.microsoft.com/office/drawing/2014/main" id="{95A046E8-A114-476F-AEAB-EFC735F33107}"/>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126478" y="3631762"/>
            <a:ext cx="1824038"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5147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EC1490-A284-4D5F-9FDB-5890E5D94993}"/>
              </a:ext>
            </a:extLst>
          </p:cNvPr>
          <p:cNvSpPr>
            <a:spLocks noGrp="1"/>
          </p:cNvSpPr>
          <p:nvPr>
            <p:ph type="title"/>
          </p:nvPr>
        </p:nvSpPr>
        <p:spPr>
          <a:xfrm>
            <a:off x="1097280" y="286603"/>
            <a:ext cx="10058400" cy="1450757"/>
          </a:xfrm>
        </p:spPr>
        <p:txBody>
          <a:bodyPr>
            <a:normAutofit/>
          </a:bodyPr>
          <a:lstStyle/>
          <a:p>
            <a:r>
              <a:rPr lang="en-US" sz="4000" b="1" dirty="0"/>
              <a:t>SISTEM BERBASIS ATURAN</a:t>
            </a:r>
            <a:br>
              <a:rPr lang="id-ID" sz="4000" b="1" dirty="0"/>
            </a:br>
            <a:r>
              <a:rPr lang="en-US" sz="2700" i="1" dirty="0"/>
              <a:t>Rule-Based Systems</a:t>
            </a:r>
            <a:endParaRPr lang="id-ID" sz="2700" i="1" dirty="0"/>
          </a:p>
        </p:txBody>
      </p:sp>
      <p:pic>
        <p:nvPicPr>
          <p:cNvPr id="14" name="Picture 4">
            <a:extLst>
              <a:ext uri="{FF2B5EF4-FFF2-40B4-BE49-F238E27FC236}">
                <a16:creationId xmlns:a16="http://schemas.microsoft.com/office/drawing/2014/main" id="{B7E07E4C-E13B-4AB7-94CB-476E7C8FC8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Content Placeholder 11">
            <a:extLst>
              <a:ext uri="{FF2B5EF4-FFF2-40B4-BE49-F238E27FC236}">
                <a16:creationId xmlns:a16="http://schemas.microsoft.com/office/drawing/2014/main" id="{CD64322F-0CA6-435D-8FC3-E98A35EB2ED0}"/>
              </a:ext>
            </a:extLst>
          </p:cNvPr>
          <p:cNvSpPr txBox="1">
            <a:spLocks/>
          </p:cNvSpPr>
          <p:nvPr/>
        </p:nvSpPr>
        <p:spPr>
          <a:xfrm>
            <a:off x="1097279" y="1925933"/>
            <a:ext cx="10058401" cy="161699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en-US" sz="2500" i="1" dirty="0"/>
              <a:t>Sebagian </a:t>
            </a:r>
            <a:r>
              <a:rPr lang="en-US" sz="2500" i="1" dirty="0" err="1"/>
              <a:t>besar</a:t>
            </a:r>
            <a:r>
              <a:rPr lang="en-US" sz="2500" i="1" dirty="0"/>
              <a:t> rule </a:t>
            </a:r>
            <a:r>
              <a:rPr lang="en-US" sz="2500" i="1" dirty="0" err="1"/>
              <a:t>untuk</a:t>
            </a:r>
            <a:r>
              <a:rPr lang="en-US" sz="2500" i="1" dirty="0"/>
              <a:t> </a:t>
            </a:r>
            <a:r>
              <a:rPr lang="en-US" sz="2500" i="1" dirty="0" err="1"/>
              <a:t>pengambilan</a:t>
            </a:r>
            <a:r>
              <a:rPr lang="en-US" sz="2500" i="1" dirty="0"/>
              <a:t> </a:t>
            </a:r>
            <a:r>
              <a:rPr lang="en-US" sz="2500" i="1" dirty="0" err="1"/>
              <a:t>keputusan</a:t>
            </a:r>
            <a:r>
              <a:rPr lang="en-US" sz="2500" i="1" dirty="0"/>
              <a:t> </a:t>
            </a:r>
            <a:r>
              <a:rPr lang="en-US" sz="2500" i="1" dirty="0" err="1"/>
              <a:t>direpresentasikan</a:t>
            </a:r>
            <a:r>
              <a:rPr lang="en-US" sz="2500" i="1" dirty="0"/>
              <a:t> </a:t>
            </a:r>
            <a:r>
              <a:rPr lang="en-US" sz="2500" i="1" dirty="0" err="1"/>
              <a:t>menggunakan</a:t>
            </a:r>
            <a:r>
              <a:rPr lang="en-US" sz="2500" i="1" dirty="0"/>
              <a:t>:</a:t>
            </a:r>
          </a:p>
          <a:p>
            <a:pPr marL="98425" indent="0" algn="ctr">
              <a:spcBef>
                <a:spcPts val="200"/>
              </a:spcBef>
              <a:buNone/>
            </a:pPr>
            <a:r>
              <a:rPr lang="en-US" sz="2500" i="1" dirty="0"/>
              <a:t>IF &lt;situation&gt; THEN &lt;action&gt;</a:t>
            </a:r>
            <a:endParaRPr lang="en-US" sz="2500" dirty="0"/>
          </a:p>
        </p:txBody>
      </p:sp>
      <p:sp>
        <p:nvSpPr>
          <p:cNvPr id="16" name="Content Placeholder 11">
            <a:extLst>
              <a:ext uri="{FF2B5EF4-FFF2-40B4-BE49-F238E27FC236}">
                <a16:creationId xmlns:a16="http://schemas.microsoft.com/office/drawing/2014/main" id="{701E63DE-8FC2-4853-991F-899E50A48425}"/>
              </a:ext>
            </a:extLst>
          </p:cNvPr>
          <p:cNvSpPr txBox="1">
            <a:spLocks/>
          </p:cNvSpPr>
          <p:nvPr/>
        </p:nvSpPr>
        <p:spPr>
          <a:xfrm>
            <a:off x="1097279" y="3191069"/>
            <a:ext cx="10056433" cy="302701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400"/>
              </a:spcAft>
              <a:buNone/>
            </a:pPr>
            <a:r>
              <a:rPr lang="en-US" sz="2400" b="1" dirty="0"/>
              <a:t>Fitur Utama</a:t>
            </a:r>
          </a:p>
          <a:p>
            <a:pPr marL="354013" indent="-255588">
              <a:spcBef>
                <a:spcPts val="400"/>
              </a:spcBef>
              <a:spcAft>
                <a:spcPts val="400"/>
              </a:spcAft>
              <a:buFont typeface="Arial" panose="020B0604020202020204" pitchFamily="34" charset="0"/>
              <a:buChar char="•"/>
            </a:pPr>
            <a:r>
              <a:rPr lang="en-US" dirty="0" err="1"/>
              <a:t>Merepresentasikan</a:t>
            </a:r>
            <a:r>
              <a:rPr lang="en-US" dirty="0"/>
              <a:t> </a:t>
            </a:r>
            <a:r>
              <a:rPr lang="en-US" dirty="0" err="1"/>
              <a:t>pemikiran</a:t>
            </a:r>
            <a:r>
              <a:rPr lang="en-US" dirty="0"/>
              <a:t> </a:t>
            </a:r>
            <a:r>
              <a:rPr lang="en-US" dirty="0" err="1"/>
              <a:t>manusia</a:t>
            </a:r>
            <a:r>
              <a:rPr lang="en-US" dirty="0"/>
              <a:t> yang </a:t>
            </a:r>
            <a:r>
              <a:rPr lang="en-US" dirty="0" err="1"/>
              <a:t>praktis</a:t>
            </a:r>
            <a:r>
              <a:rPr lang="en-US" dirty="0"/>
              <a:t> </a:t>
            </a:r>
            <a:r>
              <a:rPr lang="en-US" dirty="0" err="1"/>
              <a:t>dalam</a:t>
            </a:r>
            <a:r>
              <a:rPr lang="en-US" dirty="0"/>
              <a:t> </a:t>
            </a:r>
            <a:r>
              <a:rPr lang="en-US" dirty="0" err="1"/>
              <a:t>bentuk</a:t>
            </a:r>
            <a:r>
              <a:rPr lang="en-US" dirty="0"/>
              <a:t> </a:t>
            </a:r>
            <a:r>
              <a:rPr lang="en-US" i="1" dirty="0"/>
              <a:t>IF. . . THEN rules</a:t>
            </a:r>
            <a:r>
              <a:rPr lang="en-US" dirty="0"/>
              <a:t>, </a:t>
            </a:r>
            <a:r>
              <a:rPr lang="en-US" dirty="0" err="1"/>
              <a:t>sebagian</a:t>
            </a:r>
            <a:r>
              <a:rPr lang="en-US" dirty="0"/>
              <a:t> </a:t>
            </a:r>
            <a:r>
              <a:rPr lang="en-US" dirty="0" err="1"/>
              <a:t>besar</a:t>
            </a:r>
            <a:r>
              <a:rPr lang="en-US" dirty="0"/>
              <a:t> </a:t>
            </a:r>
            <a:r>
              <a:rPr lang="en-US" dirty="0" err="1"/>
              <a:t>menggunakan</a:t>
            </a:r>
            <a:r>
              <a:rPr lang="en-US" dirty="0"/>
              <a:t> </a:t>
            </a:r>
            <a:r>
              <a:rPr lang="en-US" dirty="0" err="1"/>
              <a:t>tipe</a:t>
            </a:r>
            <a:r>
              <a:rPr lang="en-US" dirty="0"/>
              <a:t> </a:t>
            </a:r>
            <a:r>
              <a:rPr lang="en-US" dirty="0" err="1"/>
              <a:t>pernyataan</a:t>
            </a:r>
            <a:r>
              <a:rPr lang="en-US" dirty="0"/>
              <a:t> </a:t>
            </a:r>
            <a:r>
              <a:rPr lang="en-US" dirty="0" err="1"/>
              <a:t>ini</a:t>
            </a:r>
            <a:r>
              <a:rPr lang="en-US" dirty="0"/>
              <a:t> </a:t>
            </a:r>
            <a:r>
              <a:rPr lang="en-US" dirty="0" err="1"/>
              <a:t>sehingga</a:t>
            </a:r>
            <a:r>
              <a:rPr lang="en-US" dirty="0"/>
              <a:t> </a:t>
            </a:r>
            <a:r>
              <a:rPr lang="en-US" dirty="0" err="1"/>
              <a:t>sintaksisnya</a:t>
            </a:r>
            <a:r>
              <a:rPr lang="en-US" dirty="0"/>
              <a:t> </a:t>
            </a:r>
            <a:r>
              <a:rPr lang="en-US" dirty="0" err="1"/>
              <a:t>relatif</a:t>
            </a:r>
            <a:r>
              <a:rPr lang="en-US" dirty="0"/>
              <a:t> </a:t>
            </a:r>
            <a:r>
              <a:rPr lang="en-US" dirty="0" err="1"/>
              <a:t>mudah</a:t>
            </a:r>
            <a:r>
              <a:rPr lang="en-US" dirty="0"/>
              <a:t> </a:t>
            </a:r>
            <a:r>
              <a:rPr lang="en-US" dirty="0" err="1"/>
              <a:t>dipahami</a:t>
            </a:r>
            <a:endParaRPr lang="en-US" dirty="0"/>
          </a:p>
          <a:p>
            <a:pPr marL="354013" indent="-255588">
              <a:spcBef>
                <a:spcPts val="400"/>
              </a:spcBef>
              <a:spcAft>
                <a:spcPts val="400"/>
              </a:spcAft>
              <a:buFont typeface="Arial" panose="020B0604020202020204" pitchFamily="34" charset="0"/>
              <a:buChar char="•"/>
            </a:pPr>
            <a:r>
              <a:rPr lang="en-US" dirty="0" err="1"/>
              <a:t>Pengetahuan</a:t>
            </a:r>
            <a:r>
              <a:rPr lang="en-US" dirty="0"/>
              <a:t> </a:t>
            </a:r>
            <a:r>
              <a:rPr lang="en-US" dirty="0" err="1"/>
              <a:t>dari</a:t>
            </a:r>
            <a:r>
              <a:rPr lang="en-US" dirty="0"/>
              <a:t> </a:t>
            </a:r>
            <a:r>
              <a:rPr lang="en-US" dirty="0" err="1"/>
              <a:t>sistem</a:t>
            </a:r>
            <a:r>
              <a:rPr lang="en-US" dirty="0"/>
              <a:t> yang </a:t>
            </a:r>
            <a:r>
              <a:rPr lang="en-US" dirty="0" err="1"/>
              <a:t>tumbuh</a:t>
            </a:r>
            <a:r>
              <a:rPr lang="en-US" dirty="0"/>
              <a:t> </a:t>
            </a:r>
            <a:r>
              <a:rPr lang="en-US" dirty="0" err="1"/>
              <a:t>seiring</a:t>
            </a:r>
            <a:r>
              <a:rPr lang="en-US" dirty="0"/>
              <a:t> </a:t>
            </a:r>
            <a:r>
              <a:rPr lang="en-US" dirty="0" err="1"/>
              <a:t>bertambahnya</a:t>
            </a:r>
            <a:r>
              <a:rPr lang="en-US" dirty="0"/>
              <a:t> </a:t>
            </a:r>
            <a:r>
              <a:rPr lang="en-US" i="1" dirty="0"/>
              <a:t>rules</a:t>
            </a:r>
            <a:r>
              <a:rPr lang="en-US" dirty="0"/>
              <a:t>, </a:t>
            </a:r>
            <a:r>
              <a:rPr lang="en-US" dirty="0" err="1"/>
              <a:t>ini</a:t>
            </a:r>
            <a:r>
              <a:rPr lang="en-US" dirty="0"/>
              <a:t> </a:t>
            </a:r>
            <a:r>
              <a:rPr lang="en-US" dirty="0" err="1"/>
              <a:t>menyiratkan</a:t>
            </a:r>
            <a:r>
              <a:rPr lang="en-US" dirty="0"/>
              <a:t> </a:t>
            </a:r>
            <a:r>
              <a:rPr lang="en-US" dirty="0" err="1"/>
              <a:t>bahwa</a:t>
            </a:r>
            <a:r>
              <a:rPr lang="en-US" dirty="0"/>
              <a:t> </a:t>
            </a:r>
            <a:r>
              <a:rPr lang="en-US" dirty="0" err="1"/>
              <a:t>keakuratan</a:t>
            </a:r>
            <a:r>
              <a:rPr lang="en-US" dirty="0"/>
              <a:t> </a:t>
            </a:r>
            <a:r>
              <a:rPr lang="en-US" dirty="0" err="1"/>
              <a:t>prediksi</a:t>
            </a:r>
            <a:r>
              <a:rPr lang="en-US" dirty="0"/>
              <a:t> </a:t>
            </a:r>
            <a:r>
              <a:rPr lang="en-US" dirty="0" err="1"/>
              <a:t>sistem</a:t>
            </a:r>
            <a:r>
              <a:rPr lang="en-US" dirty="0"/>
              <a:t> </a:t>
            </a:r>
            <a:r>
              <a:rPr lang="en-US" dirty="0" err="1"/>
              <a:t>akan</a:t>
            </a:r>
            <a:r>
              <a:rPr lang="en-US" dirty="0"/>
              <a:t> </a:t>
            </a:r>
            <a:r>
              <a:rPr lang="en-US" dirty="0" err="1"/>
              <a:t>meningkat</a:t>
            </a:r>
            <a:r>
              <a:rPr lang="en-US" dirty="0"/>
              <a:t> </a:t>
            </a:r>
            <a:r>
              <a:rPr lang="en-US" dirty="0" err="1"/>
              <a:t>karena</a:t>
            </a:r>
            <a:r>
              <a:rPr lang="en-US" dirty="0"/>
              <a:t> </a:t>
            </a:r>
            <a:r>
              <a:rPr lang="en-US" dirty="0" err="1"/>
              <a:t>semakin</a:t>
            </a:r>
            <a:r>
              <a:rPr lang="en-US" dirty="0"/>
              <a:t> </a:t>
            </a:r>
            <a:r>
              <a:rPr lang="en-US" dirty="0" err="1"/>
              <a:t>banyak</a:t>
            </a:r>
            <a:r>
              <a:rPr lang="en-US" dirty="0"/>
              <a:t> </a:t>
            </a:r>
            <a:r>
              <a:rPr lang="en-US" dirty="0" err="1"/>
              <a:t>aturan</a:t>
            </a:r>
            <a:r>
              <a:rPr lang="en-US" dirty="0"/>
              <a:t> yang </a:t>
            </a:r>
            <a:r>
              <a:rPr lang="en-US" dirty="0" err="1"/>
              <a:t>tersedia</a:t>
            </a:r>
            <a:endParaRPr lang="en-US" dirty="0"/>
          </a:p>
          <a:p>
            <a:pPr marL="354013" indent="-255588">
              <a:spcBef>
                <a:spcPts val="400"/>
              </a:spcBef>
              <a:spcAft>
                <a:spcPts val="400"/>
              </a:spcAft>
              <a:buFont typeface="Arial" panose="020B0604020202020204" pitchFamily="34" charset="0"/>
              <a:buChar char="•"/>
            </a:pPr>
            <a:r>
              <a:rPr lang="en-US" dirty="0"/>
              <a:t>Ketika </a:t>
            </a:r>
            <a:r>
              <a:rPr lang="en-US" dirty="0" err="1"/>
              <a:t>terjadi</a:t>
            </a:r>
            <a:r>
              <a:rPr lang="en-US" dirty="0"/>
              <a:t> </a:t>
            </a:r>
            <a:r>
              <a:rPr lang="en-US" dirty="0" err="1"/>
              <a:t>konflik</a:t>
            </a:r>
            <a:r>
              <a:rPr lang="en-US" dirty="0"/>
              <a:t> </a:t>
            </a:r>
            <a:r>
              <a:rPr lang="en-US" dirty="0" err="1"/>
              <a:t>antara</a:t>
            </a:r>
            <a:r>
              <a:rPr lang="en-US" dirty="0"/>
              <a:t> </a:t>
            </a:r>
            <a:r>
              <a:rPr lang="en-US" dirty="0" err="1"/>
              <a:t>dua</a:t>
            </a:r>
            <a:r>
              <a:rPr lang="en-US" dirty="0"/>
              <a:t> </a:t>
            </a:r>
            <a:r>
              <a:rPr lang="en-US" dirty="0" err="1"/>
              <a:t>atau</a:t>
            </a:r>
            <a:r>
              <a:rPr lang="en-US" dirty="0"/>
              <a:t> </a:t>
            </a:r>
            <a:r>
              <a:rPr lang="en-US" dirty="0" err="1"/>
              <a:t>lebih</a:t>
            </a:r>
            <a:r>
              <a:rPr lang="en-US" dirty="0"/>
              <a:t> </a:t>
            </a:r>
            <a:r>
              <a:rPr lang="en-US" i="1" dirty="0"/>
              <a:t>rules</a:t>
            </a:r>
            <a:r>
              <a:rPr lang="en-US" dirty="0"/>
              <a:t>, </a:t>
            </a:r>
            <a:r>
              <a:rPr lang="en-US" dirty="0" err="1"/>
              <a:t>sistem</a:t>
            </a:r>
            <a:r>
              <a:rPr lang="en-US" dirty="0"/>
              <a:t> </a:t>
            </a:r>
            <a:r>
              <a:rPr lang="en-US" dirty="0" err="1"/>
              <a:t>berbasis</a:t>
            </a:r>
            <a:r>
              <a:rPr lang="en-US" dirty="0"/>
              <a:t> </a:t>
            </a:r>
            <a:r>
              <a:rPr lang="en-US" dirty="0" err="1"/>
              <a:t>aturan</a:t>
            </a:r>
            <a:r>
              <a:rPr lang="en-US" dirty="0"/>
              <a:t> </a:t>
            </a:r>
            <a:r>
              <a:rPr lang="en-US" dirty="0" err="1"/>
              <a:t>memilih</a:t>
            </a:r>
            <a:r>
              <a:rPr lang="en-US" dirty="0"/>
              <a:t> </a:t>
            </a:r>
            <a:r>
              <a:rPr lang="en-US" dirty="0" err="1"/>
              <a:t>aturan</a:t>
            </a:r>
            <a:r>
              <a:rPr lang="en-US" dirty="0"/>
              <a:t> </a:t>
            </a:r>
            <a:r>
              <a:rPr lang="en-US" dirty="0" err="1"/>
              <a:t>terbaik</a:t>
            </a:r>
            <a:r>
              <a:rPr lang="en-US" dirty="0"/>
              <a:t> </a:t>
            </a:r>
            <a:r>
              <a:rPr lang="en-US" dirty="0" err="1"/>
              <a:t>untuk</a:t>
            </a:r>
            <a:r>
              <a:rPr lang="en-US" dirty="0"/>
              <a:t> </a:t>
            </a:r>
            <a:r>
              <a:rPr lang="en-US" dirty="0" err="1"/>
              <a:t>digunakan</a:t>
            </a:r>
            <a:endParaRPr lang="en-US" dirty="0"/>
          </a:p>
          <a:p>
            <a:pPr marL="354013" indent="-255588">
              <a:spcBef>
                <a:spcPts val="400"/>
              </a:spcBef>
              <a:spcAft>
                <a:spcPts val="400"/>
              </a:spcAft>
              <a:buFont typeface="Arial" panose="020B0604020202020204" pitchFamily="34" charset="0"/>
              <a:buChar char="•"/>
            </a:pPr>
            <a:r>
              <a:rPr lang="en-US" dirty="0" err="1"/>
              <a:t>Menggunakan</a:t>
            </a:r>
            <a:r>
              <a:rPr lang="en-US" dirty="0"/>
              <a:t> </a:t>
            </a:r>
            <a:r>
              <a:rPr lang="en-US" dirty="0" err="1"/>
              <a:t>teknik</a:t>
            </a:r>
            <a:r>
              <a:rPr lang="en-US" dirty="0"/>
              <a:t> </a:t>
            </a:r>
            <a:r>
              <a:rPr lang="en-US" dirty="0" err="1"/>
              <a:t>inferensi</a:t>
            </a:r>
            <a:r>
              <a:rPr lang="en-US" dirty="0"/>
              <a:t> (</a:t>
            </a:r>
            <a:r>
              <a:rPr lang="en-US" dirty="0" err="1"/>
              <a:t>baik</a:t>
            </a:r>
            <a:r>
              <a:rPr lang="en-US" dirty="0"/>
              <a:t> </a:t>
            </a:r>
            <a:r>
              <a:rPr lang="en-US" i="1" dirty="0"/>
              <a:t>backward</a:t>
            </a:r>
            <a:r>
              <a:rPr lang="en-US" dirty="0"/>
              <a:t> </a:t>
            </a:r>
            <a:r>
              <a:rPr lang="en-US" dirty="0" err="1"/>
              <a:t>atau</a:t>
            </a:r>
            <a:r>
              <a:rPr lang="en-US" dirty="0"/>
              <a:t> </a:t>
            </a:r>
            <a:r>
              <a:rPr lang="en-US" i="1" dirty="0"/>
              <a:t>forward chaining</a:t>
            </a:r>
            <a:r>
              <a:rPr lang="en-US" dirty="0"/>
              <a:t>) </a:t>
            </a:r>
            <a:r>
              <a:rPr lang="en-US" dirty="0" err="1"/>
              <a:t>untuk</a:t>
            </a:r>
            <a:r>
              <a:rPr lang="en-US" dirty="0"/>
              <a:t> </a:t>
            </a:r>
            <a:r>
              <a:rPr lang="en-US" dirty="0" err="1"/>
              <a:t>memanipulasi</a:t>
            </a:r>
            <a:r>
              <a:rPr lang="en-US" dirty="0"/>
              <a:t> </a:t>
            </a:r>
            <a:r>
              <a:rPr lang="en-US" dirty="0" err="1"/>
              <a:t>keahlian</a:t>
            </a:r>
            <a:r>
              <a:rPr lang="en-US" dirty="0"/>
              <a:t> </a:t>
            </a:r>
            <a:r>
              <a:rPr lang="en-US" dirty="0" err="1"/>
              <a:t>dalam</a:t>
            </a:r>
            <a:r>
              <a:rPr lang="en-US" dirty="0"/>
              <a:t> </a:t>
            </a:r>
            <a:r>
              <a:rPr lang="en-US" dirty="0" err="1"/>
              <a:t>memecahkan</a:t>
            </a:r>
            <a:r>
              <a:rPr lang="en-US" dirty="0"/>
              <a:t> </a:t>
            </a:r>
            <a:r>
              <a:rPr lang="en-US" dirty="0" err="1"/>
              <a:t>masalah</a:t>
            </a:r>
            <a:endParaRPr lang="en-US" dirty="0"/>
          </a:p>
        </p:txBody>
      </p:sp>
    </p:spTree>
    <p:extLst>
      <p:ext uri="{BB962C8B-B14F-4D97-AF65-F5344CB8AC3E}">
        <p14:creationId xmlns:p14="http://schemas.microsoft.com/office/powerpoint/2010/main" val="310688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EC1490-A284-4D5F-9FDB-5890E5D94993}"/>
              </a:ext>
            </a:extLst>
          </p:cNvPr>
          <p:cNvSpPr>
            <a:spLocks noGrp="1"/>
          </p:cNvSpPr>
          <p:nvPr>
            <p:ph type="title"/>
          </p:nvPr>
        </p:nvSpPr>
        <p:spPr>
          <a:xfrm>
            <a:off x="1097280" y="286603"/>
            <a:ext cx="10058400" cy="1450757"/>
          </a:xfrm>
        </p:spPr>
        <p:txBody>
          <a:bodyPr>
            <a:normAutofit/>
          </a:bodyPr>
          <a:lstStyle/>
          <a:p>
            <a:r>
              <a:rPr lang="en-US" sz="4000" b="1" dirty="0"/>
              <a:t>SISTEM BERBASIS ATURAN</a:t>
            </a:r>
            <a:br>
              <a:rPr lang="id-ID" sz="4000" b="1" dirty="0"/>
            </a:br>
            <a:r>
              <a:rPr lang="en-US" sz="2700" i="1" dirty="0"/>
              <a:t>Rule-Based Systems</a:t>
            </a:r>
            <a:endParaRPr lang="id-ID" sz="2700" i="1" dirty="0"/>
          </a:p>
        </p:txBody>
      </p:sp>
      <p:pic>
        <p:nvPicPr>
          <p:cNvPr id="14" name="Picture 4">
            <a:extLst>
              <a:ext uri="{FF2B5EF4-FFF2-40B4-BE49-F238E27FC236}">
                <a16:creationId xmlns:a16="http://schemas.microsoft.com/office/drawing/2014/main" id="{B7E07E4C-E13B-4AB7-94CB-476E7C8FC8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ntent Placeholder 11">
            <a:extLst>
              <a:ext uri="{FF2B5EF4-FFF2-40B4-BE49-F238E27FC236}">
                <a16:creationId xmlns:a16="http://schemas.microsoft.com/office/drawing/2014/main" id="{701E63DE-8FC2-4853-991F-899E50A48425}"/>
              </a:ext>
            </a:extLst>
          </p:cNvPr>
          <p:cNvSpPr txBox="1">
            <a:spLocks/>
          </p:cNvSpPr>
          <p:nvPr/>
        </p:nvSpPr>
        <p:spPr>
          <a:xfrm>
            <a:off x="1097279" y="1884784"/>
            <a:ext cx="10056433" cy="444137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400"/>
              </a:spcAft>
              <a:buNone/>
            </a:pPr>
            <a:r>
              <a:rPr lang="en-US" sz="2400" b="1" dirty="0" err="1"/>
              <a:t>Struktur</a:t>
            </a:r>
            <a:r>
              <a:rPr lang="en-US" sz="2400" b="1" dirty="0"/>
              <a:t> </a:t>
            </a:r>
            <a:r>
              <a:rPr lang="en-US" sz="2400" b="1" dirty="0" err="1"/>
              <a:t>Konstruk</a:t>
            </a:r>
            <a:endParaRPr lang="en-US" sz="2400" b="1" dirty="0"/>
          </a:p>
          <a:p>
            <a:pPr marL="98425" indent="0">
              <a:spcBef>
                <a:spcPts val="400"/>
              </a:spcBef>
              <a:spcAft>
                <a:spcPts val="400"/>
              </a:spcAft>
              <a:buNone/>
            </a:pPr>
            <a:r>
              <a:rPr lang="en-US" dirty="0" err="1"/>
              <a:t>Dalam</a:t>
            </a:r>
            <a:r>
              <a:rPr lang="en-US" dirty="0"/>
              <a:t> </a:t>
            </a:r>
            <a:r>
              <a:rPr lang="en-US" i="1" dirty="0"/>
              <a:t>IF &lt;situation&gt; THEN &lt;action&gt;</a:t>
            </a:r>
            <a:r>
              <a:rPr lang="en-US" dirty="0"/>
              <a:t>, </a:t>
            </a:r>
            <a:r>
              <a:rPr lang="en-US" dirty="0" err="1"/>
              <a:t>klausa</a:t>
            </a:r>
            <a:r>
              <a:rPr lang="en-US" dirty="0"/>
              <a:t> lain </a:t>
            </a:r>
            <a:r>
              <a:rPr lang="en-US" dirty="0" err="1"/>
              <a:t>seperti</a:t>
            </a:r>
            <a:r>
              <a:rPr lang="en-US" dirty="0"/>
              <a:t> </a:t>
            </a:r>
            <a:r>
              <a:rPr lang="en-US" i="1" dirty="0"/>
              <a:t>OR</a:t>
            </a:r>
            <a:r>
              <a:rPr lang="en-US" dirty="0"/>
              <a:t> dan </a:t>
            </a:r>
            <a:r>
              <a:rPr lang="en-US" i="1" dirty="0"/>
              <a:t>ELSE</a:t>
            </a:r>
            <a:r>
              <a:rPr lang="en-US" dirty="0"/>
              <a:t> </a:t>
            </a:r>
            <a:r>
              <a:rPr lang="en-US" dirty="0" err="1"/>
              <a:t>dapat</a:t>
            </a:r>
            <a:r>
              <a:rPr lang="en-US" dirty="0"/>
              <a:t> </a:t>
            </a:r>
            <a:r>
              <a:rPr lang="en-US" dirty="0" err="1"/>
              <a:t>digunakan</a:t>
            </a:r>
            <a:r>
              <a:rPr lang="en-US" dirty="0"/>
              <a:t> </a:t>
            </a:r>
            <a:r>
              <a:rPr lang="en-US" dirty="0" err="1"/>
              <a:t>dalam</a:t>
            </a:r>
            <a:r>
              <a:rPr lang="en-US" dirty="0"/>
              <a:t> </a:t>
            </a:r>
            <a:r>
              <a:rPr lang="en-US" dirty="0" err="1"/>
              <a:t>konstruk</a:t>
            </a:r>
            <a:r>
              <a:rPr lang="en-US" dirty="0"/>
              <a:t> </a:t>
            </a:r>
            <a:r>
              <a:rPr lang="en-US" dirty="0" err="1"/>
              <a:t>ini</a:t>
            </a:r>
            <a:r>
              <a:rPr lang="en-US" dirty="0"/>
              <a:t> </a:t>
            </a:r>
            <a:r>
              <a:rPr lang="en-US" dirty="0" err="1"/>
              <a:t>untuk</a:t>
            </a:r>
            <a:r>
              <a:rPr lang="en-US" dirty="0"/>
              <a:t> </a:t>
            </a:r>
            <a:r>
              <a:rPr lang="en-US" dirty="0" err="1"/>
              <a:t>menunjukkan</a:t>
            </a:r>
            <a:r>
              <a:rPr lang="en-US" dirty="0"/>
              <a:t> </a:t>
            </a:r>
            <a:r>
              <a:rPr lang="en-US" dirty="0" err="1"/>
              <a:t>situasi</a:t>
            </a:r>
            <a:r>
              <a:rPr lang="en-US" dirty="0"/>
              <a:t> </a:t>
            </a:r>
            <a:r>
              <a:rPr lang="en-US" dirty="0" err="1"/>
              <a:t>alternatif</a:t>
            </a:r>
            <a:r>
              <a:rPr lang="en-US" dirty="0"/>
              <a:t> </a:t>
            </a:r>
            <a:r>
              <a:rPr lang="en-US" dirty="0" err="1"/>
              <a:t>atau</a:t>
            </a:r>
            <a:r>
              <a:rPr lang="en-US" dirty="0"/>
              <a:t> </a:t>
            </a:r>
            <a:r>
              <a:rPr lang="en-US" dirty="0" err="1"/>
              <a:t>aksi</a:t>
            </a:r>
            <a:r>
              <a:rPr lang="en-US" dirty="0"/>
              <a:t> yang </a:t>
            </a:r>
            <a:r>
              <a:rPr lang="en-US" dirty="0" err="1"/>
              <a:t>berbeda</a:t>
            </a:r>
            <a:r>
              <a:rPr lang="en-US" dirty="0"/>
              <a:t>, </a:t>
            </a:r>
            <a:r>
              <a:rPr lang="en-US" dirty="0" err="1"/>
              <a:t>misalnya</a:t>
            </a:r>
            <a:r>
              <a:rPr lang="en-US" dirty="0"/>
              <a:t>:</a:t>
            </a:r>
          </a:p>
          <a:p>
            <a:pPr marL="354013" indent="-255588">
              <a:spcBef>
                <a:spcPts val="400"/>
              </a:spcBef>
              <a:spcAft>
                <a:spcPts val="400"/>
              </a:spcAft>
              <a:buFont typeface="Arial" panose="020B0604020202020204" pitchFamily="34" charset="0"/>
              <a:buChar char="•"/>
            </a:pPr>
            <a:r>
              <a:rPr lang="en-US" i="1" dirty="0"/>
              <a:t>IF</a:t>
            </a:r>
            <a:r>
              <a:rPr lang="en-US" dirty="0"/>
              <a:t> </a:t>
            </a:r>
            <a:r>
              <a:rPr lang="en-US" dirty="0" err="1"/>
              <a:t>hari</a:t>
            </a:r>
            <a:r>
              <a:rPr lang="en-US" dirty="0"/>
              <a:t> </a:t>
            </a:r>
            <a:r>
              <a:rPr lang="en-US" dirty="0" err="1"/>
              <a:t>lebaran</a:t>
            </a:r>
            <a:r>
              <a:rPr lang="en-US" dirty="0"/>
              <a:t> pada </a:t>
            </a:r>
            <a:r>
              <a:rPr lang="en-US" dirty="0" err="1"/>
              <a:t>hari</a:t>
            </a:r>
            <a:r>
              <a:rPr lang="en-US" dirty="0"/>
              <a:t> </a:t>
            </a:r>
            <a:r>
              <a:rPr lang="en-US" dirty="0" err="1"/>
              <a:t>senin</a:t>
            </a:r>
            <a:endParaRPr lang="en-US" dirty="0"/>
          </a:p>
          <a:p>
            <a:pPr marL="354013" indent="-255588">
              <a:spcBef>
                <a:spcPts val="400"/>
              </a:spcBef>
              <a:spcAft>
                <a:spcPts val="400"/>
              </a:spcAft>
              <a:buFont typeface="Arial" panose="020B0604020202020204" pitchFamily="34" charset="0"/>
              <a:buChar char="•"/>
            </a:pPr>
            <a:r>
              <a:rPr lang="en-US" i="1" dirty="0"/>
              <a:t>OR</a:t>
            </a:r>
            <a:r>
              <a:rPr lang="en-US" dirty="0"/>
              <a:t> </a:t>
            </a:r>
            <a:r>
              <a:rPr lang="en-US" dirty="0" err="1"/>
              <a:t>hari</a:t>
            </a:r>
            <a:r>
              <a:rPr lang="en-US" dirty="0"/>
              <a:t> </a:t>
            </a:r>
            <a:r>
              <a:rPr lang="en-US" dirty="0" err="1"/>
              <a:t>lebaran</a:t>
            </a:r>
            <a:r>
              <a:rPr lang="en-US" dirty="0"/>
              <a:t> pada </a:t>
            </a:r>
            <a:r>
              <a:rPr lang="en-US" dirty="0" err="1"/>
              <a:t>hari</a:t>
            </a:r>
            <a:r>
              <a:rPr lang="en-US" dirty="0"/>
              <a:t> </a:t>
            </a:r>
            <a:r>
              <a:rPr lang="en-US" dirty="0" err="1"/>
              <a:t>selasa</a:t>
            </a:r>
            <a:endParaRPr lang="en-US" dirty="0"/>
          </a:p>
          <a:p>
            <a:pPr marL="354013" indent="-255588">
              <a:spcBef>
                <a:spcPts val="400"/>
              </a:spcBef>
              <a:spcAft>
                <a:spcPts val="400"/>
              </a:spcAft>
              <a:buFont typeface="Arial" panose="020B0604020202020204" pitchFamily="34" charset="0"/>
              <a:buChar char="•"/>
            </a:pPr>
            <a:r>
              <a:rPr lang="en-US" i="1" dirty="0"/>
              <a:t>THEN</a:t>
            </a:r>
            <a:r>
              <a:rPr lang="en-US" dirty="0"/>
              <a:t> </a:t>
            </a:r>
            <a:r>
              <a:rPr lang="en-US" dirty="0" err="1"/>
              <a:t>banyak</a:t>
            </a:r>
            <a:r>
              <a:rPr lang="en-US" dirty="0"/>
              <a:t> </a:t>
            </a:r>
            <a:r>
              <a:rPr lang="en-US" dirty="0" err="1"/>
              <a:t>toko</a:t>
            </a:r>
            <a:r>
              <a:rPr lang="en-US" dirty="0"/>
              <a:t> </a:t>
            </a:r>
            <a:r>
              <a:rPr lang="en-US" dirty="0" err="1"/>
              <a:t>akan</a:t>
            </a:r>
            <a:r>
              <a:rPr lang="en-US" dirty="0"/>
              <a:t> </a:t>
            </a:r>
            <a:r>
              <a:rPr lang="en-US" dirty="0" err="1"/>
              <a:t>tutup</a:t>
            </a:r>
            <a:r>
              <a:rPr lang="en-US" dirty="0"/>
              <a:t> </a:t>
            </a:r>
            <a:r>
              <a:rPr lang="en-US" dirty="0" err="1"/>
              <a:t>sepanjang</a:t>
            </a:r>
            <a:r>
              <a:rPr lang="en-US" dirty="0"/>
              <a:t> </a:t>
            </a:r>
            <a:r>
              <a:rPr lang="en-US" dirty="0" err="1"/>
              <a:t>minggu</a:t>
            </a:r>
            <a:r>
              <a:rPr lang="en-US" dirty="0"/>
              <a:t> </a:t>
            </a:r>
            <a:r>
              <a:rPr lang="en-US" dirty="0" err="1"/>
              <a:t>lebaran</a:t>
            </a:r>
            <a:endParaRPr lang="en-US" dirty="0"/>
          </a:p>
          <a:p>
            <a:pPr marL="98425" indent="0">
              <a:spcBef>
                <a:spcPts val="400"/>
              </a:spcBef>
              <a:spcAft>
                <a:spcPts val="400"/>
              </a:spcAft>
              <a:buNone/>
            </a:pPr>
            <a:r>
              <a:rPr lang="en-US" dirty="0" err="1"/>
              <a:t>Seperti</a:t>
            </a:r>
            <a:r>
              <a:rPr lang="en-US" dirty="0"/>
              <a:t> </a:t>
            </a:r>
            <a:r>
              <a:rPr lang="en-US" dirty="0" err="1"/>
              <a:t>dalam</a:t>
            </a:r>
            <a:r>
              <a:rPr lang="en-US" dirty="0"/>
              <a:t> </a:t>
            </a:r>
            <a:r>
              <a:rPr lang="en-US" dirty="0" err="1"/>
              <a:t>kasus</a:t>
            </a:r>
            <a:r>
              <a:rPr lang="en-US" dirty="0"/>
              <a:t> </a:t>
            </a:r>
            <a:r>
              <a:rPr lang="en-US" dirty="0" err="1"/>
              <a:t>sistem</a:t>
            </a:r>
            <a:r>
              <a:rPr lang="en-US" dirty="0"/>
              <a:t> </a:t>
            </a:r>
            <a:r>
              <a:rPr lang="en-US" dirty="0" err="1"/>
              <a:t>proposisi</a:t>
            </a:r>
            <a:r>
              <a:rPr lang="en-US" dirty="0"/>
              <a:t> </a:t>
            </a:r>
            <a:r>
              <a:rPr lang="en-US" i="1" dirty="0"/>
              <a:t>rules</a:t>
            </a:r>
            <a:r>
              <a:rPr lang="en-US" dirty="0"/>
              <a:t> </a:t>
            </a:r>
            <a:r>
              <a:rPr lang="en-US" dirty="0" err="1"/>
              <a:t>dapat</a:t>
            </a:r>
            <a:r>
              <a:rPr lang="en-US" dirty="0"/>
              <a:t> </a:t>
            </a:r>
            <a:r>
              <a:rPr lang="en-US" dirty="0" err="1"/>
              <a:t>digunakan</a:t>
            </a:r>
            <a:r>
              <a:rPr lang="en-US" dirty="0"/>
              <a:t> </a:t>
            </a:r>
            <a:r>
              <a:rPr lang="en-US" dirty="0" err="1"/>
              <a:t>untuk</a:t>
            </a:r>
            <a:r>
              <a:rPr lang="en-US" dirty="0"/>
              <a:t> </a:t>
            </a:r>
            <a:r>
              <a:rPr lang="en-US" dirty="0" err="1"/>
              <a:t>menggambarkan</a:t>
            </a:r>
            <a:r>
              <a:rPr lang="en-US" dirty="0"/>
              <a:t> </a:t>
            </a:r>
            <a:r>
              <a:rPr lang="en-US" dirty="0" err="1"/>
              <a:t>apa</a:t>
            </a:r>
            <a:r>
              <a:rPr lang="en-US" dirty="0"/>
              <a:t> yang </a:t>
            </a:r>
            <a:r>
              <a:rPr lang="en-US" dirty="0" err="1"/>
              <a:t>benar</a:t>
            </a:r>
            <a:r>
              <a:rPr lang="en-US" dirty="0"/>
              <a:t>, </a:t>
            </a:r>
            <a:r>
              <a:rPr lang="en-US" dirty="0" err="1"/>
              <a:t>tetapi</a:t>
            </a:r>
            <a:r>
              <a:rPr lang="en-US" dirty="0"/>
              <a:t> </a:t>
            </a:r>
            <a:r>
              <a:rPr lang="en-US" dirty="0" err="1"/>
              <a:t>dapat</a:t>
            </a:r>
            <a:r>
              <a:rPr lang="en-US" dirty="0"/>
              <a:t> juga </a:t>
            </a:r>
            <a:r>
              <a:rPr lang="en-US" dirty="0" err="1"/>
              <a:t>digunakan</a:t>
            </a:r>
            <a:r>
              <a:rPr lang="en-US" dirty="0"/>
              <a:t> </a:t>
            </a:r>
            <a:r>
              <a:rPr lang="en-US" dirty="0" err="1"/>
              <a:t>untuk</a:t>
            </a:r>
            <a:r>
              <a:rPr lang="en-US" dirty="0"/>
              <a:t> </a:t>
            </a:r>
            <a:r>
              <a:rPr lang="en-US" dirty="0" err="1"/>
              <a:t>menggambarkan</a:t>
            </a:r>
            <a:r>
              <a:rPr lang="en-US" dirty="0"/>
              <a:t> </a:t>
            </a:r>
            <a:r>
              <a:rPr lang="en-US" dirty="0" err="1"/>
              <a:t>apa</a:t>
            </a:r>
            <a:r>
              <a:rPr lang="en-US" dirty="0"/>
              <a:t> yang </a:t>
            </a:r>
            <a:r>
              <a:rPr lang="en-US" dirty="0" err="1"/>
              <a:t>dapat</a:t>
            </a:r>
            <a:r>
              <a:rPr lang="en-US" dirty="0"/>
              <a:t> </a:t>
            </a:r>
            <a:r>
              <a:rPr lang="en-US" dirty="0" err="1"/>
              <a:t>atau</a:t>
            </a:r>
            <a:r>
              <a:rPr lang="en-US" dirty="0"/>
              <a:t> </a:t>
            </a:r>
            <a:r>
              <a:rPr lang="en-US" dirty="0" err="1"/>
              <a:t>tidak</a:t>
            </a:r>
            <a:r>
              <a:rPr lang="en-US" dirty="0"/>
              <a:t> </a:t>
            </a:r>
            <a:r>
              <a:rPr lang="en-US" dirty="0" err="1"/>
              <a:t>dapat</a:t>
            </a:r>
            <a:r>
              <a:rPr lang="en-US" dirty="0"/>
              <a:t> </a:t>
            </a:r>
            <a:r>
              <a:rPr lang="en-US" dirty="0" err="1"/>
              <a:t>dilakukan</a:t>
            </a:r>
            <a:r>
              <a:rPr lang="en-US" dirty="0"/>
              <a:t> </a:t>
            </a:r>
            <a:r>
              <a:rPr lang="en-US" dirty="0" err="1"/>
              <a:t>dalam</a:t>
            </a:r>
            <a:r>
              <a:rPr lang="en-US" dirty="0"/>
              <a:t> </a:t>
            </a:r>
            <a:r>
              <a:rPr lang="en-US" dirty="0" err="1"/>
              <a:t>situasi</a:t>
            </a:r>
            <a:r>
              <a:rPr lang="en-US" dirty="0"/>
              <a:t> yang </a:t>
            </a:r>
            <a:r>
              <a:rPr lang="en-US" dirty="0" err="1"/>
              <a:t>berbeda</a:t>
            </a:r>
            <a:r>
              <a:rPr lang="en-US" dirty="0"/>
              <a:t>, </a:t>
            </a:r>
            <a:r>
              <a:rPr lang="en-US" dirty="0" err="1"/>
              <a:t>struktur</a:t>
            </a:r>
            <a:r>
              <a:rPr lang="en-US" dirty="0"/>
              <a:t> </a:t>
            </a:r>
            <a:r>
              <a:rPr lang="en-US" dirty="0" err="1"/>
              <a:t>konstruk</a:t>
            </a:r>
            <a:r>
              <a:rPr lang="en-US" dirty="0"/>
              <a:t> </a:t>
            </a:r>
            <a:r>
              <a:rPr lang="en-US" dirty="0" err="1"/>
              <a:t>dasar</a:t>
            </a:r>
            <a:r>
              <a:rPr lang="en-US" dirty="0"/>
              <a:t> </a:t>
            </a:r>
            <a:r>
              <a:rPr lang="en-US" dirty="0" err="1"/>
              <a:t>untuk</a:t>
            </a:r>
            <a:r>
              <a:rPr lang="en-US" dirty="0"/>
              <a:t> </a:t>
            </a:r>
            <a:r>
              <a:rPr lang="en-US" i="1" dirty="0"/>
              <a:t>rules</a:t>
            </a:r>
            <a:r>
              <a:rPr lang="en-US" dirty="0"/>
              <a:t>:</a:t>
            </a:r>
          </a:p>
          <a:p>
            <a:pPr marL="354013" indent="-255588">
              <a:spcBef>
                <a:spcPts val="400"/>
              </a:spcBef>
              <a:spcAft>
                <a:spcPts val="400"/>
              </a:spcAft>
              <a:buFont typeface="Arial" panose="020B0604020202020204" pitchFamily="34" charset="0"/>
              <a:buChar char="•"/>
            </a:pPr>
            <a:r>
              <a:rPr lang="en-US" i="1" dirty="0"/>
              <a:t>IF something, THEN something else is true</a:t>
            </a:r>
            <a:r>
              <a:rPr lang="en-US" dirty="0"/>
              <a:t>. </a:t>
            </a:r>
            <a:r>
              <a:rPr lang="en-US" dirty="0" err="1"/>
              <a:t>Contoh</a:t>
            </a:r>
            <a:r>
              <a:rPr lang="en-US" dirty="0"/>
              <a:t>:</a:t>
            </a:r>
          </a:p>
          <a:p>
            <a:pPr marL="354013" indent="-255588">
              <a:spcBef>
                <a:spcPts val="400"/>
              </a:spcBef>
              <a:spcAft>
                <a:spcPts val="400"/>
              </a:spcAft>
              <a:buFont typeface="Arial" panose="020B0604020202020204" pitchFamily="34" charset="0"/>
              <a:buChar char="•"/>
            </a:pPr>
            <a:r>
              <a:rPr lang="en-US" i="1" dirty="0"/>
              <a:t>IF </a:t>
            </a:r>
            <a:r>
              <a:rPr lang="en-US" i="1" dirty="0" err="1"/>
              <a:t>hujan</a:t>
            </a:r>
            <a:r>
              <a:rPr lang="en-US" i="1" dirty="0"/>
              <a:t> THEN </a:t>
            </a:r>
            <a:r>
              <a:rPr lang="en-US" i="1" dirty="0" err="1"/>
              <a:t>anda</a:t>
            </a:r>
            <a:r>
              <a:rPr lang="en-US" i="1" dirty="0"/>
              <a:t> </a:t>
            </a:r>
            <a:r>
              <a:rPr lang="en-US" i="1" dirty="0" err="1"/>
              <a:t>harus</a:t>
            </a:r>
            <a:r>
              <a:rPr lang="en-US" i="1" dirty="0"/>
              <a:t> </a:t>
            </a:r>
            <a:r>
              <a:rPr lang="en-US" i="1" dirty="0" err="1"/>
              <a:t>membawa</a:t>
            </a:r>
            <a:r>
              <a:rPr lang="en-US" i="1" dirty="0"/>
              <a:t> paying</a:t>
            </a:r>
            <a:endParaRPr lang="en-US" dirty="0"/>
          </a:p>
          <a:p>
            <a:pPr marL="98425" indent="0" algn="ctr">
              <a:spcAft>
                <a:spcPts val="400"/>
              </a:spcAft>
              <a:buNone/>
            </a:pPr>
            <a:r>
              <a:rPr lang="en-US" sz="1800" i="1" dirty="0"/>
              <a:t>“ </a:t>
            </a:r>
            <a:r>
              <a:rPr lang="en-US" sz="1800" i="1" dirty="0" err="1"/>
              <a:t>Sistem</a:t>
            </a:r>
            <a:r>
              <a:rPr lang="en-US" sz="1800" i="1" dirty="0"/>
              <a:t> </a:t>
            </a:r>
            <a:r>
              <a:rPr lang="en-US" sz="1800" i="1" dirty="0" err="1"/>
              <a:t>ini</a:t>
            </a:r>
            <a:r>
              <a:rPr lang="en-US" sz="1800" i="1" dirty="0"/>
              <a:t> </a:t>
            </a:r>
            <a:r>
              <a:rPr lang="en-US" sz="1800" i="1" dirty="0" err="1"/>
              <a:t>diproses</a:t>
            </a:r>
            <a:r>
              <a:rPr lang="en-US" sz="1800" i="1" dirty="0"/>
              <a:t> oleh </a:t>
            </a:r>
            <a:r>
              <a:rPr lang="en-US" sz="1800" i="1" dirty="0" err="1"/>
              <a:t>mesin</a:t>
            </a:r>
            <a:r>
              <a:rPr lang="en-US" sz="1800" i="1" dirty="0"/>
              <a:t> </a:t>
            </a:r>
            <a:r>
              <a:rPr lang="en-US" sz="1800" i="1" dirty="0" err="1"/>
              <a:t>inferensi</a:t>
            </a:r>
            <a:r>
              <a:rPr lang="en-US" sz="1800" i="1" dirty="0"/>
              <a:t> </a:t>
            </a:r>
            <a:r>
              <a:rPr lang="en-US" sz="1800" i="1" dirty="0" err="1"/>
              <a:t>melalui</a:t>
            </a:r>
            <a:r>
              <a:rPr lang="en-US" sz="1800" i="1" dirty="0"/>
              <a:t> </a:t>
            </a:r>
            <a:r>
              <a:rPr lang="en-US" sz="1800" i="1" dirty="0" err="1"/>
              <a:t>cara</a:t>
            </a:r>
            <a:r>
              <a:rPr lang="en-US" sz="1800" i="1" dirty="0"/>
              <a:t> </a:t>
            </a:r>
            <a:r>
              <a:rPr lang="en-US" sz="1800" b="1" i="1" dirty="0"/>
              <a:t>forward chaining </a:t>
            </a:r>
            <a:r>
              <a:rPr lang="en-US" sz="1800" i="1" dirty="0" err="1"/>
              <a:t>atau</a:t>
            </a:r>
            <a:r>
              <a:rPr lang="en-US" sz="1800" i="1" dirty="0"/>
              <a:t> </a:t>
            </a:r>
            <a:r>
              <a:rPr lang="en-US" sz="1800" b="1" i="1" dirty="0"/>
              <a:t>backward chaining </a:t>
            </a:r>
            <a:r>
              <a:rPr lang="en-US" sz="1800" i="1" dirty="0"/>
              <a:t>“</a:t>
            </a:r>
          </a:p>
        </p:txBody>
      </p:sp>
    </p:spTree>
    <p:extLst>
      <p:ext uri="{BB962C8B-B14F-4D97-AF65-F5344CB8AC3E}">
        <p14:creationId xmlns:p14="http://schemas.microsoft.com/office/powerpoint/2010/main" val="412919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xEl>
                                              <p:pRg st="5" end="5"/>
                                            </p:txEl>
                                          </p:spTgt>
                                        </p:tgtEl>
                                        <p:attrNameLst>
                                          <p:attrName>style.visibility</p:attrName>
                                        </p:attrNameLst>
                                      </p:cBhvr>
                                      <p:to>
                                        <p:strVal val="visible"/>
                                      </p:to>
                                    </p:set>
                                    <p:animEffect transition="in" filter="wipe(up)">
                                      <p:cBhvr>
                                        <p:cTn id="7" dur="500"/>
                                        <p:tgtEl>
                                          <p:spTgt spid="16">
                                            <p:txEl>
                                              <p:pRg st="5" end="5"/>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6">
                                            <p:txEl>
                                              <p:pRg st="6" end="6"/>
                                            </p:txEl>
                                          </p:spTgt>
                                        </p:tgtEl>
                                        <p:attrNameLst>
                                          <p:attrName>style.visibility</p:attrName>
                                        </p:attrNameLst>
                                      </p:cBhvr>
                                      <p:to>
                                        <p:strVal val="visible"/>
                                      </p:to>
                                    </p:set>
                                    <p:animEffect transition="in" filter="wipe(up)">
                                      <p:cBhvr>
                                        <p:cTn id="10" dur="500"/>
                                        <p:tgtEl>
                                          <p:spTgt spid="16">
                                            <p:txEl>
                                              <p:pRg st="6" end="6"/>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16">
                                            <p:txEl>
                                              <p:pRg st="7" end="7"/>
                                            </p:txEl>
                                          </p:spTgt>
                                        </p:tgtEl>
                                        <p:attrNameLst>
                                          <p:attrName>style.visibility</p:attrName>
                                        </p:attrNameLst>
                                      </p:cBhvr>
                                      <p:to>
                                        <p:strVal val="visible"/>
                                      </p:to>
                                    </p:set>
                                    <p:animEffect transition="in" filter="wipe(up)">
                                      <p:cBhvr>
                                        <p:cTn id="13" dur="500"/>
                                        <p:tgtEl>
                                          <p:spTgt spid="16">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6">
                                            <p:txEl>
                                              <p:pRg st="8" end="8"/>
                                            </p:txEl>
                                          </p:spTgt>
                                        </p:tgtEl>
                                        <p:attrNameLst>
                                          <p:attrName>style.visibility</p:attrName>
                                        </p:attrNameLst>
                                      </p:cBhvr>
                                      <p:to>
                                        <p:strVal val="visible"/>
                                      </p:to>
                                    </p:set>
                                    <p:animEffect transition="in" filter="fade">
                                      <p:cBhvr>
                                        <p:cTn id="18" dur="500"/>
                                        <p:tgtEl>
                                          <p:spTgt spid="1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EC1490-A284-4D5F-9FDB-5890E5D94993}"/>
              </a:ext>
            </a:extLst>
          </p:cNvPr>
          <p:cNvSpPr>
            <a:spLocks noGrp="1"/>
          </p:cNvSpPr>
          <p:nvPr>
            <p:ph type="title"/>
          </p:nvPr>
        </p:nvSpPr>
        <p:spPr>
          <a:xfrm>
            <a:off x="1097280" y="286603"/>
            <a:ext cx="10058400" cy="1450757"/>
          </a:xfrm>
        </p:spPr>
        <p:txBody>
          <a:bodyPr>
            <a:normAutofit/>
          </a:bodyPr>
          <a:lstStyle/>
          <a:p>
            <a:r>
              <a:rPr lang="en-US" sz="4000" b="1" dirty="0"/>
              <a:t>FORWARD CHAINING</a:t>
            </a:r>
            <a:br>
              <a:rPr lang="id-ID" sz="4000" b="1" dirty="0"/>
            </a:br>
            <a:r>
              <a:rPr lang="en-US" sz="2700" i="1" dirty="0" err="1"/>
              <a:t>Sistem</a:t>
            </a:r>
            <a:r>
              <a:rPr lang="en-US" sz="2700" i="1" dirty="0"/>
              <a:t> </a:t>
            </a:r>
            <a:r>
              <a:rPr lang="en-US" sz="2700" i="1" dirty="0" err="1"/>
              <a:t>Berbasis</a:t>
            </a:r>
            <a:r>
              <a:rPr lang="en-US" sz="2700" i="1" dirty="0"/>
              <a:t> </a:t>
            </a:r>
            <a:r>
              <a:rPr lang="en-US" sz="2700" i="1" dirty="0" err="1"/>
              <a:t>Aturan</a:t>
            </a:r>
            <a:endParaRPr lang="id-ID" sz="2700" i="1" dirty="0"/>
          </a:p>
        </p:txBody>
      </p:sp>
      <p:pic>
        <p:nvPicPr>
          <p:cNvPr id="14" name="Picture 4">
            <a:extLst>
              <a:ext uri="{FF2B5EF4-FFF2-40B4-BE49-F238E27FC236}">
                <a16:creationId xmlns:a16="http://schemas.microsoft.com/office/drawing/2014/main" id="{B7E07E4C-E13B-4AB7-94CB-476E7C8FC8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ntent Placeholder 11">
            <a:extLst>
              <a:ext uri="{FF2B5EF4-FFF2-40B4-BE49-F238E27FC236}">
                <a16:creationId xmlns:a16="http://schemas.microsoft.com/office/drawing/2014/main" id="{701E63DE-8FC2-4853-991F-899E50A48425}"/>
              </a:ext>
            </a:extLst>
          </p:cNvPr>
          <p:cNvSpPr txBox="1">
            <a:spLocks/>
          </p:cNvSpPr>
          <p:nvPr/>
        </p:nvSpPr>
        <p:spPr>
          <a:xfrm>
            <a:off x="1097279" y="1884784"/>
            <a:ext cx="4998721" cy="444137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en-US" sz="2100" b="1" i="1" dirty="0"/>
              <a:t>Data-driven</a:t>
            </a:r>
            <a:r>
              <a:rPr lang="en-US" sz="2100" dirty="0"/>
              <a:t>,</a:t>
            </a:r>
            <a:r>
              <a:rPr lang="en-US" sz="2100" b="1" i="1" dirty="0"/>
              <a:t> </a:t>
            </a:r>
            <a:r>
              <a:rPr lang="en-US" sz="2100" dirty="0" err="1"/>
              <a:t>mesin</a:t>
            </a:r>
            <a:r>
              <a:rPr lang="en-US" sz="2100" dirty="0"/>
              <a:t> </a:t>
            </a:r>
            <a:r>
              <a:rPr lang="en-US" sz="2100" dirty="0" err="1"/>
              <a:t>inferensi</a:t>
            </a:r>
            <a:r>
              <a:rPr lang="en-US" sz="2100" dirty="0"/>
              <a:t> </a:t>
            </a:r>
            <a:r>
              <a:rPr lang="en-US" sz="2100" dirty="0" err="1"/>
              <a:t>dimulai</a:t>
            </a:r>
            <a:r>
              <a:rPr lang="en-US" sz="2100" dirty="0"/>
              <a:t> </a:t>
            </a:r>
            <a:r>
              <a:rPr lang="en-US" sz="2100" dirty="0" err="1"/>
              <a:t>dengan</a:t>
            </a:r>
            <a:r>
              <a:rPr lang="en-US" sz="2100" dirty="0"/>
              <a:t> </a:t>
            </a:r>
            <a:r>
              <a:rPr lang="en-US" sz="2100" dirty="0" err="1"/>
              <a:t>serangkaian</a:t>
            </a:r>
            <a:r>
              <a:rPr lang="en-US" sz="2100" dirty="0"/>
              <a:t> </a:t>
            </a:r>
            <a:r>
              <a:rPr lang="en-US" sz="2100" dirty="0" err="1"/>
              <a:t>fakta</a:t>
            </a:r>
            <a:r>
              <a:rPr lang="en-US" sz="2100" dirty="0"/>
              <a:t> </a:t>
            </a:r>
            <a:r>
              <a:rPr lang="en-US" sz="2100" dirty="0" err="1"/>
              <a:t>untuk</a:t>
            </a:r>
            <a:r>
              <a:rPr lang="en-US" sz="2100" dirty="0"/>
              <a:t> </a:t>
            </a:r>
            <a:r>
              <a:rPr lang="en-US" sz="2100" dirty="0" err="1"/>
              <a:t>menarik</a:t>
            </a:r>
            <a:r>
              <a:rPr lang="en-US" sz="2100" dirty="0"/>
              <a:t> </a:t>
            </a:r>
            <a:r>
              <a:rPr lang="en-US" sz="2100" dirty="0" err="1"/>
              <a:t>kesimpulan</a:t>
            </a:r>
            <a:r>
              <a:rPr lang="en-US" sz="2100" dirty="0"/>
              <a:t> </a:t>
            </a:r>
            <a:r>
              <a:rPr lang="en-US" sz="2100" dirty="0" err="1"/>
              <a:t>tentang</a:t>
            </a:r>
            <a:r>
              <a:rPr lang="en-US" sz="2100" dirty="0"/>
              <a:t> domain, </a:t>
            </a:r>
            <a:r>
              <a:rPr lang="en-US" sz="2100" dirty="0" err="1"/>
              <a:t>dimulai</a:t>
            </a:r>
            <a:r>
              <a:rPr lang="en-US" sz="2100" dirty="0"/>
              <a:t> </a:t>
            </a:r>
            <a:r>
              <a:rPr lang="en-US" sz="2100" dirty="0" err="1"/>
              <a:t>dari</a:t>
            </a:r>
            <a:r>
              <a:rPr lang="en-US" sz="2100" dirty="0"/>
              <a:t> data dan </a:t>
            </a:r>
            <a:r>
              <a:rPr lang="en-US" sz="2100" dirty="0" err="1"/>
              <a:t>bekerja</a:t>
            </a:r>
            <a:r>
              <a:rPr lang="en-US" sz="2100" dirty="0"/>
              <a:t> </a:t>
            </a:r>
            <a:r>
              <a:rPr lang="en-US" sz="2100" dirty="0" err="1"/>
              <a:t>maju</a:t>
            </a:r>
            <a:r>
              <a:rPr lang="en-US" sz="2100" dirty="0"/>
              <a:t> </a:t>
            </a:r>
            <a:r>
              <a:rPr lang="en-US" sz="2100" dirty="0" err="1"/>
              <a:t>ke</a:t>
            </a:r>
            <a:r>
              <a:rPr lang="en-US" sz="2100" dirty="0"/>
              <a:t> </a:t>
            </a:r>
            <a:r>
              <a:rPr lang="en-US" sz="2100" dirty="0" err="1"/>
              <a:t>kesimpulan</a:t>
            </a:r>
            <a:r>
              <a:rPr lang="en-US" sz="2100" dirty="0"/>
              <a:t> </a:t>
            </a:r>
            <a:r>
              <a:rPr lang="en-US" sz="2100" dirty="0" err="1"/>
              <a:t>atau</a:t>
            </a:r>
            <a:r>
              <a:rPr lang="en-US" sz="2100" dirty="0"/>
              <a:t> </a:t>
            </a:r>
            <a:r>
              <a:rPr lang="en-US" sz="2100" i="1" dirty="0"/>
              <a:t>goal </a:t>
            </a:r>
            <a:r>
              <a:rPr lang="en-US" sz="2100" dirty="0" err="1"/>
              <a:t>sistem</a:t>
            </a:r>
            <a:endParaRPr lang="en-US" sz="2100" dirty="0"/>
          </a:p>
          <a:p>
            <a:pPr marL="354013" indent="-255588">
              <a:spcBef>
                <a:spcPts val="400"/>
              </a:spcBef>
              <a:spcAft>
                <a:spcPts val="400"/>
              </a:spcAft>
              <a:buFont typeface="Arial" panose="020B0604020202020204" pitchFamily="34" charset="0"/>
              <a:buChar char="•"/>
            </a:pPr>
            <a:r>
              <a:rPr lang="en-US" sz="2100" dirty="0"/>
              <a:t>Masukkan data </a:t>
            </a:r>
            <a:r>
              <a:rPr lang="en-US" sz="2100" dirty="0" err="1"/>
              <a:t>baru</a:t>
            </a:r>
            <a:endParaRPr lang="en-US" sz="2100" dirty="0"/>
          </a:p>
          <a:p>
            <a:pPr marL="354013" indent="-255588">
              <a:spcBef>
                <a:spcPts val="400"/>
              </a:spcBef>
              <a:spcAft>
                <a:spcPts val="400"/>
              </a:spcAft>
              <a:buFont typeface="Arial" panose="020B0604020202020204" pitchFamily="34" charset="0"/>
              <a:buChar char="•"/>
            </a:pPr>
            <a:r>
              <a:rPr lang="en-US" sz="2100" dirty="0" err="1"/>
              <a:t>Berlakukan</a:t>
            </a:r>
            <a:r>
              <a:rPr lang="en-US" sz="2100" dirty="0"/>
              <a:t> </a:t>
            </a:r>
            <a:r>
              <a:rPr lang="en-US" sz="2100" dirty="0" err="1"/>
              <a:t>aturan</a:t>
            </a:r>
            <a:r>
              <a:rPr lang="en-US" sz="2100" dirty="0"/>
              <a:t> </a:t>
            </a:r>
            <a:r>
              <a:rPr lang="en-US" sz="2100" i="1" dirty="0"/>
              <a:t>forward chaining</a:t>
            </a:r>
          </a:p>
          <a:p>
            <a:pPr marL="354013" indent="-255588">
              <a:spcBef>
                <a:spcPts val="400"/>
              </a:spcBef>
              <a:spcAft>
                <a:spcPts val="400"/>
              </a:spcAft>
              <a:buFont typeface="Arial" panose="020B0604020202020204" pitchFamily="34" charset="0"/>
              <a:buChar char="•"/>
            </a:pPr>
            <a:r>
              <a:rPr lang="en-US" sz="2100" dirty="0" err="1"/>
              <a:t>Berikan</a:t>
            </a:r>
            <a:r>
              <a:rPr lang="en-US" sz="2100" dirty="0"/>
              <a:t> </a:t>
            </a:r>
            <a:r>
              <a:rPr lang="en-US" sz="2100" dirty="0" err="1"/>
              <a:t>nilai</a:t>
            </a:r>
            <a:r>
              <a:rPr lang="en-US" sz="2100" dirty="0"/>
              <a:t> data </a:t>
            </a:r>
            <a:r>
              <a:rPr lang="en-US" sz="2100" dirty="0" err="1"/>
              <a:t>baru</a:t>
            </a:r>
            <a:r>
              <a:rPr lang="en-US" sz="2100" dirty="0"/>
              <a:t> </a:t>
            </a:r>
            <a:r>
              <a:rPr lang="en-US" sz="2100" dirty="0" err="1"/>
              <a:t>dari</a:t>
            </a:r>
            <a:r>
              <a:rPr lang="en-US" sz="2100" dirty="0"/>
              <a:t> </a:t>
            </a:r>
            <a:r>
              <a:rPr lang="en-US" sz="2100" dirty="0" err="1"/>
              <a:t>aturan</a:t>
            </a:r>
            <a:r>
              <a:rPr lang="en-US" sz="2100" dirty="0"/>
              <a:t> yang </a:t>
            </a:r>
            <a:r>
              <a:rPr lang="en-US" sz="2100" dirty="0" err="1"/>
              <a:t>diberlakukan</a:t>
            </a:r>
            <a:endParaRPr lang="en-US" sz="2100" dirty="0"/>
          </a:p>
          <a:p>
            <a:pPr marL="354013" indent="-255588">
              <a:spcBef>
                <a:spcPts val="400"/>
              </a:spcBef>
              <a:spcAft>
                <a:spcPts val="400"/>
              </a:spcAft>
              <a:buFont typeface="Arial" panose="020B0604020202020204" pitchFamily="34" charset="0"/>
              <a:buChar char="•"/>
            </a:pPr>
            <a:r>
              <a:rPr lang="en-US" sz="2100" dirty="0" err="1"/>
              <a:t>Ulangi</a:t>
            </a:r>
            <a:r>
              <a:rPr lang="en-US" sz="2100" dirty="0"/>
              <a:t> Langkah 2 dan 3 </a:t>
            </a:r>
            <a:r>
              <a:rPr lang="en-US" sz="2100" dirty="0" err="1"/>
              <a:t>hingga</a:t>
            </a:r>
            <a:r>
              <a:rPr lang="en-US" sz="2100" dirty="0"/>
              <a:t> </a:t>
            </a:r>
            <a:r>
              <a:rPr lang="en-US" sz="2100" dirty="0" err="1"/>
              <a:t>tidak</a:t>
            </a:r>
            <a:r>
              <a:rPr lang="en-US" sz="2100" dirty="0"/>
              <a:t> </a:t>
            </a:r>
            <a:r>
              <a:rPr lang="en-US" sz="2100" dirty="0" err="1"/>
              <a:t>ada</a:t>
            </a:r>
            <a:r>
              <a:rPr lang="en-US" sz="2100" dirty="0"/>
              <a:t> data </a:t>
            </a:r>
            <a:r>
              <a:rPr lang="en-US" sz="2100" dirty="0" err="1"/>
              <a:t>baru</a:t>
            </a:r>
            <a:r>
              <a:rPr lang="en-US" sz="2100" dirty="0"/>
              <a:t> yang </a:t>
            </a:r>
            <a:r>
              <a:rPr lang="en-US" sz="2100" dirty="0" err="1"/>
              <a:t>dapat</a:t>
            </a:r>
            <a:r>
              <a:rPr lang="en-US" sz="2100" dirty="0"/>
              <a:t> </a:t>
            </a:r>
            <a:r>
              <a:rPr lang="en-US" sz="2100" dirty="0" err="1"/>
              <a:t>disimpulkan</a:t>
            </a:r>
            <a:endParaRPr lang="en-US" sz="2100" dirty="0"/>
          </a:p>
          <a:p>
            <a:pPr marL="354013" indent="-255588">
              <a:spcBef>
                <a:spcPts val="400"/>
              </a:spcBef>
              <a:spcAft>
                <a:spcPts val="400"/>
              </a:spcAft>
              <a:buFont typeface="Arial" panose="020B0604020202020204" pitchFamily="34" charset="0"/>
              <a:buChar char="•"/>
            </a:pPr>
            <a:r>
              <a:rPr lang="en-US" sz="2100" dirty="0" err="1"/>
              <a:t>Nyatakan</a:t>
            </a:r>
            <a:r>
              <a:rPr lang="en-US" sz="2100" dirty="0"/>
              <a:t> </a:t>
            </a:r>
            <a:r>
              <a:rPr lang="en-US" sz="2100" dirty="0" err="1"/>
              <a:t>solusinya</a:t>
            </a:r>
            <a:r>
              <a:rPr lang="en-US" sz="2100" dirty="0"/>
              <a:t>, </a:t>
            </a:r>
            <a:r>
              <a:rPr lang="en-US" sz="2100" dirty="0" err="1"/>
              <a:t>atau</a:t>
            </a:r>
            <a:r>
              <a:rPr lang="en-US" sz="2100" dirty="0"/>
              <a:t> </a:t>
            </a:r>
            <a:r>
              <a:rPr lang="en-US" sz="2100" dirty="0" err="1"/>
              <a:t>jika</a:t>
            </a:r>
            <a:r>
              <a:rPr lang="en-US" sz="2100" dirty="0"/>
              <a:t> </a:t>
            </a:r>
            <a:r>
              <a:rPr lang="en-US" sz="2100" dirty="0" err="1"/>
              <a:t>tidak</a:t>
            </a:r>
            <a:r>
              <a:rPr lang="en-US" sz="2100" dirty="0"/>
              <a:t> </a:t>
            </a:r>
            <a:r>
              <a:rPr lang="en-US" sz="2100" dirty="0" err="1"/>
              <a:t>ada</a:t>
            </a:r>
            <a:r>
              <a:rPr lang="en-US" sz="2100" dirty="0"/>
              <a:t> </a:t>
            </a:r>
            <a:r>
              <a:rPr lang="en-US" sz="2100" dirty="0" err="1"/>
              <a:t>solusi</a:t>
            </a:r>
            <a:r>
              <a:rPr lang="en-US" sz="2100" dirty="0"/>
              <a:t>, </a:t>
            </a:r>
            <a:r>
              <a:rPr lang="en-US" sz="2100" dirty="0" err="1"/>
              <a:t>maka</a:t>
            </a:r>
            <a:r>
              <a:rPr lang="en-US" sz="2100" dirty="0"/>
              <a:t> </a:t>
            </a:r>
            <a:r>
              <a:rPr lang="en-US" sz="2100" dirty="0" err="1"/>
              <a:t>nyatakan</a:t>
            </a:r>
            <a:r>
              <a:rPr lang="en-US" sz="2100" dirty="0"/>
              <a:t> </a:t>
            </a:r>
            <a:r>
              <a:rPr lang="en-US" sz="2100" dirty="0" err="1"/>
              <a:t>bahwa</a:t>
            </a:r>
            <a:r>
              <a:rPr lang="en-US" sz="2100" dirty="0"/>
              <a:t> basis </a:t>
            </a:r>
            <a:r>
              <a:rPr lang="en-US" sz="2100" dirty="0" err="1"/>
              <a:t>aturan</a:t>
            </a:r>
            <a:r>
              <a:rPr lang="en-US" sz="2100" dirty="0"/>
              <a:t> </a:t>
            </a:r>
            <a:r>
              <a:rPr lang="en-US" sz="2100" dirty="0" err="1"/>
              <a:t>tidak</a:t>
            </a:r>
            <a:r>
              <a:rPr lang="en-US" sz="2100" dirty="0"/>
              <a:t> </a:t>
            </a:r>
            <a:r>
              <a:rPr lang="en-US" sz="2100" dirty="0" err="1"/>
              <a:t>mencukupi</a:t>
            </a:r>
            <a:endParaRPr lang="en-US" sz="2100" dirty="0"/>
          </a:p>
        </p:txBody>
      </p:sp>
      <p:sp>
        <p:nvSpPr>
          <p:cNvPr id="5" name="Content Placeholder 11">
            <a:extLst>
              <a:ext uri="{FF2B5EF4-FFF2-40B4-BE49-F238E27FC236}">
                <a16:creationId xmlns:a16="http://schemas.microsoft.com/office/drawing/2014/main" id="{3855B8AD-8B94-4EBE-870C-75377E850AAD}"/>
              </a:ext>
            </a:extLst>
          </p:cNvPr>
          <p:cNvSpPr txBox="1">
            <a:spLocks/>
          </p:cNvSpPr>
          <p:nvPr/>
        </p:nvSpPr>
        <p:spPr>
          <a:xfrm>
            <a:off x="6494106" y="1884783"/>
            <a:ext cx="5169159" cy="444137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sv-SE" sz="2100" dirty="0"/>
              <a:t>Misalnya pertimbangkan sebuah sistem dengan tiga aturan</a:t>
            </a:r>
            <a:r>
              <a:rPr lang="en-US" sz="2100" dirty="0"/>
              <a:t>:</a:t>
            </a:r>
          </a:p>
          <a:p>
            <a:pPr marL="354013" indent="-255588">
              <a:spcBef>
                <a:spcPts val="400"/>
              </a:spcBef>
              <a:spcAft>
                <a:spcPts val="400"/>
              </a:spcAft>
              <a:buFont typeface="Arial" panose="020B0604020202020204" pitchFamily="34" charset="0"/>
              <a:buChar char="•"/>
            </a:pPr>
            <a:r>
              <a:rPr lang="en-US" sz="2100" b="1" dirty="0"/>
              <a:t>Rule-1</a:t>
            </a:r>
            <a:r>
              <a:rPr lang="en-US" sz="2100" dirty="0"/>
              <a:t>. </a:t>
            </a:r>
            <a:r>
              <a:rPr lang="en-US" sz="2100" i="1" dirty="0"/>
              <a:t>IF </a:t>
            </a:r>
            <a:r>
              <a:rPr lang="en-US" sz="2100" i="1" dirty="0" err="1"/>
              <a:t>seseorang</a:t>
            </a:r>
            <a:r>
              <a:rPr lang="en-US" sz="2100" i="1" dirty="0"/>
              <a:t> </a:t>
            </a:r>
            <a:r>
              <a:rPr lang="en-US" sz="2100" i="1" dirty="0" err="1"/>
              <a:t>adalah</a:t>
            </a:r>
            <a:r>
              <a:rPr lang="en-US" sz="2100" i="1" dirty="0"/>
              <a:t> </a:t>
            </a:r>
            <a:r>
              <a:rPr lang="en-US" sz="2100" i="1" dirty="0" err="1"/>
              <a:t>siswa</a:t>
            </a:r>
            <a:r>
              <a:rPr lang="en-US" sz="2100" i="1" dirty="0"/>
              <a:t> </a:t>
            </a:r>
            <a:r>
              <a:rPr lang="en-US" sz="2100" i="1" dirty="0" err="1"/>
              <a:t>tahun</a:t>
            </a:r>
            <a:r>
              <a:rPr lang="en-US" sz="2100" i="1" dirty="0"/>
              <a:t> </a:t>
            </a:r>
            <a:r>
              <a:rPr lang="en-US" sz="2100" i="1" dirty="0" err="1"/>
              <a:t>ketiga</a:t>
            </a:r>
            <a:r>
              <a:rPr lang="en-US" sz="2100" i="1" dirty="0"/>
              <a:t>, THEN </a:t>
            </a:r>
            <a:r>
              <a:rPr lang="en-US" sz="2100" i="1" dirty="0" err="1"/>
              <a:t>mereka</a:t>
            </a:r>
            <a:r>
              <a:rPr lang="en-US" sz="2100" i="1" dirty="0"/>
              <a:t> </a:t>
            </a:r>
            <a:r>
              <a:rPr lang="en-US" sz="2100" i="1" dirty="0" err="1"/>
              <a:t>membutuhkan</a:t>
            </a:r>
            <a:r>
              <a:rPr lang="en-US" sz="2100" i="1" dirty="0"/>
              <a:t> </a:t>
            </a:r>
            <a:r>
              <a:rPr lang="en-US" sz="2100" i="1" dirty="0" err="1"/>
              <a:t>pekerjaan</a:t>
            </a:r>
            <a:endParaRPr lang="en-US" sz="2100" i="1" dirty="0"/>
          </a:p>
          <a:p>
            <a:pPr marL="354013" indent="-255588">
              <a:spcBef>
                <a:spcPts val="400"/>
              </a:spcBef>
              <a:spcAft>
                <a:spcPts val="400"/>
              </a:spcAft>
              <a:buFont typeface="Arial" panose="020B0604020202020204" pitchFamily="34" charset="0"/>
              <a:buChar char="•"/>
            </a:pPr>
            <a:r>
              <a:rPr lang="en-US" sz="2100" b="1" dirty="0"/>
              <a:t>Rule-2</a:t>
            </a:r>
            <a:r>
              <a:rPr lang="en-US" sz="2100" dirty="0"/>
              <a:t>. </a:t>
            </a:r>
            <a:r>
              <a:rPr lang="en-US" sz="2100" i="1" dirty="0"/>
              <a:t>IF </a:t>
            </a:r>
            <a:r>
              <a:rPr lang="en-US" sz="2100" i="1" dirty="0" err="1"/>
              <a:t>seseorang</a:t>
            </a:r>
            <a:r>
              <a:rPr lang="en-US" sz="2100" i="1" dirty="0"/>
              <a:t> </a:t>
            </a:r>
            <a:r>
              <a:rPr lang="en-US" sz="2100" i="1" dirty="0" err="1"/>
              <a:t>adalah</a:t>
            </a:r>
            <a:r>
              <a:rPr lang="en-US" sz="2100" i="1" dirty="0"/>
              <a:t> </a:t>
            </a:r>
            <a:r>
              <a:rPr lang="en-US" sz="2100" i="1" dirty="0" err="1"/>
              <a:t>siswa</a:t>
            </a:r>
            <a:r>
              <a:rPr lang="en-US" sz="2100" i="1" dirty="0"/>
              <a:t> </a:t>
            </a:r>
            <a:r>
              <a:rPr lang="en-US" sz="2100" i="1" dirty="0" err="1"/>
              <a:t>tahun</a:t>
            </a:r>
            <a:r>
              <a:rPr lang="en-US" sz="2100" i="1" dirty="0"/>
              <a:t> </a:t>
            </a:r>
            <a:r>
              <a:rPr lang="en-US" sz="2100" i="1" dirty="0" err="1"/>
              <a:t>ketiga</a:t>
            </a:r>
            <a:r>
              <a:rPr lang="en-US" sz="2100" i="1" dirty="0"/>
              <a:t>, THEN </a:t>
            </a:r>
            <a:r>
              <a:rPr lang="en-US" sz="2100" i="1" dirty="0" err="1"/>
              <a:t>mereka</a:t>
            </a:r>
            <a:r>
              <a:rPr lang="en-US" sz="2100" i="1" dirty="0"/>
              <a:t> </a:t>
            </a:r>
            <a:r>
              <a:rPr lang="en-US" sz="2100" i="1" dirty="0" err="1"/>
              <a:t>tinggal</a:t>
            </a:r>
            <a:r>
              <a:rPr lang="en-US" sz="2100" i="1" dirty="0"/>
              <a:t> di </a:t>
            </a:r>
            <a:r>
              <a:rPr lang="en-US" sz="2100" i="1" dirty="0" err="1"/>
              <a:t>kampus</a:t>
            </a:r>
            <a:endParaRPr lang="en-US" sz="2100" i="1" dirty="0"/>
          </a:p>
          <a:p>
            <a:pPr marL="354013" indent="-255588">
              <a:spcBef>
                <a:spcPts val="400"/>
              </a:spcBef>
              <a:spcAft>
                <a:spcPts val="400"/>
              </a:spcAft>
              <a:buFont typeface="Arial" panose="020B0604020202020204" pitchFamily="34" charset="0"/>
              <a:buChar char="•"/>
            </a:pPr>
            <a:r>
              <a:rPr lang="en-US" sz="2100" b="1" dirty="0"/>
              <a:t>Rule-3</a:t>
            </a:r>
            <a:r>
              <a:rPr lang="en-US" sz="2100" dirty="0"/>
              <a:t>. </a:t>
            </a:r>
            <a:r>
              <a:rPr lang="en-US" sz="2100" i="1" dirty="0"/>
              <a:t>IF </a:t>
            </a:r>
            <a:r>
              <a:rPr lang="en-US" sz="2100" i="1" dirty="0" err="1"/>
              <a:t>seseorang</a:t>
            </a:r>
            <a:r>
              <a:rPr lang="en-US" sz="2100" i="1" dirty="0"/>
              <a:t> </a:t>
            </a:r>
            <a:r>
              <a:rPr lang="en-US" sz="2100" i="1" dirty="0" err="1"/>
              <a:t>membutuhkan</a:t>
            </a:r>
            <a:r>
              <a:rPr lang="en-US" sz="2100" i="1" dirty="0"/>
              <a:t> </a:t>
            </a:r>
            <a:r>
              <a:rPr lang="en-US" sz="2100" i="1" dirty="0" err="1"/>
              <a:t>pekerjaan</a:t>
            </a:r>
            <a:r>
              <a:rPr lang="en-US" sz="2100" i="1" dirty="0"/>
              <a:t>, THEN </a:t>
            </a:r>
            <a:r>
              <a:rPr lang="en-US" sz="2100" i="1" dirty="0" err="1"/>
              <a:t>akan</a:t>
            </a:r>
            <a:r>
              <a:rPr lang="en-US" sz="2100" i="1" dirty="0"/>
              <a:t> </a:t>
            </a:r>
            <a:r>
              <a:rPr lang="en-US" sz="2100" i="1" dirty="0" err="1"/>
              <a:t>melihat</a:t>
            </a:r>
            <a:r>
              <a:rPr lang="en-US" sz="2100" i="1" dirty="0"/>
              <a:t> </a:t>
            </a:r>
            <a:r>
              <a:rPr lang="en-US" sz="2100" i="1" dirty="0" err="1"/>
              <a:t>iklan</a:t>
            </a:r>
            <a:r>
              <a:rPr lang="en-US" sz="2100" i="1" dirty="0"/>
              <a:t> </a:t>
            </a:r>
            <a:r>
              <a:rPr lang="en-US" sz="2100" i="1" dirty="0" err="1"/>
              <a:t>pekerjaan</a:t>
            </a:r>
            <a:endParaRPr lang="en-US" sz="2100" i="1" dirty="0"/>
          </a:p>
          <a:p>
            <a:pPr marL="98425" indent="0">
              <a:spcBef>
                <a:spcPts val="400"/>
              </a:spcBef>
              <a:spcAft>
                <a:spcPts val="400"/>
              </a:spcAft>
              <a:buNone/>
            </a:pPr>
            <a:r>
              <a:rPr lang="en-US" sz="2100" dirty="0" err="1"/>
              <a:t>Misalkan</a:t>
            </a:r>
            <a:r>
              <a:rPr lang="en-US" sz="2100" dirty="0"/>
              <a:t> </a:t>
            </a:r>
            <a:r>
              <a:rPr lang="en-US" sz="2100" dirty="0" err="1"/>
              <a:t>dimasukkan</a:t>
            </a:r>
            <a:r>
              <a:rPr lang="en-US" sz="2100" dirty="0"/>
              <a:t> data </a:t>
            </a:r>
            <a:r>
              <a:rPr lang="en-US" sz="2100" dirty="0" err="1"/>
              <a:t>berikut</a:t>
            </a:r>
            <a:r>
              <a:rPr lang="en-US" sz="2100" dirty="0"/>
              <a:t> </a:t>
            </a:r>
            <a:r>
              <a:rPr lang="en-US" sz="2100" dirty="0" err="1"/>
              <a:t>ke</a:t>
            </a:r>
            <a:r>
              <a:rPr lang="en-US" sz="2100" dirty="0"/>
              <a:t> </a:t>
            </a:r>
            <a:r>
              <a:rPr lang="en-US" sz="2100" dirty="0" err="1"/>
              <a:t>dalam</a:t>
            </a:r>
            <a:r>
              <a:rPr lang="en-US" sz="2100" dirty="0"/>
              <a:t> </a:t>
            </a:r>
            <a:r>
              <a:rPr lang="en-US" sz="2100" dirty="0" err="1"/>
              <a:t>memori</a:t>
            </a:r>
            <a:r>
              <a:rPr lang="en-US" sz="2100" dirty="0"/>
              <a:t>: “</a:t>
            </a:r>
            <a:r>
              <a:rPr lang="en-US" sz="2100" dirty="0" err="1"/>
              <a:t>Ujang</a:t>
            </a:r>
            <a:r>
              <a:rPr lang="en-US" sz="2100" dirty="0"/>
              <a:t> </a:t>
            </a:r>
            <a:r>
              <a:rPr lang="en-US" sz="2100" dirty="0" err="1"/>
              <a:t>adalah</a:t>
            </a:r>
            <a:r>
              <a:rPr lang="en-US" sz="2100" dirty="0"/>
              <a:t> </a:t>
            </a:r>
            <a:r>
              <a:rPr lang="en-US" sz="2100" dirty="0" err="1"/>
              <a:t>siswa</a:t>
            </a:r>
            <a:r>
              <a:rPr lang="en-US" sz="2100" dirty="0"/>
              <a:t> </a:t>
            </a:r>
            <a:r>
              <a:rPr lang="en-US" sz="2100" dirty="0" err="1"/>
              <a:t>tahun</a:t>
            </a:r>
            <a:r>
              <a:rPr lang="en-US" sz="2100" dirty="0"/>
              <a:t> </a:t>
            </a:r>
            <a:r>
              <a:rPr lang="en-US" sz="2100" dirty="0" err="1"/>
              <a:t>ketiga</a:t>
            </a:r>
            <a:r>
              <a:rPr lang="en-US" sz="2100" dirty="0"/>
              <a:t>”</a:t>
            </a:r>
          </a:p>
          <a:p>
            <a:pPr marL="354013" indent="-255588">
              <a:spcBef>
                <a:spcPts val="400"/>
              </a:spcBef>
              <a:spcAft>
                <a:spcPts val="400"/>
              </a:spcAft>
              <a:buFont typeface="Arial" panose="020B0604020202020204" pitchFamily="34" charset="0"/>
              <a:buChar char="•"/>
            </a:pPr>
            <a:r>
              <a:rPr lang="en-US" sz="2100" dirty="0" err="1"/>
              <a:t>Apa</a:t>
            </a:r>
            <a:r>
              <a:rPr lang="en-US" sz="2100" dirty="0"/>
              <a:t> yang </a:t>
            </a:r>
            <a:r>
              <a:rPr lang="en-US" sz="2100" dirty="0" err="1"/>
              <a:t>akan</a:t>
            </a:r>
            <a:r>
              <a:rPr lang="en-US" sz="2100" dirty="0"/>
              <a:t> </a:t>
            </a:r>
            <a:r>
              <a:rPr lang="en-US" sz="2100" dirty="0" err="1"/>
              <a:t>terjadi</a:t>
            </a:r>
            <a:r>
              <a:rPr lang="en-US" sz="2100" dirty="0"/>
              <a:t>?</a:t>
            </a:r>
          </a:p>
        </p:txBody>
      </p:sp>
    </p:spTree>
    <p:extLst>
      <p:ext uri="{BB962C8B-B14F-4D97-AF65-F5344CB8AC3E}">
        <p14:creationId xmlns:p14="http://schemas.microsoft.com/office/powerpoint/2010/main" val="63905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up)">
                                      <p:cBhvr>
                                        <p:cTn id="21" dur="500"/>
                                        <p:tgtEl>
                                          <p:spTgt spid="5">
                                            <p:txEl>
                                              <p:pRg st="4" end="4"/>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up)">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EC1490-A284-4D5F-9FDB-5890E5D94993}"/>
              </a:ext>
            </a:extLst>
          </p:cNvPr>
          <p:cNvSpPr>
            <a:spLocks noGrp="1"/>
          </p:cNvSpPr>
          <p:nvPr>
            <p:ph type="title"/>
          </p:nvPr>
        </p:nvSpPr>
        <p:spPr>
          <a:xfrm>
            <a:off x="1097280" y="286603"/>
            <a:ext cx="10058400" cy="1450757"/>
          </a:xfrm>
        </p:spPr>
        <p:txBody>
          <a:bodyPr>
            <a:normAutofit/>
          </a:bodyPr>
          <a:lstStyle/>
          <a:p>
            <a:r>
              <a:rPr lang="en-US" sz="4000" b="1" dirty="0"/>
              <a:t>FORWARD CHAINING</a:t>
            </a:r>
            <a:br>
              <a:rPr lang="id-ID" sz="4000" b="1" dirty="0"/>
            </a:br>
            <a:r>
              <a:rPr lang="en-US" sz="2700" i="1" dirty="0" err="1"/>
              <a:t>Sistem</a:t>
            </a:r>
            <a:r>
              <a:rPr lang="en-US" sz="2700" i="1" dirty="0"/>
              <a:t> </a:t>
            </a:r>
            <a:r>
              <a:rPr lang="en-US" sz="2700" i="1" dirty="0" err="1"/>
              <a:t>Berbasis</a:t>
            </a:r>
            <a:r>
              <a:rPr lang="en-US" sz="2700" i="1" dirty="0"/>
              <a:t> </a:t>
            </a:r>
            <a:r>
              <a:rPr lang="en-US" sz="2700" i="1" dirty="0" err="1"/>
              <a:t>Aturan</a:t>
            </a:r>
            <a:endParaRPr lang="id-ID" sz="2700" i="1" dirty="0"/>
          </a:p>
        </p:txBody>
      </p:sp>
      <p:pic>
        <p:nvPicPr>
          <p:cNvPr id="14" name="Picture 4">
            <a:extLst>
              <a:ext uri="{FF2B5EF4-FFF2-40B4-BE49-F238E27FC236}">
                <a16:creationId xmlns:a16="http://schemas.microsoft.com/office/drawing/2014/main" id="{B7E07E4C-E13B-4AB7-94CB-476E7C8FC8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ntent Placeholder 11">
            <a:extLst>
              <a:ext uri="{FF2B5EF4-FFF2-40B4-BE49-F238E27FC236}">
                <a16:creationId xmlns:a16="http://schemas.microsoft.com/office/drawing/2014/main" id="{701E63DE-8FC2-4853-991F-899E50A48425}"/>
              </a:ext>
            </a:extLst>
          </p:cNvPr>
          <p:cNvSpPr txBox="1">
            <a:spLocks/>
          </p:cNvSpPr>
          <p:nvPr/>
        </p:nvSpPr>
        <p:spPr>
          <a:xfrm>
            <a:off x="1097279" y="1884784"/>
            <a:ext cx="10056433" cy="444137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en-US" sz="2200" dirty="0"/>
              <a:t>Rule 1 dan 2 </a:t>
            </a:r>
            <a:r>
              <a:rPr lang="en-US" sz="2200" dirty="0" err="1"/>
              <a:t>memiliki</a:t>
            </a:r>
            <a:r>
              <a:rPr lang="en-US" sz="2200" dirty="0"/>
              <a:t> </a:t>
            </a:r>
            <a:r>
              <a:rPr lang="en-US" sz="2200" dirty="0" err="1"/>
              <a:t>kondisi</a:t>
            </a:r>
            <a:r>
              <a:rPr lang="en-US" sz="2200" dirty="0"/>
              <a:t> yang </a:t>
            </a:r>
            <a:r>
              <a:rPr lang="en-US" sz="2200" dirty="0" err="1"/>
              <a:t>cocok</a:t>
            </a:r>
            <a:r>
              <a:rPr lang="en-US" sz="2200" dirty="0"/>
              <a:t> </a:t>
            </a:r>
            <a:r>
              <a:rPr lang="en-US" sz="2200" dirty="0" err="1"/>
              <a:t>dengan</a:t>
            </a:r>
            <a:r>
              <a:rPr lang="en-US" sz="2200" dirty="0"/>
              <a:t> </a:t>
            </a:r>
            <a:r>
              <a:rPr lang="en-US" sz="2200" dirty="0" err="1"/>
              <a:t>fakta</a:t>
            </a:r>
            <a:r>
              <a:rPr lang="en-US" sz="2200" dirty="0"/>
              <a:t> </a:t>
            </a:r>
            <a:r>
              <a:rPr lang="en-US" sz="2200" dirty="0" err="1"/>
              <a:t>baru</a:t>
            </a:r>
            <a:r>
              <a:rPr lang="en-US" sz="2200" dirty="0"/>
              <a:t> </a:t>
            </a:r>
            <a:r>
              <a:rPr lang="en-US" sz="2200" dirty="0" err="1"/>
              <a:t>ini</a:t>
            </a:r>
            <a:r>
              <a:rPr lang="en-US" sz="2200" dirty="0"/>
              <a:t>, </a:t>
            </a:r>
            <a:r>
              <a:rPr lang="en-US" sz="2200" dirty="0" err="1"/>
              <a:t>jadi</a:t>
            </a:r>
            <a:r>
              <a:rPr lang="en-US" sz="2200" dirty="0"/>
              <a:t> </a:t>
            </a:r>
            <a:r>
              <a:rPr lang="en-US" sz="2200" dirty="0" err="1"/>
              <a:t>sistem</a:t>
            </a:r>
            <a:r>
              <a:rPr lang="en-US" sz="2200" dirty="0"/>
              <a:t> </a:t>
            </a:r>
            <a:r>
              <a:rPr lang="en-US" sz="2200" dirty="0" err="1"/>
              <a:t>akan</a:t>
            </a:r>
            <a:r>
              <a:rPr lang="en-US" sz="2200" dirty="0"/>
              <a:t> </a:t>
            </a:r>
            <a:r>
              <a:rPr lang="en-US" sz="2200" dirty="0" err="1"/>
              <a:t>segera</a:t>
            </a:r>
            <a:r>
              <a:rPr lang="en-US" sz="2200" dirty="0"/>
              <a:t> </a:t>
            </a:r>
            <a:r>
              <a:rPr lang="en-US" sz="2200" dirty="0" err="1"/>
              <a:t>membuat</a:t>
            </a:r>
            <a:r>
              <a:rPr lang="en-US" sz="2200" dirty="0"/>
              <a:t> dan </a:t>
            </a:r>
            <a:r>
              <a:rPr lang="en-US" sz="2200" dirty="0" err="1"/>
              <a:t>menambahkan</a:t>
            </a:r>
            <a:r>
              <a:rPr lang="en-US" sz="2200" dirty="0"/>
              <a:t> </a:t>
            </a:r>
            <a:r>
              <a:rPr lang="en-US" sz="2200" dirty="0" err="1"/>
              <a:t>dua</a:t>
            </a:r>
            <a:r>
              <a:rPr lang="en-US" sz="2200" dirty="0"/>
              <a:t> </a:t>
            </a:r>
            <a:r>
              <a:rPr lang="en-US" sz="2200" dirty="0" err="1"/>
              <a:t>fakta</a:t>
            </a:r>
            <a:r>
              <a:rPr lang="en-US" sz="2200" dirty="0"/>
              <a:t>:</a:t>
            </a:r>
          </a:p>
          <a:p>
            <a:pPr marL="354013" indent="-255588">
              <a:spcBef>
                <a:spcPts val="400"/>
              </a:spcBef>
              <a:spcAft>
                <a:spcPts val="400"/>
              </a:spcAft>
              <a:buFont typeface="Arial" panose="020B0604020202020204" pitchFamily="34" charset="0"/>
              <a:buChar char="•"/>
            </a:pPr>
            <a:r>
              <a:rPr lang="en-US" sz="2200" i="1" dirty="0" err="1"/>
              <a:t>Ujang</a:t>
            </a:r>
            <a:r>
              <a:rPr lang="en-US" sz="2200" i="1" dirty="0"/>
              <a:t> </a:t>
            </a:r>
            <a:r>
              <a:rPr lang="en-US" sz="2200" i="1" dirty="0" err="1"/>
              <a:t>membutuhkan</a:t>
            </a:r>
            <a:r>
              <a:rPr lang="en-US" sz="2200" i="1" dirty="0"/>
              <a:t> </a:t>
            </a:r>
            <a:r>
              <a:rPr lang="en-US" sz="2200" i="1" dirty="0" err="1"/>
              <a:t>pekerjaan</a:t>
            </a:r>
            <a:endParaRPr lang="en-US" sz="2200" i="1" dirty="0"/>
          </a:p>
          <a:p>
            <a:pPr marL="354013" indent="-255588">
              <a:spcBef>
                <a:spcPts val="400"/>
              </a:spcBef>
              <a:spcAft>
                <a:spcPts val="400"/>
              </a:spcAft>
              <a:buFont typeface="Arial" panose="020B0604020202020204" pitchFamily="34" charset="0"/>
              <a:buChar char="•"/>
            </a:pPr>
            <a:r>
              <a:rPr lang="en-US" sz="2200" i="1" dirty="0" err="1"/>
              <a:t>Ujang</a:t>
            </a:r>
            <a:r>
              <a:rPr lang="en-US" sz="2200" i="1" dirty="0"/>
              <a:t> </a:t>
            </a:r>
            <a:r>
              <a:rPr lang="en-US" sz="2200" i="1" dirty="0" err="1"/>
              <a:t>tinggal</a:t>
            </a:r>
            <a:r>
              <a:rPr lang="en-US" sz="2200" i="1" dirty="0"/>
              <a:t> di </a:t>
            </a:r>
            <a:r>
              <a:rPr lang="en-US" sz="2200" i="1" dirty="0" err="1"/>
              <a:t>kampus</a:t>
            </a:r>
            <a:endParaRPr lang="en-US" sz="2200" i="1" dirty="0"/>
          </a:p>
          <a:p>
            <a:pPr marL="354013" indent="-255588">
              <a:spcBef>
                <a:spcPts val="400"/>
              </a:spcBef>
              <a:spcAft>
                <a:spcPts val="400"/>
              </a:spcAft>
              <a:buFont typeface="Arial" panose="020B0604020202020204" pitchFamily="34" charset="0"/>
              <a:buChar char="•"/>
            </a:pPr>
            <a:endParaRPr lang="en-US" sz="2200" dirty="0"/>
          </a:p>
          <a:p>
            <a:pPr marL="98425" indent="0">
              <a:spcBef>
                <a:spcPts val="400"/>
              </a:spcBef>
              <a:spcAft>
                <a:spcPts val="400"/>
              </a:spcAft>
              <a:buNone/>
            </a:pPr>
            <a:r>
              <a:rPr lang="en-US" sz="2200" dirty="0"/>
              <a:t>Fakta-</a:t>
            </a:r>
            <a:r>
              <a:rPr lang="en-US" sz="2200" dirty="0" err="1"/>
              <a:t>fakta</a:t>
            </a:r>
            <a:r>
              <a:rPr lang="en-US" sz="2200" dirty="0"/>
              <a:t> </a:t>
            </a:r>
            <a:r>
              <a:rPr lang="en-US" sz="2200" dirty="0" err="1"/>
              <a:t>ini</a:t>
            </a:r>
            <a:r>
              <a:rPr lang="en-US" sz="2200" dirty="0"/>
              <a:t> </a:t>
            </a:r>
            <a:r>
              <a:rPr lang="en-US" sz="2200" dirty="0" err="1"/>
              <a:t>dapat</a:t>
            </a:r>
            <a:r>
              <a:rPr lang="en-US" sz="2200" dirty="0"/>
              <a:t> </a:t>
            </a:r>
            <a:r>
              <a:rPr lang="en-US" sz="2200" dirty="0" err="1"/>
              <a:t>memicu</a:t>
            </a:r>
            <a:r>
              <a:rPr lang="en-US" sz="2200" dirty="0"/>
              <a:t> </a:t>
            </a:r>
            <a:r>
              <a:rPr lang="en-US" sz="2200" dirty="0" err="1"/>
              <a:t>aturan</a:t>
            </a:r>
            <a:r>
              <a:rPr lang="en-US" sz="2200" dirty="0"/>
              <a:t>, </a:t>
            </a:r>
            <a:r>
              <a:rPr lang="en-US" sz="2200" dirty="0" err="1"/>
              <a:t>sistem</a:t>
            </a:r>
            <a:r>
              <a:rPr lang="en-US" sz="2200" dirty="0"/>
              <a:t> </a:t>
            </a:r>
            <a:r>
              <a:rPr lang="en-US" sz="2200" dirty="0" err="1"/>
              <a:t>akan</a:t>
            </a:r>
            <a:r>
              <a:rPr lang="en-US" sz="2200" dirty="0"/>
              <a:t> </a:t>
            </a:r>
            <a:r>
              <a:rPr lang="en-US" sz="2200" dirty="0" err="1"/>
              <a:t>mencari</a:t>
            </a:r>
            <a:r>
              <a:rPr lang="en-US" sz="2200" dirty="0"/>
              <a:t> </a:t>
            </a:r>
            <a:r>
              <a:rPr lang="en-US" sz="2200" dirty="0" err="1"/>
              <a:t>lebih</a:t>
            </a:r>
            <a:r>
              <a:rPr lang="en-US" sz="2200" dirty="0"/>
              <a:t> </a:t>
            </a:r>
            <a:r>
              <a:rPr lang="en-US" sz="2200" dirty="0" err="1"/>
              <a:t>banyak</a:t>
            </a:r>
            <a:r>
              <a:rPr lang="en-US" sz="2200" dirty="0"/>
              <a:t> </a:t>
            </a:r>
            <a:r>
              <a:rPr lang="en-US" sz="2200" dirty="0" err="1"/>
              <a:t>aturan</a:t>
            </a:r>
            <a:r>
              <a:rPr lang="en-US" sz="2200" dirty="0"/>
              <a:t> yang </a:t>
            </a:r>
            <a:r>
              <a:rPr lang="en-US" sz="2200" dirty="0" err="1"/>
              <a:t>dibuat</a:t>
            </a:r>
            <a:r>
              <a:rPr lang="en-US" sz="2200" dirty="0"/>
              <a:t> </a:t>
            </a:r>
            <a:r>
              <a:rPr lang="en-US" sz="2200" dirty="0" err="1"/>
              <a:t>benar</a:t>
            </a:r>
            <a:r>
              <a:rPr lang="en-US" sz="2200" dirty="0"/>
              <a:t>, </a:t>
            </a:r>
            <a:r>
              <a:rPr lang="en-US" sz="2200" dirty="0" err="1"/>
              <a:t>dalam</a:t>
            </a:r>
            <a:r>
              <a:rPr lang="en-US" sz="2200" dirty="0"/>
              <a:t> </a:t>
            </a:r>
            <a:r>
              <a:rPr lang="en-US" sz="2200" dirty="0" err="1"/>
              <a:t>hal</a:t>
            </a:r>
            <a:r>
              <a:rPr lang="en-US" sz="2200" dirty="0"/>
              <a:t> </a:t>
            </a:r>
            <a:r>
              <a:rPr lang="en-US" sz="2200" dirty="0" err="1"/>
              <a:t>ini</a:t>
            </a:r>
            <a:r>
              <a:rPr lang="en-US" sz="2200" dirty="0"/>
              <a:t>, </a:t>
            </a:r>
            <a:r>
              <a:rPr lang="en-US" sz="2200" dirty="0" err="1"/>
              <a:t>fakta</a:t>
            </a:r>
            <a:r>
              <a:rPr lang="en-US" sz="2200" dirty="0"/>
              <a:t> </a:t>
            </a:r>
            <a:r>
              <a:rPr lang="en-US" sz="2200" dirty="0" err="1"/>
              <a:t>bahwa</a:t>
            </a:r>
            <a:r>
              <a:rPr lang="en-US" sz="2200" dirty="0"/>
              <a:t> </a:t>
            </a:r>
            <a:r>
              <a:rPr lang="en-US" sz="2200" dirty="0" err="1"/>
              <a:t>Ujang</a:t>
            </a:r>
            <a:r>
              <a:rPr lang="en-US" sz="2200" dirty="0"/>
              <a:t> </a:t>
            </a:r>
            <a:r>
              <a:rPr lang="en-US" sz="2200" dirty="0" err="1"/>
              <a:t>membutuhkan</a:t>
            </a:r>
            <a:r>
              <a:rPr lang="en-US" sz="2200" dirty="0"/>
              <a:t> </a:t>
            </a:r>
            <a:r>
              <a:rPr lang="en-US" sz="2200" dirty="0" err="1"/>
              <a:t>pekerjaan</a:t>
            </a:r>
            <a:r>
              <a:rPr lang="en-US" sz="2200" dirty="0"/>
              <a:t> </a:t>
            </a:r>
            <a:r>
              <a:rPr lang="en-US" sz="2200" dirty="0" err="1"/>
              <a:t>akan</a:t>
            </a:r>
            <a:r>
              <a:rPr lang="en-US" sz="2200" dirty="0"/>
              <a:t> </a:t>
            </a:r>
            <a:r>
              <a:rPr lang="en-US" sz="2200" dirty="0" err="1"/>
              <a:t>memicu</a:t>
            </a:r>
            <a:r>
              <a:rPr lang="en-US" sz="2200" dirty="0"/>
              <a:t> Rule 3, yang </a:t>
            </a:r>
            <a:r>
              <a:rPr lang="en-US" sz="2200" dirty="0" err="1"/>
              <a:t>mengakibatkan</a:t>
            </a:r>
            <a:r>
              <a:rPr lang="en-US" sz="2200" dirty="0"/>
              <a:t> </a:t>
            </a:r>
            <a:r>
              <a:rPr lang="en-US" sz="2200" dirty="0" err="1"/>
              <a:t>penambahan</a:t>
            </a:r>
            <a:r>
              <a:rPr lang="en-US" sz="2200" dirty="0"/>
              <a:t> </a:t>
            </a:r>
            <a:r>
              <a:rPr lang="en-US" sz="2200" dirty="0" err="1"/>
              <a:t>fakta</a:t>
            </a:r>
            <a:r>
              <a:rPr lang="en-US" sz="2200" dirty="0"/>
              <a:t> lain </a:t>
            </a:r>
            <a:r>
              <a:rPr lang="en-US" sz="2200" dirty="0" err="1"/>
              <a:t>ke</a:t>
            </a:r>
            <a:r>
              <a:rPr lang="en-US" sz="2200" dirty="0"/>
              <a:t> </a:t>
            </a:r>
            <a:r>
              <a:rPr lang="en-US" sz="2200" dirty="0" err="1"/>
              <a:t>dalam</a:t>
            </a:r>
            <a:r>
              <a:rPr lang="en-US" sz="2200" dirty="0"/>
              <a:t> </a:t>
            </a:r>
            <a:r>
              <a:rPr lang="en-US" sz="2200" dirty="0" err="1"/>
              <a:t>memori</a:t>
            </a:r>
            <a:r>
              <a:rPr lang="en-US" sz="2200" dirty="0"/>
              <a:t>:</a:t>
            </a:r>
          </a:p>
          <a:p>
            <a:pPr marL="354013" indent="-255588">
              <a:spcBef>
                <a:spcPts val="400"/>
              </a:spcBef>
              <a:spcAft>
                <a:spcPts val="400"/>
              </a:spcAft>
              <a:buFont typeface="Arial" panose="020B0604020202020204" pitchFamily="34" charset="0"/>
              <a:buChar char="•"/>
            </a:pPr>
            <a:r>
              <a:rPr lang="en-US" sz="2200" i="1" dirty="0" err="1"/>
              <a:t>Ujang</a:t>
            </a:r>
            <a:r>
              <a:rPr lang="en-US" sz="2200" i="1" dirty="0"/>
              <a:t> </a:t>
            </a:r>
            <a:r>
              <a:rPr lang="en-US" sz="2200" i="1" dirty="0" err="1"/>
              <a:t>akan</a:t>
            </a:r>
            <a:r>
              <a:rPr lang="en-US" sz="2200" i="1" dirty="0"/>
              <a:t> </a:t>
            </a:r>
            <a:r>
              <a:rPr lang="en-US" sz="2200" i="1" dirty="0" err="1"/>
              <a:t>melihat</a:t>
            </a:r>
            <a:r>
              <a:rPr lang="en-US" sz="2200" i="1" dirty="0"/>
              <a:t> </a:t>
            </a:r>
            <a:r>
              <a:rPr lang="en-US" sz="2200" i="1" dirty="0" err="1"/>
              <a:t>iklan</a:t>
            </a:r>
            <a:r>
              <a:rPr lang="en-US" sz="2200" i="1" dirty="0"/>
              <a:t> </a:t>
            </a:r>
            <a:r>
              <a:rPr lang="en-US" sz="2200" i="1" dirty="0" err="1"/>
              <a:t>pekerjaan</a:t>
            </a:r>
            <a:endParaRPr lang="en-US" sz="2200" i="1" dirty="0"/>
          </a:p>
          <a:p>
            <a:pPr marL="354013" indent="-255588">
              <a:spcBef>
                <a:spcPts val="400"/>
              </a:spcBef>
              <a:spcAft>
                <a:spcPts val="400"/>
              </a:spcAft>
              <a:buFont typeface="Arial" panose="020B0604020202020204" pitchFamily="34" charset="0"/>
              <a:buChar char="•"/>
            </a:pPr>
            <a:endParaRPr lang="en-US" sz="2200" dirty="0"/>
          </a:p>
          <a:p>
            <a:pPr marL="98425" indent="0" algn="ctr">
              <a:spcBef>
                <a:spcPts val="400"/>
              </a:spcBef>
              <a:spcAft>
                <a:spcPts val="400"/>
              </a:spcAft>
              <a:buNone/>
            </a:pPr>
            <a:r>
              <a:rPr lang="en-US" sz="2200" i="1" dirty="0"/>
              <a:t>Fakta </a:t>
            </a:r>
            <a:r>
              <a:rPr lang="en-US" sz="2200" i="1" dirty="0" err="1"/>
              <a:t>bahwa</a:t>
            </a:r>
            <a:r>
              <a:rPr lang="en-US" sz="2200" i="1" dirty="0"/>
              <a:t> </a:t>
            </a:r>
            <a:r>
              <a:rPr lang="en-US" sz="2200" i="1" dirty="0" err="1"/>
              <a:t>Ujang</a:t>
            </a:r>
            <a:r>
              <a:rPr lang="en-US" sz="2200" i="1" dirty="0"/>
              <a:t> </a:t>
            </a:r>
            <a:r>
              <a:rPr lang="en-US" sz="2200" i="1" dirty="0" err="1"/>
              <a:t>tinggal</a:t>
            </a:r>
            <a:r>
              <a:rPr lang="en-US" sz="2200" i="1" dirty="0"/>
              <a:t> di </a:t>
            </a:r>
            <a:r>
              <a:rPr lang="en-US" sz="2200" i="1" dirty="0" err="1"/>
              <a:t>kampus</a:t>
            </a:r>
            <a:r>
              <a:rPr lang="en-US" sz="2200" i="1" dirty="0"/>
              <a:t> </a:t>
            </a:r>
            <a:r>
              <a:rPr lang="en-US" sz="2200" i="1" dirty="0" err="1"/>
              <a:t>tidak</a:t>
            </a:r>
            <a:r>
              <a:rPr lang="en-US" sz="2200" i="1" dirty="0"/>
              <a:t> </a:t>
            </a:r>
            <a:r>
              <a:rPr lang="en-US" sz="2200" i="1" dirty="0" err="1"/>
              <a:t>akan</a:t>
            </a:r>
            <a:r>
              <a:rPr lang="en-US" sz="2200" i="1" dirty="0"/>
              <a:t> </a:t>
            </a:r>
            <a:r>
              <a:rPr lang="en-US" sz="2200" i="1" dirty="0" err="1"/>
              <a:t>memicu</a:t>
            </a:r>
            <a:r>
              <a:rPr lang="en-US" sz="2200" i="1" dirty="0"/>
              <a:t> </a:t>
            </a:r>
            <a:r>
              <a:rPr lang="en-US" sz="2200" i="1" dirty="0" err="1"/>
              <a:t>apapun</a:t>
            </a:r>
            <a:endParaRPr lang="en-US" sz="2200" i="1" dirty="0"/>
          </a:p>
        </p:txBody>
      </p:sp>
    </p:spTree>
    <p:extLst>
      <p:ext uri="{BB962C8B-B14F-4D97-AF65-F5344CB8AC3E}">
        <p14:creationId xmlns:p14="http://schemas.microsoft.com/office/powerpoint/2010/main" val="380966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4" end="4"/>
                                            </p:txEl>
                                          </p:spTgt>
                                        </p:tgtEl>
                                        <p:attrNameLst>
                                          <p:attrName>style.visibility</p:attrName>
                                        </p:attrNameLst>
                                      </p:cBhvr>
                                      <p:to>
                                        <p:strVal val="visible"/>
                                      </p:to>
                                    </p:set>
                                    <p:animEffect transition="in" filter="fade">
                                      <p:cBhvr>
                                        <p:cTn id="7" dur="500"/>
                                        <p:tgtEl>
                                          <p:spTgt spid="1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
                                            <p:txEl>
                                              <p:pRg st="5" end="5"/>
                                            </p:txEl>
                                          </p:spTgt>
                                        </p:tgtEl>
                                        <p:attrNameLst>
                                          <p:attrName>style.visibility</p:attrName>
                                        </p:attrNameLst>
                                      </p:cBhvr>
                                      <p:to>
                                        <p:strVal val="visible"/>
                                      </p:to>
                                    </p:set>
                                    <p:animEffect transition="in" filter="fade">
                                      <p:cBhvr>
                                        <p:cTn id="10" dur="500"/>
                                        <p:tgtEl>
                                          <p:spTgt spid="16">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xEl>
                                              <p:pRg st="7" end="7"/>
                                            </p:txEl>
                                          </p:spTgt>
                                        </p:tgtEl>
                                        <p:attrNameLst>
                                          <p:attrName>style.visibility</p:attrName>
                                        </p:attrNameLst>
                                      </p:cBhvr>
                                      <p:to>
                                        <p:strVal val="visible"/>
                                      </p:to>
                                    </p:set>
                                    <p:animEffect transition="in" filter="fade">
                                      <p:cBhvr>
                                        <p:cTn id="15" dur="500"/>
                                        <p:tgtEl>
                                          <p:spTgt spid="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EC1490-A284-4D5F-9FDB-5890E5D94993}"/>
              </a:ext>
            </a:extLst>
          </p:cNvPr>
          <p:cNvSpPr>
            <a:spLocks noGrp="1"/>
          </p:cNvSpPr>
          <p:nvPr>
            <p:ph type="title"/>
          </p:nvPr>
        </p:nvSpPr>
        <p:spPr>
          <a:xfrm>
            <a:off x="1097280" y="286603"/>
            <a:ext cx="10058400" cy="1450757"/>
          </a:xfrm>
        </p:spPr>
        <p:txBody>
          <a:bodyPr>
            <a:normAutofit/>
          </a:bodyPr>
          <a:lstStyle/>
          <a:p>
            <a:r>
              <a:rPr lang="en-US" sz="4000" b="1" dirty="0"/>
              <a:t>FORWARD CHAINING</a:t>
            </a:r>
            <a:br>
              <a:rPr lang="id-ID" sz="4000" b="1" dirty="0"/>
            </a:br>
            <a:r>
              <a:rPr lang="en-US" sz="2700" i="1" dirty="0" err="1"/>
              <a:t>Sistem</a:t>
            </a:r>
            <a:r>
              <a:rPr lang="en-US" sz="2700" i="1" dirty="0"/>
              <a:t> </a:t>
            </a:r>
            <a:r>
              <a:rPr lang="en-US" sz="2700" i="1" dirty="0" err="1"/>
              <a:t>Berbasis</a:t>
            </a:r>
            <a:r>
              <a:rPr lang="en-US" sz="2700" i="1" dirty="0"/>
              <a:t> </a:t>
            </a:r>
            <a:r>
              <a:rPr lang="en-US" sz="2700" i="1" dirty="0" err="1"/>
              <a:t>Aturan</a:t>
            </a:r>
            <a:endParaRPr lang="id-ID" sz="2700" i="1" dirty="0"/>
          </a:p>
        </p:txBody>
      </p:sp>
      <p:pic>
        <p:nvPicPr>
          <p:cNvPr id="14" name="Picture 4">
            <a:extLst>
              <a:ext uri="{FF2B5EF4-FFF2-40B4-BE49-F238E27FC236}">
                <a16:creationId xmlns:a16="http://schemas.microsoft.com/office/drawing/2014/main" id="{B7E07E4C-E13B-4AB7-94CB-476E7C8FC8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ntent Placeholder 11">
            <a:extLst>
              <a:ext uri="{FF2B5EF4-FFF2-40B4-BE49-F238E27FC236}">
                <a16:creationId xmlns:a16="http://schemas.microsoft.com/office/drawing/2014/main" id="{701E63DE-8FC2-4853-991F-899E50A48425}"/>
              </a:ext>
            </a:extLst>
          </p:cNvPr>
          <p:cNvSpPr txBox="1">
            <a:spLocks/>
          </p:cNvSpPr>
          <p:nvPr/>
        </p:nvSpPr>
        <p:spPr>
          <a:xfrm>
            <a:off x="1097279" y="1884784"/>
            <a:ext cx="10056433" cy="444137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tabLst>
                <a:tab pos="709613" algn="l"/>
              </a:tabLst>
            </a:pPr>
            <a:r>
              <a:rPr lang="en-US" sz="2200" b="1" dirty="0"/>
              <a:t>Strategi </a:t>
            </a:r>
            <a:r>
              <a:rPr lang="en-US" sz="2200" b="1" dirty="0" err="1"/>
              <a:t>resolusi</a:t>
            </a:r>
            <a:r>
              <a:rPr lang="en-US" sz="2200" b="1" dirty="0"/>
              <a:t> </a:t>
            </a:r>
            <a:r>
              <a:rPr lang="en-US" sz="2200" b="1" dirty="0" err="1"/>
              <a:t>konflik</a:t>
            </a:r>
            <a:r>
              <a:rPr lang="en-US" sz="2200" b="1" dirty="0"/>
              <a:t> </a:t>
            </a:r>
            <a:r>
              <a:rPr lang="en-US" sz="2200" dirty="0" err="1"/>
              <a:t>diperlukan</a:t>
            </a:r>
            <a:r>
              <a:rPr lang="en-US" sz="2200" dirty="0"/>
              <a:t> </a:t>
            </a:r>
            <a:r>
              <a:rPr lang="en-US" sz="2200" dirty="0" err="1"/>
              <a:t>untuk</a:t>
            </a:r>
            <a:r>
              <a:rPr lang="en-US" sz="2200" dirty="0"/>
              <a:t> </a:t>
            </a:r>
            <a:r>
              <a:rPr lang="en-US" sz="2200" dirty="0" err="1"/>
              <a:t>menentukan</a:t>
            </a:r>
            <a:r>
              <a:rPr lang="en-US" sz="2200" dirty="0"/>
              <a:t> </a:t>
            </a:r>
            <a:r>
              <a:rPr lang="en-US" sz="2200" dirty="0" err="1"/>
              <a:t>aturan</a:t>
            </a:r>
            <a:r>
              <a:rPr lang="en-US" sz="2200" dirty="0"/>
              <a:t> mana yang </a:t>
            </a:r>
            <a:r>
              <a:rPr lang="en-US" sz="2200" dirty="0" err="1"/>
              <a:t>akan</a:t>
            </a:r>
            <a:r>
              <a:rPr lang="en-US" sz="2200" dirty="0"/>
              <a:t> </a:t>
            </a:r>
            <a:r>
              <a:rPr lang="en-US" sz="2200" dirty="0" err="1"/>
              <a:t>diaktifkan</a:t>
            </a:r>
            <a:r>
              <a:rPr lang="en-US" sz="2200" dirty="0"/>
              <a:t>, </a:t>
            </a:r>
            <a:r>
              <a:rPr lang="en-US" sz="2200" dirty="0" err="1"/>
              <a:t>misalnya</a:t>
            </a:r>
            <a:r>
              <a:rPr lang="en-US" sz="2200" dirty="0"/>
              <a:t> </a:t>
            </a:r>
            <a:r>
              <a:rPr lang="en-US" sz="2200" dirty="0" err="1"/>
              <a:t>dua</a:t>
            </a:r>
            <a:r>
              <a:rPr lang="en-US" sz="2200" dirty="0"/>
              <a:t> </a:t>
            </a:r>
            <a:r>
              <a:rPr lang="en-US" sz="2200" dirty="0" err="1"/>
              <a:t>aturan</a:t>
            </a:r>
            <a:r>
              <a:rPr lang="en-US" sz="2200" dirty="0"/>
              <a:t> </a:t>
            </a:r>
            <a:r>
              <a:rPr lang="en-US" sz="2200" dirty="0" err="1"/>
              <a:t>atau</a:t>
            </a:r>
            <a:r>
              <a:rPr lang="en-US" sz="2200" dirty="0"/>
              <a:t> </a:t>
            </a:r>
            <a:r>
              <a:rPr lang="en-US" sz="2200" dirty="0" err="1"/>
              <a:t>lebih</a:t>
            </a:r>
            <a:r>
              <a:rPr lang="en-US" sz="2200" dirty="0"/>
              <a:t> </a:t>
            </a:r>
            <a:r>
              <a:rPr lang="en-US" sz="2200" dirty="0" err="1"/>
              <a:t>akan</a:t>
            </a:r>
            <a:r>
              <a:rPr lang="en-US" sz="2200" dirty="0"/>
              <a:t> </a:t>
            </a:r>
            <a:r>
              <a:rPr lang="en-US" sz="2200" dirty="0" err="1"/>
              <a:t>diaktifkan</a:t>
            </a:r>
            <a:r>
              <a:rPr lang="en-US" sz="2200" dirty="0"/>
              <a:t> pada </a:t>
            </a:r>
            <a:r>
              <a:rPr lang="en-US" sz="2200" dirty="0" err="1"/>
              <a:t>saat</a:t>
            </a:r>
            <a:r>
              <a:rPr lang="en-US" sz="2200" dirty="0"/>
              <a:t> yang </a:t>
            </a:r>
            <a:r>
              <a:rPr lang="en-US" sz="2200" dirty="0" err="1"/>
              <a:t>sama</a:t>
            </a:r>
            <a:r>
              <a:rPr lang="en-US" sz="2200" dirty="0"/>
              <a:t>, </a:t>
            </a:r>
            <a:r>
              <a:rPr lang="en-US" sz="2200" dirty="0" err="1"/>
              <a:t>sehingga</a:t>
            </a:r>
            <a:r>
              <a:rPr lang="en-US" sz="2200" dirty="0"/>
              <a:t> </a:t>
            </a:r>
            <a:r>
              <a:rPr lang="en-US" sz="2200" dirty="0" err="1"/>
              <a:t>strateginya</a:t>
            </a:r>
            <a:r>
              <a:rPr lang="en-US" sz="2200" dirty="0"/>
              <a:t>:</a:t>
            </a:r>
          </a:p>
          <a:p>
            <a:pPr marL="354013" indent="-255588">
              <a:spcBef>
                <a:spcPts val="600"/>
              </a:spcBef>
              <a:spcAft>
                <a:spcPts val="600"/>
              </a:spcAft>
              <a:buFont typeface="Arial" panose="020B0604020202020204" pitchFamily="34" charset="0"/>
              <a:buChar char="•"/>
            </a:pPr>
            <a:r>
              <a:rPr lang="en-US" sz="2200" b="1" i="1" dirty="0"/>
              <a:t>No duplication</a:t>
            </a:r>
            <a:r>
              <a:rPr lang="en-US" sz="2200" dirty="0"/>
              <a:t>. </a:t>
            </a:r>
            <a:r>
              <a:rPr lang="en-US" sz="2200" dirty="0" err="1"/>
              <a:t>Jangan</a:t>
            </a:r>
            <a:r>
              <a:rPr lang="en-US" sz="2200" dirty="0"/>
              <a:t> </a:t>
            </a:r>
            <a:r>
              <a:rPr lang="en-US" sz="2200" dirty="0" err="1"/>
              <a:t>memicu</a:t>
            </a:r>
            <a:r>
              <a:rPr lang="en-US" sz="2200" dirty="0"/>
              <a:t> </a:t>
            </a:r>
            <a:r>
              <a:rPr lang="en-US" sz="2200" dirty="0" err="1"/>
              <a:t>sebuah</a:t>
            </a:r>
            <a:r>
              <a:rPr lang="en-US" sz="2200" dirty="0"/>
              <a:t> </a:t>
            </a:r>
            <a:r>
              <a:rPr lang="en-US" sz="2200" dirty="0" err="1"/>
              <a:t>aturan</a:t>
            </a:r>
            <a:r>
              <a:rPr lang="en-US" sz="2200" dirty="0"/>
              <a:t> </a:t>
            </a:r>
            <a:r>
              <a:rPr lang="en-US" sz="2200" dirty="0" err="1"/>
              <a:t>dua</a:t>
            </a:r>
            <a:r>
              <a:rPr lang="en-US" sz="2200" dirty="0"/>
              <a:t> kali </a:t>
            </a:r>
            <a:r>
              <a:rPr lang="en-US" sz="2200" dirty="0" err="1"/>
              <a:t>menggunakan</a:t>
            </a:r>
            <a:r>
              <a:rPr lang="en-US" sz="2200" dirty="0"/>
              <a:t> </a:t>
            </a:r>
            <a:r>
              <a:rPr lang="en-US" sz="2200" dirty="0" err="1"/>
              <a:t>fakta</a:t>
            </a:r>
            <a:r>
              <a:rPr lang="en-US" sz="2200" dirty="0"/>
              <a:t>/ data yang </a:t>
            </a:r>
            <a:r>
              <a:rPr lang="en-US" sz="2200" dirty="0" err="1"/>
              <a:t>sama</a:t>
            </a:r>
            <a:r>
              <a:rPr lang="en-US" sz="2200" dirty="0"/>
              <a:t>, agar </a:t>
            </a:r>
            <a:r>
              <a:rPr lang="en-US" sz="2200" dirty="0" err="1"/>
              <a:t>tidak</a:t>
            </a:r>
            <a:r>
              <a:rPr lang="en-US" sz="2200" dirty="0"/>
              <a:t> </a:t>
            </a:r>
            <a:r>
              <a:rPr lang="en-US" sz="2200" dirty="0" err="1"/>
              <a:t>ada</a:t>
            </a:r>
            <a:r>
              <a:rPr lang="en-US" sz="2200" dirty="0"/>
              <a:t> </a:t>
            </a:r>
            <a:r>
              <a:rPr lang="en-US" sz="2200" dirty="0" err="1"/>
              <a:t>fakta</a:t>
            </a:r>
            <a:r>
              <a:rPr lang="en-US" sz="2200" dirty="0"/>
              <a:t> yang </a:t>
            </a:r>
            <a:r>
              <a:rPr lang="en-US" sz="2200" dirty="0" err="1"/>
              <a:t>ditambahkan</a:t>
            </a:r>
            <a:r>
              <a:rPr lang="en-US" sz="2200" dirty="0"/>
              <a:t> </a:t>
            </a:r>
            <a:r>
              <a:rPr lang="en-US" sz="2200" dirty="0" err="1"/>
              <a:t>ke</a:t>
            </a:r>
            <a:r>
              <a:rPr lang="en-US" sz="2200" dirty="0"/>
              <a:t> </a:t>
            </a:r>
            <a:r>
              <a:rPr lang="en-US" sz="2200" dirty="0" err="1"/>
              <a:t>memori</a:t>
            </a:r>
            <a:r>
              <a:rPr lang="en-US" sz="2200" dirty="0"/>
              <a:t> </a:t>
            </a:r>
            <a:r>
              <a:rPr lang="en-US" sz="2200" dirty="0" err="1"/>
              <a:t>kerja</a:t>
            </a:r>
            <a:r>
              <a:rPr lang="en-US" sz="2200" dirty="0"/>
              <a:t> </a:t>
            </a:r>
            <a:r>
              <a:rPr lang="en-US" sz="2200" dirty="0" err="1"/>
              <a:t>lebih</a:t>
            </a:r>
            <a:r>
              <a:rPr lang="en-US" sz="2200" dirty="0"/>
              <a:t> </a:t>
            </a:r>
            <a:r>
              <a:rPr lang="en-US" sz="2200" dirty="0" err="1"/>
              <a:t>dari</a:t>
            </a:r>
            <a:r>
              <a:rPr lang="en-US" sz="2200" dirty="0"/>
              <a:t> </a:t>
            </a:r>
            <a:r>
              <a:rPr lang="en-US" sz="2200" dirty="0" err="1"/>
              <a:t>sekali</a:t>
            </a:r>
            <a:endParaRPr lang="en-US" sz="2200" dirty="0"/>
          </a:p>
          <a:p>
            <a:pPr marL="354013" indent="-255588">
              <a:spcBef>
                <a:spcPts val="600"/>
              </a:spcBef>
              <a:spcAft>
                <a:spcPts val="600"/>
              </a:spcAft>
              <a:buFont typeface="Arial" panose="020B0604020202020204" pitchFamily="34" charset="0"/>
              <a:buChar char="•"/>
            </a:pPr>
            <a:r>
              <a:rPr lang="en-US" sz="2200" b="1" i="1" dirty="0"/>
              <a:t>Recency</a:t>
            </a:r>
            <a:r>
              <a:rPr lang="en-US" sz="2200" dirty="0"/>
              <a:t>. </a:t>
            </a:r>
            <a:r>
              <a:rPr lang="en-US" sz="2200" dirty="0" err="1"/>
              <a:t>Pilih</a:t>
            </a:r>
            <a:r>
              <a:rPr lang="en-US" sz="2200" dirty="0"/>
              <a:t> </a:t>
            </a:r>
            <a:r>
              <a:rPr lang="en-US" sz="2200" dirty="0" err="1"/>
              <a:t>aturan</a:t>
            </a:r>
            <a:r>
              <a:rPr lang="en-US" sz="2200" dirty="0"/>
              <a:t> yang </a:t>
            </a:r>
            <a:r>
              <a:rPr lang="en-US" sz="2200" dirty="0" err="1"/>
              <a:t>menggunakan</a:t>
            </a:r>
            <a:r>
              <a:rPr lang="en-US" sz="2200" dirty="0"/>
              <a:t> </a:t>
            </a:r>
            <a:r>
              <a:rPr lang="en-US" sz="2200" dirty="0" err="1"/>
              <a:t>fakta</a:t>
            </a:r>
            <a:r>
              <a:rPr lang="en-US" sz="2200" dirty="0"/>
              <a:t> yang paling </a:t>
            </a:r>
            <a:r>
              <a:rPr lang="en-US" sz="2200" dirty="0" err="1"/>
              <a:t>baru</a:t>
            </a:r>
            <a:r>
              <a:rPr lang="en-US" sz="2200" dirty="0"/>
              <a:t> </a:t>
            </a:r>
            <a:r>
              <a:rPr lang="en-US" sz="2200" dirty="0" err="1"/>
              <a:t>dalam</a:t>
            </a:r>
            <a:r>
              <a:rPr lang="en-US" sz="2200" dirty="0"/>
              <a:t> </a:t>
            </a:r>
            <a:r>
              <a:rPr lang="en-US" sz="2200" dirty="0" err="1"/>
              <a:t>memori</a:t>
            </a:r>
            <a:r>
              <a:rPr lang="en-US" sz="2200" dirty="0"/>
              <a:t> </a:t>
            </a:r>
            <a:r>
              <a:rPr lang="en-US" sz="2200" dirty="0" err="1"/>
              <a:t>kerja</a:t>
            </a:r>
            <a:r>
              <a:rPr lang="en-US" sz="2200" dirty="0"/>
              <a:t>. Hal </a:t>
            </a:r>
            <a:r>
              <a:rPr lang="en-US" sz="2200" dirty="0" err="1"/>
              <a:t>ini</a:t>
            </a:r>
            <a:r>
              <a:rPr lang="en-US" sz="2200" dirty="0"/>
              <a:t> </a:t>
            </a:r>
            <a:r>
              <a:rPr lang="en-US" sz="2200" dirty="0" err="1"/>
              <a:t>akan</a:t>
            </a:r>
            <a:r>
              <a:rPr lang="en-US" sz="2200" dirty="0"/>
              <a:t> </a:t>
            </a:r>
            <a:r>
              <a:rPr lang="en-US" sz="2200" dirty="0" err="1"/>
              <a:t>membuat</a:t>
            </a:r>
            <a:r>
              <a:rPr lang="en-US" sz="2200" dirty="0"/>
              <a:t> </a:t>
            </a:r>
            <a:r>
              <a:rPr lang="en-US" sz="2200" dirty="0" err="1"/>
              <a:t>sistem</a:t>
            </a:r>
            <a:r>
              <a:rPr lang="en-US" sz="2200" dirty="0"/>
              <a:t> </a:t>
            </a:r>
            <a:r>
              <a:rPr lang="en-US" sz="2200" dirty="0" err="1"/>
              <a:t>dapat</a:t>
            </a:r>
            <a:r>
              <a:rPr lang="en-US" sz="2200" dirty="0"/>
              <a:t> </a:t>
            </a:r>
            <a:r>
              <a:rPr lang="en-US" sz="2200" dirty="0" err="1"/>
              <a:t>melakukan</a:t>
            </a:r>
            <a:r>
              <a:rPr lang="en-US" sz="2200" dirty="0"/>
              <a:t> </a:t>
            </a:r>
            <a:r>
              <a:rPr lang="en-US" sz="2200" dirty="0" err="1"/>
              <a:t>penalaran</a:t>
            </a:r>
            <a:r>
              <a:rPr lang="en-US" sz="2200" dirty="0"/>
              <a:t> </a:t>
            </a:r>
            <a:r>
              <a:rPr lang="en-US" sz="2200" dirty="0" err="1"/>
              <a:t>dengan</a:t>
            </a:r>
            <a:r>
              <a:rPr lang="en-US" sz="2200" dirty="0"/>
              <a:t> </a:t>
            </a:r>
            <a:r>
              <a:rPr lang="en-US" sz="2200" dirty="0" err="1"/>
              <a:t>mengikuti</a:t>
            </a:r>
            <a:r>
              <a:rPr lang="en-US" sz="2200" dirty="0"/>
              <a:t> </a:t>
            </a:r>
            <a:r>
              <a:rPr lang="en-US" sz="2200" dirty="0" err="1"/>
              <a:t>rantai</a:t>
            </a:r>
            <a:r>
              <a:rPr lang="en-US" sz="2200" dirty="0"/>
              <a:t> </a:t>
            </a:r>
            <a:r>
              <a:rPr lang="en-US" sz="2200" dirty="0" err="1"/>
              <a:t>tunggal</a:t>
            </a:r>
            <a:r>
              <a:rPr lang="en-US" sz="2200" dirty="0"/>
              <a:t> </a:t>
            </a:r>
            <a:r>
              <a:rPr lang="en-US" sz="2200" dirty="0" err="1"/>
              <a:t>ketimbang</a:t>
            </a:r>
            <a:r>
              <a:rPr lang="en-US" sz="2200" dirty="0"/>
              <a:t> </a:t>
            </a:r>
            <a:r>
              <a:rPr lang="en-US" sz="2200" dirty="0" err="1"/>
              <a:t>selalu</a:t>
            </a:r>
            <a:r>
              <a:rPr lang="en-US" sz="2200" dirty="0"/>
              <a:t> </a:t>
            </a:r>
            <a:r>
              <a:rPr lang="en-US" sz="2200" dirty="0" err="1"/>
              <a:t>menarik</a:t>
            </a:r>
            <a:r>
              <a:rPr lang="en-US" sz="2200" dirty="0"/>
              <a:t> </a:t>
            </a:r>
            <a:r>
              <a:rPr lang="en-US" sz="2200" dirty="0" err="1"/>
              <a:t>kesimpulan</a:t>
            </a:r>
            <a:r>
              <a:rPr lang="en-US" sz="2200" dirty="0"/>
              <a:t> </a:t>
            </a:r>
            <a:r>
              <a:rPr lang="en-US" sz="2200" dirty="0" err="1"/>
              <a:t>baru</a:t>
            </a:r>
            <a:r>
              <a:rPr lang="en-US" sz="2200" dirty="0"/>
              <a:t> </a:t>
            </a:r>
            <a:r>
              <a:rPr lang="en-US" sz="2200" dirty="0" err="1"/>
              <a:t>menggunakan</a:t>
            </a:r>
            <a:r>
              <a:rPr lang="en-US" sz="2200" dirty="0"/>
              <a:t> </a:t>
            </a:r>
            <a:r>
              <a:rPr lang="en-US" sz="2200" dirty="0" err="1"/>
              <a:t>fakta</a:t>
            </a:r>
            <a:r>
              <a:rPr lang="en-US" sz="2200" dirty="0"/>
              <a:t> lama</a:t>
            </a:r>
          </a:p>
          <a:p>
            <a:pPr marL="354013" indent="-255588">
              <a:spcBef>
                <a:spcPts val="600"/>
              </a:spcBef>
              <a:spcAft>
                <a:spcPts val="600"/>
              </a:spcAft>
              <a:buFont typeface="Arial" panose="020B0604020202020204" pitchFamily="34" charset="0"/>
              <a:buChar char="•"/>
            </a:pPr>
            <a:r>
              <a:rPr lang="en-US" sz="2200" b="1" i="1" dirty="0"/>
              <a:t>Specificity</a:t>
            </a:r>
            <a:r>
              <a:rPr lang="en-US" sz="2200" dirty="0"/>
              <a:t>. </a:t>
            </a:r>
            <a:r>
              <a:rPr lang="en-US" sz="2200" dirty="0" err="1"/>
              <a:t>Picu</a:t>
            </a:r>
            <a:r>
              <a:rPr lang="en-US" sz="2200" dirty="0"/>
              <a:t> </a:t>
            </a:r>
            <a:r>
              <a:rPr lang="en-US" sz="2200" dirty="0" err="1"/>
              <a:t>aturan</a:t>
            </a:r>
            <a:r>
              <a:rPr lang="en-US" sz="2200" dirty="0"/>
              <a:t> </a:t>
            </a:r>
            <a:r>
              <a:rPr lang="en-US" sz="2200" dirty="0" err="1"/>
              <a:t>dengan</a:t>
            </a:r>
            <a:r>
              <a:rPr lang="en-US" sz="2200" dirty="0"/>
              <a:t> </a:t>
            </a:r>
            <a:r>
              <a:rPr lang="en-US" sz="2200" dirty="0" err="1"/>
              <a:t>fakta</a:t>
            </a:r>
            <a:r>
              <a:rPr lang="en-US" sz="2200" dirty="0"/>
              <a:t> </a:t>
            </a:r>
            <a:r>
              <a:rPr lang="en-US" sz="2200" dirty="0" err="1"/>
              <a:t>prakondisi</a:t>
            </a:r>
            <a:r>
              <a:rPr lang="en-US" sz="2200" dirty="0"/>
              <a:t> yang </a:t>
            </a:r>
            <a:r>
              <a:rPr lang="en-US" sz="2200" dirty="0" err="1"/>
              <a:t>lebih</a:t>
            </a:r>
            <a:r>
              <a:rPr lang="en-US" sz="2200" dirty="0"/>
              <a:t> </a:t>
            </a:r>
            <a:r>
              <a:rPr lang="en-US" sz="2200" dirty="0" err="1"/>
              <a:t>spesifik</a:t>
            </a:r>
            <a:r>
              <a:rPr lang="en-US" sz="2200" dirty="0"/>
              <a:t> (</a:t>
            </a:r>
            <a:r>
              <a:rPr lang="en-US" sz="2200" dirty="0" err="1"/>
              <a:t>khusus</a:t>
            </a:r>
            <a:r>
              <a:rPr lang="en-US" sz="2200" dirty="0"/>
              <a:t>) </a:t>
            </a:r>
            <a:r>
              <a:rPr lang="en-US" sz="2200" dirty="0" err="1"/>
              <a:t>sebelum</a:t>
            </a:r>
            <a:r>
              <a:rPr lang="en-US" sz="2200" dirty="0"/>
              <a:t> </a:t>
            </a:r>
            <a:r>
              <a:rPr lang="en-US" sz="2200" dirty="0" err="1"/>
              <a:t>aturan</a:t>
            </a:r>
            <a:r>
              <a:rPr lang="en-US" sz="2200" dirty="0"/>
              <a:t> yang </a:t>
            </a:r>
            <a:r>
              <a:rPr lang="en-US" sz="2200" dirty="0" err="1"/>
              <a:t>mengunakan</a:t>
            </a:r>
            <a:r>
              <a:rPr lang="en-US" sz="2200" dirty="0"/>
              <a:t> </a:t>
            </a:r>
            <a:r>
              <a:rPr lang="en-US" sz="2200" dirty="0" err="1"/>
              <a:t>prakondisi</a:t>
            </a:r>
            <a:r>
              <a:rPr lang="en-US" sz="2200" dirty="0"/>
              <a:t> </a:t>
            </a:r>
            <a:r>
              <a:rPr lang="en-US" sz="2200" dirty="0" err="1"/>
              <a:t>lebih</a:t>
            </a:r>
            <a:r>
              <a:rPr lang="en-US" sz="2200" dirty="0"/>
              <a:t> </a:t>
            </a:r>
            <a:r>
              <a:rPr lang="en-US" sz="2200" dirty="0" err="1"/>
              <a:t>umum</a:t>
            </a:r>
            <a:endParaRPr lang="en-US" sz="2200" dirty="0"/>
          </a:p>
          <a:p>
            <a:pPr marL="354013" indent="-255588">
              <a:spcBef>
                <a:spcPts val="600"/>
              </a:spcBef>
              <a:spcAft>
                <a:spcPts val="600"/>
              </a:spcAft>
              <a:buFont typeface="Arial" panose="020B0604020202020204" pitchFamily="34" charset="0"/>
              <a:buChar char="•"/>
            </a:pPr>
            <a:r>
              <a:rPr lang="en-US" sz="2200" b="1" i="1" dirty="0"/>
              <a:t>Operation priority</a:t>
            </a:r>
            <a:r>
              <a:rPr lang="en-US" sz="2200" dirty="0"/>
              <a:t>. </a:t>
            </a:r>
            <a:r>
              <a:rPr lang="en-US" sz="2200" dirty="0" err="1"/>
              <a:t>Pilih</a:t>
            </a:r>
            <a:r>
              <a:rPr lang="en-US" sz="2200" dirty="0"/>
              <a:t> </a:t>
            </a:r>
            <a:r>
              <a:rPr lang="en-US" sz="2200" dirty="0" err="1"/>
              <a:t>aturan</a:t>
            </a:r>
            <a:r>
              <a:rPr lang="en-US" sz="2200" dirty="0"/>
              <a:t> </a:t>
            </a:r>
            <a:r>
              <a:rPr lang="en-US" sz="2200" dirty="0" err="1"/>
              <a:t>dengan</a:t>
            </a:r>
            <a:r>
              <a:rPr lang="en-US" sz="2200" dirty="0"/>
              <a:t> </a:t>
            </a:r>
            <a:r>
              <a:rPr lang="en-US" sz="2200" dirty="0" err="1"/>
              <a:t>prioritas</a:t>
            </a:r>
            <a:r>
              <a:rPr lang="en-US" sz="2200" dirty="0"/>
              <a:t> yang </a:t>
            </a:r>
            <a:r>
              <a:rPr lang="en-US" sz="2200" dirty="0" err="1"/>
              <a:t>lebih</a:t>
            </a:r>
            <a:r>
              <a:rPr lang="en-US" sz="2200" dirty="0"/>
              <a:t> </a:t>
            </a:r>
            <a:r>
              <a:rPr lang="en-US" sz="2200" dirty="0" err="1"/>
              <a:t>tinggi</a:t>
            </a:r>
            <a:endParaRPr lang="en-US" sz="2200" dirty="0"/>
          </a:p>
        </p:txBody>
      </p:sp>
    </p:spTree>
    <p:extLst>
      <p:ext uri="{BB962C8B-B14F-4D97-AF65-F5344CB8AC3E}">
        <p14:creationId xmlns:p14="http://schemas.microsoft.com/office/powerpoint/2010/main" val="3707352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EC1490-A284-4D5F-9FDB-5890E5D94993}"/>
              </a:ext>
            </a:extLst>
          </p:cNvPr>
          <p:cNvSpPr>
            <a:spLocks noGrp="1"/>
          </p:cNvSpPr>
          <p:nvPr>
            <p:ph type="title"/>
          </p:nvPr>
        </p:nvSpPr>
        <p:spPr>
          <a:xfrm>
            <a:off x="1097280" y="286603"/>
            <a:ext cx="10058400" cy="1450757"/>
          </a:xfrm>
        </p:spPr>
        <p:txBody>
          <a:bodyPr>
            <a:normAutofit/>
          </a:bodyPr>
          <a:lstStyle/>
          <a:p>
            <a:r>
              <a:rPr lang="en-US" sz="4000" b="1" dirty="0"/>
              <a:t>FORWARD CHAINING</a:t>
            </a:r>
            <a:br>
              <a:rPr lang="id-ID" sz="4000" b="1" dirty="0"/>
            </a:br>
            <a:r>
              <a:rPr lang="en-US" sz="2700" i="1" dirty="0" err="1"/>
              <a:t>Sistem</a:t>
            </a:r>
            <a:r>
              <a:rPr lang="en-US" sz="2700" i="1" dirty="0"/>
              <a:t> </a:t>
            </a:r>
            <a:r>
              <a:rPr lang="en-US" sz="2700" i="1" dirty="0" err="1"/>
              <a:t>Berbasis</a:t>
            </a:r>
            <a:r>
              <a:rPr lang="en-US" sz="2700" i="1" dirty="0"/>
              <a:t> </a:t>
            </a:r>
            <a:r>
              <a:rPr lang="en-US" sz="2700" i="1" dirty="0" err="1"/>
              <a:t>Aturan</a:t>
            </a:r>
            <a:endParaRPr lang="id-ID" sz="2700" i="1" dirty="0"/>
          </a:p>
        </p:txBody>
      </p:sp>
      <p:pic>
        <p:nvPicPr>
          <p:cNvPr id="14" name="Picture 4">
            <a:extLst>
              <a:ext uri="{FF2B5EF4-FFF2-40B4-BE49-F238E27FC236}">
                <a16:creationId xmlns:a16="http://schemas.microsoft.com/office/drawing/2014/main" id="{B7E07E4C-E13B-4AB7-94CB-476E7C8FC8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ntent Placeholder 11">
            <a:extLst>
              <a:ext uri="{FF2B5EF4-FFF2-40B4-BE49-F238E27FC236}">
                <a16:creationId xmlns:a16="http://schemas.microsoft.com/office/drawing/2014/main" id="{701E63DE-8FC2-4853-991F-899E50A48425}"/>
              </a:ext>
            </a:extLst>
          </p:cNvPr>
          <p:cNvSpPr txBox="1">
            <a:spLocks/>
          </p:cNvSpPr>
          <p:nvPr/>
        </p:nvSpPr>
        <p:spPr>
          <a:xfrm>
            <a:off x="1097279" y="1884784"/>
            <a:ext cx="10056433" cy="444137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600"/>
              </a:spcBef>
              <a:spcAft>
                <a:spcPts val="600"/>
              </a:spcAft>
              <a:buNone/>
            </a:pPr>
            <a:r>
              <a:rPr lang="en-US" sz="2200" b="1" dirty="0" err="1"/>
              <a:t>Rangkuman</a:t>
            </a:r>
            <a:endParaRPr lang="en-US" sz="2200" b="1" dirty="0"/>
          </a:p>
          <a:p>
            <a:pPr marL="354013" indent="-255588">
              <a:spcBef>
                <a:spcPts val="600"/>
              </a:spcBef>
              <a:spcAft>
                <a:spcPts val="600"/>
              </a:spcAft>
              <a:buFont typeface="Arial" panose="020B0604020202020204" pitchFamily="34" charset="0"/>
              <a:buChar char="•"/>
            </a:pPr>
            <a:r>
              <a:rPr lang="en-US" sz="2200" dirty="0"/>
              <a:t>Data </a:t>
            </a:r>
            <a:r>
              <a:rPr lang="en-US" sz="2200" dirty="0" err="1"/>
              <a:t>biasanya</a:t>
            </a:r>
            <a:r>
              <a:rPr lang="en-US" sz="2200" dirty="0"/>
              <a:t> </a:t>
            </a:r>
            <a:r>
              <a:rPr lang="en-US" sz="2200" dirty="0" err="1"/>
              <a:t>dimasukkan</a:t>
            </a:r>
            <a:r>
              <a:rPr lang="en-US" sz="2200" dirty="0"/>
              <a:t> </a:t>
            </a:r>
            <a:r>
              <a:rPr lang="en-US" sz="2200" dirty="0" err="1"/>
              <a:t>sebelum</a:t>
            </a:r>
            <a:r>
              <a:rPr lang="en-US" sz="2200" dirty="0"/>
              <a:t> </a:t>
            </a:r>
            <a:r>
              <a:rPr lang="en-US" sz="2200" dirty="0" err="1"/>
              <a:t>sistem</a:t>
            </a:r>
            <a:r>
              <a:rPr lang="en-US" sz="2200" dirty="0"/>
              <a:t> </a:t>
            </a:r>
            <a:r>
              <a:rPr lang="en-US" sz="2200" dirty="0" err="1"/>
              <a:t>memulai</a:t>
            </a:r>
            <a:r>
              <a:rPr lang="en-US" sz="2200" dirty="0"/>
              <a:t> proses </a:t>
            </a:r>
            <a:r>
              <a:rPr lang="en-US" sz="2200" dirty="0" err="1"/>
              <a:t>inferensi</a:t>
            </a:r>
            <a:endParaRPr lang="en-US" sz="2200" dirty="0"/>
          </a:p>
          <a:p>
            <a:pPr marL="354013" indent="-255588">
              <a:spcBef>
                <a:spcPts val="600"/>
              </a:spcBef>
              <a:spcAft>
                <a:spcPts val="600"/>
              </a:spcAft>
              <a:buFont typeface="Arial" panose="020B0604020202020204" pitchFamily="34" charset="0"/>
              <a:buChar char="•"/>
            </a:pPr>
            <a:r>
              <a:rPr lang="en-US" sz="2200" dirty="0" err="1"/>
              <a:t>Aturan</a:t>
            </a:r>
            <a:r>
              <a:rPr lang="en-US" sz="2200" dirty="0"/>
              <a:t> </a:t>
            </a:r>
            <a:r>
              <a:rPr lang="en-US" sz="2200" dirty="0" err="1"/>
              <a:t>biasanya</a:t>
            </a:r>
            <a:r>
              <a:rPr lang="en-US" sz="2200" dirty="0"/>
              <a:t> </a:t>
            </a:r>
            <a:r>
              <a:rPr lang="en-US" sz="2200" dirty="0" err="1"/>
              <a:t>diperiksa</a:t>
            </a:r>
            <a:r>
              <a:rPr lang="en-US" sz="2200" dirty="0"/>
              <a:t> </a:t>
            </a:r>
            <a:r>
              <a:rPr lang="en-US" sz="2200" dirty="0" err="1"/>
              <a:t>secara</a:t>
            </a:r>
            <a:r>
              <a:rPr lang="en-US" sz="2200" dirty="0"/>
              <a:t> individual</a:t>
            </a:r>
          </a:p>
          <a:p>
            <a:pPr marL="354013" indent="-255588">
              <a:spcBef>
                <a:spcPts val="600"/>
              </a:spcBef>
              <a:spcAft>
                <a:spcPts val="600"/>
              </a:spcAft>
              <a:buFont typeface="Arial" panose="020B0604020202020204" pitchFamily="34" charset="0"/>
              <a:buChar char="•"/>
            </a:pPr>
            <a:r>
              <a:rPr lang="en-US" sz="2200" dirty="0" err="1"/>
              <a:t>Aturan</a:t>
            </a:r>
            <a:r>
              <a:rPr lang="en-US" sz="2200" dirty="0"/>
              <a:t> yang </a:t>
            </a:r>
            <a:r>
              <a:rPr lang="en-US" sz="2200" dirty="0" err="1"/>
              <a:t>relevan</a:t>
            </a:r>
            <a:r>
              <a:rPr lang="en-US" sz="2200" dirty="0"/>
              <a:t> </a:t>
            </a:r>
            <a:r>
              <a:rPr lang="en-US" sz="2200" dirty="0" err="1"/>
              <a:t>dikelompokkan</a:t>
            </a:r>
            <a:r>
              <a:rPr lang="en-US" sz="2200" dirty="0"/>
              <a:t> </a:t>
            </a:r>
            <a:r>
              <a:rPr lang="en-US" sz="2200" dirty="0" err="1"/>
              <a:t>bersama</a:t>
            </a:r>
            <a:r>
              <a:rPr lang="en-US" sz="2200" dirty="0"/>
              <a:t> </a:t>
            </a:r>
            <a:r>
              <a:rPr lang="en-US" sz="2200" dirty="0" err="1"/>
              <a:t>untuk</a:t>
            </a:r>
            <a:r>
              <a:rPr lang="en-US" sz="2200" dirty="0"/>
              <a:t> </a:t>
            </a:r>
            <a:r>
              <a:rPr lang="en-US" sz="2200" dirty="0" err="1"/>
              <a:t>membuat</a:t>
            </a:r>
            <a:r>
              <a:rPr lang="en-US" sz="2200" dirty="0"/>
              <a:t> </a:t>
            </a:r>
            <a:r>
              <a:rPr lang="en-US" sz="2200" dirty="0" err="1"/>
              <a:t>sistem</a:t>
            </a:r>
            <a:r>
              <a:rPr lang="en-US" sz="2200" dirty="0"/>
              <a:t> </a:t>
            </a:r>
            <a:r>
              <a:rPr lang="en-US" sz="2200" dirty="0" err="1"/>
              <a:t>lebih</a:t>
            </a:r>
            <a:r>
              <a:rPr lang="en-US" sz="2200" dirty="0"/>
              <a:t> </a:t>
            </a:r>
            <a:r>
              <a:rPr lang="en-US" sz="2200" dirty="0" err="1"/>
              <a:t>mudah</a:t>
            </a:r>
            <a:r>
              <a:rPr lang="en-US" sz="2200" dirty="0"/>
              <a:t> </a:t>
            </a:r>
            <a:r>
              <a:rPr lang="en-US" sz="2200" dirty="0" err="1"/>
              <a:t>ditulis</a:t>
            </a:r>
            <a:r>
              <a:rPr lang="en-US" sz="2200" dirty="0"/>
              <a:t> dan </a:t>
            </a:r>
            <a:r>
              <a:rPr lang="en-US" sz="2200" dirty="0" err="1"/>
              <a:t>divalidasi</a:t>
            </a:r>
            <a:endParaRPr lang="en-US" sz="2200" dirty="0"/>
          </a:p>
          <a:p>
            <a:pPr marL="354013" indent="-255588">
              <a:spcBef>
                <a:spcPts val="600"/>
              </a:spcBef>
              <a:spcAft>
                <a:spcPts val="600"/>
              </a:spcAft>
              <a:buFont typeface="Arial" panose="020B0604020202020204" pitchFamily="34" charset="0"/>
              <a:buChar char="•"/>
            </a:pPr>
            <a:r>
              <a:rPr lang="en-US" sz="2200" dirty="0" err="1"/>
              <a:t>Aturan</a:t>
            </a:r>
            <a:r>
              <a:rPr lang="en-US" sz="2200" dirty="0"/>
              <a:t> </a:t>
            </a:r>
            <a:r>
              <a:rPr lang="en-US" sz="2200" dirty="0" err="1"/>
              <a:t>hanya</a:t>
            </a:r>
            <a:r>
              <a:rPr lang="en-US" sz="2200" dirty="0"/>
              <a:t> </a:t>
            </a:r>
            <a:r>
              <a:rPr lang="en-US" sz="2200" dirty="0" err="1"/>
              <a:t>diaktifkan</a:t>
            </a:r>
            <a:r>
              <a:rPr lang="en-US" sz="2200" dirty="0"/>
              <a:t> </a:t>
            </a:r>
            <a:r>
              <a:rPr lang="en-US" sz="2200" dirty="0" err="1"/>
              <a:t>ketika</a:t>
            </a:r>
            <a:r>
              <a:rPr lang="en-US" sz="2200" dirty="0"/>
              <a:t> </a:t>
            </a:r>
            <a:r>
              <a:rPr lang="en-US" sz="2200" dirty="0" err="1"/>
              <a:t>semua</a:t>
            </a:r>
            <a:r>
              <a:rPr lang="en-US" sz="2200" dirty="0"/>
              <a:t> </a:t>
            </a:r>
            <a:r>
              <a:rPr lang="en-US" sz="2200" dirty="0" err="1"/>
              <a:t>informasi</a:t>
            </a:r>
            <a:r>
              <a:rPr lang="en-US" sz="2200" dirty="0"/>
              <a:t> </a:t>
            </a:r>
            <a:r>
              <a:rPr lang="en-US" sz="2200" dirty="0" err="1"/>
              <a:t>mengenai</a:t>
            </a:r>
            <a:r>
              <a:rPr lang="en-US" sz="2200" dirty="0"/>
              <a:t> </a:t>
            </a:r>
            <a:r>
              <a:rPr lang="en-US" sz="2200" dirty="0" err="1"/>
              <a:t>aturan</a:t>
            </a:r>
            <a:r>
              <a:rPr lang="en-US" sz="2200" dirty="0"/>
              <a:t> </a:t>
            </a:r>
            <a:r>
              <a:rPr lang="en-US" sz="2200" dirty="0" err="1"/>
              <a:t>itu</a:t>
            </a:r>
            <a:r>
              <a:rPr lang="en-US" sz="2200" dirty="0"/>
              <a:t> </a:t>
            </a:r>
            <a:r>
              <a:rPr lang="en-US" sz="2200" dirty="0" err="1"/>
              <a:t>tersedia</a:t>
            </a:r>
            <a:endParaRPr lang="en-US" sz="2200" dirty="0"/>
          </a:p>
          <a:p>
            <a:pPr marL="354013" indent="-255588">
              <a:spcBef>
                <a:spcPts val="600"/>
              </a:spcBef>
              <a:spcAft>
                <a:spcPts val="600"/>
              </a:spcAft>
              <a:buFont typeface="Arial" panose="020B0604020202020204" pitchFamily="34" charset="0"/>
              <a:buChar char="•"/>
            </a:pPr>
            <a:r>
              <a:rPr lang="en-US" sz="2200" dirty="0" err="1"/>
              <a:t>Mesin</a:t>
            </a:r>
            <a:r>
              <a:rPr lang="en-US" sz="2200" dirty="0"/>
              <a:t> </a:t>
            </a:r>
            <a:r>
              <a:rPr lang="en-US" sz="2200" dirty="0" err="1"/>
              <a:t>inferensi</a:t>
            </a:r>
            <a:r>
              <a:rPr lang="en-US" sz="2200" dirty="0"/>
              <a:t> </a:t>
            </a:r>
            <a:r>
              <a:rPr lang="en-US" sz="2200" dirty="0" err="1"/>
              <a:t>tidak</a:t>
            </a:r>
            <a:r>
              <a:rPr lang="en-US" sz="2200" dirty="0"/>
              <a:t> </a:t>
            </a:r>
            <a:r>
              <a:rPr lang="en-US" sz="2200" dirty="0" err="1"/>
              <a:t>diprogram</a:t>
            </a:r>
            <a:r>
              <a:rPr lang="en-US" sz="2200" dirty="0"/>
              <a:t> </a:t>
            </a:r>
            <a:r>
              <a:rPr lang="en-US" sz="2200" dirty="0" err="1"/>
              <a:t>untuk</a:t>
            </a:r>
            <a:r>
              <a:rPr lang="en-US" sz="2200" dirty="0"/>
              <a:t> </a:t>
            </a:r>
            <a:r>
              <a:rPr lang="en-US" sz="2200" dirty="0" err="1"/>
              <a:t>mengajukan</a:t>
            </a:r>
            <a:r>
              <a:rPr lang="en-US" sz="2200" dirty="0"/>
              <a:t> </a:t>
            </a:r>
            <a:r>
              <a:rPr lang="en-US" sz="2200" dirty="0" err="1"/>
              <a:t>pertanyaan</a:t>
            </a:r>
            <a:r>
              <a:rPr lang="en-US" sz="2200" dirty="0"/>
              <a:t> dan </a:t>
            </a:r>
            <a:r>
              <a:rPr lang="en-US" sz="2200" dirty="0" err="1"/>
              <a:t>mendapatkan</a:t>
            </a:r>
            <a:r>
              <a:rPr lang="en-US" sz="2200" dirty="0"/>
              <a:t> </a:t>
            </a:r>
            <a:r>
              <a:rPr lang="en-US" sz="2200" dirty="0" err="1"/>
              <a:t>informasi</a:t>
            </a:r>
            <a:r>
              <a:rPr lang="en-US" sz="2200" dirty="0"/>
              <a:t> </a:t>
            </a:r>
            <a:r>
              <a:rPr lang="en-US" sz="2200" dirty="0" err="1"/>
              <a:t>baru</a:t>
            </a:r>
            <a:r>
              <a:rPr lang="en-US" sz="2200" dirty="0"/>
              <a:t> </a:t>
            </a:r>
            <a:r>
              <a:rPr lang="en-US" sz="2200" dirty="0" err="1"/>
              <a:t>saat</a:t>
            </a:r>
            <a:r>
              <a:rPr lang="en-US" sz="2200" dirty="0"/>
              <a:t> program </a:t>
            </a:r>
            <a:r>
              <a:rPr lang="en-US" sz="2200" dirty="0" err="1"/>
              <a:t>sedang</a:t>
            </a:r>
            <a:r>
              <a:rPr lang="en-US" sz="2200" dirty="0"/>
              <a:t> </a:t>
            </a:r>
            <a:r>
              <a:rPr lang="en-US" sz="2200" dirty="0" err="1"/>
              <a:t>berjalan</a:t>
            </a:r>
            <a:endParaRPr lang="en-US" sz="2200" dirty="0"/>
          </a:p>
          <a:p>
            <a:pPr marL="354013" indent="-255588">
              <a:spcBef>
                <a:spcPts val="600"/>
              </a:spcBef>
              <a:spcAft>
                <a:spcPts val="600"/>
              </a:spcAft>
              <a:buFont typeface="Arial" panose="020B0604020202020204" pitchFamily="34" charset="0"/>
              <a:buChar char="•"/>
            </a:pPr>
            <a:r>
              <a:rPr lang="en-US" sz="2200" dirty="0" err="1"/>
              <a:t>Berbagai</a:t>
            </a:r>
            <a:r>
              <a:rPr lang="en-US" sz="2200" dirty="0"/>
              <a:t> </a:t>
            </a:r>
            <a:r>
              <a:rPr lang="en-US" sz="2200" dirty="0" err="1"/>
              <a:t>kesimpulan</a:t>
            </a:r>
            <a:r>
              <a:rPr lang="en-US" sz="2200" dirty="0"/>
              <a:t> </a:t>
            </a:r>
            <a:r>
              <a:rPr lang="en-US" sz="2200" dirty="0" err="1"/>
              <a:t>dapat</a:t>
            </a:r>
            <a:r>
              <a:rPr lang="en-US" sz="2200" dirty="0"/>
              <a:t> </a:t>
            </a:r>
            <a:r>
              <a:rPr lang="en-US" sz="2200" dirty="0" err="1"/>
              <a:t>dicapai</a:t>
            </a:r>
            <a:endParaRPr lang="en-US" sz="2200" dirty="0"/>
          </a:p>
          <a:p>
            <a:pPr marL="98425" indent="0" algn="ctr">
              <a:spcBef>
                <a:spcPts val="600"/>
              </a:spcBef>
              <a:spcAft>
                <a:spcPts val="600"/>
              </a:spcAft>
              <a:buNone/>
            </a:pPr>
            <a:r>
              <a:rPr lang="en-US" sz="1800" i="1" dirty="0" err="1"/>
              <a:t>Meskipun</a:t>
            </a:r>
            <a:r>
              <a:rPr lang="en-US" sz="1800" i="1" dirty="0"/>
              <a:t> proses </a:t>
            </a:r>
            <a:r>
              <a:rPr lang="en-US" sz="1800" i="1" dirty="0" err="1"/>
              <a:t>inferensi</a:t>
            </a:r>
            <a:r>
              <a:rPr lang="en-US" sz="1800" i="1" dirty="0"/>
              <a:t> </a:t>
            </a:r>
            <a:r>
              <a:rPr lang="en-US" sz="1800" i="1" dirty="0" err="1"/>
              <a:t>ini</a:t>
            </a:r>
            <a:r>
              <a:rPr lang="en-US" sz="1800" i="1" dirty="0"/>
              <a:t> </a:t>
            </a:r>
            <a:r>
              <a:rPr lang="en-US" sz="1800" i="1" dirty="0" err="1"/>
              <a:t>berhasil</a:t>
            </a:r>
            <a:r>
              <a:rPr lang="en-US" sz="1800" i="1" dirty="0"/>
              <a:t>, </a:t>
            </a:r>
            <a:r>
              <a:rPr lang="en-US" sz="1800" i="1" dirty="0" err="1"/>
              <a:t>prosesnya</a:t>
            </a:r>
            <a:r>
              <a:rPr lang="en-US" sz="1800" i="1" dirty="0"/>
              <a:t> </a:t>
            </a:r>
            <a:r>
              <a:rPr lang="en-US" sz="1800" i="1" dirty="0" err="1"/>
              <a:t>bisa</a:t>
            </a:r>
            <a:r>
              <a:rPr lang="en-US" sz="1800" i="1" dirty="0"/>
              <a:t> </a:t>
            </a:r>
            <a:r>
              <a:rPr lang="en-US" sz="1800" i="1" dirty="0" err="1"/>
              <a:t>memakan</a:t>
            </a:r>
            <a:r>
              <a:rPr lang="en-US" sz="1800" i="1" dirty="0"/>
              <a:t> </a:t>
            </a:r>
            <a:r>
              <a:rPr lang="en-US" sz="1800" i="1" dirty="0" err="1"/>
              <a:t>waktu</a:t>
            </a:r>
            <a:r>
              <a:rPr lang="en-US" sz="1800" i="1" dirty="0"/>
              <a:t> dan </a:t>
            </a:r>
            <a:r>
              <a:rPr lang="en-US" sz="1800" i="1" dirty="0" err="1"/>
              <a:t>tidak</a:t>
            </a:r>
            <a:r>
              <a:rPr lang="en-US" sz="1800" i="1" dirty="0"/>
              <a:t> </a:t>
            </a:r>
            <a:r>
              <a:rPr lang="en-US" sz="1800" i="1" dirty="0" err="1"/>
              <a:t>efisien</a:t>
            </a:r>
            <a:r>
              <a:rPr lang="en-US" sz="1800" i="1" dirty="0"/>
              <a:t>, </a:t>
            </a:r>
            <a:r>
              <a:rPr lang="en-US" sz="1800" i="1" dirty="0" err="1"/>
              <a:t>terutama</a:t>
            </a:r>
            <a:r>
              <a:rPr lang="en-US" sz="1800" i="1" dirty="0"/>
              <a:t> </a:t>
            </a:r>
            <a:r>
              <a:rPr lang="en-US" sz="1800" i="1" dirty="0" err="1"/>
              <a:t>dimana</a:t>
            </a:r>
            <a:r>
              <a:rPr lang="en-US" sz="1800" i="1" dirty="0"/>
              <a:t> </a:t>
            </a:r>
            <a:r>
              <a:rPr lang="en-US" sz="1800" i="1" dirty="0" err="1"/>
              <a:t>terdapat</a:t>
            </a:r>
            <a:r>
              <a:rPr lang="en-US" sz="1800" i="1" dirty="0"/>
              <a:t> </a:t>
            </a:r>
            <a:r>
              <a:rPr lang="en-US" sz="1800" i="1" dirty="0" err="1"/>
              <a:t>ratusan</a:t>
            </a:r>
            <a:r>
              <a:rPr lang="en-US" sz="1800" i="1" dirty="0"/>
              <a:t> </a:t>
            </a:r>
            <a:r>
              <a:rPr lang="en-US" sz="1800" i="1" dirty="0" err="1"/>
              <a:t>atau</a:t>
            </a:r>
            <a:r>
              <a:rPr lang="en-US" sz="1800" i="1" dirty="0"/>
              <a:t> </a:t>
            </a:r>
            <a:r>
              <a:rPr lang="en-US" sz="1800" i="1" dirty="0" err="1"/>
              <a:t>ribuan</a:t>
            </a:r>
            <a:r>
              <a:rPr lang="en-US" sz="1800" i="1" dirty="0"/>
              <a:t> </a:t>
            </a:r>
            <a:r>
              <a:rPr lang="en-US" sz="1800" i="1" dirty="0" err="1"/>
              <a:t>aturan</a:t>
            </a:r>
            <a:r>
              <a:rPr lang="en-US" sz="1800" i="1" dirty="0"/>
              <a:t> yang </a:t>
            </a:r>
            <a:r>
              <a:rPr lang="en-US" sz="1800" i="1" dirty="0" err="1"/>
              <a:t>harus</a:t>
            </a:r>
            <a:r>
              <a:rPr lang="en-US" sz="1800" i="1" dirty="0"/>
              <a:t> </a:t>
            </a:r>
            <a:r>
              <a:rPr lang="en-US" sz="1800" i="1" dirty="0" err="1"/>
              <a:t>dicari</a:t>
            </a:r>
            <a:endParaRPr lang="en-US" sz="1800" i="1" dirty="0"/>
          </a:p>
        </p:txBody>
      </p:sp>
    </p:spTree>
    <p:extLst>
      <p:ext uri="{BB962C8B-B14F-4D97-AF65-F5344CB8AC3E}">
        <p14:creationId xmlns:p14="http://schemas.microsoft.com/office/powerpoint/2010/main" val="2213845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EC1490-A284-4D5F-9FDB-5890E5D94993}"/>
              </a:ext>
            </a:extLst>
          </p:cNvPr>
          <p:cNvSpPr>
            <a:spLocks noGrp="1"/>
          </p:cNvSpPr>
          <p:nvPr>
            <p:ph type="title"/>
          </p:nvPr>
        </p:nvSpPr>
        <p:spPr>
          <a:xfrm>
            <a:off x="1097280" y="286603"/>
            <a:ext cx="10058400" cy="1450757"/>
          </a:xfrm>
        </p:spPr>
        <p:txBody>
          <a:bodyPr>
            <a:normAutofit/>
          </a:bodyPr>
          <a:lstStyle/>
          <a:p>
            <a:r>
              <a:rPr lang="en-US" sz="4000" b="1" dirty="0"/>
              <a:t>BACKWARD CHAINING</a:t>
            </a:r>
            <a:br>
              <a:rPr lang="id-ID" sz="4000" b="1" dirty="0"/>
            </a:br>
            <a:r>
              <a:rPr lang="en-US" sz="2700" i="1" dirty="0" err="1"/>
              <a:t>Sistem</a:t>
            </a:r>
            <a:r>
              <a:rPr lang="en-US" sz="2700" i="1" dirty="0"/>
              <a:t> </a:t>
            </a:r>
            <a:r>
              <a:rPr lang="en-US" sz="2700" i="1" dirty="0" err="1"/>
              <a:t>Berbasis</a:t>
            </a:r>
            <a:r>
              <a:rPr lang="en-US" sz="2700" i="1" dirty="0"/>
              <a:t> </a:t>
            </a:r>
            <a:r>
              <a:rPr lang="en-US" sz="2700" i="1" dirty="0" err="1"/>
              <a:t>Aturan</a:t>
            </a:r>
            <a:endParaRPr lang="id-ID" sz="2700" i="1" dirty="0"/>
          </a:p>
        </p:txBody>
      </p:sp>
      <p:pic>
        <p:nvPicPr>
          <p:cNvPr id="14" name="Picture 4">
            <a:extLst>
              <a:ext uri="{FF2B5EF4-FFF2-40B4-BE49-F238E27FC236}">
                <a16:creationId xmlns:a16="http://schemas.microsoft.com/office/drawing/2014/main" id="{B7E07E4C-E13B-4AB7-94CB-476E7C8FC8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ntent Placeholder 11">
            <a:extLst>
              <a:ext uri="{FF2B5EF4-FFF2-40B4-BE49-F238E27FC236}">
                <a16:creationId xmlns:a16="http://schemas.microsoft.com/office/drawing/2014/main" id="{701E63DE-8FC2-4853-991F-899E50A48425}"/>
              </a:ext>
            </a:extLst>
          </p:cNvPr>
          <p:cNvSpPr txBox="1">
            <a:spLocks/>
          </p:cNvSpPr>
          <p:nvPr/>
        </p:nvSpPr>
        <p:spPr>
          <a:xfrm>
            <a:off x="1097279" y="1884784"/>
            <a:ext cx="5169159" cy="444137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en-US" sz="2100" b="1" i="1" dirty="0"/>
              <a:t>Goal driven</a:t>
            </a:r>
            <a:r>
              <a:rPr lang="en-US" sz="2100" dirty="0"/>
              <a:t>, </a:t>
            </a:r>
            <a:r>
              <a:rPr lang="en-US" sz="2100" dirty="0" err="1"/>
              <a:t>sistem</a:t>
            </a:r>
            <a:r>
              <a:rPr lang="en-US" sz="2100" dirty="0"/>
              <a:t> </a:t>
            </a:r>
            <a:r>
              <a:rPr lang="en-US" sz="2100" dirty="0" err="1"/>
              <a:t>dimulai</a:t>
            </a:r>
            <a:r>
              <a:rPr lang="en-US" sz="2100" dirty="0"/>
              <a:t> </a:t>
            </a:r>
            <a:r>
              <a:rPr lang="en-US" sz="2100" dirty="0" err="1"/>
              <a:t>dengan</a:t>
            </a:r>
            <a:r>
              <a:rPr lang="en-US" sz="2100" dirty="0"/>
              <a:t> </a:t>
            </a:r>
            <a:r>
              <a:rPr lang="en-US" sz="2100" dirty="0" err="1"/>
              <a:t>hipotesis</a:t>
            </a:r>
            <a:r>
              <a:rPr lang="en-US" sz="2100" dirty="0"/>
              <a:t>, </a:t>
            </a:r>
            <a:r>
              <a:rPr lang="en-US" sz="2100" dirty="0" err="1"/>
              <a:t>kemudian</a:t>
            </a:r>
            <a:r>
              <a:rPr lang="en-US" sz="2100" dirty="0"/>
              <a:t> </a:t>
            </a:r>
            <a:r>
              <a:rPr lang="en-US" sz="2100" dirty="0" err="1"/>
              <a:t>kebenaran</a:t>
            </a:r>
            <a:r>
              <a:rPr lang="en-US" sz="2100" dirty="0"/>
              <a:t> </a:t>
            </a:r>
            <a:r>
              <a:rPr lang="en-US" sz="2100" dirty="0" err="1"/>
              <a:t>atau</a:t>
            </a:r>
            <a:r>
              <a:rPr lang="en-US" sz="2100" dirty="0"/>
              <a:t> </a:t>
            </a:r>
            <a:r>
              <a:rPr lang="en-US" sz="2100" dirty="0" err="1"/>
              <a:t>hipotesis</a:t>
            </a:r>
            <a:r>
              <a:rPr lang="en-US" sz="2100" dirty="0"/>
              <a:t> </a:t>
            </a:r>
            <a:r>
              <a:rPr lang="en-US" sz="2100" dirty="0" err="1"/>
              <a:t>terbukti</a:t>
            </a:r>
            <a:r>
              <a:rPr lang="en-US" sz="2100" dirty="0"/>
              <a:t> </a:t>
            </a:r>
            <a:r>
              <a:rPr lang="en-US" sz="2100" dirty="0" err="1"/>
              <a:t>dengan</a:t>
            </a:r>
            <a:r>
              <a:rPr lang="en-US" sz="2100" dirty="0"/>
              <a:t> </a:t>
            </a:r>
            <a:r>
              <a:rPr lang="en-US" sz="2100" dirty="0" err="1"/>
              <a:t>memeriksa</a:t>
            </a:r>
            <a:r>
              <a:rPr lang="en-US" sz="2100" dirty="0"/>
              <a:t> </a:t>
            </a:r>
            <a:r>
              <a:rPr lang="en-US" sz="2100" dirty="0" err="1"/>
              <a:t>aturan</a:t>
            </a:r>
            <a:r>
              <a:rPr lang="en-US" sz="2100" dirty="0"/>
              <a:t> </a:t>
            </a:r>
            <a:r>
              <a:rPr lang="en-US" sz="2100" dirty="0" err="1"/>
              <a:t>dalam</a:t>
            </a:r>
            <a:r>
              <a:rPr lang="en-US" sz="2100" dirty="0"/>
              <a:t> domain, </a:t>
            </a:r>
            <a:r>
              <a:rPr lang="en-US" sz="2100" dirty="0" err="1"/>
              <a:t>sistem</a:t>
            </a:r>
            <a:r>
              <a:rPr lang="en-US" sz="2100" dirty="0"/>
              <a:t> </a:t>
            </a:r>
            <a:r>
              <a:rPr lang="en-US" sz="2100" dirty="0" err="1"/>
              <a:t>didorong</a:t>
            </a:r>
            <a:r>
              <a:rPr lang="en-US" sz="2100" dirty="0"/>
              <a:t> </a:t>
            </a:r>
            <a:r>
              <a:rPr lang="en-US" sz="2100" dirty="0" err="1"/>
              <a:t>dari</a:t>
            </a:r>
            <a:r>
              <a:rPr lang="en-US" sz="2100" dirty="0"/>
              <a:t> goal </a:t>
            </a:r>
            <a:r>
              <a:rPr lang="en-US" sz="2100" dirty="0" err="1"/>
              <a:t>kembali</a:t>
            </a:r>
            <a:r>
              <a:rPr lang="en-US" sz="2100" dirty="0"/>
              <a:t> </a:t>
            </a:r>
            <a:r>
              <a:rPr lang="en-US" sz="2100" dirty="0" err="1"/>
              <a:t>ke</a:t>
            </a:r>
            <a:r>
              <a:rPr lang="en-US" sz="2100" dirty="0"/>
              <a:t> data</a:t>
            </a:r>
          </a:p>
          <a:p>
            <a:pPr marL="354013" indent="-255588">
              <a:spcBef>
                <a:spcPts val="600"/>
              </a:spcBef>
              <a:spcAft>
                <a:spcPts val="600"/>
              </a:spcAft>
              <a:buFont typeface="Arial" panose="020B0604020202020204" pitchFamily="34" charset="0"/>
              <a:buChar char="•"/>
            </a:pPr>
            <a:r>
              <a:rPr lang="en-US" sz="2100" dirty="0" err="1"/>
              <a:t>Nyatakan</a:t>
            </a:r>
            <a:r>
              <a:rPr lang="en-US" sz="2100" dirty="0"/>
              <a:t> </a:t>
            </a:r>
            <a:r>
              <a:rPr lang="en-US" sz="2100" dirty="0" err="1"/>
              <a:t>tujuan</a:t>
            </a:r>
            <a:r>
              <a:rPr lang="en-US" sz="2100" dirty="0"/>
              <a:t> </a:t>
            </a:r>
            <a:r>
              <a:rPr lang="en-US" sz="2100" dirty="0" err="1"/>
              <a:t>atau</a:t>
            </a:r>
            <a:r>
              <a:rPr lang="en-US" sz="2100" dirty="0"/>
              <a:t> </a:t>
            </a:r>
            <a:r>
              <a:rPr lang="en-US" sz="2100" i="1" dirty="0"/>
              <a:t>goal</a:t>
            </a:r>
            <a:r>
              <a:rPr lang="en-US" sz="2100" dirty="0"/>
              <a:t> </a:t>
            </a:r>
            <a:r>
              <a:rPr lang="en-US" sz="2100" dirty="0" err="1"/>
              <a:t>tertentu</a:t>
            </a:r>
            <a:endParaRPr lang="en-US" sz="2100" dirty="0"/>
          </a:p>
          <a:p>
            <a:pPr marL="354013" indent="-255588">
              <a:spcBef>
                <a:spcPts val="600"/>
              </a:spcBef>
              <a:spcAft>
                <a:spcPts val="600"/>
              </a:spcAft>
              <a:buFont typeface="Arial" panose="020B0604020202020204" pitchFamily="34" charset="0"/>
              <a:buChar char="•"/>
            </a:pPr>
            <a:r>
              <a:rPr lang="en-US" sz="2100" dirty="0" err="1"/>
              <a:t>Temukan</a:t>
            </a:r>
            <a:r>
              <a:rPr lang="en-US" sz="2100" dirty="0"/>
              <a:t> </a:t>
            </a:r>
            <a:r>
              <a:rPr lang="en-US" sz="2100" dirty="0" err="1"/>
              <a:t>aturan</a:t>
            </a:r>
            <a:r>
              <a:rPr lang="en-US" sz="2100" dirty="0"/>
              <a:t> yang </a:t>
            </a:r>
            <a:r>
              <a:rPr lang="en-US" sz="2100" dirty="0" err="1"/>
              <a:t>menyelesaikan</a:t>
            </a:r>
            <a:r>
              <a:rPr lang="en-US" sz="2100" dirty="0"/>
              <a:t> </a:t>
            </a:r>
            <a:r>
              <a:rPr lang="en-US" sz="2100" i="1" dirty="0"/>
              <a:t>goal</a:t>
            </a:r>
            <a:r>
              <a:rPr lang="en-US" sz="2100" dirty="0"/>
              <a:t>, </a:t>
            </a:r>
            <a:r>
              <a:rPr lang="en-US" sz="2100" dirty="0" err="1"/>
              <a:t>misalnya</a:t>
            </a:r>
            <a:r>
              <a:rPr lang="en-US" sz="2100" dirty="0"/>
              <a:t>, </a:t>
            </a:r>
            <a:r>
              <a:rPr lang="en-US" sz="2100" dirty="0" err="1"/>
              <a:t>menjawab</a:t>
            </a:r>
            <a:r>
              <a:rPr lang="en-US" sz="2100" dirty="0"/>
              <a:t> </a:t>
            </a:r>
            <a:r>
              <a:rPr lang="en-US" sz="2100" dirty="0" err="1"/>
              <a:t>pertanyaannya</a:t>
            </a:r>
            <a:endParaRPr lang="en-US" sz="2100" dirty="0"/>
          </a:p>
          <a:p>
            <a:pPr marL="354013" indent="-255588">
              <a:spcBef>
                <a:spcPts val="600"/>
              </a:spcBef>
              <a:spcAft>
                <a:spcPts val="600"/>
              </a:spcAft>
              <a:buFont typeface="Arial" panose="020B0604020202020204" pitchFamily="34" charset="0"/>
              <a:buChar char="•"/>
            </a:pPr>
            <a:r>
              <a:rPr lang="en-US" sz="2100" dirty="0"/>
              <a:t>Ketika program </a:t>
            </a:r>
            <a:r>
              <a:rPr lang="en-US" sz="2100" dirty="0" err="1"/>
              <a:t>sedang</a:t>
            </a:r>
            <a:r>
              <a:rPr lang="en-US" sz="2100" dirty="0"/>
              <a:t> </a:t>
            </a:r>
            <a:r>
              <a:rPr lang="en-US" sz="2100" dirty="0" err="1"/>
              <a:t>berjalan</a:t>
            </a:r>
            <a:r>
              <a:rPr lang="en-US" sz="2100" dirty="0"/>
              <a:t>, </a:t>
            </a:r>
            <a:r>
              <a:rPr lang="en-US" sz="2100" dirty="0" err="1"/>
              <a:t>pengguna</a:t>
            </a:r>
            <a:r>
              <a:rPr lang="en-US" sz="2100" dirty="0"/>
              <a:t> </a:t>
            </a:r>
            <a:r>
              <a:rPr lang="en-US" sz="2100" dirty="0" err="1"/>
              <a:t>menjawab</a:t>
            </a:r>
            <a:r>
              <a:rPr lang="en-US" sz="2100" dirty="0"/>
              <a:t> </a:t>
            </a:r>
            <a:r>
              <a:rPr lang="en-US" sz="2100" dirty="0" err="1"/>
              <a:t>pertanyaan</a:t>
            </a:r>
            <a:r>
              <a:rPr lang="en-US" sz="2100" dirty="0"/>
              <a:t> </a:t>
            </a:r>
            <a:r>
              <a:rPr lang="en-US" sz="2100" dirty="0" err="1"/>
              <a:t>untuk</a:t>
            </a:r>
            <a:r>
              <a:rPr lang="en-US" sz="2100" dirty="0"/>
              <a:t> </a:t>
            </a:r>
            <a:r>
              <a:rPr lang="en-US" sz="2100" dirty="0" err="1"/>
              <a:t>memenuhi</a:t>
            </a:r>
            <a:r>
              <a:rPr lang="en-US" sz="2100" dirty="0"/>
              <a:t> </a:t>
            </a:r>
            <a:r>
              <a:rPr lang="en-US" sz="2100" dirty="0" err="1"/>
              <a:t>aturan</a:t>
            </a:r>
            <a:r>
              <a:rPr lang="en-US" sz="2100" dirty="0"/>
              <a:t> yang </a:t>
            </a:r>
            <a:r>
              <a:rPr lang="en-US" sz="2100" dirty="0" err="1"/>
              <a:t>mendahuluinya</a:t>
            </a:r>
            <a:r>
              <a:rPr lang="en-US" sz="2100" dirty="0"/>
              <a:t> yang </a:t>
            </a:r>
            <a:r>
              <a:rPr lang="en-US" sz="2100" dirty="0" err="1"/>
              <a:t>diperlukan</a:t>
            </a:r>
            <a:endParaRPr lang="en-US" sz="2100" dirty="0"/>
          </a:p>
          <a:p>
            <a:pPr marL="354013" indent="-255588">
              <a:spcBef>
                <a:spcPts val="600"/>
              </a:spcBef>
              <a:spcAft>
                <a:spcPts val="600"/>
              </a:spcAft>
              <a:buFont typeface="Arial" panose="020B0604020202020204" pitchFamily="34" charset="0"/>
              <a:buChar char="•"/>
            </a:pPr>
            <a:r>
              <a:rPr lang="en-US" sz="2100" dirty="0" err="1"/>
              <a:t>Dapatkan</a:t>
            </a:r>
            <a:r>
              <a:rPr lang="en-US" sz="2100" dirty="0"/>
              <a:t> </a:t>
            </a:r>
            <a:r>
              <a:rPr lang="en-US" sz="2100" dirty="0" err="1"/>
              <a:t>hasil</a:t>
            </a:r>
            <a:r>
              <a:rPr lang="en-US" sz="2100" dirty="0"/>
              <a:t>, </a:t>
            </a:r>
            <a:r>
              <a:rPr lang="en-US" sz="2100" dirty="0" err="1"/>
              <a:t>yaitu</a:t>
            </a:r>
            <a:r>
              <a:rPr lang="en-US" sz="2100" dirty="0"/>
              <a:t> </a:t>
            </a:r>
            <a:r>
              <a:rPr lang="en-US" sz="2100" i="1" dirty="0"/>
              <a:t>goal</a:t>
            </a:r>
            <a:r>
              <a:rPr lang="en-US" sz="2100" dirty="0"/>
              <a:t> </a:t>
            </a:r>
            <a:r>
              <a:rPr lang="en-US" sz="2100" dirty="0" err="1"/>
              <a:t>dapat</a:t>
            </a:r>
            <a:r>
              <a:rPr lang="en-US" sz="2100" dirty="0"/>
              <a:t> </a:t>
            </a:r>
            <a:r>
              <a:rPr lang="en-US" sz="2100" dirty="0" err="1"/>
              <a:t>atau</a:t>
            </a:r>
            <a:r>
              <a:rPr lang="en-US" sz="2100" dirty="0"/>
              <a:t> </a:t>
            </a:r>
            <a:r>
              <a:rPr lang="en-US" sz="2100" dirty="0" err="1"/>
              <a:t>tidak</a:t>
            </a:r>
            <a:r>
              <a:rPr lang="en-US" sz="2100" dirty="0"/>
              <a:t> </a:t>
            </a:r>
            <a:r>
              <a:rPr lang="en-US" sz="2100" dirty="0" err="1"/>
              <a:t>dapat</a:t>
            </a:r>
            <a:r>
              <a:rPr lang="en-US" sz="2100" dirty="0"/>
              <a:t> </a:t>
            </a:r>
            <a:r>
              <a:rPr lang="en-US" sz="2100" dirty="0" err="1"/>
              <a:t>dicapai</a:t>
            </a:r>
            <a:endParaRPr lang="en-US" sz="2100" dirty="0"/>
          </a:p>
        </p:txBody>
      </p:sp>
      <p:sp>
        <p:nvSpPr>
          <p:cNvPr id="5" name="Content Placeholder 11">
            <a:extLst>
              <a:ext uri="{FF2B5EF4-FFF2-40B4-BE49-F238E27FC236}">
                <a16:creationId xmlns:a16="http://schemas.microsoft.com/office/drawing/2014/main" id="{3855B8AD-8B94-4EBE-870C-75377E850AAD}"/>
              </a:ext>
            </a:extLst>
          </p:cNvPr>
          <p:cNvSpPr txBox="1">
            <a:spLocks/>
          </p:cNvSpPr>
          <p:nvPr/>
        </p:nvSpPr>
        <p:spPr>
          <a:xfrm>
            <a:off x="6494106" y="1884783"/>
            <a:ext cx="5169159" cy="444137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sv-SE" sz="2100" dirty="0"/>
              <a:t>Misalnya terdapat tiga aturan yang sama dalam basis pengetahuan seperti yang digunakan dalam contoh sebelumnya, kemudian menambahkan data berikut</a:t>
            </a:r>
            <a:r>
              <a:rPr lang="en-US" sz="2100" dirty="0"/>
              <a:t>:</a:t>
            </a:r>
          </a:p>
          <a:p>
            <a:pPr marL="354013" indent="-255588">
              <a:spcBef>
                <a:spcPts val="400"/>
              </a:spcBef>
              <a:spcAft>
                <a:spcPts val="400"/>
              </a:spcAft>
              <a:buFont typeface="Arial" panose="020B0604020202020204" pitchFamily="34" charset="0"/>
              <a:buChar char="•"/>
            </a:pPr>
            <a:r>
              <a:rPr lang="en-US" sz="2100" i="1" dirty="0"/>
              <a:t>“</a:t>
            </a:r>
            <a:r>
              <a:rPr lang="en-US" sz="2100" i="1" dirty="0" err="1"/>
              <a:t>Ujang</a:t>
            </a:r>
            <a:r>
              <a:rPr lang="en-US" sz="2100" i="1" dirty="0"/>
              <a:t> </a:t>
            </a:r>
            <a:r>
              <a:rPr lang="en-US" sz="2100" i="1" dirty="0" err="1"/>
              <a:t>adalah</a:t>
            </a:r>
            <a:r>
              <a:rPr lang="en-US" sz="2100" i="1" dirty="0"/>
              <a:t> </a:t>
            </a:r>
            <a:r>
              <a:rPr lang="en-US" sz="2100" i="1" dirty="0" err="1"/>
              <a:t>siswa</a:t>
            </a:r>
            <a:r>
              <a:rPr lang="en-US" sz="2100" i="1" dirty="0"/>
              <a:t> </a:t>
            </a:r>
            <a:r>
              <a:rPr lang="en-US" sz="2100" i="1" dirty="0" err="1"/>
              <a:t>tahun</a:t>
            </a:r>
            <a:r>
              <a:rPr lang="en-US" sz="2100" i="1" dirty="0"/>
              <a:t> </a:t>
            </a:r>
            <a:r>
              <a:rPr lang="en-US" sz="2100" i="1" dirty="0" err="1"/>
              <a:t>ketiga</a:t>
            </a:r>
            <a:r>
              <a:rPr lang="en-US" sz="2100" i="1" dirty="0"/>
              <a:t>”</a:t>
            </a:r>
          </a:p>
          <a:p>
            <a:pPr marL="98425" indent="0">
              <a:spcBef>
                <a:spcPts val="400"/>
              </a:spcBef>
              <a:spcAft>
                <a:spcPts val="400"/>
              </a:spcAft>
              <a:buNone/>
            </a:pPr>
            <a:r>
              <a:rPr lang="en-US" sz="2100" dirty="0" err="1"/>
              <a:t>Apa</a:t>
            </a:r>
            <a:r>
              <a:rPr lang="en-US" sz="2100" dirty="0"/>
              <a:t> yang </a:t>
            </a:r>
            <a:r>
              <a:rPr lang="en-US" sz="2100" dirty="0" err="1"/>
              <a:t>dilakukan</a:t>
            </a:r>
            <a:r>
              <a:rPr lang="en-US" sz="2100" dirty="0"/>
              <a:t> </a:t>
            </a:r>
            <a:r>
              <a:rPr lang="en-US" sz="2100" dirty="0" err="1"/>
              <a:t>sistem</a:t>
            </a:r>
            <a:r>
              <a:rPr lang="en-US" sz="2100" dirty="0"/>
              <a:t> </a:t>
            </a:r>
            <a:r>
              <a:rPr lang="en-US" sz="2100" dirty="0" err="1"/>
              <a:t>dengan</a:t>
            </a:r>
            <a:r>
              <a:rPr lang="en-US" sz="2100" dirty="0"/>
              <a:t> </a:t>
            </a:r>
            <a:r>
              <a:rPr lang="en-US" sz="2100" dirty="0" err="1"/>
              <a:t>segera</a:t>
            </a:r>
            <a:r>
              <a:rPr lang="en-US" sz="2100" dirty="0"/>
              <a:t>?</a:t>
            </a:r>
          </a:p>
          <a:p>
            <a:pPr marL="98425" indent="0">
              <a:spcBef>
                <a:spcPts val="400"/>
              </a:spcBef>
              <a:spcAft>
                <a:spcPts val="400"/>
              </a:spcAft>
              <a:buNone/>
            </a:pPr>
            <a:r>
              <a:rPr lang="en-US" sz="2100" dirty="0" err="1"/>
              <a:t>Apa</a:t>
            </a:r>
            <a:r>
              <a:rPr lang="en-US" sz="2100" dirty="0"/>
              <a:t> yang </a:t>
            </a:r>
            <a:r>
              <a:rPr lang="en-US" sz="2100" dirty="0" err="1"/>
              <a:t>dilakukan</a:t>
            </a:r>
            <a:r>
              <a:rPr lang="en-US" sz="2100" dirty="0"/>
              <a:t> </a:t>
            </a:r>
            <a:r>
              <a:rPr lang="en-US" sz="2100" dirty="0" err="1"/>
              <a:t>sistem</a:t>
            </a:r>
            <a:r>
              <a:rPr lang="en-US" sz="2100" dirty="0"/>
              <a:t> </a:t>
            </a:r>
            <a:r>
              <a:rPr lang="en-US" sz="2100" dirty="0" err="1"/>
              <a:t>ketika</a:t>
            </a:r>
            <a:r>
              <a:rPr lang="en-US" sz="2100" dirty="0"/>
              <a:t> </a:t>
            </a:r>
            <a:r>
              <a:rPr lang="en-US" sz="2100" dirty="0" err="1"/>
              <a:t>kita</a:t>
            </a:r>
            <a:r>
              <a:rPr lang="en-US" sz="2100" dirty="0"/>
              <a:t> </a:t>
            </a:r>
            <a:r>
              <a:rPr lang="en-US" sz="2100" dirty="0" err="1"/>
              <a:t>mengajukan</a:t>
            </a:r>
            <a:r>
              <a:rPr lang="en-US" sz="2100" dirty="0"/>
              <a:t> </a:t>
            </a:r>
            <a:r>
              <a:rPr lang="en-US" sz="2100" dirty="0" err="1"/>
              <a:t>pertanyaan</a:t>
            </a:r>
            <a:r>
              <a:rPr lang="en-US" sz="2100" dirty="0"/>
              <a:t> </a:t>
            </a:r>
            <a:r>
              <a:rPr lang="en-US" sz="2100" dirty="0" err="1"/>
              <a:t>berikut</a:t>
            </a:r>
            <a:r>
              <a:rPr lang="en-US" sz="2100" dirty="0"/>
              <a:t>:</a:t>
            </a:r>
          </a:p>
          <a:p>
            <a:pPr marL="354013" indent="-255588">
              <a:spcBef>
                <a:spcPts val="400"/>
              </a:spcBef>
              <a:spcAft>
                <a:spcPts val="400"/>
              </a:spcAft>
              <a:buFont typeface="Arial" panose="020B0604020202020204" pitchFamily="34" charset="0"/>
              <a:buChar char="•"/>
            </a:pPr>
            <a:r>
              <a:rPr lang="en-US" sz="2100" i="1" dirty="0"/>
              <a:t>“</a:t>
            </a:r>
            <a:r>
              <a:rPr lang="en-US" sz="2100" i="1" dirty="0" err="1"/>
              <a:t>Adakah</a:t>
            </a:r>
            <a:r>
              <a:rPr lang="en-US" sz="2100" i="1" dirty="0"/>
              <a:t> orang yang </a:t>
            </a:r>
            <a:r>
              <a:rPr lang="en-US" sz="2100" i="1" dirty="0" err="1"/>
              <a:t>akan</a:t>
            </a:r>
            <a:r>
              <a:rPr lang="en-US" sz="2100" i="1" dirty="0"/>
              <a:t> </a:t>
            </a:r>
            <a:r>
              <a:rPr lang="en-US" sz="2100" i="1" dirty="0" err="1"/>
              <a:t>melihat</a:t>
            </a:r>
            <a:r>
              <a:rPr lang="en-US" sz="2100" i="1" dirty="0"/>
              <a:t> </a:t>
            </a:r>
            <a:r>
              <a:rPr lang="en-US" sz="2100" i="1" dirty="0" err="1"/>
              <a:t>iklan</a:t>
            </a:r>
            <a:r>
              <a:rPr lang="en-US" sz="2100" i="1" dirty="0"/>
              <a:t> </a:t>
            </a:r>
            <a:r>
              <a:rPr lang="en-US" sz="2100" i="1" dirty="0" err="1"/>
              <a:t>pekerjaan</a:t>
            </a:r>
            <a:r>
              <a:rPr lang="en-US" sz="2100" i="1" dirty="0"/>
              <a:t>?”</a:t>
            </a:r>
          </a:p>
          <a:p>
            <a:pPr marL="98425" indent="0">
              <a:spcBef>
                <a:spcPts val="1800"/>
              </a:spcBef>
              <a:spcAft>
                <a:spcPts val="400"/>
              </a:spcAft>
              <a:buNone/>
            </a:pPr>
            <a:r>
              <a:rPr lang="en-US" sz="1800" dirty="0" err="1"/>
              <a:t>Dalam</a:t>
            </a:r>
            <a:r>
              <a:rPr lang="en-US" sz="1800" dirty="0"/>
              <a:t> </a:t>
            </a:r>
            <a:r>
              <a:rPr lang="en-US" sz="1800" i="1" dirty="0"/>
              <a:t>backward chaining</a:t>
            </a:r>
            <a:r>
              <a:rPr lang="en-US" sz="1800" dirty="0"/>
              <a:t>, </a:t>
            </a:r>
            <a:r>
              <a:rPr lang="en-US" sz="1800" dirty="0" err="1"/>
              <a:t>sistem</a:t>
            </a:r>
            <a:r>
              <a:rPr lang="en-US" sz="1800" dirty="0"/>
              <a:t> </a:t>
            </a:r>
            <a:r>
              <a:rPr lang="en-US" sz="1800" dirty="0" err="1"/>
              <a:t>tidak</a:t>
            </a:r>
            <a:r>
              <a:rPr lang="en-US" sz="1800" dirty="0"/>
              <a:t> </a:t>
            </a:r>
            <a:r>
              <a:rPr lang="en-US" sz="1800" dirty="0" err="1"/>
              <a:t>bekerja</a:t>
            </a:r>
            <a:r>
              <a:rPr lang="en-US" sz="1800" dirty="0"/>
              <a:t> </a:t>
            </a:r>
            <a:r>
              <a:rPr lang="en-US" sz="1800" dirty="0" err="1"/>
              <a:t>sampai</a:t>
            </a:r>
            <a:r>
              <a:rPr lang="en-US" sz="1800" dirty="0"/>
              <a:t> </a:t>
            </a:r>
            <a:r>
              <a:rPr lang="en-US" sz="1800" dirty="0" err="1"/>
              <a:t>dia</a:t>
            </a:r>
            <a:r>
              <a:rPr lang="en-US" sz="1800" dirty="0"/>
              <a:t> </a:t>
            </a:r>
            <a:r>
              <a:rPr lang="en-US" sz="1800" dirty="0" err="1"/>
              <a:t>diperlukan</a:t>
            </a:r>
            <a:r>
              <a:rPr lang="en-US" sz="1800" dirty="0"/>
              <a:t>, </a:t>
            </a:r>
            <a:r>
              <a:rPr lang="en-US" sz="1800" dirty="0" err="1"/>
              <a:t>misalnya</a:t>
            </a:r>
            <a:r>
              <a:rPr lang="en-US" sz="1800" dirty="0"/>
              <a:t>, </a:t>
            </a:r>
            <a:r>
              <a:rPr lang="en-US" sz="1800" i="1" dirty="0"/>
              <a:t>goal </a:t>
            </a:r>
            <a:r>
              <a:rPr lang="en-US" sz="1800" dirty="0" err="1"/>
              <a:t>dispesifikasikan</a:t>
            </a:r>
            <a:endParaRPr lang="en-US" sz="1800" dirty="0"/>
          </a:p>
        </p:txBody>
      </p:sp>
    </p:spTree>
    <p:extLst>
      <p:ext uri="{BB962C8B-B14F-4D97-AF65-F5344CB8AC3E}">
        <p14:creationId xmlns:p14="http://schemas.microsoft.com/office/powerpoint/2010/main" val="98643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EC1490-A284-4D5F-9FDB-5890E5D94993}"/>
              </a:ext>
            </a:extLst>
          </p:cNvPr>
          <p:cNvSpPr>
            <a:spLocks noGrp="1"/>
          </p:cNvSpPr>
          <p:nvPr>
            <p:ph type="title"/>
          </p:nvPr>
        </p:nvSpPr>
        <p:spPr>
          <a:xfrm>
            <a:off x="1097280" y="286603"/>
            <a:ext cx="10058400" cy="1450757"/>
          </a:xfrm>
        </p:spPr>
        <p:txBody>
          <a:bodyPr>
            <a:normAutofit/>
          </a:bodyPr>
          <a:lstStyle/>
          <a:p>
            <a:r>
              <a:rPr lang="en-US" sz="4000" b="1" dirty="0"/>
              <a:t>BACKWARD CHAINING</a:t>
            </a:r>
            <a:br>
              <a:rPr lang="id-ID" sz="4000" b="1" dirty="0"/>
            </a:br>
            <a:r>
              <a:rPr lang="en-US" sz="2700" i="1" dirty="0" err="1"/>
              <a:t>Sistem</a:t>
            </a:r>
            <a:r>
              <a:rPr lang="en-US" sz="2700" i="1" dirty="0"/>
              <a:t> </a:t>
            </a:r>
            <a:r>
              <a:rPr lang="en-US" sz="2700" i="1" dirty="0" err="1"/>
              <a:t>Berbasis</a:t>
            </a:r>
            <a:r>
              <a:rPr lang="en-US" sz="2700" i="1" dirty="0"/>
              <a:t> </a:t>
            </a:r>
            <a:r>
              <a:rPr lang="en-US" sz="2700" i="1" dirty="0" err="1"/>
              <a:t>Aturan</a:t>
            </a:r>
            <a:endParaRPr lang="id-ID" sz="2700" i="1" dirty="0"/>
          </a:p>
        </p:txBody>
      </p:sp>
      <p:pic>
        <p:nvPicPr>
          <p:cNvPr id="14" name="Picture 4">
            <a:extLst>
              <a:ext uri="{FF2B5EF4-FFF2-40B4-BE49-F238E27FC236}">
                <a16:creationId xmlns:a16="http://schemas.microsoft.com/office/drawing/2014/main" id="{B7E07E4C-E13B-4AB7-94CB-476E7C8FC8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ntent Placeholder 11">
            <a:extLst>
              <a:ext uri="{FF2B5EF4-FFF2-40B4-BE49-F238E27FC236}">
                <a16:creationId xmlns:a16="http://schemas.microsoft.com/office/drawing/2014/main" id="{701E63DE-8FC2-4853-991F-899E50A48425}"/>
              </a:ext>
            </a:extLst>
          </p:cNvPr>
          <p:cNvSpPr txBox="1">
            <a:spLocks/>
          </p:cNvSpPr>
          <p:nvPr/>
        </p:nvSpPr>
        <p:spPr>
          <a:xfrm>
            <a:off x="1097279" y="1884784"/>
            <a:ext cx="10056433" cy="444137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en-US" sz="2200" dirty="0" err="1"/>
              <a:t>Sistem</a:t>
            </a:r>
            <a:r>
              <a:rPr lang="en-US" sz="2200" dirty="0"/>
              <a:t> </a:t>
            </a:r>
            <a:r>
              <a:rPr lang="en-US" sz="2200" dirty="0" err="1"/>
              <a:t>tidak</a:t>
            </a:r>
            <a:r>
              <a:rPr lang="en-US" sz="2200" dirty="0"/>
              <a:t> </a:t>
            </a:r>
            <a:r>
              <a:rPr lang="en-US" sz="2200" dirty="0" err="1"/>
              <a:t>akan</a:t>
            </a:r>
            <a:r>
              <a:rPr lang="en-US" sz="2200" dirty="0"/>
              <a:t> </a:t>
            </a:r>
            <a:r>
              <a:rPr lang="en-US" sz="2200" dirty="0" err="1"/>
              <a:t>melakukan</a:t>
            </a:r>
            <a:r>
              <a:rPr lang="en-US" sz="2200" dirty="0"/>
              <a:t> </a:t>
            </a:r>
            <a:r>
              <a:rPr lang="en-US" sz="2200" dirty="0" err="1"/>
              <a:t>apapun</a:t>
            </a:r>
            <a:r>
              <a:rPr lang="en-US" sz="2200" dirty="0"/>
              <a:t> </a:t>
            </a:r>
            <a:r>
              <a:rPr lang="en-US" sz="2200" dirty="0" err="1"/>
              <a:t>sampai</a:t>
            </a:r>
            <a:r>
              <a:rPr lang="en-US" sz="2200" dirty="0"/>
              <a:t> </a:t>
            </a:r>
            <a:r>
              <a:rPr lang="en-US" sz="2200" dirty="0" err="1"/>
              <a:t>diajukan</a:t>
            </a:r>
            <a:r>
              <a:rPr lang="en-US" sz="2200" dirty="0"/>
              <a:t> </a:t>
            </a:r>
            <a:r>
              <a:rPr lang="en-US" sz="2200" dirty="0" err="1"/>
              <a:t>pertanyaan</a:t>
            </a:r>
            <a:r>
              <a:rPr lang="en-US" sz="2200" dirty="0"/>
              <a:t>, </a:t>
            </a:r>
            <a:r>
              <a:rPr lang="en-US" sz="2200" dirty="0" err="1"/>
              <a:t>misalnya</a:t>
            </a:r>
            <a:r>
              <a:rPr lang="en-US" sz="2200" dirty="0"/>
              <a:t>, </a:t>
            </a:r>
            <a:r>
              <a:rPr lang="en-US" sz="2200" dirty="0" err="1"/>
              <a:t>diberikan</a:t>
            </a:r>
            <a:r>
              <a:rPr lang="en-US" sz="2200" dirty="0"/>
              <a:t> </a:t>
            </a:r>
            <a:r>
              <a:rPr lang="en-US" sz="2200" i="1" dirty="0"/>
              <a:t>goal</a:t>
            </a:r>
            <a:r>
              <a:rPr lang="en-US" sz="2200" dirty="0"/>
              <a:t> </a:t>
            </a:r>
            <a:r>
              <a:rPr lang="en-US" sz="2200" dirty="0" err="1"/>
              <a:t>untuk</a:t>
            </a:r>
            <a:r>
              <a:rPr lang="en-US" sz="2200" dirty="0"/>
              <a:t> </a:t>
            </a:r>
            <a:r>
              <a:rPr lang="en-US" sz="2200" dirty="0" err="1"/>
              <a:t>mencari</a:t>
            </a:r>
            <a:r>
              <a:rPr lang="en-US" sz="2200" dirty="0"/>
              <a:t> </a:t>
            </a:r>
            <a:r>
              <a:rPr lang="en-US" sz="2200" dirty="0" err="1"/>
              <a:t>atau</a:t>
            </a:r>
            <a:r>
              <a:rPr lang="en-US" sz="2200" dirty="0"/>
              <a:t> </a:t>
            </a:r>
            <a:r>
              <a:rPr lang="en-US" sz="2200" dirty="0" err="1"/>
              <a:t>hipotesis</a:t>
            </a:r>
            <a:r>
              <a:rPr lang="en-US" sz="2200" dirty="0"/>
              <a:t> </a:t>
            </a:r>
            <a:r>
              <a:rPr lang="en-US" sz="2200" dirty="0" err="1"/>
              <a:t>untuk</a:t>
            </a:r>
            <a:r>
              <a:rPr lang="en-US" sz="2200" dirty="0"/>
              <a:t> </a:t>
            </a:r>
            <a:r>
              <a:rPr lang="en-US" sz="2200" dirty="0" err="1"/>
              <a:t>diuji</a:t>
            </a:r>
            <a:endParaRPr lang="en-US" sz="2200" dirty="0"/>
          </a:p>
          <a:p>
            <a:pPr marL="98425" indent="0">
              <a:spcBef>
                <a:spcPts val="400"/>
              </a:spcBef>
              <a:spcAft>
                <a:spcPts val="400"/>
              </a:spcAft>
              <a:buNone/>
            </a:pPr>
            <a:r>
              <a:rPr lang="en-US" sz="2200" dirty="0" err="1"/>
              <a:t>Saat</a:t>
            </a:r>
            <a:r>
              <a:rPr lang="en-US" sz="2200" dirty="0"/>
              <a:t> </a:t>
            </a:r>
            <a:r>
              <a:rPr lang="en-US" sz="2200" dirty="0" err="1"/>
              <a:t>ditanya</a:t>
            </a:r>
            <a:r>
              <a:rPr lang="en-US" sz="2200" dirty="0"/>
              <a:t> </a:t>
            </a:r>
            <a:r>
              <a:rPr lang="en-US" sz="2200" dirty="0" err="1"/>
              <a:t>pertanyaan</a:t>
            </a:r>
            <a:r>
              <a:rPr lang="en-US" sz="2200" dirty="0"/>
              <a:t>:</a:t>
            </a:r>
          </a:p>
          <a:p>
            <a:pPr marL="354013" indent="-255588">
              <a:spcBef>
                <a:spcPts val="400"/>
              </a:spcBef>
              <a:spcAft>
                <a:spcPts val="400"/>
              </a:spcAft>
              <a:buFont typeface="Arial" panose="020B0604020202020204" pitchFamily="34" charset="0"/>
              <a:buChar char="•"/>
            </a:pPr>
            <a:r>
              <a:rPr lang="en-US" sz="2200" i="1" dirty="0" err="1"/>
              <a:t>Adakah</a:t>
            </a:r>
            <a:r>
              <a:rPr lang="en-US" sz="2200" i="1" dirty="0"/>
              <a:t> orang yang </a:t>
            </a:r>
            <a:r>
              <a:rPr lang="en-US" sz="2200" i="1" dirty="0" err="1"/>
              <a:t>akan</a:t>
            </a:r>
            <a:r>
              <a:rPr lang="en-US" sz="2200" i="1" dirty="0"/>
              <a:t> </a:t>
            </a:r>
            <a:r>
              <a:rPr lang="en-US" sz="2200" i="1" dirty="0" err="1"/>
              <a:t>melihat</a:t>
            </a:r>
            <a:r>
              <a:rPr lang="en-US" sz="2200" i="1" dirty="0"/>
              <a:t> </a:t>
            </a:r>
            <a:r>
              <a:rPr lang="en-US" sz="2200" i="1" dirty="0" err="1"/>
              <a:t>iklan</a:t>
            </a:r>
            <a:r>
              <a:rPr lang="en-US" sz="2200" i="1" dirty="0"/>
              <a:t> </a:t>
            </a:r>
            <a:r>
              <a:rPr lang="en-US" sz="2200" i="1" dirty="0" err="1"/>
              <a:t>pekerjaan</a:t>
            </a:r>
            <a:r>
              <a:rPr lang="en-US" sz="2200" i="1" dirty="0"/>
              <a:t>?</a:t>
            </a:r>
          </a:p>
          <a:p>
            <a:pPr marL="354013" indent="-255588">
              <a:spcBef>
                <a:spcPts val="400"/>
              </a:spcBef>
              <a:spcAft>
                <a:spcPts val="400"/>
              </a:spcAft>
              <a:buFont typeface="Arial" panose="020B0604020202020204" pitchFamily="34" charset="0"/>
              <a:buChar char="•"/>
            </a:pPr>
            <a:endParaRPr lang="en-US" sz="2200" dirty="0"/>
          </a:p>
          <a:p>
            <a:pPr marL="98425" indent="0">
              <a:spcBef>
                <a:spcPts val="400"/>
              </a:spcBef>
              <a:spcAft>
                <a:spcPts val="400"/>
              </a:spcAft>
              <a:buNone/>
            </a:pPr>
            <a:r>
              <a:rPr lang="en-US" sz="2200" dirty="0" err="1"/>
              <a:t>Sistem</a:t>
            </a:r>
            <a:r>
              <a:rPr lang="en-US" sz="2200" dirty="0"/>
              <a:t> </a:t>
            </a:r>
            <a:r>
              <a:rPr lang="en-US" sz="2200" dirty="0" err="1"/>
              <a:t>akan</a:t>
            </a:r>
            <a:r>
              <a:rPr lang="en-US" sz="2200" dirty="0"/>
              <a:t> </a:t>
            </a:r>
            <a:r>
              <a:rPr lang="en-US" sz="2200" dirty="0" err="1"/>
              <a:t>mencoba</a:t>
            </a:r>
            <a:r>
              <a:rPr lang="en-US" sz="2200" dirty="0"/>
              <a:t> </a:t>
            </a:r>
            <a:r>
              <a:rPr lang="en-US" sz="2200" dirty="0" err="1"/>
              <a:t>menjawabnya</a:t>
            </a:r>
            <a:r>
              <a:rPr lang="en-US" sz="2200" dirty="0"/>
              <a:t>:</a:t>
            </a:r>
          </a:p>
          <a:p>
            <a:pPr marL="354013" indent="-255588">
              <a:spcBef>
                <a:spcPts val="400"/>
              </a:spcBef>
              <a:spcAft>
                <a:spcPts val="400"/>
              </a:spcAft>
              <a:buFont typeface="Arial" panose="020B0604020202020204" pitchFamily="34" charset="0"/>
              <a:buChar char="•"/>
            </a:pPr>
            <a:r>
              <a:rPr lang="en-US" sz="2200" dirty="0"/>
              <a:t>Langkah </a:t>
            </a:r>
            <a:r>
              <a:rPr lang="en-US" sz="2200" dirty="0" err="1"/>
              <a:t>pertama</a:t>
            </a:r>
            <a:r>
              <a:rPr lang="en-US" sz="2200" dirty="0"/>
              <a:t> </a:t>
            </a:r>
            <a:r>
              <a:rPr lang="en-US" sz="2200" dirty="0" err="1"/>
              <a:t>adalah</a:t>
            </a:r>
            <a:r>
              <a:rPr lang="en-US" sz="2200" dirty="0"/>
              <a:t> </a:t>
            </a:r>
            <a:r>
              <a:rPr lang="en-US" sz="2200" dirty="0" err="1"/>
              <a:t>mencari</a:t>
            </a:r>
            <a:r>
              <a:rPr lang="en-US" sz="2200" dirty="0"/>
              <a:t> </a:t>
            </a:r>
            <a:r>
              <a:rPr lang="en-US" sz="2200" dirty="0" err="1"/>
              <a:t>fakta</a:t>
            </a:r>
            <a:r>
              <a:rPr lang="en-US" sz="2200" dirty="0"/>
              <a:t> yang </a:t>
            </a:r>
            <a:r>
              <a:rPr lang="en-US" sz="2200" dirty="0" err="1"/>
              <a:t>memberikan</a:t>
            </a:r>
            <a:r>
              <a:rPr lang="en-US" sz="2200" dirty="0"/>
              <a:t> </a:t>
            </a:r>
            <a:r>
              <a:rPr lang="en-US" sz="2200" dirty="0" err="1"/>
              <a:t>jawaban</a:t>
            </a:r>
            <a:r>
              <a:rPr lang="en-US" sz="2200" dirty="0"/>
              <a:t> </a:t>
            </a:r>
            <a:r>
              <a:rPr lang="en-US" sz="2200" dirty="0" err="1"/>
              <a:t>secara</a:t>
            </a:r>
            <a:r>
              <a:rPr lang="en-US" sz="2200" dirty="0"/>
              <a:t> </a:t>
            </a:r>
            <a:r>
              <a:rPr lang="en-US" sz="2200" dirty="0" err="1"/>
              <a:t>langsung</a:t>
            </a:r>
            <a:r>
              <a:rPr lang="en-US" sz="2200" dirty="0"/>
              <a:t>, </a:t>
            </a:r>
            <a:r>
              <a:rPr lang="en-US" sz="2200" dirty="0" err="1"/>
              <a:t>atau</a:t>
            </a:r>
            <a:r>
              <a:rPr lang="en-US" sz="2200" dirty="0"/>
              <a:t> </a:t>
            </a:r>
            <a:r>
              <a:rPr lang="en-US" sz="2200" dirty="0" err="1"/>
              <a:t>untuk</a:t>
            </a:r>
            <a:r>
              <a:rPr lang="en-US" sz="2200" dirty="0"/>
              <a:t> </a:t>
            </a:r>
            <a:r>
              <a:rPr lang="en-US" sz="2200" dirty="0" err="1"/>
              <a:t>suatu</a:t>
            </a:r>
            <a:r>
              <a:rPr lang="en-US" sz="2200" dirty="0"/>
              <a:t> </a:t>
            </a:r>
            <a:r>
              <a:rPr lang="en-US" sz="2200" dirty="0" err="1"/>
              <a:t>aturan</a:t>
            </a:r>
            <a:r>
              <a:rPr lang="en-US" sz="2200" dirty="0"/>
              <a:t> </a:t>
            </a:r>
            <a:r>
              <a:rPr lang="en-US" sz="2200" dirty="0" err="1"/>
              <a:t>dengan</a:t>
            </a:r>
            <a:r>
              <a:rPr lang="en-US" sz="2200" dirty="0"/>
              <a:t> </a:t>
            </a:r>
            <a:r>
              <a:rPr lang="en-US" sz="2200" dirty="0" err="1"/>
              <a:t>jawabannya</a:t>
            </a:r>
            <a:r>
              <a:rPr lang="en-US" sz="2200" dirty="0"/>
              <a:t> yang </a:t>
            </a:r>
            <a:r>
              <a:rPr lang="en-US" sz="2200" dirty="0" err="1"/>
              <a:t>dapat</a:t>
            </a:r>
            <a:r>
              <a:rPr lang="en-US" sz="2200" dirty="0"/>
              <a:t> </a:t>
            </a:r>
            <a:r>
              <a:rPr lang="en-US" sz="2200" dirty="0" err="1"/>
              <a:t>disimpulkan</a:t>
            </a:r>
            <a:r>
              <a:rPr lang="en-US" sz="2200" dirty="0"/>
              <a:t>. </a:t>
            </a:r>
            <a:r>
              <a:rPr lang="en-US" sz="2200" dirty="0" err="1"/>
              <a:t>Sistem</a:t>
            </a:r>
            <a:r>
              <a:rPr lang="en-US" sz="2200" dirty="0"/>
              <a:t> </a:t>
            </a:r>
            <a:r>
              <a:rPr lang="en-US" sz="2200" dirty="0" err="1"/>
              <a:t>mencari</a:t>
            </a:r>
            <a:r>
              <a:rPr lang="en-US" sz="2200" dirty="0"/>
              <a:t> </a:t>
            </a:r>
            <a:r>
              <a:rPr lang="en-US" sz="2200" dirty="0" err="1"/>
              <a:t>diseluruh</a:t>
            </a:r>
            <a:r>
              <a:rPr lang="en-US" sz="2200" dirty="0"/>
              <a:t> basis </a:t>
            </a:r>
            <a:r>
              <a:rPr lang="en-US" sz="2200" dirty="0" err="1"/>
              <a:t>pengetahuan</a:t>
            </a:r>
            <a:r>
              <a:rPr lang="en-US" sz="2200" dirty="0"/>
              <a:t> </a:t>
            </a:r>
            <a:r>
              <a:rPr lang="en-US" sz="2200" dirty="0" err="1"/>
              <a:t>untuk</a:t>
            </a:r>
            <a:r>
              <a:rPr lang="en-US" sz="2200" dirty="0"/>
              <a:t> </a:t>
            </a:r>
            <a:r>
              <a:rPr lang="en-US" sz="2200" dirty="0" err="1"/>
              <a:t>aturan</a:t>
            </a:r>
            <a:r>
              <a:rPr lang="en-US" sz="2200" dirty="0"/>
              <a:t> yang </a:t>
            </a:r>
            <a:r>
              <a:rPr lang="en-US" sz="2200" dirty="0" err="1"/>
              <a:t>kesimpulannya</a:t>
            </a:r>
            <a:r>
              <a:rPr lang="en-US" sz="2200" dirty="0"/>
              <a:t>, </a:t>
            </a:r>
            <a:r>
              <a:rPr lang="en-US" sz="2200" dirty="0" err="1"/>
              <a:t>jika</a:t>
            </a:r>
            <a:r>
              <a:rPr lang="en-US" sz="2200" dirty="0"/>
              <a:t> </a:t>
            </a:r>
            <a:r>
              <a:rPr lang="en-US" sz="2200" dirty="0" err="1"/>
              <a:t>dibuat</a:t>
            </a:r>
            <a:r>
              <a:rPr lang="en-US" sz="2200" dirty="0"/>
              <a:t> </a:t>
            </a:r>
            <a:r>
              <a:rPr lang="en-US" sz="2200" dirty="0" err="1"/>
              <a:t>benar</a:t>
            </a:r>
            <a:r>
              <a:rPr lang="en-US" sz="2200" dirty="0"/>
              <a:t>, </a:t>
            </a:r>
            <a:r>
              <a:rPr lang="en-US" sz="2200" dirty="0" err="1"/>
              <a:t>akan</a:t>
            </a:r>
            <a:r>
              <a:rPr lang="en-US" sz="2200" dirty="0"/>
              <a:t> </a:t>
            </a:r>
            <a:r>
              <a:rPr lang="en-US" sz="2200" dirty="0" err="1"/>
              <a:t>menjawab</a:t>
            </a:r>
            <a:r>
              <a:rPr lang="en-US" sz="2200" dirty="0"/>
              <a:t> </a:t>
            </a:r>
            <a:r>
              <a:rPr lang="en-US" sz="2200" dirty="0" err="1"/>
              <a:t>pertanyaan</a:t>
            </a:r>
            <a:endParaRPr lang="en-US" sz="2200" dirty="0"/>
          </a:p>
        </p:txBody>
      </p:sp>
    </p:spTree>
    <p:extLst>
      <p:ext uri="{BB962C8B-B14F-4D97-AF65-F5344CB8AC3E}">
        <p14:creationId xmlns:p14="http://schemas.microsoft.com/office/powerpoint/2010/main" val="390546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4" end="4"/>
                                            </p:txEl>
                                          </p:spTgt>
                                        </p:tgtEl>
                                        <p:attrNameLst>
                                          <p:attrName>style.visibility</p:attrName>
                                        </p:attrNameLst>
                                      </p:cBhvr>
                                      <p:to>
                                        <p:strVal val="visible"/>
                                      </p:to>
                                    </p:set>
                                    <p:animEffect transition="in" filter="fade">
                                      <p:cBhvr>
                                        <p:cTn id="7" dur="500"/>
                                        <p:tgtEl>
                                          <p:spTgt spid="1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
                                            <p:txEl>
                                              <p:pRg st="5" end="5"/>
                                            </p:txEl>
                                          </p:spTgt>
                                        </p:tgtEl>
                                        <p:attrNameLst>
                                          <p:attrName>style.visibility</p:attrName>
                                        </p:attrNameLst>
                                      </p:cBhvr>
                                      <p:to>
                                        <p:strVal val="visible"/>
                                      </p:to>
                                    </p:set>
                                    <p:animEffect transition="in" filter="fade">
                                      <p:cBhvr>
                                        <p:cTn id="10"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EC1490-A284-4D5F-9FDB-5890E5D94993}"/>
              </a:ext>
            </a:extLst>
          </p:cNvPr>
          <p:cNvSpPr>
            <a:spLocks noGrp="1"/>
          </p:cNvSpPr>
          <p:nvPr>
            <p:ph type="title"/>
          </p:nvPr>
        </p:nvSpPr>
        <p:spPr>
          <a:xfrm>
            <a:off x="1097280" y="286603"/>
            <a:ext cx="10058400" cy="1450757"/>
          </a:xfrm>
        </p:spPr>
        <p:txBody>
          <a:bodyPr>
            <a:normAutofit/>
          </a:bodyPr>
          <a:lstStyle/>
          <a:p>
            <a:r>
              <a:rPr lang="en-US" sz="4000" b="1" dirty="0"/>
              <a:t>BACKWARD CHAINING</a:t>
            </a:r>
            <a:br>
              <a:rPr lang="id-ID" sz="4000" b="1" dirty="0"/>
            </a:br>
            <a:r>
              <a:rPr lang="en-US" sz="2700" i="1" dirty="0" err="1"/>
              <a:t>Sistem</a:t>
            </a:r>
            <a:r>
              <a:rPr lang="en-US" sz="2700" i="1" dirty="0"/>
              <a:t> </a:t>
            </a:r>
            <a:r>
              <a:rPr lang="en-US" sz="2700" i="1" dirty="0" err="1"/>
              <a:t>Berbasis</a:t>
            </a:r>
            <a:r>
              <a:rPr lang="en-US" sz="2700" i="1" dirty="0"/>
              <a:t> </a:t>
            </a:r>
            <a:r>
              <a:rPr lang="en-US" sz="2700" i="1" dirty="0" err="1"/>
              <a:t>Aturan</a:t>
            </a:r>
            <a:endParaRPr lang="id-ID" sz="2700" i="1" dirty="0"/>
          </a:p>
        </p:txBody>
      </p:sp>
      <p:pic>
        <p:nvPicPr>
          <p:cNvPr id="14" name="Picture 4">
            <a:extLst>
              <a:ext uri="{FF2B5EF4-FFF2-40B4-BE49-F238E27FC236}">
                <a16:creationId xmlns:a16="http://schemas.microsoft.com/office/drawing/2014/main" id="{B7E07E4C-E13B-4AB7-94CB-476E7C8FC8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ntent Placeholder 11">
            <a:extLst>
              <a:ext uri="{FF2B5EF4-FFF2-40B4-BE49-F238E27FC236}">
                <a16:creationId xmlns:a16="http://schemas.microsoft.com/office/drawing/2014/main" id="{701E63DE-8FC2-4853-991F-899E50A48425}"/>
              </a:ext>
            </a:extLst>
          </p:cNvPr>
          <p:cNvSpPr txBox="1">
            <a:spLocks/>
          </p:cNvSpPr>
          <p:nvPr/>
        </p:nvSpPr>
        <p:spPr>
          <a:xfrm>
            <a:off x="1097279" y="1884784"/>
            <a:ext cx="10056433" cy="444137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400"/>
              </a:spcBef>
              <a:spcAft>
                <a:spcPts val="400"/>
              </a:spcAft>
              <a:buNone/>
            </a:pPr>
            <a:r>
              <a:rPr lang="en-US" sz="2200" dirty="0" err="1"/>
              <a:t>Dalam</a:t>
            </a:r>
            <a:r>
              <a:rPr lang="en-US" sz="2200" dirty="0"/>
              <a:t> </a:t>
            </a:r>
            <a:r>
              <a:rPr lang="en-US" sz="2200" dirty="0" err="1"/>
              <a:t>contoh</a:t>
            </a:r>
            <a:r>
              <a:rPr lang="en-US" sz="2200" dirty="0"/>
              <a:t> </a:t>
            </a:r>
            <a:r>
              <a:rPr lang="en-US" sz="2200" dirty="0" err="1"/>
              <a:t>ini</a:t>
            </a:r>
            <a:r>
              <a:rPr lang="en-US" sz="2200" dirty="0"/>
              <a:t>, </a:t>
            </a:r>
            <a:r>
              <a:rPr lang="en-US" sz="2200" dirty="0" err="1"/>
              <a:t>tidak</a:t>
            </a:r>
            <a:r>
              <a:rPr lang="en-US" sz="2200" dirty="0"/>
              <a:t> </a:t>
            </a:r>
            <a:r>
              <a:rPr lang="en-US" sz="2200" dirty="0" err="1"/>
              <a:t>ada</a:t>
            </a:r>
            <a:r>
              <a:rPr lang="en-US" sz="2200" dirty="0"/>
              <a:t> </a:t>
            </a:r>
            <a:r>
              <a:rPr lang="en-US" sz="2200" dirty="0" err="1"/>
              <a:t>fakta</a:t>
            </a:r>
            <a:r>
              <a:rPr lang="en-US" sz="2200" dirty="0"/>
              <a:t> yang </a:t>
            </a:r>
            <a:r>
              <a:rPr lang="en-US" sz="2200" dirty="0" err="1"/>
              <a:t>langsung</a:t>
            </a:r>
            <a:r>
              <a:rPr lang="en-US" sz="2200" dirty="0"/>
              <a:t> </a:t>
            </a:r>
            <a:r>
              <a:rPr lang="en-US" sz="2200" dirty="0" err="1"/>
              <a:t>memberikan</a:t>
            </a:r>
            <a:r>
              <a:rPr lang="en-US" sz="2200" dirty="0"/>
              <a:t> </a:t>
            </a:r>
            <a:r>
              <a:rPr lang="en-US" sz="2200" dirty="0" err="1"/>
              <a:t>jawaban</a:t>
            </a:r>
            <a:r>
              <a:rPr lang="en-US" sz="2200" dirty="0"/>
              <a:t>; </a:t>
            </a:r>
            <a:r>
              <a:rPr lang="en-US" sz="2200" dirty="0" err="1"/>
              <a:t>ada</a:t>
            </a:r>
            <a:r>
              <a:rPr lang="en-US" sz="2200" dirty="0"/>
              <a:t> </a:t>
            </a:r>
            <a:r>
              <a:rPr lang="en-US" sz="2200" dirty="0" err="1"/>
              <a:t>satu</a:t>
            </a:r>
            <a:r>
              <a:rPr lang="en-US" sz="2200" dirty="0"/>
              <a:t> </a:t>
            </a:r>
            <a:r>
              <a:rPr lang="en-US" sz="2200" dirty="0" err="1"/>
              <a:t>aturan</a:t>
            </a:r>
            <a:r>
              <a:rPr lang="en-US" sz="2200" dirty="0"/>
              <a:t> yang </a:t>
            </a:r>
            <a:r>
              <a:rPr lang="en-US" sz="2200" dirty="0" err="1"/>
              <a:t>kesimpulannya</a:t>
            </a:r>
            <a:r>
              <a:rPr lang="en-US" sz="2200" dirty="0"/>
              <a:t>, </a:t>
            </a:r>
            <a:r>
              <a:rPr lang="en-US" sz="2200" dirty="0" err="1"/>
              <a:t>jika</a:t>
            </a:r>
            <a:r>
              <a:rPr lang="en-US" sz="2200" dirty="0"/>
              <a:t> </a:t>
            </a:r>
            <a:r>
              <a:rPr lang="en-US" sz="2200" dirty="0" err="1"/>
              <a:t>benar</a:t>
            </a:r>
            <a:r>
              <a:rPr lang="en-US" sz="2200" dirty="0"/>
              <a:t>, </a:t>
            </a:r>
            <a:r>
              <a:rPr lang="en-US" sz="2200" dirty="0" err="1"/>
              <a:t>akan</a:t>
            </a:r>
            <a:r>
              <a:rPr lang="en-US" sz="2200" dirty="0"/>
              <a:t> </a:t>
            </a:r>
            <a:r>
              <a:rPr lang="en-US" sz="2200" dirty="0" err="1"/>
              <a:t>memberikan</a:t>
            </a:r>
            <a:r>
              <a:rPr lang="en-US" sz="2200" dirty="0"/>
              <a:t> </a:t>
            </a:r>
            <a:r>
              <a:rPr lang="en-US" sz="2200" dirty="0" err="1"/>
              <a:t>jawaban</a:t>
            </a:r>
            <a:r>
              <a:rPr lang="en-US" sz="2200" dirty="0"/>
              <a:t>, </a:t>
            </a:r>
            <a:r>
              <a:rPr lang="en-US" sz="2200" dirty="0" err="1"/>
              <a:t>yaitu</a:t>
            </a:r>
            <a:r>
              <a:rPr lang="en-US" sz="2200" dirty="0"/>
              <a:t> Rule 3</a:t>
            </a:r>
          </a:p>
          <a:p>
            <a:pPr marL="98425" indent="0">
              <a:spcBef>
                <a:spcPts val="400"/>
              </a:spcBef>
              <a:spcAft>
                <a:spcPts val="400"/>
              </a:spcAft>
              <a:buNone/>
            </a:pPr>
            <a:endParaRPr lang="en-US" sz="2200" dirty="0"/>
          </a:p>
          <a:p>
            <a:pPr marL="354013" indent="-255588">
              <a:spcBef>
                <a:spcPts val="600"/>
              </a:spcBef>
              <a:spcAft>
                <a:spcPts val="600"/>
              </a:spcAft>
              <a:buFont typeface="Arial" panose="020B0604020202020204" pitchFamily="34" charset="0"/>
              <a:buChar char="•"/>
            </a:pPr>
            <a:r>
              <a:rPr lang="en-US" sz="2200" dirty="0" err="1"/>
              <a:t>Sistem</a:t>
            </a:r>
            <a:r>
              <a:rPr lang="en-US" sz="2200" dirty="0"/>
              <a:t> </a:t>
            </a:r>
            <a:r>
              <a:rPr lang="en-US" sz="2200" dirty="0" err="1"/>
              <a:t>selanjutnya</a:t>
            </a:r>
            <a:r>
              <a:rPr lang="en-US" sz="2200" dirty="0"/>
              <a:t> </a:t>
            </a:r>
            <a:r>
              <a:rPr lang="en-US" sz="2200" dirty="0" err="1"/>
              <a:t>memeriksa</a:t>
            </a:r>
            <a:r>
              <a:rPr lang="en-US" sz="2200" dirty="0"/>
              <a:t> </a:t>
            </a:r>
            <a:r>
              <a:rPr lang="en-US" sz="2200" dirty="0" err="1"/>
              <a:t>kondisi</a:t>
            </a:r>
            <a:r>
              <a:rPr lang="en-US" sz="2200" dirty="0"/>
              <a:t> Rule 3: </a:t>
            </a:r>
            <a:r>
              <a:rPr lang="en-US" sz="2200" dirty="0" err="1"/>
              <a:t>Adakah</a:t>
            </a:r>
            <a:r>
              <a:rPr lang="en-US" sz="2200" dirty="0"/>
              <a:t> yang </a:t>
            </a:r>
            <a:r>
              <a:rPr lang="en-US" sz="2200" dirty="0" err="1"/>
              <a:t>membutuhkan</a:t>
            </a:r>
            <a:r>
              <a:rPr lang="en-US" sz="2200" dirty="0"/>
              <a:t> </a:t>
            </a:r>
            <a:r>
              <a:rPr lang="en-US" sz="2200" dirty="0" err="1"/>
              <a:t>pekerjaan</a:t>
            </a:r>
            <a:r>
              <a:rPr lang="en-US" sz="2200" dirty="0"/>
              <a:t>? </a:t>
            </a:r>
          </a:p>
          <a:p>
            <a:pPr marL="354013" indent="-255588">
              <a:spcBef>
                <a:spcPts val="600"/>
              </a:spcBef>
              <a:spcAft>
                <a:spcPts val="600"/>
              </a:spcAft>
              <a:buFont typeface="Arial" panose="020B0604020202020204" pitchFamily="34" charset="0"/>
              <a:buChar char="•"/>
            </a:pPr>
            <a:r>
              <a:rPr lang="en-US" sz="2200" dirty="0" err="1"/>
              <a:t>Kemudian</a:t>
            </a:r>
            <a:r>
              <a:rPr lang="en-US" sz="2200" dirty="0"/>
              <a:t> </a:t>
            </a:r>
            <a:r>
              <a:rPr lang="en-US" sz="2200" dirty="0" err="1"/>
              <a:t>mencari</a:t>
            </a:r>
            <a:r>
              <a:rPr lang="en-US" sz="2200" dirty="0"/>
              <a:t> </a:t>
            </a:r>
            <a:r>
              <a:rPr lang="en-US" sz="2200" dirty="0" err="1"/>
              <a:t>fakta</a:t>
            </a:r>
            <a:r>
              <a:rPr lang="en-US" sz="2200" dirty="0"/>
              <a:t> yang </a:t>
            </a:r>
            <a:r>
              <a:rPr lang="en-US" sz="2200" dirty="0" err="1"/>
              <a:t>menjawab</a:t>
            </a:r>
            <a:r>
              <a:rPr lang="en-US" sz="2200" dirty="0"/>
              <a:t> </a:t>
            </a:r>
            <a:r>
              <a:rPr lang="en-US" sz="2200" dirty="0" err="1"/>
              <a:t>langsung</a:t>
            </a:r>
            <a:r>
              <a:rPr lang="en-US" sz="2200" dirty="0"/>
              <a:t>, </a:t>
            </a:r>
            <a:r>
              <a:rPr lang="en-US" sz="2200" dirty="0" err="1"/>
              <a:t>atau</a:t>
            </a:r>
            <a:r>
              <a:rPr lang="en-US" sz="2200" dirty="0"/>
              <a:t> </a:t>
            </a:r>
            <a:r>
              <a:rPr lang="en-US" sz="2200" dirty="0" err="1"/>
              <a:t>untuk</a:t>
            </a:r>
            <a:r>
              <a:rPr lang="en-US" sz="2200" dirty="0"/>
              <a:t> </a:t>
            </a:r>
            <a:r>
              <a:rPr lang="en-US" sz="2200" dirty="0" err="1"/>
              <a:t>sebuah</a:t>
            </a:r>
            <a:r>
              <a:rPr lang="en-US" sz="2200" dirty="0"/>
              <a:t> </a:t>
            </a:r>
            <a:r>
              <a:rPr lang="en-US" sz="2200" dirty="0" err="1"/>
              <a:t>aturan</a:t>
            </a:r>
            <a:r>
              <a:rPr lang="en-US" sz="2200" dirty="0"/>
              <a:t>. </a:t>
            </a:r>
            <a:r>
              <a:rPr lang="en-US" sz="2200" dirty="0" err="1"/>
              <a:t>Tidak</a:t>
            </a:r>
            <a:r>
              <a:rPr lang="en-US" sz="2200" dirty="0"/>
              <a:t> </a:t>
            </a:r>
            <a:r>
              <a:rPr lang="en-US" sz="2200" dirty="0" err="1"/>
              <a:t>ada</a:t>
            </a:r>
            <a:r>
              <a:rPr lang="en-US" sz="2200" dirty="0"/>
              <a:t> </a:t>
            </a:r>
            <a:r>
              <a:rPr lang="en-US" sz="2200" dirty="0" err="1"/>
              <a:t>fakta</a:t>
            </a:r>
            <a:r>
              <a:rPr lang="en-US" sz="2200" dirty="0"/>
              <a:t>, </a:t>
            </a:r>
            <a:r>
              <a:rPr lang="en-US" sz="2200" dirty="0" err="1"/>
              <a:t>tetapi</a:t>
            </a:r>
            <a:r>
              <a:rPr lang="en-US" sz="2200" dirty="0"/>
              <a:t> Rule 1 </a:t>
            </a:r>
            <a:r>
              <a:rPr lang="en-US" sz="2200" dirty="0" err="1"/>
              <a:t>relevan</a:t>
            </a:r>
            <a:endParaRPr lang="en-US" sz="2200" dirty="0"/>
          </a:p>
          <a:p>
            <a:pPr marL="354013" indent="-255588">
              <a:spcBef>
                <a:spcPts val="600"/>
              </a:spcBef>
              <a:spcAft>
                <a:spcPts val="600"/>
              </a:spcAft>
              <a:buFont typeface="Arial" panose="020B0604020202020204" pitchFamily="34" charset="0"/>
              <a:buChar char="•"/>
            </a:pPr>
            <a:r>
              <a:rPr lang="en-US" sz="2200" dirty="0"/>
              <a:t>Jadi </a:t>
            </a:r>
            <a:r>
              <a:rPr lang="en-US" sz="2200" dirty="0" err="1"/>
              <a:t>sekarang</a:t>
            </a:r>
            <a:r>
              <a:rPr lang="en-US" sz="2200" dirty="0"/>
              <a:t> </a:t>
            </a:r>
            <a:r>
              <a:rPr lang="en-US" sz="2200" dirty="0" err="1"/>
              <a:t>diperiksa</a:t>
            </a:r>
            <a:r>
              <a:rPr lang="en-US" sz="2200" dirty="0"/>
              <a:t> </a:t>
            </a:r>
            <a:r>
              <a:rPr lang="en-US" sz="2200" dirty="0" err="1"/>
              <a:t>kondisinya</a:t>
            </a:r>
            <a:r>
              <a:rPr lang="en-US" sz="2200" dirty="0"/>
              <a:t>. </a:t>
            </a:r>
            <a:r>
              <a:rPr lang="en-US" sz="2200" dirty="0" err="1"/>
              <a:t>Apakah</a:t>
            </a:r>
            <a:r>
              <a:rPr lang="en-US" sz="2200" dirty="0"/>
              <a:t> </a:t>
            </a:r>
            <a:r>
              <a:rPr lang="en-US" sz="2200" dirty="0" err="1"/>
              <a:t>ada</a:t>
            </a:r>
            <a:r>
              <a:rPr lang="en-US" sz="2200" dirty="0"/>
              <a:t> </a:t>
            </a:r>
            <a:r>
              <a:rPr lang="en-US" sz="2200" dirty="0" err="1"/>
              <a:t>siswa</a:t>
            </a:r>
            <a:r>
              <a:rPr lang="en-US" sz="2200" dirty="0"/>
              <a:t> </a:t>
            </a:r>
            <a:r>
              <a:rPr lang="en-US" sz="2200" dirty="0" err="1"/>
              <a:t>tahun</a:t>
            </a:r>
            <a:r>
              <a:rPr lang="en-US" sz="2200" dirty="0"/>
              <a:t> </a:t>
            </a:r>
            <a:r>
              <a:rPr lang="en-US" sz="2200" dirty="0" err="1"/>
              <a:t>ketiga</a:t>
            </a:r>
            <a:r>
              <a:rPr lang="en-US" sz="2200" dirty="0"/>
              <a:t>? Kali </a:t>
            </a:r>
            <a:r>
              <a:rPr lang="en-US" sz="2200" dirty="0" err="1"/>
              <a:t>ini</a:t>
            </a:r>
            <a:r>
              <a:rPr lang="en-US" sz="2200" dirty="0"/>
              <a:t>, </a:t>
            </a:r>
            <a:r>
              <a:rPr lang="en-US" sz="2200" dirty="0" err="1"/>
              <a:t>ada</a:t>
            </a:r>
            <a:r>
              <a:rPr lang="en-US" sz="2200" dirty="0"/>
              <a:t> </a:t>
            </a:r>
            <a:r>
              <a:rPr lang="en-US" sz="2200" dirty="0" err="1"/>
              <a:t>fakta</a:t>
            </a:r>
            <a:r>
              <a:rPr lang="en-US" sz="2200" dirty="0"/>
              <a:t> yang </a:t>
            </a:r>
            <a:r>
              <a:rPr lang="en-US" sz="2200" dirty="0" err="1"/>
              <a:t>menjawab</a:t>
            </a:r>
            <a:r>
              <a:rPr lang="en-US" sz="2200" dirty="0"/>
              <a:t> </a:t>
            </a:r>
            <a:r>
              <a:rPr lang="en-US" sz="2200" dirty="0" err="1"/>
              <a:t>ini</a:t>
            </a:r>
            <a:r>
              <a:rPr lang="en-US" sz="2200" dirty="0"/>
              <a:t>: </a:t>
            </a:r>
            <a:r>
              <a:rPr lang="en-US" sz="2200" dirty="0" err="1"/>
              <a:t>ujang</a:t>
            </a:r>
            <a:r>
              <a:rPr lang="en-US" sz="2200" dirty="0"/>
              <a:t> </a:t>
            </a:r>
            <a:r>
              <a:rPr lang="en-US" sz="2200" dirty="0" err="1"/>
              <a:t>adalah</a:t>
            </a:r>
            <a:r>
              <a:rPr lang="en-US" sz="2200" dirty="0"/>
              <a:t> </a:t>
            </a:r>
            <a:r>
              <a:rPr lang="en-US" sz="2200" dirty="0" err="1"/>
              <a:t>siswa</a:t>
            </a:r>
            <a:r>
              <a:rPr lang="en-US" sz="2200" dirty="0"/>
              <a:t> </a:t>
            </a:r>
            <a:r>
              <a:rPr lang="en-US" sz="2200" dirty="0" err="1"/>
              <a:t>tahun</a:t>
            </a:r>
            <a:r>
              <a:rPr lang="en-US" sz="2200" dirty="0"/>
              <a:t> </a:t>
            </a:r>
            <a:r>
              <a:rPr lang="en-US" sz="2200" dirty="0" err="1"/>
              <a:t>ketiga</a:t>
            </a:r>
            <a:endParaRPr lang="en-US" sz="2200" dirty="0"/>
          </a:p>
          <a:p>
            <a:pPr marL="354013" indent="-255588">
              <a:spcBef>
                <a:spcPts val="600"/>
              </a:spcBef>
              <a:spcAft>
                <a:spcPts val="600"/>
              </a:spcAft>
              <a:buFont typeface="Arial" panose="020B0604020202020204" pitchFamily="34" charset="0"/>
              <a:buChar char="•"/>
            </a:pPr>
            <a:r>
              <a:rPr lang="en-US" sz="2200" dirty="0"/>
              <a:t>Jadi </a:t>
            </a:r>
            <a:r>
              <a:rPr lang="en-US" sz="2200" dirty="0" err="1"/>
              <a:t>telah</a:t>
            </a:r>
            <a:r>
              <a:rPr lang="en-US" sz="2200" dirty="0"/>
              <a:t> </a:t>
            </a:r>
            <a:r>
              <a:rPr lang="en-US" sz="2200" dirty="0" err="1"/>
              <a:t>membuktikan</a:t>
            </a:r>
            <a:r>
              <a:rPr lang="en-US" sz="2200" dirty="0"/>
              <a:t> Rule 1, dan </a:t>
            </a:r>
            <a:r>
              <a:rPr lang="en-US" sz="2200" dirty="0" err="1"/>
              <a:t>dengan</a:t>
            </a:r>
            <a:r>
              <a:rPr lang="en-US" sz="2200" dirty="0"/>
              <a:t> </a:t>
            </a:r>
            <a:r>
              <a:rPr lang="en-US" sz="2200" dirty="0" err="1"/>
              <a:t>melakukan</a:t>
            </a:r>
            <a:r>
              <a:rPr lang="en-US" sz="2200" dirty="0"/>
              <a:t> </a:t>
            </a:r>
            <a:r>
              <a:rPr lang="en-US" sz="2200" dirty="0" err="1"/>
              <a:t>itu</a:t>
            </a:r>
            <a:r>
              <a:rPr lang="en-US" sz="2200" dirty="0"/>
              <a:t> juga </a:t>
            </a:r>
            <a:r>
              <a:rPr lang="en-US" sz="2200" dirty="0" err="1"/>
              <a:t>membuktikan</a:t>
            </a:r>
            <a:r>
              <a:rPr lang="en-US" sz="2200" dirty="0"/>
              <a:t> Rule 3, dan </a:t>
            </a:r>
            <a:r>
              <a:rPr lang="en-US" sz="2200" dirty="0" err="1"/>
              <a:t>itu</a:t>
            </a:r>
            <a:r>
              <a:rPr lang="en-US" sz="2200" dirty="0"/>
              <a:t> </a:t>
            </a:r>
            <a:r>
              <a:rPr lang="en-US" sz="2200" dirty="0" err="1"/>
              <a:t>menjawab</a:t>
            </a:r>
            <a:r>
              <a:rPr lang="en-US" sz="2200" dirty="0"/>
              <a:t> </a:t>
            </a:r>
            <a:r>
              <a:rPr lang="en-US" sz="2200" dirty="0" err="1"/>
              <a:t>pertanyaan</a:t>
            </a:r>
            <a:r>
              <a:rPr lang="en-US" sz="2200" dirty="0"/>
              <a:t> </a:t>
            </a:r>
            <a:r>
              <a:rPr lang="en-US" sz="2200" dirty="0" err="1"/>
              <a:t>awal</a:t>
            </a:r>
            <a:endParaRPr lang="en-US" sz="2200" dirty="0"/>
          </a:p>
        </p:txBody>
      </p:sp>
    </p:spTree>
    <p:extLst>
      <p:ext uri="{BB962C8B-B14F-4D97-AF65-F5344CB8AC3E}">
        <p14:creationId xmlns:p14="http://schemas.microsoft.com/office/powerpoint/2010/main" val="209919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animEffect transition="in" filter="fade">
                                      <p:cBhvr>
                                        <p:cTn id="7" dur="500"/>
                                        <p:tgtEl>
                                          <p:spTgt spid="1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
                                            <p:txEl>
                                              <p:pRg st="3" end="3"/>
                                            </p:txEl>
                                          </p:spTgt>
                                        </p:tgtEl>
                                        <p:attrNameLst>
                                          <p:attrName>style.visibility</p:attrName>
                                        </p:attrNameLst>
                                      </p:cBhvr>
                                      <p:to>
                                        <p:strVal val="visible"/>
                                      </p:to>
                                    </p:set>
                                    <p:animEffect transition="in" filter="fade">
                                      <p:cBhvr>
                                        <p:cTn id="10" dur="500"/>
                                        <p:tgtEl>
                                          <p:spTgt spid="1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xEl>
                                              <p:pRg st="4" end="4"/>
                                            </p:txEl>
                                          </p:spTgt>
                                        </p:tgtEl>
                                        <p:attrNameLst>
                                          <p:attrName>style.visibility</p:attrName>
                                        </p:attrNameLst>
                                      </p:cBhvr>
                                      <p:to>
                                        <p:strVal val="visible"/>
                                      </p:to>
                                    </p:set>
                                    <p:animEffect transition="in" filter="fade">
                                      <p:cBhvr>
                                        <p:cTn id="13" dur="500"/>
                                        <p:tgtEl>
                                          <p:spTgt spid="16">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xEl>
                                              <p:pRg st="5" end="5"/>
                                            </p:txEl>
                                          </p:spTgt>
                                        </p:tgtEl>
                                        <p:attrNameLst>
                                          <p:attrName>style.visibility</p:attrName>
                                        </p:attrNameLst>
                                      </p:cBhvr>
                                      <p:to>
                                        <p:strVal val="visible"/>
                                      </p:to>
                                    </p:set>
                                    <p:animEffect transition="in" filter="fade">
                                      <p:cBhvr>
                                        <p:cTn id="16"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042848"/>
            <a:ext cx="10058400" cy="4023360"/>
          </a:xfrm>
        </p:spPr>
        <p:txBody>
          <a:bodyPr>
            <a:normAutofit/>
          </a:bodyPr>
          <a:lstStyle/>
          <a:p>
            <a:pPr marL="363538" indent="-268288">
              <a:buFont typeface="Arial" panose="020B0604020202020204" pitchFamily="34" charset="0"/>
              <a:buChar char="•"/>
            </a:pPr>
            <a:r>
              <a:rPr lang="en-US" sz="2400" dirty="0"/>
              <a:t>REPRESENTASI “</a:t>
            </a:r>
            <a:r>
              <a:rPr lang="en-US" sz="2400" b="1" dirty="0"/>
              <a:t>PENGETAHUAN”</a:t>
            </a:r>
            <a:endParaRPr lang="en-US" sz="2400" dirty="0"/>
          </a:p>
          <a:p>
            <a:pPr marL="363538" indent="-268288">
              <a:buFont typeface="Arial" panose="020B0604020202020204" pitchFamily="34" charset="0"/>
              <a:buChar char="•"/>
            </a:pPr>
            <a:r>
              <a:rPr lang="en-US" sz="2400" dirty="0"/>
              <a:t>DESKRIPSI “</a:t>
            </a:r>
            <a:r>
              <a:rPr lang="en-US" sz="2400" b="1" dirty="0"/>
              <a:t>SISTEM BERBASIS PENGETAHUAN”</a:t>
            </a:r>
            <a:endParaRPr lang="en-US" sz="2400" dirty="0"/>
          </a:p>
          <a:p>
            <a:pPr marL="363538" indent="-268288">
              <a:buFont typeface="Arial" panose="020B0604020202020204" pitchFamily="34" charset="0"/>
              <a:buChar char="•"/>
            </a:pPr>
            <a:r>
              <a:rPr lang="en-US" sz="2400" dirty="0"/>
              <a:t>KONSEP “</a:t>
            </a:r>
            <a:r>
              <a:rPr lang="en-US" sz="2400" b="1" dirty="0"/>
              <a:t>INTELLIGENT AGENT</a:t>
            </a:r>
            <a:r>
              <a:rPr lang="en-US" sz="2400" dirty="0"/>
              <a:t>”</a:t>
            </a:r>
          </a:p>
          <a:p>
            <a:pPr marL="363538" indent="-268288">
              <a:buFont typeface="Arial" panose="020B0604020202020204" pitchFamily="34" charset="0"/>
              <a:buChar char="•"/>
            </a:pPr>
            <a:r>
              <a:rPr lang="en-US" sz="2400" dirty="0"/>
              <a:t>AGENT BERBASIS “</a:t>
            </a:r>
            <a:r>
              <a:rPr lang="en-US" sz="2400" b="1" dirty="0"/>
              <a:t>PENGETAHUAN</a:t>
            </a:r>
            <a:r>
              <a:rPr lang="en-US" sz="2400" dirty="0"/>
              <a:t>”</a:t>
            </a:r>
          </a:p>
          <a:p>
            <a:pPr marL="363538" indent="-268288">
              <a:buFont typeface="Arial" panose="020B0604020202020204" pitchFamily="34" charset="0"/>
              <a:buChar char="•"/>
            </a:pPr>
            <a:r>
              <a:rPr lang="en-US" sz="2400" dirty="0"/>
              <a:t>AGENT BERBASIS “</a:t>
            </a:r>
            <a:r>
              <a:rPr lang="en-US" sz="2400" b="1" dirty="0"/>
              <a:t>LOGIKA</a:t>
            </a:r>
            <a:r>
              <a:rPr lang="en-US" sz="2400" dirty="0"/>
              <a:t>”</a:t>
            </a:r>
          </a:p>
          <a:p>
            <a:pPr marL="363538" indent="-268288">
              <a:buFont typeface="Arial" panose="020B0604020202020204" pitchFamily="34" charset="0"/>
              <a:buChar char="•"/>
            </a:pPr>
            <a:r>
              <a:rPr lang="en-US" sz="2400" dirty="0"/>
              <a:t>SISTEM BERBASIS </a:t>
            </a:r>
            <a:r>
              <a:rPr lang="en-US" sz="2400" b="1" dirty="0"/>
              <a:t>“ATURAN”</a:t>
            </a:r>
          </a:p>
        </p:txBody>
      </p:sp>
      <p:sp>
        <p:nvSpPr>
          <p:cNvPr id="5" name="Title 1"/>
          <p:cNvSpPr>
            <a:spLocks noGrp="1"/>
          </p:cNvSpPr>
          <p:nvPr>
            <p:ph type="title"/>
          </p:nvPr>
        </p:nvSpPr>
        <p:spPr>
          <a:xfrm>
            <a:off x="1097280" y="286603"/>
            <a:ext cx="10058400" cy="1450757"/>
          </a:xfrm>
        </p:spPr>
        <p:txBody>
          <a:bodyPr>
            <a:normAutofit/>
          </a:bodyPr>
          <a:lstStyle/>
          <a:p>
            <a:r>
              <a:rPr lang="id-ID" sz="4000" b="1" dirty="0"/>
              <a:t>IKHTISAR</a:t>
            </a:r>
            <a:br>
              <a:rPr lang="id-ID" sz="4000" b="1" dirty="0"/>
            </a:br>
            <a:r>
              <a:rPr lang="en-US" sz="2700" i="1" dirty="0" err="1"/>
              <a:t>Representasi</a:t>
            </a:r>
            <a:r>
              <a:rPr lang="en-US" sz="2700" i="1" dirty="0"/>
              <a:t> </a:t>
            </a:r>
            <a:r>
              <a:rPr lang="en-US" sz="2700" i="1" dirty="0" err="1"/>
              <a:t>Pengetahuan</a:t>
            </a:r>
            <a:r>
              <a:rPr lang="en-US" sz="2700" i="1" dirty="0"/>
              <a:t> dan </a:t>
            </a:r>
            <a:r>
              <a:rPr lang="en-US" sz="2700" i="1" dirty="0" err="1"/>
              <a:t>Penalaran</a:t>
            </a:r>
            <a:endParaRPr lang="id-ID" sz="2700" i="1" dirty="0"/>
          </a:p>
        </p:txBody>
      </p:sp>
      <p:pic>
        <p:nvPicPr>
          <p:cNvPr id="6" name="Picture 5"/>
          <p:cNvPicPr>
            <a:picLocks noChangeAspect="1"/>
          </p:cNvPicPr>
          <p:nvPr/>
        </p:nvPicPr>
        <p:blipFill>
          <a:blip r:embed="rId2"/>
          <a:stretch>
            <a:fillRect/>
          </a:stretch>
        </p:blipFill>
        <p:spPr>
          <a:xfrm>
            <a:off x="9300116" y="4726471"/>
            <a:ext cx="1855563" cy="1183623"/>
          </a:xfrm>
          <a:prstGeom prst="rect">
            <a:avLst/>
          </a:prstGeom>
        </p:spPr>
      </p:pic>
    </p:spTree>
    <p:extLst>
      <p:ext uri="{BB962C8B-B14F-4D97-AF65-F5344CB8AC3E}">
        <p14:creationId xmlns:p14="http://schemas.microsoft.com/office/powerpoint/2010/main" val="2476380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EC1490-A284-4D5F-9FDB-5890E5D94993}"/>
              </a:ext>
            </a:extLst>
          </p:cNvPr>
          <p:cNvSpPr>
            <a:spLocks noGrp="1"/>
          </p:cNvSpPr>
          <p:nvPr>
            <p:ph type="title"/>
          </p:nvPr>
        </p:nvSpPr>
        <p:spPr>
          <a:xfrm>
            <a:off x="1097280" y="286603"/>
            <a:ext cx="10058400" cy="1450757"/>
          </a:xfrm>
        </p:spPr>
        <p:txBody>
          <a:bodyPr>
            <a:normAutofit/>
          </a:bodyPr>
          <a:lstStyle/>
          <a:p>
            <a:r>
              <a:rPr lang="en-US" sz="4000" b="1" dirty="0"/>
              <a:t>BACKWARD CHAINING</a:t>
            </a:r>
            <a:br>
              <a:rPr lang="id-ID" sz="4000" b="1" dirty="0"/>
            </a:br>
            <a:r>
              <a:rPr lang="en-US" sz="2700" i="1" dirty="0" err="1"/>
              <a:t>Sistem</a:t>
            </a:r>
            <a:r>
              <a:rPr lang="en-US" sz="2700" i="1" dirty="0"/>
              <a:t> </a:t>
            </a:r>
            <a:r>
              <a:rPr lang="en-US" sz="2700" i="1" dirty="0" err="1"/>
              <a:t>Berbasis</a:t>
            </a:r>
            <a:r>
              <a:rPr lang="en-US" sz="2700" i="1" dirty="0"/>
              <a:t> </a:t>
            </a:r>
            <a:r>
              <a:rPr lang="en-US" sz="2700" i="1" dirty="0" err="1"/>
              <a:t>Aturan</a:t>
            </a:r>
            <a:endParaRPr lang="id-ID" sz="2700" i="1" dirty="0"/>
          </a:p>
        </p:txBody>
      </p:sp>
      <p:pic>
        <p:nvPicPr>
          <p:cNvPr id="14" name="Picture 4">
            <a:extLst>
              <a:ext uri="{FF2B5EF4-FFF2-40B4-BE49-F238E27FC236}">
                <a16:creationId xmlns:a16="http://schemas.microsoft.com/office/drawing/2014/main" id="{B7E07E4C-E13B-4AB7-94CB-476E7C8FC8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ntent Placeholder 11">
            <a:extLst>
              <a:ext uri="{FF2B5EF4-FFF2-40B4-BE49-F238E27FC236}">
                <a16:creationId xmlns:a16="http://schemas.microsoft.com/office/drawing/2014/main" id="{701E63DE-8FC2-4853-991F-899E50A48425}"/>
              </a:ext>
            </a:extLst>
          </p:cNvPr>
          <p:cNvSpPr txBox="1">
            <a:spLocks/>
          </p:cNvSpPr>
          <p:nvPr/>
        </p:nvSpPr>
        <p:spPr>
          <a:xfrm>
            <a:off x="1097279" y="1884784"/>
            <a:ext cx="10056433" cy="444137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4013" indent="-255588">
              <a:spcBef>
                <a:spcPts val="600"/>
              </a:spcBef>
              <a:spcAft>
                <a:spcPts val="600"/>
              </a:spcAft>
              <a:buFont typeface="Arial" panose="020B0604020202020204" pitchFamily="34" charset="0"/>
              <a:buChar char="•"/>
            </a:pPr>
            <a:r>
              <a:rPr lang="en-US" sz="2200" dirty="0" err="1"/>
              <a:t>Tetapi</a:t>
            </a:r>
            <a:r>
              <a:rPr lang="en-US" sz="2200" dirty="0"/>
              <a:t> </a:t>
            </a:r>
            <a:r>
              <a:rPr lang="en-US" sz="2200" dirty="0" err="1"/>
              <a:t>bagaimana</a:t>
            </a:r>
            <a:r>
              <a:rPr lang="en-US" sz="2200" dirty="0"/>
              <a:t> </a:t>
            </a:r>
            <a:r>
              <a:rPr lang="en-US" sz="2200" dirty="0" err="1"/>
              <a:t>jika</a:t>
            </a:r>
            <a:r>
              <a:rPr lang="en-US" sz="2200" dirty="0"/>
              <a:t> </a:t>
            </a:r>
            <a:r>
              <a:rPr lang="en-US" sz="2200" dirty="0" err="1"/>
              <a:t>kita</a:t>
            </a:r>
            <a:r>
              <a:rPr lang="en-US" sz="2200" dirty="0"/>
              <a:t> </a:t>
            </a:r>
            <a:r>
              <a:rPr lang="en-US" sz="2200" dirty="0" err="1"/>
              <a:t>tidak</a:t>
            </a:r>
            <a:r>
              <a:rPr lang="en-US" sz="2200" dirty="0"/>
              <a:t> </a:t>
            </a:r>
            <a:r>
              <a:rPr lang="en-US" sz="2200" dirty="0" err="1"/>
              <a:t>tahu</a:t>
            </a:r>
            <a:r>
              <a:rPr lang="en-US" sz="2200" dirty="0"/>
              <a:t> </a:t>
            </a:r>
            <a:r>
              <a:rPr lang="en-US" sz="2200" dirty="0" err="1"/>
              <a:t>bahwa</a:t>
            </a:r>
            <a:r>
              <a:rPr lang="en-US" sz="2200" dirty="0"/>
              <a:t> </a:t>
            </a:r>
            <a:r>
              <a:rPr lang="en-US" sz="2200" dirty="0" err="1"/>
              <a:t>ujang</a:t>
            </a:r>
            <a:r>
              <a:rPr lang="en-US" sz="2200" dirty="0"/>
              <a:t> </a:t>
            </a:r>
            <a:r>
              <a:rPr lang="en-US" sz="2200" dirty="0" err="1"/>
              <a:t>adalah</a:t>
            </a:r>
            <a:r>
              <a:rPr lang="en-US" sz="2200" dirty="0"/>
              <a:t> </a:t>
            </a:r>
            <a:r>
              <a:rPr lang="en-US" sz="2200" dirty="0" err="1"/>
              <a:t>siswa</a:t>
            </a:r>
            <a:r>
              <a:rPr lang="en-US" sz="2200" dirty="0"/>
              <a:t> </a:t>
            </a:r>
            <a:r>
              <a:rPr lang="en-US" sz="2200" dirty="0" err="1"/>
              <a:t>tahun</a:t>
            </a:r>
            <a:r>
              <a:rPr lang="en-US" sz="2200" dirty="0"/>
              <a:t> </a:t>
            </a:r>
            <a:r>
              <a:rPr lang="en-US" sz="2200" dirty="0" err="1"/>
              <a:t>ketiga</a:t>
            </a:r>
            <a:r>
              <a:rPr lang="en-US" sz="2200" dirty="0"/>
              <a:t>. Jika </a:t>
            </a:r>
            <a:r>
              <a:rPr lang="en-US" sz="2200" dirty="0" err="1"/>
              <a:t>tidak</a:t>
            </a:r>
            <a:r>
              <a:rPr lang="en-US" sz="2200" dirty="0"/>
              <a:t> </a:t>
            </a:r>
            <a:r>
              <a:rPr lang="en-US" sz="2200" dirty="0" err="1"/>
              <a:t>ada</a:t>
            </a:r>
            <a:r>
              <a:rPr lang="en-US" sz="2200" dirty="0"/>
              <a:t> </a:t>
            </a:r>
            <a:r>
              <a:rPr lang="en-US" sz="2200" dirty="0" err="1"/>
              <a:t>aturan</a:t>
            </a:r>
            <a:r>
              <a:rPr lang="en-US" sz="2200" dirty="0"/>
              <a:t> yang </a:t>
            </a:r>
            <a:r>
              <a:rPr lang="en-US" sz="2200" dirty="0" err="1"/>
              <a:t>menyediakan</a:t>
            </a:r>
            <a:r>
              <a:rPr lang="en-US" sz="2200" dirty="0"/>
              <a:t> </a:t>
            </a:r>
            <a:r>
              <a:rPr lang="en-US" sz="2200" dirty="0" err="1"/>
              <a:t>ini</a:t>
            </a:r>
            <a:r>
              <a:rPr lang="en-US" sz="2200" dirty="0"/>
              <a:t> </a:t>
            </a:r>
            <a:r>
              <a:rPr lang="en-US" sz="2200" dirty="0" err="1"/>
              <a:t>sebagai</a:t>
            </a:r>
            <a:r>
              <a:rPr lang="en-US" sz="2200" dirty="0"/>
              <a:t> </a:t>
            </a:r>
            <a:r>
              <a:rPr lang="en-US" sz="2200" dirty="0" err="1"/>
              <a:t>kesimpulan</a:t>
            </a:r>
            <a:r>
              <a:rPr lang="en-US" sz="2200" dirty="0"/>
              <a:t>, </a:t>
            </a:r>
            <a:r>
              <a:rPr lang="en-US" sz="2200" dirty="0" err="1"/>
              <a:t>maka</a:t>
            </a:r>
            <a:r>
              <a:rPr lang="en-US" sz="2200" dirty="0"/>
              <a:t> </a:t>
            </a:r>
            <a:r>
              <a:rPr lang="en-US" sz="2200" dirty="0" err="1"/>
              <a:t>sistem</a:t>
            </a:r>
            <a:r>
              <a:rPr lang="en-US" sz="2200" dirty="0"/>
              <a:t> </a:t>
            </a:r>
            <a:r>
              <a:rPr lang="en-US" sz="2200" i="1" dirty="0"/>
              <a:t>backward chaining</a:t>
            </a:r>
            <a:r>
              <a:rPr lang="en-US" sz="2200" dirty="0"/>
              <a:t> </a:t>
            </a:r>
            <a:r>
              <a:rPr lang="en-US" sz="2200" dirty="0" err="1"/>
              <a:t>akan</a:t>
            </a:r>
            <a:r>
              <a:rPr lang="en-US" sz="2200" dirty="0"/>
              <a:t> </a:t>
            </a:r>
            <a:r>
              <a:rPr lang="en-US" sz="2200" dirty="0" err="1"/>
              <a:t>meminta</a:t>
            </a:r>
            <a:r>
              <a:rPr lang="en-US" sz="2200" dirty="0"/>
              <a:t> </a:t>
            </a:r>
            <a:r>
              <a:rPr lang="en-US" sz="2200" dirty="0" err="1"/>
              <a:t>jawaban</a:t>
            </a:r>
            <a:r>
              <a:rPr lang="en-US" sz="2200" dirty="0"/>
              <a:t> </a:t>
            </a:r>
            <a:r>
              <a:rPr lang="en-US" sz="2200" dirty="0" err="1"/>
              <a:t>kepada</a:t>
            </a:r>
            <a:r>
              <a:rPr lang="en-US" sz="2200" dirty="0"/>
              <a:t> </a:t>
            </a:r>
            <a:r>
              <a:rPr lang="en-US" sz="2200" dirty="0" err="1"/>
              <a:t>pengguna</a:t>
            </a:r>
            <a:r>
              <a:rPr lang="en-US" sz="2200" dirty="0"/>
              <a:t>, oleh </a:t>
            </a:r>
            <a:r>
              <a:rPr lang="en-US" sz="2200" dirty="0" err="1"/>
              <a:t>karena</a:t>
            </a:r>
            <a:r>
              <a:rPr lang="en-US" sz="2200" dirty="0"/>
              <a:t> </a:t>
            </a:r>
            <a:r>
              <a:rPr lang="en-US" sz="2200" dirty="0" err="1"/>
              <a:t>itu</a:t>
            </a:r>
            <a:r>
              <a:rPr lang="en-US" sz="2200" dirty="0"/>
              <a:t> </a:t>
            </a:r>
            <a:r>
              <a:rPr lang="en-US" sz="2200" i="1" dirty="0"/>
              <a:t>backward chaining</a:t>
            </a:r>
            <a:r>
              <a:rPr lang="en-US" sz="2200" dirty="0"/>
              <a:t> </a:t>
            </a:r>
            <a:r>
              <a:rPr lang="en-US" sz="2200" dirty="0" err="1"/>
              <a:t>akan</a:t>
            </a:r>
            <a:r>
              <a:rPr lang="en-US" sz="2200" dirty="0"/>
              <a:t> </a:t>
            </a:r>
            <a:r>
              <a:rPr lang="en-US" sz="2200" dirty="0" err="1"/>
              <a:t>terlibat</a:t>
            </a:r>
            <a:r>
              <a:rPr lang="en-US" sz="2200" dirty="0"/>
              <a:t> </a:t>
            </a:r>
            <a:r>
              <a:rPr lang="en-US" sz="2200" dirty="0" err="1"/>
              <a:t>dalam</a:t>
            </a:r>
            <a:r>
              <a:rPr lang="en-US" sz="2200" dirty="0"/>
              <a:t> dialog </a:t>
            </a:r>
            <a:r>
              <a:rPr lang="en-US" sz="2200" dirty="0" err="1"/>
              <a:t>dengan</a:t>
            </a:r>
            <a:r>
              <a:rPr lang="en-US" sz="2200" dirty="0"/>
              <a:t> </a:t>
            </a:r>
            <a:r>
              <a:rPr lang="en-US" sz="2200" dirty="0" err="1"/>
              <a:t>pengguna</a:t>
            </a:r>
            <a:endParaRPr lang="en-US" sz="2200" dirty="0"/>
          </a:p>
          <a:p>
            <a:pPr marL="354013" indent="-255588">
              <a:spcBef>
                <a:spcPts val="600"/>
              </a:spcBef>
              <a:spcAft>
                <a:spcPts val="600"/>
              </a:spcAft>
              <a:buFont typeface="Arial" panose="020B0604020202020204" pitchFamily="34" charset="0"/>
              <a:buChar char="•"/>
            </a:pPr>
            <a:r>
              <a:rPr lang="en-US" sz="2200" dirty="0" err="1"/>
              <a:t>Dalam</a:t>
            </a:r>
            <a:r>
              <a:rPr lang="en-US" sz="2200" dirty="0"/>
              <a:t> </a:t>
            </a:r>
            <a:r>
              <a:rPr lang="en-US" sz="2200" dirty="0" err="1"/>
              <a:t>contoh</a:t>
            </a:r>
            <a:r>
              <a:rPr lang="en-US" sz="2200" dirty="0"/>
              <a:t> </a:t>
            </a:r>
            <a:r>
              <a:rPr lang="en-US" sz="2200" dirty="0" err="1"/>
              <a:t>ini</a:t>
            </a:r>
            <a:r>
              <a:rPr lang="en-US" sz="2200" dirty="0"/>
              <a:t>, </a:t>
            </a:r>
            <a:r>
              <a:rPr lang="en-US" sz="2200" i="1" dirty="0"/>
              <a:t>backward chaining </a:t>
            </a:r>
            <a:r>
              <a:rPr lang="en-US" sz="2200" dirty="0" err="1"/>
              <a:t>menyelesaikan</a:t>
            </a:r>
            <a:r>
              <a:rPr lang="en-US" sz="2200" dirty="0"/>
              <a:t> goal </a:t>
            </a:r>
            <a:r>
              <a:rPr lang="en-US" sz="2200" dirty="0" err="1"/>
              <a:t>tertentu</a:t>
            </a:r>
            <a:r>
              <a:rPr lang="en-US" sz="2200" dirty="0"/>
              <a:t> </a:t>
            </a:r>
            <a:r>
              <a:rPr lang="en-US" sz="2200" dirty="0" err="1"/>
              <a:t>saja</a:t>
            </a:r>
            <a:r>
              <a:rPr lang="en-US" sz="2200" dirty="0"/>
              <a:t> - </a:t>
            </a:r>
            <a:r>
              <a:rPr lang="en-US" sz="2200" dirty="0" err="1"/>
              <a:t>hal</a:t>
            </a:r>
            <a:r>
              <a:rPr lang="en-US" sz="2200" dirty="0"/>
              <a:t> </a:t>
            </a:r>
            <a:r>
              <a:rPr lang="en-US" sz="2200" dirty="0" err="1"/>
              <a:t>itu</a:t>
            </a:r>
            <a:r>
              <a:rPr lang="en-US" sz="2200" dirty="0"/>
              <a:t> </a:t>
            </a:r>
            <a:r>
              <a:rPr lang="en-US" sz="2200" dirty="0" err="1"/>
              <a:t>tidak</a:t>
            </a:r>
            <a:r>
              <a:rPr lang="en-US" sz="2200" dirty="0"/>
              <a:t> </a:t>
            </a:r>
            <a:r>
              <a:rPr lang="en-US" sz="2200" dirty="0" err="1"/>
              <a:t>menentukan</a:t>
            </a:r>
            <a:r>
              <a:rPr lang="en-US" sz="2200" dirty="0"/>
              <a:t> </a:t>
            </a:r>
            <a:r>
              <a:rPr lang="en-US" sz="2200" dirty="0" err="1"/>
              <a:t>bahwa</a:t>
            </a:r>
            <a:r>
              <a:rPr lang="en-US" sz="2200" dirty="0"/>
              <a:t> </a:t>
            </a:r>
            <a:r>
              <a:rPr lang="en-US" sz="2200" dirty="0" err="1"/>
              <a:t>ujang</a:t>
            </a:r>
            <a:r>
              <a:rPr lang="en-US" sz="2200" dirty="0"/>
              <a:t> </a:t>
            </a:r>
            <a:r>
              <a:rPr lang="en-US" sz="2200" dirty="0" err="1"/>
              <a:t>tinggal</a:t>
            </a:r>
            <a:r>
              <a:rPr lang="en-US" sz="2200" dirty="0"/>
              <a:t> di </a:t>
            </a:r>
            <a:r>
              <a:rPr lang="en-US" sz="2200" dirty="0" err="1"/>
              <a:t>kampus</a:t>
            </a:r>
            <a:r>
              <a:rPr lang="en-US" sz="2200" dirty="0"/>
              <a:t> </a:t>
            </a:r>
            <a:r>
              <a:rPr lang="en-US" sz="2200" dirty="0" err="1"/>
              <a:t>karena</a:t>
            </a:r>
            <a:r>
              <a:rPr lang="en-US" sz="2200" dirty="0"/>
              <a:t> </a:t>
            </a:r>
            <a:r>
              <a:rPr lang="en-US" sz="2200" dirty="0" err="1"/>
              <a:t>ini</a:t>
            </a:r>
            <a:r>
              <a:rPr lang="en-US" sz="2200" dirty="0"/>
              <a:t> </a:t>
            </a:r>
            <a:r>
              <a:rPr lang="en-US" sz="2200" dirty="0" err="1"/>
              <a:t>tidak</a:t>
            </a:r>
            <a:r>
              <a:rPr lang="en-US" sz="2200" dirty="0"/>
              <a:t> </a:t>
            </a:r>
            <a:r>
              <a:rPr lang="en-US" sz="2200" dirty="0" err="1"/>
              <a:t>relevan</a:t>
            </a:r>
            <a:r>
              <a:rPr lang="en-US" sz="2200" dirty="0"/>
              <a:t>. Forward chaining </a:t>
            </a:r>
            <a:r>
              <a:rPr lang="en-US" sz="2200" dirty="0" err="1"/>
              <a:t>akan</a:t>
            </a:r>
            <a:r>
              <a:rPr lang="en-US" sz="2200" dirty="0"/>
              <a:t> </a:t>
            </a:r>
            <a:r>
              <a:rPr lang="en-US" sz="2200" dirty="0" err="1"/>
              <a:t>menemukan</a:t>
            </a:r>
            <a:r>
              <a:rPr lang="en-US" sz="2200" dirty="0"/>
              <a:t> </a:t>
            </a:r>
            <a:r>
              <a:rPr lang="en-US" sz="2200" dirty="0" err="1"/>
              <a:t>setiap</a:t>
            </a:r>
            <a:r>
              <a:rPr lang="en-US" sz="2200" dirty="0"/>
              <a:t> </a:t>
            </a:r>
            <a:r>
              <a:rPr lang="en-US" sz="2200" dirty="0" err="1"/>
              <a:t>kesimpulan</a:t>
            </a:r>
            <a:r>
              <a:rPr lang="en-US" sz="2200" dirty="0"/>
              <a:t> yang </a:t>
            </a:r>
            <a:r>
              <a:rPr lang="en-US" sz="2200" dirty="0" err="1"/>
              <a:t>memungkinkan</a:t>
            </a:r>
            <a:r>
              <a:rPr lang="en-US" sz="2200" dirty="0"/>
              <a:t>.</a:t>
            </a:r>
          </a:p>
          <a:p>
            <a:pPr marL="354013" indent="-255588">
              <a:spcBef>
                <a:spcPts val="600"/>
              </a:spcBef>
              <a:spcAft>
                <a:spcPts val="600"/>
              </a:spcAft>
              <a:buFont typeface="Arial" panose="020B0604020202020204" pitchFamily="34" charset="0"/>
              <a:buChar char="•"/>
            </a:pPr>
            <a:r>
              <a:rPr lang="en-US" sz="2200" i="1" dirty="0"/>
              <a:t>Forward</a:t>
            </a:r>
            <a:r>
              <a:rPr lang="en-US" sz="2200" dirty="0"/>
              <a:t> dan </a:t>
            </a:r>
            <a:r>
              <a:rPr lang="en-US" sz="2200" i="1" dirty="0"/>
              <a:t>backward chaining </a:t>
            </a:r>
            <a:r>
              <a:rPr lang="en-US" sz="2200" dirty="0" err="1"/>
              <a:t>adalah</a:t>
            </a:r>
            <a:r>
              <a:rPr lang="en-US" sz="2200" dirty="0"/>
              <a:t> </a:t>
            </a:r>
            <a:r>
              <a:rPr lang="en-US" sz="2200" dirty="0" err="1"/>
              <a:t>metode</a:t>
            </a:r>
            <a:r>
              <a:rPr lang="en-US" sz="2200" dirty="0"/>
              <a:t> </a:t>
            </a:r>
            <a:r>
              <a:rPr lang="en-US" sz="2200" dirty="0" err="1"/>
              <a:t>inferensi</a:t>
            </a:r>
            <a:r>
              <a:rPr lang="en-US" sz="2200" dirty="0"/>
              <a:t>, </a:t>
            </a:r>
            <a:r>
              <a:rPr lang="en-US" sz="2200" dirty="0" err="1"/>
              <a:t>yaitu</a:t>
            </a:r>
            <a:r>
              <a:rPr lang="en-US" sz="2200" dirty="0"/>
              <a:t>:</a:t>
            </a:r>
          </a:p>
          <a:p>
            <a:pPr marL="635000" indent="-255588">
              <a:spcBef>
                <a:spcPts val="600"/>
              </a:spcBef>
              <a:spcAft>
                <a:spcPts val="600"/>
              </a:spcAft>
              <a:buFont typeface="Arial" panose="020B0604020202020204" pitchFamily="34" charset="0"/>
              <a:buChar char="•"/>
            </a:pPr>
            <a:r>
              <a:rPr lang="en-US" sz="2200" dirty="0" err="1"/>
              <a:t>mencoba</a:t>
            </a:r>
            <a:r>
              <a:rPr lang="en-US" sz="2200" dirty="0"/>
              <a:t> </a:t>
            </a:r>
            <a:r>
              <a:rPr lang="en-US" sz="2200" dirty="0" err="1"/>
              <a:t>menyimpulkan</a:t>
            </a:r>
            <a:r>
              <a:rPr lang="en-US" sz="2200" dirty="0"/>
              <a:t> </a:t>
            </a:r>
            <a:r>
              <a:rPr lang="en-US" sz="2200" dirty="0" err="1"/>
              <a:t>dari</a:t>
            </a:r>
            <a:r>
              <a:rPr lang="en-US" sz="2200" dirty="0"/>
              <a:t> </a:t>
            </a:r>
            <a:r>
              <a:rPr lang="en-US" sz="2200" dirty="0" err="1"/>
              <a:t>seperangkat</a:t>
            </a:r>
            <a:r>
              <a:rPr lang="en-US" sz="2200" dirty="0"/>
              <a:t> </a:t>
            </a:r>
            <a:r>
              <a:rPr lang="en-US" sz="2200" dirty="0" err="1"/>
              <a:t>aturan</a:t>
            </a:r>
            <a:r>
              <a:rPr lang="en-US" sz="2200" dirty="0"/>
              <a:t>, </a:t>
            </a:r>
            <a:r>
              <a:rPr lang="en-US" sz="2200" dirty="0" err="1"/>
              <a:t>kesimpulan</a:t>
            </a:r>
            <a:r>
              <a:rPr lang="en-US" sz="2200" dirty="0"/>
              <a:t> </a:t>
            </a:r>
            <a:r>
              <a:rPr lang="en-US" sz="2200" dirty="0" err="1"/>
              <a:t>apa</a:t>
            </a:r>
            <a:r>
              <a:rPr lang="en-US" sz="2200" dirty="0"/>
              <a:t> yang </a:t>
            </a:r>
            <a:r>
              <a:rPr lang="en-US" sz="2200" dirty="0" err="1"/>
              <a:t>bisa</a:t>
            </a:r>
            <a:r>
              <a:rPr lang="en-US" sz="2200" dirty="0"/>
              <a:t> </a:t>
            </a:r>
            <a:r>
              <a:rPr lang="en-US" sz="2200" dirty="0" err="1"/>
              <a:t>dicapai</a:t>
            </a:r>
            <a:r>
              <a:rPr lang="en-US" sz="2200" dirty="0"/>
              <a:t>, </a:t>
            </a:r>
            <a:r>
              <a:rPr lang="en-US" sz="2200" dirty="0" err="1"/>
              <a:t>atau</a:t>
            </a:r>
            <a:r>
              <a:rPr lang="en-US" sz="2200" dirty="0"/>
              <a:t> </a:t>
            </a:r>
          </a:p>
          <a:p>
            <a:pPr marL="635000" indent="-255588">
              <a:spcBef>
                <a:spcPts val="600"/>
              </a:spcBef>
              <a:spcAft>
                <a:spcPts val="600"/>
              </a:spcAft>
              <a:buFont typeface="Arial" panose="020B0604020202020204" pitchFamily="34" charset="0"/>
              <a:buChar char="•"/>
            </a:pPr>
            <a:r>
              <a:rPr lang="en-US" sz="2200" dirty="0" err="1"/>
              <a:t>untuk</a:t>
            </a:r>
            <a:r>
              <a:rPr lang="en-US" sz="2200" dirty="0"/>
              <a:t> </a:t>
            </a:r>
            <a:r>
              <a:rPr lang="en-US" sz="2200" dirty="0" err="1"/>
              <a:t>menyimpulkan</a:t>
            </a:r>
            <a:r>
              <a:rPr lang="en-US" sz="2200" dirty="0"/>
              <a:t> </a:t>
            </a:r>
            <a:r>
              <a:rPr lang="en-US" sz="2200" dirty="0" err="1"/>
              <a:t>apakah</a:t>
            </a:r>
            <a:r>
              <a:rPr lang="en-US" sz="2200" dirty="0"/>
              <a:t> </a:t>
            </a:r>
            <a:r>
              <a:rPr lang="en-US" sz="2200" dirty="0" err="1"/>
              <a:t>suatu</a:t>
            </a:r>
            <a:r>
              <a:rPr lang="en-US" sz="2200" dirty="0"/>
              <a:t> </a:t>
            </a:r>
            <a:r>
              <a:rPr lang="en-US" sz="2200" dirty="0" err="1"/>
              <a:t>hipotesis</a:t>
            </a:r>
            <a:r>
              <a:rPr lang="en-US" sz="2200" dirty="0"/>
              <a:t> </a:t>
            </a:r>
            <a:r>
              <a:rPr lang="en-US" sz="2200" dirty="0" err="1"/>
              <a:t>benar</a:t>
            </a:r>
            <a:r>
              <a:rPr lang="en-US" sz="2200" dirty="0"/>
              <a:t> </a:t>
            </a:r>
            <a:r>
              <a:rPr lang="en-US" sz="2200" dirty="0" err="1"/>
              <a:t>atau</a:t>
            </a:r>
            <a:r>
              <a:rPr lang="en-US" sz="2200" dirty="0"/>
              <a:t> </a:t>
            </a:r>
            <a:r>
              <a:rPr lang="en-US" sz="2200" dirty="0" err="1"/>
              <a:t>tidak</a:t>
            </a:r>
            <a:r>
              <a:rPr lang="en-US" sz="2200" dirty="0"/>
              <a:t> </a:t>
            </a:r>
            <a:r>
              <a:rPr lang="en-US" sz="2200" dirty="0" err="1"/>
              <a:t>berdasarkan</a:t>
            </a:r>
            <a:r>
              <a:rPr lang="en-US" sz="2200" dirty="0"/>
              <a:t> </a:t>
            </a:r>
            <a:r>
              <a:rPr lang="en-US" sz="2200" dirty="0" err="1"/>
              <a:t>aturan</a:t>
            </a:r>
            <a:r>
              <a:rPr lang="en-US" sz="2200" dirty="0"/>
              <a:t> yang </a:t>
            </a:r>
            <a:r>
              <a:rPr lang="en-US" sz="2200" dirty="0" err="1"/>
              <a:t>tersedia</a:t>
            </a:r>
            <a:endParaRPr lang="en-US" sz="2200" dirty="0"/>
          </a:p>
        </p:txBody>
      </p:sp>
    </p:spTree>
    <p:extLst>
      <p:ext uri="{BB962C8B-B14F-4D97-AF65-F5344CB8AC3E}">
        <p14:creationId xmlns:p14="http://schemas.microsoft.com/office/powerpoint/2010/main" val="246174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fade">
                                      <p:cBhvr>
                                        <p:cTn id="7" dur="500"/>
                                        <p:tgtEl>
                                          <p:spTgt spid="1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fade">
                                      <p:cBhvr>
                                        <p:cTn id="12" dur="500"/>
                                        <p:tgtEl>
                                          <p:spTgt spid="16">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animEffect transition="in" filter="fade">
                                      <p:cBhvr>
                                        <p:cTn id="15" dur="500"/>
                                        <p:tgtEl>
                                          <p:spTgt spid="1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xEl>
                                              <p:pRg st="4" end="4"/>
                                            </p:txEl>
                                          </p:spTgt>
                                        </p:tgtEl>
                                        <p:attrNameLst>
                                          <p:attrName>style.visibility</p:attrName>
                                        </p:attrNameLst>
                                      </p:cBhvr>
                                      <p:to>
                                        <p:strVal val="visible"/>
                                      </p:to>
                                    </p:set>
                                    <p:animEffect transition="in" filter="fade">
                                      <p:cBhvr>
                                        <p:cTn id="18"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EC1490-A284-4D5F-9FDB-5890E5D94993}"/>
              </a:ext>
            </a:extLst>
          </p:cNvPr>
          <p:cNvSpPr>
            <a:spLocks noGrp="1"/>
          </p:cNvSpPr>
          <p:nvPr>
            <p:ph type="title"/>
          </p:nvPr>
        </p:nvSpPr>
        <p:spPr>
          <a:xfrm>
            <a:off x="1097280" y="286603"/>
            <a:ext cx="10058400" cy="1450757"/>
          </a:xfrm>
        </p:spPr>
        <p:txBody>
          <a:bodyPr>
            <a:normAutofit/>
          </a:bodyPr>
          <a:lstStyle/>
          <a:p>
            <a:r>
              <a:rPr lang="en-US" sz="4000" b="1" dirty="0"/>
              <a:t>FORWARD AND BACKWARD CHAINING</a:t>
            </a:r>
            <a:br>
              <a:rPr lang="id-ID" sz="4000" b="1" dirty="0"/>
            </a:br>
            <a:r>
              <a:rPr lang="en-US" sz="2700" i="1" dirty="0" err="1"/>
              <a:t>Sistem</a:t>
            </a:r>
            <a:r>
              <a:rPr lang="en-US" sz="2700" i="1" dirty="0"/>
              <a:t> </a:t>
            </a:r>
            <a:r>
              <a:rPr lang="en-US" sz="2700" i="1" dirty="0" err="1"/>
              <a:t>Berbasis</a:t>
            </a:r>
            <a:r>
              <a:rPr lang="en-US" sz="2700" i="1" dirty="0"/>
              <a:t> </a:t>
            </a:r>
            <a:r>
              <a:rPr lang="en-US" sz="2700" i="1" dirty="0" err="1"/>
              <a:t>Aturan</a:t>
            </a:r>
            <a:endParaRPr lang="id-ID" sz="2700" i="1" dirty="0"/>
          </a:p>
        </p:txBody>
      </p:sp>
      <p:pic>
        <p:nvPicPr>
          <p:cNvPr id="14" name="Picture 4">
            <a:extLst>
              <a:ext uri="{FF2B5EF4-FFF2-40B4-BE49-F238E27FC236}">
                <a16:creationId xmlns:a16="http://schemas.microsoft.com/office/drawing/2014/main" id="{B7E07E4C-E13B-4AB7-94CB-476E7C8FC8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a:extLst>
              <a:ext uri="{FF2B5EF4-FFF2-40B4-BE49-F238E27FC236}">
                <a16:creationId xmlns:a16="http://schemas.microsoft.com/office/drawing/2014/main" id="{4003DEFD-E541-4BE4-BB79-C61A9D828A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2263" y="2061198"/>
            <a:ext cx="10058399" cy="395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4955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EC1490-A284-4D5F-9FDB-5890E5D94993}"/>
              </a:ext>
            </a:extLst>
          </p:cNvPr>
          <p:cNvSpPr>
            <a:spLocks noGrp="1"/>
          </p:cNvSpPr>
          <p:nvPr>
            <p:ph type="title"/>
          </p:nvPr>
        </p:nvSpPr>
        <p:spPr>
          <a:xfrm>
            <a:off x="1097280" y="286603"/>
            <a:ext cx="10058400" cy="1450757"/>
          </a:xfrm>
        </p:spPr>
        <p:txBody>
          <a:bodyPr>
            <a:normAutofit/>
          </a:bodyPr>
          <a:lstStyle/>
          <a:p>
            <a:r>
              <a:rPr lang="en-US" sz="4000" b="1" dirty="0"/>
              <a:t>FORWARD AND BACKWARD CHAINING</a:t>
            </a:r>
            <a:br>
              <a:rPr lang="id-ID" sz="4000" b="1" dirty="0"/>
            </a:br>
            <a:r>
              <a:rPr lang="en-US" sz="2700" i="1" dirty="0" err="1"/>
              <a:t>Sistem</a:t>
            </a:r>
            <a:r>
              <a:rPr lang="en-US" sz="2700" i="1" dirty="0"/>
              <a:t> </a:t>
            </a:r>
            <a:r>
              <a:rPr lang="en-US" sz="2700" i="1" dirty="0" err="1"/>
              <a:t>Berbasis</a:t>
            </a:r>
            <a:r>
              <a:rPr lang="en-US" sz="2700" i="1" dirty="0"/>
              <a:t> </a:t>
            </a:r>
            <a:r>
              <a:rPr lang="en-US" sz="2700" i="1" dirty="0" err="1"/>
              <a:t>Aturan</a:t>
            </a:r>
            <a:endParaRPr lang="id-ID" sz="2700" i="1" dirty="0"/>
          </a:p>
        </p:txBody>
      </p:sp>
      <p:pic>
        <p:nvPicPr>
          <p:cNvPr id="14" name="Picture 4">
            <a:extLst>
              <a:ext uri="{FF2B5EF4-FFF2-40B4-BE49-F238E27FC236}">
                <a16:creationId xmlns:a16="http://schemas.microsoft.com/office/drawing/2014/main" id="{B7E07E4C-E13B-4AB7-94CB-476E7C8FC8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a:extLst>
              <a:ext uri="{FF2B5EF4-FFF2-40B4-BE49-F238E27FC236}">
                <a16:creationId xmlns:a16="http://schemas.microsoft.com/office/drawing/2014/main" id="{63AF5B42-B602-461A-B224-CD12BEE6464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6014" y="2409635"/>
            <a:ext cx="10058400" cy="3256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19747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79" y="1872854"/>
            <a:ext cx="10058400" cy="430382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363" indent="-261938">
              <a:spcBef>
                <a:spcPts val="200"/>
              </a:spcBef>
              <a:spcAft>
                <a:spcPts val="600"/>
              </a:spcAft>
              <a:buFont typeface="Arial" panose="020B0604020202020204" pitchFamily="34" charset="0"/>
              <a:buChar char="•"/>
            </a:pPr>
            <a:r>
              <a:rPr lang="sv-SE" sz="2400" dirty="0"/>
              <a:t>Agen berbasis pengetahuan menggunakan </a:t>
            </a:r>
            <a:r>
              <a:rPr lang="sv-SE" sz="2400" i="1" dirty="0"/>
              <a:t>Inference</a:t>
            </a:r>
            <a:r>
              <a:rPr lang="sv-SE" sz="2400" dirty="0"/>
              <a:t> dan </a:t>
            </a:r>
            <a:r>
              <a:rPr lang="sv-SE" sz="2400" i="1" dirty="0"/>
              <a:t>knowledge base</a:t>
            </a:r>
            <a:r>
              <a:rPr lang="sv-SE" sz="2400" dirty="0"/>
              <a:t> untuk menghasilkan informasi baru atau untuk mengambil keputusan</a:t>
            </a:r>
          </a:p>
          <a:p>
            <a:pPr marL="360363" indent="-261938">
              <a:spcBef>
                <a:spcPts val="200"/>
              </a:spcBef>
              <a:spcAft>
                <a:spcPts val="600"/>
              </a:spcAft>
              <a:buFont typeface="Arial" panose="020B0604020202020204" pitchFamily="34" charset="0"/>
              <a:buChar char="•"/>
            </a:pPr>
            <a:r>
              <a:rPr lang="sv-SE" sz="2400" dirty="0"/>
              <a:t>Konsep-konsep dasar logika sebagai </a:t>
            </a:r>
            <a:r>
              <a:rPr lang="sv-SE" sz="2400" i="1" dirty="0"/>
              <a:t>knowledge representation language</a:t>
            </a:r>
            <a:r>
              <a:rPr lang="sv-SE" sz="2400" dirty="0"/>
              <a:t> meliputi:</a:t>
            </a:r>
          </a:p>
          <a:p>
            <a:pPr marL="635000" indent="-261938">
              <a:spcBef>
                <a:spcPts val="200"/>
              </a:spcBef>
              <a:spcAft>
                <a:spcPts val="600"/>
              </a:spcAft>
              <a:buFont typeface="Arial" panose="020B0604020202020204" pitchFamily="34" charset="0"/>
              <a:buChar char="•"/>
            </a:pPr>
            <a:r>
              <a:rPr lang="sv-SE" sz="2400" i="1" dirty="0"/>
              <a:t>Syntax</a:t>
            </a:r>
            <a:r>
              <a:rPr lang="sv-SE" sz="2400" dirty="0"/>
              <a:t>: struktur kalimat bahasa formal</a:t>
            </a:r>
          </a:p>
          <a:p>
            <a:pPr marL="635000" indent="-261938">
              <a:spcBef>
                <a:spcPts val="200"/>
              </a:spcBef>
              <a:spcAft>
                <a:spcPts val="600"/>
              </a:spcAft>
              <a:buFont typeface="Arial" panose="020B0604020202020204" pitchFamily="34" charset="0"/>
              <a:buChar char="•"/>
            </a:pPr>
            <a:r>
              <a:rPr lang="sv-SE" sz="2400" i="1" dirty="0"/>
              <a:t>Semantics</a:t>
            </a:r>
            <a:r>
              <a:rPr lang="sv-SE" sz="2400" dirty="0"/>
              <a:t>: arti kalimat sebagai kebenaran terhadap model</a:t>
            </a:r>
          </a:p>
          <a:p>
            <a:pPr marL="635000" indent="-261938">
              <a:spcBef>
                <a:spcPts val="200"/>
              </a:spcBef>
              <a:spcAft>
                <a:spcPts val="600"/>
              </a:spcAft>
              <a:buFont typeface="Arial" panose="020B0604020202020204" pitchFamily="34" charset="0"/>
              <a:buChar char="•"/>
            </a:pPr>
            <a:r>
              <a:rPr lang="sv-SE" sz="2400" i="1" dirty="0"/>
              <a:t>Entailment</a:t>
            </a:r>
            <a:r>
              <a:rPr lang="sv-SE" sz="2400" dirty="0"/>
              <a:t>: menyimpulkan kalimat baru yang benar</a:t>
            </a:r>
          </a:p>
          <a:p>
            <a:pPr marL="635000" indent="-261938">
              <a:spcBef>
                <a:spcPts val="200"/>
              </a:spcBef>
              <a:spcAft>
                <a:spcPts val="600"/>
              </a:spcAft>
              <a:buFont typeface="Arial" panose="020B0604020202020204" pitchFamily="34" charset="0"/>
              <a:buChar char="•"/>
            </a:pPr>
            <a:r>
              <a:rPr lang="sv-SE" sz="2400" i="1" dirty="0"/>
              <a:t>Inference</a:t>
            </a:r>
            <a:r>
              <a:rPr lang="sv-SE" sz="2400" dirty="0"/>
              <a:t>: proses menurunkan kalimat baru dari kalimat-kalimat lama</a:t>
            </a:r>
          </a:p>
          <a:p>
            <a:pPr marL="635000" indent="-261938">
              <a:spcBef>
                <a:spcPts val="200"/>
              </a:spcBef>
              <a:spcAft>
                <a:spcPts val="600"/>
              </a:spcAft>
              <a:buFont typeface="Arial" panose="020B0604020202020204" pitchFamily="34" charset="0"/>
              <a:buChar char="•"/>
            </a:pPr>
            <a:r>
              <a:rPr lang="sv-SE" sz="2400" i="1" dirty="0"/>
              <a:t>Soundness</a:t>
            </a:r>
            <a:r>
              <a:rPr lang="sv-SE" sz="2400" dirty="0"/>
              <a:t>: proses menurunkan hanya kalimat yang di-</a:t>
            </a:r>
            <a:r>
              <a:rPr lang="sv-SE" sz="2400" i="1" dirty="0"/>
              <a:t>entail</a:t>
            </a:r>
          </a:p>
          <a:p>
            <a:pPr marL="635000" indent="-261938">
              <a:spcBef>
                <a:spcPts val="200"/>
              </a:spcBef>
              <a:spcAft>
                <a:spcPts val="600"/>
              </a:spcAft>
              <a:buFont typeface="Arial" panose="020B0604020202020204" pitchFamily="34" charset="0"/>
              <a:buChar char="•"/>
            </a:pPr>
            <a:r>
              <a:rPr lang="sv-SE" sz="2400" i="1" dirty="0"/>
              <a:t>Completeness</a:t>
            </a:r>
            <a:r>
              <a:rPr lang="sv-SE" sz="2400" dirty="0"/>
              <a:t>: proses menurunkan semua kalimat yang di-</a:t>
            </a:r>
            <a:r>
              <a:rPr lang="sv-SE" sz="2400" i="1" dirty="0"/>
              <a:t>entail</a:t>
            </a:r>
          </a:p>
        </p:txBody>
      </p:sp>
      <p:sp>
        <p:nvSpPr>
          <p:cNvPr id="9" name="Title 1">
            <a:extLst>
              <a:ext uri="{FF2B5EF4-FFF2-40B4-BE49-F238E27FC236}">
                <a16:creationId xmlns:a16="http://schemas.microsoft.com/office/drawing/2014/main" id="{E2CC5DFC-1961-480F-8B2A-4937DFDC254E}"/>
              </a:ext>
            </a:extLst>
          </p:cNvPr>
          <p:cNvSpPr>
            <a:spLocks noGrp="1"/>
          </p:cNvSpPr>
          <p:nvPr>
            <p:ph type="title"/>
          </p:nvPr>
        </p:nvSpPr>
        <p:spPr>
          <a:xfrm>
            <a:off x="1097280" y="286603"/>
            <a:ext cx="10058400" cy="1450757"/>
          </a:xfrm>
        </p:spPr>
        <p:txBody>
          <a:bodyPr>
            <a:normAutofit/>
          </a:bodyPr>
          <a:lstStyle/>
          <a:p>
            <a:r>
              <a:rPr lang="en-US" sz="4000" b="1" dirty="0"/>
              <a:t>KESIMPULAN</a:t>
            </a:r>
            <a:br>
              <a:rPr lang="id-ID" sz="4000" b="1" dirty="0"/>
            </a:br>
            <a:r>
              <a:rPr lang="en-US" sz="2700" i="1" dirty="0" err="1"/>
              <a:t>Sistem</a:t>
            </a:r>
            <a:r>
              <a:rPr lang="en-US" sz="2700" i="1" dirty="0"/>
              <a:t> </a:t>
            </a:r>
            <a:r>
              <a:rPr lang="en-US" sz="2700" i="1" dirty="0" err="1"/>
              <a:t>Berbasis</a:t>
            </a:r>
            <a:r>
              <a:rPr lang="en-US" sz="2700" i="1" dirty="0"/>
              <a:t> </a:t>
            </a:r>
            <a:r>
              <a:rPr lang="en-US" sz="2700" i="1" dirty="0" err="1"/>
              <a:t>Pengetahuan</a:t>
            </a:r>
            <a:endParaRPr lang="id-ID" sz="2700" i="1" dirty="0"/>
          </a:p>
        </p:txBody>
      </p:sp>
      <p:pic>
        <p:nvPicPr>
          <p:cNvPr id="5" name="Picture 4">
            <a:extLst>
              <a:ext uri="{FF2B5EF4-FFF2-40B4-BE49-F238E27FC236}">
                <a16:creationId xmlns:a16="http://schemas.microsoft.com/office/drawing/2014/main" id="{43222B24-B502-46BE-8949-E485AD794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1969" y="665427"/>
            <a:ext cx="1859337" cy="1031592"/>
          </a:xfrm>
          <a:prstGeom prst="rect">
            <a:avLst/>
          </a:prstGeom>
        </p:spPr>
      </p:pic>
    </p:spTree>
    <p:extLst>
      <p:ext uri="{BB962C8B-B14F-4D97-AF65-F5344CB8AC3E}">
        <p14:creationId xmlns:p14="http://schemas.microsoft.com/office/powerpoint/2010/main" val="391444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fade">
                                      <p:cBhvr>
                                        <p:cTn id="13" dur="500"/>
                                        <p:tgtEl>
                                          <p:spTgt spid="8">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4" end="4"/>
                                            </p:txEl>
                                          </p:spTgt>
                                        </p:tgtEl>
                                        <p:attrNameLst>
                                          <p:attrName>style.visibility</p:attrName>
                                        </p:attrNameLst>
                                      </p:cBhvr>
                                      <p:to>
                                        <p:strVal val="visible"/>
                                      </p:to>
                                    </p:set>
                                    <p:animEffect transition="in" filter="fade">
                                      <p:cBhvr>
                                        <p:cTn id="16" dur="500"/>
                                        <p:tgtEl>
                                          <p:spTgt spid="8">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500"/>
                                        <p:tgtEl>
                                          <p:spTgt spid="8">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500"/>
                                        <p:tgtEl>
                                          <p:spTgt spid="8">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animEffect transition="in" filter="fade">
                                      <p:cBhvr>
                                        <p:cTn id="25"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79" y="1872854"/>
            <a:ext cx="10058400" cy="430382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4013" indent="-255588">
              <a:spcBef>
                <a:spcPts val="600"/>
              </a:spcBef>
              <a:spcAft>
                <a:spcPts val="600"/>
              </a:spcAft>
              <a:buFont typeface="Arial" panose="020B0604020202020204" pitchFamily="34" charset="0"/>
              <a:buChar char="•"/>
            </a:pPr>
            <a:r>
              <a:rPr lang="en-US" sz="2400" i="1" dirty="0"/>
              <a:t>Rule-based systems </a:t>
            </a:r>
            <a:r>
              <a:rPr lang="en-US" sz="2400" i="1" dirty="0" err="1"/>
              <a:t>m</a:t>
            </a:r>
            <a:r>
              <a:rPr lang="en-US" sz="2400" dirty="0" err="1"/>
              <a:t>erepresentasikan</a:t>
            </a:r>
            <a:r>
              <a:rPr lang="en-US" sz="2400" dirty="0"/>
              <a:t> </a:t>
            </a:r>
            <a:r>
              <a:rPr lang="en-US" sz="2400" dirty="0" err="1"/>
              <a:t>pemikiran</a:t>
            </a:r>
            <a:r>
              <a:rPr lang="en-US" sz="2400" dirty="0"/>
              <a:t> </a:t>
            </a:r>
            <a:r>
              <a:rPr lang="en-US" sz="2400" dirty="0" err="1"/>
              <a:t>manusia</a:t>
            </a:r>
            <a:r>
              <a:rPr lang="en-US" sz="2400" dirty="0"/>
              <a:t> </a:t>
            </a:r>
            <a:r>
              <a:rPr lang="en-US" sz="2400" dirty="0" err="1"/>
              <a:t>secara</a:t>
            </a:r>
            <a:r>
              <a:rPr lang="en-US" sz="2400" dirty="0"/>
              <a:t> </a:t>
            </a:r>
            <a:r>
              <a:rPr lang="en-US" sz="2400" dirty="0" err="1"/>
              <a:t>praktis</a:t>
            </a:r>
            <a:r>
              <a:rPr lang="en-US" sz="2400" dirty="0"/>
              <a:t> </a:t>
            </a:r>
            <a:r>
              <a:rPr lang="en-US" sz="2400" dirty="0" err="1"/>
              <a:t>dalam</a:t>
            </a:r>
            <a:r>
              <a:rPr lang="en-US" sz="2400" dirty="0"/>
              <a:t> </a:t>
            </a:r>
            <a:r>
              <a:rPr lang="en-US" sz="2400" dirty="0" err="1"/>
              <a:t>bentuk</a:t>
            </a:r>
            <a:r>
              <a:rPr lang="en-US" sz="2400" dirty="0"/>
              <a:t> </a:t>
            </a:r>
            <a:r>
              <a:rPr lang="en-US" sz="2400" dirty="0" err="1"/>
              <a:t>aturan</a:t>
            </a:r>
            <a:r>
              <a:rPr lang="en-US" sz="2400" dirty="0"/>
              <a:t>, </a:t>
            </a:r>
            <a:r>
              <a:rPr lang="en-US" sz="2400" dirty="0" err="1"/>
              <a:t>pengetahuan</a:t>
            </a:r>
            <a:r>
              <a:rPr lang="en-US" sz="2400" dirty="0"/>
              <a:t> </a:t>
            </a:r>
            <a:r>
              <a:rPr lang="en-US" sz="2400" dirty="0" err="1"/>
              <a:t>diproses</a:t>
            </a:r>
            <a:r>
              <a:rPr lang="en-US" sz="2400" dirty="0"/>
              <a:t> oleh </a:t>
            </a:r>
            <a:r>
              <a:rPr lang="en-US" sz="2400" dirty="0" err="1"/>
              <a:t>mesin</a:t>
            </a:r>
            <a:r>
              <a:rPr lang="en-US" sz="2400" dirty="0"/>
              <a:t> </a:t>
            </a:r>
            <a:r>
              <a:rPr lang="en-US" sz="2400" dirty="0" err="1"/>
              <a:t>inferensi</a:t>
            </a:r>
            <a:r>
              <a:rPr lang="en-US" sz="2400" dirty="0"/>
              <a:t> </a:t>
            </a:r>
            <a:r>
              <a:rPr lang="en-US" sz="2400" dirty="0" err="1"/>
              <a:t>melalui</a:t>
            </a:r>
            <a:r>
              <a:rPr lang="en-US" sz="2400" dirty="0"/>
              <a:t> </a:t>
            </a:r>
            <a:r>
              <a:rPr lang="en-US" sz="2400" dirty="0" err="1"/>
              <a:t>teknik</a:t>
            </a:r>
            <a:r>
              <a:rPr lang="en-US" sz="2400" dirty="0"/>
              <a:t> </a:t>
            </a:r>
            <a:r>
              <a:rPr lang="en-US" sz="2400" dirty="0" err="1"/>
              <a:t>inferensi</a:t>
            </a:r>
            <a:r>
              <a:rPr lang="en-US" sz="2400" dirty="0"/>
              <a:t> </a:t>
            </a:r>
            <a:r>
              <a:rPr lang="en-US" sz="2400" i="1" dirty="0"/>
              <a:t>forward chaining</a:t>
            </a:r>
            <a:r>
              <a:rPr lang="en-US" sz="2400" dirty="0"/>
              <a:t> </a:t>
            </a:r>
            <a:r>
              <a:rPr lang="en-US" sz="2400" dirty="0" err="1"/>
              <a:t>atau</a:t>
            </a:r>
            <a:r>
              <a:rPr lang="en-US" sz="2400" dirty="0"/>
              <a:t> </a:t>
            </a:r>
            <a:r>
              <a:rPr lang="en-US" sz="2400" i="1" dirty="0"/>
              <a:t>backward chaining</a:t>
            </a:r>
            <a:r>
              <a:rPr lang="en-US" sz="2400" dirty="0"/>
              <a:t> </a:t>
            </a:r>
          </a:p>
          <a:p>
            <a:pPr marL="354013" indent="-255588">
              <a:spcBef>
                <a:spcPts val="600"/>
              </a:spcBef>
              <a:spcAft>
                <a:spcPts val="600"/>
              </a:spcAft>
              <a:buFont typeface="Arial" panose="020B0604020202020204" pitchFamily="34" charset="0"/>
              <a:buChar char="•"/>
            </a:pPr>
            <a:r>
              <a:rPr lang="en-US" sz="2400" i="1" dirty="0"/>
              <a:t>Forward</a:t>
            </a:r>
            <a:r>
              <a:rPr lang="en-US" sz="2400" dirty="0"/>
              <a:t> </a:t>
            </a:r>
            <a:r>
              <a:rPr lang="en-US" sz="2400" i="1" dirty="0"/>
              <a:t>chaining </a:t>
            </a:r>
            <a:r>
              <a:rPr lang="en-US" sz="2400" dirty="0" err="1"/>
              <a:t>adalah</a:t>
            </a:r>
            <a:r>
              <a:rPr lang="en-US" sz="2400" dirty="0"/>
              <a:t> </a:t>
            </a:r>
            <a:r>
              <a:rPr lang="en-US" sz="2400" dirty="0" err="1"/>
              <a:t>metode</a:t>
            </a:r>
            <a:r>
              <a:rPr lang="en-US" sz="2400" dirty="0"/>
              <a:t> </a:t>
            </a:r>
            <a:r>
              <a:rPr lang="en-US" sz="2400" dirty="0" err="1"/>
              <a:t>inferensi</a:t>
            </a:r>
            <a:r>
              <a:rPr lang="en-US" sz="2400" dirty="0"/>
              <a:t> yang </a:t>
            </a:r>
            <a:r>
              <a:rPr lang="en-US" sz="2400" dirty="0" err="1"/>
              <a:t>memiliki</a:t>
            </a:r>
            <a:r>
              <a:rPr lang="en-US" sz="2400" dirty="0"/>
              <a:t> </a:t>
            </a:r>
            <a:r>
              <a:rPr lang="en-US" sz="2400" dirty="0" err="1"/>
              <a:t>sifat</a:t>
            </a:r>
            <a:r>
              <a:rPr lang="en-US" sz="2400" dirty="0"/>
              <a:t> </a:t>
            </a:r>
            <a:r>
              <a:rPr lang="en-US" sz="2400" i="1" dirty="0"/>
              <a:t>data-driven</a:t>
            </a:r>
            <a:r>
              <a:rPr lang="en-US" sz="2400" dirty="0"/>
              <a:t>, </a:t>
            </a:r>
            <a:r>
              <a:rPr lang="en-US" sz="2400" dirty="0" err="1"/>
              <a:t>yaitu</a:t>
            </a:r>
            <a:r>
              <a:rPr lang="en-US" sz="2400" dirty="0"/>
              <a:t> </a:t>
            </a:r>
            <a:r>
              <a:rPr lang="en-US" sz="2400" dirty="0" err="1"/>
              <a:t>mencoba</a:t>
            </a:r>
            <a:r>
              <a:rPr lang="en-US" sz="2400" dirty="0"/>
              <a:t> </a:t>
            </a:r>
            <a:r>
              <a:rPr lang="en-US" sz="2400" dirty="0" err="1"/>
              <a:t>menyimpulkan</a:t>
            </a:r>
            <a:r>
              <a:rPr lang="en-US" sz="2400" dirty="0"/>
              <a:t> </a:t>
            </a:r>
            <a:r>
              <a:rPr lang="en-US" sz="2400" dirty="0" err="1"/>
              <a:t>dari</a:t>
            </a:r>
            <a:r>
              <a:rPr lang="en-US" sz="2400" dirty="0"/>
              <a:t> </a:t>
            </a:r>
            <a:r>
              <a:rPr lang="en-US" sz="2400" dirty="0" err="1"/>
              <a:t>seperangkat</a:t>
            </a:r>
            <a:r>
              <a:rPr lang="en-US" sz="2400" dirty="0"/>
              <a:t> </a:t>
            </a:r>
            <a:r>
              <a:rPr lang="en-US" sz="2400" dirty="0" err="1"/>
              <a:t>aturan</a:t>
            </a:r>
            <a:r>
              <a:rPr lang="en-US" sz="2400" dirty="0"/>
              <a:t>, </a:t>
            </a:r>
            <a:r>
              <a:rPr lang="en-US" sz="2400" dirty="0" err="1"/>
              <a:t>kesimpulan</a:t>
            </a:r>
            <a:r>
              <a:rPr lang="en-US" sz="2400" dirty="0"/>
              <a:t> </a:t>
            </a:r>
            <a:r>
              <a:rPr lang="en-US" sz="2400" dirty="0" err="1"/>
              <a:t>apa</a:t>
            </a:r>
            <a:r>
              <a:rPr lang="en-US" sz="2400" dirty="0"/>
              <a:t> yang </a:t>
            </a:r>
            <a:r>
              <a:rPr lang="en-US" sz="2400" dirty="0" err="1"/>
              <a:t>bisa</a:t>
            </a:r>
            <a:r>
              <a:rPr lang="en-US" sz="2400" dirty="0"/>
              <a:t> </a:t>
            </a:r>
            <a:r>
              <a:rPr lang="en-US" sz="2400" dirty="0" err="1"/>
              <a:t>dicapai</a:t>
            </a:r>
            <a:endParaRPr lang="en-US" sz="2400" dirty="0"/>
          </a:p>
          <a:p>
            <a:pPr marL="354013" indent="-255588">
              <a:spcBef>
                <a:spcPts val="600"/>
              </a:spcBef>
              <a:spcAft>
                <a:spcPts val="600"/>
              </a:spcAft>
              <a:buFont typeface="Arial" panose="020B0604020202020204" pitchFamily="34" charset="0"/>
              <a:buChar char="•"/>
            </a:pPr>
            <a:r>
              <a:rPr lang="en-US" sz="2400" i="1" dirty="0"/>
              <a:t>Backward chaining </a:t>
            </a:r>
            <a:r>
              <a:rPr lang="en-US" sz="2400" dirty="0" err="1"/>
              <a:t>adalah</a:t>
            </a:r>
            <a:r>
              <a:rPr lang="en-US" sz="2400" dirty="0"/>
              <a:t> </a:t>
            </a:r>
            <a:r>
              <a:rPr lang="en-US" sz="2400" dirty="0" err="1"/>
              <a:t>metode</a:t>
            </a:r>
            <a:r>
              <a:rPr lang="en-US" sz="2400" dirty="0"/>
              <a:t> </a:t>
            </a:r>
            <a:r>
              <a:rPr lang="en-US" sz="2400" dirty="0" err="1"/>
              <a:t>inferensi</a:t>
            </a:r>
            <a:r>
              <a:rPr lang="en-US" sz="2400" dirty="0"/>
              <a:t> yang </a:t>
            </a:r>
            <a:r>
              <a:rPr lang="en-US" sz="2400" dirty="0" err="1"/>
              <a:t>memiliki</a:t>
            </a:r>
            <a:r>
              <a:rPr lang="en-US" sz="2400" dirty="0"/>
              <a:t> </a:t>
            </a:r>
            <a:r>
              <a:rPr lang="en-US" sz="2400" dirty="0" err="1"/>
              <a:t>sifat</a:t>
            </a:r>
            <a:r>
              <a:rPr lang="en-US" sz="2400" dirty="0"/>
              <a:t> </a:t>
            </a:r>
            <a:r>
              <a:rPr lang="en-US" sz="2400" i="1" dirty="0"/>
              <a:t>goal-driven</a:t>
            </a:r>
            <a:r>
              <a:rPr lang="en-US" sz="2400" dirty="0"/>
              <a:t>, </a:t>
            </a:r>
            <a:r>
              <a:rPr lang="en-US" sz="2400" dirty="0" err="1"/>
              <a:t>yaitu</a:t>
            </a:r>
            <a:r>
              <a:rPr lang="en-US" sz="2400" dirty="0"/>
              <a:t> </a:t>
            </a:r>
            <a:r>
              <a:rPr lang="en-US" sz="2400" dirty="0" err="1"/>
              <a:t>untuk</a:t>
            </a:r>
            <a:r>
              <a:rPr lang="en-US" sz="2400" dirty="0"/>
              <a:t> </a:t>
            </a:r>
            <a:r>
              <a:rPr lang="en-US" sz="2400" dirty="0" err="1"/>
              <a:t>menyimpulkan</a:t>
            </a:r>
            <a:r>
              <a:rPr lang="en-US" sz="2400" dirty="0"/>
              <a:t> </a:t>
            </a:r>
            <a:r>
              <a:rPr lang="en-US" sz="2400" dirty="0" err="1"/>
              <a:t>apakah</a:t>
            </a:r>
            <a:r>
              <a:rPr lang="en-US" sz="2400" dirty="0"/>
              <a:t> </a:t>
            </a:r>
            <a:r>
              <a:rPr lang="en-US" sz="2400" dirty="0" err="1"/>
              <a:t>suatu</a:t>
            </a:r>
            <a:r>
              <a:rPr lang="en-US" sz="2400" dirty="0"/>
              <a:t> </a:t>
            </a:r>
            <a:r>
              <a:rPr lang="en-US" sz="2400" dirty="0" err="1"/>
              <a:t>hipotesis</a:t>
            </a:r>
            <a:r>
              <a:rPr lang="en-US" sz="2400" dirty="0"/>
              <a:t> </a:t>
            </a:r>
            <a:r>
              <a:rPr lang="en-US" sz="2400" dirty="0" err="1"/>
              <a:t>benar</a:t>
            </a:r>
            <a:r>
              <a:rPr lang="en-US" sz="2400" dirty="0"/>
              <a:t> </a:t>
            </a:r>
            <a:r>
              <a:rPr lang="en-US" sz="2400" dirty="0" err="1"/>
              <a:t>atau</a:t>
            </a:r>
            <a:r>
              <a:rPr lang="en-US" sz="2400" dirty="0"/>
              <a:t> </a:t>
            </a:r>
            <a:r>
              <a:rPr lang="en-US" sz="2400" dirty="0" err="1"/>
              <a:t>tidak</a:t>
            </a:r>
            <a:r>
              <a:rPr lang="en-US" sz="2400" dirty="0"/>
              <a:t> </a:t>
            </a:r>
            <a:r>
              <a:rPr lang="en-US" sz="2400" dirty="0" err="1"/>
              <a:t>berdasarkan</a:t>
            </a:r>
            <a:r>
              <a:rPr lang="en-US" sz="2400" dirty="0"/>
              <a:t> </a:t>
            </a:r>
            <a:r>
              <a:rPr lang="en-US" sz="2400" dirty="0" err="1"/>
              <a:t>aturan</a:t>
            </a:r>
            <a:r>
              <a:rPr lang="en-US" sz="2400" dirty="0"/>
              <a:t> yang </a:t>
            </a:r>
            <a:r>
              <a:rPr lang="en-US" sz="2400" dirty="0" err="1"/>
              <a:t>tersedia</a:t>
            </a:r>
            <a:endParaRPr lang="en-US" sz="2400" dirty="0"/>
          </a:p>
          <a:p>
            <a:pPr marL="360363" indent="-261938">
              <a:spcBef>
                <a:spcPts val="200"/>
              </a:spcBef>
              <a:spcAft>
                <a:spcPts val="600"/>
              </a:spcAft>
              <a:buFont typeface="Arial" panose="020B0604020202020204" pitchFamily="34" charset="0"/>
              <a:buChar char="•"/>
            </a:pPr>
            <a:endParaRPr lang="sv-SE" sz="2400" dirty="0"/>
          </a:p>
        </p:txBody>
      </p:sp>
      <p:sp>
        <p:nvSpPr>
          <p:cNvPr id="9" name="Title 1">
            <a:extLst>
              <a:ext uri="{FF2B5EF4-FFF2-40B4-BE49-F238E27FC236}">
                <a16:creationId xmlns:a16="http://schemas.microsoft.com/office/drawing/2014/main" id="{E2CC5DFC-1961-480F-8B2A-4937DFDC254E}"/>
              </a:ext>
            </a:extLst>
          </p:cNvPr>
          <p:cNvSpPr>
            <a:spLocks noGrp="1"/>
          </p:cNvSpPr>
          <p:nvPr>
            <p:ph type="title"/>
          </p:nvPr>
        </p:nvSpPr>
        <p:spPr>
          <a:xfrm>
            <a:off x="1097280" y="286603"/>
            <a:ext cx="10058400" cy="1450757"/>
          </a:xfrm>
        </p:spPr>
        <p:txBody>
          <a:bodyPr>
            <a:normAutofit/>
          </a:bodyPr>
          <a:lstStyle/>
          <a:p>
            <a:r>
              <a:rPr lang="en-US" sz="4000" b="1" dirty="0"/>
              <a:t>KESIMPULAN</a:t>
            </a:r>
            <a:br>
              <a:rPr lang="id-ID" sz="4000" b="1" dirty="0"/>
            </a:br>
            <a:r>
              <a:rPr lang="en-US" sz="2700" i="1" dirty="0" err="1"/>
              <a:t>Sistem</a:t>
            </a:r>
            <a:r>
              <a:rPr lang="en-US" sz="2700" i="1" dirty="0"/>
              <a:t> </a:t>
            </a:r>
            <a:r>
              <a:rPr lang="en-US" sz="2700" i="1" dirty="0" err="1"/>
              <a:t>Berbasis</a:t>
            </a:r>
            <a:r>
              <a:rPr lang="en-US" sz="2700" i="1" dirty="0"/>
              <a:t> </a:t>
            </a:r>
            <a:r>
              <a:rPr lang="en-US" sz="2700" i="1" dirty="0" err="1"/>
              <a:t>Pengetahuan</a:t>
            </a:r>
            <a:endParaRPr lang="id-ID" sz="2700" i="1" dirty="0"/>
          </a:p>
        </p:txBody>
      </p:sp>
      <p:pic>
        <p:nvPicPr>
          <p:cNvPr id="5" name="Picture 4">
            <a:extLst>
              <a:ext uri="{FF2B5EF4-FFF2-40B4-BE49-F238E27FC236}">
                <a16:creationId xmlns:a16="http://schemas.microsoft.com/office/drawing/2014/main" id="{43222B24-B502-46BE-8949-E485AD794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1969" y="665427"/>
            <a:ext cx="1859337" cy="1031592"/>
          </a:xfrm>
          <a:prstGeom prst="rect">
            <a:avLst/>
          </a:prstGeom>
        </p:spPr>
      </p:pic>
      <p:sp>
        <p:nvSpPr>
          <p:cNvPr id="6" name="Content Placeholder 11">
            <a:extLst>
              <a:ext uri="{FF2B5EF4-FFF2-40B4-BE49-F238E27FC236}">
                <a16:creationId xmlns:a16="http://schemas.microsoft.com/office/drawing/2014/main" id="{5C1B1FDE-B179-453A-A6FE-7803F377346B}"/>
              </a:ext>
            </a:extLst>
          </p:cNvPr>
          <p:cNvSpPr txBox="1">
            <a:spLocks/>
          </p:cNvSpPr>
          <p:nvPr/>
        </p:nvSpPr>
        <p:spPr>
          <a:xfrm>
            <a:off x="7412182" y="5059330"/>
            <a:ext cx="3743497" cy="111735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r">
              <a:spcBef>
                <a:spcPts val="200"/>
              </a:spcBef>
              <a:buNone/>
            </a:pPr>
            <a:r>
              <a:rPr lang="en-US" sz="2200" b="1" i="1" dirty="0"/>
              <a:t>Kata </a:t>
            </a:r>
            <a:r>
              <a:rPr lang="en-US" sz="2200" b="1" i="1" dirty="0" err="1"/>
              <a:t>Kunci</a:t>
            </a:r>
            <a:endParaRPr lang="en-US" sz="2200" b="1" i="1" dirty="0"/>
          </a:p>
          <a:p>
            <a:pPr marL="98425" indent="0" algn="r">
              <a:spcBef>
                <a:spcPts val="200"/>
              </a:spcBef>
              <a:buNone/>
            </a:pPr>
            <a:r>
              <a:rPr lang="en-US" sz="2200" i="1" dirty="0"/>
              <a:t>“ </a:t>
            </a:r>
            <a:r>
              <a:rPr lang="en-US" sz="2200" i="1" dirty="0" err="1"/>
              <a:t>Seni</a:t>
            </a:r>
            <a:r>
              <a:rPr lang="en-US" sz="2200" i="1" dirty="0"/>
              <a:t> </a:t>
            </a:r>
            <a:r>
              <a:rPr lang="en-US" sz="2200" i="1" dirty="0" err="1"/>
              <a:t>memilah</a:t>
            </a:r>
            <a:r>
              <a:rPr lang="en-US" sz="2200" i="1" dirty="0"/>
              <a:t> </a:t>
            </a:r>
            <a:r>
              <a:rPr lang="id-ID" sz="2200" i="1"/>
              <a:t>dan</a:t>
            </a:r>
            <a:r>
              <a:rPr lang="en-US" sz="2200" i="1"/>
              <a:t> </a:t>
            </a:r>
            <a:r>
              <a:rPr lang="en-US" sz="2200" i="1" dirty="0" err="1"/>
              <a:t>menyelesaikan</a:t>
            </a:r>
            <a:r>
              <a:rPr lang="en-US" sz="2200" i="1" dirty="0"/>
              <a:t> </a:t>
            </a:r>
            <a:r>
              <a:rPr lang="en-US" sz="2200" i="1" dirty="0" err="1"/>
              <a:t>masalah</a:t>
            </a:r>
            <a:r>
              <a:rPr lang="en-US" sz="2200" i="1" dirty="0"/>
              <a:t> ”</a:t>
            </a:r>
          </a:p>
        </p:txBody>
      </p:sp>
    </p:spTree>
    <p:extLst>
      <p:ext uri="{BB962C8B-B14F-4D97-AF65-F5344CB8AC3E}">
        <p14:creationId xmlns:p14="http://schemas.microsoft.com/office/powerpoint/2010/main" val="277137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d-ID" sz="4000" b="1" dirty="0"/>
              <a:t>TERIMA KASIH</a:t>
            </a:r>
            <a:br>
              <a:rPr lang="id-ID" sz="4000" b="1" dirty="0"/>
            </a:br>
            <a:endParaRPr lang="id-ID" sz="2800" b="1" dirty="0"/>
          </a:p>
        </p:txBody>
      </p:sp>
      <p:pic>
        <p:nvPicPr>
          <p:cNvPr id="1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3105" y="2531854"/>
            <a:ext cx="4222750"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earth-3d-space-tour-b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030" y="2261793"/>
            <a:ext cx="3232150" cy="359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499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2000" fill="hold">
                                          <p:stCondLst>
                                            <p:cond delay="0"/>
                                          </p:stCondLst>
                                        </p:cTn>
                                        <p:tgtEl>
                                          <p:spTgt spid="11"/>
                                        </p:tgtEl>
                                        <p:attrNameLst>
                                          <p:attrName>style.visibility</p:attrName>
                                        </p:attrNameLst>
                                      </p:cBhvr>
                                      <p:to>
                                        <p:strVal val="visible"/>
                                      </p:to>
                                    </p:set>
                                    <p:animEffect transition="in" filter="fade">
                                      <p:cBhvr>
                                        <p:cTn id="7" dur="2000" fill="hold">
                                          <p:stCondLst>
                                            <p:cond delay="0"/>
                                          </p:stCondLst>
                                        </p:cTn>
                                        <p:tgtEl>
                                          <p:spTgt spid="11"/>
                                        </p:tgtEl>
                                      </p:cBhvr>
                                    </p:animEffect>
                                  </p:childTnLst>
                                </p:cTn>
                              </p:par>
                              <p:par>
                                <p:cTn id="8" presetID="35" presetClass="path" presetSubtype="0" accel="50000" decel="50000" fill="hold" nodeType="withEffect">
                                  <p:stCondLst>
                                    <p:cond delay="0"/>
                                  </p:stCondLst>
                                  <p:childTnLst>
                                    <p:animMotion origin="layout" path="M 0.0 0.0  L -0.25 0.0  E" pathEditMode="relative" ptsTypes="">
                                      <p:cBhvr>
                                        <p:cTn id="9" dur="2000" fill="hold">
                                          <p:stCondLst>
                                            <p:cond delay="0"/>
                                          </p:stCondLst>
                                        </p:cTn>
                                        <p:tgtEl>
                                          <p:spTgt spid="11"/>
                                        </p:tgtEl>
                                        <p:attrNameLst>
                                          <p:attrName>ppt_x</p:attrName>
                                          <p:attrName>ppt_y</p:attrName>
                                        </p:attrNameLst>
                                      </p:cBhvr>
                                    </p:animMotion>
                                  </p:childTnLst>
                                </p:cTn>
                              </p:par>
                              <p:par>
                                <p:cTn id="10" presetID="10" presetClass="entr" presetSubtype="0" fill="hold" nodeType="withEffect">
                                  <p:stCondLst>
                                    <p:cond delay="0"/>
                                  </p:stCondLst>
                                  <p:childTnLst>
                                    <p:set>
                                      <p:cBhvr>
                                        <p:cTn id="11" dur="1000" fill="hold">
                                          <p:stCondLst>
                                            <p:cond delay="0"/>
                                          </p:stCondLst>
                                        </p:cTn>
                                        <p:tgtEl>
                                          <p:spTgt spid="12"/>
                                        </p:tgtEl>
                                        <p:attrNameLst>
                                          <p:attrName>style.visibility</p:attrName>
                                        </p:attrNameLst>
                                      </p:cBhvr>
                                      <p:to>
                                        <p:strVal val="visible"/>
                                      </p:to>
                                    </p:set>
                                    <p:animEffect transition="in" filter="fade">
                                      <p:cBhvr>
                                        <p:cTn id="12" dur="1000" fill="hold">
                                          <p:stCondLst>
                                            <p:cond delay="0"/>
                                          </p:stCondLst>
                                        </p:cTn>
                                        <p:tgtEl>
                                          <p:spTgt spid="12"/>
                                        </p:tgtEl>
                                      </p:cBhvr>
                                    </p:animEffect>
                                  </p:childTnLst>
                                </p:cTn>
                              </p:par>
                              <p:par>
                                <p:cTn id="13" presetID="63" presetClass="path" presetSubtype="0" accel="50000" decel="50000" fill="hold" nodeType="withEffect">
                                  <p:stCondLst>
                                    <p:cond delay="500"/>
                                  </p:stCondLst>
                                  <p:childTnLst>
                                    <p:animMotion origin="layout" path="M 0.0 0.0  L 0.25 0.0  E" pathEditMode="relative" ptsTypes="">
                                      <p:cBhvr>
                                        <p:cTn id="14" dur="2000" fill="hold">
                                          <p:stCondLst>
                                            <p:cond delay="0"/>
                                          </p:stCondLst>
                                        </p:cTn>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REPRESENTASI PENGETAHUAN</a:t>
            </a:r>
            <a:br>
              <a:rPr lang="id-ID" sz="4000" b="1" dirty="0"/>
            </a:br>
            <a:r>
              <a:rPr lang="en-US" sz="2700" i="1" dirty="0"/>
              <a:t>Teknik </a:t>
            </a:r>
            <a:r>
              <a:rPr lang="en-US" sz="2700" i="1" dirty="0" err="1"/>
              <a:t>Representasi</a:t>
            </a:r>
            <a:r>
              <a:rPr lang="en-US" sz="2700" i="1" dirty="0"/>
              <a:t> </a:t>
            </a:r>
            <a:r>
              <a:rPr lang="en-US" sz="2700" i="1" dirty="0" err="1"/>
              <a:t>Pengetahuan</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935667"/>
            <a:ext cx="9357935" cy="428241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800" b="1" dirty="0"/>
              <a:t>Teknik </a:t>
            </a:r>
            <a:r>
              <a:rPr lang="en-US" sz="2800" b="1" dirty="0" err="1"/>
              <a:t>Representasi</a:t>
            </a:r>
            <a:r>
              <a:rPr lang="en-US" sz="2800" b="1" dirty="0"/>
              <a:t> </a:t>
            </a:r>
            <a:r>
              <a:rPr lang="en-US" sz="2800" b="1" dirty="0" err="1"/>
              <a:t>Pengetahuan</a:t>
            </a:r>
            <a:endParaRPr lang="en-US" sz="2800" b="1" dirty="0"/>
          </a:p>
          <a:p>
            <a:pPr marL="98425" indent="0">
              <a:spcBef>
                <a:spcPts val="0"/>
              </a:spcBef>
              <a:spcAft>
                <a:spcPts val="600"/>
              </a:spcAft>
              <a:buNone/>
            </a:pPr>
            <a:endParaRPr lang="en-US" i="1" dirty="0"/>
          </a:p>
          <a:p>
            <a:pPr marL="354013" indent="-255588" algn="r">
              <a:spcAft>
                <a:spcPts val="1200"/>
              </a:spcAft>
              <a:buFont typeface="Arial" panose="020B0604020202020204" pitchFamily="34" charset="0"/>
              <a:buChar char="•"/>
            </a:pPr>
            <a:r>
              <a:rPr lang="en-US" sz="2800" i="1" dirty="0"/>
              <a:t>Logic, Rules and Representation</a:t>
            </a:r>
          </a:p>
          <a:p>
            <a:pPr marL="354013" indent="-255588" algn="r">
              <a:spcAft>
                <a:spcPts val="1200"/>
              </a:spcAft>
              <a:buFont typeface="Arial" panose="020B0604020202020204" pitchFamily="34" charset="0"/>
              <a:buChar char="•"/>
            </a:pPr>
            <a:r>
              <a:rPr lang="en-US" sz="2800" i="1" dirty="0"/>
              <a:t>Semantic Networks</a:t>
            </a:r>
          </a:p>
          <a:p>
            <a:pPr marL="354013" indent="-255588" algn="r">
              <a:spcAft>
                <a:spcPts val="1200"/>
              </a:spcAft>
              <a:buFont typeface="Arial" panose="020B0604020202020204" pitchFamily="34" charset="0"/>
              <a:buChar char="•"/>
            </a:pPr>
            <a:r>
              <a:rPr lang="en-US" sz="2800" i="1" dirty="0"/>
              <a:t>Frames</a:t>
            </a:r>
          </a:p>
        </p:txBody>
      </p:sp>
      <p:pic>
        <p:nvPicPr>
          <p:cNvPr id="8" name="Picture 4">
            <a:extLst>
              <a:ext uri="{FF2B5EF4-FFF2-40B4-BE49-F238E27FC236}">
                <a16:creationId xmlns:a16="http://schemas.microsoft.com/office/drawing/2014/main" id="{C69A684A-5D12-426C-93B8-CCF8212461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4104" y="3703479"/>
            <a:ext cx="33480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33D511CB-CF94-42BD-AB9A-C3FCD37E6B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Google Shape;286;p29">
            <a:extLst>
              <a:ext uri="{FF2B5EF4-FFF2-40B4-BE49-F238E27FC236}">
                <a16:creationId xmlns:a16="http://schemas.microsoft.com/office/drawing/2014/main" id="{AB848955-D7C5-4E05-A1ED-A16C6E199284}"/>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8887" y="2812574"/>
            <a:ext cx="5048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854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SISTEM BERBASIS PENGETAHUAN</a:t>
            </a:r>
            <a:br>
              <a:rPr lang="id-ID" sz="4000" b="1" dirty="0"/>
            </a:br>
            <a:r>
              <a:rPr lang="en-US" sz="2700" i="1" dirty="0" err="1"/>
              <a:t>Definisi</a:t>
            </a:r>
            <a:r>
              <a:rPr lang="en-US" sz="2700" i="1" dirty="0"/>
              <a:t> </a:t>
            </a:r>
            <a:r>
              <a:rPr lang="en-US" sz="2700" i="1" dirty="0" err="1"/>
              <a:t>Sistem</a:t>
            </a:r>
            <a:r>
              <a:rPr lang="en-US" sz="2700" i="1" dirty="0"/>
              <a:t> </a:t>
            </a:r>
            <a:r>
              <a:rPr lang="en-US" sz="2700" i="1" dirty="0" err="1"/>
              <a:t>Berbasis</a:t>
            </a:r>
            <a:r>
              <a:rPr lang="en-US" sz="2700" i="1" dirty="0"/>
              <a:t> </a:t>
            </a:r>
            <a:r>
              <a:rPr lang="en-US" sz="2700" i="1" dirty="0" err="1"/>
              <a:t>Pengetahuan</a:t>
            </a:r>
            <a:endParaRPr lang="id-ID" sz="2700" i="1" dirty="0"/>
          </a:p>
        </p:txBody>
      </p:sp>
      <p:sp>
        <p:nvSpPr>
          <p:cNvPr id="6" name="Content Placeholder 11">
            <a:extLst>
              <a:ext uri="{FF2B5EF4-FFF2-40B4-BE49-F238E27FC236}">
                <a16:creationId xmlns:a16="http://schemas.microsoft.com/office/drawing/2014/main" id="{E5CFEAD5-E07C-4250-B42D-6A5F8A0A799A}"/>
              </a:ext>
            </a:extLst>
          </p:cNvPr>
          <p:cNvSpPr txBox="1">
            <a:spLocks/>
          </p:cNvSpPr>
          <p:nvPr/>
        </p:nvSpPr>
        <p:spPr>
          <a:xfrm>
            <a:off x="1097279" y="1925933"/>
            <a:ext cx="10058401" cy="161699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en-US" sz="2500" i="1" dirty="0"/>
              <a:t>“Knowledge-Based System (KBS) is one of the major family members of the Artificial Intelligence (AI) group. With availability of advanced computing facilities and other resources, attention is now turning to more and more demanding tasks, which might require intelligence</a:t>
            </a:r>
            <a:r>
              <a:rPr lang="en-US" sz="2500" dirty="0"/>
              <a:t> “</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3542929"/>
            <a:ext cx="10056433" cy="267515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Deskripsi</a:t>
            </a:r>
            <a:r>
              <a:rPr lang="en-US" sz="2400" b="1" dirty="0"/>
              <a:t> </a:t>
            </a:r>
            <a:r>
              <a:rPr lang="en-US" sz="2400" b="1" dirty="0" err="1"/>
              <a:t>Sistem</a:t>
            </a:r>
            <a:endParaRPr lang="en-US" sz="2400" b="1" dirty="0"/>
          </a:p>
          <a:p>
            <a:pPr marL="354013" indent="-255588">
              <a:spcBef>
                <a:spcPts val="200"/>
              </a:spcBef>
              <a:buFont typeface="Arial" panose="020B0604020202020204" pitchFamily="34" charset="0"/>
              <a:buChar char="•"/>
            </a:pPr>
            <a:r>
              <a:rPr lang="en-US" sz="2200" dirty="0"/>
              <a:t>A system which is built around a knowledge base. i.e. a collection of knowledge, taken from a human, and stored in such a way that the system can reason with it</a:t>
            </a:r>
          </a:p>
          <a:p>
            <a:pPr marL="354013" indent="-255588">
              <a:spcBef>
                <a:spcPts val="200"/>
              </a:spcBef>
              <a:buFont typeface="Arial" panose="020B0604020202020204" pitchFamily="34" charset="0"/>
              <a:buChar char="•"/>
            </a:pPr>
            <a:r>
              <a:rPr lang="en-US" sz="2200" dirty="0"/>
              <a:t>One very important kind of knowledge-based system is the expert system.</a:t>
            </a:r>
          </a:p>
          <a:p>
            <a:pPr marL="354013" indent="-255588">
              <a:spcBef>
                <a:spcPts val="200"/>
              </a:spcBef>
              <a:buFont typeface="Arial" panose="020B0604020202020204" pitchFamily="34" charset="0"/>
              <a:buChar char="•"/>
            </a:pPr>
            <a:r>
              <a:rPr lang="en-US" sz="2200" dirty="0"/>
              <a:t>May be defined, briefly, as: tool for dealing with problems normally requiring involvement of a human expert, professional or specialist. Often able to (partially) justify its </a:t>
            </a:r>
            <a:r>
              <a:rPr lang="en-US" sz="2200" dirty="0" err="1"/>
              <a:t>behaviour</a:t>
            </a:r>
            <a:endParaRPr lang="en-US" sz="2200" dirty="0"/>
          </a:p>
        </p:txBody>
      </p:sp>
      <p:pic>
        <p:nvPicPr>
          <p:cNvPr id="7" name="Picture 6">
            <a:extLst>
              <a:ext uri="{FF2B5EF4-FFF2-40B4-BE49-F238E27FC236}">
                <a16:creationId xmlns:a16="http://schemas.microsoft.com/office/drawing/2014/main" id="{601D0BD5-A702-4A45-BCA8-4F8F7C63CE64}"/>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133757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SISTEM BERBASIS PENGETAHUAN</a:t>
            </a:r>
            <a:br>
              <a:rPr lang="id-ID" sz="4000" b="1" dirty="0"/>
            </a:br>
            <a:r>
              <a:rPr lang="en-US" sz="2700" i="1" dirty="0"/>
              <a:t>Area dan </a:t>
            </a:r>
            <a:r>
              <a:rPr lang="en-US" sz="2700" i="1" dirty="0" err="1"/>
              <a:t>Tipe</a:t>
            </a:r>
            <a:r>
              <a:rPr lang="en-US" sz="2700" i="1" dirty="0"/>
              <a:t> </a:t>
            </a:r>
            <a:r>
              <a:rPr lang="en-US" sz="2700" i="1" dirty="0" err="1"/>
              <a:t>Sistem</a:t>
            </a:r>
            <a:r>
              <a:rPr lang="en-US" sz="2700" i="1" dirty="0"/>
              <a:t> </a:t>
            </a:r>
            <a:r>
              <a:rPr lang="en-US" sz="2700" i="1" dirty="0" err="1"/>
              <a:t>Berbasis</a:t>
            </a:r>
            <a:r>
              <a:rPr lang="en-US" sz="2700" i="1" dirty="0"/>
              <a:t> </a:t>
            </a:r>
            <a:r>
              <a:rPr lang="en-US" sz="2700" i="1" dirty="0" err="1"/>
              <a:t>Pengetahuan</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81554"/>
            <a:ext cx="5989321" cy="433652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a:t>Area </a:t>
            </a:r>
            <a:r>
              <a:rPr lang="en-US" sz="2400" b="1" dirty="0" err="1"/>
              <a:t>Sistem</a:t>
            </a:r>
            <a:endParaRPr lang="en-US" sz="2400" b="1" dirty="0"/>
          </a:p>
          <a:p>
            <a:pPr marL="98425" indent="0">
              <a:spcBef>
                <a:spcPts val="200"/>
              </a:spcBef>
              <a:buNone/>
            </a:pPr>
            <a:r>
              <a:rPr lang="en-US" sz="2200" dirty="0"/>
              <a:t>Area Knowledge-Based System (KBS)</a:t>
            </a:r>
          </a:p>
        </p:txBody>
      </p:sp>
      <p:pic>
        <p:nvPicPr>
          <p:cNvPr id="7" name="Picture 6">
            <a:extLst>
              <a:ext uri="{FF2B5EF4-FFF2-40B4-BE49-F238E27FC236}">
                <a16:creationId xmlns:a16="http://schemas.microsoft.com/office/drawing/2014/main" id="{601D0BD5-A702-4A45-BCA8-4F8F7C63CE64}"/>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8" name="Text Box 4">
            <a:extLst>
              <a:ext uri="{FF2B5EF4-FFF2-40B4-BE49-F238E27FC236}">
                <a16:creationId xmlns:a16="http://schemas.microsoft.com/office/drawing/2014/main" id="{6D86B8C3-DD05-4648-97B7-3A9EAAEBE475}"/>
              </a:ext>
            </a:extLst>
          </p:cNvPr>
          <p:cNvSpPr txBox="1">
            <a:spLocks noChangeArrowheads="1"/>
          </p:cNvSpPr>
          <p:nvPr/>
        </p:nvSpPr>
        <p:spPr bwMode="auto">
          <a:xfrm>
            <a:off x="737379" y="4319322"/>
            <a:ext cx="1143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GB" altLang="en-US" sz="2000" dirty="0">
                <a:latin typeface="+mn-lt"/>
              </a:rPr>
              <a:t>KBS</a:t>
            </a:r>
          </a:p>
        </p:txBody>
      </p:sp>
      <p:sp>
        <p:nvSpPr>
          <p:cNvPr id="11" name="Line 5">
            <a:extLst>
              <a:ext uri="{FF2B5EF4-FFF2-40B4-BE49-F238E27FC236}">
                <a16:creationId xmlns:a16="http://schemas.microsoft.com/office/drawing/2014/main" id="{1406F394-705F-421E-9404-49431B9E08D4}"/>
              </a:ext>
            </a:extLst>
          </p:cNvPr>
          <p:cNvSpPr>
            <a:spLocks noChangeShapeType="1"/>
          </p:cNvSpPr>
          <p:nvPr/>
        </p:nvSpPr>
        <p:spPr bwMode="auto">
          <a:xfrm flipV="1">
            <a:off x="1271565" y="3968265"/>
            <a:ext cx="784117" cy="4294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sz="2000"/>
          </a:p>
        </p:txBody>
      </p:sp>
      <p:sp>
        <p:nvSpPr>
          <p:cNvPr id="12" name="Text Box 6">
            <a:extLst>
              <a:ext uri="{FF2B5EF4-FFF2-40B4-BE49-F238E27FC236}">
                <a16:creationId xmlns:a16="http://schemas.microsoft.com/office/drawing/2014/main" id="{A2F840ED-659C-4271-91E4-5FEBDCB37CCD}"/>
              </a:ext>
            </a:extLst>
          </p:cNvPr>
          <p:cNvSpPr txBox="1">
            <a:spLocks noChangeArrowheads="1"/>
          </p:cNvSpPr>
          <p:nvPr/>
        </p:nvSpPr>
        <p:spPr bwMode="auto">
          <a:xfrm>
            <a:off x="2023443" y="3692775"/>
            <a:ext cx="14209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dirty="0">
                <a:latin typeface="+mn-lt"/>
              </a:rPr>
              <a:t>Information</a:t>
            </a:r>
          </a:p>
        </p:txBody>
      </p:sp>
      <p:sp>
        <p:nvSpPr>
          <p:cNvPr id="13" name="Line 7">
            <a:extLst>
              <a:ext uri="{FF2B5EF4-FFF2-40B4-BE49-F238E27FC236}">
                <a16:creationId xmlns:a16="http://schemas.microsoft.com/office/drawing/2014/main" id="{F59286B0-E9C0-4062-9F2D-D0E9CD08E023}"/>
              </a:ext>
            </a:extLst>
          </p:cNvPr>
          <p:cNvSpPr>
            <a:spLocks noChangeShapeType="1"/>
          </p:cNvSpPr>
          <p:nvPr/>
        </p:nvSpPr>
        <p:spPr bwMode="auto">
          <a:xfrm>
            <a:off x="3444858" y="3886205"/>
            <a:ext cx="914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sz="2000"/>
          </a:p>
        </p:txBody>
      </p:sp>
      <p:sp>
        <p:nvSpPr>
          <p:cNvPr id="14" name="Text Box 8">
            <a:extLst>
              <a:ext uri="{FF2B5EF4-FFF2-40B4-BE49-F238E27FC236}">
                <a16:creationId xmlns:a16="http://schemas.microsoft.com/office/drawing/2014/main" id="{8EF1A6E7-B17D-41D6-99E9-A4E73DFD51E7}"/>
              </a:ext>
            </a:extLst>
          </p:cNvPr>
          <p:cNvSpPr txBox="1">
            <a:spLocks noChangeArrowheads="1"/>
          </p:cNvSpPr>
          <p:nvPr/>
        </p:nvSpPr>
        <p:spPr bwMode="auto">
          <a:xfrm>
            <a:off x="4329096" y="3962405"/>
            <a:ext cx="13765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dirty="0">
                <a:latin typeface="+mn-lt"/>
              </a:rPr>
              <a:t>Databases?</a:t>
            </a:r>
          </a:p>
        </p:txBody>
      </p:sp>
      <p:sp>
        <p:nvSpPr>
          <p:cNvPr id="15" name="Line 9">
            <a:extLst>
              <a:ext uri="{FF2B5EF4-FFF2-40B4-BE49-F238E27FC236}">
                <a16:creationId xmlns:a16="http://schemas.microsoft.com/office/drawing/2014/main" id="{72E42C59-AF2B-473C-B06D-332DDD04D94D}"/>
              </a:ext>
            </a:extLst>
          </p:cNvPr>
          <p:cNvSpPr>
            <a:spLocks noChangeShapeType="1"/>
          </p:cNvSpPr>
          <p:nvPr/>
        </p:nvSpPr>
        <p:spPr bwMode="auto">
          <a:xfrm>
            <a:off x="1226787" y="4673175"/>
            <a:ext cx="828896" cy="5553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sz="2000"/>
          </a:p>
        </p:txBody>
      </p:sp>
      <p:sp>
        <p:nvSpPr>
          <p:cNvPr id="16" name="Text Box 10">
            <a:extLst>
              <a:ext uri="{FF2B5EF4-FFF2-40B4-BE49-F238E27FC236}">
                <a16:creationId xmlns:a16="http://schemas.microsoft.com/office/drawing/2014/main" id="{EA8443A1-692D-4A0D-BA99-D6D9F6C49B0B}"/>
              </a:ext>
            </a:extLst>
          </p:cNvPr>
          <p:cNvSpPr txBox="1">
            <a:spLocks noChangeArrowheads="1"/>
          </p:cNvSpPr>
          <p:nvPr/>
        </p:nvSpPr>
        <p:spPr bwMode="auto">
          <a:xfrm>
            <a:off x="2033943" y="5035310"/>
            <a:ext cx="12557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a:latin typeface="+mn-lt"/>
              </a:rPr>
              <a:t>Reasoning</a:t>
            </a:r>
          </a:p>
        </p:txBody>
      </p:sp>
      <p:sp>
        <p:nvSpPr>
          <p:cNvPr id="17" name="Line 11">
            <a:extLst>
              <a:ext uri="{FF2B5EF4-FFF2-40B4-BE49-F238E27FC236}">
                <a16:creationId xmlns:a16="http://schemas.microsoft.com/office/drawing/2014/main" id="{C4CF1C08-0F32-43B2-9FA3-2A85F8CE68B6}"/>
              </a:ext>
            </a:extLst>
          </p:cNvPr>
          <p:cNvSpPr>
            <a:spLocks noChangeShapeType="1"/>
          </p:cNvSpPr>
          <p:nvPr/>
        </p:nvSpPr>
        <p:spPr bwMode="auto">
          <a:xfrm flipV="1">
            <a:off x="3292453" y="4818190"/>
            <a:ext cx="457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sz="2000"/>
          </a:p>
        </p:txBody>
      </p:sp>
      <p:sp>
        <p:nvSpPr>
          <p:cNvPr id="18" name="Line 13">
            <a:extLst>
              <a:ext uri="{FF2B5EF4-FFF2-40B4-BE49-F238E27FC236}">
                <a16:creationId xmlns:a16="http://schemas.microsoft.com/office/drawing/2014/main" id="{BA5F0612-691D-4F55-B2DA-D480C075D738}"/>
              </a:ext>
            </a:extLst>
          </p:cNvPr>
          <p:cNvSpPr>
            <a:spLocks noChangeShapeType="1"/>
          </p:cNvSpPr>
          <p:nvPr/>
        </p:nvSpPr>
        <p:spPr bwMode="auto">
          <a:xfrm>
            <a:off x="3292453" y="527539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sz="2000"/>
          </a:p>
        </p:txBody>
      </p:sp>
      <p:sp>
        <p:nvSpPr>
          <p:cNvPr id="19" name="Line 14">
            <a:extLst>
              <a:ext uri="{FF2B5EF4-FFF2-40B4-BE49-F238E27FC236}">
                <a16:creationId xmlns:a16="http://schemas.microsoft.com/office/drawing/2014/main" id="{681C061D-91DC-4212-9409-B2496C7CAEBD}"/>
              </a:ext>
            </a:extLst>
          </p:cNvPr>
          <p:cNvSpPr>
            <a:spLocks noChangeShapeType="1"/>
          </p:cNvSpPr>
          <p:nvPr/>
        </p:nvSpPr>
        <p:spPr bwMode="auto">
          <a:xfrm>
            <a:off x="3292453" y="5275390"/>
            <a:ext cx="457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sz="2000"/>
          </a:p>
        </p:txBody>
      </p:sp>
      <p:sp>
        <p:nvSpPr>
          <p:cNvPr id="20" name="Text Box 15">
            <a:extLst>
              <a:ext uri="{FF2B5EF4-FFF2-40B4-BE49-F238E27FC236}">
                <a16:creationId xmlns:a16="http://schemas.microsoft.com/office/drawing/2014/main" id="{F65A760C-5BFA-4A60-892E-6C9F5CFB4895}"/>
              </a:ext>
            </a:extLst>
          </p:cNvPr>
          <p:cNvSpPr txBox="1">
            <a:spLocks noChangeArrowheads="1"/>
          </p:cNvSpPr>
          <p:nvPr/>
        </p:nvSpPr>
        <p:spPr bwMode="auto">
          <a:xfrm>
            <a:off x="3851008" y="4542945"/>
            <a:ext cx="15947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a:latin typeface="+mn-lt"/>
              </a:rPr>
              <a:t>Classical logic</a:t>
            </a:r>
          </a:p>
        </p:txBody>
      </p:sp>
      <p:sp>
        <p:nvSpPr>
          <p:cNvPr id="21" name="Text Box 16">
            <a:extLst>
              <a:ext uri="{FF2B5EF4-FFF2-40B4-BE49-F238E27FC236}">
                <a16:creationId xmlns:a16="http://schemas.microsoft.com/office/drawing/2014/main" id="{1F1F0EAA-0148-48D3-B1F1-AFD76C50F0B9}"/>
              </a:ext>
            </a:extLst>
          </p:cNvPr>
          <p:cNvSpPr txBox="1">
            <a:spLocks noChangeArrowheads="1"/>
          </p:cNvSpPr>
          <p:nvPr/>
        </p:nvSpPr>
        <p:spPr bwMode="auto">
          <a:xfrm>
            <a:off x="3851008" y="5076345"/>
            <a:ext cx="14350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dirty="0">
                <a:latin typeface="+mn-lt"/>
              </a:rPr>
              <a:t>Other logics</a:t>
            </a:r>
          </a:p>
        </p:txBody>
      </p:sp>
      <p:sp>
        <p:nvSpPr>
          <p:cNvPr id="22" name="Text Box 17">
            <a:extLst>
              <a:ext uri="{FF2B5EF4-FFF2-40B4-BE49-F238E27FC236}">
                <a16:creationId xmlns:a16="http://schemas.microsoft.com/office/drawing/2014/main" id="{68FE8C92-1E52-4E32-BE79-5DE7A80051D5}"/>
              </a:ext>
            </a:extLst>
          </p:cNvPr>
          <p:cNvSpPr txBox="1">
            <a:spLocks noChangeArrowheads="1"/>
          </p:cNvSpPr>
          <p:nvPr/>
        </p:nvSpPr>
        <p:spPr bwMode="auto">
          <a:xfrm>
            <a:off x="3866883" y="5609745"/>
            <a:ext cx="21806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a:latin typeface="+mn-lt"/>
              </a:rPr>
              <a:t>Logic programming</a:t>
            </a:r>
          </a:p>
        </p:txBody>
      </p:sp>
      <p:sp>
        <p:nvSpPr>
          <p:cNvPr id="23" name="Line 20">
            <a:extLst>
              <a:ext uri="{FF2B5EF4-FFF2-40B4-BE49-F238E27FC236}">
                <a16:creationId xmlns:a16="http://schemas.microsoft.com/office/drawing/2014/main" id="{C713ACB8-B110-4B62-96FA-C9C58EFF352E}"/>
              </a:ext>
            </a:extLst>
          </p:cNvPr>
          <p:cNvSpPr>
            <a:spLocks noChangeShapeType="1"/>
          </p:cNvSpPr>
          <p:nvPr/>
        </p:nvSpPr>
        <p:spPr bwMode="auto">
          <a:xfrm flipV="1">
            <a:off x="3444858" y="3429005"/>
            <a:ext cx="914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D" sz="2000"/>
          </a:p>
        </p:txBody>
      </p:sp>
      <p:sp>
        <p:nvSpPr>
          <p:cNvPr id="24" name="Text Box 21">
            <a:extLst>
              <a:ext uri="{FF2B5EF4-FFF2-40B4-BE49-F238E27FC236}">
                <a16:creationId xmlns:a16="http://schemas.microsoft.com/office/drawing/2014/main" id="{7EF38F52-7E24-4355-B7AA-CD53017B92A5}"/>
              </a:ext>
            </a:extLst>
          </p:cNvPr>
          <p:cNvSpPr txBox="1">
            <a:spLocks noChangeArrowheads="1"/>
          </p:cNvSpPr>
          <p:nvPr/>
        </p:nvSpPr>
        <p:spPr bwMode="auto">
          <a:xfrm>
            <a:off x="4359258" y="3124205"/>
            <a:ext cx="17620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dirty="0">
                <a:latin typeface="+mn-lt"/>
              </a:rPr>
              <a:t>Expert Systems</a:t>
            </a:r>
          </a:p>
        </p:txBody>
      </p:sp>
      <p:sp>
        <p:nvSpPr>
          <p:cNvPr id="25" name="Content Placeholder 11">
            <a:extLst>
              <a:ext uri="{FF2B5EF4-FFF2-40B4-BE49-F238E27FC236}">
                <a16:creationId xmlns:a16="http://schemas.microsoft.com/office/drawing/2014/main" id="{86410E7E-3AC8-4F80-9C09-D01C106F5717}"/>
              </a:ext>
            </a:extLst>
          </p:cNvPr>
          <p:cNvSpPr txBox="1">
            <a:spLocks/>
          </p:cNvSpPr>
          <p:nvPr/>
        </p:nvSpPr>
        <p:spPr>
          <a:xfrm>
            <a:off x="6291005" y="1881554"/>
            <a:ext cx="4812462" cy="221133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Tipe</a:t>
            </a:r>
            <a:r>
              <a:rPr lang="en-US" sz="2400" b="1" dirty="0"/>
              <a:t> </a:t>
            </a:r>
            <a:r>
              <a:rPr lang="en-US" sz="2400" b="1" dirty="0" err="1"/>
              <a:t>Sistem</a:t>
            </a:r>
            <a:endParaRPr lang="en-US" sz="2400" b="1" dirty="0"/>
          </a:p>
          <a:p>
            <a:pPr marL="354013" indent="-255588">
              <a:spcBef>
                <a:spcPts val="200"/>
              </a:spcBef>
              <a:buFont typeface="Arial" panose="020B0604020202020204" pitchFamily="34" charset="0"/>
              <a:buChar char="•"/>
            </a:pPr>
            <a:r>
              <a:rPr lang="en-US" sz="1800" dirty="0"/>
              <a:t>Expert Systems</a:t>
            </a:r>
          </a:p>
          <a:p>
            <a:pPr marL="354013" indent="-255588">
              <a:spcBef>
                <a:spcPts val="200"/>
              </a:spcBef>
              <a:buFont typeface="Arial" panose="020B0604020202020204" pitchFamily="34" charset="0"/>
              <a:buChar char="•"/>
            </a:pPr>
            <a:r>
              <a:rPr lang="en-US" sz="1800" dirty="0"/>
              <a:t>Hypertext Manipulation Systems</a:t>
            </a:r>
          </a:p>
          <a:p>
            <a:pPr marL="354013" indent="-255588">
              <a:spcBef>
                <a:spcPts val="200"/>
              </a:spcBef>
              <a:buFont typeface="Arial" panose="020B0604020202020204" pitchFamily="34" charset="0"/>
              <a:buChar char="•"/>
            </a:pPr>
            <a:r>
              <a:rPr lang="en-US" sz="1800" dirty="0"/>
              <a:t>CASE Based Systems</a:t>
            </a:r>
          </a:p>
          <a:p>
            <a:pPr marL="354013" indent="-255588">
              <a:spcBef>
                <a:spcPts val="200"/>
              </a:spcBef>
              <a:buFont typeface="Arial" panose="020B0604020202020204" pitchFamily="34" charset="0"/>
              <a:buChar char="•"/>
            </a:pPr>
            <a:r>
              <a:rPr lang="en-US" sz="1800" dirty="0"/>
              <a:t>Database with an Intelligent User Interface</a:t>
            </a:r>
          </a:p>
          <a:p>
            <a:pPr marL="354013" indent="-255588">
              <a:spcBef>
                <a:spcPts val="200"/>
              </a:spcBef>
              <a:buFont typeface="Arial" panose="020B0604020202020204" pitchFamily="34" charset="0"/>
              <a:buChar char="•"/>
            </a:pPr>
            <a:r>
              <a:rPr lang="en-US" sz="1800" dirty="0"/>
              <a:t>Intelligent Tutoring Systems</a:t>
            </a:r>
          </a:p>
        </p:txBody>
      </p:sp>
      <p:sp>
        <p:nvSpPr>
          <p:cNvPr id="26" name="Content Placeholder 11">
            <a:extLst>
              <a:ext uri="{FF2B5EF4-FFF2-40B4-BE49-F238E27FC236}">
                <a16:creationId xmlns:a16="http://schemas.microsoft.com/office/drawing/2014/main" id="{435C5B9B-0384-4EC5-A3D4-44F444AD6040}"/>
              </a:ext>
            </a:extLst>
          </p:cNvPr>
          <p:cNvSpPr txBox="1">
            <a:spLocks/>
          </p:cNvSpPr>
          <p:nvPr/>
        </p:nvSpPr>
        <p:spPr>
          <a:xfrm>
            <a:off x="8514349" y="4033806"/>
            <a:ext cx="2940272" cy="203674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4013" indent="-255588">
              <a:spcBef>
                <a:spcPts val="200"/>
              </a:spcBef>
              <a:buFont typeface="Arial" panose="020B0604020202020204" pitchFamily="34" charset="0"/>
              <a:buChar char="•"/>
            </a:pPr>
            <a:r>
              <a:rPr lang="en-US" sz="1800" dirty="0"/>
              <a:t>Expert Systems</a:t>
            </a:r>
          </a:p>
          <a:p>
            <a:pPr marL="354013" indent="-255588">
              <a:spcBef>
                <a:spcPts val="200"/>
              </a:spcBef>
              <a:buFont typeface="Arial" panose="020B0604020202020204" pitchFamily="34" charset="0"/>
              <a:buChar char="•"/>
            </a:pPr>
            <a:r>
              <a:rPr lang="en-US" sz="1800" dirty="0"/>
              <a:t>Neural Networks</a:t>
            </a:r>
          </a:p>
          <a:p>
            <a:pPr marL="354013" indent="-255588">
              <a:spcBef>
                <a:spcPts val="200"/>
              </a:spcBef>
              <a:buFont typeface="Arial" panose="020B0604020202020204" pitchFamily="34" charset="0"/>
              <a:buChar char="•"/>
            </a:pPr>
            <a:r>
              <a:rPr lang="en-US" sz="1800" dirty="0"/>
              <a:t>Case-based Reasoning</a:t>
            </a:r>
          </a:p>
          <a:p>
            <a:pPr marL="354013" indent="-255588">
              <a:spcBef>
                <a:spcPts val="200"/>
              </a:spcBef>
              <a:buFont typeface="Arial" panose="020B0604020202020204" pitchFamily="34" charset="0"/>
              <a:buChar char="•"/>
            </a:pPr>
            <a:r>
              <a:rPr lang="en-US" sz="1800" dirty="0"/>
              <a:t>Genetic Algorithms</a:t>
            </a:r>
          </a:p>
          <a:p>
            <a:pPr marL="354013" indent="-255588">
              <a:spcBef>
                <a:spcPts val="200"/>
              </a:spcBef>
              <a:buFont typeface="Arial" panose="020B0604020202020204" pitchFamily="34" charset="0"/>
              <a:buChar char="•"/>
            </a:pPr>
            <a:r>
              <a:rPr lang="en-US" sz="1800" dirty="0"/>
              <a:t>Intelligent Agents</a:t>
            </a:r>
          </a:p>
          <a:p>
            <a:pPr marL="354013" indent="-255588">
              <a:spcBef>
                <a:spcPts val="200"/>
              </a:spcBef>
              <a:buFont typeface="Arial" panose="020B0604020202020204" pitchFamily="34" charset="0"/>
              <a:buChar char="•"/>
            </a:pPr>
            <a:r>
              <a:rPr lang="en-US" sz="1800" dirty="0"/>
              <a:t>Data Mining</a:t>
            </a:r>
          </a:p>
          <a:p>
            <a:pPr marL="354013" indent="-255588">
              <a:spcBef>
                <a:spcPts val="200"/>
              </a:spcBef>
              <a:buFont typeface="Arial" panose="020B0604020202020204" pitchFamily="34" charset="0"/>
              <a:buChar char="•"/>
            </a:pPr>
            <a:r>
              <a:rPr lang="en-US" sz="1800" dirty="0"/>
              <a:t>Intelligent Tutoring Systems</a:t>
            </a:r>
          </a:p>
        </p:txBody>
      </p:sp>
      <p:sp>
        <p:nvSpPr>
          <p:cNvPr id="27" name="Text Box 16">
            <a:extLst>
              <a:ext uri="{FF2B5EF4-FFF2-40B4-BE49-F238E27FC236}">
                <a16:creationId xmlns:a16="http://schemas.microsoft.com/office/drawing/2014/main" id="{D69C9C4D-2BD0-44C1-85F6-74C9FA3441CC}"/>
              </a:ext>
            </a:extLst>
          </p:cNvPr>
          <p:cNvSpPr txBox="1">
            <a:spLocks noChangeArrowheads="1"/>
          </p:cNvSpPr>
          <p:nvPr/>
        </p:nvSpPr>
        <p:spPr bwMode="auto">
          <a:xfrm>
            <a:off x="6291005" y="4892520"/>
            <a:ext cx="23403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1800" dirty="0">
                <a:latin typeface="+mn-lt"/>
              </a:rPr>
              <a:t>Kendal &amp; </a:t>
            </a:r>
            <a:r>
              <a:rPr lang="en-GB" altLang="en-US" sz="1800" dirty="0" err="1">
                <a:latin typeface="+mn-lt"/>
              </a:rPr>
              <a:t>Creen</a:t>
            </a:r>
            <a:r>
              <a:rPr lang="en-GB" altLang="en-US" sz="1800" dirty="0">
                <a:latin typeface="+mn-lt"/>
              </a:rPr>
              <a:t> (2007)</a:t>
            </a:r>
          </a:p>
        </p:txBody>
      </p:sp>
      <p:sp>
        <p:nvSpPr>
          <p:cNvPr id="28" name="Text Box 16">
            <a:extLst>
              <a:ext uri="{FF2B5EF4-FFF2-40B4-BE49-F238E27FC236}">
                <a16:creationId xmlns:a16="http://schemas.microsoft.com/office/drawing/2014/main" id="{99C49A31-9989-40D8-9F5B-09276CB5818B}"/>
              </a:ext>
            </a:extLst>
          </p:cNvPr>
          <p:cNvSpPr txBox="1">
            <a:spLocks noChangeArrowheads="1"/>
          </p:cNvSpPr>
          <p:nvPr/>
        </p:nvSpPr>
        <p:spPr bwMode="auto">
          <a:xfrm>
            <a:off x="7838477" y="1916966"/>
            <a:ext cx="23078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1800" dirty="0" err="1">
                <a:latin typeface="+mn-lt"/>
              </a:rPr>
              <a:t>Tuthhill</a:t>
            </a:r>
            <a:r>
              <a:rPr lang="en-GB" altLang="en-US" sz="1800" dirty="0">
                <a:latin typeface="+mn-lt"/>
              </a:rPr>
              <a:t> &amp; Levy (1991)</a:t>
            </a:r>
          </a:p>
        </p:txBody>
      </p:sp>
    </p:spTree>
    <p:extLst>
      <p:ext uri="{BB962C8B-B14F-4D97-AF65-F5344CB8AC3E}">
        <p14:creationId xmlns:p14="http://schemas.microsoft.com/office/powerpoint/2010/main" val="38090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SISTEM BERBASIS PENGETAHUAN</a:t>
            </a:r>
            <a:br>
              <a:rPr lang="id-ID" sz="4000" b="1" dirty="0"/>
            </a:br>
            <a:r>
              <a:rPr lang="en-US" sz="2700" i="1" dirty="0" err="1"/>
              <a:t>Arsitektur</a:t>
            </a:r>
            <a:r>
              <a:rPr lang="en-US" sz="2700" i="1" dirty="0"/>
              <a:t> </a:t>
            </a:r>
            <a:r>
              <a:rPr lang="en-US" sz="2700" i="1" dirty="0" err="1"/>
              <a:t>Sistem</a:t>
            </a:r>
            <a:r>
              <a:rPr lang="en-US" sz="2700" i="1" dirty="0"/>
              <a:t> </a:t>
            </a:r>
            <a:r>
              <a:rPr lang="en-US" sz="2700" i="1" dirty="0" err="1"/>
              <a:t>Berbasis</a:t>
            </a:r>
            <a:r>
              <a:rPr lang="en-US" sz="2700" i="1" dirty="0"/>
              <a:t> </a:t>
            </a:r>
            <a:r>
              <a:rPr lang="en-US" sz="2700" i="1" dirty="0" err="1"/>
              <a:t>Pengetahuan</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81555"/>
            <a:ext cx="3861583" cy="191672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Arsitektur</a:t>
            </a:r>
            <a:r>
              <a:rPr lang="en-US" sz="2400" b="1" dirty="0"/>
              <a:t> </a:t>
            </a:r>
            <a:r>
              <a:rPr lang="en-US" sz="2400" b="1" dirty="0" err="1"/>
              <a:t>Sistem</a:t>
            </a:r>
            <a:endParaRPr lang="en-US" sz="2400" b="1" dirty="0"/>
          </a:p>
          <a:p>
            <a:pPr marL="352425" indent="-254000">
              <a:spcBef>
                <a:spcPts val="600"/>
              </a:spcBef>
              <a:buFont typeface="Arial" panose="020B0604020202020204" pitchFamily="34" charset="0"/>
              <a:buChar char="•"/>
            </a:pPr>
            <a:r>
              <a:rPr lang="en-US" i="1" dirty="0"/>
              <a:t>Knowledge base </a:t>
            </a:r>
            <a:r>
              <a:rPr lang="en-US" dirty="0" err="1"/>
              <a:t>atau</a:t>
            </a:r>
            <a:r>
              <a:rPr lang="en-US" dirty="0"/>
              <a:t> basis </a:t>
            </a:r>
            <a:r>
              <a:rPr lang="en-US" dirty="0" err="1"/>
              <a:t>pengetahuan</a:t>
            </a:r>
            <a:r>
              <a:rPr lang="en-US" dirty="0"/>
              <a:t> </a:t>
            </a:r>
            <a:r>
              <a:rPr lang="en-US" dirty="0" err="1"/>
              <a:t>digunakan</a:t>
            </a:r>
            <a:r>
              <a:rPr lang="en-US" dirty="0"/>
              <a:t> </a:t>
            </a:r>
            <a:r>
              <a:rPr lang="en-US" dirty="0" err="1"/>
              <a:t>sebagai</a:t>
            </a:r>
            <a:r>
              <a:rPr lang="en-US" dirty="0"/>
              <a:t> </a:t>
            </a:r>
            <a:r>
              <a:rPr lang="en-US" dirty="0" err="1"/>
              <a:t>gudang</a:t>
            </a:r>
            <a:r>
              <a:rPr lang="en-US" dirty="0"/>
              <a:t> </a:t>
            </a:r>
            <a:r>
              <a:rPr lang="en-US" dirty="0" err="1"/>
              <a:t>pengetahuan</a:t>
            </a:r>
            <a:r>
              <a:rPr lang="en-US" dirty="0"/>
              <a:t> </a:t>
            </a:r>
            <a:r>
              <a:rPr lang="en-US" dirty="0" err="1"/>
              <a:t>dalam</a:t>
            </a:r>
            <a:r>
              <a:rPr lang="en-US" dirty="0"/>
              <a:t> </a:t>
            </a:r>
            <a:r>
              <a:rPr lang="en-US" sz="2200" dirty="0" err="1"/>
              <a:t>berbagai</a:t>
            </a:r>
            <a:r>
              <a:rPr lang="en-US" sz="2200" dirty="0"/>
              <a:t> </a:t>
            </a:r>
            <a:r>
              <a:rPr lang="en-US" sz="2200" dirty="0" err="1"/>
              <a:t>bentuk</a:t>
            </a:r>
            <a:endParaRPr lang="en-US" sz="2200" dirty="0"/>
          </a:p>
        </p:txBody>
      </p:sp>
      <p:pic>
        <p:nvPicPr>
          <p:cNvPr id="7" name="Picture 6">
            <a:extLst>
              <a:ext uri="{FF2B5EF4-FFF2-40B4-BE49-F238E27FC236}">
                <a16:creationId xmlns:a16="http://schemas.microsoft.com/office/drawing/2014/main" id="{601D0BD5-A702-4A45-BCA8-4F8F7C63CE64}"/>
              </a:ext>
            </a:extLst>
          </p:cNvPr>
          <p:cNvPicPr>
            <a:picLocks noChangeAspect="1"/>
          </p:cNvPicPr>
          <p:nvPr/>
        </p:nvPicPr>
        <p:blipFill>
          <a:blip r:embed="rId2"/>
          <a:stretch>
            <a:fillRect/>
          </a:stretch>
        </p:blipFill>
        <p:spPr>
          <a:xfrm>
            <a:off x="9869617" y="630252"/>
            <a:ext cx="1286063" cy="1030778"/>
          </a:xfrm>
          <a:prstGeom prst="rect">
            <a:avLst/>
          </a:prstGeom>
        </p:spPr>
      </p:pic>
      <p:pic>
        <p:nvPicPr>
          <p:cNvPr id="29" name="Picture 4">
            <a:extLst>
              <a:ext uri="{FF2B5EF4-FFF2-40B4-BE49-F238E27FC236}">
                <a16:creationId xmlns:a16="http://schemas.microsoft.com/office/drawing/2014/main" id="{2218BD5B-ECB0-4FAA-9A07-27734CE8EB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11165" y="1897094"/>
            <a:ext cx="6044515" cy="1654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Content Placeholder 11">
            <a:extLst>
              <a:ext uri="{FF2B5EF4-FFF2-40B4-BE49-F238E27FC236}">
                <a16:creationId xmlns:a16="http://schemas.microsoft.com/office/drawing/2014/main" id="{2E3FC276-4B96-4318-9DF6-FF7F9D5EC747}"/>
              </a:ext>
            </a:extLst>
          </p:cNvPr>
          <p:cNvSpPr txBox="1">
            <a:spLocks/>
          </p:cNvSpPr>
          <p:nvPr/>
        </p:nvSpPr>
        <p:spPr>
          <a:xfrm>
            <a:off x="1097279" y="3613646"/>
            <a:ext cx="10058401" cy="256507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2425" indent="-254000">
              <a:spcBef>
                <a:spcPts val="400"/>
              </a:spcBef>
              <a:spcAft>
                <a:spcPts val="400"/>
              </a:spcAft>
              <a:buFont typeface="Arial" panose="020B0604020202020204" pitchFamily="34" charset="0"/>
              <a:buChar char="•"/>
            </a:pPr>
            <a:r>
              <a:rPr lang="en-US" i="1" dirty="0"/>
              <a:t>Inference en</a:t>
            </a:r>
            <a:r>
              <a:rPr lang="en-US" dirty="0"/>
              <a:t>gine </a:t>
            </a:r>
            <a:r>
              <a:rPr lang="en-US" dirty="0" err="1"/>
              <a:t>atau</a:t>
            </a:r>
            <a:r>
              <a:rPr lang="en-US" dirty="0"/>
              <a:t> </a:t>
            </a:r>
            <a:r>
              <a:rPr lang="en-US" dirty="0" err="1"/>
              <a:t>mesin</a:t>
            </a:r>
            <a:r>
              <a:rPr lang="en-US" dirty="0"/>
              <a:t> </a:t>
            </a:r>
            <a:r>
              <a:rPr lang="en-US" dirty="0" err="1"/>
              <a:t>inferensi</a:t>
            </a:r>
            <a:r>
              <a:rPr lang="en-US" dirty="0"/>
              <a:t> </a:t>
            </a:r>
            <a:r>
              <a:rPr lang="en-US" dirty="0" err="1"/>
              <a:t>adalah</a:t>
            </a:r>
            <a:r>
              <a:rPr lang="en-US" dirty="0"/>
              <a:t> program </a:t>
            </a:r>
            <a:r>
              <a:rPr lang="en-US" dirty="0" err="1"/>
              <a:t>perangkat</a:t>
            </a:r>
            <a:r>
              <a:rPr lang="en-US" dirty="0"/>
              <a:t> </a:t>
            </a:r>
            <a:r>
              <a:rPr lang="en-US" dirty="0" err="1"/>
              <a:t>lunak</a:t>
            </a:r>
            <a:r>
              <a:rPr lang="en-US" dirty="0"/>
              <a:t> yang </a:t>
            </a:r>
            <a:r>
              <a:rPr lang="en-US" dirty="0" err="1"/>
              <a:t>menyimpulkan</a:t>
            </a:r>
            <a:r>
              <a:rPr lang="en-US" dirty="0"/>
              <a:t> </a:t>
            </a:r>
            <a:r>
              <a:rPr lang="en-US" dirty="0" err="1"/>
              <a:t>pengetahuan</a:t>
            </a:r>
            <a:r>
              <a:rPr lang="en-US" dirty="0"/>
              <a:t> yang </a:t>
            </a:r>
            <a:r>
              <a:rPr lang="en-US" dirty="0" err="1"/>
              <a:t>tersedia</a:t>
            </a:r>
            <a:r>
              <a:rPr lang="en-US" dirty="0"/>
              <a:t> di </a:t>
            </a:r>
            <a:r>
              <a:rPr lang="en-US" dirty="0" err="1"/>
              <a:t>dalam</a:t>
            </a:r>
            <a:r>
              <a:rPr lang="en-US" dirty="0"/>
              <a:t> basis </a:t>
            </a:r>
            <a:r>
              <a:rPr lang="en-US" dirty="0" err="1"/>
              <a:t>pengetahuan</a:t>
            </a:r>
            <a:endParaRPr lang="en-US" dirty="0"/>
          </a:p>
          <a:p>
            <a:pPr marL="352425" indent="-254000">
              <a:spcBef>
                <a:spcPts val="400"/>
              </a:spcBef>
              <a:spcAft>
                <a:spcPts val="400"/>
              </a:spcAft>
              <a:buFont typeface="Arial" panose="020B0604020202020204" pitchFamily="34" charset="0"/>
              <a:buChar char="•"/>
            </a:pPr>
            <a:r>
              <a:rPr lang="en-US" i="1" dirty="0"/>
              <a:t>Explanation reasoning </a:t>
            </a:r>
            <a:r>
              <a:rPr lang="en-US" dirty="0" err="1"/>
              <a:t>berupa</a:t>
            </a:r>
            <a:r>
              <a:rPr lang="en-US" dirty="0"/>
              <a:t> </a:t>
            </a:r>
            <a:r>
              <a:rPr lang="en-US" dirty="0" err="1"/>
              <a:t>kemampuan</a:t>
            </a:r>
            <a:r>
              <a:rPr lang="en-US" dirty="0"/>
              <a:t> </a:t>
            </a:r>
            <a:r>
              <a:rPr lang="en-US" dirty="0" err="1"/>
              <a:t>penjelasan</a:t>
            </a:r>
            <a:r>
              <a:rPr lang="en-US" dirty="0"/>
              <a:t> dan </a:t>
            </a:r>
            <a:r>
              <a:rPr lang="en-US" dirty="0" err="1"/>
              <a:t>penalaran</a:t>
            </a:r>
            <a:r>
              <a:rPr lang="en-US" dirty="0"/>
              <a:t> </a:t>
            </a:r>
            <a:r>
              <a:rPr lang="en-US" dirty="0" err="1"/>
              <a:t>untuk</a:t>
            </a:r>
            <a:r>
              <a:rPr lang="en-US" dirty="0"/>
              <a:t> </a:t>
            </a:r>
            <a:r>
              <a:rPr lang="en-US" dirty="0" err="1"/>
              <a:t>keputusan</a:t>
            </a:r>
            <a:r>
              <a:rPr lang="en-US" dirty="0"/>
              <a:t> yang </a:t>
            </a:r>
            <a:r>
              <a:rPr lang="en-US" dirty="0" err="1"/>
              <a:t>dibuat</a:t>
            </a:r>
            <a:r>
              <a:rPr lang="en-US" dirty="0"/>
              <a:t> </a:t>
            </a:r>
            <a:r>
              <a:rPr lang="en-US" dirty="0" err="1"/>
              <a:t>atau</a:t>
            </a:r>
            <a:r>
              <a:rPr lang="en-US" dirty="0"/>
              <a:t> </a:t>
            </a:r>
            <a:r>
              <a:rPr lang="en-US" dirty="0" err="1"/>
              <a:t>disarankan</a:t>
            </a:r>
            <a:r>
              <a:rPr lang="en-US" dirty="0"/>
              <a:t> oleh </a:t>
            </a:r>
            <a:r>
              <a:rPr lang="en-US" dirty="0" err="1"/>
              <a:t>sistem</a:t>
            </a:r>
            <a:r>
              <a:rPr lang="en-US" dirty="0"/>
              <a:t> </a:t>
            </a:r>
            <a:r>
              <a:rPr lang="en-US" dirty="0" err="1"/>
              <a:t>berdasarkan</a:t>
            </a:r>
            <a:r>
              <a:rPr lang="en-US" dirty="0"/>
              <a:t> </a:t>
            </a:r>
            <a:r>
              <a:rPr lang="en-US" dirty="0" err="1"/>
              <a:t>pengetahuan</a:t>
            </a:r>
            <a:r>
              <a:rPr lang="en-US" dirty="0"/>
              <a:t> </a:t>
            </a:r>
            <a:r>
              <a:rPr lang="en-US" dirty="0" err="1"/>
              <a:t>pakar</a:t>
            </a:r>
            <a:endParaRPr lang="en-US" dirty="0"/>
          </a:p>
          <a:p>
            <a:pPr marL="352425" indent="-254000">
              <a:spcBef>
                <a:spcPts val="400"/>
              </a:spcBef>
              <a:spcAft>
                <a:spcPts val="400"/>
              </a:spcAft>
              <a:buFont typeface="Arial" panose="020B0604020202020204" pitchFamily="34" charset="0"/>
              <a:buChar char="•"/>
            </a:pPr>
            <a:r>
              <a:rPr lang="en-US" i="1" dirty="0"/>
              <a:t>Self-learning</a:t>
            </a:r>
            <a:r>
              <a:rPr lang="en-US" dirty="0"/>
              <a:t> </a:t>
            </a:r>
            <a:r>
              <a:rPr lang="en-US" dirty="0" err="1"/>
              <a:t>kemampuan</a:t>
            </a:r>
            <a:r>
              <a:rPr lang="en-US" dirty="0"/>
              <a:t> </a:t>
            </a:r>
            <a:r>
              <a:rPr lang="en-US" dirty="0" err="1"/>
              <a:t>untuk</a:t>
            </a:r>
            <a:r>
              <a:rPr lang="en-US" dirty="0"/>
              <a:t> </a:t>
            </a:r>
            <a:r>
              <a:rPr lang="en-US" dirty="0" err="1"/>
              <a:t>mempelajari</a:t>
            </a:r>
            <a:r>
              <a:rPr lang="en-US" dirty="0"/>
              <a:t> </a:t>
            </a:r>
            <a:r>
              <a:rPr lang="en-US" dirty="0" err="1"/>
              <a:t>hal-hal</a:t>
            </a:r>
            <a:r>
              <a:rPr lang="en-US" dirty="0"/>
              <a:t> </a:t>
            </a:r>
            <a:r>
              <a:rPr lang="en-US" dirty="0" err="1"/>
              <a:t>baru</a:t>
            </a:r>
            <a:r>
              <a:rPr lang="en-US" dirty="0"/>
              <a:t> dan </a:t>
            </a:r>
            <a:r>
              <a:rPr lang="en-US" dirty="0" err="1"/>
              <a:t>melupakan</a:t>
            </a:r>
            <a:r>
              <a:rPr lang="en-US" dirty="0"/>
              <a:t> </a:t>
            </a:r>
            <a:r>
              <a:rPr lang="en-US" dirty="0" err="1"/>
              <a:t>pengetahuan</a:t>
            </a:r>
            <a:r>
              <a:rPr lang="en-US" dirty="0"/>
              <a:t> yang </a:t>
            </a:r>
            <a:r>
              <a:rPr lang="en-US" dirty="0" err="1"/>
              <a:t>tidak</a:t>
            </a:r>
            <a:r>
              <a:rPr lang="en-US" dirty="0"/>
              <a:t> </a:t>
            </a:r>
            <a:r>
              <a:rPr lang="en-US" dirty="0" err="1"/>
              <a:t>terpakai</a:t>
            </a:r>
            <a:r>
              <a:rPr lang="en-US" dirty="0"/>
              <a:t> </a:t>
            </a:r>
            <a:r>
              <a:rPr lang="en-US" dirty="0" err="1"/>
              <a:t>berupa</a:t>
            </a:r>
            <a:r>
              <a:rPr lang="en-US" dirty="0"/>
              <a:t> proses </a:t>
            </a:r>
            <a:r>
              <a:rPr lang="en-US" dirty="0" err="1"/>
              <a:t>pembelajaran</a:t>
            </a:r>
            <a:endParaRPr lang="en-US" dirty="0"/>
          </a:p>
          <a:p>
            <a:pPr marL="352425" indent="-254000">
              <a:spcBef>
                <a:spcPts val="400"/>
              </a:spcBef>
              <a:spcAft>
                <a:spcPts val="400"/>
              </a:spcAft>
              <a:buFont typeface="Arial" panose="020B0604020202020204" pitchFamily="34" charset="0"/>
              <a:buChar char="•"/>
            </a:pPr>
            <a:r>
              <a:rPr lang="en-US" altLang="en-US" sz="2000" i="1" dirty="0"/>
              <a:t>User interfa</a:t>
            </a:r>
            <a:r>
              <a:rPr lang="en-US" altLang="en-US" sz="2000" dirty="0"/>
              <a:t>ce </a:t>
            </a:r>
            <a:r>
              <a:rPr lang="en-US" altLang="en-US" sz="2000" dirty="0" err="1"/>
              <a:t>adalah</a:t>
            </a:r>
            <a:r>
              <a:rPr lang="en-US" altLang="en-US" sz="2000" dirty="0"/>
              <a:t> </a:t>
            </a:r>
            <a:r>
              <a:rPr lang="id-ID" altLang="en-US" sz="2000" dirty="0"/>
              <a:t>antarmuka pengguna yang sesuai </a:t>
            </a:r>
            <a:r>
              <a:rPr lang="en-US" altLang="en-US" sz="2000" dirty="0"/>
              <a:t>dan </a:t>
            </a:r>
            <a:r>
              <a:rPr lang="id-ID" altLang="en-US" sz="2000" dirty="0"/>
              <a:t>memiliki fasilitas</a:t>
            </a:r>
            <a:r>
              <a:rPr lang="en-US" altLang="en-US" sz="2000" dirty="0"/>
              <a:t> </a:t>
            </a:r>
            <a:r>
              <a:rPr lang="en-US" altLang="en-US" sz="2000" dirty="0" err="1"/>
              <a:t>berdasarkan</a:t>
            </a:r>
            <a:r>
              <a:rPr lang="id-ID" altLang="en-US" sz="2000" dirty="0"/>
              <a:t> pemrosesan bahasa alami (</a:t>
            </a:r>
            <a:r>
              <a:rPr lang="id-ID" altLang="en-US" sz="2000" i="1" dirty="0"/>
              <a:t>natural language processing</a:t>
            </a:r>
            <a:r>
              <a:rPr lang="id-ID" altLang="en-US" sz="2000" dirty="0"/>
              <a:t>)</a:t>
            </a:r>
            <a:endParaRPr lang="en-US" dirty="0"/>
          </a:p>
        </p:txBody>
      </p:sp>
    </p:spTree>
    <p:extLst>
      <p:ext uri="{BB962C8B-B14F-4D97-AF65-F5344CB8AC3E}">
        <p14:creationId xmlns:p14="http://schemas.microsoft.com/office/powerpoint/2010/main" val="86227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fade">
                                      <p:cBhvr>
                                        <p:cTn id="12" dur="500"/>
                                        <p:tgtEl>
                                          <p:spTgt spid="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xEl>
                                              <p:pRg st="1" end="1"/>
                                            </p:txEl>
                                          </p:spTgt>
                                        </p:tgtEl>
                                        <p:attrNameLst>
                                          <p:attrName>style.visibility</p:attrName>
                                        </p:attrNameLst>
                                      </p:cBhvr>
                                      <p:to>
                                        <p:strVal val="visible"/>
                                      </p:to>
                                    </p:set>
                                    <p:animEffect transition="in" filter="fade">
                                      <p:cBhvr>
                                        <p:cTn id="17" dur="500"/>
                                        <p:tgtEl>
                                          <p:spTgt spid="3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xEl>
                                              <p:pRg st="2" end="2"/>
                                            </p:txEl>
                                          </p:spTgt>
                                        </p:tgtEl>
                                        <p:attrNameLst>
                                          <p:attrName>style.visibility</p:attrName>
                                        </p:attrNameLst>
                                      </p:cBhvr>
                                      <p:to>
                                        <p:strVal val="visible"/>
                                      </p:to>
                                    </p:set>
                                    <p:animEffect transition="in" filter="fade">
                                      <p:cBhvr>
                                        <p:cTn id="22" dur="500"/>
                                        <p:tgtEl>
                                          <p:spTgt spid="3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
                                            <p:txEl>
                                              <p:pRg st="3" end="3"/>
                                            </p:txEl>
                                          </p:spTgt>
                                        </p:tgtEl>
                                        <p:attrNameLst>
                                          <p:attrName>style.visibility</p:attrName>
                                        </p:attrNameLst>
                                      </p:cBhvr>
                                      <p:to>
                                        <p:strVal val="visible"/>
                                      </p:to>
                                    </p:set>
                                    <p:animEffect transition="in" filter="fade">
                                      <p:cBhvr>
                                        <p:cTn id="27" dur="500"/>
                                        <p:tgtEl>
                                          <p:spTgt spid="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52BB1DCC-1631-448A-BD09-0A378C4645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12678" y="1846414"/>
            <a:ext cx="7111218" cy="353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SISTEM BERBASIS PENGETAHUAN</a:t>
            </a:r>
            <a:br>
              <a:rPr lang="id-ID" sz="4000" b="1" dirty="0"/>
            </a:br>
            <a:r>
              <a:rPr lang="en-US" sz="2700" i="1" dirty="0" err="1"/>
              <a:t>Pengembangan</a:t>
            </a:r>
            <a:r>
              <a:rPr lang="en-US" sz="2700" i="1" dirty="0"/>
              <a:t> </a:t>
            </a:r>
            <a:r>
              <a:rPr lang="en-US" sz="2700" i="1" dirty="0" err="1"/>
              <a:t>Sistem</a:t>
            </a:r>
            <a:r>
              <a:rPr lang="en-US" sz="2700" i="1" dirty="0"/>
              <a:t> </a:t>
            </a:r>
            <a:r>
              <a:rPr lang="en-US" sz="2700" i="1" dirty="0" err="1"/>
              <a:t>Berbasis</a:t>
            </a:r>
            <a:r>
              <a:rPr lang="en-US" sz="2700" i="1" dirty="0"/>
              <a:t> </a:t>
            </a:r>
            <a:r>
              <a:rPr lang="en-US" sz="2700" i="1" dirty="0" err="1"/>
              <a:t>Pengetahuan</a:t>
            </a:r>
            <a:endParaRPr lang="id-ID" sz="2700" i="1" dirty="0"/>
          </a:p>
        </p:txBody>
      </p:sp>
      <p:pic>
        <p:nvPicPr>
          <p:cNvPr id="6" name="Picture 5">
            <a:extLst>
              <a:ext uri="{FF2B5EF4-FFF2-40B4-BE49-F238E27FC236}">
                <a16:creationId xmlns:a16="http://schemas.microsoft.com/office/drawing/2014/main" id="{CA4E3666-1E87-4E5B-A5E6-881FEDED390B}"/>
              </a:ext>
            </a:extLst>
          </p:cNvPr>
          <p:cNvPicPr>
            <a:picLocks noChangeAspect="1"/>
          </p:cNvPicPr>
          <p:nvPr/>
        </p:nvPicPr>
        <p:blipFill>
          <a:blip r:embed="rId3"/>
          <a:stretch>
            <a:fillRect/>
          </a:stretch>
        </p:blipFill>
        <p:spPr>
          <a:xfrm>
            <a:off x="9869617" y="630252"/>
            <a:ext cx="1286063" cy="1030778"/>
          </a:xfrm>
          <a:prstGeom prst="rect">
            <a:avLst/>
          </a:prstGeom>
        </p:spPr>
      </p:pic>
      <p:sp>
        <p:nvSpPr>
          <p:cNvPr id="8" name="Content Placeholder 11">
            <a:extLst>
              <a:ext uri="{FF2B5EF4-FFF2-40B4-BE49-F238E27FC236}">
                <a16:creationId xmlns:a16="http://schemas.microsoft.com/office/drawing/2014/main" id="{BEEA21B0-A5ED-4EC0-BC36-3EABC6C87A37}"/>
              </a:ext>
            </a:extLst>
          </p:cNvPr>
          <p:cNvSpPr txBox="1">
            <a:spLocks/>
          </p:cNvSpPr>
          <p:nvPr/>
        </p:nvSpPr>
        <p:spPr>
          <a:xfrm>
            <a:off x="1097280" y="1881555"/>
            <a:ext cx="3615398" cy="36123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Pengembangan</a:t>
            </a:r>
            <a:r>
              <a:rPr lang="en-US" sz="2400" b="1" dirty="0"/>
              <a:t> </a:t>
            </a:r>
            <a:r>
              <a:rPr lang="en-US" sz="2400" b="1" dirty="0" err="1"/>
              <a:t>Sistem</a:t>
            </a:r>
            <a:endParaRPr lang="en-US" sz="2400" b="1" dirty="0"/>
          </a:p>
          <a:p>
            <a:pPr marL="352425" indent="-254000">
              <a:spcBef>
                <a:spcPts val="600"/>
              </a:spcBef>
              <a:buFont typeface="Arial" panose="020B0604020202020204" pitchFamily="34" charset="0"/>
              <a:buChar char="•"/>
            </a:pPr>
            <a:r>
              <a:rPr lang="en-US" i="1" dirty="0"/>
              <a:t>Experts </a:t>
            </a:r>
            <a:r>
              <a:rPr lang="en-US" dirty="0" err="1"/>
              <a:t>adalah</a:t>
            </a:r>
            <a:r>
              <a:rPr lang="en-US" dirty="0"/>
              <a:t> para </a:t>
            </a:r>
            <a:r>
              <a:rPr lang="en-US" dirty="0" err="1"/>
              <a:t>pakar</a:t>
            </a:r>
            <a:r>
              <a:rPr lang="en-US" dirty="0"/>
              <a:t> yang </a:t>
            </a:r>
            <a:r>
              <a:rPr lang="en-US" dirty="0" err="1"/>
              <a:t>memiliki</a:t>
            </a:r>
            <a:r>
              <a:rPr lang="en-US" dirty="0"/>
              <a:t> </a:t>
            </a:r>
            <a:r>
              <a:rPr lang="en-US" dirty="0" err="1"/>
              <a:t>pengetahuan</a:t>
            </a:r>
            <a:r>
              <a:rPr lang="en-US" dirty="0"/>
              <a:t> domain</a:t>
            </a:r>
          </a:p>
          <a:p>
            <a:pPr marL="352425" indent="-254000">
              <a:spcBef>
                <a:spcPts val="600"/>
              </a:spcBef>
              <a:buFont typeface="Arial" panose="020B0604020202020204" pitchFamily="34" charset="0"/>
              <a:buChar char="•"/>
            </a:pPr>
            <a:r>
              <a:rPr lang="en-US" i="1" dirty="0"/>
              <a:t>Knowledge engineer </a:t>
            </a:r>
            <a:r>
              <a:rPr lang="en-US" dirty="0" err="1"/>
              <a:t>adalah</a:t>
            </a:r>
            <a:r>
              <a:rPr lang="en-US" dirty="0"/>
              <a:t> orang yang </a:t>
            </a:r>
            <a:r>
              <a:rPr lang="en-US" dirty="0" err="1"/>
              <a:t>mentransfer</a:t>
            </a:r>
            <a:r>
              <a:rPr lang="en-US" dirty="0"/>
              <a:t> dan </a:t>
            </a:r>
            <a:r>
              <a:rPr lang="en-US" dirty="0" err="1"/>
              <a:t>merepresentasikan</a:t>
            </a:r>
            <a:r>
              <a:rPr lang="en-US" dirty="0"/>
              <a:t> </a:t>
            </a:r>
            <a:r>
              <a:rPr lang="en-US" dirty="0" err="1"/>
              <a:t>pengetahuan</a:t>
            </a:r>
            <a:r>
              <a:rPr lang="en-US" dirty="0"/>
              <a:t> </a:t>
            </a:r>
            <a:r>
              <a:rPr lang="en-US" dirty="0" err="1"/>
              <a:t>pakar</a:t>
            </a:r>
            <a:r>
              <a:rPr lang="en-US" dirty="0"/>
              <a:t> </a:t>
            </a:r>
            <a:r>
              <a:rPr lang="en-US" dirty="0" err="1"/>
              <a:t>dalam</a:t>
            </a:r>
            <a:r>
              <a:rPr lang="en-US" dirty="0"/>
              <a:t> </a:t>
            </a:r>
            <a:r>
              <a:rPr lang="en-US" dirty="0" err="1"/>
              <a:t>bentuk</a:t>
            </a:r>
            <a:r>
              <a:rPr lang="en-US" dirty="0"/>
              <a:t> </a:t>
            </a:r>
            <a:r>
              <a:rPr lang="en-US" dirty="0" err="1"/>
              <a:t>sistem</a:t>
            </a:r>
            <a:r>
              <a:rPr lang="en-US" dirty="0"/>
              <a:t> </a:t>
            </a:r>
            <a:r>
              <a:rPr lang="en-US" dirty="0" err="1"/>
              <a:t>komputer</a:t>
            </a:r>
            <a:endParaRPr lang="en-US" dirty="0"/>
          </a:p>
          <a:p>
            <a:pPr marL="352425" indent="-254000">
              <a:spcBef>
                <a:spcPts val="600"/>
              </a:spcBef>
              <a:buFont typeface="Arial" panose="020B0604020202020204" pitchFamily="34" charset="0"/>
              <a:buChar char="•"/>
            </a:pPr>
            <a:r>
              <a:rPr lang="en-US" i="1" dirty="0"/>
              <a:t>User</a:t>
            </a:r>
            <a:r>
              <a:rPr lang="en-US" dirty="0"/>
              <a:t> </a:t>
            </a:r>
            <a:r>
              <a:rPr lang="en-US" dirty="0" err="1"/>
              <a:t>adalah</a:t>
            </a:r>
            <a:r>
              <a:rPr lang="en-US" dirty="0"/>
              <a:t> </a:t>
            </a:r>
            <a:r>
              <a:rPr lang="en-US" dirty="0" err="1"/>
              <a:t>kelompok</a:t>
            </a:r>
            <a:r>
              <a:rPr lang="en-US" dirty="0"/>
              <a:t> </a:t>
            </a:r>
            <a:r>
              <a:rPr lang="en-US" dirty="0" err="1"/>
              <a:t>pengguna</a:t>
            </a:r>
            <a:r>
              <a:rPr lang="en-US" dirty="0"/>
              <a:t> </a:t>
            </a:r>
            <a:r>
              <a:rPr lang="en-US" dirty="0" err="1"/>
              <a:t>utama</a:t>
            </a:r>
            <a:r>
              <a:rPr lang="en-US" dirty="0"/>
              <a:t> </a:t>
            </a:r>
            <a:r>
              <a:rPr lang="en-US" dirty="0" err="1"/>
              <a:t>dari</a:t>
            </a:r>
            <a:r>
              <a:rPr lang="en-US" dirty="0"/>
              <a:t> </a:t>
            </a:r>
            <a:r>
              <a:rPr lang="en-US" dirty="0" err="1"/>
              <a:t>sistem</a:t>
            </a:r>
            <a:r>
              <a:rPr lang="en-US" dirty="0"/>
              <a:t> </a:t>
            </a:r>
            <a:r>
              <a:rPr lang="en-US" dirty="0" err="1"/>
              <a:t>berbasis</a:t>
            </a:r>
            <a:r>
              <a:rPr lang="en-US" dirty="0"/>
              <a:t> </a:t>
            </a:r>
            <a:r>
              <a:rPr lang="en-US" dirty="0" err="1"/>
              <a:t>pengetahuan</a:t>
            </a:r>
            <a:endParaRPr lang="en-US" dirty="0"/>
          </a:p>
        </p:txBody>
      </p:sp>
      <p:sp>
        <p:nvSpPr>
          <p:cNvPr id="10" name="Content Placeholder 11">
            <a:extLst>
              <a:ext uri="{FF2B5EF4-FFF2-40B4-BE49-F238E27FC236}">
                <a16:creationId xmlns:a16="http://schemas.microsoft.com/office/drawing/2014/main" id="{363816E6-7DDE-4810-925F-4A279A1BEC11}"/>
              </a:ext>
            </a:extLst>
          </p:cNvPr>
          <p:cNvSpPr txBox="1">
            <a:spLocks/>
          </p:cNvSpPr>
          <p:nvPr/>
        </p:nvSpPr>
        <p:spPr>
          <a:xfrm>
            <a:off x="1097280" y="5402419"/>
            <a:ext cx="10262382" cy="84291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2425" indent="-254000">
              <a:spcBef>
                <a:spcPts val="600"/>
              </a:spcBef>
              <a:buFont typeface="Arial" panose="020B0604020202020204" pitchFamily="34" charset="0"/>
              <a:buChar char="•"/>
            </a:pPr>
            <a:r>
              <a:rPr lang="en-US" dirty="0"/>
              <a:t>Proses </a:t>
            </a:r>
            <a:r>
              <a:rPr lang="en-US" dirty="0" err="1"/>
              <a:t>pengembangan</a:t>
            </a:r>
            <a:r>
              <a:rPr lang="en-US" dirty="0"/>
              <a:t> </a:t>
            </a:r>
            <a:r>
              <a:rPr lang="en-US" dirty="0" err="1"/>
              <a:t>sistem</a:t>
            </a:r>
            <a:r>
              <a:rPr lang="en-US" dirty="0"/>
              <a:t> </a:t>
            </a:r>
            <a:r>
              <a:rPr lang="en-US" dirty="0" err="1"/>
              <a:t>melalui</a:t>
            </a:r>
            <a:r>
              <a:rPr lang="en-US" dirty="0"/>
              <a:t> </a:t>
            </a:r>
            <a:r>
              <a:rPr lang="en-US" dirty="0" err="1"/>
              <a:t>tahapan</a:t>
            </a:r>
            <a:r>
              <a:rPr lang="en-US" dirty="0"/>
              <a:t> </a:t>
            </a:r>
            <a:r>
              <a:rPr lang="en-US" dirty="0" err="1"/>
              <a:t>akuisisi</a:t>
            </a:r>
            <a:r>
              <a:rPr lang="en-US" dirty="0"/>
              <a:t>, </a:t>
            </a:r>
            <a:r>
              <a:rPr lang="en-US" dirty="0" err="1"/>
              <a:t>verifikasi</a:t>
            </a:r>
            <a:r>
              <a:rPr lang="en-US" dirty="0"/>
              <a:t> dan </a:t>
            </a:r>
            <a:r>
              <a:rPr lang="en-US" dirty="0" err="1"/>
              <a:t>validasi</a:t>
            </a:r>
            <a:r>
              <a:rPr lang="en-US" dirty="0"/>
              <a:t>, </a:t>
            </a:r>
            <a:r>
              <a:rPr lang="en-US" dirty="0" err="1"/>
              <a:t>serta</a:t>
            </a:r>
            <a:r>
              <a:rPr lang="en-US" dirty="0"/>
              <a:t> </a:t>
            </a:r>
            <a:r>
              <a:rPr lang="en-US" dirty="0" err="1"/>
              <a:t>representasi</a:t>
            </a:r>
            <a:r>
              <a:rPr lang="en-US" dirty="0"/>
              <a:t> </a:t>
            </a:r>
            <a:r>
              <a:rPr lang="en-US" dirty="0" err="1"/>
              <a:t>pengetahuan</a:t>
            </a:r>
            <a:r>
              <a:rPr lang="en-US" dirty="0"/>
              <a:t> </a:t>
            </a:r>
            <a:r>
              <a:rPr lang="en-US" dirty="0" err="1"/>
              <a:t>dengan</a:t>
            </a:r>
            <a:r>
              <a:rPr lang="en-US" dirty="0"/>
              <a:t> </a:t>
            </a:r>
            <a:r>
              <a:rPr lang="en-US" dirty="0" err="1"/>
              <a:t>menggunakan</a:t>
            </a:r>
            <a:r>
              <a:rPr lang="en-US" dirty="0"/>
              <a:t> </a:t>
            </a:r>
            <a:r>
              <a:rPr lang="en-US" dirty="0" err="1"/>
              <a:t>teknik</a:t>
            </a:r>
            <a:r>
              <a:rPr lang="en-US" dirty="0"/>
              <a:t> </a:t>
            </a:r>
            <a:r>
              <a:rPr lang="en-US" dirty="0" err="1"/>
              <a:t>tertentu</a:t>
            </a:r>
            <a:r>
              <a:rPr lang="en-US" dirty="0"/>
              <a:t> </a:t>
            </a:r>
            <a:r>
              <a:rPr lang="en-US" dirty="0" err="1"/>
              <a:t>sesuai</a:t>
            </a:r>
            <a:r>
              <a:rPr lang="en-US" dirty="0"/>
              <a:t> </a:t>
            </a:r>
            <a:r>
              <a:rPr lang="en-US" dirty="0" err="1"/>
              <a:t>dengan</a:t>
            </a:r>
            <a:r>
              <a:rPr lang="en-US" dirty="0"/>
              <a:t> </a:t>
            </a:r>
            <a:r>
              <a:rPr lang="en-US" dirty="0" err="1"/>
              <a:t>kecocokan</a:t>
            </a:r>
            <a:r>
              <a:rPr lang="en-US" dirty="0"/>
              <a:t> </a:t>
            </a:r>
            <a:r>
              <a:rPr lang="en-US" dirty="0" err="1"/>
              <a:t>masalah</a:t>
            </a:r>
            <a:r>
              <a:rPr lang="en-US" dirty="0"/>
              <a:t>, </a:t>
            </a:r>
            <a:r>
              <a:rPr lang="en-US" dirty="0" err="1"/>
              <a:t>bahkan</a:t>
            </a:r>
            <a:r>
              <a:rPr lang="en-US" dirty="0"/>
              <a:t> </a:t>
            </a:r>
            <a:r>
              <a:rPr lang="en-US" dirty="0" err="1"/>
              <a:t>dimungkinkan</a:t>
            </a:r>
            <a:r>
              <a:rPr lang="en-US" dirty="0"/>
              <a:t> </a:t>
            </a:r>
            <a:r>
              <a:rPr lang="en-US" dirty="0" err="1"/>
              <a:t>menerapkan</a:t>
            </a:r>
            <a:r>
              <a:rPr lang="en-US" dirty="0"/>
              <a:t> </a:t>
            </a:r>
            <a:r>
              <a:rPr lang="en-US" dirty="0" err="1"/>
              <a:t>kombinasi</a:t>
            </a:r>
            <a:r>
              <a:rPr lang="en-US" dirty="0"/>
              <a:t> </a:t>
            </a:r>
            <a:r>
              <a:rPr lang="en-US" dirty="0" err="1"/>
              <a:t>teknik</a:t>
            </a:r>
            <a:r>
              <a:rPr lang="en-US" dirty="0"/>
              <a:t> yang </a:t>
            </a:r>
            <a:r>
              <a:rPr lang="en-US" dirty="0" err="1"/>
              <a:t>relevan</a:t>
            </a:r>
            <a:r>
              <a:rPr lang="en-US" dirty="0"/>
              <a:t> (</a:t>
            </a:r>
            <a:r>
              <a:rPr lang="id-ID" i="1" dirty="0"/>
              <a:t>hybrid knowledge representation</a:t>
            </a:r>
            <a:r>
              <a:rPr lang="en-US" dirty="0"/>
              <a:t>)</a:t>
            </a:r>
          </a:p>
        </p:txBody>
      </p:sp>
    </p:spTree>
    <p:extLst>
      <p:ext uri="{BB962C8B-B14F-4D97-AF65-F5344CB8AC3E}">
        <p14:creationId xmlns:p14="http://schemas.microsoft.com/office/powerpoint/2010/main" val="370365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8787</TotalTime>
  <Words>4111</Words>
  <Application>Microsoft Office PowerPoint</Application>
  <PresentationFormat>Widescreen</PresentationFormat>
  <Paragraphs>349</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Retrospect</vt:lpstr>
      <vt:lpstr>ARTIFICIAL INTELLIGENCE Intelligent Informatics Knowledge    PENALARAN: LOGIC, RULES AND REPRESENTATION - II “ REPRESENTASI PENGETAHUAN DAN PENALARAN ” </vt:lpstr>
      <vt:lpstr>Dr. Aradea, S.T., M.T. Lecturer/ Researcher Artificial Intelligence Siliwangi Research Group</vt:lpstr>
      <vt:lpstr>REFERENSI Kecerdasan Buatan</vt:lpstr>
      <vt:lpstr>IKHTISAR Representasi Pengetahuan dan Penalaran</vt:lpstr>
      <vt:lpstr>REPRESENTASI PENGETAHUAN Teknik Representasi Pengetahuan</vt:lpstr>
      <vt:lpstr>SISTEM BERBASIS PENGETAHUAN Definisi Sistem Berbasis Pengetahuan</vt:lpstr>
      <vt:lpstr>SISTEM BERBASIS PENGETAHUAN Area dan Tipe Sistem Berbasis Pengetahuan</vt:lpstr>
      <vt:lpstr>SISTEM BERBASIS PENGETAHUAN Arsitektur Sistem Berbasis Pengetahuan</vt:lpstr>
      <vt:lpstr>SISTEM BERBASIS PENGETAHUAN Pengembangan Sistem Berbasis Pengetahuan</vt:lpstr>
      <vt:lpstr>KONSEP INTELLIGENT AGENT Definisi Agen Cerdas</vt:lpstr>
      <vt:lpstr>KONSEP INTELLIGENT AGENT Arsitektur Agen Cerdas</vt:lpstr>
      <vt:lpstr>KONSEP INTELLIGENT AGENT Multi-Agent Systems</vt:lpstr>
      <vt:lpstr>KONSEP INTELLIGENT AGENT Multi-Agent Systems</vt:lpstr>
      <vt:lpstr>KONSEP INTELLIGENT AGENT Spesifikasi Pengetahuan Agen Cerdas</vt:lpstr>
      <vt:lpstr>AGENT BERBASIS PENGETAHUAN Knowledge-Based Agent</vt:lpstr>
      <vt:lpstr>AGENT BERBASIS PENGETAHUAN Knowledge-Based Agent</vt:lpstr>
      <vt:lpstr>AGENT BERBASIS PENGETAHUAN Knowledge-Based Agent</vt:lpstr>
      <vt:lpstr>AGENT BERBASIS LOGIKA Logical Agent</vt:lpstr>
      <vt:lpstr>AGENT BERBASIS LOGIKA Logical Agent</vt:lpstr>
      <vt:lpstr>AGENT BERBASIS LOGIKA Logical Agent</vt:lpstr>
      <vt:lpstr>AGENT BERBASIS LOGIKA Logical Agent</vt:lpstr>
      <vt:lpstr>INTELLIGENT AGENT Contoh Agen Cerdas</vt:lpstr>
      <vt:lpstr>INTELLIGENT AGENT Contoh Agen Cerdas</vt:lpstr>
      <vt:lpstr>INTELLIGENT AGENT Contoh Agen Cerdas</vt:lpstr>
      <vt:lpstr>INTELLIGENT AGENT Contoh Agen Cerdas</vt:lpstr>
      <vt:lpstr>INTELLIGENT AGENT Contoh Agen Cerdas</vt:lpstr>
      <vt:lpstr>INTELLIGENT AGENT Contoh Agen Cerdas</vt:lpstr>
      <vt:lpstr>INTELLIGENT AGENT Contoh Agen Cerdas</vt:lpstr>
      <vt:lpstr>INTELLIGENT AGENT Contoh Agen Cerdas</vt:lpstr>
      <vt:lpstr>INTELLIGENT AGENT Contoh Agen Cerdas</vt:lpstr>
      <vt:lpstr>SISTEM BERBASIS ATURAN Rule-Based Systems</vt:lpstr>
      <vt:lpstr>SISTEM BERBASIS ATURAN Rule-Based Systems</vt:lpstr>
      <vt:lpstr>FORWARD CHAINING Sistem Berbasis Aturan</vt:lpstr>
      <vt:lpstr>FORWARD CHAINING Sistem Berbasis Aturan</vt:lpstr>
      <vt:lpstr>FORWARD CHAINING Sistem Berbasis Aturan</vt:lpstr>
      <vt:lpstr>FORWARD CHAINING Sistem Berbasis Aturan</vt:lpstr>
      <vt:lpstr>BACKWARD CHAINING Sistem Berbasis Aturan</vt:lpstr>
      <vt:lpstr>BACKWARD CHAINING Sistem Berbasis Aturan</vt:lpstr>
      <vt:lpstr>BACKWARD CHAINING Sistem Berbasis Aturan</vt:lpstr>
      <vt:lpstr>BACKWARD CHAINING Sistem Berbasis Aturan</vt:lpstr>
      <vt:lpstr>FORWARD AND BACKWARD CHAINING Sistem Berbasis Aturan</vt:lpstr>
      <vt:lpstr>FORWARD AND BACKWARD CHAINING Sistem Berbasis Aturan</vt:lpstr>
      <vt:lpstr>KESIMPULAN Sistem Berbasis Pengetahuan</vt:lpstr>
      <vt:lpstr>KESIMPULAN Sistem Berbasis Pengetahuan</vt:lpstr>
      <vt:lpstr>TERIMA KASIH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Siliwangi (AIS)</dc:title>
  <dc:creator>ACER PC</dc:creator>
  <cp:lastModifiedBy>Dr. Aradea</cp:lastModifiedBy>
  <cp:revision>2741</cp:revision>
  <dcterms:created xsi:type="dcterms:W3CDTF">2020-07-24T08:40:20Z</dcterms:created>
  <dcterms:modified xsi:type="dcterms:W3CDTF">2021-10-21T03:57:08Z</dcterms:modified>
</cp:coreProperties>
</file>