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7"/>
  </p:notesMasterIdLst>
  <p:sldIdLst>
    <p:sldId id="256" r:id="rId2"/>
    <p:sldId id="624" r:id="rId3"/>
    <p:sldId id="258" r:id="rId4"/>
    <p:sldId id="303" r:id="rId5"/>
    <p:sldId id="534" r:id="rId6"/>
    <p:sldId id="520" r:id="rId7"/>
    <p:sldId id="578" r:id="rId8"/>
    <p:sldId id="579" r:id="rId9"/>
    <p:sldId id="580" r:id="rId10"/>
    <p:sldId id="581" r:id="rId11"/>
    <p:sldId id="582" r:id="rId12"/>
    <p:sldId id="583" r:id="rId13"/>
    <p:sldId id="584" r:id="rId14"/>
    <p:sldId id="585" r:id="rId15"/>
    <p:sldId id="588" r:id="rId16"/>
    <p:sldId id="589" r:id="rId17"/>
    <p:sldId id="587" r:id="rId18"/>
    <p:sldId id="590" r:id="rId19"/>
    <p:sldId id="601" r:id="rId20"/>
    <p:sldId id="586" r:id="rId21"/>
    <p:sldId id="594" r:id="rId22"/>
    <p:sldId id="602" r:id="rId23"/>
    <p:sldId id="603" r:id="rId24"/>
    <p:sldId id="604" r:id="rId25"/>
    <p:sldId id="605" r:id="rId26"/>
    <p:sldId id="606" r:id="rId27"/>
    <p:sldId id="607" r:id="rId28"/>
    <p:sldId id="608" r:id="rId29"/>
    <p:sldId id="609" r:id="rId30"/>
    <p:sldId id="610" r:id="rId31"/>
    <p:sldId id="611" r:id="rId32"/>
    <p:sldId id="612" r:id="rId33"/>
    <p:sldId id="613" r:id="rId34"/>
    <p:sldId id="614" r:id="rId35"/>
    <p:sldId id="615" r:id="rId36"/>
    <p:sldId id="616" r:id="rId37"/>
    <p:sldId id="617" r:id="rId38"/>
    <p:sldId id="618" r:id="rId39"/>
    <p:sldId id="619" r:id="rId40"/>
    <p:sldId id="620" r:id="rId41"/>
    <p:sldId id="621" r:id="rId42"/>
    <p:sldId id="622" r:id="rId43"/>
    <p:sldId id="591" r:id="rId44"/>
    <p:sldId id="592" r:id="rId45"/>
    <p:sldId id="593" r:id="rId46"/>
    <p:sldId id="595" r:id="rId47"/>
    <p:sldId id="596" r:id="rId48"/>
    <p:sldId id="597" r:id="rId49"/>
    <p:sldId id="598" r:id="rId50"/>
    <p:sldId id="599" r:id="rId51"/>
    <p:sldId id="600" r:id="rId52"/>
    <p:sldId id="577" r:id="rId53"/>
    <p:sldId id="623" r:id="rId54"/>
    <p:sldId id="398" r:id="rId55"/>
    <p:sldId id="315" r:id="rId5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544" autoAdjust="0"/>
    <p:restoredTop sz="93861" autoAdjust="0"/>
  </p:normalViewPr>
  <p:slideViewPr>
    <p:cSldViewPr snapToGrid="0">
      <p:cViewPr varScale="1">
        <p:scale>
          <a:sx n="65" d="100"/>
          <a:sy n="65" d="100"/>
        </p:scale>
        <p:origin x="405"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86EAF1-731A-4EDF-A21A-1FB49D775A8F}" type="datetimeFigureOut">
              <a:rPr lang="en-ID" smtClean="0"/>
              <a:t>15/10/2023</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7B929D-0792-4167-A1F4-6D117CA4B10A}" type="slidenum">
              <a:rPr lang="en-ID" smtClean="0"/>
              <a:t>‹#›</a:t>
            </a:fld>
            <a:endParaRPr lang="en-ID"/>
          </a:p>
        </p:txBody>
      </p:sp>
    </p:spTree>
    <p:extLst>
      <p:ext uri="{BB962C8B-B14F-4D97-AF65-F5344CB8AC3E}">
        <p14:creationId xmlns:p14="http://schemas.microsoft.com/office/powerpoint/2010/main" val="3389488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10/15/2023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10/15/2023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10/15/2023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2CEF3B-A037-46D0-B02C-1428F07E9383}" type="datetimeFigureOut">
              <a:rPr lang="en-US" dirty="0"/>
              <a:t>10/15/2023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10/15/2023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10/15/2023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10/15/2023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10/15/2023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10/15/2023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10/15/2023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10/15/2023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10/15/2023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radea@unsil.ac.id"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www.researchgate.net/profile/Aradea_Dipalokareswara" TargetMode="External"/><Relationship Id="rId3" Type="http://schemas.openxmlformats.org/officeDocument/2006/relationships/image" Target="../media/image1.png"/><Relationship Id="rId7" Type="http://schemas.openxmlformats.org/officeDocument/2006/relationships/hyperlink" Target="http://ais.if.unsil.ac.id/" TargetMode="External"/><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hyperlink" Target="mailto:aradea.dipaloka@gmail.com" TargetMode="External"/><Relationship Id="rId5" Type="http://schemas.openxmlformats.org/officeDocument/2006/relationships/hyperlink" Target="https://s.id/ais-yt" TargetMode="External"/><Relationship Id="rId4" Type="http://schemas.openxmlformats.org/officeDocument/2006/relationships/hyperlink" Target="mailto:aradea.informatika@gmail.com"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www.swi-prolog.org/" TargetMode="Externa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8.emf"/></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9.emf"/></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20.emf"/></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23.emf"/><Relationship Id="rId5" Type="http://schemas.openxmlformats.org/officeDocument/2006/relationships/image" Target="../media/image22.png"/><Relationship Id="rId4" Type="http://schemas.openxmlformats.org/officeDocument/2006/relationships/image" Target="../media/image21.emf"/></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25.emf"/><Relationship Id="rId4" Type="http://schemas.openxmlformats.org/officeDocument/2006/relationships/image" Target="../media/image24.emf"/></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28.emf"/><Relationship Id="rId5" Type="http://schemas.openxmlformats.org/officeDocument/2006/relationships/image" Target="../media/image27.emf"/><Relationship Id="rId4" Type="http://schemas.openxmlformats.org/officeDocument/2006/relationships/image" Target="../media/image26.emf"/></Relationships>
</file>

<file path=ppt/slides/_rels/slide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30.emf"/><Relationship Id="rId4" Type="http://schemas.openxmlformats.org/officeDocument/2006/relationships/image" Target="../media/image29.emf"/></Relationships>
</file>

<file path=ppt/slides/_rels/slide4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31.emf"/></Relationships>
</file>

<file path=ppt/slides/_rels/slide4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s://www.youtube.com/watch?v=LnLb1Q802u4" TargetMode="External"/><Relationship Id="rId7" Type="http://schemas.openxmlformats.org/officeDocument/2006/relationships/image" Target="../media/image33.jpg"/><Relationship Id="rId2" Type="http://schemas.openxmlformats.org/officeDocument/2006/relationships/hyperlink" Target="http://www.swi-prolog.org/Download.html" TargetMode="External"/><Relationship Id="rId1" Type="http://schemas.openxmlformats.org/officeDocument/2006/relationships/slideLayout" Target="../slideLayouts/slideLayout2.xml"/><Relationship Id="rId6" Type="http://schemas.openxmlformats.org/officeDocument/2006/relationships/hyperlink" Target="https://www.youtube.com/@teknik2020dci/videos" TargetMode="External"/><Relationship Id="rId5" Type="http://schemas.openxmlformats.org/officeDocument/2006/relationships/hyperlink" Target="https://www.youtube.com/watch?v=4vv3EOjtpHo&amp;list=PLEJXowNB4kPy3_qhGksOO8ch_Di7T8_9E" TargetMode="External"/><Relationship Id="rId4" Type="http://schemas.openxmlformats.org/officeDocument/2006/relationships/hyperlink" Target="https://www.youtube.com/watch?v=Be1O9qqeZ8w" TargetMode="External"/></Relationships>
</file>

<file path=ppt/slides/_rels/slide55.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ctrTitle"/>
          </p:nvPr>
        </p:nvSpPr>
        <p:spPr>
          <a:xfrm>
            <a:off x="1097280" y="758952"/>
            <a:ext cx="10157908" cy="3566160"/>
          </a:xfrm>
        </p:spPr>
        <p:txBody>
          <a:bodyPr>
            <a:normAutofit/>
          </a:bodyPr>
          <a:lstStyle/>
          <a:p>
            <a:r>
              <a:rPr lang="en-US" sz="3600" b="1" dirty="0"/>
              <a:t>ARTIFICIAL INTELLIGENCE</a:t>
            </a:r>
            <a:br>
              <a:rPr lang="id-ID" sz="5400" b="1" dirty="0"/>
            </a:br>
            <a:r>
              <a:rPr lang="en-US" sz="2600" b="1" i="1" dirty="0">
                <a:solidFill>
                  <a:schemeClr val="tx2"/>
                </a:solidFill>
              </a:rPr>
              <a:t>Intelligent Informatics Knowledge</a:t>
            </a:r>
            <a:br>
              <a:rPr lang="id-ID" sz="2600" b="1" i="1" dirty="0">
                <a:solidFill>
                  <a:schemeClr val="tx2"/>
                </a:solidFill>
              </a:rPr>
            </a:br>
            <a:br>
              <a:rPr lang="id-ID" sz="2200" b="1" i="1" dirty="0"/>
            </a:br>
            <a:br>
              <a:rPr lang="id-ID" sz="2200" b="1" dirty="0"/>
            </a:br>
            <a:br>
              <a:rPr lang="id-ID" sz="2400" b="1" dirty="0"/>
            </a:br>
            <a:r>
              <a:rPr lang="en-US" sz="3200" b="1" dirty="0"/>
              <a:t>PENALARAN: LOGIC, RULES AND REPRESENTATION - III</a:t>
            </a:r>
            <a:br>
              <a:rPr lang="id-ID" sz="2200" b="1" dirty="0"/>
            </a:br>
            <a:r>
              <a:rPr lang="id-ID" sz="2400" b="1" dirty="0"/>
              <a:t>“</a:t>
            </a:r>
            <a:r>
              <a:rPr lang="en-US" sz="2400" b="1" dirty="0"/>
              <a:t> REPRESENTASI PENGETAHUAN DAN PENALARAN </a:t>
            </a:r>
            <a:r>
              <a:rPr lang="id-ID" sz="2400" b="1" dirty="0"/>
              <a:t>”</a:t>
            </a:r>
            <a:br>
              <a:rPr lang="id-ID" sz="2400" b="1" dirty="0"/>
            </a:br>
            <a:endParaRPr lang="id-ID" sz="2400" b="1" dirty="0"/>
          </a:p>
        </p:txBody>
      </p:sp>
      <p:sp>
        <p:nvSpPr>
          <p:cNvPr id="10" name="Subtitle 2"/>
          <p:cNvSpPr>
            <a:spLocks noGrp="1"/>
          </p:cNvSpPr>
          <p:nvPr>
            <p:ph type="subTitle" idx="1"/>
          </p:nvPr>
        </p:nvSpPr>
        <p:spPr>
          <a:xfrm>
            <a:off x="1083425" y="4455621"/>
            <a:ext cx="10280741" cy="1143000"/>
          </a:xfrm>
        </p:spPr>
        <p:txBody>
          <a:bodyPr>
            <a:noAutofit/>
          </a:bodyPr>
          <a:lstStyle/>
          <a:p>
            <a:r>
              <a:rPr lang="en-US" sz="2800" b="1" dirty="0"/>
              <a:t>KELOMPOK KEILMUAN</a:t>
            </a:r>
            <a:r>
              <a:rPr lang="id-ID" sz="2800" b="1" dirty="0"/>
              <a:t> INFORMATIKA</a:t>
            </a:r>
            <a:r>
              <a:rPr lang="en-US" sz="2800" b="1" dirty="0"/>
              <a:t> DAN SISTEM INTELIGEN</a:t>
            </a:r>
            <a:endParaRPr lang="id-ID" sz="2800" b="1" dirty="0"/>
          </a:p>
        </p:txBody>
      </p:sp>
      <p:pic>
        <p:nvPicPr>
          <p:cNvPr id="3" name="Picture 2">
            <a:extLst>
              <a:ext uri="{FF2B5EF4-FFF2-40B4-BE49-F238E27FC236}">
                <a16:creationId xmlns:a16="http://schemas.microsoft.com/office/drawing/2014/main" id="{B594F1D9-23FE-493E-A97F-FDF0472B8A5E}"/>
              </a:ext>
            </a:extLst>
          </p:cNvPr>
          <p:cNvPicPr>
            <a:picLocks noChangeAspect="1"/>
          </p:cNvPicPr>
          <p:nvPr/>
        </p:nvPicPr>
        <p:blipFill>
          <a:blip r:embed="rId2"/>
          <a:stretch>
            <a:fillRect/>
          </a:stretch>
        </p:blipFill>
        <p:spPr>
          <a:xfrm>
            <a:off x="9348920" y="1464854"/>
            <a:ext cx="1745800" cy="940206"/>
          </a:xfrm>
          <a:prstGeom prst="rect">
            <a:avLst/>
          </a:prstGeom>
        </p:spPr>
      </p:pic>
      <p:sp>
        <p:nvSpPr>
          <p:cNvPr id="6" name="Title 1">
            <a:extLst>
              <a:ext uri="{FF2B5EF4-FFF2-40B4-BE49-F238E27FC236}">
                <a16:creationId xmlns:a16="http://schemas.microsoft.com/office/drawing/2014/main" id="{4560AEFC-00FA-4D78-B67F-3DE5BF7DE66B}"/>
              </a:ext>
            </a:extLst>
          </p:cNvPr>
          <p:cNvSpPr txBox="1">
            <a:spLocks/>
          </p:cNvSpPr>
          <p:nvPr/>
        </p:nvSpPr>
        <p:spPr>
          <a:xfrm>
            <a:off x="8922327" y="5393147"/>
            <a:ext cx="2483404" cy="78463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r>
              <a:rPr lang="id-ID" sz="2000" b="1" dirty="0">
                <a:solidFill>
                  <a:schemeClr val="tx1"/>
                </a:solidFill>
                <a:latin typeface="+mn-lt"/>
              </a:rPr>
              <a:t>Dr. Aradea, S.T., M.T.</a:t>
            </a:r>
          </a:p>
          <a:p>
            <a:r>
              <a:rPr lang="id-ID" sz="1400" dirty="0">
                <a:solidFill>
                  <a:schemeClr val="tx1"/>
                </a:solidFill>
                <a:hlinkClick r:id="rId3"/>
              </a:rPr>
              <a:t>aradea.informatika@gmail.com</a:t>
            </a:r>
            <a:endParaRPr lang="id-ID" sz="1400" dirty="0">
              <a:solidFill>
                <a:schemeClr val="tx1"/>
              </a:solidFill>
            </a:endParaRPr>
          </a:p>
        </p:txBody>
      </p:sp>
    </p:spTree>
    <p:extLst>
      <p:ext uri="{BB962C8B-B14F-4D97-AF65-F5344CB8AC3E}">
        <p14:creationId xmlns:p14="http://schemas.microsoft.com/office/powerpoint/2010/main" val="2524652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31EF33E-A6F4-4CA7-B5D0-E7D1237BD608}"/>
              </a:ext>
            </a:extLst>
          </p:cNvPr>
          <p:cNvSpPr>
            <a:spLocks noGrp="1"/>
          </p:cNvSpPr>
          <p:nvPr>
            <p:ph type="title"/>
          </p:nvPr>
        </p:nvSpPr>
        <p:spPr>
          <a:xfrm>
            <a:off x="1097280" y="286603"/>
            <a:ext cx="10058400" cy="1450757"/>
          </a:xfrm>
        </p:spPr>
        <p:txBody>
          <a:bodyPr>
            <a:normAutofit/>
          </a:bodyPr>
          <a:lstStyle/>
          <a:p>
            <a:r>
              <a:rPr lang="en-US" sz="4000" b="1" dirty="0"/>
              <a:t>SISTEM PAKAR</a:t>
            </a:r>
            <a:br>
              <a:rPr lang="id-ID" sz="4000" b="1" dirty="0"/>
            </a:br>
            <a:r>
              <a:rPr lang="en-US" sz="2700" i="1" dirty="0"/>
              <a:t>Proses </a:t>
            </a:r>
            <a:r>
              <a:rPr lang="en-US" sz="2700" i="1" dirty="0" err="1"/>
              <a:t>Sistem</a:t>
            </a:r>
            <a:r>
              <a:rPr lang="en-US" sz="2700" i="1" dirty="0"/>
              <a:t> </a:t>
            </a:r>
            <a:r>
              <a:rPr lang="en-US" sz="2700" i="1" dirty="0" err="1"/>
              <a:t>Pakar</a:t>
            </a:r>
            <a:endParaRPr lang="id-ID" sz="2700" i="1" dirty="0"/>
          </a:p>
        </p:txBody>
      </p:sp>
      <p:sp>
        <p:nvSpPr>
          <p:cNvPr id="10" name="Content Placeholder 11">
            <a:extLst>
              <a:ext uri="{FF2B5EF4-FFF2-40B4-BE49-F238E27FC236}">
                <a16:creationId xmlns:a16="http://schemas.microsoft.com/office/drawing/2014/main" id="{B345FC37-C10F-4729-A837-1625721FF460}"/>
              </a:ext>
            </a:extLst>
          </p:cNvPr>
          <p:cNvSpPr txBox="1">
            <a:spLocks/>
          </p:cNvSpPr>
          <p:nvPr/>
        </p:nvSpPr>
        <p:spPr>
          <a:xfrm>
            <a:off x="1097279" y="1856508"/>
            <a:ext cx="10058400" cy="4371239"/>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0"/>
              </a:spcBef>
              <a:spcAft>
                <a:spcPts val="600"/>
              </a:spcAft>
              <a:buNone/>
            </a:pPr>
            <a:r>
              <a:rPr lang="en-US" sz="2400" b="1" dirty="0"/>
              <a:t>Proses </a:t>
            </a:r>
            <a:r>
              <a:rPr lang="en-US" sz="2400" b="1" dirty="0" err="1"/>
              <a:t>Sistem</a:t>
            </a:r>
            <a:endParaRPr lang="en-US" sz="2400" b="1" dirty="0"/>
          </a:p>
          <a:p>
            <a:pPr marL="354013" indent="-255588">
              <a:spcBef>
                <a:spcPts val="200"/>
              </a:spcBef>
              <a:spcAft>
                <a:spcPts val="1200"/>
              </a:spcAft>
              <a:buFont typeface="Arial" panose="020B0604020202020204" pitchFamily="34" charset="0"/>
              <a:buChar char="•"/>
            </a:pPr>
            <a:r>
              <a:rPr lang="en-US" sz="2200" dirty="0" err="1"/>
              <a:t>Komponen</a:t>
            </a:r>
            <a:r>
              <a:rPr lang="en-US" sz="2200" dirty="0"/>
              <a:t> </a:t>
            </a:r>
            <a:r>
              <a:rPr lang="en-US" sz="2200" dirty="0" err="1"/>
              <a:t>dasar</a:t>
            </a:r>
            <a:r>
              <a:rPr lang="en-US" sz="2200" dirty="0"/>
              <a:t> </a:t>
            </a:r>
            <a:r>
              <a:rPr lang="en-US" sz="2200" dirty="0" err="1"/>
              <a:t>sistem</a:t>
            </a:r>
            <a:r>
              <a:rPr lang="en-US" sz="2200" dirty="0"/>
              <a:t> </a:t>
            </a:r>
            <a:r>
              <a:rPr lang="en-US" sz="2200" dirty="0" err="1"/>
              <a:t>adalah</a:t>
            </a:r>
            <a:r>
              <a:rPr lang="en-US" sz="2200" dirty="0"/>
              <a:t> </a:t>
            </a:r>
            <a:r>
              <a:rPr lang="en-US" sz="2200" i="1" dirty="0"/>
              <a:t>knowledge base</a:t>
            </a:r>
            <a:r>
              <a:rPr lang="en-US" sz="2200" dirty="0"/>
              <a:t> (KB) dan </a:t>
            </a:r>
            <a:r>
              <a:rPr lang="en-US" sz="2200" i="1" dirty="0"/>
              <a:t>inference engine</a:t>
            </a:r>
            <a:r>
              <a:rPr lang="en-US" sz="2200" dirty="0"/>
              <a:t> (IE) </a:t>
            </a:r>
          </a:p>
          <a:p>
            <a:pPr marL="354013" indent="-255588">
              <a:spcBef>
                <a:spcPts val="200"/>
              </a:spcBef>
              <a:spcAft>
                <a:spcPts val="1200"/>
              </a:spcAft>
              <a:buFont typeface="Arial" panose="020B0604020202020204" pitchFamily="34" charset="0"/>
              <a:buChar char="•"/>
            </a:pPr>
            <a:r>
              <a:rPr lang="en-US" sz="2200" dirty="0" err="1"/>
              <a:t>Pengetahuan</a:t>
            </a:r>
            <a:r>
              <a:rPr lang="en-US" sz="2200" dirty="0"/>
              <a:t> </a:t>
            </a:r>
            <a:r>
              <a:rPr lang="en-US" sz="2200" dirty="0" err="1"/>
              <a:t>dalam</a:t>
            </a:r>
            <a:r>
              <a:rPr lang="en-US" sz="2200" dirty="0"/>
              <a:t> KB </a:t>
            </a:r>
            <a:r>
              <a:rPr lang="en-US" sz="2200" dirty="0" err="1"/>
              <a:t>diperoleh</a:t>
            </a:r>
            <a:r>
              <a:rPr lang="en-US" sz="2200" dirty="0"/>
              <a:t> </a:t>
            </a:r>
            <a:r>
              <a:rPr lang="en-US" sz="2200" dirty="0" err="1"/>
              <a:t>dari</a:t>
            </a:r>
            <a:r>
              <a:rPr lang="en-US" sz="2200" dirty="0"/>
              <a:t> orang </a:t>
            </a:r>
            <a:r>
              <a:rPr lang="en-US" sz="2200" dirty="0" err="1"/>
              <a:t>pakar</a:t>
            </a:r>
            <a:r>
              <a:rPr lang="en-US" sz="2200" dirty="0"/>
              <a:t> di </a:t>
            </a:r>
            <a:r>
              <a:rPr lang="en-US" sz="2200" dirty="0" err="1"/>
              <a:t>bidangnya</a:t>
            </a:r>
            <a:r>
              <a:rPr lang="en-US" sz="2200" dirty="0"/>
              <a:t> </a:t>
            </a:r>
            <a:r>
              <a:rPr lang="en-US" sz="2200" dirty="0" err="1"/>
              <a:t>atau</a:t>
            </a:r>
            <a:r>
              <a:rPr lang="en-US" sz="2200" dirty="0"/>
              <a:t> basis data/ </a:t>
            </a:r>
            <a:r>
              <a:rPr lang="en-US" sz="2200" dirty="0" err="1"/>
              <a:t>pengetahuan</a:t>
            </a:r>
            <a:r>
              <a:rPr lang="en-US" sz="2200" dirty="0"/>
              <a:t> </a:t>
            </a:r>
            <a:r>
              <a:rPr lang="en-US" sz="2200" dirty="0" err="1"/>
              <a:t>lainnya</a:t>
            </a:r>
            <a:r>
              <a:rPr lang="en-US" sz="2200" dirty="0"/>
              <a:t>, </a:t>
            </a:r>
            <a:r>
              <a:rPr lang="en-US" sz="2200" i="1" dirty="0"/>
              <a:t>knowledge engineer</a:t>
            </a:r>
            <a:r>
              <a:rPr lang="en-US" sz="2200" dirty="0"/>
              <a:t> </a:t>
            </a:r>
            <a:r>
              <a:rPr lang="en-US" sz="2200" dirty="0" err="1"/>
              <a:t>mengatur</a:t>
            </a:r>
            <a:r>
              <a:rPr lang="en-US" sz="2200" dirty="0"/>
              <a:t> </a:t>
            </a:r>
            <a:r>
              <a:rPr lang="en-US" sz="2200" dirty="0" err="1"/>
              <a:t>informasi</a:t>
            </a:r>
            <a:r>
              <a:rPr lang="en-US" sz="2200" dirty="0"/>
              <a:t> yang </a:t>
            </a:r>
            <a:r>
              <a:rPr lang="en-US" sz="2200" dirty="0" err="1"/>
              <a:t>diperoleh</a:t>
            </a:r>
            <a:r>
              <a:rPr lang="en-US" sz="2200" dirty="0"/>
              <a:t> </a:t>
            </a:r>
            <a:r>
              <a:rPr lang="en-US" sz="2200" dirty="0" err="1"/>
              <a:t>ke</a:t>
            </a:r>
            <a:r>
              <a:rPr lang="en-US" sz="2200" dirty="0"/>
              <a:t> </a:t>
            </a:r>
            <a:r>
              <a:rPr lang="en-US" sz="2200" dirty="0" err="1"/>
              <a:t>dalam</a:t>
            </a:r>
            <a:r>
              <a:rPr lang="en-US" sz="2200" dirty="0"/>
              <a:t> </a:t>
            </a:r>
            <a:r>
              <a:rPr lang="en-US" sz="2200" dirty="0" err="1"/>
              <a:t>koleksi</a:t>
            </a:r>
            <a:r>
              <a:rPr lang="en-US" sz="2200" dirty="0"/>
              <a:t> </a:t>
            </a:r>
            <a:r>
              <a:rPr lang="en-US" sz="2200" dirty="0" err="1"/>
              <a:t>aturan</a:t>
            </a:r>
            <a:r>
              <a:rPr lang="en-US" sz="2200" dirty="0"/>
              <a:t>, </a:t>
            </a:r>
            <a:r>
              <a:rPr lang="en-US" sz="2200" dirty="0" err="1"/>
              <a:t>biasanya</a:t>
            </a:r>
            <a:r>
              <a:rPr lang="en-US" sz="2200" dirty="0"/>
              <a:t> </a:t>
            </a:r>
            <a:r>
              <a:rPr lang="en-US" sz="2200" dirty="0" err="1"/>
              <a:t>struktur</a:t>
            </a:r>
            <a:r>
              <a:rPr lang="en-US" sz="2200" dirty="0"/>
              <a:t> “</a:t>
            </a:r>
            <a:r>
              <a:rPr lang="en-US" sz="2200" i="1" dirty="0"/>
              <a:t>if-then</a:t>
            </a:r>
            <a:r>
              <a:rPr lang="en-US" sz="2200" dirty="0"/>
              <a:t>”, yang </a:t>
            </a:r>
            <a:r>
              <a:rPr lang="en-US" sz="2200" dirty="0" err="1"/>
              <a:t>disebut</a:t>
            </a:r>
            <a:r>
              <a:rPr lang="en-US" sz="2200" dirty="0"/>
              <a:t> </a:t>
            </a:r>
            <a:r>
              <a:rPr lang="en-US" sz="2200" i="1" dirty="0"/>
              <a:t>production rules</a:t>
            </a:r>
            <a:r>
              <a:rPr lang="en-US" sz="2200" dirty="0"/>
              <a:t> </a:t>
            </a:r>
          </a:p>
          <a:p>
            <a:pPr marL="354013" indent="-255588">
              <a:spcBef>
                <a:spcPts val="200"/>
              </a:spcBef>
              <a:spcAft>
                <a:spcPts val="1200"/>
              </a:spcAft>
              <a:buFont typeface="Arial" panose="020B0604020202020204" pitchFamily="34" charset="0"/>
              <a:buChar char="•"/>
            </a:pPr>
            <a:r>
              <a:rPr lang="en-US" sz="2200" dirty="0"/>
              <a:t>IE </a:t>
            </a:r>
            <a:r>
              <a:rPr lang="en-US" sz="2200" dirty="0" err="1"/>
              <a:t>memungkinkan</a:t>
            </a:r>
            <a:r>
              <a:rPr lang="en-US" sz="2200" dirty="0"/>
              <a:t> </a:t>
            </a:r>
            <a:r>
              <a:rPr lang="en-US" sz="2200" dirty="0" err="1"/>
              <a:t>sistem</a:t>
            </a:r>
            <a:r>
              <a:rPr lang="en-US" sz="2200" dirty="0"/>
              <a:t> </a:t>
            </a:r>
            <a:r>
              <a:rPr lang="en-US" sz="2200" dirty="0" err="1"/>
              <a:t>pakar</a:t>
            </a:r>
            <a:r>
              <a:rPr lang="en-US" sz="2200" dirty="0"/>
              <a:t> </a:t>
            </a:r>
            <a:r>
              <a:rPr lang="en-US" sz="2200" dirty="0" err="1"/>
              <a:t>untuk</a:t>
            </a:r>
            <a:r>
              <a:rPr lang="en-US" sz="2200" dirty="0"/>
              <a:t> </a:t>
            </a:r>
            <a:r>
              <a:rPr lang="en-US" sz="2200" dirty="0" err="1"/>
              <a:t>membuat</a:t>
            </a:r>
            <a:r>
              <a:rPr lang="en-US" sz="2200" dirty="0"/>
              <a:t> </a:t>
            </a:r>
            <a:r>
              <a:rPr lang="en-US" sz="2200" dirty="0" err="1"/>
              <a:t>deduksi</a:t>
            </a:r>
            <a:r>
              <a:rPr lang="en-US" sz="2200" dirty="0"/>
              <a:t> </a:t>
            </a:r>
            <a:r>
              <a:rPr lang="en-US" sz="2200" dirty="0" err="1"/>
              <a:t>atau</a:t>
            </a:r>
            <a:r>
              <a:rPr lang="en-US" sz="2200" dirty="0"/>
              <a:t> </a:t>
            </a:r>
            <a:r>
              <a:rPr lang="en-US" sz="2200" dirty="0" err="1"/>
              <a:t>pengambilan</a:t>
            </a:r>
            <a:r>
              <a:rPr lang="en-US" sz="2200" dirty="0"/>
              <a:t> </a:t>
            </a:r>
            <a:r>
              <a:rPr lang="en-US" sz="2200" dirty="0" err="1"/>
              <a:t>keputusan</a:t>
            </a:r>
            <a:r>
              <a:rPr lang="en-US" sz="2200" dirty="0"/>
              <a:t> </a:t>
            </a:r>
            <a:r>
              <a:rPr lang="en-US" sz="2200" dirty="0" err="1"/>
              <a:t>menggunakan</a:t>
            </a:r>
            <a:r>
              <a:rPr lang="en-US" sz="2200" dirty="0"/>
              <a:t> </a:t>
            </a:r>
            <a:r>
              <a:rPr lang="en-US" sz="2200" dirty="0" err="1"/>
              <a:t>aturan</a:t>
            </a:r>
            <a:r>
              <a:rPr lang="en-US" sz="2200" dirty="0"/>
              <a:t> </a:t>
            </a:r>
            <a:r>
              <a:rPr lang="en-US" sz="2200" dirty="0" err="1"/>
              <a:t>dalam</a:t>
            </a:r>
            <a:r>
              <a:rPr lang="en-US" sz="2200" dirty="0"/>
              <a:t> KB dan </a:t>
            </a:r>
            <a:r>
              <a:rPr lang="en-US" sz="2200" dirty="0" err="1"/>
              <a:t>menerapkannya</a:t>
            </a:r>
            <a:r>
              <a:rPr lang="en-US" sz="2200" dirty="0"/>
              <a:t> pada </a:t>
            </a:r>
            <a:r>
              <a:rPr lang="en-US" sz="2200" dirty="0" err="1"/>
              <a:t>masalah</a:t>
            </a:r>
            <a:r>
              <a:rPr lang="en-US" sz="2200" dirty="0"/>
              <a:t> </a:t>
            </a:r>
            <a:r>
              <a:rPr lang="en-US" sz="2200" dirty="0" err="1"/>
              <a:t>tertentu</a:t>
            </a:r>
            <a:endParaRPr lang="en-US" sz="2200" dirty="0"/>
          </a:p>
          <a:p>
            <a:pPr marL="354013" indent="-255588">
              <a:spcBef>
                <a:spcPts val="200"/>
              </a:spcBef>
              <a:spcAft>
                <a:spcPts val="1200"/>
              </a:spcAft>
              <a:buFont typeface="Arial" panose="020B0604020202020204" pitchFamily="34" charset="0"/>
              <a:buChar char="•"/>
            </a:pPr>
            <a:r>
              <a:rPr lang="en-US" sz="2200" dirty="0" err="1"/>
              <a:t>Sistem</a:t>
            </a:r>
            <a:r>
              <a:rPr lang="en-US" sz="2200" dirty="0"/>
              <a:t> </a:t>
            </a:r>
            <a:r>
              <a:rPr lang="en-US" sz="2200" dirty="0" err="1"/>
              <a:t>pakar</a:t>
            </a:r>
            <a:r>
              <a:rPr lang="en-US" sz="2200" dirty="0"/>
              <a:t> </a:t>
            </a:r>
            <a:r>
              <a:rPr lang="en-US" sz="2200" dirty="0" err="1"/>
              <a:t>dapat</a:t>
            </a:r>
            <a:r>
              <a:rPr lang="en-US" sz="2200" dirty="0"/>
              <a:t> </a:t>
            </a:r>
            <a:r>
              <a:rPr lang="en-US" sz="2200" dirty="0" err="1"/>
              <a:t>digunakan</a:t>
            </a:r>
            <a:r>
              <a:rPr lang="en-US" sz="2200" dirty="0"/>
              <a:t> </a:t>
            </a:r>
            <a:r>
              <a:rPr lang="en-US" sz="2200" dirty="0" err="1"/>
              <a:t>berkali</a:t>
            </a:r>
            <a:r>
              <a:rPr lang="en-US" sz="2200" dirty="0"/>
              <a:t>-kali </a:t>
            </a:r>
            <a:r>
              <a:rPr lang="en-US" sz="2200" dirty="0" err="1"/>
              <a:t>dengan</a:t>
            </a:r>
            <a:r>
              <a:rPr lang="en-US" sz="2200" dirty="0"/>
              <a:t> </a:t>
            </a:r>
            <a:r>
              <a:rPr lang="en-US" sz="2200" dirty="0" err="1"/>
              <a:t>pengetahuan</a:t>
            </a:r>
            <a:r>
              <a:rPr lang="en-US" sz="2200" dirty="0"/>
              <a:t> yang </a:t>
            </a:r>
            <a:r>
              <a:rPr lang="en-US" sz="2200" dirty="0" err="1"/>
              <a:t>sama</a:t>
            </a:r>
            <a:r>
              <a:rPr lang="en-US" sz="2200" dirty="0"/>
              <a:t>, </a:t>
            </a:r>
            <a:r>
              <a:rPr lang="en-US" sz="2200" dirty="0" err="1"/>
              <a:t>yaitu</a:t>
            </a:r>
            <a:r>
              <a:rPr lang="en-US" sz="2200" dirty="0"/>
              <a:t> </a:t>
            </a:r>
            <a:r>
              <a:rPr lang="en-US" sz="2200" dirty="0" err="1"/>
              <a:t>menggunakan</a:t>
            </a:r>
            <a:r>
              <a:rPr lang="en-US" sz="2200" dirty="0"/>
              <a:t> </a:t>
            </a:r>
            <a:r>
              <a:rPr lang="en-US" sz="2200" dirty="0" err="1"/>
              <a:t>pengetahuan</a:t>
            </a:r>
            <a:r>
              <a:rPr lang="en-US" sz="2200" dirty="0"/>
              <a:t> </a:t>
            </a:r>
            <a:r>
              <a:rPr lang="en-US" sz="2200" dirty="0" err="1"/>
              <a:t>itu</a:t>
            </a:r>
            <a:r>
              <a:rPr lang="en-US" sz="2200" dirty="0"/>
              <a:t> </a:t>
            </a:r>
            <a:r>
              <a:rPr lang="en-US" sz="2200" dirty="0" err="1"/>
              <a:t>untuk</a:t>
            </a:r>
            <a:r>
              <a:rPr lang="en-US" sz="2200" dirty="0"/>
              <a:t> </a:t>
            </a:r>
            <a:r>
              <a:rPr lang="en-US" sz="2200" dirty="0" err="1"/>
              <a:t>memecahkan</a:t>
            </a:r>
            <a:r>
              <a:rPr lang="en-US" sz="2200" dirty="0"/>
              <a:t> </a:t>
            </a:r>
            <a:r>
              <a:rPr lang="en-US" sz="2200" dirty="0" err="1"/>
              <a:t>masalah</a:t>
            </a:r>
            <a:r>
              <a:rPr lang="en-US" sz="2200" dirty="0"/>
              <a:t> yang </a:t>
            </a:r>
            <a:r>
              <a:rPr lang="en-US" sz="2200" dirty="0" err="1"/>
              <a:t>berbeda</a:t>
            </a:r>
            <a:r>
              <a:rPr lang="en-US" sz="2200" dirty="0"/>
              <a:t>, </a:t>
            </a:r>
            <a:r>
              <a:rPr lang="en-US" sz="2200" dirty="0" err="1"/>
              <a:t>misalnya</a:t>
            </a:r>
            <a:r>
              <a:rPr lang="en-US" sz="2200" dirty="0"/>
              <a:t> di </a:t>
            </a:r>
            <a:r>
              <a:rPr lang="en-US" sz="2200" dirty="0" err="1"/>
              <a:t>dalam</a:t>
            </a:r>
            <a:r>
              <a:rPr lang="en-US" sz="2200" dirty="0"/>
              <a:t> domain </a:t>
            </a:r>
            <a:r>
              <a:rPr lang="en-US" sz="2200" dirty="0" err="1"/>
              <a:t>kesehatan</a:t>
            </a:r>
            <a:r>
              <a:rPr lang="en-US" sz="2200" dirty="0"/>
              <a:t>, </a:t>
            </a:r>
            <a:r>
              <a:rPr lang="en-US" sz="2200" dirty="0" err="1"/>
              <a:t>dokter</a:t>
            </a:r>
            <a:r>
              <a:rPr lang="en-US" sz="2200" dirty="0"/>
              <a:t> </a:t>
            </a:r>
            <a:r>
              <a:rPr lang="en-US" sz="2200" dirty="0" err="1"/>
              <a:t>menggunakan</a:t>
            </a:r>
            <a:r>
              <a:rPr lang="en-US" sz="2200" dirty="0"/>
              <a:t> </a:t>
            </a:r>
            <a:r>
              <a:rPr lang="en-US" sz="2200" dirty="0" err="1"/>
              <a:t>pengetahuan</a:t>
            </a:r>
            <a:r>
              <a:rPr lang="en-US" sz="2200" dirty="0"/>
              <a:t> </a:t>
            </a:r>
            <a:r>
              <a:rPr lang="en-US" sz="2200" dirty="0" err="1"/>
              <a:t>mereka</a:t>
            </a:r>
            <a:r>
              <a:rPr lang="en-US" sz="2200" dirty="0"/>
              <a:t> </a:t>
            </a:r>
            <a:r>
              <a:rPr lang="en-US" sz="2200" dirty="0" err="1"/>
              <a:t>berkali</a:t>
            </a:r>
            <a:r>
              <a:rPr lang="en-US" sz="2200" dirty="0"/>
              <a:t>-kali </a:t>
            </a:r>
            <a:r>
              <a:rPr lang="en-US" sz="2200" dirty="0" err="1"/>
              <a:t>untuk</a:t>
            </a:r>
            <a:r>
              <a:rPr lang="en-US" sz="2200" dirty="0"/>
              <a:t> </a:t>
            </a:r>
            <a:r>
              <a:rPr lang="en-US" sz="2200" dirty="0" err="1"/>
              <a:t>mendiagnosis</a:t>
            </a:r>
            <a:r>
              <a:rPr lang="en-US" sz="2200" dirty="0"/>
              <a:t> dan </a:t>
            </a:r>
            <a:r>
              <a:rPr lang="en-US" sz="2200" dirty="0" err="1"/>
              <a:t>menyembuhkan</a:t>
            </a:r>
            <a:r>
              <a:rPr lang="en-US" sz="2200" dirty="0"/>
              <a:t> </a:t>
            </a:r>
            <a:r>
              <a:rPr lang="en-US" sz="2200" dirty="0" err="1"/>
              <a:t>banyak</a:t>
            </a:r>
            <a:r>
              <a:rPr lang="en-US" sz="2200" dirty="0"/>
              <a:t> </a:t>
            </a:r>
            <a:r>
              <a:rPr lang="en-US" sz="2200" dirty="0" err="1"/>
              <a:t>pasien</a:t>
            </a:r>
            <a:endParaRPr lang="en-US" sz="2200" dirty="0"/>
          </a:p>
          <a:p>
            <a:pPr marL="354013" indent="-255588">
              <a:spcBef>
                <a:spcPts val="200"/>
              </a:spcBef>
              <a:buFont typeface="Arial" panose="020B0604020202020204" pitchFamily="34" charset="0"/>
              <a:buChar char="•"/>
            </a:pPr>
            <a:endParaRPr lang="en-US" i="1" dirty="0"/>
          </a:p>
        </p:txBody>
      </p:sp>
      <p:pic>
        <p:nvPicPr>
          <p:cNvPr id="7" name="Picture 6">
            <a:extLst>
              <a:ext uri="{FF2B5EF4-FFF2-40B4-BE49-F238E27FC236}">
                <a16:creationId xmlns:a16="http://schemas.microsoft.com/office/drawing/2014/main" id="{601D0BD5-A702-4A45-BCA8-4F8F7C63CE64}"/>
              </a:ext>
            </a:extLst>
          </p:cNvPr>
          <p:cNvPicPr>
            <a:picLocks noChangeAspect="1"/>
          </p:cNvPicPr>
          <p:nvPr/>
        </p:nvPicPr>
        <p:blipFill>
          <a:blip r:embed="rId2"/>
          <a:stretch>
            <a:fillRect/>
          </a:stretch>
        </p:blipFill>
        <p:spPr>
          <a:xfrm>
            <a:off x="9869617" y="630252"/>
            <a:ext cx="1286063" cy="1030778"/>
          </a:xfrm>
          <a:prstGeom prst="rect">
            <a:avLst/>
          </a:prstGeom>
        </p:spPr>
      </p:pic>
    </p:spTree>
    <p:extLst>
      <p:ext uri="{BB962C8B-B14F-4D97-AF65-F5344CB8AC3E}">
        <p14:creationId xmlns:p14="http://schemas.microsoft.com/office/powerpoint/2010/main" val="3392494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animEffect transition="in" filter="wipe(up)">
                                      <p:cBhvr>
                                        <p:cTn id="7" dur="500"/>
                                        <p:tgtEl>
                                          <p:spTgt spid="10">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0">
                                            <p:txEl>
                                              <p:pRg st="3" end="3"/>
                                            </p:txEl>
                                          </p:spTgt>
                                        </p:tgtEl>
                                        <p:attrNameLst>
                                          <p:attrName>style.visibility</p:attrName>
                                        </p:attrNameLst>
                                      </p:cBhvr>
                                      <p:to>
                                        <p:strVal val="visible"/>
                                      </p:to>
                                    </p:set>
                                    <p:animEffect transition="in" filter="wipe(up)">
                                      <p:cBhvr>
                                        <p:cTn id="12" dur="500"/>
                                        <p:tgtEl>
                                          <p:spTgt spid="10">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0">
                                            <p:txEl>
                                              <p:pRg st="4" end="4"/>
                                            </p:txEl>
                                          </p:spTgt>
                                        </p:tgtEl>
                                        <p:attrNameLst>
                                          <p:attrName>style.visibility</p:attrName>
                                        </p:attrNameLst>
                                      </p:cBhvr>
                                      <p:to>
                                        <p:strVal val="visible"/>
                                      </p:to>
                                    </p:set>
                                    <p:animEffect transition="in" filter="wipe(up)">
                                      <p:cBhvr>
                                        <p:cTn id="17"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31EF33E-A6F4-4CA7-B5D0-E7D1237BD608}"/>
              </a:ext>
            </a:extLst>
          </p:cNvPr>
          <p:cNvSpPr>
            <a:spLocks noGrp="1"/>
          </p:cNvSpPr>
          <p:nvPr>
            <p:ph type="title"/>
          </p:nvPr>
        </p:nvSpPr>
        <p:spPr>
          <a:xfrm>
            <a:off x="1097280" y="286603"/>
            <a:ext cx="10058400" cy="1450757"/>
          </a:xfrm>
        </p:spPr>
        <p:txBody>
          <a:bodyPr>
            <a:normAutofit/>
          </a:bodyPr>
          <a:lstStyle/>
          <a:p>
            <a:r>
              <a:rPr lang="en-US" sz="4000" b="1" dirty="0"/>
              <a:t>SISTEM PAKAR</a:t>
            </a:r>
            <a:br>
              <a:rPr lang="id-ID" sz="4000" b="1" dirty="0"/>
            </a:br>
            <a:r>
              <a:rPr lang="en-US" sz="2700" i="1" dirty="0"/>
              <a:t>Proses </a:t>
            </a:r>
            <a:r>
              <a:rPr lang="en-US" sz="2700" i="1" dirty="0" err="1"/>
              <a:t>Sistem</a:t>
            </a:r>
            <a:r>
              <a:rPr lang="en-US" sz="2700" i="1" dirty="0"/>
              <a:t> </a:t>
            </a:r>
            <a:r>
              <a:rPr lang="en-US" sz="2700" i="1" dirty="0" err="1"/>
              <a:t>Pakar</a:t>
            </a:r>
            <a:endParaRPr lang="id-ID" sz="2700" i="1" dirty="0"/>
          </a:p>
        </p:txBody>
      </p:sp>
      <p:sp>
        <p:nvSpPr>
          <p:cNvPr id="10" name="Content Placeholder 11">
            <a:extLst>
              <a:ext uri="{FF2B5EF4-FFF2-40B4-BE49-F238E27FC236}">
                <a16:creationId xmlns:a16="http://schemas.microsoft.com/office/drawing/2014/main" id="{B345FC37-C10F-4729-A837-1625721FF460}"/>
              </a:ext>
            </a:extLst>
          </p:cNvPr>
          <p:cNvSpPr txBox="1">
            <a:spLocks/>
          </p:cNvSpPr>
          <p:nvPr/>
        </p:nvSpPr>
        <p:spPr>
          <a:xfrm>
            <a:off x="1097279" y="1856508"/>
            <a:ext cx="10058400" cy="4371239"/>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0"/>
              </a:spcBef>
              <a:spcAft>
                <a:spcPts val="600"/>
              </a:spcAft>
              <a:buNone/>
            </a:pPr>
            <a:r>
              <a:rPr lang="en-US" sz="2400" b="1" dirty="0"/>
              <a:t>Proses </a:t>
            </a:r>
            <a:r>
              <a:rPr lang="en-US" sz="2400" b="1" dirty="0" err="1"/>
              <a:t>Sistem</a:t>
            </a:r>
            <a:endParaRPr lang="en-US" sz="2400" b="1" dirty="0"/>
          </a:p>
          <a:p>
            <a:pPr marL="98425" indent="0">
              <a:spcBef>
                <a:spcPts val="200"/>
              </a:spcBef>
              <a:spcAft>
                <a:spcPts val="1200"/>
              </a:spcAft>
              <a:buNone/>
            </a:pPr>
            <a:r>
              <a:rPr lang="en-US" sz="2200" dirty="0" err="1"/>
              <a:t>Sebagai</a:t>
            </a:r>
            <a:r>
              <a:rPr lang="en-US" sz="2200" dirty="0"/>
              <a:t> </a:t>
            </a:r>
            <a:r>
              <a:rPr lang="en-US" sz="2200" dirty="0" err="1"/>
              <a:t>Contoh</a:t>
            </a:r>
            <a:r>
              <a:rPr lang="en-US" sz="2200" dirty="0"/>
              <a:t>: </a:t>
            </a:r>
          </a:p>
          <a:p>
            <a:pPr marL="354013" indent="-255588">
              <a:spcBef>
                <a:spcPts val="200"/>
              </a:spcBef>
              <a:spcAft>
                <a:spcPts val="1200"/>
              </a:spcAft>
              <a:buFont typeface="Arial" panose="020B0604020202020204" pitchFamily="34" charset="0"/>
              <a:buChar char="•"/>
            </a:pPr>
            <a:r>
              <a:rPr lang="en-US" sz="2200" dirty="0" err="1"/>
              <a:t>jika</a:t>
            </a:r>
            <a:r>
              <a:rPr lang="en-US" sz="2200" dirty="0"/>
              <a:t> KB </a:t>
            </a:r>
            <a:r>
              <a:rPr lang="en-US" sz="2200" dirty="0" err="1"/>
              <a:t>berisi</a:t>
            </a:r>
            <a:r>
              <a:rPr lang="en-US" sz="2200" dirty="0"/>
              <a:t> </a:t>
            </a:r>
            <a:r>
              <a:rPr lang="en-US" sz="2200" dirty="0" err="1"/>
              <a:t>aturan</a:t>
            </a:r>
            <a:r>
              <a:rPr lang="en-US" sz="2200" dirty="0"/>
              <a:t> </a:t>
            </a:r>
            <a:r>
              <a:rPr lang="en-US" sz="2200" dirty="0" err="1"/>
              <a:t>produksi</a:t>
            </a:r>
            <a:r>
              <a:rPr lang="en-US" sz="2200" dirty="0"/>
              <a:t>: </a:t>
            </a:r>
          </a:p>
          <a:p>
            <a:pPr marL="98425" indent="0" algn="ctr">
              <a:spcBef>
                <a:spcPts val="200"/>
              </a:spcBef>
              <a:spcAft>
                <a:spcPts val="1200"/>
              </a:spcAft>
              <a:buNone/>
            </a:pPr>
            <a:r>
              <a:rPr lang="en-US" sz="2200" i="1" dirty="0"/>
              <a:t>“ if x then y “ dan “ if y then z “ </a:t>
            </a:r>
          </a:p>
          <a:p>
            <a:pPr marL="354013" indent="-255588">
              <a:spcBef>
                <a:spcPts val="200"/>
              </a:spcBef>
              <a:spcAft>
                <a:spcPts val="1200"/>
              </a:spcAft>
              <a:buFont typeface="Arial" panose="020B0604020202020204" pitchFamily="34" charset="0"/>
              <a:buChar char="•"/>
            </a:pPr>
            <a:r>
              <a:rPr lang="en-US" sz="2200" dirty="0"/>
              <a:t>dan </a:t>
            </a:r>
            <a:r>
              <a:rPr lang="en-US" sz="2200" dirty="0" err="1"/>
              <a:t>mesin</a:t>
            </a:r>
            <a:r>
              <a:rPr lang="en-US" sz="2200" dirty="0"/>
              <a:t> </a:t>
            </a:r>
            <a:r>
              <a:rPr lang="en-US" sz="2200" dirty="0" err="1"/>
              <a:t>inferensi</a:t>
            </a:r>
            <a:r>
              <a:rPr lang="en-US" sz="2200" dirty="0"/>
              <a:t> </a:t>
            </a:r>
            <a:r>
              <a:rPr lang="en-US" sz="2200" dirty="0" err="1"/>
              <a:t>diinformasikan</a:t>
            </a:r>
            <a:r>
              <a:rPr lang="en-US" sz="2200" dirty="0"/>
              <a:t> </a:t>
            </a:r>
            <a:r>
              <a:rPr lang="en-US" sz="2200" dirty="0" err="1"/>
              <a:t>bahwa</a:t>
            </a:r>
            <a:r>
              <a:rPr lang="en-US" sz="2200" dirty="0"/>
              <a:t> </a:t>
            </a:r>
            <a:r>
              <a:rPr lang="en-US" sz="2200" i="1" dirty="0"/>
              <a:t>x </a:t>
            </a:r>
            <a:r>
              <a:rPr lang="en-US" sz="2200" dirty="0" err="1"/>
              <a:t>benar</a:t>
            </a:r>
            <a:r>
              <a:rPr lang="en-US" sz="2200" dirty="0"/>
              <a:t> </a:t>
            </a:r>
            <a:r>
              <a:rPr lang="en-US" sz="2200" dirty="0" err="1"/>
              <a:t>maka</a:t>
            </a:r>
            <a:r>
              <a:rPr lang="en-US" sz="2200" dirty="0"/>
              <a:t> </a:t>
            </a:r>
            <a:r>
              <a:rPr lang="en-US" sz="2200" dirty="0" err="1"/>
              <a:t>mesin</a:t>
            </a:r>
            <a:r>
              <a:rPr lang="en-US" sz="2200" dirty="0"/>
              <a:t> </a:t>
            </a:r>
            <a:r>
              <a:rPr lang="en-US" sz="2200" dirty="0" err="1"/>
              <a:t>inferensi</a:t>
            </a:r>
            <a:r>
              <a:rPr lang="en-US" sz="2200" dirty="0"/>
              <a:t> </a:t>
            </a:r>
            <a:r>
              <a:rPr lang="en-US" sz="2200" dirty="0" err="1"/>
              <a:t>dapat</a:t>
            </a:r>
            <a:r>
              <a:rPr lang="en-US" sz="2200" dirty="0"/>
              <a:t> </a:t>
            </a:r>
            <a:r>
              <a:rPr lang="en-US" sz="2200" dirty="0" err="1"/>
              <a:t>menyimpulkan</a:t>
            </a:r>
            <a:r>
              <a:rPr lang="en-US" sz="2200" dirty="0"/>
              <a:t> </a:t>
            </a:r>
            <a:r>
              <a:rPr lang="en-US" sz="2200" dirty="0" err="1"/>
              <a:t>bahwa</a:t>
            </a:r>
            <a:r>
              <a:rPr lang="en-US" sz="2200" dirty="0"/>
              <a:t> </a:t>
            </a:r>
            <a:r>
              <a:rPr lang="en-US" sz="2200" i="1" dirty="0"/>
              <a:t>z</a:t>
            </a:r>
            <a:r>
              <a:rPr lang="en-US" sz="2200" dirty="0"/>
              <a:t> </a:t>
            </a:r>
            <a:r>
              <a:rPr lang="en-US" sz="2200" dirty="0" err="1"/>
              <a:t>benar</a:t>
            </a:r>
            <a:endParaRPr lang="en-US" sz="2200" dirty="0"/>
          </a:p>
          <a:p>
            <a:pPr marL="354013" indent="-255588">
              <a:spcBef>
                <a:spcPts val="200"/>
              </a:spcBef>
              <a:spcAft>
                <a:spcPts val="1200"/>
              </a:spcAft>
              <a:buFont typeface="Arial" panose="020B0604020202020204" pitchFamily="34" charset="0"/>
              <a:buChar char="•"/>
            </a:pPr>
            <a:endParaRPr lang="en-US" sz="2200" dirty="0"/>
          </a:p>
          <a:p>
            <a:pPr marL="98425" indent="0">
              <a:spcBef>
                <a:spcPts val="200"/>
              </a:spcBef>
              <a:spcAft>
                <a:spcPts val="1200"/>
              </a:spcAft>
              <a:buNone/>
            </a:pPr>
            <a:r>
              <a:rPr lang="en-US" sz="2200" dirty="0" err="1"/>
              <a:t>Misalnya</a:t>
            </a:r>
            <a:r>
              <a:rPr lang="en-US" sz="2200" dirty="0"/>
              <a:t>, </a:t>
            </a:r>
            <a:r>
              <a:rPr lang="en-US" sz="2200" dirty="0" err="1"/>
              <a:t>sistem</a:t>
            </a:r>
            <a:r>
              <a:rPr lang="en-US" sz="2200" dirty="0"/>
              <a:t> </a:t>
            </a:r>
            <a:r>
              <a:rPr lang="en-US" sz="2200" dirty="0" err="1"/>
              <a:t>pakar</a:t>
            </a:r>
            <a:r>
              <a:rPr lang="en-US" sz="2200" dirty="0"/>
              <a:t> </a:t>
            </a:r>
            <a:r>
              <a:rPr lang="en-US" sz="2200" dirty="0" err="1"/>
              <a:t>mungkin</a:t>
            </a:r>
            <a:r>
              <a:rPr lang="en-US" sz="2200" dirty="0"/>
              <a:t> </a:t>
            </a:r>
            <a:r>
              <a:rPr lang="en-US" sz="2200" dirty="0" err="1"/>
              <a:t>bertanya</a:t>
            </a:r>
            <a:r>
              <a:rPr lang="en-US" sz="2200" dirty="0"/>
              <a:t> </a:t>
            </a:r>
            <a:r>
              <a:rPr lang="en-US" sz="2200" dirty="0" err="1"/>
              <a:t>apakah</a:t>
            </a:r>
            <a:r>
              <a:rPr lang="en-US" sz="2200" dirty="0"/>
              <a:t> </a:t>
            </a:r>
            <a:r>
              <a:rPr lang="en-US" sz="2200" dirty="0" err="1"/>
              <a:t>pasien</a:t>
            </a:r>
            <a:r>
              <a:rPr lang="en-US" sz="2200" dirty="0"/>
              <a:t> </a:t>
            </a:r>
            <a:r>
              <a:rPr lang="en-US" sz="2200" dirty="0" err="1"/>
              <a:t>memiliki</a:t>
            </a:r>
            <a:r>
              <a:rPr lang="en-US" sz="2200" dirty="0"/>
              <a:t> </a:t>
            </a:r>
            <a:r>
              <a:rPr lang="en-US" sz="2200" dirty="0" err="1"/>
              <a:t>gejala-gejala</a:t>
            </a:r>
            <a:r>
              <a:rPr lang="en-US" sz="2200" dirty="0"/>
              <a:t> </a:t>
            </a:r>
            <a:r>
              <a:rPr lang="en-US" sz="2200" dirty="0" err="1"/>
              <a:t>lainnya</a:t>
            </a:r>
            <a:r>
              <a:rPr lang="en-US" sz="2200" dirty="0"/>
              <a:t>, dan </a:t>
            </a:r>
            <a:r>
              <a:rPr lang="en-US" sz="2200" dirty="0" err="1"/>
              <a:t>jika</a:t>
            </a:r>
            <a:r>
              <a:rPr lang="en-US" sz="2200" dirty="0"/>
              <a:t> </a:t>
            </a:r>
            <a:r>
              <a:rPr lang="en-US" sz="2200" dirty="0" err="1"/>
              <a:t>jawabannya</a:t>
            </a:r>
            <a:r>
              <a:rPr lang="en-US" sz="2200" dirty="0"/>
              <a:t> </a:t>
            </a:r>
            <a:r>
              <a:rPr lang="en-US" sz="2200" dirty="0" err="1"/>
              <a:t>afirmatif</a:t>
            </a:r>
            <a:r>
              <a:rPr lang="en-US" sz="2200" dirty="0"/>
              <a:t> </a:t>
            </a:r>
            <a:r>
              <a:rPr lang="en-US" sz="2200" dirty="0" err="1"/>
              <a:t>atau</a:t>
            </a:r>
            <a:r>
              <a:rPr lang="en-US" sz="2200" dirty="0"/>
              <a:t> </a:t>
            </a:r>
            <a:r>
              <a:rPr lang="en-US" sz="2200" dirty="0" err="1"/>
              <a:t>setuju</a:t>
            </a:r>
            <a:r>
              <a:rPr lang="en-US" sz="2200" dirty="0"/>
              <a:t>, </a:t>
            </a:r>
            <a:r>
              <a:rPr lang="en-US" sz="2200" dirty="0" err="1"/>
              <a:t>maka</a:t>
            </a:r>
            <a:r>
              <a:rPr lang="en-US" sz="2200" dirty="0"/>
              <a:t> </a:t>
            </a:r>
            <a:r>
              <a:rPr lang="en-US" sz="2200" dirty="0" err="1"/>
              <a:t>sistem</a:t>
            </a:r>
            <a:r>
              <a:rPr lang="en-US" sz="2200" dirty="0"/>
              <a:t> </a:t>
            </a:r>
            <a:r>
              <a:rPr lang="en-US" sz="2200" dirty="0" err="1"/>
              <a:t>akan</a:t>
            </a:r>
            <a:r>
              <a:rPr lang="en-US" sz="2200" dirty="0"/>
              <a:t> </a:t>
            </a:r>
            <a:r>
              <a:rPr lang="en-US" sz="2200" dirty="0" err="1"/>
              <a:t>melanjutkan</a:t>
            </a:r>
            <a:r>
              <a:rPr lang="en-US" sz="2200" dirty="0"/>
              <a:t> </a:t>
            </a:r>
            <a:r>
              <a:rPr lang="en-US" sz="2200" dirty="0" err="1"/>
              <a:t>untuk</a:t>
            </a:r>
            <a:r>
              <a:rPr lang="en-US" sz="2200" dirty="0"/>
              <a:t> </a:t>
            </a:r>
            <a:r>
              <a:rPr lang="en-US" sz="2200" dirty="0" err="1"/>
              <a:t>menyimpulkan</a:t>
            </a:r>
            <a:r>
              <a:rPr lang="en-US" sz="2200" dirty="0"/>
              <a:t> </a:t>
            </a:r>
            <a:r>
              <a:rPr lang="en-US" sz="2200" dirty="0" err="1"/>
              <a:t>kondisi</a:t>
            </a:r>
            <a:r>
              <a:rPr lang="en-US" sz="2200" dirty="0"/>
              <a:t> yang </a:t>
            </a:r>
            <a:r>
              <a:rPr lang="en-US" sz="2200" dirty="0" err="1"/>
              <a:t>diderita</a:t>
            </a:r>
            <a:r>
              <a:rPr lang="en-US" sz="2200" dirty="0"/>
              <a:t> </a:t>
            </a:r>
            <a:r>
              <a:rPr lang="en-US" sz="2200" dirty="0" err="1"/>
              <a:t>pasien</a:t>
            </a:r>
            <a:endParaRPr lang="en-US" i="1" dirty="0"/>
          </a:p>
        </p:txBody>
      </p:sp>
      <p:pic>
        <p:nvPicPr>
          <p:cNvPr id="7" name="Picture 6">
            <a:extLst>
              <a:ext uri="{FF2B5EF4-FFF2-40B4-BE49-F238E27FC236}">
                <a16:creationId xmlns:a16="http://schemas.microsoft.com/office/drawing/2014/main" id="{601D0BD5-A702-4A45-BCA8-4F8F7C63CE64}"/>
              </a:ext>
            </a:extLst>
          </p:cNvPr>
          <p:cNvPicPr>
            <a:picLocks noChangeAspect="1"/>
          </p:cNvPicPr>
          <p:nvPr/>
        </p:nvPicPr>
        <p:blipFill>
          <a:blip r:embed="rId2"/>
          <a:stretch>
            <a:fillRect/>
          </a:stretch>
        </p:blipFill>
        <p:spPr>
          <a:xfrm>
            <a:off x="9869617" y="630252"/>
            <a:ext cx="1286063" cy="1030778"/>
          </a:xfrm>
          <a:prstGeom prst="rect">
            <a:avLst/>
          </a:prstGeom>
        </p:spPr>
      </p:pic>
    </p:spTree>
    <p:extLst>
      <p:ext uri="{BB962C8B-B14F-4D97-AF65-F5344CB8AC3E}">
        <p14:creationId xmlns:p14="http://schemas.microsoft.com/office/powerpoint/2010/main" val="1344169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6" end="6"/>
                                            </p:txEl>
                                          </p:spTgt>
                                        </p:tgtEl>
                                        <p:attrNameLst>
                                          <p:attrName>style.visibility</p:attrName>
                                        </p:attrNameLst>
                                      </p:cBhvr>
                                      <p:to>
                                        <p:strVal val="visible"/>
                                      </p:to>
                                    </p:set>
                                    <p:animEffect transition="in" filter="fade">
                                      <p:cBhvr>
                                        <p:cTn id="7" dur="500"/>
                                        <p:tgtEl>
                                          <p:spTgt spid="1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31EF33E-A6F4-4CA7-B5D0-E7D1237BD608}"/>
              </a:ext>
            </a:extLst>
          </p:cNvPr>
          <p:cNvSpPr>
            <a:spLocks noGrp="1"/>
          </p:cNvSpPr>
          <p:nvPr>
            <p:ph type="title"/>
          </p:nvPr>
        </p:nvSpPr>
        <p:spPr>
          <a:xfrm>
            <a:off x="1097280" y="286603"/>
            <a:ext cx="10058400" cy="1450757"/>
          </a:xfrm>
        </p:spPr>
        <p:txBody>
          <a:bodyPr>
            <a:normAutofit/>
          </a:bodyPr>
          <a:lstStyle/>
          <a:p>
            <a:r>
              <a:rPr lang="en-US" sz="4000" b="1" dirty="0"/>
              <a:t>SISTEM PAKAR</a:t>
            </a:r>
            <a:br>
              <a:rPr lang="id-ID" sz="4000" b="1" dirty="0"/>
            </a:br>
            <a:r>
              <a:rPr lang="en-US" sz="2700" i="1" dirty="0" err="1"/>
              <a:t>Penerapan</a:t>
            </a:r>
            <a:r>
              <a:rPr lang="en-US" sz="2700" i="1" dirty="0"/>
              <a:t> </a:t>
            </a:r>
            <a:r>
              <a:rPr lang="en-US" sz="2700" i="1" dirty="0" err="1"/>
              <a:t>Sistem</a:t>
            </a:r>
            <a:r>
              <a:rPr lang="en-US" sz="2700" i="1" dirty="0"/>
              <a:t> </a:t>
            </a:r>
            <a:r>
              <a:rPr lang="en-US" sz="2700" i="1" dirty="0" err="1"/>
              <a:t>Pakar</a:t>
            </a:r>
            <a:endParaRPr lang="id-ID" sz="2700" i="1" dirty="0"/>
          </a:p>
        </p:txBody>
      </p:sp>
      <p:sp>
        <p:nvSpPr>
          <p:cNvPr id="10" name="Content Placeholder 11">
            <a:extLst>
              <a:ext uri="{FF2B5EF4-FFF2-40B4-BE49-F238E27FC236}">
                <a16:creationId xmlns:a16="http://schemas.microsoft.com/office/drawing/2014/main" id="{B345FC37-C10F-4729-A837-1625721FF460}"/>
              </a:ext>
            </a:extLst>
          </p:cNvPr>
          <p:cNvSpPr txBox="1">
            <a:spLocks/>
          </p:cNvSpPr>
          <p:nvPr/>
        </p:nvSpPr>
        <p:spPr>
          <a:xfrm>
            <a:off x="1097279" y="1856508"/>
            <a:ext cx="10058400" cy="4562221"/>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0"/>
              </a:spcBef>
              <a:spcAft>
                <a:spcPts val="600"/>
              </a:spcAft>
              <a:buNone/>
            </a:pPr>
            <a:r>
              <a:rPr lang="en-US" sz="2400" b="1" dirty="0" err="1"/>
              <a:t>Relevansi</a:t>
            </a:r>
            <a:r>
              <a:rPr lang="en-US" sz="2400" b="1" dirty="0"/>
              <a:t> </a:t>
            </a:r>
            <a:r>
              <a:rPr lang="en-US" sz="2400" b="1" dirty="0" err="1"/>
              <a:t>Penerapan</a:t>
            </a:r>
            <a:r>
              <a:rPr lang="en-US" sz="2400" b="1" dirty="0"/>
              <a:t> </a:t>
            </a:r>
            <a:r>
              <a:rPr lang="en-US" sz="2400" b="1" dirty="0" err="1"/>
              <a:t>Sistem</a:t>
            </a:r>
            <a:endParaRPr lang="en-US" sz="2400" b="1" dirty="0"/>
          </a:p>
          <a:p>
            <a:pPr marL="354013" indent="-255588">
              <a:spcBef>
                <a:spcPts val="200"/>
              </a:spcBef>
              <a:buFont typeface="Arial" panose="020B0604020202020204" pitchFamily="34" charset="0"/>
              <a:buChar char="•"/>
            </a:pPr>
            <a:r>
              <a:rPr lang="en-US" sz="1900" dirty="0" err="1"/>
              <a:t>Persoalan</a:t>
            </a:r>
            <a:r>
              <a:rPr lang="en-US" sz="1900" dirty="0"/>
              <a:t> </a:t>
            </a:r>
            <a:r>
              <a:rPr lang="en-US" sz="1900" dirty="0" err="1"/>
              <a:t>bisnis</a:t>
            </a:r>
            <a:r>
              <a:rPr lang="en-US" sz="1900" dirty="0"/>
              <a:t>, </a:t>
            </a:r>
            <a:r>
              <a:rPr lang="en-US" sz="1900" dirty="0" err="1"/>
              <a:t>misalnya</a:t>
            </a:r>
            <a:r>
              <a:rPr lang="en-US" sz="1900" dirty="0"/>
              <a:t> </a:t>
            </a:r>
            <a:r>
              <a:rPr lang="en-US" sz="1900" dirty="0" err="1"/>
              <a:t>waktu</a:t>
            </a:r>
            <a:r>
              <a:rPr lang="en-US" sz="1900" dirty="0"/>
              <a:t> </a:t>
            </a:r>
            <a:r>
              <a:rPr lang="en-US" sz="1900" dirty="0" err="1"/>
              <a:t>atau</a:t>
            </a:r>
            <a:r>
              <a:rPr lang="en-US" sz="1900" dirty="0"/>
              <a:t> uang </a:t>
            </a:r>
            <a:r>
              <a:rPr lang="en-US" sz="1900" dirty="0" err="1"/>
              <a:t>atau</a:t>
            </a:r>
            <a:r>
              <a:rPr lang="en-US" sz="1900" dirty="0"/>
              <a:t> </a:t>
            </a:r>
            <a:r>
              <a:rPr lang="en-US" sz="1900" dirty="0" err="1"/>
              <a:t>keduanya</a:t>
            </a:r>
            <a:r>
              <a:rPr lang="en-US" sz="1900" dirty="0"/>
              <a:t> </a:t>
            </a:r>
            <a:r>
              <a:rPr lang="en-US" sz="1900" dirty="0" err="1"/>
              <a:t>dapat</a:t>
            </a:r>
            <a:r>
              <a:rPr lang="en-US" sz="1900" dirty="0"/>
              <a:t> </a:t>
            </a:r>
            <a:r>
              <a:rPr lang="en-US" sz="1900" dirty="0" err="1"/>
              <a:t>dioptimalkan</a:t>
            </a:r>
            <a:r>
              <a:rPr lang="en-US" sz="1900" dirty="0"/>
              <a:t> </a:t>
            </a:r>
            <a:r>
              <a:rPr lang="en-US" sz="1900" dirty="0" err="1"/>
              <a:t>dengan</a:t>
            </a:r>
            <a:r>
              <a:rPr lang="en-US" sz="1900" dirty="0"/>
              <a:t> </a:t>
            </a:r>
            <a:r>
              <a:rPr lang="en-US" sz="1900" dirty="0" err="1"/>
              <a:t>menggunakan</a:t>
            </a:r>
            <a:r>
              <a:rPr lang="en-US" sz="1900" dirty="0"/>
              <a:t> </a:t>
            </a:r>
            <a:r>
              <a:rPr lang="en-US" sz="1900" dirty="0" err="1"/>
              <a:t>sistem</a:t>
            </a:r>
            <a:r>
              <a:rPr lang="en-US" sz="1900" dirty="0"/>
              <a:t> </a:t>
            </a:r>
            <a:r>
              <a:rPr lang="en-US" sz="1900" dirty="0" err="1"/>
              <a:t>pakar</a:t>
            </a:r>
            <a:endParaRPr lang="en-US" sz="1900" dirty="0"/>
          </a:p>
          <a:p>
            <a:pPr marL="354013" indent="-255588">
              <a:spcBef>
                <a:spcPts val="200"/>
              </a:spcBef>
              <a:buFont typeface="Arial" panose="020B0604020202020204" pitchFamily="34" charset="0"/>
              <a:buChar char="•"/>
            </a:pPr>
            <a:r>
              <a:rPr lang="en-US" sz="1900" dirty="0" err="1"/>
              <a:t>Keahlian</a:t>
            </a:r>
            <a:r>
              <a:rPr lang="en-US" sz="1900" dirty="0"/>
              <a:t> yang </a:t>
            </a:r>
            <a:r>
              <a:rPr lang="en-US" sz="1900" dirty="0" err="1"/>
              <a:t>dibutuhkan</a:t>
            </a:r>
            <a:r>
              <a:rPr lang="en-US" sz="1900" dirty="0"/>
              <a:t> </a:t>
            </a:r>
            <a:r>
              <a:rPr lang="en-US" sz="1900" dirty="0" err="1"/>
              <a:t>tersedia</a:t>
            </a:r>
            <a:r>
              <a:rPr lang="en-US" sz="1900" dirty="0"/>
              <a:t> dan </a:t>
            </a:r>
            <a:r>
              <a:rPr lang="en-US" sz="1900" dirty="0" err="1"/>
              <a:t>stabil</a:t>
            </a:r>
            <a:r>
              <a:rPr lang="en-US" sz="1900" dirty="0"/>
              <a:t>, </a:t>
            </a:r>
            <a:r>
              <a:rPr lang="en-US" sz="1900" dirty="0" err="1"/>
              <a:t>artinya</a:t>
            </a:r>
            <a:r>
              <a:rPr lang="en-US" sz="1900" dirty="0"/>
              <a:t> </a:t>
            </a:r>
            <a:r>
              <a:rPr lang="en-US" sz="1900" dirty="0" err="1"/>
              <a:t>pakar</a:t>
            </a:r>
            <a:r>
              <a:rPr lang="en-US" sz="1900" dirty="0"/>
              <a:t> </a:t>
            </a:r>
            <a:r>
              <a:rPr lang="en-US" sz="1900" dirty="0" err="1"/>
              <a:t>manusia</a:t>
            </a:r>
            <a:r>
              <a:rPr lang="en-US" sz="1900" dirty="0"/>
              <a:t> </a:t>
            </a:r>
            <a:r>
              <a:rPr lang="en-US" sz="1900" dirty="0" err="1"/>
              <a:t>tersedia</a:t>
            </a:r>
            <a:r>
              <a:rPr lang="en-US" sz="1900" dirty="0"/>
              <a:t> dan </a:t>
            </a:r>
            <a:r>
              <a:rPr lang="en-US" sz="1900" dirty="0" err="1"/>
              <a:t>dapat</a:t>
            </a:r>
            <a:r>
              <a:rPr lang="en-US" sz="1900" dirty="0"/>
              <a:t> </a:t>
            </a:r>
            <a:r>
              <a:rPr lang="en-US" sz="1900" dirty="0" err="1"/>
              <a:t>memberikan</a:t>
            </a:r>
            <a:r>
              <a:rPr lang="en-US" sz="1900" dirty="0"/>
              <a:t> </a:t>
            </a:r>
            <a:r>
              <a:rPr lang="en-US" sz="1900" dirty="0" err="1"/>
              <a:t>pengetahuan</a:t>
            </a:r>
            <a:r>
              <a:rPr lang="en-US" sz="1900" dirty="0"/>
              <a:t> yang </a:t>
            </a:r>
            <a:r>
              <a:rPr lang="en-US" sz="1900" dirty="0" err="1"/>
              <a:t>sesuai</a:t>
            </a:r>
            <a:r>
              <a:rPr lang="en-US" sz="1900" dirty="0"/>
              <a:t>, </a:t>
            </a:r>
            <a:r>
              <a:rPr lang="en-US" sz="1900" dirty="0" err="1"/>
              <a:t>tanpa</a:t>
            </a:r>
            <a:r>
              <a:rPr lang="en-US" sz="1900" dirty="0"/>
              <a:t> </a:t>
            </a:r>
            <a:r>
              <a:rPr lang="en-US" sz="1900" dirty="0" err="1"/>
              <a:t>ambiguitas</a:t>
            </a:r>
            <a:r>
              <a:rPr lang="en-US" sz="1900" dirty="0"/>
              <a:t>, </a:t>
            </a:r>
            <a:r>
              <a:rPr lang="en-US" sz="1900" dirty="0" err="1"/>
              <a:t>untuk</a:t>
            </a:r>
            <a:r>
              <a:rPr lang="en-US" sz="1900" dirty="0"/>
              <a:t> </a:t>
            </a:r>
            <a:r>
              <a:rPr lang="en-US" sz="1900" dirty="0" err="1"/>
              <a:t>membangun</a:t>
            </a:r>
            <a:r>
              <a:rPr lang="en-US" sz="1900" dirty="0"/>
              <a:t> basis </a:t>
            </a:r>
            <a:r>
              <a:rPr lang="en-US" sz="1900" dirty="0" err="1"/>
              <a:t>aturan</a:t>
            </a:r>
            <a:endParaRPr lang="en-US" sz="1900" dirty="0"/>
          </a:p>
          <a:p>
            <a:pPr marL="354013" indent="-255588">
              <a:spcBef>
                <a:spcPts val="200"/>
              </a:spcBef>
              <a:buFont typeface="Arial" panose="020B0604020202020204" pitchFamily="34" charset="0"/>
              <a:buChar char="•"/>
            </a:pPr>
            <a:r>
              <a:rPr lang="en-US" sz="1900" dirty="0" err="1"/>
              <a:t>Pengetahuan</a:t>
            </a:r>
            <a:r>
              <a:rPr lang="en-US" sz="1900" dirty="0"/>
              <a:t> yang </a:t>
            </a:r>
            <a:r>
              <a:rPr lang="en-US" sz="1900" dirty="0" err="1"/>
              <a:t>diperlukan</a:t>
            </a:r>
            <a:r>
              <a:rPr lang="en-US" sz="1900" dirty="0"/>
              <a:t> </a:t>
            </a:r>
            <a:r>
              <a:rPr lang="en-US" sz="1900" dirty="0" err="1"/>
              <a:t>langka</a:t>
            </a:r>
            <a:r>
              <a:rPr lang="en-US" sz="1900" dirty="0"/>
              <a:t>, </a:t>
            </a:r>
            <a:r>
              <a:rPr lang="en-US" sz="1900" dirty="0" err="1"/>
              <a:t>setidaknya</a:t>
            </a:r>
            <a:r>
              <a:rPr lang="en-US" sz="1900" dirty="0"/>
              <a:t> </a:t>
            </a:r>
            <a:r>
              <a:rPr lang="en-US" sz="1900" dirty="0" err="1"/>
              <a:t>pakar</a:t>
            </a:r>
            <a:r>
              <a:rPr lang="en-US" sz="1900" dirty="0"/>
              <a:t> </a:t>
            </a:r>
            <a:r>
              <a:rPr lang="en-US" sz="1900" dirty="0" err="1"/>
              <a:t>manusia</a:t>
            </a:r>
            <a:r>
              <a:rPr lang="en-US" sz="1900" dirty="0"/>
              <a:t> </a:t>
            </a:r>
            <a:r>
              <a:rPr lang="en-US" sz="1900" dirty="0" err="1"/>
              <a:t>tersedia</a:t>
            </a:r>
            <a:r>
              <a:rPr lang="en-US" sz="1900" dirty="0"/>
              <a:t> </a:t>
            </a:r>
            <a:r>
              <a:rPr lang="en-US" sz="1900" dirty="0" err="1"/>
              <a:t>untuk</a:t>
            </a:r>
            <a:r>
              <a:rPr lang="en-US" sz="1900" dirty="0"/>
              <a:t> </a:t>
            </a:r>
            <a:r>
              <a:rPr lang="en-US" sz="1900" dirty="0" err="1"/>
              <a:t>memberikan</a:t>
            </a:r>
            <a:r>
              <a:rPr lang="en-US" sz="1900" dirty="0"/>
              <a:t> </a:t>
            </a:r>
            <a:r>
              <a:rPr lang="en-US" sz="1900" dirty="0" err="1"/>
              <a:t>jawaban</a:t>
            </a:r>
            <a:r>
              <a:rPr lang="en-US" sz="1900" dirty="0"/>
              <a:t> </a:t>
            </a:r>
            <a:r>
              <a:rPr lang="en-US" sz="1900" dirty="0" err="1"/>
              <a:t>atas</a:t>
            </a:r>
            <a:r>
              <a:rPr lang="en-US" sz="1900" dirty="0"/>
              <a:t> </a:t>
            </a:r>
            <a:r>
              <a:rPr lang="en-US" sz="1900" dirty="0" err="1"/>
              <a:t>pertanyaan</a:t>
            </a:r>
            <a:r>
              <a:rPr lang="en-US" sz="1900" dirty="0"/>
              <a:t> </a:t>
            </a:r>
            <a:r>
              <a:rPr lang="en-US" sz="1900" dirty="0" err="1"/>
              <a:t>dalam</a:t>
            </a:r>
            <a:r>
              <a:rPr lang="en-US" sz="1900" dirty="0"/>
              <a:t> domain </a:t>
            </a:r>
            <a:r>
              <a:rPr lang="en-US" sz="1900" dirty="0" err="1"/>
              <a:t>pengetahuan</a:t>
            </a:r>
            <a:r>
              <a:rPr lang="en-US" sz="1900" dirty="0"/>
              <a:t> </a:t>
            </a:r>
            <a:r>
              <a:rPr lang="en-US" sz="1900" dirty="0" err="1"/>
              <a:t>itu</a:t>
            </a:r>
            <a:endParaRPr lang="en-US" sz="1900" dirty="0"/>
          </a:p>
          <a:p>
            <a:pPr marL="354013" indent="-255588">
              <a:spcBef>
                <a:spcPts val="200"/>
              </a:spcBef>
              <a:buFont typeface="Arial" panose="020B0604020202020204" pitchFamily="34" charset="0"/>
              <a:buChar char="•"/>
            </a:pPr>
            <a:r>
              <a:rPr lang="en-US" sz="1900" dirty="0" err="1"/>
              <a:t>Masalahnya</a:t>
            </a:r>
            <a:r>
              <a:rPr lang="en-US" sz="1900" dirty="0"/>
              <a:t> </a:t>
            </a:r>
            <a:r>
              <a:rPr lang="en-US" sz="1900" dirty="0" err="1"/>
              <a:t>berulang</a:t>
            </a:r>
            <a:r>
              <a:rPr lang="en-US" sz="1900" dirty="0"/>
              <a:t>, </a:t>
            </a:r>
            <a:r>
              <a:rPr lang="en-US" sz="1900" dirty="0" err="1"/>
              <a:t>istem</a:t>
            </a:r>
            <a:r>
              <a:rPr lang="en-US" sz="1900" dirty="0"/>
              <a:t> </a:t>
            </a:r>
            <a:r>
              <a:rPr lang="en-US" sz="1900" dirty="0" err="1"/>
              <a:t>pakar</a:t>
            </a:r>
            <a:r>
              <a:rPr lang="en-US" sz="1900" dirty="0"/>
              <a:t> </a:t>
            </a:r>
            <a:r>
              <a:rPr lang="en-US" sz="1900" dirty="0" err="1"/>
              <a:t>akan</a:t>
            </a:r>
            <a:r>
              <a:rPr lang="en-US" sz="1900" dirty="0"/>
              <a:t> </a:t>
            </a:r>
            <a:r>
              <a:rPr lang="en-US" sz="1900" dirty="0" err="1"/>
              <a:t>digunakan</a:t>
            </a:r>
            <a:r>
              <a:rPr lang="en-US" sz="1900" dirty="0"/>
              <a:t> di </a:t>
            </a:r>
            <a:r>
              <a:rPr lang="en-US" sz="1900" dirty="0" err="1"/>
              <a:t>banyak</a:t>
            </a:r>
            <a:r>
              <a:rPr lang="en-US" sz="1900" dirty="0"/>
              <a:t> </a:t>
            </a:r>
            <a:r>
              <a:rPr lang="en-US" sz="1900" dirty="0" err="1"/>
              <a:t>lokasi</a:t>
            </a:r>
            <a:r>
              <a:rPr lang="en-US" sz="1900" dirty="0"/>
              <a:t> </a:t>
            </a:r>
            <a:r>
              <a:rPr lang="en-US" sz="1900" dirty="0" err="1"/>
              <a:t>atau</a:t>
            </a:r>
            <a:r>
              <a:rPr lang="en-US" sz="1900" dirty="0"/>
              <a:t> </a:t>
            </a:r>
            <a:r>
              <a:rPr lang="en-US" sz="1900" dirty="0" err="1"/>
              <a:t>jangka</a:t>
            </a:r>
            <a:r>
              <a:rPr lang="en-US" sz="1900" dirty="0"/>
              <a:t> </a:t>
            </a:r>
            <a:r>
              <a:rPr lang="en-US" sz="1900" dirty="0" err="1"/>
              <a:t>waktu</a:t>
            </a:r>
            <a:r>
              <a:rPr lang="en-US" sz="1900" dirty="0"/>
              <a:t> yang lama</a:t>
            </a:r>
          </a:p>
          <a:p>
            <a:pPr marL="354013" indent="-255588">
              <a:spcBef>
                <a:spcPts val="200"/>
              </a:spcBef>
              <a:buFont typeface="Arial" panose="020B0604020202020204" pitchFamily="34" charset="0"/>
              <a:buChar char="•"/>
            </a:pPr>
            <a:r>
              <a:rPr lang="en-US" sz="1900" dirty="0" err="1"/>
              <a:t>Masalahnya</a:t>
            </a:r>
            <a:r>
              <a:rPr lang="en-US" sz="1900" dirty="0"/>
              <a:t> </a:t>
            </a:r>
            <a:r>
              <a:rPr lang="en-US" sz="1900" dirty="0" err="1"/>
              <a:t>adalah</a:t>
            </a:r>
            <a:r>
              <a:rPr lang="en-US" sz="1900" dirty="0"/>
              <a:t> pada </a:t>
            </a:r>
            <a:r>
              <a:rPr lang="en-US" sz="1900" dirty="0" err="1"/>
              <a:t>tingkat</a:t>
            </a:r>
            <a:r>
              <a:rPr lang="en-US" sz="1900" dirty="0"/>
              <a:t> </a:t>
            </a:r>
            <a:r>
              <a:rPr lang="en-US" sz="1900" dirty="0" err="1"/>
              <a:t>kesulitan</a:t>
            </a:r>
            <a:r>
              <a:rPr lang="en-US" sz="1900" dirty="0"/>
              <a:t> yang </a:t>
            </a:r>
            <a:r>
              <a:rPr lang="en-US" sz="1900" dirty="0" err="1"/>
              <a:t>tepat</a:t>
            </a:r>
            <a:r>
              <a:rPr lang="en-US" sz="1900" dirty="0"/>
              <a:t>, domain </a:t>
            </a:r>
            <a:r>
              <a:rPr lang="en-US" sz="1900" dirty="0" err="1"/>
              <a:t>pengetahuan</a:t>
            </a:r>
            <a:r>
              <a:rPr lang="en-US" sz="1900" dirty="0"/>
              <a:t> yang </a:t>
            </a:r>
            <a:r>
              <a:rPr lang="en-US" sz="1900" dirty="0" err="1"/>
              <a:t>sangat</a:t>
            </a:r>
            <a:r>
              <a:rPr lang="en-US" sz="1900" dirty="0"/>
              <a:t> </a:t>
            </a:r>
            <a:r>
              <a:rPr lang="en-US" sz="1900" dirty="0" err="1"/>
              <a:t>kompleks</a:t>
            </a:r>
            <a:r>
              <a:rPr lang="en-US" sz="1900" dirty="0"/>
              <a:t> </a:t>
            </a:r>
            <a:r>
              <a:rPr lang="en-US" sz="1900" dirty="0" err="1"/>
              <a:t>mungkin</a:t>
            </a:r>
            <a:r>
              <a:rPr lang="en-US" sz="1900" dirty="0"/>
              <a:t> </a:t>
            </a:r>
            <a:r>
              <a:rPr lang="en-US" sz="1900" dirty="0" err="1"/>
              <a:t>hanya</a:t>
            </a:r>
            <a:r>
              <a:rPr lang="en-US" sz="1900" dirty="0"/>
              <a:t> </a:t>
            </a:r>
            <a:r>
              <a:rPr lang="en-US" sz="1900" dirty="0" err="1"/>
              <a:t>membutuhkan</a:t>
            </a:r>
            <a:r>
              <a:rPr lang="en-US" sz="1900" dirty="0"/>
              <a:t> </a:t>
            </a:r>
            <a:r>
              <a:rPr lang="en-US" sz="1900" dirty="0" err="1"/>
              <a:t>keahlian</a:t>
            </a:r>
            <a:r>
              <a:rPr lang="en-US" sz="1900" dirty="0"/>
              <a:t> </a:t>
            </a:r>
            <a:r>
              <a:rPr lang="en-US" sz="1900" dirty="0" err="1"/>
              <a:t>manusia</a:t>
            </a:r>
            <a:endParaRPr lang="en-US" sz="1900" dirty="0"/>
          </a:p>
          <a:p>
            <a:pPr marL="354013" indent="-255588">
              <a:spcBef>
                <a:spcPts val="200"/>
              </a:spcBef>
              <a:buFont typeface="Arial" panose="020B0604020202020204" pitchFamily="34" charset="0"/>
              <a:buChar char="•"/>
            </a:pPr>
            <a:r>
              <a:rPr lang="en-US" sz="1900" dirty="0"/>
              <a:t>Domain </a:t>
            </a:r>
            <a:r>
              <a:rPr lang="en-US" sz="1900" dirty="0" err="1"/>
              <a:t>didefinisikan</a:t>
            </a:r>
            <a:r>
              <a:rPr lang="en-US" sz="1900" dirty="0"/>
              <a:t> </a:t>
            </a:r>
            <a:r>
              <a:rPr lang="en-US" sz="1900" dirty="0" err="1"/>
              <a:t>dengan</a:t>
            </a:r>
            <a:r>
              <a:rPr lang="en-US" sz="1900" dirty="0"/>
              <a:t> </a:t>
            </a:r>
            <a:r>
              <a:rPr lang="en-US" sz="1900" dirty="0" err="1"/>
              <a:t>baik</a:t>
            </a:r>
            <a:r>
              <a:rPr lang="en-US" sz="1900" dirty="0"/>
              <a:t> dan </a:t>
            </a:r>
            <a:r>
              <a:rPr lang="en-US" sz="1900" dirty="0" err="1"/>
              <a:t>dengan</a:t>
            </a:r>
            <a:r>
              <a:rPr lang="en-US" sz="1900" dirty="0"/>
              <a:t> </a:t>
            </a:r>
            <a:r>
              <a:rPr lang="en-US" sz="1900" dirty="0" err="1"/>
              <a:t>ukuran</a:t>
            </a:r>
            <a:r>
              <a:rPr lang="en-US" sz="1900" dirty="0"/>
              <a:t> yang </a:t>
            </a:r>
            <a:r>
              <a:rPr lang="en-US" sz="1900" dirty="0" err="1"/>
              <a:t>dapat</a:t>
            </a:r>
            <a:r>
              <a:rPr lang="en-US" sz="1900" dirty="0"/>
              <a:t> </a:t>
            </a:r>
            <a:r>
              <a:rPr lang="en-US" sz="1900" dirty="0" err="1"/>
              <a:t>dikelola</a:t>
            </a:r>
            <a:r>
              <a:rPr lang="en-US" sz="1900" dirty="0"/>
              <a:t>, domain yang </a:t>
            </a:r>
            <a:r>
              <a:rPr lang="en-US" sz="1900" dirty="0" err="1"/>
              <a:t>khusus</a:t>
            </a:r>
            <a:r>
              <a:rPr lang="en-US" sz="1900" dirty="0"/>
              <a:t> </a:t>
            </a:r>
            <a:r>
              <a:rPr lang="en-US" sz="1900" dirty="0" err="1"/>
              <a:t>atau</a:t>
            </a:r>
            <a:r>
              <a:rPr lang="en-US" sz="1900" dirty="0"/>
              <a:t> domain yang </a:t>
            </a:r>
            <a:r>
              <a:rPr lang="en-US" sz="1900" dirty="0" err="1"/>
              <a:t>besar</a:t>
            </a:r>
            <a:r>
              <a:rPr lang="en-US" sz="1900" dirty="0"/>
              <a:t>/ </a:t>
            </a:r>
            <a:r>
              <a:rPr lang="en-US" sz="1900" dirty="0" err="1"/>
              <a:t>tanpa</a:t>
            </a:r>
            <a:r>
              <a:rPr lang="en-US" sz="1900" dirty="0"/>
              <a:t> </a:t>
            </a:r>
            <a:r>
              <a:rPr lang="en-US" sz="1900" dirty="0" err="1"/>
              <a:t>batas</a:t>
            </a:r>
            <a:r>
              <a:rPr lang="en-US" sz="1900" dirty="0"/>
              <a:t> </a:t>
            </a:r>
            <a:r>
              <a:rPr lang="en-US" sz="1900" dirty="0" err="1"/>
              <a:t>sulit</a:t>
            </a:r>
            <a:r>
              <a:rPr lang="en-US" sz="1900" dirty="0"/>
              <a:t> </a:t>
            </a:r>
            <a:r>
              <a:rPr lang="en-US" sz="1900" dirty="0" err="1"/>
              <a:t>diprogram</a:t>
            </a:r>
            <a:r>
              <a:rPr lang="en-US" sz="1900" dirty="0"/>
              <a:t> </a:t>
            </a:r>
            <a:r>
              <a:rPr lang="en-US" sz="1900" dirty="0" err="1"/>
              <a:t>karena</a:t>
            </a:r>
            <a:r>
              <a:rPr lang="en-US" sz="1900" dirty="0"/>
              <a:t> </a:t>
            </a:r>
            <a:r>
              <a:rPr lang="en-US" sz="1900" dirty="0" err="1"/>
              <a:t>banyaknya</a:t>
            </a:r>
            <a:r>
              <a:rPr lang="en-US" sz="1900" dirty="0"/>
              <a:t> </a:t>
            </a:r>
            <a:r>
              <a:rPr lang="en-US" sz="1900" dirty="0" err="1"/>
              <a:t>aturan</a:t>
            </a:r>
            <a:endParaRPr lang="en-US" sz="1900" dirty="0"/>
          </a:p>
          <a:p>
            <a:pPr marL="354013" indent="-255588">
              <a:spcBef>
                <a:spcPts val="200"/>
              </a:spcBef>
              <a:buFont typeface="Arial" panose="020B0604020202020204" pitchFamily="34" charset="0"/>
              <a:buChar char="•"/>
            </a:pPr>
            <a:r>
              <a:rPr lang="en-US" sz="1900" dirty="0" err="1"/>
              <a:t>Solusinya</a:t>
            </a:r>
            <a:r>
              <a:rPr lang="en-US" sz="1900" dirty="0"/>
              <a:t> </a:t>
            </a:r>
            <a:r>
              <a:rPr lang="en-US" sz="1900" dirty="0" err="1"/>
              <a:t>tergantung</a:t>
            </a:r>
            <a:r>
              <a:rPr lang="en-US" sz="1900" dirty="0"/>
              <a:t> pada </a:t>
            </a:r>
            <a:r>
              <a:rPr lang="en-US" sz="1900" dirty="0" err="1"/>
              <a:t>alasan</a:t>
            </a:r>
            <a:r>
              <a:rPr lang="en-US" sz="1900" dirty="0"/>
              <a:t> </a:t>
            </a:r>
            <a:r>
              <a:rPr lang="en-US" sz="1900" dirty="0" err="1"/>
              <a:t>logis</a:t>
            </a:r>
            <a:r>
              <a:rPr lang="en-US" sz="1900" dirty="0"/>
              <a:t>, </a:t>
            </a:r>
            <a:r>
              <a:rPr lang="en-US" sz="1900" dirty="0" err="1"/>
              <a:t>bukan</a:t>
            </a:r>
            <a:r>
              <a:rPr lang="en-US" sz="1900" dirty="0"/>
              <a:t> “</a:t>
            </a:r>
            <a:r>
              <a:rPr lang="en-US" sz="1900" dirty="0" err="1"/>
              <a:t>akal</a:t>
            </a:r>
            <a:r>
              <a:rPr lang="en-US" sz="1900" dirty="0"/>
              <a:t> </a:t>
            </a:r>
            <a:r>
              <a:rPr lang="en-US" sz="1900" dirty="0" err="1"/>
              <a:t>sehat</a:t>
            </a:r>
            <a:r>
              <a:rPr lang="en-US" sz="1900" dirty="0"/>
              <a:t>”, </a:t>
            </a:r>
            <a:r>
              <a:rPr lang="en-US" sz="1900" dirty="0" err="1"/>
              <a:t>sistem</a:t>
            </a:r>
            <a:r>
              <a:rPr lang="en-US" sz="1900" dirty="0"/>
              <a:t> </a:t>
            </a:r>
            <a:r>
              <a:rPr lang="en-US" sz="1900" dirty="0" err="1"/>
              <a:t>pakar</a:t>
            </a:r>
            <a:r>
              <a:rPr lang="en-US" sz="1900" dirty="0"/>
              <a:t> </a:t>
            </a:r>
            <a:r>
              <a:rPr lang="en-US" sz="1900" dirty="0" err="1"/>
              <a:t>membutuhkan</a:t>
            </a:r>
            <a:r>
              <a:rPr lang="en-US" sz="1900" dirty="0"/>
              <a:t> </a:t>
            </a:r>
            <a:r>
              <a:rPr lang="en-US" sz="1900" dirty="0" err="1"/>
              <a:t>aturan</a:t>
            </a:r>
            <a:r>
              <a:rPr lang="en-US" sz="1900" dirty="0"/>
              <a:t> yang </a:t>
            </a:r>
            <a:r>
              <a:rPr lang="en-US" sz="1900" dirty="0" err="1"/>
              <a:t>pasti</a:t>
            </a:r>
            <a:r>
              <a:rPr lang="en-US" sz="1900" dirty="0"/>
              <a:t> </a:t>
            </a:r>
            <a:r>
              <a:rPr lang="en-US" sz="1900" dirty="0" err="1"/>
              <a:t>untuk</a:t>
            </a:r>
            <a:r>
              <a:rPr lang="en-US" sz="1900" dirty="0"/>
              <a:t> </a:t>
            </a:r>
            <a:r>
              <a:rPr lang="en-US" sz="1900" dirty="0" err="1"/>
              <a:t>membuat</a:t>
            </a:r>
            <a:r>
              <a:rPr lang="en-US" sz="1900" dirty="0"/>
              <a:t> </a:t>
            </a:r>
            <a:r>
              <a:rPr lang="en-US" sz="1900" dirty="0" err="1"/>
              <a:t>keputusan</a:t>
            </a:r>
            <a:r>
              <a:rPr lang="en-US" sz="1900" dirty="0"/>
              <a:t> </a:t>
            </a:r>
            <a:r>
              <a:rPr lang="en-US" sz="1900" dirty="0" err="1"/>
              <a:t>karena</a:t>
            </a:r>
            <a:r>
              <a:rPr lang="en-US" sz="1900" dirty="0"/>
              <a:t> </a:t>
            </a:r>
            <a:r>
              <a:rPr lang="en-US" sz="1900" dirty="0" err="1"/>
              <a:t>cenderung</a:t>
            </a:r>
            <a:r>
              <a:rPr lang="en-US" sz="1900" dirty="0"/>
              <a:t> </a:t>
            </a:r>
            <a:r>
              <a:rPr lang="en-US" sz="1900" dirty="0" err="1"/>
              <a:t>tidak</a:t>
            </a:r>
            <a:r>
              <a:rPr lang="en-US" sz="1900" dirty="0"/>
              <a:t> </a:t>
            </a:r>
            <a:r>
              <a:rPr lang="en-US" sz="1900" dirty="0" err="1"/>
              <a:t>memiliki</a:t>
            </a:r>
            <a:r>
              <a:rPr lang="en-US" sz="1900" dirty="0"/>
              <a:t> </a:t>
            </a:r>
            <a:r>
              <a:rPr lang="en-US" sz="1900" dirty="0" err="1"/>
              <a:t>intuisi</a:t>
            </a:r>
            <a:r>
              <a:rPr lang="en-US" sz="1900" dirty="0"/>
              <a:t> yang </a:t>
            </a:r>
            <a:r>
              <a:rPr lang="en-US" sz="1900" dirty="0" err="1"/>
              <a:t>kadang-kadang</a:t>
            </a:r>
            <a:r>
              <a:rPr lang="en-US" sz="1900" dirty="0"/>
              <a:t> </a:t>
            </a:r>
            <a:r>
              <a:rPr lang="en-US" sz="1900" dirty="0" err="1"/>
              <a:t>digunakan</a:t>
            </a:r>
            <a:r>
              <a:rPr lang="en-US" sz="1900" dirty="0"/>
              <a:t> </a:t>
            </a:r>
            <a:r>
              <a:rPr lang="en-US" sz="1900" dirty="0" err="1"/>
              <a:t>manusia</a:t>
            </a:r>
            <a:r>
              <a:rPr lang="en-US" sz="1900" dirty="0"/>
              <a:t> </a:t>
            </a:r>
            <a:r>
              <a:rPr lang="en-US" sz="1900" dirty="0" err="1"/>
              <a:t>dalam</a:t>
            </a:r>
            <a:r>
              <a:rPr lang="en-US" sz="1900" dirty="0"/>
              <a:t> </a:t>
            </a:r>
            <a:r>
              <a:rPr lang="en-US" sz="1900" dirty="0" err="1"/>
              <a:t>membuat</a:t>
            </a:r>
            <a:r>
              <a:rPr lang="en-US" sz="1900" dirty="0"/>
              <a:t> </a:t>
            </a:r>
            <a:r>
              <a:rPr lang="en-US" sz="1900" dirty="0" err="1"/>
              <a:t>keputusan</a:t>
            </a:r>
            <a:endParaRPr lang="en-US" sz="1900" i="1" dirty="0"/>
          </a:p>
        </p:txBody>
      </p:sp>
      <p:pic>
        <p:nvPicPr>
          <p:cNvPr id="7" name="Picture 6">
            <a:extLst>
              <a:ext uri="{FF2B5EF4-FFF2-40B4-BE49-F238E27FC236}">
                <a16:creationId xmlns:a16="http://schemas.microsoft.com/office/drawing/2014/main" id="{601D0BD5-A702-4A45-BCA8-4F8F7C63CE64}"/>
              </a:ext>
            </a:extLst>
          </p:cNvPr>
          <p:cNvPicPr>
            <a:picLocks noChangeAspect="1"/>
          </p:cNvPicPr>
          <p:nvPr/>
        </p:nvPicPr>
        <p:blipFill>
          <a:blip r:embed="rId2"/>
          <a:stretch>
            <a:fillRect/>
          </a:stretch>
        </p:blipFill>
        <p:spPr>
          <a:xfrm>
            <a:off x="9869617" y="630252"/>
            <a:ext cx="1286063" cy="1030778"/>
          </a:xfrm>
          <a:prstGeom prst="rect">
            <a:avLst/>
          </a:prstGeom>
        </p:spPr>
      </p:pic>
    </p:spTree>
    <p:extLst>
      <p:ext uri="{BB962C8B-B14F-4D97-AF65-F5344CB8AC3E}">
        <p14:creationId xmlns:p14="http://schemas.microsoft.com/office/powerpoint/2010/main" val="2370788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31EF33E-A6F4-4CA7-B5D0-E7D1237BD608}"/>
              </a:ext>
            </a:extLst>
          </p:cNvPr>
          <p:cNvSpPr>
            <a:spLocks noGrp="1"/>
          </p:cNvSpPr>
          <p:nvPr>
            <p:ph type="title"/>
          </p:nvPr>
        </p:nvSpPr>
        <p:spPr>
          <a:xfrm>
            <a:off x="1097280" y="286603"/>
            <a:ext cx="10058400" cy="1450757"/>
          </a:xfrm>
        </p:spPr>
        <p:txBody>
          <a:bodyPr>
            <a:normAutofit/>
          </a:bodyPr>
          <a:lstStyle/>
          <a:p>
            <a:r>
              <a:rPr lang="en-US" sz="4000" b="1" dirty="0"/>
              <a:t>SISTEM PAKAR</a:t>
            </a:r>
            <a:br>
              <a:rPr lang="id-ID" sz="4000" b="1" dirty="0"/>
            </a:br>
            <a:r>
              <a:rPr lang="en-US" sz="2700" i="1" dirty="0" err="1"/>
              <a:t>Kelebihan</a:t>
            </a:r>
            <a:r>
              <a:rPr lang="en-US" sz="2700" i="1" dirty="0"/>
              <a:t> dan </a:t>
            </a:r>
            <a:r>
              <a:rPr lang="en-US" sz="2700" i="1" dirty="0" err="1"/>
              <a:t>Kekurangan</a:t>
            </a:r>
            <a:r>
              <a:rPr lang="en-US" sz="2700" i="1" dirty="0"/>
              <a:t> </a:t>
            </a:r>
            <a:r>
              <a:rPr lang="en-US" sz="2700" i="1" dirty="0" err="1"/>
              <a:t>Sistem</a:t>
            </a:r>
            <a:r>
              <a:rPr lang="en-US" sz="2700" i="1" dirty="0"/>
              <a:t> </a:t>
            </a:r>
            <a:r>
              <a:rPr lang="en-US" sz="2700" i="1" dirty="0" err="1"/>
              <a:t>Pakar</a:t>
            </a:r>
            <a:endParaRPr lang="id-ID" sz="2700" i="1" dirty="0"/>
          </a:p>
        </p:txBody>
      </p:sp>
      <p:sp>
        <p:nvSpPr>
          <p:cNvPr id="10" name="Content Placeholder 11">
            <a:extLst>
              <a:ext uri="{FF2B5EF4-FFF2-40B4-BE49-F238E27FC236}">
                <a16:creationId xmlns:a16="http://schemas.microsoft.com/office/drawing/2014/main" id="{B345FC37-C10F-4729-A837-1625721FF460}"/>
              </a:ext>
            </a:extLst>
          </p:cNvPr>
          <p:cNvSpPr txBox="1">
            <a:spLocks/>
          </p:cNvSpPr>
          <p:nvPr/>
        </p:nvSpPr>
        <p:spPr>
          <a:xfrm>
            <a:off x="1097279" y="1856508"/>
            <a:ext cx="4998721" cy="4436715"/>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0"/>
              </a:spcBef>
              <a:spcAft>
                <a:spcPts val="600"/>
              </a:spcAft>
              <a:buNone/>
            </a:pPr>
            <a:r>
              <a:rPr lang="en-US" sz="2400" b="1" dirty="0" err="1"/>
              <a:t>Kelebihan</a:t>
            </a:r>
            <a:r>
              <a:rPr lang="en-US" sz="2400" b="1" dirty="0"/>
              <a:t> </a:t>
            </a:r>
            <a:r>
              <a:rPr lang="en-US" sz="2400" b="1" dirty="0" err="1"/>
              <a:t>Sistem</a:t>
            </a:r>
            <a:endParaRPr lang="en-US" sz="2400" b="1" dirty="0"/>
          </a:p>
          <a:p>
            <a:pPr marL="354013" indent="-255588">
              <a:spcBef>
                <a:spcPts val="200"/>
              </a:spcBef>
              <a:spcAft>
                <a:spcPts val="1200"/>
              </a:spcAft>
              <a:buFont typeface="Arial" panose="020B0604020202020204" pitchFamily="34" charset="0"/>
              <a:buChar char="•"/>
            </a:pPr>
            <a:r>
              <a:rPr lang="en-US" dirty="0" err="1"/>
              <a:t>Keahlian</a:t>
            </a:r>
            <a:r>
              <a:rPr lang="en-US" dirty="0"/>
              <a:t> </a:t>
            </a:r>
            <a:r>
              <a:rPr lang="en-US" dirty="0" err="1"/>
              <a:t>manusia</a:t>
            </a:r>
            <a:r>
              <a:rPr lang="en-US" dirty="0"/>
              <a:t> </a:t>
            </a:r>
            <a:r>
              <a:rPr lang="en-US" dirty="0" err="1"/>
              <a:t>bisa</a:t>
            </a:r>
            <a:r>
              <a:rPr lang="en-US" dirty="0"/>
              <a:t> mahal – </a:t>
            </a:r>
            <a:r>
              <a:rPr lang="en-US" dirty="0" err="1"/>
              <a:t>sistem</a:t>
            </a:r>
            <a:r>
              <a:rPr lang="en-US" dirty="0"/>
              <a:t> </a:t>
            </a:r>
            <a:r>
              <a:rPr lang="en-US" dirty="0" err="1"/>
              <a:t>pakar</a:t>
            </a:r>
            <a:r>
              <a:rPr lang="en-US" dirty="0"/>
              <a:t> </a:t>
            </a:r>
            <a:r>
              <a:rPr lang="en-US" dirty="0" err="1"/>
              <a:t>hanya</a:t>
            </a:r>
            <a:r>
              <a:rPr lang="en-US" dirty="0"/>
              <a:t> </a:t>
            </a:r>
            <a:r>
              <a:rPr lang="en-US" dirty="0" err="1"/>
              <a:t>butuh</a:t>
            </a:r>
            <a:r>
              <a:rPr lang="en-US" dirty="0"/>
              <a:t> </a:t>
            </a:r>
            <a:r>
              <a:rPr lang="en-US" i="1" dirty="0"/>
              <a:t>hardware</a:t>
            </a:r>
            <a:r>
              <a:rPr lang="en-US" dirty="0"/>
              <a:t> </a:t>
            </a:r>
            <a:r>
              <a:rPr lang="en-US" dirty="0" err="1"/>
              <a:t>untuk</a:t>
            </a:r>
            <a:r>
              <a:rPr lang="en-US" dirty="0"/>
              <a:t> </a:t>
            </a:r>
            <a:r>
              <a:rPr lang="en-US" dirty="0" err="1"/>
              <a:t>menjalankan</a:t>
            </a:r>
            <a:r>
              <a:rPr lang="en-US" dirty="0"/>
              <a:t> </a:t>
            </a:r>
            <a:r>
              <a:rPr lang="en-US" dirty="0" err="1"/>
              <a:t>sistem</a:t>
            </a:r>
            <a:endParaRPr lang="en-US" dirty="0"/>
          </a:p>
          <a:p>
            <a:pPr marL="354013" indent="-255588">
              <a:spcBef>
                <a:spcPts val="200"/>
              </a:spcBef>
              <a:spcAft>
                <a:spcPts val="1200"/>
              </a:spcAft>
              <a:buFont typeface="Arial" panose="020B0604020202020204" pitchFamily="34" charset="0"/>
              <a:buChar char="•"/>
            </a:pPr>
            <a:r>
              <a:rPr lang="en-US" dirty="0" err="1"/>
              <a:t>Manusia</a:t>
            </a:r>
            <a:r>
              <a:rPr lang="en-US" dirty="0"/>
              <a:t> </a:t>
            </a:r>
            <a:r>
              <a:rPr lang="en-US" dirty="0" err="1"/>
              <a:t>bisa</a:t>
            </a:r>
            <a:r>
              <a:rPr lang="en-US" dirty="0"/>
              <a:t> </a:t>
            </a:r>
            <a:r>
              <a:rPr lang="en-US" dirty="0" err="1"/>
              <a:t>tidak</a:t>
            </a:r>
            <a:r>
              <a:rPr lang="en-US" dirty="0"/>
              <a:t> </a:t>
            </a:r>
            <a:r>
              <a:rPr lang="en-US" dirty="0" err="1"/>
              <a:t>konsisten</a:t>
            </a:r>
            <a:r>
              <a:rPr lang="en-US" dirty="0"/>
              <a:t> – </a:t>
            </a:r>
            <a:r>
              <a:rPr lang="en-US" dirty="0" err="1"/>
              <a:t>sistem</a:t>
            </a:r>
            <a:r>
              <a:rPr lang="en-US" dirty="0"/>
              <a:t> </a:t>
            </a:r>
            <a:r>
              <a:rPr lang="en-US" dirty="0" err="1"/>
              <a:t>pakar</a:t>
            </a:r>
            <a:r>
              <a:rPr lang="en-US" dirty="0"/>
              <a:t> </a:t>
            </a:r>
            <a:r>
              <a:rPr lang="en-US" dirty="0" err="1"/>
              <a:t>didasarkan</a:t>
            </a:r>
            <a:r>
              <a:rPr lang="en-US" dirty="0"/>
              <a:t> pada </a:t>
            </a:r>
            <a:r>
              <a:rPr lang="en-US" dirty="0" err="1"/>
              <a:t>aturan</a:t>
            </a:r>
            <a:r>
              <a:rPr lang="en-US" dirty="0"/>
              <a:t> dan </a:t>
            </a:r>
            <a:r>
              <a:rPr lang="en-US" dirty="0" err="1"/>
              <a:t>dapat</a:t>
            </a:r>
            <a:r>
              <a:rPr lang="en-US" dirty="0"/>
              <a:t> </a:t>
            </a:r>
            <a:r>
              <a:rPr lang="en-US" dirty="0" err="1"/>
              <a:t>divalidasi</a:t>
            </a:r>
            <a:r>
              <a:rPr lang="en-US" dirty="0"/>
              <a:t> oleh </a:t>
            </a:r>
            <a:r>
              <a:rPr lang="en-US" dirty="0" err="1"/>
              <a:t>pakar</a:t>
            </a:r>
            <a:r>
              <a:rPr lang="en-US" dirty="0"/>
              <a:t> lain</a:t>
            </a:r>
          </a:p>
          <a:p>
            <a:pPr marL="354013" indent="-255588">
              <a:spcBef>
                <a:spcPts val="200"/>
              </a:spcBef>
              <a:spcAft>
                <a:spcPts val="1200"/>
              </a:spcAft>
              <a:buFont typeface="Arial" panose="020B0604020202020204" pitchFamily="34" charset="0"/>
              <a:buChar char="•"/>
            </a:pPr>
            <a:r>
              <a:rPr lang="en-US" dirty="0" err="1"/>
              <a:t>Pengetahuan</a:t>
            </a:r>
            <a:r>
              <a:rPr lang="en-US" dirty="0"/>
              <a:t> </a:t>
            </a:r>
            <a:r>
              <a:rPr lang="en-US" dirty="0" err="1"/>
              <a:t>manusia</a:t>
            </a:r>
            <a:r>
              <a:rPr lang="en-US" dirty="0"/>
              <a:t> </a:t>
            </a:r>
            <a:r>
              <a:rPr lang="en-US" dirty="0" err="1"/>
              <a:t>bisa</a:t>
            </a:r>
            <a:r>
              <a:rPr lang="en-US" dirty="0"/>
              <a:t> </a:t>
            </a:r>
            <a:r>
              <a:rPr lang="en-US" dirty="0" err="1"/>
              <a:t>hilang</a:t>
            </a:r>
            <a:r>
              <a:rPr lang="en-US" dirty="0"/>
              <a:t> – </a:t>
            </a:r>
            <a:r>
              <a:rPr lang="en-US" dirty="0" err="1"/>
              <a:t>sistem</a:t>
            </a:r>
            <a:r>
              <a:rPr lang="en-US" dirty="0"/>
              <a:t> </a:t>
            </a:r>
            <a:r>
              <a:rPr lang="en-US" dirty="0" err="1"/>
              <a:t>pakar</a:t>
            </a:r>
            <a:r>
              <a:rPr lang="en-US" dirty="0"/>
              <a:t> </a:t>
            </a:r>
            <a:r>
              <a:rPr lang="en-US" dirty="0" err="1"/>
              <a:t>menyimpan</a:t>
            </a:r>
            <a:r>
              <a:rPr lang="en-US" dirty="0"/>
              <a:t> </a:t>
            </a:r>
            <a:r>
              <a:rPr lang="en-US" dirty="0" err="1"/>
              <a:t>dalam</a:t>
            </a:r>
            <a:r>
              <a:rPr lang="en-US" dirty="0"/>
              <a:t> </a:t>
            </a:r>
            <a:r>
              <a:rPr lang="en-US" dirty="0" err="1"/>
              <a:t>bentuk</a:t>
            </a:r>
            <a:r>
              <a:rPr lang="en-US" dirty="0"/>
              <a:t> </a:t>
            </a:r>
            <a:r>
              <a:rPr lang="en-US" i="1" dirty="0"/>
              <a:t>digital</a:t>
            </a:r>
          </a:p>
          <a:p>
            <a:pPr marL="354013" indent="-255588">
              <a:spcBef>
                <a:spcPts val="200"/>
              </a:spcBef>
              <a:spcAft>
                <a:spcPts val="1200"/>
              </a:spcAft>
              <a:buFont typeface="Arial" panose="020B0604020202020204" pitchFamily="34" charset="0"/>
              <a:buChar char="•"/>
            </a:pPr>
            <a:r>
              <a:rPr lang="en-US" dirty="0" err="1"/>
              <a:t>Pengetahuan</a:t>
            </a:r>
            <a:r>
              <a:rPr lang="en-US" dirty="0"/>
              <a:t> </a:t>
            </a:r>
            <a:r>
              <a:rPr lang="en-US" dirty="0" err="1"/>
              <a:t>manusia</a:t>
            </a:r>
            <a:r>
              <a:rPr lang="en-US" dirty="0"/>
              <a:t> </a:t>
            </a:r>
            <a:r>
              <a:rPr lang="en-US" dirty="0" err="1"/>
              <a:t>hanya</a:t>
            </a:r>
            <a:r>
              <a:rPr lang="en-US" dirty="0"/>
              <a:t> </a:t>
            </a:r>
            <a:r>
              <a:rPr lang="en-US" dirty="0" err="1"/>
              <a:t>dapat</a:t>
            </a:r>
            <a:r>
              <a:rPr lang="en-US" dirty="0"/>
              <a:t> </a:t>
            </a:r>
            <a:r>
              <a:rPr lang="en-US" dirty="0" err="1"/>
              <a:t>diakses</a:t>
            </a:r>
            <a:r>
              <a:rPr lang="en-US" dirty="0"/>
              <a:t> di </a:t>
            </a:r>
            <a:r>
              <a:rPr lang="en-US" dirty="0" err="1"/>
              <a:t>satu</a:t>
            </a:r>
            <a:r>
              <a:rPr lang="en-US" dirty="0"/>
              <a:t> </a:t>
            </a:r>
            <a:r>
              <a:rPr lang="en-US" dirty="0" err="1"/>
              <a:t>tempat</a:t>
            </a:r>
            <a:r>
              <a:rPr lang="en-US" dirty="0"/>
              <a:t> pada </a:t>
            </a:r>
            <a:r>
              <a:rPr lang="en-US" dirty="0" err="1"/>
              <a:t>satu</a:t>
            </a:r>
            <a:r>
              <a:rPr lang="en-US" dirty="0"/>
              <a:t> </a:t>
            </a:r>
            <a:r>
              <a:rPr lang="en-US" dirty="0" err="1"/>
              <a:t>waktu</a:t>
            </a:r>
            <a:r>
              <a:rPr lang="en-US" dirty="0"/>
              <a:t> – </a:t>
            </a:r>
            <a:r>
              <a:rPr lang="en-US" dirty="0" err="1"/>
              <a:t>sistem</a:t>
            </a:r>
            <a:r>
              <a:rPr lang="en-US" dirty="0"/>
              <a:t> </a:t>
            </a:r>
            <a:r>
              <a:rPr lang="en-US" dirty="0" err="1"/>
              <a:t>pakar</a:t>
            </a:r>
            <a:r>
              <a:rPr lang="en-US" dirty="0"/>
              <a:t> </a:t>
            </a:r>
            <a:r>
              <a:rPr lang="en-US" dirty="0" err="1"/>
              <a:t>dapat</a:t>
            </a:r>
            <a:r>
              <a:rPr lang="en-US" dirty="0"/>
              <a:t> </a:t>
            </a:r>
            <a:r>
              <a:rPr lang="en-US" dirty="0" err="1"/>
              <a:t>diduplikasi</a:t>
            </a:r>
            <a:r>
              <a:rPr lang="en-US" dirty="0"/>
              <a:t> dan </a:t>
            </a:r>
            <a:r>
              <a:rPr lang="en-US" dirty="0" err="1"/>
              <a:t>diakses</a:t>
            </a:r>
            <a:r>
              <a:rPr lang="en-US" dirty="0"/>
              <a:t> </a:t>
            </a:r>
            <a:r>
              <a:rPr lang="en-US" dirty="0" err="1"/>
              <a:t>secara</a:t>
            </a:r>
            <a:r>
              <a:rPr lang="en-US" dirty="0"/>
              <a:t> </a:t>
            </a:r>
            <a:r>
              <a:rPr lang="en-US" i="1" dirty="0"/>
              <a:t>online</a:t>
            </a:r>
          </a:p>
        </p:txBody>
      </p:sp>
      <p:pic>
        <p:nvPicPr>
          <p:cNvPr id="7" name="Picture 6">
            <a:extLst>
              <a:ext uri="{FF2B5EF4-FFF2-40B4-BE49-F238E27FC236}">
                <a16:creationId xmlns:a16="http://schemas.microsoft.com/office/drawing/2014/main" id="{601D0BD5-A702-4A45-BCA8-4F8F7C63CE64}"/>
              </a:ext>
            </a:extLst>
          </p:cNvPr>
          <p:cNvPicPr>
            <a:picLocks noChangeAspect="1"/>
          </p:cNvPicPr>
          <p:nvPr/>
        </p:nvPicPr>
        <p:blipFill>
          <a:blip r:embed="rId2"/>
          <a:stretch>
            <a:fillRect/>
          </a:stretch>
        </p:blipFill>
        <p:spPr>
          <a:xfrm>
            <a:off x="9869617" y="630252"/>
            <a:ext cx="1286063" cy="1030778"/>
          </a:xfrm>
          <a:prstGeom prst="rect">
            <a:avLst/>
          </a:prstGeom>
        </p:spPr>
      </p:pic>
      <p:sp>
        <p:nvSpPr>
          <p:cNvPr id="11" name="Content Placeholder 11">
            <a:extLst>
              <a:ext uri="{FF2B5EF4-FFF2-40B4-BE49-F238E27FC236}">
                <a16:creationId xmlns:a16="http://schemas.microsoft.com/office/drawing/2014/main" id="{60CC7C58-2466-4A47-8933-D7097947D503}"/>
              </a:ext>
            </a:extLst>
          </p:cNvPr>
          <p:cNvSpPr txBox="1">
            <a:spLocks/>
          </p:cNvSpPr>
          <p:nvPr/>
        </p:nvSpPr>
        <p:spPr>
          <a:xfrm>
            <a:off x="6633883" y="1856509"/>
            <a:ext cx="4521797" cy="4436714"/>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0"/>
              </a:spcBef>
              <a:spcAft>
                <a:spcPts val="600"/>
              </a:spcAft>
              <a:buNone/>
            </a:pPr>
            <a:r>
              <a:rPr lang="en-US" sz="2400" b="1" dirty="0" err="1"/>
              <a:t>Kekurangan</a:t>
            </a:r>
            <a:r>
              <a:rPr lang="en-US" sz="2400" b="1" dirty="0"/>
              <a:t> </a:t>
            </a:r>
            <a:r>
              <a:rPr lang="en-US" sz="2400" b="1" dirty="0" err="1"/>
              <a:t>Sistem</a:t>
            </a:r>
            <a:endParaRPr lang="en-US" sz="2400" b="1" dirty="0"/>
          </a:p>
          <a:p>
            <a:pPr marL="354013" indent="-255588">
              <a:spcBef>
                <a:spcPts val="200"/>
              </a:spcBef>
              <a:spcAft>
                <a:spcPts val="1200"/>
              </a:spcAft>
              <a:buFont typeface="Arial" panose="020B0604020202020204" pitchFamily="34" charset="0"/>
              <a:buChar char="•"/>
            </a:pPr>
            <a:r>
              <a:rPr lang="en-US" dirty="0"/>
              <a:t>Akal </a:t>
            </a:r>
            <a:r>
              <a:rPr lang="en-US" dirty="0" err="1"/>
              <a:t>sehat</a:t>
            </a:r>
            <a:r>
              <a:rPr lang="en-US" dirty="0"/>
              <a:t> – </a:t>
            </a:r>
            <a:r>
              <a:rPr lang="en-US" dirty="0" err="1"/>
              <a:t>manusia</a:t>
            </a:r>
            <a:r>
              <a:rPr lang="en-US" dirty="0"/>
              <a:t> </a:t>
            </a:r>
            <a:r>
              <a:rPr lang="en-US" dirty="0" err="1"/>
              <a:t>dapat</a:t>
            </a:r>
            <a:r>
              <a:rPr lang="en-US" dirty="0"/>
              <a:t> </a:t>
            </a:r>
            <a:r>
              <a:rPr lang="en-US" dirty="0" err="1"/>
              <a:t>menarik</a:t>
            </a:r>
            <a:r>
              <a:rPr lang="en-US" dirty="0"/>
              <a:t> </a:t>
            </a:r>
            <a:r>
              <a:rPr lang="en-US" dirty="0" err="1"/>
              <a:t>kesimpulan</a:t>
            </a:r>
            <a:r>
              <a:rPr lang="en-US" dirty="0"/>
              <a:t> </a:t>
            </a:r>
            <a:r>
              <a:rPr lang="en-US" dirty="0" err="1"/>
              <a:t>berdasarkan</a:t>
            </a:r>
            <a:r>
              <a:rPr lang="en-US" dirty="0"/>
              <a:t> </a:t>
            </a:r>
            <a:r>
              <a:rPr lang="en-US" dirty="0" err="1"/>
              <a:t>pandangan</a:t>
            </a:r>
            <a:r>
              <a:rPr lang="en-US" dirty="0"/>
              <a:t> </a:t>
            </a:r>
            <a:r>
              <a:rPr lang="en-US" dirty="0" err="1"/>
              <a:t>menyeluruh</a:t>
            </a:r>
            <a:r>
              <a:rPr lang="en-US" dirty="0"/>
              <a:t> </a:t>
            </a:r>
            <a:r>
              <a:rPr lang="en-US" dirty="0" err="1"/>
              <a:t>tentang</a:t>
            </a:r>
            <a:r>
              <a:rPr lang="en-US" dirty="0"/>
              <a:t> dunia </a:t>
            </a:r>
            <a:r>
              <a:rPr lang="en-US" dirty="0" err="1"/>
              <a:t>nyata</a:t>
            </a:r>
            <a:r>
              <a:rPr lang="en-US" dirty="0"/>
              <a:t>, </a:t>
            </a:r>
            <a:r>
              <a:rPr lang="en-US" dirty="0" err="1"/>
              <a:t>sistem</a:t>
            </a:r>
            <a:r>
              <a:rPr lang="en-US" dirty="0"/>
              <a:t> </a:t>
            </a:r>
            <a:r>
              <a:rPr lang="en-US" dirty="0" err="1"/>
              <a:t>pakar</a:t>
            </a:r>
            <a:r>
              <a:rPr lang="en-US" dirty="0"/>
              <a:t> </a:t>
            </a:r>
            <a:r>
              <a:rPr lang="en-US" dirty="0" err="1"/>
              <a:t>tidak</a:t>
            </a:r>
            <a:r>
              <a:rPr lang="en-US" dirty="0"/>
              <a:t> </a:t>
            </a:r>
            <a:r>
              <a:rPr lang="en-US" dirty="0" err="1"/>
              <a:t>memiliki</a:t>
            </a:r>
            <a:r>
              <a:rPr lang="en-US" dirty="0"/>
              <a:t> </a:t>
            </a:r>
            <a:r>
              <a:rPr lang="en-US" dirty="0" err="1"/>
              <a:t>informasi</a:t>
            </a:r>
            <a:r>
              <a:rPr lang="en-US" dirty="0"/>
              <a:t> </a:t>
            </a:r>
            <a:r>
              <a:rPr lang="en-US" dirty="0" err="1"/>
              <a:t>ini</a:t>
            </a:r>
            <a:r>
              <a:rPr lang="en-US" dirty="0"/>
              <a:t> </a:t>
            </a:r>
            <a:r>
              <a:rPr lang="en-US" dirty="0" err="1"/>
              <a:t>selama</a:t>
            </a:r>
            <a:r>
              <a:rPr lang="en-US" dirty="0"/>
              <a:t> </a:t>
            </a:r>
            <a:r>
              <a:rPr lang="en-US" dirty="0" err="1"/>
              <a:t>tidak</a:t>
            </a:r>
            <a:r>
              <a:rPr lang="en-US" dirty="0"/>
              <a:t> </a:t>
            </a:r>
            <a:r>
              <a:rPr lang="en-US" dirty="0" err="1"/>
              <a:t>ada</a:t>
            </a:r>
            <a:r>
              <a:rPr lang="en-US" dirty="0"/>
              <a:t> </a:t>
            </a:r>
            <a:r>
              <a:rPr lang="en-US" dirty="0" err="1"/>
              <a:t>pembaharuan</a:t>
            </a:r>
            <a:endParaRPr lang="en-US" dirty="0"/>
          </a:p>
          <a:p>
            <a:pPr marL="354013" indent="-255588">
              <a:spcBef>
                <a:spcPts val="200"/>
              </a:spcBef>
              <a:spcAft>
                <a:spcPts val="1200"/>
              </a:spcAft>
              <a:buFont typeface="Arial" panose="020B0604020202020204" pitchFamily="34" charset="0"/>
              <a:buChar char="•"/>
            </a:pPr>
            <a:r>
              <a:rPr lang="en-US" dirty="0" err="1"/>
              <a:t>Inspirasi</a:t>
            </a:r>
            <a:r>
              <a:rPr lang="en-US" dirty="0"/>
              <a:t> </a:t>
            </a:r>
            <a:r>
              <a:rPr lang="en-US" dirty="0" err="1"/>
              <a:t>atau</a:t>
            </a:r>
            <a:r>
              <a:rPr lang="en-US" dirty="0"/>
              <a:t> </a:t>
            </a:r>
            <a:r>
              <a:rPr lang="en-US" dirty="0" err="1"/>
              <a:t>intuisi</a:t>
            </a:r>
            <a:r>
              <a:rPr lang="en-US" dirty="0"/>
              <a:t> – </a:t>
            </a:r>
            <a:r>
              <a:rPr lang="en-US" dirty="0" err="1"/>
              <a:t>komputer</a:t>
            </a:r>
            <a:r>
              <a:rPr lang="en-US" dirty="0"/>
              <a:t> </a:t>
            </a:r>
            <a:r>
              <a:rPr lang="en-US" dirty="0" err="1"/>
              <a:t>cenderung</a:t>
            </a:r>
            <a:r>
              <a:rPr lang="en-US" dirty="0"/>
              <a:t> </a:t>
            </a:r>
            <a:r>
              <a:rPr lang="en-US" dirty="0" err="1"/>
              <a:t>tidak</a:t>
            </a:r>
            <a:r>
              <a:rPr lang="en-US" dirty="0"/>
              <a:t> </a:t>
            </a:r>
            <a:r>
              <a:rPr lang="en-US" dirty="0" err="1"/>
              <a:t>memiliki</a:t>
            </a:r>
            <a:r>
              <a:rPr lang="en-US" dirty="0"/>
              <a:t> </a:t>
            </a:r>
            <a:r>
              <a:rPr lang="en-US" dirty="0" err="1"/>
              <a:t>atribut</a:t>
            </a:r>
            <a:r>
              <a:rPr lang="en-US" dirty="0"/>
              <a:t> </a:t>
            </a:r>
            <a:r>
              <a:rPr lang="en-US" dirty="0" err="1"/>
              <a:t>ini</a:t>
            </a:r>
            <a:endParaRPr lang="en-US" dirty="0"/>
          </a:p>
          <a:p>
            <a:pPr marL="354013" indent="-255588">
              <a:spcBef>
                <a:spcPts val="200"/>
              </a:spcBef>
              <a:spcAft>
                <a:spcPts val="1200"/>
              </a:spcAft>
              <a:buFont typeface="Arial" panose="020B0604020202020204" pitchFamily="34" charset="0"/>
              <a:buChar char="•"/>
            </a:pPr>
            <a:r>
              <a:rPr lang="en-US" dirty="0" err="1"/>
              <a:t>Fleksibilitas</a:t>
            </a:r>
            <a:r>
              <a:rPr lang="en-US" dirty="0"/>
              <a:t> – </a:t>
            </a:r>
            <a:r>
              <a:rPr lang="en-US" dirty="0" err="1"/>
              <a:t>fleksibilitas</a:t>
            </a:r>
            <a:r>
              <a:rPr lang="en-US" dirty="0"/>
              <a:t> </a:t>
            </a:r>
            <a:r>
              <a:rPr lang="en-US" dirty="0" err="1"/>
              <a:t>untuk</a:t>
            </a:r>
            <a:r>
              <a:rPr lang="en-US" dirty="0"/>
              <a:t> </a:t>
            </a:r>
            <a:r>
              <a:rPr lang="en-US" dirty="0" err="1"/>
              <a:t>menerapkan</a:t>
            </a:r>
            <a:r>
              <a:rPr lang="en-US" dirty="0"/>
              <a:t> </a:t>
            </a:r>
            <a:r>
              <a:rPr lang="en-US" dirty="0" err="1"/>
              <a:t>pengetahuan</a:t>
            </a:r>
            <a:r>
              <a:rPr lang="en-US" dirty="0"/>
              <a:t> </a:t>
            </a:r>
            <a:r>
              <a:rPr lang="en-US" dirty="0" err="1"/>
              <a:t>diluar</a:t>
            </a:r>
            <a:r>
              <a:rPr lang="en-US" dirty="0"/>
              <a:t> domain yang </a:t>
            </a:r>
            <a:r>
              <a:rPr lang="en-US" dirty="0" err="1"/>
              <a:t>relevan</a:t>
            </a:r>
            <a:endParaRPr lang="en-US" dirty="0"/>
          </a:p>
        </p:txBody>
      </p:sp>
    </p:spTree>
    <p:extLst>
      <p:ext uri="{BB962C8B-B14F-4D97-AF65-F5344CB8AC3E}">
        <p14:creationId xmlns:p14="http://schemas.microsoft.com/office/powerpoint/2010/main" val="146520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31EF33E-A6F4-4CA7-B5D0-E7D1237BD608}"/>
              </a:ext>
            </a:extLst>
          </p:cNvPr>
          <p:cNvSpPr>
            <a:spLocks noGrp="1"/>
          </p:cNvSpPr>
          <p:nvPr>
            <p:ph type="title"/>
          </p:nvPr>
        </p:nvSpPr>
        <p:spPr>
          <a:xfrm>
            <a:off x="1097280" y="286603"/>
            <a:ext cx="10058400" cy="1450757"/>
          </a:xfrm>
        </p:spPr>
        <p:txBody>
          <a:bodyPr>
            <a:normAutofit/>
          </a:bodyPr>
          <a:lstStyle/>
          <a:p>
            <a:r>
              <a:rPr lang="en-US" sz="4000" b="1" dirty="0"/>
              <a:t>PARADIGMA PEMROGRAMAN</a:t>
            </a:r>
            <a:br>
              <a:rPr lang="id-ID" sz="4000" b="1" dirty="0"/>
            </a:br>
            <a:r>
              <a:rPr lang="en-US" sz="2700" i="1" dirty="0" err="1"/>
              <a:t>Definisi</a:t>
            </a:r>
            <a:r>
              <a:rPr lang="en-US" sz="2700" i="1" dirty="0"/>
              <a:t> </a:t>
            </a:r>
            <a:r>
              <a:rPr lang="en-US" sz="2700" i="1" dirty="0" err="1"/>
              <a:t>Paradigma</a:t>
            </a:r>
            <a:r>
              <a:rPr lang="en-US" sz="2700" i="1" dirty="0"/>
              <a:t> </a:t>
            </a:r>
            <a:r>
              <a:rPr lang="en-US" sz="2700" i="1" dirty="0" err="1"/>
              <a:t>Pemrograman</a:t>
            </a:r>
            <a:endParaRPr lang="id-ID" sz="2700" i="1" dirty="0"/>
          </a:p>
        </p:txBody>
      </p:sp>
      <p:sp>
        <p:nvSpPr>
          <p:cNvPr id="6" name="Content Placeholder 11">
            <a:extLst>
              <a:ext uri="{FF2B5EF4-FFF2-40B4-BE49-F238E27FC236}">
                <a16:creationId xmlns:a16="http://schemas.microsoft.com/office/drawing/2014/main" id="{E5CFEAD5-E07C-4250-B42D-6A5F8A0A799A}"/>
              </a:ext>
            </a:extLst>
          </p:cNvPr>
          <p:cNvSpPr txBox="1">
            <a:spLocks/>
          </p:cNvSpPr>
          <p:nvPr/>
        </p:nvSpPr>
        <p:spPr>
          <a:xfrm>
            <a:off x="1097279" y="1925933"/>
            <a:ext cx="10058401" cy="1157926"/>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lgn="ctr">
              <a:spcBef>
                <a:spcPts val="200"/>
              </a:spcBef>
              <a:buNone/>
            </a:pPr>
            <a:r>
              <a:rPr lang="en-US" sz="2500" i="1" dirty="0"/>
              <a:t>“ </a:t>
            </a:r>
            <a:r>
              <a:rPr lang="en-US" sz="2500" i="1" dirty="0" err="1"/>
              <a:t>Paradigma</a:t>
            </a:r>
            <a:r>
              <a:rPr lang="en-US" sz="2500" i="1" dirty="0"/>
              <a:t> </a:t>
            </a:r>
            <a:r>
              <a:rPr lang="en-US" sz="2500" i="1" dirty="0" err="1"/>
              <a:t>pemrograman</a:t>
            </a:r>
            <a:r>
              <a:rPr lang="en-US" sz="2500" i="1" dirty="0"/>
              <a:t> </a:t>
            </a:r>
            <a:r>
              <a:rPr lang="en-US" sz="2500" i="1" dirty="0" err="1"/>
              <a:t>adalah</a:t>
            </a:r>
            <a:r>
              <a:rPr lang="en-US" sz="2500" i="1" dirty="0"/>
              <a:t> </a:t>
            </a:r>
            <a:r>
              <a:rPr lang="en-US" sz="2500" i="1" dirty="0" err="1"/>
              <a:t>suatu</a:t>
            </a:r>
            <a:r>
              <a:rPr lang="en-US" sz="2500" i="1" dirty="0"/>
              <a:t> </a:t>
            </a:r>
            <a:r>
              <a:rPr lang="en-US" sz="2500" i="1" dirty="0" err="1"/>
              <a:t>pola</a:t>
            </a:r>
            <a:r>
              <a:rPr lang="en-US" sz="2500" i="1" dirty="0"/>
              <a:t> yang </a:t>
            </a:r>
            <a:r>
              <a:rPr lang="en-US" sz="2500" i="1" dirty="0" err="1"/>
              <a:t>menyajikan</a:t>
            </a:r>
            <a:r>
              <a:rPr lang="en-US" sz="2500" i="1" dirty="0"/>
              <a:t> </a:t>
            </a:r>
            <a:r>
              <a:rPr lang="en-US" sz="2500" i="1" dirty="0" err="1"/>
              <a:t>suatu</a:t>
            </a:r>
            <a:r>
              <a:rPr lang="en-US" sz="2500" i="1" dirty="0"/>
              <a:t> </a:t>
            </a:r>
            <a:r>
              <a:rPr lang="en-US" sz="2500" i="1" dirty="0" err="1"/>
              <a:t>acuan</a:t>
            </a:r>
            <a:r>
              <a:rPr lang="en-US" sz="2500" i="1" dirty="0"/>
              <a:t> </a:t>
            </a:r>
            <a:r>
              <a:rPr lang="en-US" sz="2500" i="1" dirty="0" err="1"/>
              <a:t>berpikir</a:t>
            </a:r>
            <a:r>
              <a:rPr lang="en-US" sz="2500" i="1" dirty="0"/>
              <a:t> </a:t>
            </a:r>
            <a:r>
              <a:rPr lang="en-US" sz="2500" i="1" dirty="0" err="1"/>
              <a:t>terhadap</a:t>
            </a:r>
            <a:r>
              <a:rPr lang="en-US" sz="2500" i="1" dirty="0"/>
              <a:t> </a:t>
            </a:r>
            <a:r>
              <a:rPr lang="en-US" sz="2500" i="1" dirty="0" err="1"/>
              <a:t>pemrograman</a:t>
            </a:r>
            <a:r>
              <a:rPr lang="en-US" sz="2500" i="1" dirty="0"/>
              <a:t> </a:t>
            </a:r>
            <a:r>
              <a:rPr lang="en-US" sz="2500" i="1" dirty="0" err="1"/>
              <a:t>komputer</a:t>
            </a:r>
            <a:r>
              <a:rPr lang="en-US" sz="2500" i="1" dirty="0"/>
              <a:t> </a:t>
            </a:r>
            <a:r>
              <a:rPr lang="en-US" sz="2500" dirty="0"/>
              <a:t>“</a:t>
            </a:r>
          </a:p>
        </p:txBody>
      </p:sp>
      <p:sp>
        <p:nvSpPr>
          <p:cNvPr id="10" name="Content Placeholder 11">
            <a:extLst>
              <a:ext uri="{FF2B5EF4-FFF2-40B4-BE49-F238E27FC236}">
                <a16:creationId xmlns:a16="http://schemas.microsoft.com/office/drawing/2014/main" id="{B345FC37-C10F-4729-A837-1625721FF460}"/>
              </a:ext>
            </a:extLst>
          </p:cNvPr>
          <p:cNvSpPr txBox="1">
            <a:spLocks/>
          </p:cNvSpPr>
          <p:nvPr/>
        </p:nvSpPr>
        <p:spPr>
          <a:xfrm>
            <a:off x="1097279" y="3272431"/>
            <a:ext cx="10056433" cy="2945647"/>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lgn="ctr">
              <a:spcBef>
                <a:spcPts val="0"/>
              </a:spcBef>
              <a:spcAft>
                <a:spcPts val="600"/>
              </a:spcAft>
              <a:buNone/>
            </a:pPr>
            <a:r>
              <a:rPr lang="en-US" sz="2400" b="1" dirty="0" err="1"/>
              <a:t>Empat</a:t>
            </a:r>
            <a:r>
              <a:rPr lang="en-US" sz="2400" b="1" dirty="0"/>
              <a:t> </a:t>
            </a:r>
            <a:r>
              <a:rPr lang="en-US" sz="2400" b="1" dirty="0" err="1"/>
              <a:t>Paradigma</a:t>
            </a:r>
            <a:r>
              <a:rPr lang="en-US" sz="2400" b="1" dirty="0"/>
              <a:t> Utama</a:t>
            </a:r>
          </a:p>
          <a:p>
            <a:pPr marL="354013" indent="-255588" algn="ctr">
              <a:spcBef>
                <a:spcPts val="1800"/>
              </a:spcBef>
              <a:spcAft>
                <a:spcPts val="1800"/>
              </a:spcAft>
              <a:buFont typeface="Arial" panose="020B0604020202020204" pitchFamily="34" charset="0"/>
              <a:buChar char="•"/>
            </a:pPr>
            <a:r>
              <a:rPr lang="en-US" sz="2400" dirty="0" err="1"/>
              <a:t>Paradigma</a:t>
            </a:r>
            <a:r>
              <a:rPr lang="en-US" sz="2400" dirty="0"/>
              <a:t> </a:t>
            </a:r>
            <a:r>
              <a:rPr lang="en-US" sz="2400" dirty="0" err="1"/>
              <a:t>Imperatif</a:t>
            </a:r>
            <a:endParaRPr lang="en-US" sz="2400" dirty="0"/>
          </a:p>
          <a:p>
            <a:pPr marL="354013" indent="-255588" algn="ctr">
              <a:spcBef>
                <a:spcPts val="200"/>
              </a:spcBef>
              <a:spcAft>
                <a:spcPts val="1800"/>
              </a:spcAft>
              <a:buFont typeface="Arial" panose="020B0604020202020204" pitchFamily="34" charset="0"/>
              <a:buChar char="•"/>
            </a:pPr>
            <a:r>
              <a:rPr lang="en-US" sz="2400" dirty="0" err="1"/>
              <a:t>Paradigma</a:t>
            </a:r>
            <a:r>
              <a:rPr lang="en-US" sz="2400" dirty="0"/>
              <a:t> </a:t>
            </a:r>
            <a:r>
              <a:rPr lang="en-US" sz="2400" dirty="0" err="1"/>
              <a:t>Berorientasi</a:t>
            </a:r>
            <a:r>
              <a:rPr lang="en-US" sz="2400" dirty="0"/>
              <a:t> </a:t>
            </a:r>
            <a:r>
              <a:rPr lang="en-US" sz="2400" dirty="0" err="1"/>
              <a:t>Obyek</a:t>
            </a:r>
            <a:endParaRPr lang="en-US" sz="2400" dirty="0"/>
          </a:p>
          <a:p>
            <a:pPr marL="354013" indent="-255588" algn="ctr">
              <a:spcBef>
                <a:spcPts val="200"/>
              </a:spcBef>
              <a:spcAft>
                <a:spcPts val="1800"/>
              </a:spcAft>
              <a:buFont typeface="Arial" panose="020B0604020202020204" pitchFamily="34" charset="0"/>
              <a:buChar char="•"/>
            </a:pPr>
            <a:r>
              <a:rPr lang="en-US" sz="2400" dirty="0" err="1"/>
              <a:t>Paradigma</a:t>
            </a:r>
            <a:r>
              <a:rPr lang="en-US" sz="2400" dirty="0"/>
              <a:t> </a:t>
            </a:r>
            <a:r>
              <a:rPr lang="en-US" sz="2400" dirty="0" err="1"/>
              <a:t>Fungsional</a:t>
            </a:r>
            <a:endParaRPr lang="en-US" sz="2400" dirty="0"/>
          </a:p>
          <a:p>
            <a:pPr marL="354013" indent="-255588" algn="ctr">
              <a:spcBef>
                <a:spcPts val="200"/>
              </a:spcBef>
              <a:spcAft>
                <a:spcPts val="1800"/>
              </a:spcAft>
              <a:buFont typeface="Arial" panose="020B0604020202020204" pitchFamily="34" charset="0"/>
              <a:buChar char="•"/>
            </a:pPr>
            <a:r>
              <a:rPr lang="en-US" sz="2400" dirty="0" err="1"/>
              <a:t>Paradigma</a:t>
            </a:r>
            <a:r>
              <a:rPr lang="en-US" sz="2400" dirty="0"/>
              <a:t> </a:t>
            </a:r>
            <a:r>
              <a:rPr lang="en-US" sz="2400" dirty="0" err="1"/>
              <a:t>Logika</a:t>
            </a:r>
            <a:endParaRPr lang="en-US" sz="2400" i="1" dirty="0"/>
          </a:p>
        </p:txBody>
      </p:sp>
      <p:pic>
        <p:nvPicPr>
          <p:cNvPr id="8" name="Picture 4">
            <a:extLst>
              <a:ext uri="{FF2B5EF4-FFF2-40B4-BE49-F238E27FC236}">
                <a16:creationId xmlns:a16="http://schemas.microsoft.com/office/drawing/2014/main" id="{031F940D-B7B9-4392-996C-404CD5D6974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897687" y="691115"/>
            <a:ext cx="1257993" cy="94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8630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11">
            <a:extLst>
              <a:ext uri="{FF2B5EF4-FFF2-40B4-BE49-F238E27FC236}">
                <a16:creationId xmlns:a16="http://schemas.microsoft.com/office/drawing/2014/main" id="{B345FC37-C10F-4729-A837-1625721FF460}"/>
              </a:ext>
            </a:extLst>
          </p:cNvPr>
          <p:cNvSpPr txBox="1">
            <a:spLocks/>
          </p:cNvSpPr>
          <p:nvPr/>
        </p:nvSpPr>
        <p:spPr>
          <a:xfrm>
            <a:off x="1097279" y="1856508"/>
            <a:ext cx="4998721" cy="4436715"/>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0"/>
              </a:spcBef>
              <a:spcAft>
                <a:spcPts val="600"/>
              </a:spcAft>
              <a:buNone/>
            </a:pPr>
            <a:r>
              <a:rPr lang="en-US" sz="2400" b="1" dirty="0" err="1"/>
              <a:t>Paradigma</a:t>
            </a:r>
            <a:r>
              <a:rPr lang="en-US" sz="2400" b="1" dirty="0"/>
              <a:t> </a:t>
            </a:r>
            <a:r>
              <a:rPr lang="en-US" sz="2400" b="1" dirty="0" err="1"/>
              <a:t>Imperatif</a:t>
            </a:r>
            <a:endParaRPr lang="en-US" sz="2400" b="1" dirty="0"/>
          </a:p>
          <a:p>
            <a:pPr marL="354013" indent="-255588">
              <a:spcAft>
                <a:spcPts val="1200"/>
              </a:spcAft>
              <a:buFont typeface="Arial" panose="020B0604020202020204" pitchFamily="34" charset="0"/>
              <a:buChar char="•"/>
            </a:pPr>
            <a:r>
              <a:rPr lang="en-US" sz="2200" dirty="0" err="1"/>
              <a:t>Komputasi</a:t>
            </a:r>
            <a:r>
              <a:rPr lang="en-US" sz="2200" dirty="0"/>
              <a:t> </a:t>
            </a:r>
            <a:r>
              <a:rPr lang="en-US" sz="2200" dirty="0" err="1"/>
              <a:t>sebagai</a:t>
            </a:r>
            <a:r>
              <a:rPr lang="en-US" sz="2200" dirty="0"/>
              <a:t> </a:t>
            </a:r>
            <a:r>
              <a:rPr lang="en-US" sz="2200" dirty="0" err="1"/>
              <a:t>suatu</a:t>
            </a:r>
            <a:r>
              <a:rPr lang="en-US" sz="2200" dirty="0"/>
              <a:t> </a:t>
            </a:r>
            <a:r>
              <a:rPr lang="en-US" sz="2200" dirty="0" err="1"/>
              <a:t>urutan</a:t>
            </a:r>
            <a:r>
              <a:rPr lang="en-US" sz="2200" dirty="0"/>
              <a:t> </a:t>
            </a:r>
            <a:r>
              <a:rPr lang="en-US" sz="2200" dirty="0" err="1"/>
              <a:t>aksi</a:t>
            </a:r>
            <a:r>
              <a:rPr lang="en-US" sz="2200" dirty="0"/>
              <a:t> “</a:t>
            </a:r>
            <a:r>
              <a:rPr lang="en-US" sz="2200" dirty="0" err="1"/>
              <a:t>pertama</a:t>
            </a:r>
            <a:r>
              <a:rPr lang="en-US" sz="2200" dirty="0"/>
              <a:t> </a:t>
            </a:r>
            <a:r>
              <a:rPr lang="en-US" sz="2200" dirty="0" err="1"/>
              <a:t>melakukan</a:t>
            </a:r>
            <a:r>
              <a:rPr lang="en-US" sz="2200" dirty="0"/>
              <a:t> </a:t>
            </a:r>
            <a:r>
              <a:rPr lang="en-US" sz="2200" dirty="0" err="1"/>
              <a:t>ini</a:t>
            </a:r>
            <a:r>
              <a:rPr lang="en-US" sz="2200" dirty="0"/>
              <a:t> dan </a:t>
            </a:r>
            <a:r>
              <a:rPr lang="en-US" sz="2200" dirty="0" err="1"/>
              <a:t>berikutya</a:t>
            </a:r>
            <a:r>
              <a:rPr lang="en-US" sz="2200" dirty="0"/>
              <a:t> </a:t>
            </a:r>
            <a:r>
              <a:rPr lang="en-US" sz="2200" dirty="0" err="1"/>
              <a:t>melakukan</a:t>
            </a:r>
            <a:r>
              <a:rPr lang="en-US" sz="2200" dirty="0"/>
              <a:t> </a:t>
            </a:r>
            <a:r>
              <a:rPr lang="en-US" sz="2200" dirty="0" err="1"/>
              <a:t>itu</a:t>
            </a:r>
            <a:r>
              <a:rPr lang="en-US" sz="2200" dirty="0"/>
              <a:t>”</a:t>
            </a:r>
          </a:p>
          <a:p>
            <a:pPr marL="354013" indent="-255588">
              <a:spcBef>
                <a:spcPts val="200"/>
              </a:spcBef>
              <a:spcAft>
                <a:spcPts val="1200"/>
              </a:spcAft>
              <a:buFont typeface="Arial" panose="020B0604020202020204" pitchFamily="34" charset="0"/>
              <a:buChar char="•"/>
            </a:pPr>
            <a:r>
              <a:rPr lang="en-US" sz="2200" dirty="0" err="1"/>
              <a:t>Penekanan</a:t>
            </a:r>
            <a:r>
              <a:rPr lang="en-US" sz="2200" dirty="0"/>
              <a:t> pada </a:t>
            </a:r>
            <a:r>
              <a:rPr lang="en-US" sz="2200" dirty="0" err="1"/>
              <a:t>bagaimana</a:t>
            </a:r>
            <a:r>
              <a:rPr lang="en-US" sz="2200" dirty="0"/>
              <a:t> </a:t>
            </a:r>
            <a:r>
              <a:rPr lang="en-US" sz="2200" dirty="0" err="1"/>
              <a:t>daripada</a:t>
            </a:r>
            <a:r>
              <a:rPr lang="en-US" sz="2200" dirty="0"/>
              <a:t> </a:t>
            </a:r>
            <a:r>
              <a:rPr lang="en-US" sz="2200" dirty="0" err="1"/>
              <a:t>apa</a:t>
            </a:r>
            <a:r>
              <a:rPr lang="en-US" sz="2200" dirty="0"/>
              <a:t> yang </a:t>
            </a:r>
            <a:r>
              <a:rPr lang="en-US" sz="2200" dirty="0" err="1"/>
              <a:t>dikomputasi</a:t>
            </a:r>
            <a:endParaRPr lang="en-US" sz="2200" dirty="0"/>
          </a:p>
          <a:p>
            <a:pPr marL="354013" indent="-255588">
              <a:spcBef>
                <a:spcPts val="200"/>
              </a:spcBef>
              <a:spcAft>
                <a:spcPts val="1200"/>
              </a:spcAft>
              <a:buFont typeface="Arial" panose="020B0604020202020204" pitchFamily="34" charset="0"/>
              <a:buChar char="•"/>
            </a:pPr>
            <a:r>
              <a:rPr lang="en-US" sz="2200" dirty="0"/>
              <a:t>Ketika </a:t>
            </a:r>
            <a:r>
              <a:rPr lang="en-US" sz="2200" dirty="0" err="1"/>
              <a:t>memecahkan</a:t>
            </a:r>
            <a:r>
              <a:rPr lang="en-US" sz="2200" dirty="0"/>
              <a:t> </a:t>
            </a:r>
            <a:r>
              <a:rPr lang="en-US" sz="2200" dirty="0" err="1"/>
              <a:t>suatu</a:t>
            </a:r>
            <a:r>
              <a:rPr lang="en-US" sz="2200" dirty="0"/>
              <a:t> </a:t>
            </a:r>
            <a:r>
              <a:rPr lang="en-US" sz="2200" dirty="0" err="1"/>
              <a:t>permasalahan</a:t>
            </a:r>
            <a:r>
              <a:rPr lang="en-US" sz="2200" dirty="0"/>
              <a:t>, </a:t>
            </a:r>
            <a:r>
              <a:rPr lang="en-US" sz="2200" dirty="0" err="1"/>
              <a:t>menempatkan</a:t>
            </a:r>
            <a:r>
              <a:rPr lang="en-US" sz="2200" dirty="0"/>
              <a:t> pada </a:t>
            </a:r>
            <a:r>
              <a:rPr lang="en-US" sz="2200" dirty="0" err="1"/>
              <a:t>metoda</a:t>
            </a:r>
            <a:r>
              <a:rPr lang="en-US" sz="2200" dirty="0"/>
              <a:t> </a:t>
            </a:r>
            <a:r>
              <a:rPr lang="en-US" sz="2200" dirty="0" err="1"/>
              <a:t>daripada</a:t>
            </a:r>
            <a:r>
              <a:rPr lang="en-US" sz="2200" dirty="0"/>
              <a:t> arti </a:t>
            </a:r>
            <a:r>
              <a:rPr lang="en-US" sz="2200" dirty="0" err="1"/>
              <a:t>dari</a:t>
            </a:r>
            <a:r>
              <a:rPr lang="en-US" sz="2200" dirty="0"/>
              <a:t> </a:t>
            </a:r>
            <a:r>
              <a:rPr lang="en-US" sz="2200" dirty="0" err="1"/>
              <a:t>permasalahan</a:t>
            </a:r>
            <a:endParaRPr lang="en-US" sz="2200" dirty="0"/>
          </a:p>
          <a:p>
            <a:pPr marL="354013" indent="-255588">
              <a:spcBef>
                <a:spcPts val="200"/>
              </a:spcBef>
              <a:spcAft>
                <a:spcPts val="1200"/>
              </a:spcAft>
              <a:buFont typeface="Arial" panose="020B0604020202020204" pitchFamily="34" charset="0"/>
              <a:buChar char="•"/>
            </a:pPr>
            <a:r>
              <a:rPr lang="en-US" sz="2200" dirty="0" err="1"/>
              <a:t>Contoh</a:t>
            </a:r>
            <a:r>
              <a:rPr lang="en-US" sz="2200" dirty="0"/>
              <a:t>: Pascal, C, … </a:t>
            </a:r>
            <a:endParaRPr lang="en-US" sz="2200" i="1" dirty="0"/>
          </a:p>
        </p:txBody>
      </p:sp>
      <p:sp>
        <p:nvSpPr>
          <p:cNvPr id="11" name="Content Placeholder 11">
            <a:extLst>
              <a:ext uri="{FF2B5EF4-FFF2-40B4-BE49-F238E27FC236}">
                <a16:creationId xmlns:a16="http://schemas.microsoft.com/office/drawing/2014/main" id="{60CC7C58-2466-4A47-8933-D7097947D503}"/>
              </a:ext>
            </a:extLst>
          </p:cNvPr>
          <p:cNvSpPr txBox="1">
            <a:spLocks/>
          </p:cNvSpPr>
          <p:nvPr/>
        </p:nvSpPr>
        <p:spPr>
          <a:xfrm>
            <a:off x="6426058" y="1856509"/>
            <a:ext cx="5114772" cy="4436714"/>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0"/>
              </a:spcBef>
              <a:spcAft>
                <a:spcPts val="600"/>
              </a:spcAft>
              <a:buNone/>
            </a:pPr>
            <a:r>
              <a:rPr lang="en-US" sz="2400" b="1" dirty="0" err="1"/>
              <a:t>Paradigma</a:t>
            </a:r>
            <a:r>
              <a:rPr lang="en-US" sz="2400" b="1" dirty="0"/>
              <a:t> </a:t>
            </a:r>
            <a:r>
              <a:rPr lang="en-US" sz="2400" b="1" dirty="0" err="1"/>
              <a:t>Berorientasi</a:t>
            </a:r>
            <a:r>
              <a:rPr lang="en-US" sz="2400" b="1" dirty="0"/>
              <a:t> </a:t>
            </a:r>
            <a:r>
              <a:rPr lang="en-US" sz="2400" b="1" dirty="0" err="1"/>
              <a:t>Objek</a:t>
            </a:r>
            <a:endParaRPr lang="en-US" sz="2400" b="1" dirty="0"/>
          </a:p>
          <a:p>
            <a:pPr marL="354013" indent="-255588">
              <a:spcAft>
                <a:spcPts val="1200"/>
              </a:spcAft>
              <a:buFont typeface="Arial" panose="020B0604020202020204" pitchFamily="34" charset="0"/>
              <a:buChar char="•"/>
            </a:pPr>
            <a:r>
              <a:rPr lang="en-US" sz="2200" dirty="0"/>
              <a:t>Data </a:t>
            </a:r>
            <a:r>
              <a:rPr lang="en-US" sz="2200" dirty="0" err="1"/>
              <a:t>beserta</a:t>
            </a:r>
            <a:r>
              <a:rPr lang="en-US" sz="2200" dirty="0"/>
              <a:t> </a:t>
            </a:r>
            <a:r>
              <a:rPr lang="en-US" sz="2200" dirty="0" err="1"/>
              <a:t>operasinya</a:t>
            </a:r>
            <a:r>
              <a:rPr lang="en-US" sz="2200" dirty="0"/>
              <a:t> </a:t>
            </a:r>
            <a:r>
              <a:rPr lang="en-US" sz="2200" dirty="0" err="1"/>
              <a:t>dibungkus</a:t>
            </a:r>
            <a:r>
              <a:rPr lang="en-US" sz="2200" dirty="0"/>
              <a:t> </a:t>
            </a:r>
            <a:r>
              <a:rPr lang="en-US" sz="2200" dirty="0" err="1"/>
              <a:t>dalam</a:t>
            </a:r>
            <a:r>
              <a:rPr lang="en-US" sz="2200" dirty="0"/>
              <a:t> </a:t>
            </a:r>
            <a:r>
              <a:rPr lang="en-US" sz="2200" dirty="0" err="1"/>
              <a:t>obyek</a:t>
            </a:r>
            <a:r>
              <a:rPr lang="en-US" sz="2200" dirty="0"/>
              <a:t>, </a:t>
            </a:r>
            <a:r>
              <a:rPr lang="en-US" sz="2200" dirty="0" err="1"/>
              <a:t>setiap</a:t>
            </a:r>
            <a:r>
              <a:rPr lang="en-US" sz="2200" dirty="0"/>
              <a:t> </a:t>
            </a:r>
            <a:r>
              <a:rPr lang="en-US" sz="2200" dirty="0" err="1"/>
              <a:t>objek</a:t>
            </a:r>
            <a:r>
              <a:rPr lang="en-US" sz="2200" dirty="0"/>
              <a:t> </a:t>
            </a:r>
            <a:r>
              <a:rPr lang="en-US" sz="2200" dirty="0" err="1"/>
              <a:t>terhubung</a:t>
            </a:r>
            <a:r>
              <a:rPr lang="en-US" sz="2200" dirty="0"/>
              <a:t> </a:t>
            </a:r>
            <a:r>
              <a:rPr lang="en-US" sz="2200" dirty="0" err="1"/>
              <a:t>dengan</a:t>
            </a:r>
            <a:r>
              <a:rPr lang="en-US" sz="2200" dirty="0"/>
              <a:t> </a:t>
            </a:r>
            <a:r>
              <a:rPr lang="en-US" sz="2200" dirty="0" err="1"/>
              <a:t>cara</a:t>
            </a:r>
            <a:r>
              <a:rPr lang="en-US" sz="2200" dirty="0"/>
              <a:t> </a:t>
            </a:r>
            <a:r>
              <a:rPr lang="en-US" sz="2200" dirty="0" err="1"/>
              <a:t>melewatkan</a:t>
            </a:r>
            <a:r>
              <a:rPr lang="en-US" sz="2200" dirty="0"/>
              <a:t> </a:t>
            </a:r>
            <a:r>
              <a:rPr lang="en-US" sz="2200" dirty="0" err="1"/>
              <a:t>pesan</a:t>
            </a:r>
            <a:endParaRPr lang="en-US" sz="2200" dirty="0"/>
          </a:p>
          <a:p>
            <a:pPr marL="354013" indent="-255588">
              <a:spcBef>
                <a:spcPts val="200"/>
              </a:spcBef>
              <a:spcAft>
                <a:spcPts val="1200"/>
              </a:spcAft>
              <a:buFont typeface="Arial" panose="020B0604020202020204" pitchFamily="34" charset="0"/>
              <a:buChar char="•"/>
            </a:pPr>
            <a:r>
              <a:rPr lang="en-US" sz="2200" dirty="0" err="1"/>
              <a:t>Objek-objek</a:t>
            </a:r>
            <a:r>
              <a:rPr lang="en-US" sz="2200" dirty="0"/>
              <a:t> </a:t>
            </a:r>
            <a:r>
              <a:rPr lang="en-US" sz="2200" dirty="0" err="1"/>
              <a:t>dikelompokkan</a:t>
            </a:r>
            <a:r>
              <a:rPr lang="en-US" sz="2200" dirty="0"/>
              <a:t> </a:t>
            </a:r>
            <a:r>
              <a:rPr lang="en-US" sz="2200" dirty="0" err="1"/>
              <a:t>dalam</a:t>
            </a:r>
            <a:r>
              <a:rPr lang="en-US" sz="2200" dirty="0"/>
              <a:t> </a:t>
            </a:r>
            <a:r>
              <a:rPr lang="en-US" sz="2200" dirty="0" err="1"/>
              <a:t>kelas-kelas</a:t>
            </a:r>
            <a:endParaRPr lang="en-US" sz="2200" dirty="0"/>
          </a:p>
          <a:p>
            <a:pPr marL="354013" indent="-255588">
              <a:spcBef>
                <a:spcPts val="200"/>
              </a:spcBef>
              <a:spcAft>
                <a:spcPts val="1200"/>
              </a:spcAft>
              <a:buFont typeface="Arial" panose="020B0604020202020204" pitchFamily="34" charset="0"/>
              <a:buChar char="•"/>
            </a:pPr>
            <a:r>
              <a:rPr lang="en-US" sz="2200" dirty="0" err="1"/>
              <a:t>Mengijinkan</a:t>
            </a:r>
            <a:r>
              <a:rPr lang="en-US" sz="2200" dirty="0"/>
              <a:t> </a:t>
            </a:r>
            <a:r>
              <a:rPr lang="en-US" sz="2200" dirty="0" err="1"/>
              <a:t>pemrograman</a:t>
            </a:r>
            <a:r>
              <a:rPr lang="en-US" sz="2200" dirty="0"/>
              <a:t> </a:t>
            </a:r>
            <a:r>
              <a:rPr lang="en-US" sz="2200" dirty="0" err="1"/>
              <a:t>atas</a:t>
            </a:r>
            <a:r>
              <a:rPr lang="en-US" sz="2200" dirty="0"/>
              <a:t> </a:t>
            </a:r>
            <a:r>
              <a:rPr lang="en-US" sz="2200" dirty="0" err="1"/>
              <a:t>kelas-kelas</a:t>
            </a:r>
            <a:r>
              <a:rPr lang="en-US" sz="2200" dirty="0"/>
              <a:t> (</a:t>
            </a:r>
            <a:r>
              <a:rPr lang="en-US" sz="2200" dirty="0" err="1"/>
              <a:t>berkebalikan</a:t>
            </a:r>
            <a:r>
              <a:rPr lang="en-US" sz="2200" dirty="0"/>
              <a:t> </a:t>
            </a:r>
            <a:r>
              <a:rPr lang="en-US" sz="2200" dirty="0" err="1"/>
              <a:t>atas</a:t>
            </a:r>
            <a:r>
              <a:rPr lang="en-US" sz="2200" dirty="0"/>
              <a:t> </a:t>
            </a:r>
            <a:r>
              <a:rPr lang="en-US" sz="2200" dirty="0" err="1"/>
              <a:t>pemrograman</a:t>
            </a:r>
            <a:r>
              <a:rPr lang="en-US" sz="2200" dirty="0"/>
              <a:t> </a:t>
            </a:r>
            <a:r>
              <a:rPr lang="en-US" sz="2200" dirty="0" err="1"/>
              <a:t>objek</a:t>
            </a:r>
            <a:r>
              <a:rPr lang="en-US" sz="2200" dirty="0"/>
              <a:t> </a:t>
            </a:r>
            <a:r>
              <a:rPr lang="en-US" sz="2200" dirty="0" err="1"/>
              <a:t>secara</a:t>
            </a:r>
            <a:r>
              <a:rPr lang="en-US" sz="2200" dirty="0"/>
              <a:t> </a:t>
            </a:r>
            <a:r>
              <a:rPr lang="en-US" sz="2200" dirty="0" err="1"/>
              <a:t>individu</a:t>
            </a:r>
            <a:r>
              <a:rPr lang="en-US" sz="2200" dirty="0"/>
              <a:t>)</a:t>
            </a:r>
          </a:p>
          <a:p>
            <a:pPr marL="354013" indent="-255588">
              <a:spcBef>
                <a:spcPts val="200"/>
              </a:spcBef>
              <a:spcAft>
                <a:spcPts val="1200"/>
              </a:spcAft>
              <a:buFont typeface="Arial" panose="020B0604020202020204" pitchFamily="34" charset="0"/>
              <a:buChar char="•"/>
            </a:pPr>
            <a:r>
              <a:rPr lang="en-US" sz="2200" dirty="0" err="1"/>
              <a:t>Contoh</a:t>
            </a:r>
            <a:r>
              <a:rPr lang="en-US" sz="2200" dirty="0"/>
              <a:t>: C++, Java, …</a:t>
            </a:r>
          </a:p>
        </p:txBody>
      </p:sp>
      <p:sp>
        <p:nvSpPr>
          <p:cNvPr id="8" name="Title 1">
            <a:extLst>
              <a:ext uri="{FF2B5EF4-FFF2-40B4-BE49-F238E27FC236}">
                <a16:creationId xmlns:a16="http://schemas.microsoft.com/office/drawing/2014/main" id="{D13B62D8-0378-47E9-9373-8503FE0C663B}"/>
              </a:ext>
            </a:extLst>
          </p:cNvPr>
          <p:cNvSpPr>
            <a:spLocks noGrp="1"/>
          </p:cNvSpPr>
          <p:nvPr>
            <p:ph type="title"/>
          </p:nvPr>
        </p:nvSpPr>
        <p:spPr>
          <a:xfrm>
            <a:off x="1097280" y="286603"/>
            <a:ext cx="10058400" cy="1450757"/>
          </a:xfrm>
        </p:spPr>
        <p:txBody>
          <a:bodyPr>
            <a:normAutofit/>
          </a:bodyPr>
          <a:lstStyle/>
          <a:p>
            <a:r>
              <a:rPr lang="en-US" sz="4000" b="1" dirty="0"/>
              <a:t>PARADIGMA PEMROGRAMAN</a:t>
            </a:r>
            <a:br>
              <a:rPr lang="id-ID" sz="4000" b="1" dirty="0"/>
            </a:br>
            <a:r>
              <a:rPr lang="en-US" sz="2700" i="1" dirty="0" err="1"/>
              <a:t>Definisi</a:t>
            </a:r>
            <a:r>
              <a:rPr lang="en-US" sz="2700" i="1" dirty="0"/>
              <a:t> </a:t>
            </a:r>
            <a:r>
              <a:rPr lang="en-US" sz="2700" i="1" dirty="0" err="1"/>
              <a:t>Paradigma</a:t>
            </a:r>
            <a:r>
              <a:rPr lang="en-US" sz="2700" i="1" dirty="0"/>
              <a:t> </a:t>
            </a:r>
            <a:r>
              <a:rPr lang="en-US" sz="2700" i="1" dirty="0" err="1"/>
              <a:t>Pemrograman</a:t>
            </a:r>
            <a:endParaRPr lang="id-ID" sz="2700" i="1" dirty="0"/>
          </a:p>
        </p:txBody>
      </p:sp>
      <p:pic>
        <p:nvPicPr>
          <p:cNvPr id="12" name="Picture 4">
            <a:extLst>
              <a:ext uri="{FF2B5EF4-FFF2-40B4-BE49-F238E27FC236}">
                <a16:creationId xmlns:a16="http://schemas.microsoft.com/office/drawing/2014/main" id="{7B44C382-78FA-45B2-86FE-F2EA86E9FCB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897687" y="691115"/>
            <a:ext cx="1257993" cy="94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04582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11">
            <a:extLst>
              <a:ext uri="{FF2B5EF4-FFF2-40B4-BE49-F238E27FC236}">
                <a16:creationId xmlns:a16="http://schemas.microsoft.com/office/drawing/2014/main" id="{B345FC37-C10F-4729-A837-1625721FF460}"/>
              </a:ext>
            </a:extLst>
          </p:cNvPr>
          <p:cNvSpPr txBox="1">
            <a:spLocks/>
          </p:cNvSpPr>
          <p:nvPr/>
        </p:nvSpPr>
        <p:spPr>
          <a:xfrm>
            <a:off x="1097279" y="1856508"/>
            <a:ext cx="4998721" cy="4436715"/>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0"/>
              </a:spcBef>
              <a:spcAft>
                <a:spcPts val="600"/>
              </a:spcAft>
              <a:buNone/>
            </a:pPr>
            <a:r>
              <a:rPr lang="en-US" sz="2400" b="1" dirty="0" err="1"/>
              <a:t>Paradigma</a:t>
            </a:r>
            <a:r>
              <a:rPr lang="en-US" sz="2400" b="1" dirty="0"/>
              <a:t> </a:t>
            </a:r>
            <a:r>
              <a:rPr lang="en-US" sz="2400" b="1" dirty="0" err="1"/>
              <a:t>Fungsional</a:t>
            </a:r>
            <a:endParaRPr lang="en-US" sz="2400" b="1" dirty="0"/>
          </a:p>
          <a:p>
            <a:pPr marL="354013" indent="-255588">
              <a:spcAft>
                <a:spcPts val="1200"/>
              </a:spcAft>
              <a:buFont typeface="Arial" panose="020B0604020202020204" pitchFamily="34" charset="0"/>
              <a:buChar char="•"/>
            </a:pPr>
            <a:r>
              <a:rPr lang="en-US" sz="2200" dirty="0" err="1"/>
              <a:t>Berasal</a:t>
            </a:r>
            <a:r>
              <a:rPr lang="en-US" sz="2200" dirty="0"/>
              <a:t> </a:t>
            </a:r>
            <a:r>
              <a:rPr lang="en-US" sz="2200" dirty="0" err="1"/>
              <a:t>dari</a:t>
            </a:r>
            <a:r>
              <a:rPr lang="en-US" sz="2200" dirty="0"/>
              <a:t> </a:t>
            </a:r>
            <a:r>
              <a:rPr lang="en-US" sz="2200" dirty="0" err="1"/>
              <a:t>matematika</a:t>
            </a:r>
            <a:r>
              <a:rPr lang="en-US" sz="2200" dirty="0"/>
              <a:t> </a:t>
            </a:r>
            <a:r>
              <a:rPr lang="en-US" sz="2200" dirty="0" err="1"/>
              <a:t>murni</a:t>
            </a:r>
            <a:r>
              <a:rPr lang="en-US" sz="2200" dirty="0"/>
              <a:t> </a:t>
            </a:r>
          </a:p>
          <a:p>
            <a:pPr marL="354013" indent="-255588">
              <a:spcBef>
                <a:spcPts val="200"/>
              </a:spcBef>
              <a:spcAft>
                <a:spcPts val="1200"/>
              </a:spcAft>
              <a:buFont typeface="Arial" panose="020B0604020202020204" pitchFamily="34" charset="0"/>
              <a:buChar char="•"/>
            </a:pPr>
            <a:r>
              <a:rPr lang="en-US" sz="2200" dirty="0" err="1"/>
              <a:t>Dengan</a:t>
            </a:r>
            <a:r>
              <a:rPr lang="en-US" sz="2200" dirty="0"/>
              <a:t> </a:t>
            </a:r>
            <a:r>
              <a:rPr lang="en-US" sz="2200" dirty="0" err="1"/>
              <a:t>disiplin</a:t>
            </a:r>
            <a:r>
              <a:rPr lang="en-US" sz="2200" dirty="0"/>
              <a:t> </a:t>
            </a:r>
            <a:r>
              <a:rPr lang="en-US" sz="2200" dirty="0" err="1"/>
              <a:t>ilmu</a:t>
            </a:r>
            <a:r>
              <a:rPr lang="en-US" sz="2200" dirty="0"/>
              <a:t> </a:t>
            </a:r>
            <a:r>
              <a:rPr lang="en-US" sz="2200" dirty="0" err="1"/>
              <a:t>teori</a:t>
            </a:r>
            <a:r>
              <a:rPr lang="en-US" sz="2200" dirty="0"/>
              <a:t> </a:t>
            </a:r>
            <a:r>
              <a:rPr lang="en-US" sz="2200" dirty="0" err="1"/>
              <a:t>fungsi</a:t>
            </a:r>
            <a:endParaRPr lang="en-US" sz="2200" dirty="0"/>
          </a:p>
          <a:p>
            <a:pPr marL="354013" indent="-255588">
              <a:spcBef>
                <a:spcPts val="200"/>
              </a:spcBef>
              <a:spcAft>
                <a:spcPts val="1200"/>
              </a:spcAft>
              <a:buFont typeface="Arial" panose="020B0604020202020204" pitchFamily="34" charset="0"/>
              <a:buChar char="•"/>
            </a:pPr>
            <a:r>
              <a:rPr lang="en-US" sz="2200" dirty="0" err="1"/>
              <a:t>Komputasi</a:t>
            </a:r>
            <a:r>
              <a:rPr lang="en-US" sz="2200" dirty="0"/>
              <a:t> </a:t>
            </a:r>
            <a:r>
              <a:rPr lang="en-US" sz="2200" dirty="0" err="1"/>
              <a:t>didasarkan</a:t>
            </a:r>
            <a:r>
              <a:rPr lang="en-US" sz="2200" dirty="0"/>
              <a:t> </a:t>
            </a:r>
            <a:r>
              <a:rPr lang="en-US" sz="2200" dirty="0" err="1"/>
              <a:t>atas</a:t>
            </a:r>
            <a:r>
              <a:rPr lang="en-US" sz="2200" dirty="0"/>
              <a:t> </a:t>
            </a:r>
            <a:r>
              <a:rPr lang="en-US" sz="2200" dirty="0" err="1"/>
              <a:t>fungsi</a:t>
            </a:r>
            <a:endParaRPr lang="en-US" sz="2200" dirty="0"/>
          </a:p>
          <a:p>
            <a:pPr marL="354013" indent="-255588">
              <a:spcBef>
                <a:spcPts val="200"/>
              </a:spcBef>
              <a:spcAft>
                <a:spcPts val="1200"/>
              </a:spcAft>
              <a:buFont typeface="Arial" panose="020B0604020202020204" pitchFamily="34" charset="0"/>
              <a:buChar char="•"/>
            </a:pPr>
            <a:r>
              <a:rPr lang="en-US" sz="2200" dirty="0" err="1"/>
              <a:t>Fungsi</a:t>
            </a:r>
            <a:r>
              <a:rPr lang="en-US" sz="2200" dirty="0"/>
              <a:t> </a:t>
            </a:r>
            <a:r>
              <a:rPr lang="en-US" sz="2200" dirty="0" err="1"/>
              <a:t>memiliki</a:t>
            </a:r>
            <a:r>
              <a:rPr lang="en-US" sz="2200" dirty="0"/>
              <a:t> status yang </a:t>
            </a:r>
            <a:r>
              <a:rPr lang="en-US" sz="2200" dirty="0" err="1"/>
              <a:t>sama</a:t>
            </a:r>
            <a:r>
              <a:rPr lang="en-US" sz="2200" dirty="0"/>
              <a:t> </a:t>
            </a:r>
            <a:r>
              <a:rPr lang="en-US" sz="2200" dirty="0" err="1"/>
              <a:t>dengan</a:t>
            </a:r>
            <a:r>
              <a:rPr lang="en-US" sz="2200" dirty="0"/>
              <a:t> yang </a:t>
            </a:r>
            <a:r>
              <a:rPr lang="en-US" sz="2200" dirty="0" err="1"/>
              <a:t>lainnya</a:t>
            </a:r>
            <a:r>
              <a:rPr lang="en-US" sz="2200" dirty="0"/>
              <a:t> (</a:t>
            </a:r>
            <a:r>
              <a:rPr lang="en-US" sz="2200" dirty="0" err="1"/>
              <a:t>angka-angka</a:t>
            </a:r>
            <a:r>
              <a:rPr lang="en-US" sz="2200" dirty="0"/>
              <a:t>, list) </a:t>
            </a:r>
          </a:p>
          <a:p>
            <a:pPr marL="354013" indent="-255588">
              <a:spcBef>
                <a:spcPts val="200"/>
              </a:spcBef>
              <a:spcAft>
                <a:spcPts val="1200"/>
              </a:spcAft>
              <a:buFont typeface="Arial" panose="020B0604020202020204" pitchFamily="34" charset="0"/>
              <a:buChar char="•"/>
            </a:pPr>
            <a:r>
              <a:rPr lang="en-US" sz="2200" dirty="0" err="1"/>
              <a:t>Fungsi</a:t>
            </a:r>
            <a:r>
              <a:rPr lang="en-US" sz="2200" dirty="0"/>
              <a:t> </a:t>
            </a:r>
            <a:r>
              <a:rPr lang="en-US" sz="2200" dirty="0" err="1"/>
              <a:t>merupakan</a:t>
            </a:r>
            <a:r>
              <a:rPr lang="en-US" sz="2200" dirty="0"/>
              <a:t> </a:t>
            </a:r>
            <a:r>
              <a:rPr lang="en-US" sz="2200" dirty="0" err="1"/>
              <a:t>nilai</a:t>
            </a:r>
            <a:r>
              <a:rPr lang="en-US" sz="2200" dirty="0"/>
              <a:t> </a:t>
            </a:r>
            <a:r>
              <a:rPr lang="en-US" sz="2200" dirty="0" err="1"/>
              <a:t>kelas</a:t>
            </a:r>
            <a:r>
              <a:rPr lang="en-US" sz="2200" dirty="0"/>
              <a:t> </a:t>
            </a:r>
            <a:r>
              <a:rPr lang="en-US" sz="2200" dirty="0" err="1"/>
              <a:t>utama</a:t>
            </a:r>
            <a:endParaRPr lang="en-US" sz="2200" dirty="0"/>
          </a:p>
          <a:p>
            <a:pPr marL="354013" indent="-255588">
              <a:spcBef>
                <a:spcPts val="200"/>
              </a:spcBef>
              <a:spcAft>
                <a:spcPts val="1200"/>
              </a:spcAft>
              <a:buFont typeface="Arial" panose="020B0604020202020204" pitchFamily="34" charset="0"/>
              <a:buChar char="•"/>
            </a:pPr>
            <a:r>
              <a:rPr lang="en-US" sz="2200" dirty="0" err="1"/>
              <a:t>Contoh</a:t>
            </a:r>
            <a:r>
              <a:rPr lang="en-US" sz="2200" dirty="0"/>
              <a:t>: Haskell, LISP, …</a:t>
            </a:r>
            <a:endParaRPr lang="en-US" sz="2200" i="1" dirty="0"/>
          </a:p>
        </p:txBody>
      </p:sp>
      <p:sp>
        <p:nvSpPr>
          <p:cNvPr id="11" name="Content Placeholder 11">
            <a:extLst>
              <a:ext uri="{FF2B5EF4-FFF2-40B4-BE49-F238E27FC236}">
                <a16:creationId xmlns:a16="http://schemas.microsoft.com/office/drawing/2014/main" id="{60CC7C58-2466-4A47-8933-D7097947D503}"/>
              </a:ext>
            </a:extLst>
          </p:cNvPr>
          <p:cNvSpPr txBox="1">
            <a:spLocks/>
          </p:cNvSpPr>
          <p:nvPr/>
        </p:nvSpPr>
        <p:spPr>
          <a:xfrm>
            <a:off x="6426058" y="1856509"/>
            <a:ext cx="5114772" cy="4436714"/>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0"/>
              </a:spcBef>
              <a:spcAft>
                <a:spcPts val="600"/>
              </a:spcAft>
              <a:buNone/>
            </a:pPr>
            <a:r>
              <a:rPr lang="en-US" sz="2400" b="1" dirty="0" err="1"/>
              <a:t>Paradigma</a:t>
            </a:r>
            <a:r>
              <a:rPr lang="en-US" sz="2400" b="1" dirty="0"/>
              <a:t> </a:t>
            </a:r>
            <a:r>
              <a:rPr lang="en-US" sz="2400" b="1" dirty="0" err="1"/>
              <a:t>Logika</a:t>
            </a:r>
            <a:r>
              <a:rPr lang="en-US" sz="2400" b="1" dirty="0"/>
              <a:t> </a:t>
            </a:r>
          </a:p>
          <a:p>
            <a:pPr marL="354013" indent="-255588">
              <a:spcAft>
                <a:spcPts val="1200"/>
              </a:spcAft>
              <a:buFont typeface="Arial" panose="020B0604020202020204" pitchFamily="34" charset="0"/>
              <a:buChar char="•"/>
            </a:pPr>
            <a:r>
              <a:rPr lang="en-US" sz="2200" dirty="0" err="1"/>
              <a:t>Mendasarkan</a:t>
            </a:r>
            <a:r>
              <a:rPr lang="en-US" sz="2200" dirty="0"/>
              <a:t> pada </a:t>
            </a:r>
            <a:r>
              <a:rPr lang="en-US" sz="2200" dirty="0" err="1"/>
              <a:t>logika</a:t>
            </a:r>
            <a:r>
              <a:rPr lang="en-US" sz="2200" dirty="0"/>
              <a:t> </a:t>
            </a:r>
            <a:r>
              <a:rPr lang="en-US" sz="2200" dirty="0" err="1"/>
              <a:t>matematika</a:t>
            </a:r>
            <a:endParaRPr lang="en-US" sz="2200" dirty="0"/>
          </a:p>
          <a:p>
            <a:pPr marL="354013" indent="-255588">
              <a:spcBef>
                <a:spcPts val="200"/>
              </a:spcBef>
              <a:spcAft>
                <a:spcPts val="1200"/>
              </a:spcAft>
              <a:buFont typeface="Arial" panose="020B0604020202020204" pitchFamily="34" charset="0"/>
              <a:buChar char="•"/>
            </a:pPr>
            <a:r>
              <a:rPr lang="en-US" sz="2200" dirty="0" err="1"/>
              <a:t>Secara</a:t>
            </a:r>
            <a:r>
              <a:rPr lang="en-US" sz="2200" dirty="0"/>
              <a:t> </a:t>
            </a:r>
            <a:r>
              <a:rPr lang="en-US" sz="2200" dirty="0" err="1"/>
              <a:t>khusus</a:t>
            </a:r>
            <a:r>
              <a:rPr lang="en-US" sz="2200" dirty="0"/>
              <a:t> </a:t>
            </a:r>
            <a:r>
              <a:rPr lang="en-US" sz="2200" dirty="0" err="1"/>
              <a:t>keterkaitan</a:t>
            </a:r>
            <a:r>
              <a:rPr lang="en-US" sz="2200" dirty="0"/>
              <a:t> </a:t>
            </a:r>
            <a:r>
              <a:rPr lang="en-US" sz="2200" dirty="0" err="1"/>
              <a:t>diantara</a:t>
            </a:r>
            <a:r>
              <a:rPr lang="en-US" sz="2200" dirty="0"/>
              <a:t> </a:t>
            </a:r>
            <a:r>
              <a:rPr lang="en-US" sz="2200" dirty="0" err="1"/>
              <a:t>nilai-nilai</a:t>
            </a:r>
            <a:r>
              <a:rPr lang="en-US" sz="2200" dirty="0"/>
              <a:t> data</a:t>
            </a:r>
          </a:p>
          <a:p>
            <a:pPr marL="354013" indent="-255588">
              <a:spcBef>
                <a:spcPts val="200"/>
              </a:spcBef>
              <a:spcAft>
                <a:spcPts val="1200"/>
              </a:spcAft>
              <a:buFont typeface="Arial" panose="020B0604020202020204" pitchFamily="34" charset="0"/>
              <a:buChar char="•"/>
            </a:pPr>
            <a:r>
              <a:rPr lang="en-US" sz="2200" dirty="0" err="1"/>
              <a:t>Menggunakan</a:t>
            </a:r>
            <a:r>
              <a:rPr lang="en-US" sz="2200" dirty="0"/>
              <a:t> </a:t>
            </a:r>
            <a:r>
              <a:rPr lang="en-US" sz="2200" dirty="0" err="1"/>
              <a:t>fakta</a:t>
            </a:r>
            <a:r>
              <a:rPr lang="en-US" sz="2200" dirty="0"/>
              <a:t> dan </a:t>
            </a:r>
            <a:r>
              <a:rPr lang="en-US" sz="2200" dirty="0" err="1"/>
              <a:t>aturan-aturan</a:t>
            </a:r>
            <a:r>
              <a:rPr lang="en-US" sz="2200" dirty="0"/>
              <a:t> </a:t>
            </a:r>
            <a:r>
              <a:rPr lang="en-US" sz="2200" dirty="0" err="1"/>
              <a:t>untuk</a:t>
            </a:r>
            <a:r>
              <a:rPr lang="en-US" sz="2200" dirty="0"/>
              <a:t> </a:t>
            </a:r>
            <a:r>
              <a:rPr lang="en-US" sz="2200" dirty="0" err="1"/>
              <a:t>mendefinisikan</a:t>
            </a:r>
            <a:r>
              <a:rPr lang="en-US" sz="2200" dirty="0"/>
              <a:t> </a:t>
            </a:r>
            <a:r>
              <a:rPr lang="en-US" sz="2200" dirty="0" err="1"/>
              <a:t>dasar</a:t>
            </a:r>
            <a:r>
              <a:rPr lang="en-US" sz="2200" dirty="0"/>
              <a:t> </a:t>
            </a:r>
            <a:r>
              <a:rPr lang="en-US" sz="2200" dirty="0" err="1"/>
              <a:t>pengetahuan</a:t>
            </a:r>
            <a:r>
              <a:rPr lang="en-US" sz="2200" dirty="0"/>
              <a:t> </a:t>
            </a:r>
          </a:p>
          <a:p>
            <a:pPr marL="354013" indent="-255588">
              <a:spcBef>
                <a:spcPts val="200"/>
              </a:spcBef>
              <a:spcAft>
                <a:spcPts val="1200"/>
              </a:spcAft>
              <a:buFont typeface="Arial" panose="020B0604020202020204" pitchFamily="34" charset="0"/>
              <a:buChar char="•"/>
            </a:pPr>
            <a:r>
              <a:rPr lang="en-US" sz="2200" dirty="0" err="1"/>
              <a:t>Mengajukan</a:t>
            </a:r>
            <a:r>
              <a:rPr lang="en-US" sz="2200" dirty="0"/>
              <a:t> </a:t>
            </a:r>
            <a:r>
              <a:rPr lang="en-US" sz="2200" dirty="0" err="1"/>
              <a:t>pertanyaan</a:t>
            </a:r>
            <a:r>
              <a:rPr lang="en-US" sz="2200" dirty="0"/>
              <a:t> </a:t>
            </a:r>
            <a:r>
              <a:rPr lang="en-US" sz="2200" dirty="0" err="1"/>
              <a:t>terhadap</a:t>
            </a:r>
            <a:r>
              <a:rPr lang="en-US" sz="2200" dirty="0"/>
              <a:t> </a:t>
            </a:r>
            <a:r>
              <a:rPr lang="en-US" sz="2200" dirty="0" err="1"/>
              <a:t>lingkungannya</a:t>
            </a:r>
            <a:r>
              <a:rPr lang="en-US" sz="2200" dirty="0"/>
              <a:t>.</a:t>
            </a:r>
          </a:p>
          <a:p>
            <a:pPr marL="354013" indent="-255588">
              <a:spcBef>
                <a:spcPts val="200"/>
              </a:spcBef>
              <a:spcAft>
                <a:spcPts val="1200"/>
              </a:spcAft>
              <a:buFont typeface="Arial" panose="020B0604020202020204" pitchFamily="34" charset="0"/>
              <a:buChar char="•"/>
            </a:pPr>
            <a:r>
              <a:rPr lang="en-US" sz="2200" dirty="0" err="1"/>
              <a:t>Contoh</a:t>
            </a:r>
            <a:r>
              <a:rPr lang="en-US" sz="2200" dirty="0"/>
              <a:t>: Prolog, …</a:t>
            </a:r>
          </a:p>
        </p:txBody>
      </p:sp>
      <p:sp>
        <p:nvSpPr>
          <p:cNvPr id="8" name="Title 1">
            <a:extLst>
              <a:ext uri="{FF2B5EF4-FFF2-40B4-BE49-F238E27FC236}">
                <a16:creationId xmlns:a16="http://schemas.microsoft.com/office/drawing/2014/main" id="{D13B62D8-0378-47E9-9373-8503FE0C663B}"/>
              </a:ext>
            </a:extLst>
          </p:cNvPr>
          <p:cNvSpPr>
            <a:spLocks noGrp="1"/>
          </p:cNvSpPr>
          <p:nvPr>
            <p:ph type="title"/>
          </p:nvPr>
        </p:nvSpPr>
        <p:spPr>
          <a:xfrm>
            <a:off x="1097280" y="286603"/>
            <a:ext cx="10058400" cy="1450757"/>
          </a:xfrm>
        </p:spPr>
        <p:txBody>
          <a:bodyPr>
            <a:normAutofit/>
          </a:bodyPr>
          <a:lstStyle/>
          <a:p>
            <a:r>
              <a:rPr lang="en-US" sz="4000" b="1" dirty="0"/>
              <a:t>PARADIGMA PEMROGRAMAN</a:t>
            </a:r>
            <a:br>
              <a:rPr lang="id-ID" sz="4000" b="1" dirty="0"/>
            </a:br>
            <a:r>
              <a:rPr lang="en-US" sz="2700" i="1" dirty="0" err="1"/>
              <a:t>Definisi</a:t>
            </a:r>
            <a:r>
              <a:rPr lang="en-US" sz="2700" i="1" dirty="0"/>
              <a:t> </a:t>
            </a:r>
            <a:r>
              <a:rPr lang="en-US" sz="2700" i="1" dirty="0" err="1"/>
              <a:t>Paradigma</a:t>
            </a:r>
            <a:r>
              <a:rPr lang="en-US" sz="2700" i="1" dirty="0"/>
              <a:t> </a:t>
            </a:r>
            <a:r>
              <a:rPr lang="en-US" sz="2700" i="1" dirty="0" err="1"/>
              <a:t>Pemrograman</a:t>
            </a:r>
            <a:endParaRPr lang="id-ID" sz="2700" i="1" dirty="0"/>
          </a:p>
        </p:txBody>
      </p:sp>
      <p:pic>
        <p:nvPicPr>
          <p:cNvPr id="12" name="Picture 4">
            <a:extLst>
              <a:ext uri="{FF2B5EF4-FFF2-40B4-BE49-F238E27FC236}">
                <a16:creationId xmlns:a16="http://schemas.microsoft.com/office/drawing/2014/main" id="{7B44C382-78FA-45B2-86FE-F2EA86E9FCB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897687" y="691115"/>
            <a:ext cx="1257993" cy="94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4460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11">
            <a:extLst>
              <a:ext uri="{FF2B5EF4-FFF2-40B4-BE49-F238E27FC236}">
                <a16:creationId xmlns:a16="http://schemas.microsoft.com/office/drawing/2014/main" id="{B345FC37-C10F-4729-A837-1625721FF460}"/>
              </a:ext>
            </a:extLst>
          </p:cNvPr>
          <p:cNvSpPr txBox="1">
            <a:spLocks/>
          </p:cNvSpPr>
          <p:nvPr/>
        </p:nvSpPr>
        <p:spPr>
          <a:xfrm>
            <a:off x="1097279" y="1856508"/>
            <a:ext cx="4998721" cy="4436715"/>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0"/>
              </a:spcBef>
              <a:spcAft>
                <a:spcPts val="600"/>
              </a:spcAft>
              <a:buNone/>
            </a:pPr>
            <a:r>
              <a:rPr lang="en-US" sz="2400" b="1" dirty="0" err="1"/>
              <a:t>Pemrograman</a:t>
            </a:r>
            <a:r>
              <a:rPr lang="en-US" sz="2400" b="1" dirty="0"/>
              <a:t> </a:t>
            </a:r>
            <a:r>
              <a:rPr lang="en-US" sz="2400" b="1" dirty="0" err="1"/>
              <a:t>Prosedural</a:t>
            </a:r>
            <a:endParaRPr lang="en-US" sz="2400" b="1" dirty="0"/>
          </a:p>
          <a:p>
            <a:pPr marL="98425" indent="0">
              <a:spcBef>
                <a:spcPts val="200"/>
              </a:spcBef>
              <a:spcAft>
                <a:spcPts val="600"/>
              </a:spcAft>
              <a:buNone/>
            </a:pPr>
            <a:r>
              <a:rPr lang="en-US" dirty="0" err="1"/>
              <a:t>Misalnya</a:t>
            </a:r>
            <a:r>
              <a:rPr lang="en-US" dirty="0"/>
              <a:t> program yang </a:t>
            </a:r>
            <a:r>
              <a:rPr lang="en-US" dirty="0" err="1"/>
              <a:t>ditulis</a:t>
            </a:r>
            <a:r>
              <a:rPr lang="en-US" dirty="0"/>
              <a:t> </a:t>
            </a:r>
            <a:r>
              <a:rPr lang="en-US" dirty="0" err="1"/>
              <a:t>dalam</a:t>
            </a:r>
            <a:r>
              <a:rPr lang="en-US" dirty="0"/>
              <a:t> C ++ </a:t>
            </a:r>
            <a:r>
              <a:rPr lang="en-US" dirty="0" err="1"/>
              <a:t>atau</a:t>
            </a:r>
            <a:r>
              <a:rPr lang="en-US" dirty="0"/>
              <a:t> Java </a:t>
            </a:r>
            <a:r>
              <a:rPr lang="en-US" dirty="0" err="1"/>
              <a:t>terdiri</a:t>
            </a:r>
            <a:r>
              <a:rPr lang="en-US" dirty="0"/>
              <a:t> </a:t>
            </a:r>
            <a:r>
              <a:rPr lang="en-US" dirty="0" err="1"/>
              <a:t>dari</a:t>
            </a:r>
            <a:r>
              <a:rPr lang="en-US" dirty="0"/>
              <a:t> </a:t>
            </a:r>
            <a:r>
              <a:rPr lang="en-US" dirty="0" err="1"/>
              <a:t>serangkaian</a:t>
            </a:r>
            <a:r>
              <a:rPr lang="en-US" dirty="0"/>
              <a:t> </a:t>
            </a:r>
            <a:r>
              <a:rPr lang="en-US" dirty="0" err="1"/>
              <a:t>prosedur</a:t>
            </a:r>
            <a:r>
              <a:rPr lang="en-US" dirty="0"/>
              <a:t> yang </a:t>
            </a:r>
            <a:r>
              <a:rPr lang="en-US" dirty="0" err="1"/>
              <a:t>harus</a:t>
            </a:r>
            <a:r>
              <a:rPr lang="en-US" dirty="0"/>
              <a:t> </a:t>
            </a:r>
            <a:r>
              <a:rPr lang="en-US" dirty="0" err="1"/>
              <a:t>dilakukan</a:t>
            </a:r>
            <a:r>
              <a:rPr lang="en-US" dirty="0"/>
              <a:t> </a:t>
            </a:r>
            <a:r>
              <a:rPr lang="en-US" dirty="0" err="1"/>
              <a:t>dalam</a:t>
            </a:r>
            <a:r>
              <a:rPr lang="en-US" dirty="0"/>
              <a:t> </a:t>
            </a:r>
            <a:r>
              <a:rPr lang="en-US" dirty="0" err="1"/>
              <a:t>suatu</a:t>
            </a:r>
            <a:r>
              <a:rPr lang="en-US" dirty="0"/>
              <a:t> </a:t>
            </a:r>
            <a:r>
              <a:rPr lang="en-US" i="1" dirty="0"/>
              <a:t>strict sequence</a:t>
            </a:r>
            <a:r>
              <a:rPr lang="en-US" dirty="0"/>
              <a:t> </a:t>
            </a:r>
            <a:r>
              <a:rPr lang="en-US" dirty="0" err="1"/>
              <a:t>untuk</a:t>
            </a:r>
            <a:r>
              <a:rPr lang="en-US" dirty="0"/>
              <a:t> </a:t>
            </a:r>
            <a:r>
              <a:rPr lang="en-US" dirty="0" err="1"/>
              <a:t>mencapai</a:t>
            </a:r>
            <a:r>
              <a:rPr lang="en-US" dirty="0"/>
              <a:t> </a:t>
            </a:r>
            <a:r>
              <a:rPr lang="en-US" dirty="0" err="1"/>
              <a:t>tujuan</a:t>
            </a:r>
            <a:r>
              <a:rPr lang="en-US" dirty="0"/>
              <a:t>, </a:t>
            </a:r>
            <a:r>
              <a:rPr lang="en-US" dirty="0" err="1"/>
              <a:t>fitur</a:t>
            </a:r>
            <a:r>
              <a:rPr lang="en-US" dirty="0"/>
              <a:t> </a:t>
            </a:r>
            <a:r>
              <a:rPr lang="en-US" dirty="0" err="1"/>
              <a:t>utamanya</a:t>
            </a:r>
            <a:r>
              <a:rPr lang="en-US" dirty="0"/>
              <a:t>:</a:t>
            </a:r>
          </a:p>
          <a:p>
            <a:pPr marL="354013" indent="-255588">
              <a:spcBef>
                <a:spcPts val="200"/>
              </a:spcBef>
              <a:spcAft>
                <a:spcPts val="600"/>
              </a:spcAft>
              <a:buFont typeface="Arial" panose="020B0604020202020204" pitchFamily="34" charset="0"/>
              <a:buChar char="•"/>
            </a:pPr>
            <a:r>
              <a:rPr lang="en-US" dirty="0"/>
              <a:t>Program </a:t>
            </a:r>
            <a:r>
              <a:rPr lang="en-US" dirty="0" err="1"/>
              <a:t>dibangun</a:t>
            </a:r>
            <a:r>
              <a:rPr lang="en-US" dirty="0"/>
              <a:t> </a:t>
            </a:r>
            <a:r>
              <a:rPr lang="en-US" dirty="0" err="1"/>
              <a:t>sebagai</a:t>
            </a:r>
            <a:r>
              <a:rPr lang="en-US" dirty="0"/>
              <a:t> </a:t>
            </a:r>
            <a:r>
              <a:rPr lang="en-US" dirty="0" err="1"/>
              <a:t>urutan</a:t>
            </a:r>
            <a:r>
              <a:rPr lang="en-US" dirty="0"/>
              <a:t> </a:t>
            </a:r>
            <a:r>
              <a:rPr lang="en-US" dirty="0" err="1"/>
              <a:t>langkah</a:t>
            </a:r>
            <a:r>
              <a:rPr lang="en-US" dirty="0"/>
              <a:t> demi Langkah </a:t>
            </a:r>
            <a:r>
              <a:rPr lang="en-US" dirty="0" err="1"/>
              <a:t>instruksi</a:t>
            </a:r>
            <a:r>
              <a:rPr lang="en-US" dirty="0"/>
              <a:t> “</a:t>
            </a:r>
            <a:r>
              <a:rPr lang="en-US" i="1" dirty="0"/>
              <a:t>how to</a:t>
            </a:r>
            <a:r>
              <a:rPr lang="en-US" dirty="0"/>
              <a:t>”, </a:t>
            </a:r>
            <a:r>
              <a:rPr lang="en-US" dirty="0" err="1"/>
              <a:t>namun</a:t>
            </a:r>
            <a:r>
              <a:rPr lang="en-US" dirty="0"/>
              <a:t> </a:t>
            </a:r>
            <a:r>
              <a:rPr lang="en-US" dirty="0" err="1"/>
              <a:t>penjelasan</a:t>
            </a:r>
            <a:r>
              <a:rPr lang="en-US" dirty="0"/>
              <a:t> </a:t>
            </a:r>
            <a:r>
              <a:rPr lang="en-US" dirty="0" err="1"/>
              <a:t>dapat</a:t>
            </a:r>
            <a:r>
              <a:rPr lang="en-US" dirty="0"/>
              <a:t> </a:t>
            </a:r>
            <a:r>
              <a:rPr lang="en-US" dirty="0" err="1"/>
              <a:t>dimasukkan</a:t>
            </a:r>
            <a:r>
              <a:rPr lang="en-US" dirty="0"/>
              <a:t> </a:t>
            </a:r>
            <a:r>
              <a:rPr lang="en-US" dirty="0" err="1"/>
              <a:t>untuk</a:t>
            </a:r>
            <a:r>
              <a:rPr lang="en-US" dirty="0"/>
              <a:t> </a:t>
            </a:r>
            <a:r>
              <a:rPr lang="en-US" dirty="0" err="1"/>
              <a:t>memberi</a:t>
            </a:r>
            <a:r>
              <a:rPr lang="en-US" dirty="0"/>
              <a:t> </a:t>
            </a:r>
            <a:r>
              <a:rPr lang="en-US" dirty="0" err="1"/>
              <a:t>tahu</a:t>
            </a:r>
            <a:r>
              <a:rPr lang="en-US" dirty="0"/>
              <a:t> </a:t>
            </a:r>
            <a:r>
              <a:rPr lang="en-US" dirty="0" err="1"/>
              <a:t>pengguna</a:t>
            </a:r>
            <a:r>
              <a:rPr lang="en-US" dirty="0"/>
              <a:t> </a:t>
            </a:r>
            <a:r>
              <a:rPr lang="en-US" dirty="0" err="1"/>
              <a:t>mengapa</a:t>
            </a:r>
            <a:r>
              <a:rPr lang="en-US" dirty="0"/>
              <a:t> </a:t>
            </a:r>
            <a:r>
              <a:rPr lang="en-US" dirty="0" err="1"/>
              <a:t>kegiatan</a:t>
            </a:r>
            <a:r>
              <a:rPr lang="en-US" dirty="0"/>
              <a:t> </a:t>
            </a:r>
            <a:r>
              <a:rPr lang="en-US" dirty="0" err="1"/>
              <a:t>tertentu</a:t>
            </a:r>
            <a:r>
              <a:rPr lang="en-US" dirty="0"/>
              <a:t> </a:t>
            </a:r>
            <a:r>
              <a:rPr lang="en-US" dirty="0" err="1"/>
              <a:t>dilakukan</a:t>
            </a:r>
            <a:endParaRPr lang="en-US" dirty="0"/>
          </a:p>
          <a:p>
            <a:pPr marL="354013" indent="-255588">
              <a:spcBef>
                <a:spcPts val="200"/>
              </a:spcBef>
              <a:spcAft>
                <a:spcPts val="600"/>
              </a:spcAft>
              <a:buFont typeface="Arial" panose="020B0604020202020204" pitchFamily="34" charset="0"/>
              <a:buChar char="•"/>
            </a:pPr>
            <a:r>
              <a:rPr lang="en-US" dirty="0"/>
              <a:t>Format </a:t>
            </a:r>
            <a:r>
              <a:rPr lang="en-US" dirty="0" err="1"/>
              <a:t>pemrograman</a:t>
            </a:r>
            <a:r>
              <a:rPr lang="en-US" dirty="0"/>
              <a:t> </a:t>
            </a:r>
            <a:r>
              <a:rPr lang="en-US" dirty="0" err="1"/>
              <a:t>menyiratkan</a:t>
            </a:r>
            <a:r>
              <a:rPr lang="en-US" dirty="0"/>
              <a:t> </a:t>
            </a:r>
            <a:r>
              <a:rPr lang="en-US" dirty="0" err="1"/>
              <a:t>respon</a:t>
            </a:r>
            <a:r>
              <a:rPr lang="en-US" dirty="0"/>
              <a:t> </a:t>
            </a:r>
            <a:r>
              <a:rPr lang="en-US" dirty="0" err="1"/>
              <a:t>otomatis</a:t>
            </a:r>
            <a:r>
              <a:rPr lang="en-US" dirty="0"/>
              <a:t> </a:t>
            </a:r>
            <a:r>
              <a:rPr lang="en-US" dirty="0" err="1"/>
              <a:t>terhadap</a:t>
            </a:r>
            <a:r>
              <a:rPr lang="en-US" dirty="0"/>
              <a:t> </a:t>
            </a:r>
            <a:r>
              <a:rPr lang="en-US" dirty="0" err="1"/>
              <a:t>rangsangan</a:t>
            </a:r>
            <a:r>
              <a:rPr lang="en-US" dirty="0"/>
              <a:t>, </a:t>
            </a:r>
            <a:r>
              <a:rPr lang="en-US" dirty="0" err="1"/>
              <a:t>ada</a:t>
            </a:r>
            <a:r>
              <a:rPr lang="en-US" dirty="0"/>
              <a:t> </a:t>
            </a:r>
            <a:r>
              <a:rPr lang="en-US" dirty="0" err="1"/>
              <a:t>sedikit</a:t>
            </a:r>
            <a:r>
              <a:rPr lang="en-US" dirty="0"/>
              <a:t> </a:t>
            </a:r>
            <a:r>
              <a:rPr lang="en-US" dirty="0" err="1"/>
              <a:t>atau</a:t>
            </a:r>
            <a:r>
              <a:rPr lang="en-US" dirty="0"/>
              <a:t> </a:t>
            </a:r>
            <a:r>
              <a:rPr lang="en-US" dirty="0" err="1"/>
              <a:t>tidak</a:t>
            </a:r>
            <a:r>
              <a:rPr lang="en-US" dirty="0"/>
              <a:t> </a:t>
            </a:r>
            <a:r>
              <a:rPr lang="en-US" dirty="0" err="1"/>
              <a:t>ada</a:t>
            </a:r>
            <a:r>
              <a:rPr lang="en-US" dirty="0"/>
              <a:t> </a:t>
            </a:r>
            <a:r>
              <a:rPr lang="en-US" dirty="0" err="1"/>
              <a:t>pemikiran</a:t>
            </a:r>
            <a:r>
              <a:rPr lang="en-US" dirty="0"/>
              <a:t> </a:t>
            </a:r>
            <a:r>
              <a:rPr lang="en-US" dirty="0" err="1"/>
              <a:t>tentang</a:t>
            </a:r>
            <a:r>
              <a:rPr lang="en-US" dirty="0"/>
              <a:t> </a:t>
            </a:r>
            <a:r>
              <a:rPr lang="en-US" dirty="0" err="1"/>
              <a:t>respon</a:t>
            </a:r>
            <a:r>
              <a:rPr lang="en-US" dirty="0"/>
              <a:t> </a:t>
            </a:r>
            <a:r>
              <a:rPr lang="en-US" dirty="0" err="1"/>
              <a:t>atau</a:t>
            </a:r>
            <a:r>
              <a:rPr lang="en-US" dirty="0"/>
              <a:t> </a:t>
            </a:r>
            <a:r>
              <a:rPr lang="en-US" dirty="0" err="1"/>
              <a:t>aksi</a:t>
            </a:r>
            <a:r>
              <a:rPr lang="en-US" dirty="0"/>
              <a:t>, </a:t>
            </a:r>
            <a:r>
              <a:rPr lang="en-US" dirty="0" err="1"/>
              <a:t>ini</a:t>
            </a:r>
            <a:r>
              <a:rPr lang="en-US" dirty="0"/>
              <a:t> </a:t>
            </a:r>
            <a:r>
              <a:rPr lang="en-US" dirty="0" err="1"/>
              <a:t>termasuk</a:t>
            </a:r>
            <a:r>
              <a:rPr lang="en-US" dirty="0"/>
              <a:t> </a:t>
            </a:r>
            <a:r>
              <a:rPr lang="en-US" dirty="0" err="1"/>
              <a:t>dalam</a:t>
            </a:r>
            <a:r>
              <a:rPr lang="en-US" dirty="0"/>
              <a:t> program</a:t>
            </a:r>
            <a:endParaRPr lang="en-US" i="1" dirty="0"/>
          </a:p>
        </p:txBody>
      </p:sp>
      <p:sp>
        <p:nvSpPr>
          <p:cNvPr id="11" name="Content Placeholder 11">
            <a:extLst>
              <a:ext uri="{FF2B5EF4-FFF2-40B4-BE49-F238E27FC236}">
                <a16:creationId xmlns:a16="http://schemas.microsoft.com/office/drawing/2014/main" id="{60CC7C58-2466-4A47-8933-D7097947D503}"/>
              </a:ext>
            </a:extLst>
          </p:cNvPr>
          <p:cNvSpPr txBox="1">
            <a:spLocks/>
          </p:cNvSpPr>
          <p:nvPr/>
        </p:nvSpPr>
        <p:spPr>
          <a:xfrm>
            <a:off x="6426058" y="1856509"/>
            <a:ext cx="5114772" cy="4436714"/>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0"/>
              </a:spcBef>
              <a:spcAft>
                <a:spcPts val="600"/>
              </a:spcAft>
              <a:buNone/>
            </a:pPr>
            <a:r>
              <a:rPr lang="en-US" sz="2400" b="1" dirty="0" err="1"/>
              <a:t>Pemrograman</a:t>
            </a:r>
            <a:r>
              <a:rPr lang="en-US" sz="2400" b="1" dirty="0"/>
              <a:t> </a:t>
            </a:r>
            <a:r>
              <a:rPr lang="en-US" sz="2400" b="1" dirty="0" err="1"/>
              <a:t>Deklaratif</a:t>
            </a:r>
            <a:endParaRPr lang="en-US" sz="2400" b="1" dirty="0"/>
          </a:p>
          <a:p>
            <a:pPr marL="98425" indent="0">
              <a:spcBef>
                <a:spcPts val="200"/>
              </a:spcBef>
              <a:spcAft>
                <a:spcPts val="600"/>
              </a:spcAft>
              <a:buNone/>
            </a:pPr>
            <a:r>
              <a:rPr lang="en-US" dirty="0" err="1"/>
              <a:t>Aturan</a:t>
            </a:r>
            <a:r>
              <a:rPr lang="en-US" dirty="0"/>
              <a:t> </a:t>
            </a:r>
            <a:r>
              <a:rPr lang="en-US" dirty="0" err="1"/>
              <a:t>dalam</a:t>
            </a:r>
            <a:r>
              <a:rPr lang="en-US" dirty="0"/>
              <a:t> KB </a:t>
            </a:r>
            <a:r>
              <a:rPr lang="en-US" dirty="0" err="1"/>
              <a:t>berdiri</a:t>
            </a:r>
            <a:r>
              <a:rPr lang="en-US" dirty="0"/>
              <a:t> </a:t>
            </a:r>
            <a:r>
              <a:rPr lang="en-US" dirty="0" err="1"/>
              <a:t>sendiri</a:t>
            </a:r>
            <a:r>
              <a:rPr lang="en-US" dirty="0"/>
              <a:t> </a:t>
            </a:r>
            <a:r>
              <a:rPr lang="en-US" dirty="0" err="1"/>
              <a:t>sebagai</a:t>
            </a:r>
            <a:r>
              <a:rPr lang="en-US" dirty="0"/>
              <a:t> </a:t>
            </a:r>
            <a:r>
              <a:rPr lang="en-US" dirty="0" err="1"/>
              <a:t>pernyataan</a:t>
            </a:r>
            <a:r>
              <a:rPr lang="en-US" dirty="0"/>
              <a:t> </a:t>
            </a:r>
            <a:r>
              <a:rPr lang="en-US" dirty="0" err="1"/>
              <a:t>fakta</a:t>
            </a:r>
            <a:r>
              <a:rPr lang="en-US" dirty="0"/>
              <a:t>, dan </a:t>
            </a:r>
            <a:r>
              <a:rPr lang="en-US" dirty="0" err="1"/>
              <a:t>digunakan</a:t>
            </a:r>
            <a:r>
              <a:rPr lang="en-US" dirty="0"/>
              <a:t> </a:t>
            </a:r>
            <a:r>
              <a:rPr lang="en-US" dirty="0" err="1"/>
              <a:t>mesin</a:t>
            </a:r>
            <a:r>
              <a:rPr lang="en-US" dirty="0"/>
              <a:t> </a:t>
            </a:r>
            <a:r>
              <a:rPr lang="en-US" dirty="0" err="1"/>
              <a:t>inferensi</a:t>
            </a:r>
            <a:r>
              <a:rPr lang="en-US" dirty="0"/>
              <a:t> </a:t>
            </a:r>
            <a:r>
              <a:rPr lang="en-US" dirty="0" err="1"/>
              <a:t>untuk</a:t>
            </a:r>
            <a:r>
              <a:rPr lang="en-US" dirty="0"/>
              <a:t> </a:t>
            </a:r>
            <a:r>
              <a:rPr lang="en-US" dirty="0" err="1"/>
              <a:t>mencapai</a:t>
            </a:r>
            <a:r>
              <a:rPr lang="en-US" dirty="0"/>
              <a:t> </a:t>
            </a:r>
            <a:r>
              <a:rPr lang="en-US" dirty="0" err="1"/>
              <a:t>kesimpulan</a:t>
            </a:r>
            <a:r>
              <a:rPr lang="en-US" dirty="0"/>
              <a:t>, </a:t>
            </a:r>
            <a:r>
              <a:rPr lang="en-US" dirty="0" err="1"/>
              <a:t>urutan</a:t>
            </a:r>
            <a:r>
              <a:rPr lang="en-US" dirty="0"/>
              <a:t> </a:t>
            </a:r>
            <a:r>
              <a:rPr lang="en-US" dirty="0" err="1"/>
              <a:t>aksi</a:t>
            </a:r>
            <a:r>
              <a:rPr lang="en-US" dirty="0"/>
              <a:t> </a:t>
            </a:r>
            <a:r>
              <a:rPr lang="en-US" dirty="0" err="1"/>
              <a:t>tidak</a:t>
            </a:r>
            <a:r>
              <a:rPr lang="en-US" dirty="0"/>
              <a:t> </a:t>
            </a:r>
            <a:r>
              <a:rPr lang="en-US" dirty="0" err="1"/>
              <a:t>ditentukan</a:t>
            </a:r>
            <a:r>
              <a:rPr lang="en-US" dirty="0"/>
              <a:t>, </a:t>
            </a:r>
            <a:r>
              <a:rPr lang="en-US" dirty="0" err="1"/>
              <a:t>mesin</a:t>
            </a:r>
            <a:r>
              <a:rPr lang="en-US" dirty="0"/>
              <a:t> </a:t>
            </a:r>
            <a:r>
              <a:rPr lang="en-US" dirty="0" err="1"/>
              <a:t>secara</a:t>
            </a:r>
            <a:r>
              <a:rPr lang="en-US" dirty="0"/>
              <a:t> </a:t>
            </a:r>
            <a:r>
              <a:rPr lang="en-US" dirty="0" err="1"/>
              <a:t>otomatis</a:t>
            </a:r>
            <a:r>
              <a:rPr lang="en-US" dirty="0"/>
              <a:t> </a:t>
            </a:r>
            <a:r>
              <a:rPr lang="en-US" dirty="0" err="1"/>
              <a:t>memilih</a:t>
            </a:r>
            <a:r>
              <a:rPr lang="en-US" dirty="0"/>
              <a:t> </a:t>
            </a:r>
            <a:r>
              <a:rPr lang="en-US" dirty="0" err="1"/>
              <a:t>aturan</a:t>
            </a:r>
            <a:r>
              <a:rPr lang="en-US" dirty="0"/>
              <a:t>, </a:t>
            </a:r>
            <a:r>
              <a:rPr lang="en-US" dirty="0" err="1"/>
              <a:t>fitur</a:t>
            </a:r>
            <a:r>
              <a:rPr lang="en-US" dirty="0"/>
              <a:t> </a:t>
            </a:r>
            <a:r>
              <a:rPr lang="en-US" dirty="0" err="1"/>
              <a:t>utamanya</a:t>
            </a:r>
            <a:r>
              <a:rPr lang="en-US" dirty="0"/>
              <a:t>:</a:t>
            </a:r>
          </a:p>
          <a:p>
            <a:pPr marL="354013" indent="-255588">
              <a:spcBef>
                <a:spcPts val="200"/>
              </a:spcBef>
              <a:spcAft>
                <a:spcPts val="600"/>
              </a:spcAft>
              <a:buFont typeface="Arial" panose="020B0604020202020204" pitchFamily="34" charset="0"/>
              <a:buChar char="•"/>
            </a:pPr>
            <a:r>
              <a:rPr lang="en-US" dirty="0" err="1"/>
              <a:t>Memberikan</a:t>
            </a:r>
            <a:r>
              <a:rPr lang="en-US" dirty="0"/>
              <a:t> </a:t>
            </a:r>
            <a:r>
              <a:rPr lang="en-US" dirty="0" err="1"/>
              <a:t>fakta</a:t>
            </a:r>
            <a:r>
              <a:rPr lang="en-US" dirty="0"/>
              <a:t> pada domain </a:t>
            </a:r>
            <a:r>
              <a:rPr lang="en-US" dirty="0" err="1"/>
              <a:t>pengetahuan</a:t>
            </a:r>
            <a:r>
              <a:rPr lang="en-US" dirty="0"/>
              <a:t> yang </a:t>
            </a:r>
            <a:r>
              <a:rPr lang="en-US" dirty="0" err="1"/>
              <a:t>diberikan</a:t>
            </a:r>
            <a:r>
              <a:rPr lang="en-US" dirty="0"/>
              <a:t>, </a:t>
            </a:r>
            <a:r>
              <a:rPr lang="en-US" dirty="0" err="1"/>
              <a:t>menyatakan</a:t>
            </a:r>
            <a:r>
              <a:rPr lang="en-US" dirty="0"/>
              <a:t> “</a:t>
            </a:r>
            <a:r>
              <a:rPr lang="en-US" i="1" dirty="0"/>
              <a:t>what</a:t>
            </a:r>
            <a:r>
              <a:rPr lang="en-US" dirty="0"/>
              <a:t>”</a:t>
            </a:r>
          </a:p>
          <a:p>
            <a:pPr marL="354013" indent="-255588">
              <a:spcBef>
                <a:spcPts val="200"/>
              </a:spcBef>
              <a:spcAft>
                <a:spcPts val="600"/>
              </a:spcAft>
              <a:buFont typeface="Arial" panose="020B0604020202020204" pitchFamily="34" charset="0"/>
              <a:buChar char="•"/>
            </a:pPr>
            <a:r>
              <a:rPr lang="en-US" dirty="0" err="1"/>
              <a:t>Pernyataan</a:t>
            </a:r>
            <a:r>
              <a:rPr lang="en-US" dirty="0"/>
              <a:t> </a:t>
            </a:r>
            <a:r>
              <a:rPr lang="en-US" dirty="0" err="1"/>
              <a:t>dalam</a:t>
            </a:r>
            <a:r>
              <a:rPr lang="en-US" dirty="0"/>
              <a:t> </a:t>
            </a:r>
            <a:r>
              <a:rPr lang="en-US" dirty="0" err="1"/>
              <a:t>pemrograman</a:t>
            </a:r>
            <a:r>
              <a:rPr lang="en-US" dirty="0"/>
              <a:t> </a:t>
            </a:r>
            <a:r>
              <a:rPr lang="en-US" dirty="0" err="1"/>
              <a:t>deklaratif</a:t>
            </a:r>
            <a:r>
              <a:rPr lang="en-US" dirty="0"/>
              <a:t> </a:t>
            </a:r>
            <a:r>
              <a:rPr lang="en-US" dirty="0" err="1"/>
              <a:t>memberikan</a:t>
            </a:r>
            <a:r>
              <a:rPr lang="en-US" dirty="0"/>
              <a:t> </a:t>
            </a:r>
            <a:r>
              <a:rPr lang="en-US" dirty="0" err="1"/>
              <a:t>informasi</a:t>
            </a:r>
            <a:r>
              <a:rPr lang="en-US" dirty="0"/>
              <a:t> </a:t>
            </a:r>
            <a:r>
              <a:rPr lang="en-US" dirty="0" err="1"/>
              <a:t>mengenai</a:t>
            </a:r>
            <a:r>
              <a:rPr lang="en-US" dirty="0"/>
              <a:t> </a:t>
            </a:r>
            <a:r>
              <a:rPr lang="en-US" dirty="0" err="1"/>
              <a:t>hubungan</a:t>
            </a:r>
            <a:r>
              <a:rPr lang="en-US" dirty="0"/>
              <a:t> </a:t>
            </a:r>
            <a:r>
              <a:rPr lang="en-US" dirty="0" err="1"/>
              <a:t>antara</a:t>
            </a:r>
            <a:r>
              <a:rPr lang="en-US" dirty="0"/>
              <a:t> </a:t>
            </a:r>
            <a:r>
              <a:rPr lang="en-US" dirty="0" err="1"/>
              <a:t>objek</a:t>
            </a:r>
            <a:r>
              <a:rPr lang="en-US" dirty="0"/>
              <a:t> yang </a:t>
            </a:r>
            <a:r>
              <a:rPr lang="en-US" dirty="0" err="1"/>
              <a:t>berbeda</a:t>
            </a:r>
            <a:endParaRPr lang="en-US" dirty="0"/>
          </a:p>
          <a:p>
            <a:pPr marL="354013" indent="-255588">
              <a:spcBef>
                <a:spcPts val="200"/>
              </a:spcBef>
              <a:spcAft>
                <a:spcPts val="600"/>
              </a:spcAft>
              <a:buFont typeface="Arial" panose="020B0604020202020204" pitchFamily="34" charset="0"/>
              <a:buChar char="•"/>
            </a:pPr>
            <a:r>
              <a:rPr lang="en-US" dirty="0" err="1"/>
              <a:t>Memberikan</a:t>
            </a:r>
            <a:r>
              <a:rPr lang="en-US" dirty="0"/>
              <a:t> </a:t>
            </a:r>
            <a:r>
              <a:rPr lang="en-US" dirty="0" err="1"/>
              <a:t>contoh</a:t>
            </a:r>
            <a:r>
              <a:rPr lang="en-US" dirty="0"/>
              <a:t> </a:t>
            </a:r>
            <a:r>
              <a:rPr lang="en-US" dirty="0" err="1"/>
              <a:t>hubungan</a:t>
            </a:r>
            <a:r>
              <a:rPr lang="en-US" dirty="0"/>
              <a:t> </a:t>
            </a:r>
            <a:r>
              <a:rPr lang="en-US" dirty="0" err="1"/>
              <a:t>pengetahuan</a:t>
            </a:r>
            <a:r>
              <a:rPr lang="en-US" dirty="0"/>
              <a:t> yang </a:t>
            </a:r>
            <a:r>
              <a:rPr lang="en-US" dirty="0" err="1"/>
              <a:t>dapat</a:t>
            </a:r>
            <a:r>
              <a:rPr lang="en-US" dirty="0"/>
              <a:t> </a:t>
            </a:r>
            <a:r>
              <a:rPr lang="en-US" dirty="0" err="1"/>
              <a:t>divisualisasikan</a:t>
            </a:r>
            <a:r>
              <a:rPr lang="en-US" dirty="0"/>
              <a:t> oleh para  </a:t>
            </a:r>
            <a:r>
              <a:rPr lang="en-US" dirty="0" err="1"/>
              <a:t>pakar</a:t>
            </a:r>
            <a:r>
              <a:rPr lang="en-US" dirty="0"/>
              <a:t> </a:t>
            </a:r>
            <a:r>
              <a:rPr lang="en-US" dirty="0" err="1"/>
              <a:t>dengan</a:t>
            </a:r>
            <a:r>
              <a:rPr lang="en-US" dirty="0"/>
              <a:t> </a:t>
            </a:r>
            <a:r>
              <a:rPr lang="en-US" dirty="0" err="1"/>
              <a:t>mudah</a:t>
            </a:r>
            <a:endParaRPr lang="en-US" dirty="0"/>
          </a:p>
        </p:txBody>
      </p:sp>
      <p:sp>
        <p:nvSpPr>
          <p:cNvPr id="8" name="Title 1">
            <a:extLst>
              <a:ext uri="{FF2B5EF4-FFF2-40B4-BE49-F238E27FC236}">
                <a16:creationId xmlns:a16="http://schemas.microsoft.com/office/drawing/2014/main" id="{D13B62D8-0378-47E9-9373-8503FE0C663B}"/>
              </a:ext>
            </a:extLst>
          </p:cNvPr>
          <p:cNvSpPr>
            <a:spLocks noGrp="1"/>
          </p:cNvSpPr>
          <p:nvPr>
            <p:ph type="title"/>
          </p:nvPr>
        </p:nvSpPr>
        <p:spPr>
          <a:xfrm>
            <a:off x="1097280" y="286603"/>
            <a:ext cx="10058400" cy="1450757"/>
          </a:xfrm>
        </p:spPr>
        <p:txBody>
          <a:bodyPr>
            <a:normAutofit/>
          </a:bodyPr>
          <a:lstStyle/>
          <a:p>
            <a:r>
              <a:rPr lang="en-US" sz="4000" b="1" dirty="0"/>
              <a:t>PARADIGMA PEMROGRAMAN</a:t>
            </a:r>
            <a:br>
              <a:rPr lang="id-ID" sz="4000" b="1" dirty="0"/>
            </a:br>
            <a:r>
              <a:rPr lang="en-US" sz="2700" i="1" dirty="0" err="1"/>
              <a:t>Pemrograman</a:t>
            </a:r>
            <a:r>
              <a:rPr lang="en-US" sz="2700" i="1" dirty="0"/>
              <a:t> </a:t>
            </a:r>
            <a:r>
              <a:rPr lang="en-US" sz="2700" i="1" dirty="0" err="1"/>
              <a:t>Prosedural</a:t>
            </a:r>
            <a:r>
              <a:rPr lang="en-US" sz="2700" i="1" dirty="0"/>
              <a:t> vs. </a:t>
            </a:r>
            <a:r>
              <a:rPr lang="en-US" sz="2700" i="1" dirty="0" err="1"/>
              <a:t>Deklaratif</a:t>
            </a:r>
            <a:endParaRPr lang="id-ID" sz="2700" i="1" dirty="0"/>
          </a:p>
        </p:txBody>
      </p:sp>
      <p:pic>
        <p:nvPicPr>
          <p:cNvPr id="12" name="Picture 4">
            <a:extLst>
              <a:ext uri="{FF2B5EF4-FFF2-40B4-BE49-F238E27FC236}">
                <a16:creationId xmlns:a16="http://schemas.microsoft.com/office/drawing/2014/main" id="{7B44C382-78FA-45B2-86FE-F2EA86E9FCB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897687" y="691115"/>
            <a:ext cx="1257993" cy="94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20872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31EF33E-A6F4-4CA7-B5D0-E7D1237BD608}"/>
              </a:ext>
            </a:extLst>
          </p:cNvPr>
          <p:cNvSpPr>
            <a:spLocks noGrp="1"/>
          </p:cNvSpPr>
          <p:nvPr>
            <p:ph type="title"/>
          </p:nvPr>
        </p:nvSpPr>
        <p:spPr>
          <a:xfrm>
            <a:off x="1097280" y="286603"/>
            <a:ext cx="10058400" cy="1450757"/>
          </a:xfrm>
        </p:spPr>
        <p:txBody>
          <a:bodyPr>
            <a:normAutofit/>
          </a:bodyPr>
          <a:lstStyle/>
          <a:p>
            <a:r>
              <a:rPr lang="en-US" sz="4000" b="1" dirty="0"/>
              <a:t>PEMROGRAMAN LOGIKA</a:t>
            </a:r>
            <a:br>
              <a:rPr lang="id-ID" sz="4000" b="1" dirty="0"/>
            </a:br>
            <a:r>
              <a:rPr lang="en-US" sz="2700" i="1" dirty="0" err="1"/>
              <a:t>Definisi</a:t>
            </a:r>
            <a:r>
              <a:rPr lang="en-US" sz="2700" i="1" dirty="0"/>
              <a:t> </a:t>
            </a:r>
            <a:r>
              <a:rPr lang="en-US" sz="2700" i="1" dirty="0" err="1"/>
              <a:t>Pemrograman</a:t>
            </a:r>
            <a:r>
              <a:rPr lang="en-US" sz="2700" i="1" dirty="0"/>
              <a:t> </a:t>
            </a:r>
            <a:r>
              <a:rPr lang="en-US" sz="2700" i="1" dirty="0" err="1"/>
              <a:t>Logika</a:t>
            </a:r>
            <a:endParaRPr lang="id-ID" sz="2700" i="1" dirty="0"/>
          </a:p>
        </p:txBody>
      </p:sp>
      <p:sp>
        <p:nvSpPr>
          <p:cNvPr id="6" name="Content Placeholder 11">
            <a:extLst>
              <a:ext uri="{FF2B5EF4-FFF2-40B4-BE49-F238E27FC236}">
                <a16:creationId xmlns:a16="http://schemas.microsoft.com/office/drawing/2014/main" id="{E5CFEAD5-E07C-4250-B42D-6A5F8A0A799A}"/>
              </a:ext>
            </a:extLst>
          </p:cNvPr>
          <p:cNvSpPr txBox="1">
            <a:spLocks/>
          </p:cNvSpPr>
          <p:nvPr/>
        </p:nvSpPr>
        <p:spPr>
          <a:xfrm>
            <a:off x="1097279" y="1925933"/>
            <a:ext cx="10058401" cy="1157926"/>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lgn="ctr">
              <a:spcBef>
                <a:spcPts val="200"/>
              </a:spcBef>
              <a:buNone/>
            </a:pPr>
            <a:r>
              <a:rPr lang="en-US" sz="2500" i="1" dirty="0"/>
              <a:t>“ Logic programming </a:t>
            </a:r>
            <a:r>
              <a:rPr lang="en-US" sz="2500" i="1" dirty="0" err="1"/>
              <a:t>merupakan</a:t>
            </a:r>
            <a:r>
              <a:rPr lang="en-US" sz="2500" i="1" dirty="0"/>
              <a:t> </a:t>
            </a:r>
            <a:r>
              <a:rPr lang="en-US" sz="2500" i="1" dirty="0" err="1"/>
              <a:t>paradigma</a:t>
            </a:r>
            <a:r>
              <a:rPr lang="en-US" sz="2500" i="1" dirty="0"/>
              <a:t> </a:t>
            </a:r>
            <a:r>
              <a:rPr lang="en-US" sz="2500" i="1" dirty="0" err="1"/>
              <a:t>pemrograman</a:t>
            </a:r>
            <a:r>
              <a:rPr lang="en-US" sz="2500" i="1" dirty="0"/>
              <a:t> </a:t>
            </a:r>
            <a:r>
              <a:rPr lang="en-US" sz="2500" i="1" dirty="0" err="1"/>
              <a:t>deklaratif</a:t>
            </a:r>
            <a:r>
              <a:rPr lang="en-US" sz="2500" i="1" dirty="0"/>
              <a:t> yang </a:t>
            </a:r>
            <a:r>
              <a:rPr lang="en-US" sz="2500" i="1" dirty="0" err="1"/>
              <a:t>menekankan</a:t>
            </a:r>
            <a:r>
              <a:rPr lang="en-US" sz="2500" i="1" dirty="0"/>
              <a:t> </a:t>
            </a:r>
            <a:r>
              <a:rPr lang="en-US" sz="2500" i="1" dirty="0" err="1"/>
              <a:t>atas</a:t>
            </a:r>
            <a:r>
              <a:rPr lang="en-US" sz="2500" i="1" dirty="0"/>
              <a:t> “</a:t>
            </a:r>
            <a:r>
              <a:rPr lang="en-US" sz="2500" i="1" dirty="0" err="1"/>
              <a:t>apa</a:t>
            </a:r>
            <a:r>
              <a:rPr lang="en-US" sz="2500" i="1" dirty="0"/>
              <a:t>” yang program </a:t>
            </a:r>
            <a:r>
              <a:rPr lang="en-US" sz="2500" i="1" dirty="0" err="1"/>
              <a:t>lakukan</a:t>
            </a:r>
            <a:r>
              <a:rPr lang="en-US" sz="2500" i="1" dirty="0"/>
              <a:t> </a:t>
            </a:r>
            <a:r>
              <a:rPr lang="en-US" sz="2500" i="1" dirty="0" err="1"/>
              <a:t>daripada</a:t>
            </a:r>
            <a:r>
              <a:rPr lang="en-US" sz="2500" i="1" dirty="0"/>
              <a:t> “</a:t>
            </a:r>
            <a:r>
              <a:rPr lang="en-US" sz="2500" i="1" dirty="0" err="1"/>
              <a:t>bagaimana</a:t>
            </a:r>
            <a:r>
              <a:rPr lang="en-US" sz="2500" i="1" dirty="0"/>
              <a:t>” </a:t>
            </a:r>
            <a:r>
              <a:rPr lang="en-US" sz="2500" i="1" dirty="0" err="1"/>
              <a:t>akan</a:t>
            </a:r>
            <a:r>
              <a:rPr lang="en-US" sz="2500" i="1" dirty="0"/>
              <a:t> </a:t>
            </a:r>
            <a:r>
              <a:rPr lang="en-US" sz="2500" i="1" dirty="0" err="1"/>
              <a:t>melakukan</a:t>
            </a:r>
            <a:r>
              <a:rPr lang="en-US" sz="2500" i="1" dirty="0"/>
              <a:t> </a:t>
            </a:r>
            <a:r>
              <a:rPr lang="en-US" sz="2500" dirty="0"/>
              <a:t>“</a:t>
            </a:r>
          </a:p>
        </p:txBody>
      </p:sp>
      <p:sp>
        <p:nvSpPr>
          <p:cNvPr id="10" name="Content Placeholder 11">
            <a:extLst>
              <a:ext uri="{FF2B5EF4-FFF2-40B4-BE49-F238E27FC236}">
                <a16:creationId xmlns:a16="http://schemas.microsoft.com/office/drawing/2014/main" id="{B345FC37-C10F-4729-A837-1625721FF460}"/>
              </a:ext>
            </a:extLst>
          </p:cNvPr>
          <p:cNvSpPr txBox="1">
            <a:spLocks/>
          </p:cNvSpPr>
          <p:nvPr/>
        </p:nvSpPr>
        <p:spPr>
          <a:xfrm>
            <a:off x="1097279" y="3272431"/>
            <a:ext cx="10056433" cy="2945647"/>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0"/>
              </a:spcBef>
              <a:spcAft>
                <a:spcPts val="600"/>
              </a:spcAft>
              <a:buNone/>
            </a:pPr>
            <a:r>
              <a:rPr lang="en-US" sz="2400" b="1" dirty="0" err="1"/>
              <a:t>Deskripsi</a:t>
            </a:r>
            <a:endParaRPr lang="en-US" sz="2400" b="1" dirty="0"/>
          </a:p>
          <a:p>
            <a:pPr marL="354013" indent="-255588">
              <a:spcBef>
                <a:spcPts val="200"/>
              </a:spcBef>
              <a:buFont typeface="Arial" panose="020B0604020202020204" pitchFamily="34" charset="0"/>
              <a:buChar char="•"/>
            </a:pPr>
            <a:r>
              <a:rPr lang="en-US" sz="2400" i="1" dirty="0"/>
              <a:t>Logic programming </a:t>
            </a:r>
            <a:r>
              <a:rPr lang="en-US" sz="2400" dirty="0" err="1"/>
              <a:t>diperkenakan</a:t>
            </a:r>
            <a:r>
              <a:rPr lang="en-US" sz="2400" dirty="0"/>
              <a:t> oleh Robert Kowalski pada </a:t>
            </a:r>
            <a:r>
              <a:rPr lang="en-US" sz="2400" dirty="0" err="1"/>
              <a:t>tahun</a:t>
            </a:r>
            <a:r>
              <a:rPr lang="en-US" sz="2400" dirty="0"/>
              <a:t> 1974</a:t>
            </a:r>
          </a:p>
          <a:p>
            <a:pPr marL="354013" indent="-255588">
              <a:spcBef>
                <a:spcPts val="200"/>
              </a:spcBef>
              <a:buFont typeface="Arial" panose="020B0604020202020204" pitchFamily="34" charset="0"/>
              <a:buChar char="•"/>
            </a:pPr>
            <a:r>
              <a:rPr lang="en-US" sz="2400" dirty="0" err="1"/>
              <a:t>Algoritma</a:t>
            </a:r>
            <a:r>
              <a:rPr lang="en-US" sz="2400" dirty="0"/>
              <a:t> </a:t>
            </a:r>
            <a:r>
              <a:rPr lang="en-US" sz="2400" dirty="0" err="1"/>
              <a:t>tersusun</a:t>
            </a:r>
            <a:r>
              <a:rPr lang="en-US" sz="2400" dirty="0"/>
              <a:t> </a:t>
            </a:r>
            <a:r>
              <a:rPr lang="en-US" sz="2400" dirty="0" err="1"/>
              <a:t>atas</a:t>
            </a:r>
            <a:r>
              <a:rPr lang="en-US" sz="2400" dirty="0"/>
              <a:t> </a:t>
            </a:r>
            <a:r>
              <a:rPr lang="en-US" sz="2400" dirty="0" err="1"/>
              <a:t>logika</a:t>
            </a:r>
            <a:r>
              <a:rPr lang="en-US" sz="2400" dirty="0"/>
              <a:t> dan </a:t>
            </a:r>
            <a:r>
              <a:rPr lang="en-US" sz="2400" dirty="0" err="1"/>
              <a:t>kontrol</a:t>
            </a:r>
            <a:endParaRPr lang="en-US" sz="2400" dirty="0"/>
          </a:p>
          <a:p>
            <a:pPr marL="354013" indent="-255588">
              <a:spcBef>
                <a:spcPts val="200"/>
              </a:spcBef>
              <a:buFont typeface="Arial" panose="020B0604020202020204" pitchFamily="34" charset="0"/>
              <a:buChar char="•"/>
            </a:pPr>
            <a:r>
              <a:rPr lang="en-US" sz="2400" dirty="0"/>
              <a:t>Ketika </a:t>
            </a:r>
            <a:r>
              <a:rPr lang="en-US" sz="2400" dirty="0" err="1"/>
              <a:t>diterapkan</a:t>
            </a:r>
            <a:r>
              <a:rPr lang="en-US" sz="2400" dirty="0"/>
              <a:t> logic programming </a:t>
            </a:r>
            <a:r>
              <a:rPr lang="en-US" sz="2400" dirty="0" err="1"/>
              <a:t>digunakan</a:t>
            </a:r>
            <a:r>
              <a:rPr lang="en-US" sz="2400" dirty="0"/>
              <a:t> </a:t>
            </a:r>
            <a:r>
              <a:rPr lang="en-US" sz="2400" dirty="0" err="1"/>
              <a:t>suatu</a:t>
            </a:r>
            <a:r>
              <a:rPr lang="en-US" sz="2400" dirty="0"/>
              <a:t> </a:t>
            </a:r>
            <a:r>
              <a:rPr lang="en-US" sz="2400" dirty="0" err="1"/>
              <a:t>bahasa</a:t>
            </a:r>
            <a:r>
              <a:rPr lang="en-US" sz="2400" dirty="0"/>
              <a:t> </a:t>
            </a:r>
            <a:r>
              <a:rPr lang="en-US" sz="2400" dirty="0" err="1"/>
              <a:t>logika</a:t>
            </a:r>
            <a:r>
              <a:rPr lang="en-US" sz="2400" dirty="0"/>
              <a:t> </a:t>
            </a:r>
            <a:r>
              <a:rPr lang="en-US" sz="2400" dirty="0" err="1"/>
              <a:t>untuk</a:t>
            </a:r>
            <a:r>
              <a:rPr lang="en-US" sz="2400" dirty="0"/>
              <a:t> </a:t>
            </a:r>
            <a:r>
              <a:rPr lang="en-US" sz="2400" dirty="0" err="1"/>
              <a:t>menspesifikasi</a:t>
            </a:r>
            <a:r>
              <a:rPr lang="en-US" sz="2400" dirty="0"/>
              <a:t> </a:t>
            </a:r>
            <a:r>
              <a:rPr lang="en-US" sz="2400" dirty="0" err="1"/>
              <a:t>permasalahan</a:t>
            </a:r>
            <a:r>
              <a:rPr lang="en-US" sz="2400" dirty="0"/>
              <a:t> dan </a:t>
            </a:r>
            <a:r>
              <a:rPr lang="en-US" sz="2400" dirty="0" err="1"/>
              <a:t>kemudian</a:t>
            </a:r>
            <a:r>
              <a:rPr lang="en-US" sz="2400" dirty="0"/>
              <a:t> </a:t>
            </a:r>
            <a:r>
              <a:rPr lang="en-US" sz="2400" dirty="0" err="1"/>
              <a:t>menggunakan</a:t>
            </a:r>
            <a:r>
              <a:rPr lang="en-US" sz="2400" dirty="0"/>
              <a:t> </a:t>
            </a:r>
            <a:r>
              <a:rPr lang="en-US" sz="2400" dirty="0" err="1"/>
              <a:t>suatu</a:t>
            </a:r>
            <a:r>
              <a:rPr lang="en-US" sz="2400" dirty="0"/>
              <a:t> </a:t>
            </a:r>
            <a:r>
              <a:rPr lang="en-US" sz="2400" dirty="0" err="1"/>
              <a:t>prosedur</a:t>
            </a:r>
            <a:r>
              <a:rPr lang="en-US" sz="2400" dirty="0"/>
              <a:t> </a:t>
            </a:r>
            <a:r>
              <a:rPr lang="en-US" sz="2400" dirty="0" err="1"/>
              <a:t>pembuktian</a:t>
            </a:r>
            <a:r>
              <a:rPr lang="en-US" sz="2400" dirty="0"/>
              <a:t> </a:t>
            </a:r>
            <a:r>
              <a:rPr lang="en-US" sz="2400" dirty="0" err="1"/>
              <a:t>untuk</a:t>
            </a:r>
            <a:r>
              <a:rPr lang="en-US" sz="2400" dirty="0"/>
              <a:t> </a:t>
            </a:r>
            <a:r>
              <a:rPr lang="en-US" sz="2400" dirty="0" err="1"/>
              <a:t>melakukan</a:t>
            </a:r>
            <a:r>
              <a:rPr lang="en-US" sz="2400" dirty="0"/>
              <a:t> </a:t>
            </a:r>
            <a:r>
              <a:rPr lang="en-US" sz="2400" dirty="0" err="1"/>
              <a:t>komputasi</a:t>
            </a:r>
            <a:endParaRPr lang="en-US" sz="2400" dirty="0"/>
          </a:p>
          <a:p>
            <a:pPr marL="354013" indent="-255588">
              <a:spcBef>
                <a:spcPts val="200"/>
              </a:spcBef>
              <a:buFont typeface="Arial" panose="020B0604020202020204" pitchFamily="34" charset="0"/>
              <a:buChar char="•"/>
            </a:pPr>
            <a:r>
              <a:rPr lang="en-US" sz="2400" i="1" dirty="0"/>
              <a:t>Prolog</a:t>
            </a:r>
            <a:r>
              <a:rPr lang="en-US" sz="2400" dirty="0"/>
              <a:t> </a:t>
            </a:r>
            <a:r>
              <a:rPr lang="en-US" sz="2400" dirty="0" err="1"/>
              <a:t>termasuk</a:t>
            </a:r>
            <a:r>
              <a:rPr lang="en-US" sz="2400" dirty="0"/>
              <a:t> </a:t>
            </a:r>
            <a:r>
              <a:rPr lang="en-US" sz="2400" dirty="0" err="1"/>
              <a:t>bahasa</a:t>
            </a:r>
            <a:r>
              <a:rPr lang="en-US" sz="2400" dirty="0"/>
              <a:t> yang </a:t>
            </a:r>
            <a:r>
              <a:rPr lang="en-US" sz="2400" dirty="0" err="1"/>
              <a:t>menggunakan</a:t>
            </a:r>
            <a:r>
              <a:rPr lang="en-US" sz="2400" dirty="0"/>
              <a:t> </a:t>
            </a:r>
            <a:r>
              <a:rPr lang="en-US" sz="2400" dirty="0" err="1"/>
              <a:t>pemrograman</a:t>
            </a:r>
            <a:r>
              <a:rPr lang="en-US" sz="2400" dirty="0"/>
              <a:t> </a:t>
            </a:r>
            <a:r>
              <a:rPr lang="en-US" sz="2400" dirty="0" err="1"/>
              <a:t>logika</a:t>
            </a:r>
            <a:r>
              <a:rPr lang="en-US" sz="2400" dirty="0"/>
              <a:t> </a:t>
            </a:r>
            <a:r>
              <a:rPr lang="en-US" sz="2400" dirty="0" err="1"/>
              <a:t>untuk</a:t>
            </a:r>
            <a:r>
              <a:rPr lang="en-US" sz="2400" dirty="0"/>
              <a:t> </a:t>
            </a:r>
            <a:r>
              <a:rPr lang="en-US" sz="2400" dirty="0" err="1"/>
              <a:t>melakukan</a:t>
            </a:r>
            <a:r>
              <a:rPr lang="en-US" sz="2400" dirty="0"/>
              <a:t> proses </a:t>
            </a:r>
            <a:r>
              <a:rPr lang="en-US" sz="2400" dirty="0" err="1"/>
              <a:t>komputasi</a:t>
            </a:r>
            <a:endParaRPr lang="en-US" sz="2400" dirty="0"/>
          </a:p>
        </p:txBody>
      </p:sp>
      <p:sp>
        <p:nvSpPr>
          <p:cNvPr id="7" name="Rounded Rectangle 37">
            <a:extLst>
              <a:ext uri="{FF2B5EF4-FFF2-40B4-BE49-F238E27FC236}">
                <a16:creationId xmlns:a16="http://schemas.microsoft.com/office/drawing/2014/main" id="{D60C6ED0-E8D1-4E9C-93EF-E5F9361A84A6}"/>
              </a:ext>
            </a:extLst>
          </p:cNvPr>
          <p:cNvSpPr/>
          <p:nvPr/>
        </p:nvSpPr>
        <p:spPr>
          <a:xfrm>
            <a:off x="10060302" y="858978"/>
            <a:ext cx="1095378" cy="750098"/>
          </a:xfrm>
          <a:prstGeom prst="roundRect">
            <a:avLst>
              <a:gd name="adj" fmla="val 10000"/>
            </a:avLst>
          </a:prstGeom>
          <a:blipFill rotWithShape="0">
            <a:blip r:embed="rId2"/>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ID"/>
          </a:p>
        </p:txBody>
      </p:sp>
      <p:sp>
        <p:nvSpPr>
          <p:cNvPr id="11" name="Rounded Rectangle 40">
            <a:extLst>
              <a:ext uri="{FF2B5EF4-FFF2-40B4-BE49-F238E27FC236}">
                <a16:creationId xmlns:a16="http://schemas.microsoft.com/office/drawing/2014/main" id="{F5E607EE-2E81-4A60-B1C2-57194BDCA6C0}"/>
              </a:ext>
            </a:extLst>
          </p:cNvPr>
          <p:cNvSpPr/>
          <p:nvPr/>
        </p:nvSpPr>
        <p:spPr>
          <a:xfrm>
            <a:off x="9627349" y="1074991"/>
            <a:ext cx="432953" cy="484341"/>
          </a:xfrm>
          <a:prstGeom prst="roundRect">
            <a:avLst>
              <a:gd name="adj" fmla="val 10000"/>
            </a:avLst>
          </a:prstGeom>
          <a:blipFill rotWithShape="0">
            <a:blip r:embed="rId3"/>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ID"/>
          </a:p>
        </p:txBody>
      </p:sp>
    </p:spTree>
    <p:extLst>
      <p:ext uri="{BB962C8B-B14F-4D97-AF65-F5344CB8AC3E}">
        <p14:creationId xmlns:p14="http://schemas.microsoft.com/office/powerpoint/2010/main" val="2873546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31EF33E-A6F4-4CA7-B5D0-E7D1237BD608}"/>
              </a:ext>
            </a:extLst>
          </p:cNvPr>
          <p:cNvSpPr>
            <a:spLocks noGrp="1"/>
          </p:cNvSpPr>
          <p:nvPr>
            <p:ph type="title"/>
          </p:nvPr>
        </p:nvSpPr>
        <p:spPr>
          <a:xfrm>
            <a:off x="1097280" y="286603"/>
            <a:ext cx="10058400" cy="1450757"/>
          </a:xfrm>
        </p:spPr>
        <p:txBody>
          <a:bodyPr>
            <a:normAutofit/>
          </a:bodyPr>
          <a:lstStyle/>
          <a:p>
            <a:r>
              <a:rPr lang="en-US" sz="4000" b="1" dirty="0"/>
              <a:t>PEMROGRAMAN LOGIKA</a:t>
            </a:r>
            <a:br>
              <a:rPr lang="id-ID" sz="4000" b="1" dirty="0"/>
            </a:br>
            <a:r>
              <a:rPr lang="en-US" sz="2700" i="1" dirty="0"/>
              <a:t>Alat Bantu </a:t>
            </a:r>
            <a:r>
              <a:rPr lang="en-US" sz="2700" i="1" dirty="0" err="1"/>
              <a:t>Pemrograman</a:t>
            </a:r>
            <a:endParaRPr lang="id-ID" sz="2700" i="1" dirty="0"/>
          </a:p>
        </p:txBody>
      </p:sp>
      <p:sp>
        <p:nvSpPr>
          <p:cNvPr id="10" name="Content Placeholder 11">
            <a:extLst>
              <a:ext uri="{FF2B5EF4-FFF2-40B4-BE49-F238E27FC236}">
                <a16:creationId xmlns:a16="http://schemas.microsoft.com/office/drawing/2014/main" id="{B345FC37-C10F-4729-A837-1625721FF460}"/>
              </a:ext>
            </a:extLst>
          </p:cNvPr>
          <p:cNvSpPr txBox="1">
            <a:spLocks/>
          </p:cNvSpPr>
          <p:nvPr/>
        </p:nvSpPr>
        <p:spPr>
          <a:xfrm>
            <a:off x="1097279" y="1825089"/>
            <a:ext cx="10460737" cy="4520847"/>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0"/>
              </a:spcBef>
              <a:spcAft>
                <a:spcPts val="600"/>
              </a:spcAft>
              <a:buNone/>
            </a:pPr>
            <a:r>
              <a:rPr lang="en-US" sz="2400" b="1" dirty="0" err="1"/>
              <a:t>Deskripsi</a:t>
            </a:r>
            <a:endParaRPr lang="en-US" sz="2400" b="1" dirty="0"/>
          </a:p>
          <a:p>
            <a:pPr marL="98425" indent="0">
              <a:spcBef>
                <a:spcPts val="200"/>
              </a:spcBef>
              <a:buNone/>
            </a:pPr>
            <a:r>
              <a:rPr lang="en-US" sz="2400" i="1" dirty="0"/>
              <a:t>Tools </a:t>
            </a:r>
            <a:r>
              <a:rPr lang="en-US" sz="2400" dirty="0" err="1"/>
              <a:t>berikut</a:t>
            </a:r>
            <a:r>
              <a:rPr lang="en-US" sz="2400" dirty="0"/>
              <a:t> </a:t>
            </a:r>
            <a:r>
              <a:rPr lang="en-US" sz="2400" dirty="0" err="1"/>
              <a:t>ditempatkan</a:t>
            </a:r>
            <a:r>
              <a:rPr lang="en-US" sz="2400" dirty="0"/>
              <a:t> </a:t>
            </a:r>
            <a:r>
              <a:rPr lang="en-US" sz="2400" dirty="0" err="1"/>
              <a:t>berdasarkan</a:t>
            </a:r>
            <a:r>
              <a:rPr lang="en-US" sz="2400" dirty="0"/>
              <a:t> </a:t>
            </a:r>
            <a:r>
              <a:rPr lang="en-US" sz="2400" dirty="0" err="1"/>
              <a:t>urutan</a:t>
            </a:r>
            <a:r>
              <a:rPr lang="en-US" sz="2400" dirty="0"/>
              <a:t> </a:t>
            </a:r>
            <a:r>
              <a:rPr lang="en-US" sz="2400" dirty="0" err="1"/>
              <a:t>tingkat</a:t>
            </a:r>
            <a:r>
              <a:rPr lang="en-US" sz="2400" dirty="0"/>
              <a:t> </a:t>
            </a:r>
            <a:r>
              <a:rPr lang="en-US" sz="2400" dirty="0" err="1"/>
              <a:t>fleksibilitas</a:t>
            </a:r>
            <a:r>
              <a:rPr lang="en-US" sz="2400" dirty="0"/>
              <a:t> dan </a:t>
            </a:r>
            <a:r>
              <a:rPr lang="en-US" sz="2400" dirty="0" err="1"/>
              <a:t>kompleksitas</a:t>
            </a:r>
            <a:r>
              <a:rPr lang="en-US" sz="2400" dirty="0"/>
              <a:t> </a:t>
            </a:r>
            <a:r>
              <a:rPr lang="en-US" sz="2400" dirty="0" err="1"/>
              <a:t>dalam</a:t>
            </a:r>
            <a:r>
              <a:rPr lang="en-US" sz="2400" dirty="0"/>
              <a:t> </a:t>
            </a:r>
            <a:r>
              <a:rPr lang="en-US" sz="2400" dirty="0" err="1"/>
              <a:t>pengembangannya</a:t>
            </a:r>
            <a:r>
              <a:rPr lang="en-US" sz="2400" dirty="0"/>
              <a:t>:</a:t>
            </a:r>
          </a:p>
          <a:p>
            <a:pPr marL="354013" indent="-255588">
              <a:spcBef>
                <a:spcPts val="200"/>
              </a:spcBef>
              <a:buFont typeface="Arial" panose="020B0604020202020204" pitchFamily="34" charset="0"/>
              <a:buChar char="•"/>
            </a:pPr>
            <a:r>
              <a:rPr lang="en-US" sz="2400" i="1" dirty="0"/>
              <a:t>Procedural languages</a:t>
            </a:r>
          </a:p>
          <a:p>
            <a:pPr marL="354013" indent="-255588">
              <a:spcBef>
                <a:spcPts val="200"/>
              </a:spcBef>
              <a:buFont typeface="Arial" panose="020B0604020202020204" pitchFamily="34" charset="0"/>
              <a:buChar char="•"/>
            </a:pPr>
            <a:r>
              <a:rPr lang="en-US" sz="2400" i="1" dirty="0"/>
              <a:t>AI languages</a:t>
            </a:r>
          </a:p>
          <a:p>
            <a:pPr marL="354013" indent="-255588">
              <a:spcBef>
                <a:spcPts val="200"/>
              </a:spcBef>
              <a:buFont typeface="Arial" panose="020B0604020202020204" pitchFamily="34" charset="0"/>
              <a:buChar char="•"/>
            </a:pPr>
            <a:r>
              <a:rPr lang="en-US" sz="2400" i="1" dirty="0"/>
              <a:t>Development environments</a:t>
            </a:r>
          </a:p>
          <a:p>
            <a:pPr marL="354013" indent="-255588">
              <a:spcBef>
                <a:spcPts val="200"/>
              </a:spcBef>
              <a:buFont typeface="Arial" panose="020B0604020202020204" pitchFamily="34" charset="0"/>
              <a:buChar char="•"/>
            </a:pPr>
            <a:r>
              <a:rPr lang="en-US" sz="2400" i="1" dirty="0"/>
              <a:t>Shells</a:t>
            </a:r>
          </a:p>
          <a:p>
            <a:pPr marL="98425" indent="0">
              <a:spcBef>
                <a:spcPts val="1800"/>
              </a:spcBef>
              <a:buNone/>
            </a:pPr>
            <a:r>
              <a:rPr lang="en-US" sz="2400" dirty="0"/>
              <a:t>Prolog </a:t>
            </a:r>
            <a:r>
              <a:rPr lang="en-US" sz="2400" dirty="0" err="1"/>
              <a:t>adalah</a:t>
            </a:r>
            <a:r>
              <a:rPr lang="en-US" sz="2400" dirty="0"/>
              <a:t> </a:t>
            </a:r>
            <a:r>
              <a:rPr lang="en-US" sz="2400" dirty="0" err="1"/>
              <a:t>bahasa</a:t>
            </a:r>
            <a:r>
              <a:rPr lang="en-US" sz="2400" dirty="0"/>
              <a:t> </a:t>
            </a:r>
            <a:r>
              <a:rPr lang="en-US" sz="2400" dirty="0" err="1"/>
              <a:t>pemrograman</a:t>
            </a:r>
            <a:r>
              <a:rPr lang="en-US" sz="2400" dirty="0"/>
              <a:t> yang </a:t>
            </a:r>
            <a:r>
              <a:rPr lang="en-US" sz="2400" dirty="0" err="1"/>
              <a:t>dirancang</a:t>
            </a:r>
            <a:r>
              <a:rPr lang="en-US" sz="2400" dirty="0"/>
              <a:t> </a:t>
            </a:r>
            <a:r>
              <a:rPr lang="en-US" sz="2400" dirty="0" err="1"/>
              <a:t>untuk</a:t>
            </a:r>
            <a:r>
              <a:rPr lang="en-US" sz="2400" dirty="0"/>
              <a:t> </a:t>
            </a:r>
            <a:r>
              <a:rPr lang="en-US" sz="2400" dirty="0" err="1"/>
              <a:t>pembuatan</a:t>
            </a:r>
            <a:r>
              <a:rPr lang="en-US" sz="2400" dirty="0"/>
              <a:t> </a:t>
            </a:r>
            <a:r>
              <a:rPr lang="en-US" sz="2400" dirty="0" err="1"/>
              <a:t>aplikasi</a:t>
            </a:r>
            <a:r>
              <a:rPr lang="en-US" sz="2400" dirty="0"/>
              <a:t> AI</a:t>
            </a:r>
          </a:p>
          <a:p>
            <a:pPr marL="98425" indent="0" algn="ctr">
              <a:spcBef>
                <a:spcPts val="1800"/>
              </a:spcBef>
              <a:buNone/>
            </a:pPr>
            <a:r>
              <a:rPr lang="en-US" i="1" dirty="0"/>
              <a:t>Program yang </a:t>
            </a:r>
            <a:r>
              <a:rPr lang="en-US" i="1" dirty="0" err="1"/>
              <a:t>ditulis</a:t>
            </a:r>
            <a:r>
              <a:rPr lang="en-US" i="1" dirty="0"/>
              <a:t> </a:t>
            </a:r>
            <a:r>
              <a:rPr lang="en-US" i="1" dirty="0" err="1"/>
              <a:t>dalam</a:t>
            </a:r>
            <a:r>
              <a:rPr lang="en-US" i="1" dirty="0"/>
              <a:t> </a:t>
            </a:r>
            <a:r>
              <a:rPr lang="en-US" i="1" dirty="0" err="1"/>
              <a:t>bahasa</a:t>
            </a:r>
            <a:r>
              <a:rPr lang="en-US" i="1" dirty="0"/>
              <a:t> </a:t>
            </a:r>
            <a:r>
              <a:rPr lang="en-US" i="1" dirty="0" err="1"/>
              <a:t>deklaratif</a:t>
            </a:r>
            <a:r>
              <a:rPr lang="en-US" i="1" dirty="0"/>
              <a:t> </a:t>
            </a:r>
            <a:r>
              <a:rPr lang="en-US" i="1" dirty="0" err="1"/>
              <a:t>mencakup</a:t>
            </a:r>
            <a:r>
              <a:rPr lang="en-US" i="1" dirty="0"/>
              <a:t> </a:t>
            </a:r>
            <a:r>
              <a:rPr lang="en-US" i="1" dirty="0" err="1"/>
              <a:t>sekumpulan</a:t>
            </a:r>
            <a:r>
              <a:rPr lang="en-US" i="1" dirty="0"/>
              <a:t> </a:t>
            </a:r>
            <a:r>
              <a:rPr lang="en-US" i="1" dirty="0" err="1"/>
              <a:t>deklarasi</a:t>
            </a:r>
            <a:r>
              <a:rPr lang="en-US" i="1" dirty="0"/>
              <a:t> </a:t>
            </a:r>
            <a:r>
              <a:rPr lang="en-US" i="1" dirty="0" err="1"/>
              <a:t>tentang</a:t>
            </a:r>
            <a:r>
              <a:rPr lang="en-US" i="1" dirty="0"/>
              <a:t> </a:t>
            </a:r>
            <a:r>
              <a:rPr lang="en-US" i="1" dirty="0" err="1"/>
              <a:t>bidang</a:t>
            </a:r>
            <a:r>
              <a:rPr lang="en-US" i="1" dirty="0"/>
              <a:t> </a:t>
            </a:r>
            <a:r>
              <a:rPr lang="en-US" i="1" dirty="0" err="1"/>
              <a:t>tertentu</a:t>
            </a:r>
            <a:r>
              <a:rPr lang="en-US" i="1" dirty="0"/>
              <a:t> </a:t>
            </a:r>
            <a:r>
              <a:rPr lang="en-US" i="1" dirty="0" err="1"/>
              <a:t>dari</a:t>
            </a:r>
            <a:r>
              <a:rPr lang="en-US" i="1" dirty="0"/>
              <a:t> </a:t>
            </a:r>
            <a:r>
              <a:rPr lang="en-US" i="1" dirty="0" err="1"/>
              <a:t>pengetahuan</a:t>
            </a:r>
            <a:r>
              <a:rPr lang="en-US" i="1" dirty="0"/>
              <a:t>, </a:t>
            </a:r>
            <a:r>
              <a:rPr lang="en-US" i="1" dirty="0" err="1"/>
              <a:t>sehingga</a:t>
            </a:r>
            <a:r>
              <a:rPr lang="en-US" i="1" dirty="0"/>
              <a:t> </a:t>
            </a:r>
            <a:r>
              <a:rPr lang="en-US" i="1" dirty="0" err="1"/>
              <a:t>dapat</a:t>
            </a:r>
            <a:r>
              <a:rPr lang="en-US" i="1" dirty="0"/>
              <a:t> </a:t>
            </a:r>
            <a:r>
              <a:rPr lang="en-US" i="1" dirty="0" err="1"/>
              <a:t>menentukan</a:t>
            </a:r>
            <a:r>
              <a:rPr lang="en-US" i="1" dirty="0"/>
              <a:t> </a:t>
            </a:r>
            <a:r>
              <a:rPr lang="en-US" i="1" dirty="0" err="1"/>
              <a:t>kebenaran</a:t>
            </a:r>
            <a:r>
              <a:rPr lang="en-US" i="1" dirty="0"/>
              <a:t> </a:t>
            </a:r>
            <a:r>
              <a:rPr lang="en-US" i="1" dirty="0" err="1"/>
              <a:t>dari</a:t>
            </a:r>
            <a:r>
              <a:rPr lang="en-US" i="1" dirty="0"/>
              <a:t> </a:t>
            </a:r>
            <a:r>
              <a:rPr lang="en-US" i="1" dirty="0" err="1"/>
              <a:t>sebuah</a:t>
            </a:r>
            <a:r>
              <a:rPr lang="en-US" i="1" dirty="0"/>
              <a:t> </a:t>
            </a:r>
            <a:r>
              <a:rPr lang="en-US" i="1" dirty="0" err="1"/>
              <a:t>pernyataan</a:t>
            </a:r>
            <a:r>
              <a:rPr lang="en-US" i="1" dirty="0"/>
              <a:t> </a:t>
            </a:r>
            <a:r>
              <a:rPr lang="en-US" i="1" dirty="0" err="1"/>
              <a:t>serta</a:t>
            </a:r>
            <a:r>
              <a:rPr lang="en-US" i="1" dirty="0"/>
              <a:t> </a:t>
            </a:r>
            <a:r>
              <a:rPr lang="en-US" i="1" dirty="0" err="1"/>
              <a:t>mencari</a:t>
            </a:r>
            <a:r>
              <a:rPr lang="en-US" i="1" dirty="0"/>
              <a:t> </a:t>
            </a:r>
            <a:r>
              <a:rPr lang="en-US" i="1" dirty="0" err="1"/>
              <a:t>solusi</a:t>
            </a:r>
            <a:r>
              <a:rPr lang="en-US" i="1" dirty="0"/>
              <a:t> </a:t>
            </a:r>
            <a:r>
              <a:rPr lang="en-US" i="1" dirty="0" err="1"/>
              <a:t>untuk</a:t>
            </a:r>
            <a:r>
              <a:rPr lang="en-US" i="1" dirty="0"/>
              <a:t> </a:t>
            </a:r>
            <a:r>
              <a:rPr lang="en-US" i="1" dirty="0" err="1"/>
              <a:t>masalah</a:t>
            </a:r>
            <a:endParaRPr lang="en-US" i="1" dirty="0"/>
          </a:p>
        </p:txBody>
      </p:sp>
      <p:sp>
        <p:nvSpPr>
          <p:cNvPr id="7" name="Rounded Rectangle 37">
            <a:extLst>
              <a:ext uri="{FF2B5EF4-FFF2-40B4-BE49-F238E27FC236}">
                <a16:creationId xmlns:a16="http://schemas.microsoft.com/office/drawing/2014/main" id="{D60C6ED0-E8D1-4E9C-93EF-E5F9361A84A6}"/>
              </a:ext>
            </a:extLst>
          </p:cNvPr>
          <p:cNvSpPr/>
          <p:nvPr/>
        </p:nvSpPr>
        <p:spPr>
          <a:xfrm>
            <a:off x="10060302" y="858978"/>
            <a:ext cx="1095378" cy="750098"/>
          </a:xfrm>
          <a:prstGeom prst="roundRect">
            <a:avLst>
              <a:gd name="adj" fmla="val 10000"/>
            </a:avLst>
          </a:prstGeom>
          <a:blipFill rotWithShape="0">
            <a:blip r:embed="rId2"/>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ID"/>
          </a:p>
        </p:txBody>
      </p:sp>
      <p:sp>
        <p:nvSpPr>
          <p:cNvPr id="11" name="Rounded Rectangle 40">
            <a:extLst>
              <a:ext uri="{FF2B5EF4-FFF2-40B4-BE49-F238E27FC236}">
                <a16:creationId xmlns:a16="http://schemas.microsoft.com/office/drawing/2014/main" id="{F5E607EE-2E81-4A60-B1C2-57194BDCA6C0}"/>
              </a:ext>
            </a:extLst>
          </p:cNvPr>
          <p:cNvSpPr/>
          <p:nvPr/>
        </p:nvSpPr>
        <p:spPr>
          <a:xfrm>
            <a:off x="9627349" y="1074991"/>
            <a:ext cx="432953" cy="484341"/>
          </a:xfrm>
          <a:prstGeom prst="roundRect">
            <a:avLst>
              <a:gd name="adj" fmla="val 10000"/>
            </a:avLst>
          </a:prstGeom>
          <a:blipFill rotWithShape="0">
            <a:blip r:embed="rId3"/>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ID"/>
          </a:p>
        </p:txBody>
      </p:sp>
    </p:spTree>
    <p:extLst>
      <p:ext uri="{BB962C8B-B14F-4D97-AF65-F5344CB8AC3E}">
        <p14:creationId xmlns:p14="http://schemas.microsoft.com/office/powerpoint/2010/main" val="2144327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6" end="6"/>
                                            </p:txEl>
                                          </p:spTgt>
                                        </p:tgtEl>
                                        <p:attrNameLst>
                                          <p:attrName>style.visibility</p:attrName>
                                        </p:attrNameLst>
                                      </p:cBhvr>
                                      <p:to>
                                        <p:strVal val="visible"/>
                                      </p:to>
                                    </p:set>
                                    <p:animEffect transition="in" filter="fade">
                                      <p:cBhvr>
                                        <p:cTn id="7" dur="500"/>
                                        <p:tgtEl>
                                          <p:spTgt spid="10">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
                                            <p:txEl>
                                              <p:pRg st="7" end="7"/>
                                            </p:txEl>
                                          </p:spTgt>
                                        </p:tgtEl>
                                        <p:attrNameLst>
                                          <p:attrName>style.visibility</p:attrName>
                                        </p:attrNameLst>
                                      </p:cBhvr>
                                      <p:to>
                                        <p:strVal val="visible"/>
                                      </p:to>
                                    </p:set>
                                    <p:animEffect transition="in" filter="fade">
                                      <p:cBhvr>
                                        <p:cTn id="10" dur="500"/>
                                        <p:tgtEl>
                                          <p:spTgt spid="1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1097280" y="331208"/>
            <a:ext cx="10058400" cy="1313596"/>
          </a:xfrm>
        </p:spPr>
        <p:txBody>
          <a:bodyPr>
            <a:normAutofit/>
          </a:bodyPr>
          <a:lstStyle/>
          <a:p>
            <a:r>
              <a:rPr lang="id-ID" sz="3200" b="1" dirty="0">
                <a:latin typeface="+mn-lt"/>
              </a:rPr>
              <a:t>Dr. Aradea, S.T., M.T.</a:t>
            </a:r>
            <a:br>
              <a:rPr lang="id-ID" sz="4400" b="1" dirty="0">
                <a:latin typeface="+mn-lt"/>
              </a:rPr>
            </a:br>
            <a:r>
              <a:rPr lang="id-ID" sz="2600" dirty="0"/>
              <a:t>Lecturer/ Researcher</a:t>
            </a:r>
            <a:br>
              <a:rPr lang="id-ID" sz="2600" dirty="0"/>
            </a:br>
            <a:r>
              <a:rPr lang="en-US" sz="2600" dirty="0"/>
              <a:t>Artificial Intelligence </a:t>
            </a:r>
            <a:r>
              <a:rPr lang="en-US" sz="2600" dirty="0" err="1"/>
              <a:t>Siliwangi</a:t>
            </a:r>
            <a:r>
              <a:rPr lang="en-US" sz="2600" dirty="0"/>
              <a:t> </a:t>
            </a:r>
            <a:r>
              <a:rPr lang="id-ID" sz="2600" dirty="0"/>
              <a:t>Research Group</a:t>
            </a:r>
          </a:p>
        </p:txBody>
      </p:sp>
      <p:sp>
        <p:nvSpPr>
          <p:cNvPr id="11" name="Content Placeholder 2"/>
          <p:cNvSpPr>
            <a:spLocks noGrp="1"/>
          </p:cNvSpPr>
          <p:nvPr>
            <p:ph idx="1"/>
          </p:nvPr>
        </p:nvSpPr>
        <p:spPr>
          <a:xfrm>
            <a:off x="1097280" y="1904890"/>
            <a:ext cx="10058400" cy="1415876"/>
          </a:xfrm>
        </p:spPr>
        <p:txBody>
          <a:bodyPr>
            <a:normAutofit lnSpcReduction="10000"/>
          </a:bodyPr>
          <a:lstStyle/>
          <a:p>
            <a:pPr>
              <a:spcBef>
                <a:spcPts val="0"/>
              </a:spcBef>
              <a:spcAft>
                <a:spcPts val="0"/>
              </a:spcAft>
            </a:pPr>
            <a:r>
              <a:rPr lang="id-ID" sz="2600" b="1" i="1" dirty="0"/>
              <a:t>Research Field</a:t>
            </a:r>
          </a:p>
          <a:p>
            <a:pPr>
              <a:spcBef>
                <a:spcPts val="0"/>
              </a:spcBef>
              <a:spcAft>
                <a:spcPts val="0"/>
              </a:spcAft>
            </a:pPr>
            <a:r>
              <a:rPr lang="en-US" sz="2400" dirty="0"/>
              <a:t>Self-Adaptive Systems, Artificial Intelligence, Automated Software Engineering</a:t>
            </a:r>
            <a:r>
              <a:rPr lang="id-ID" sz="2400" dirty="0"/>
              <a:t>, Agent Based Modeling, </a:t>
            </a:r>
            <a:r>
              <a:rPr lang="en-US" sz="2400" dirty="0"/>
              <a:t>Context-Aware </a:t>
            </a:r>
            <a:r>
              <a:rPr lang="id-ID" sz="2400" dirty="0"/>
              <a:t>Computing</a:t>
            </a:r>
            <a:r>
              <a:rPr lang="en-US" sz="2400" dirty="0"/>
              <a:t>, Information Automation</a:t>
            </a:r>
            <a:r>
              <a:rPr lang="id-ID" sz="2400" dirty="0"/>
              <a:t>, Intelligent Agents, Knowledge-Based Systems, </a:t>
            </a:r>
            <a:r>
              <a:rPr lang="en-US" sz="2400" dirty="0"/>
              <a:t>Information Science</a:t>
            </a:r>
            <a:r>
              <a:rPr lang="id-ID" sz="2400" dirty="0"/>
              <a:t>, </a:t>
            </a:r>
            <a:r>
              <a:rPr lang="en-US" sz="2400" dirty="0"/>
              <a:t>IT Service</a:t>
            </a:r>
            <a:r>
              <a:rPr lang="id-ID" sz="2400" dirty="0"/>
              <a:t>s</a:t>
            </a: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1080" y="3449422"/>
            <a:ext cx="2097414" cy="2538380"/>
          </a:xfrm>
          <a:prstGeom prst="rect">
            <a:avLst/>
          </a:prstGeom>
        </p:spPr>
      </p:pic>
      <p:pic>
        <p:nvPicPr>
          <p:cNvPr id="7" name="Picture 6">
            <a:extLst>
              <a:ext uri="{FF2B5EF4-FFF2-40B4-BE49-F238E27FC236}">
                <a16:creationId xmlns:a16="http://schemas.microsoft.com/office/drawing/2014/main" id="{98409285-E061-4A27-9087-3B8384AC7037}"/>
              </a:ext>
            </a:extLst>
          </p:cNvPr>
          <p:cNvPicPr>
            <a:picLocks noChangeAspect="1"/>
          </p:cNvPicPr>
          <p:nvPr/>
        </p:nvPicPr>
        <p:blipFill>
          <a:blip r:embed="rId3"/>
          <a:stretch>
            <a:fillRect/>
          </a:stretch>
        </p:blipFill>
        <p:spPr>
          <a:xfrm>
            <a:off x="9409880" y="611611"/>
            <a:ext cx="1745800" cy="940206"/>
          </a:xfrm>
          <a:prstGeom prst="rect">
            <a:avLst/>
          </a:prstGeom>
        </p:spPr>
      </p:pic>
      <p:sp>
        <p:nvSpPr>
          <p:cNvPr id="8" name="Content Placeholder 2">
            <a:extLst>
              <a:ext uri="{FF2B5EF4-FFF2-40B4-BE49-F238E27FC236}">
                <a16:creationId xmlns:a16="http://schemas.microsoft.com/office/drawing/2014/main" id="{7D25929E-5A27-4367-A9F5-426CF0B474C7}"/>
              </a:ext>
            </a:extLst>
          </p:cNvPr>
          <p:cNvSpPr txBox="1">
            <a:spLocks/>
          </p:cNvSpPr>
          <p:nvPr/>
        </p:nvSpPr>
        <p:spPr>
          <a:xfrm>
            <a:off x="3569045" y="3409081"/>
            <a:ext cx="7586635" cy="2768033"/>
          </a:xfrm>
          <a:prstGeom prst="rect">
            <a:avLst/>
          </a:prstGeom>
        </p:spPr>
        <p:txBody>
          <a:bodyPr vert="horz" lIns="0" tIns="45720" rIns="0" bIns="45720"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spcAft>
                <a:spcPts val="0"/>
              </a:spcAft>
            </a:pPr>
            <a:r>
              <a:rPr lang="id-ID" sz="2800" b="1" i="1" dirty="0"/>
              <a:t>Education</a:t>
            </a:r>
          </a:p>
          <a:p>
            <a:pPr>
              <a:spcBef>
                <a:spcPts val="0"/>
              </a:spcBef>
              <a:spcAft>
                <a:spcPts val="0"/>
              </a:spcAft>
            </a:pPr>
            <a:r>
              <a:rPr lang="id-ID" sz="2600" dirty="0"/>
              <a:t>S1: Informatics </a:t>
            </a:r>
            <a:r>
              <a:rPr lang="en-US" sz="2600" dirty="0"/>
              <a:t>-</a:t>
            </a:r>
            <a:r>
              <a:rPr lang="id-ID" sz="2600" dirty="0"/>
              <a:t> UII (Yogyakarta)</a:t>
            </a:r>
          </a:p>
          <a:p>
            <a:pPr>
              <a:spcBef>
                <a:spcPts val="0"/>
              </a:spcBef>
              <a:spcAft>
                <a:spcPts val="0"/>
              </a:spcAft>
            </a:pPr>
            <a:r>
              <a:rPr lang="id-ID" sz="2600" dirty="0"/>
              <a:t>S2: Informatics </a:t>
            </a:r>
            <a:r>
              <a:rPr lang="en-US" sz="2600" dirty="0"/>
              <a:t>-</a:t>
            </a:r>
            <a:r>
              <a:rPr lang="id-ID" sz="2600" dirty="0"/>
              <a:t> ITB (Bandung)</a:t>
            </a:r>
          </a:p>
          <a:p>
            <a:pPr>
              <a:spcBef>
                <a:spcPts val="0"/>
              </a:spcBef>
              <a:spcAft>
                <a:spcPts val="0"/>
              </a:spcAft>
            </a:pPr>
            <a:r>
              <a:rPr lang="id-ID" sz="2600" dirty="0"/>
              <a:t>S3: Electrical Engineering and Informatics </a:t>
            </a:r>
            <a:r>
              <a:rPr lang="en-US" sz="2600" dirty="0"/>
              <a:t>-</a:t>
            </a:r>
            <a:r>
              <a:rPr lang="id-ID" sz="2600" dirty="0"/>
              <a:t> ITB (Bandung)</a:t>
            </a:r>
          </a:p>
          <a:p>
            <a:pPr>
              <a:spcBef>
                <a:spcPts val="0"/>
              </a:spcBef>
              <a:spcAft>
                <a:spcPts val="0"/>
              </a:spcAft>
            </a:pPr>
            <a:endParaRPr lang="id-ID" sz="1500" dirty="0"/>
          </a:p>
          <a:p>
            <a:pPr>
              <a:spcBef>
                <a:spcPts val="0"/>
              </a:spcBef>
              <a:spcAft>
                <a:spcPts val="0"/>
              </a:spcAft>
            </a:pPr>
            <a:r>
              <a:rPr lang="id-ID" sz="2800" b="1" i="1" dirty="0"/>
              <a:t>Links</a:t>
            </a:r>
          </a:p>
          <a:p>
            <a:pPr>
              <a:spcBef>
                <a:spcPts val="0"/>
              </a:spcBef>
              <a:spcAft>
                <a:spcPts val="0"/>
              </a:spcAft>
            </a:pPr>
            <a:r>
              <a:rPr lang="id-ID" sz="2200" dirty="0">
                <a:hlinkClick r:id="rId4"/>
              </a:rPr>
              <a:t>aradea.informatika@gmail.com</a:t>
            </a:r>
            <a:endParaRPr lang="id-ID" sz="2200" dirty="0"/>
          </a:p>
          <a:p>
            <a:pPr>
              <a:spcBef>
                <a:spcPts val="0"/>
              </a:spcBef>
              <a:spcAft>
                <a:spcPts val="0"/>
              </a:spcAft>
            </a:pPr>
            <a:r>
              <a:rPr lang="id-ID" sz="2200" dirty="0">
                <a:hlinkClick r:id="rId5"/>
              </a:rPr>
              <a:t>https://s.id/ais-yt</a:t>
            </a:r>
            <a:endParaRPr lang="en-US" sz="2200" dirty="0">
              <a:hlinkClick r:id="rId6"/>
            </a:endParaRPr>
          </a:p>
          <a:p>
            <a:pPr>
              <a:spcBef>
                <a:spcPts val="0"/>
              </a:spcBef>
              <a:spcAft>
                <a:spcPts val="0"/>
              </a:spcAft>
            </a:pPr>
            <a:r>
              <a:rPr lang="id-ID" sz="2200" dirty="0">
                <a:hlinkClick r:id="rId7"/>
              </a:rPr>
              <a:t>http://ais.if.unsil.ac.id/</a:t>
            </a:r>
            <a:endParaRPr lang="id-ID" sz="2200" dirty="0"/>
          </a:p>
          <a:p>
            <a:pPr>
              <a:spcBef>
                <a:spcPts val="0"/>
              </a:spcBef>
              <a:spcAft>
                <a:spcPts val="0"/>
              </a:spcAft>
            </a:pPr>
            <a:r>
              <a:rPr lang="id-ID" sz="2200" dirty="0">
                <a:hlinkClick r:id="rId8"/>
              </a:rPr>
              <a:t>https://www.researchgate.net/profile/Aradea_Dipalokareswara</a:t>
            </a:r>
            <a:endParaRPr lang="id-ID" sz="2200" dirty="0"/>
          </a:p>
        </p:txBody>
      </p:sp>
    </p:spTree>
    <p:extLst>
      <p:ext uri="{BB962C8B-B14F-4D97-AF65-F5344CB8AC3E}">
        <p14:creationId xmlns:p14="http://schemas.microsoft.com/office/powerpoint/2010/main" val="32571535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31EF33E-A6F4-4CA7-B5D0-E7D1237BD608}"/>
              </a:ext>
            </a:extLst>
          </p:cNvPr>
          <p:cNvSpPr>
            <a:spLocks noGrp="1"/>
          </p:cNvSpPr>
          <p:nvPr>
            <p:ph type="title"/>
          </p:nvPr>
        </p:nvSpPr>
        <p:spPr>
          <a:xfrm>
            <a:off x="1097280" y="286603"/>
            <a:ext cx="10058400" cy="1450757"/>
          </a:xfrm>
        </p:spPr>
        <p:txBody>
          <a:bodyPr>
            <a:normAutofit/>
          </a:bodyPr>
          <a:lstStyle/>
          <a:p>
            <a:r>
              <a:rPr lang="en-US" sz="4000" b="1" dirty="0"/>
              <a:t>BAHASA PEMROGRAMAN PROLOG</a:t>
            </a:r>
            <a:br>
              <a:rPr lang="id-ID" sz="4000" b="1" dirty="0"/>
            </a:br>
            <a:r>
              <a:rPr lang="en-US" sz="2700" i="1" dirty="0" err="1"/>
              <a:t>Definisi</a:t>
            </a:r>
            <a:r>
              <a:rPr lang="en-US" sz="2700" i="1" dirty="0"/>
              <a:t> Bahasa Prolog</a:t>
            </a:r>
            <a:endParaRPr lang="id-ID" sz="2700" i="1" dirty="0"/>
          </a:p>
        </p:txBody>
      </p:sp>
      <p:sp>
        <p:nvSpPr>
          <p:cNvPr id="6" name="Content Placeholder 11">
            <a:extLst>
              <a:ext uri="{FF2B5EF4-FFF2-40B4-BE49-F238E27FC236}">
                <a16:creationId xmlns:a16="http://schemas.microsoft.com/office/drawing/2014/main" id="{E5CFEAD5-E07C-4250-B42D-6A5F8A0A799A}"/>
              </a:ext>
            </a:extLst>
          </p:cNvPr>
          <p:cNvSpPr txBox="1">
            <a:spLocks/>
          </p:cNvSpPr>
          <p:nvPr/>
        </p:nvSpPr>
        <p:spPr>
          <a:xfrm>
            <a:off x="1097279" y="1925933"/>
            <a:ext cx="10058401" cy="1157926"/>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lgn="ctr">
              <a:spcBef>
                <a:spcPts val="200"/>
              </a:spcBef>
              <a:buNone/>
            </a:pPr>
            <a:r>
              <a:rPr lang="en-US" sz="2500" i="1" dirty="0"/>
              <a:t>“ Prolog </a:t>
            </a:r>
            <a:r>
              <a:rPr lang="en-US" sz="2500" i="1" dirty="0" err="1"/>
              <a:t>adalah</a:t>
            </a:r>
            <a:r>
              <a:rPr lang="en-US" sz="2500" i="1" dirty="0"/>
              <a:t> </a:t>
            </a:r>
            <a:r>
              <a:rPr lang="en-US" sz="2500" i="1" dirty="0" err="1"/>
              <a:t>bahasa</a:t>
            </a:r>
            <a:r>
              <a:rPr lang="en-US" sz="2500" i="1" dirty="0"/>
              <a:t> </a:t>
            </a:r>
            <a:r>
              <a:rPr lang="en-US" sz="2500" i="1" dirty="0" err="1"/>
              <a:t>pemrograman</a:t>
            </a:r>
            <a:r>
              <a:rPr lang="en-US" sz="2500" i="1" dirty="0"/>
              <a:t> yang </a:t>
            </a:r>
            <a:r>
              <a:rPr lang="en-US" sz="2500" i="1" dirty="0" err="1"/>
              <a:t>menggunakan</a:t>
            </a:r>
            <a:r>
              <a:rPr lang="en-US" sz="2500" i="1" dirty="0"/>
              <a:t> </a:t>
            </a:r>
            <a:r>
              <a:rPr lang="en-US" sz="2500" i="1" dirty="0" err="1"/>
              <a:t>pemrograman</a:t>
            </a:r>
            <a:r>
              <a:rPr lang="en-US" sz="2500" i="1" dirty="0"/>
              <a:t> </a:t>
            </a:r>
            <a:r>
              <a:rPr lang="en-US" sz="2500" i="1" dirty="0" err="1"/>
              <a:t>logika</a:t>
            </a:r>
            <a:r>
              <a:rPr lang="en-US" sz="2500" i="1" dirty="0"/>
              <a:t> </a:t>
            </a:r>
            <a:r>
              <a:rPr lang="en-US" sz="2500" i="1" dirty="0" err="1"/>
              <a:t>untuk</a:t>
            </a:r>
            <a:r>
              <a:rPr lang="en-US" sz="2500" i="1" dirty="0"/>
              <a:t> </a:t>
            </a:r>
            <a:r>
              <a:rPr lang="en-US" sz="2500" i="1" dirty="0" err="1"/>
              <a:t>komputasi</a:t>
            </a:r>
            <a:r>
              <a:rPr lang="en-US" sz="2500" i="1" dirty="0"/>
              <a:t> </a:t>
            </a:r>
            <a:r>
              <a:rPr lang="en-US" sz="2500" dirty="0"/>
              <a:t>“</a:t>
            </a:r>
          </a:p>
        </p:txBody>
      </p:sp>
      <p:sp>
        <p:nvSpPr>
          <p:cNvPr id="10" name="Content Placeholder 11">
            <a:extLst>
              <a:ext uri="{FF2B5EF4-FFF2-40B4-BE49-F238E27FC236}">
                <a16:creationId xmlns:a16="http://schemas.microsoft.com/office/drawing/2014/main" id="{B345FC37-C10F-4729-A837-1625721FF460}"/>
              </a:ext>
            </a:extLst>
          </p:cNvPr>
          <p:cNvSpPr txBox="1">
            <a:spLocks/>
          </p:cNvSpPr>
          <p:nvPr/>
        </p:nvSpPr>
        <p:spPr>
          <a:xfrm>
            <a:off x="1097279" y="3272431"/>
            <a:ext cx="10056433" cy="2945647"/>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0"/>
              </a:spcBef>
              <a:spcAft>
                <a:spcPts val="600"/>
              </a:spcAft>
              <a:buNone/>
            </a:pPr>
            <a:r>
              <a:rPr lang="en-US" sz="2400" b="1" dirty="0" err="1"/>
              <a:t>Deskripsi</a:t>
            </a:r>
            <a:r>
              <a:rPr lang="en-US" sz="2400" b="1" dirty="0"/>
              <a:t> Bahasa Prolog</a:t>
            </a:r>
          </a:p>
          <a:p>
            <a:pPr marL="354013" indent="-255588">
              <a:spcBef>
                <a:spcPts val="200"/>
              </a:spcBef>
              <a:buFont typeface="Arial" panose="020B0604020202020204" pitchFamily="34" charset="0"/>
              <a:buChar char="•"/>
            </a:pPr>
            <a:r>
              <a:rPr lang="en-US" sz="2400" dirty="0"/>
              <a:t>Prolog </a:t>
            </a:r>
            <a:r>
              <a:rPr lang="en-US" sz="2400" dirty="0" err="1"/>
              <a:t>diperkenalkan</a:t>
            </a:r>
            <a:r>
              <a:rPr lang="en-US" sz="2400" dirty="0"/>
              <a:t> oleh Alain </a:t>
            </a:r>
            <a:r>
              <a:rPr lang="en-US" sz="2400" dirty="0" err="1"/>
              <a:t>Colmerauer</a:t>
            </a:r>
            <a:r>
              <a:rPr lang="en-US" sz="2400" dirty="0"/>
              <a:t> pada </a:t>
            </a:r>
            <a:r>
              <a:rPr lang="en-US" sz="2400" dirty="0" err="1"/>
              <a:t>tahun</a:t>
            </a:r>
            <a:r>
              <a:rPr lang="en-US" sz="2400" dirty="0"/>
              <a:t> 1970 an</a:t>
            </a:r>
          </a:p>
          <a:p>
            <a:pPr marL="354013" indent="-255588">
              <a:spcBef>
                <a:spcPts val="200"/>
              </a:spcBef>
              <a:buFont typeface="Arial" panose="020B0604020202020204" pitchFamily="34" charset="0"/>
              <a:buChar char="•"/>
            </a:pPr>
            <a:r>
              <a:rPr lang="en-US" sz="2400" dirty="0" err="1"/>
              <a:t>Implementasi</a:t>
            </a:r>
            <a:r>
              <a:rPr lang="en-US" sz="2400" dirty="0"/>
              <a:t> Prolog yang </a:t>
            </a:r>
            <a:r>
              <a:rPr lang="en-US" sz="2400" dirty="0" err="1"/>
              <a:t>digunakan</a:t>
            </a:r>
            <a:r>
              <a:rPr lang="en-US" sz="2400" dirty="0"/>
              <a:t> SWI Prolog </a:t>
            </a:r>
            <a:r>
              <a:rPr lang="en-US" sz="2400" dirty="0" err="1"/>
              <a:t>versi</a:t>
            </a:r>
            <a:r>
              <a:rPr lang="en-US" sz="2400" dirty="0"/>
              <a:t> </a:t>
            </a:r>
            <a:r>
              <a:rPr lang="en-US" sz="2400" dirty="0" err="1"/>
              <a:t>x.x.xx</a:t>
            </a:r>
            <a:r>
              <a:rPr lang="en-US" sz="2400" dirty="0"/>
              <a:t> </a:t>
            </a:r>
          </a:p>
          <a:p>
            <a:pPr marL="354013" indent="-255588">
              <a:spcBef>
                <a:spcPts val="200"/>
              </a:spcBef>
              <a:buFont typeface="Arial" panose="020B0604020202020204" pitchFamily="34" charset="0"/>
              <a:buChar char="•"/>
            </a:pPr>
            <a:r>
              <a:rPr lang="en-US" sz="2400" dirty="0" err="1"/>
              <a:t>Bebas</a:t>
            </a:r>
            <a:r>
              <a:rPr lang="en-US" sz="2400" dirty="0"/>
              <a:t> </a:t>
            </a:r>
            <a:r>
              <a:rPr lang="en-US" sz="2400" dirty="0" err="1"/>
              <a:t>melakukan</a:t>
            </a:r>
            <a:r>
              <a:rPr lang="en-US" sz="2400" dirty="0"/>
              <a:t> download di URL: </a:t>
            </a:r>
          </a:p>
          <a:p>
            <a:pPr marL="98425" indent="0" algn="ctr">
              <a:spcBef>
                <a:spcPts val="200"/>
              </a:spcBef>
              <a:buNone/>
            </a:pPr>
            <a:r>
              <a:rPr lang="en-US" sz="2400" dirty="0">
                <a:hlinkClick r:id="rId2"/>
              </a:rPr>
              <a:t>http://www.swi-prolog.org/</a:t>
            </a:r>
            <a:endParaRPr lang="en-US" sz="2400" dirty="0"/>
          </a:p>
          <a:p>
            <a:pPr marL="354013" indent="-255588">
              <a:spcBef>
                <a:spcPts val="200"/>
              </a:spcBef>
              <a:buFont typeface="Arial" panose="020B0604020202020204" pitchFamily="34" charset="0"/>
              <a:buChar char="•"/>
            </a:pPr>
            <a:r>
              <a:rPr lang="en-US" sz="2400" dirty="0" err="1"/>
              <a:t>Dikembangkan</a:t>
            </a:r>
            <a:r>
              <a:rPr lang="en-US" sz="2400" dirty="0"/>
              <a:t> oleh Jan </a:t>
            </a:r>
            <a:r>
              <a:rPr lang="en-US" sz="2400" dirty="0" err="1"/>
              <a:t>Wielenmaker</a:t>
            </a:r>
            <a:r>
              <a:rPr lang="en-US" sz="2400" dirty="0"/>
              <a:t>, Universitas Amsterdam</a:t>
            </a:r>
          </a:p>
          <a:p>
            <a:pPr marL="354013" indent="-255588">
              <a:spcBef>
                <a:spcPts val="200"/>
              </a:spcBef>
              <a:buFont typeface="Arial" panose="020B0604020202020204" pitchFamily="34" charset="0"/>
              <a:buChar char="•"/>
            </a:pPr>
            <a:r>
              <a:rPr lang="en-US" sz="2400" dirty="0" err="1"/>
              <a:t>Terdapat</a:t>
            </a:r>
            <a:r>
              <a:rPr lang="en-US" sz="2400" dirty="0"/>
              <a:t> </a:t>
            </a:r>
            <a:r>
              <a:rPr lang="en-US" sz="2400" dirty="0" err="1"/>
              <a:t>berbagai</a:t>
            </a:r>
            <a:r>
              <a:rPr lang="en-US" sz="2400" dirty="0"/>
              <a:t> </a:t>
            </a:r>
            <a:r>
              <a:rPr lang="en-US" sz="2400" dirty="0" err="1"/>
              <a:t>implementasi</a:t>
            </a:r>
            <a:r>
              <a:rPr lang="en-US" sz="2400" dirty="0"/>
              <a:t> lain </a:t>
            </a:r>
            <a:r>
              <a:rPr lang="en-US" sz="2400" dirty="0" err="1"/>
              <a:t>seperti</a:t>
            </a:r>
            <a:r>
              <a:rPr lang="en-US" sz="2400" dirty="0"/>
              <a:t>: </a:t>
            </a:r>
            <a:r>
              <a:rPr lang="en-US" sz="2400" dirty="0" err="1"/>
              <a:t>SICStus</a:t>
            </a:r>
            <a:r>
              <a:rPr lang="en-US" sz="2400" dirty="0"/>
              <a:t> Prolog, XSB, </a:t>
            </a:r>
            <a:r>
              <a:rPr lang="en-US" sz="2400" dirty="0" err="1"/>
              <a:t>dsb</a:t>
            </a:r>
            <a:endParaRPr lang="en-US" sz="2400" dirty="0"/>
          </a:p>
        </p:txBody>
      </p:sp>
      <p:sp>
        <p:nvSpPr>
          <p:cNvPr id="7" name="Rounded Rectangle 37">
            <a:extLst>
              <a:ext uri="{FF2B5EF4-FFF2-40B4-BE49-F238E27FC236}">
                <a16:creationId xmlns:a16="http://schemas.microsoft.com/office/drawing/2014/main" id="{D60C6ED0-E8D1-4E9C-93EF-E5F9361A84A6}"/>
              </a:ext>
            </a:extLst>
          </p:cNvPr>
          <p:cNvSpPr/>
          <p:nvPr/>
        </p:nvSpPr>
        <p:spPr>
          <a:xfrm>
            <a:off x="10060302" y="858978"/>
            <a:ext cx="1095378" cy="750098"/>
          </a:xfrm>
          <a:prstGeom prst="roundRect">
            <a:avLst>
              <a:gd name="adj" fmla="val 10000"/>
            </a:avLst>
          </a:prstGeom>
          <a:blipFill rotWithShape="0">
            <a:blip r:embed="rId3"/>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ID"/>
          </a:p>
        </p:txBody>
      </p:sp>
      <p:sp>
        <p:nvSpPr>
          <p:cNvPr id="11" name="Rounded Rectangle 40">
            <a:extLst>
              <a:ext uri="{FF2B5EF4-FFF2-40B4-BE49-F238E27FC236}">
                <a16:creationId xmlns:a16="http://schemas.microsoft.com/office/drawing/2014/main" id="{F5E607EE-2E81-4A60-B1C2-57194BDCA6C0}"/>
              </a:ext>
            </a:extLst>
          </p:cNvPr>
          <p:cNvSpPr/>
          <p:nvPr/>
        </p:nvSpPr>
        <p:spPr>
          <a:xfrm>
            <a:off x="9627349" y="1074991"/>
            <a:ext cx="432953" cy="484341"/>
          </a:xfrm>
          <a:prstGeom prst="roundRect">
            <a:avLst>
              <a:gd name="adj" fmla="val 10000"/>
            </a:avLst>
          </a:prstGeom>
          <a:blipFill rotWithShape="0">
            <a:blip r:embed="rId4"/>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ID"/>
          </a:p>
        </p:txBody>
      </p:sp>
    </p:spTree>
    <p:extLst>
      <p:ext uri="{BB962C8B-B14F-4D97-AF65-F5344CB8AC3E}">
        <p14:creationId xmlns:p14="http://schemas.microsoft.com/office/powerpoint/2010/main" val="1065864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31EF33E-A6F4-4CA7-B5D0-E7D1237BD608}"/>
              </a:ext>
            </a:extLst>
          </p:cNvPr>
          <p:cNvSpPr>
            <a:spLocks noGrp="1"/>
          </p:cNvSpPr>
          <p:nvPr>
            <p:ph type="title"/>
          </p:nvPr>
        </p:nvSpPr>
        <p:spPr>
          <a:xfrm>
            <a:off x="1097280" y="286603"/>
            <a:ext cx="10058400" cy="1450757"/>
          </a:xfrm>
        </p:spPr>
        <p:txBody>
          <a:bodyPr>
            <a:normAutofit/>
          </a:bodyPr>
          <a:lstStyle/>
          <a:p>
            <a:r>
              <a:rPr lang="en-US" sz="4000" b="1" dirty="0"/>
              <a:t>BAHASA PEMROGRAMAN PROLOG</a:t>
            </a:r>
            <a:br>
              <a:rPr lang="id-ID" sz="4000" b="1" dirty="0"/>
            </a:br>
            <a:r>
              <a:rPr lang="en-US" sz="2700" i="1" dirty="0" err="1"/>
              <a:t>Definisi</a:t>
            </a:r>
            <a:r>
              <a:rPr lang="en-US" sz="2700" i="1" dirty="0"/>
              <a:t> Bahasa Prolog</a:t>
            </a:r>
            <a:endParaRPr lang="id-ID" sz="2700" i="1" dirty="0"/>
          </a:p>
        </p:txBody>
      </p:sp>
      <p:sp>
        <p:nvSpPr>
          <p:cNvPr id="6" name="Content Placeholder 11">
            <a:extLst>
              <a:ext uri="{FF2B5EF4-FFF2-40B4-BE49-F238E27FC236}">
                <a16:creationId xmlns:a16="http://schemas.microsoft.com/office/drawing/2014/main" id="{E5CFEAD5-E07C-4250-B42D-6A5F8A0A799A}"/>
              </a:ext>
            </a:extLst>
          </p:cNvPr>
          <p:cNvSpPr txBox="1">
            <a:spLocks/>
          </p:cNvSpPr>
          <p:nvPr/>
        </p:nvSpPr>
        <p:spPr>
          <a:xfrm>
            <a:off x="1097279" y="1925933"/>
            <a:ext cx="10058401" cy="1157926"/>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lgn="ctr">
              <a:spcBef>
                <a:spcPts val="200"/>
              </a:spcBef>
              <a:buNone/>
            </a:pPr>
            <a:r>
              <a:rPr lang="en-US" sz="2500" i="1" dirty="0"/>
              <a:t>“ Prolog </a:t>
            </a:r>
            <a:r>
              <a:rPr lang="en-US" sz="2500" i="1" dirty="0" err="1"/>
              <a:t>adalah</a:t>
            </a:r>
            <a:r>
              <a:rPr lang="en-US" sz="2500" i="1" dirty="0"/>
              <a:t> </a:t>
            </a:r>
            <a:r>
              <a:rPr lang="en-US" sz="2500" i="1" dirty="0" err="1"/>
              <a:t>bahasa</a:t>
            </a:r>
            <a:r>
              <a:rPr lang="en-US" sz="2500" i="1" dirty="0"/>
              <a:t> </a:t>
            </a:r>
            <a:r>
              <a:rPr lang="en-US" sz="2500" i="1" dirty="0" err="1"/>
              <a:t>pemrograman</a:t>
            </a:r>
            <a:r>
              <a:rPr lang="en-US" sz="2500" i="1" dirty="0"/>
              <a:t> yang </a:t>
            </a:r>
            <a:r>
              <a:rPr lang="en-US" sz="2500" i="1" dirty="0" err="1"/>
              <a:t>menggunakan</a:t>
            </a:r>
            <a:r>
              <a:rPr lang="en-US" sz="2500" i="1" dirty="0"/>
              <a:t> </a:t>
            </a:r>
            <a:r>
              <a:rPr lang="en-US" sz="2500" i="1" dirty="0" err="1"/>
              <a:t>pemrograman</a:t>
            </a:r>
            <a:r>
              <a:rPr lang="en-US" sz="2500" i="1" dirty="0"/>
              <a:t> </a:t>
            </a:r>
            <a:r>
              <a:rPr lang="en-US" sz="2500" i="1" dirty="0" err="1"/>
              <a:t>logika</a:t>
            </a:r>
            <a:r>
              <a:rPr lang="en-US" sz="2500" i="1" dirty="0"/>
              <a:t> </a:t>
            </a:r>
            <a:r>
              <a:rPr lang="en-US" sz="2500" i="1" dirty="0" err="1"/>
              <a:t>untuk</a:t>
            </a:r>
            <a:r>
              <a:rPr lang="en-US" sz="2500" i="1" dirty="0"/>
              <a:t> </a:t>
            </a:r>
            <a:r>
              <a:rPr lang="en-US" sz="2500" i="1" dirty="0" err="1"/>
              <a:t>komputasi</a:t>
            </a:r>
            <a:r>
              <a:rPr lang="en-US" sz="2500" i="1" dirty="0"/>
              <a:t> </a:t>
            </a:r>
            <a:r>
              <a:rPr lang="en-US" sz="2500" dirty="0"/>
              <a:t>“</a:t>
            </a:r>
          </a:p>
        </p:txBody>
      </p:sp>
      <p:sp>
        <p:nvSpPr>
          <p:cNvPr id="10" name="Content Placeholder 11">
            <a:extLst>
              <a:ext uri="{FF2B5EF4-FFF2-40B4-BE49-F238E27FC236}">
                <a16:creationId xmlns:a16="http://schemas.microsoft.com/office/drawing/2014/main" id="{B345FC37-C10F-4729-A837-1625721FF460}"/>
              </a:ext>
            </a:extLst>
          </p:cNvPr>
          <p:cNvSpPr txBox="1">
            <a:spLocks/>
          </p:cNvSpPr>
          <p:nvPr/>
        </p:nvSpPr>
        <p:spPr>
          <a:xfrm>
            <a:off x="1097279" y="3272431"/>
            <a:ext cx="10056433" cy="2945647"/>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0"/>
              </a:spcBef>
              <a:spcAft>
                <a:spcPts val="600"/>
              </a:spcAft>
              <a:buNone/>
            </a:pPr>
            <a:r>
              <a:rPr lang="en-US" sz="2400" b="1" dirty="0" err="1"/>
              <a:t>Dua</a:t>
            </a:r>
            <a:r>
              <a:rPr lang="en-US" sz="2400" b="1" dirty="0"/>
              <a:t> </a:t>
            </a:r>
            <a:r>
              <a:rPr lang="en-US" sz="2400" b="1" dirty="0" err="1"/>
              <a:t>Aspek</a:t>
            </a:r>
            <a:r>
              <a:rPr lang="en-US" sz="2400" b="1" dirty="0"/>
              <a:t> Bahasa Prolog</a:t>
            </a:r>
          </a:p>
          <a:p>
            <a:pPr marL="354013" indent="-255588">
              <a:spcBef>
                <a:spcPts val="200"/>
              </a:spcBef>
              <a:spcAft>
                <a:spcPts val="1200"/>
              </a:spcAft>
              <a:buFont typeface="Arial" panose="020B0604020202020204" pitchFamily="34" charset="0"/>
              <a:buChar char="•"/>
            </a:pPr>
            <a:r>
              <a:rPr lang="en-US" sz="2400" dirty="0" err="1"/>
              <a:t>Dengan</a:t>
            </a:r>
            <a:r>
              <a:rPr lang="en-US" sz="2400" dirty="0"/>
              <a:t> program yang </a:t>
            </a:r>
            <a:r>
              <a:rPr lang="en-US" sz="2400" dirty="0" err="1"/>
              <a:t>sama</a:t>
            </a:r>
            <a:r>
              <a:rPr lang="en-US" sz="2400" dirty="0"/>
              <a:t> </a:t>
            </a:r>
            <a:r>
              <a:rPr lang="en-US" sz="2400" dirty="0" err="1"/>
              <a:t>dapat</a:t>
            </a:r>
            <a:r>
              <a:rPr lang="en-US" sz="2400" dirty="0"/>
              <a:t> </a:t>
            </a:r>
            <a:r>
              <a:rPr lang="en-US" sz="2400" dirty="0" err="1"/>
              <a:t>digunakan</a:t>
            </a:r>
            <a:r>
              <a:rPr lang="en-US" sz="2400" dirty="0"/>
              <a:t> </a:t>
            </a:r>
            <a:r>
              <a:rPr lang="en-US" sz="2400" dirty="0" err="1"/>
              <a:t>untuk</a:t>
            </a:r>
            <a:r>
              <a:rPr lang="en-US" sz="2400" dirty="0"/>
              <a:t> </a:t>
            </a:r>
            <a:r>
              <a:rPr lang="en-US" sz="2400" dirty="0" err="1"/>
              <a:t>menjawab</a:t>
            </a:r>
            <a:r>
              <a:rPr lang="en-US" sz="2400" dirty="0"/>
              <a:t> </a:t>
            </a:r>
            <a:r>
              <a:rPr lang="en-US" sz="2400" dirty="0" err="1"/>
              <a:t>permasalahan</a:t>
            </a:r>
            <a:r>
              <a:rPr lang="en-US" sz="2400" dirty="0"/>
              <a:t> (</a:t>
            </a:r>
            <a:r>
              <a:rPr lang="en-US" sz="2400" i="1" dirty="0"/>
              <a:t>query</a:t>
            </a:r>
            <a:r>
              <a:rPr lang="en-US" sz="2400" dirty="0"/>
              <a:t>) yang </a:t>
            </a:r>
            <a:r>
              <a:rPr lang="en-US" sz="2400" dirty="0" err="1"/>
              <a:t>berbeda</a:t>
            </a:r>
            <a:r>
              <a:rPr lang="en-US" sz="2400" dirty="0"/>
              <a:t> </a:t>
            </a:r>
          </a:p>
          <a:p>
            <a:pPr marL="354013" indent="-255588">
              <a:spcBef>
                <a:spcPts val="200"/>
              </a:spcBef>
              <a:spcAft>
                <a:spcPts val="1200"/>
              </a:spcAft>
              <a:buFont typeface="Arial" panose="020B0604020202020204" pitchFamily="34" charset="0"/>
              <a:buChar char="•"/>
            </a:pPr>
            <a:r>
              <a:rPr lang="en-US" sz="2400" dirty="0"/>
              <a:t>Program </a:t>
            </a:r>
            <a:r>
              <a:rPr lang="en-US" sz="2400" dirty="0" err="1"/>
              <a:t>dapat</a:t>
            </a:r>
            <a:r>
              <a:rPr lang="en-US" sz="2400" dirty="0"/>
              <a:t> </a:t>
            </a:r>
            <a:r>
              <a:rPr lang="en-US" sz="2400" dirty="0" err="1"/>
              <a:t>digunakan</a:t>
            </a:r>
            <a:r>
              <a:rPr lang="en-US" sz="2400" dirty="0"/>
              <a:t> </a:t>
            </a:r>
            <a:r>
              <a:rPr lang="en-US" sz="2400" dirty="0" err="1"/>
              <a:t>seperti</a:t>
            </a:r>
            <a:r>
              <a:rPr lang="en-US" sz="2400" dirty="0"/>
              <a:t> </a:t>
            </a:r>
            <a:r>
              <a:rPr lang="en-US" sz="2400" dirty="0" err="1"/>
              <a:t>kebanyakan</a:t>
            </a:r>
            <a:r>
              <a:rPr lang="en-US" sz="2400" dirty="0"/>
              <a:t> </a:t>
            </a:r>
            <a:r>
              <a:rPr lang="en-US" sz="2400" dirty="0" err="1"/>
              <a:t>suatu</a:t>
            </a:r>
            <a:r>
              <a:rPr lang="en-US" sz="2400" dirty="0"/>
              <a:t> </a:t>
            </a:r>
            <a:r>
              <a:rPr lang="en-US" sz="2400" i="1" dirty="0"/>
              <a:t>database </a:t>
            </a:r>
          </a:p>
          <a:p>
            <a:pPr marL="622300" indent="-255588">
              <a:spcBef>
                <a:spcPts val="200"/>
              </a:spcBef>
              <a:spcAft>
                <a:spcPts val="1200"/>
              </a:spcAft>
              <a:buFont typeface="Arial" panose="020B0604020202020204" pitchFamily="34" charset="0"/>
              <a:buChar char="•"/>
            </a:pPr>
            <a:r>
              <a:rPr lang="en-US" sz="2400" dirty="0" err="1"/>
              <a:t>Pengetahuan</a:t>
            </a:r>
            <a:r>
              <a:rPr lang="en-US" sz="2400" dirty="0"/>
              <a:t> </a:t>
            </a:r>
            <a:r>
              <a:rPr lang="en-US" sz="2400" dirty="0" err="1"/>
              <a:t>disimpan</a:t>
            </a:r>
            <a:r>
              <a:rPr lang="en-US" sz="2400" dirty="0"/>
              <a:t> </a:t>
            </a:r>
            <a:r>
              <a:rPr lang="en-US" sz="2400" dirty="0" err="1"/>
              <a:t>dalam</a:t>
            </a:r>
            <a:r>
              <a:rPr lang="en-US" sz="2400" dirty="0"/>
              <a:t> </a:t>
            </a:r>
            <a:r>
              <a:rPr lang="en-US" sz="2400" dirty="0" err="1"/>
              <a:t>bentuk</a:t>
            </a:r>
            <a:r>
              <a:rPr lang="en-US" sz="2400" dirty="0"/>
              <a:t> </a:t>
            </a:r>
            <a:r>
              <a:rPr lang="en-US" sz="2400" dirty="0" err="1"/>
              <a:t>fakta</a:t>
            </a:r>
            <a:r>
              <a:rPr lang="en-US" sz="2400" dirty="0"/>
              <a:t> dan </a:t>
            </a:r>
            <a:r>
              <a:rPr lang="en-US" sz="2400" dirty="0" err="1"/>
              <a:t>aturan</a:t>
            </a:r>
            <a:r>
              <a:rPr lang="en-US" sz="2400" dirty="0"/>
              <a:t> </a:t>
            </a:r>
          </a:p>
          <a:p>
            <a:pPr marL="622300" indent="-255588">
              <a:spcBef>
                <a:spcPts val="200"/>
              </a:spcBef>
              <a:spcAft>
                <a:spcPts val="1200"/>
              </a:spcAft>
              <a:buFont typeface="Arial" panose="020B0604020202020204" pitchFamily="34" charset="0"/>
              <a:buChar char="•"/>
            </a:pPr>
            <a:r>
              <a:rPr lang="en-US" sz="2400" dirty="0"/>
              <a:t>Prolog </a:t>
            </a:r>
            <a:r>
              <a:rPr lang="en-US" sz="2400" dirty="0" err="1"/>
              <a:t>memodelkan</a:t>
            </a:r>
            <a:r>
              <a:rPr lang="en-US" sz="2400" dirty="0"/>
              <a:t> </a:t>
            </a:r>
            <a:r>
              <a:rPr lang="en-US" sz="2400" dirty="0" err="1"/>
              <a:t>pemrosesan</a:t>
            </a:r>
            <a:r>
              <a:rPr lang="en-US" sz="2400" dirty="0"/>
              <a:t> </a:t>
            </a:r>
            <a:r>
              <a:rPr lang="en-US" sz="2400" i="1" dirty="0"/>
              <a:t>query</a:t>
            </a:r>
            <a:r>
              <a:rPr lang="en-US" sz="2400" dirty="0"/>
              <a:t> </a:t>
            </a:r>
            <a:r>
              <a:rPr lang="en-US" sz="2400" dirty="0" err="1"/>
              <a:t>dalam</a:t>
            </a:r>
            <a:r>
              <a:rPr lang="en-US" sz="2400" dirty="0"/>
              <a:t> </a:t>
            </a:r>
            <a:r>
              <a:rPr lang="en-US" sz="2400" i="1" dirty="0"/>
              <a:t>database</a:t>
            </a:r>
            <a:r>
              <a:rPr lang="en-US" sz="2400" dirty="0"/>
              <a:t> </a:t>
            </a:r>
            <a:r>
              <a:rPr lang="en-US" sz="2400" dirty="0" err="1"/>
              <a:t>deduktif</a:t>
            </a:r>
            <a:r>
              <a:rPr lang="en-US" sz="2400" dirty="0"/>
              <a:t> </a:t>
            </a:r>
          </a:p>
        </p:txBody>
      </p:sp>
      <p:sp>
        <p:nvSpPr>
          <p:cNvPr id="7" name="Rounded Rectangle 37">
            <a:extLst>
              <a:ext uri="{FF2B5EF4-FFF2-40B4-BE49-F238E27FC236}">
                <a16:creationId xmlns:a16="http://schemas.microsoft.com/office/drawing/2014/main" id="{D60C6ED0-E8D1-4E9C-93EF-E5F9361A84A6}"/>
              </a:ext>
            </a:extLst>
          </p:cNvPr>
          <p:cNvSpPr/>
          <p:nvPr/>
        </p:nvSpPr>
        <p:spPr>
          <a:xfrm>
            <a:off x="10060302" y="858978"/>
            <a:ext cx="1095378" cy="750098"/>
          </a:xfrm>
          <a:prstGeom prst="roundRect">
            <a:avLst>
              <a:gd name="adj" fmla="val 10000"/>
            </a:avLst>
          </a:prstGeom>
          <a:blipFill rotWithShape="0">
            <a:blip r:embed="rId2"/>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ID"/>
          </a:p>
        </p:txBody>
      </p:sp>
      <p:sp>
        <p:nvSpPr>
          <p:cNvPr id="11" name="Rounded Rectangle 40">
            <a:extLst>
              <a:ext uri="{FF2B5EF4-FFF2-40B4-BE49-F238E27FC236}">
                <a16:creationId xmlns:a16="http://schemas.microsoft.com/office/drawing/2014/main" id="{F5E607EE-2E81-4A60-B1C2-57194BDCA6C0}"/>
              </a:ext>
            </a:extLst>
          </p:cNvPr>
          <p:cNvSpPr/>
          <p:nvPr/>
        </p:nvSpPr>
        <p:spPr>
          <a:xfrm>
            <a:off x="9627349" y="1074991"/>
            <a:ext cx="432953" cy="484341"/>
          </a:xfrm>
          <a:prstGeom prst="roundRect">
            <a:avLst>
              <a:gd name="adj" fmla="val 10000"/>
            </a:avLst>
          </a:prstGeom>
          <a:blipFill rotWithShape="0">
            <a:blip r:embed="rId3"/>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ID"/>
          </a:p>
        </p:txBody>
      </p:sp>
    </p:spTree>
    <p:extLst>
      <p:ext uri="{BB962C8B-B14F-4D97-AF65-F5344CB8AC3E}">
        <p14:creationId xmlns:p14="http://schemas.microsoft.com/office/powerpoint/2010/main" val="30370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31EF33E-A6F4-4CA7-B5D0-E7D1237BD608}"/>
              </a:ext>
            </a:extLst>
          </p:cNvPr>
          <p:cNvSpPr>
            <a:spLocks noGrp="1"/>
          </p:cNvSpPr>
          <p:nvPr>
            <p:ph type="title"/>
          </p:nvPr>
        </p:nvSpPr>
        <p:spPr>
          <a:xfrm>
            <a:off x="1097280" y="286603"/>
            <a:ext cx="10058400" cy="1450757"/>
          </a:xfrm>
        </p:spPr>
        <p:txBody>
          <a:bodyPr>
            <a:normAutofit/>
          </a:bodyPr>
          <a:lstStyle/>
          <a:p>
            <a:r>
              <a:rPr lang="en-US" sz="4000" b="1" dirty="0"/>
              <a:t>BAHASA PEMROGRAMAN PROLOG</a:t>
            </a:r>
            <a:br>
              <a:rPr lang="id-ID" sz="4000" b="1" dirty="0"/>
            </a:br>
            <a:r>
              <a:rPr lang="en-US" sz="2700" i="1" dirty="0" err="1"/>
              <a:t>Deskripsi</a:t>
            </a:r>
            <a:r>
              <a:rPr lang="en-US" sz="2700" i="1" dirty="0"/>
              <a:t> Bahasa Prolog</a:t>
            </a:r>
            <a:endParaRPr lang="id-ID" sz="2700" i="1" dirty="0"/>
          </a:p>
        </p:txBody>
      </p:sp>
      <p:sp>
        <p:nvSpPr>
          <p:cNvPr id="10" name="Content Placeholder 11">
            <a:extLst>
              <a:ext uri="{FF2B5EF4-FFF2-40B4-BE49-F238E27FC236}">
                <a16:creationId xmlns:a16="http://schemas.microsoft.com/office/drawing/2014/main" id="{B345FC37-C10F-4729-A837-1625721FF460}"/>
              </a:ext>
            </a:extLst>
          </p:cNvPr>
          <p:cNvSpPr txBox="1">
            <a:spLocks/>
          </p:cNvSpPr>
          <p:nvPr/>
        </p:nvSpPr>
        <p:spPr>
          <a:xfrm>
            <a:off x="1097279" y="1825089"/>
            <a:ext cx="10056433" cy="4392989"/>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200"/>
              </a:spcBef>
              <a:buNone/>
            </a:pPr>
            <a:r>
              <a:rPr lang="en-US" sz="2400" dirty="0"/>
              <a:t>Sebagian </a:t>
            </a:r>
            <a:r>
              <a:rPr lang="en-US" sz="2400" dirty="0" err="1"/>
              <a:t>besar</a:t>
            </a:r>
            <a:r>
              <a:rPr lang="en-US" sz="2400" dirty="0"/>
              <a:t> </a:t>
            </a:r>
            <a:r>
              <a:rPr lang="en-US" sz="2400" dirty="0" err="1"/>
              <a:t>bahasa</a:t>
            </a:r>
            <a:r>
              <a:rPr lang="en-US" sz="2400" dirty="0"/>
              <a:t> </a:t>
            </a:r>
            <a:r>
              <a:rPr lang="en-US" sz="2400" dirty="0" err="1"/>
              <a:t>deklaratif</a:t>
            </a:r>
            <a:r>
              <a:rPr lang="en-US" sz="2400" dirty="0"/>
              <a:t>, </a:t>
            </a:r>
            <a:r>
              <a:rPr lang="en-US" sz="2400" dirty="0" err="1"/>
              <a:t>termasuk</a:t>
            </a:r>
            <a:r>
              <a:rPr lang="en-US" sz="2400" dirty="0"/>
              <a:t> PROLOG, </a:t>
            </a:r>
            <a:r>
              <a:rPr lang="en-US" sz="2400" dirty="0" err="1"/>
              <a:t>memberikan</a:t>
            </a:r>
            <a:r>
              <a:rPr lang="en-US" sz="2400" dirty="0"/>
              <a:t> </a:t>
            </a:r>
            <a:r>
              <a:rPr lang="en-US" sz="2400" dirty="0" err="1"/>
              <a:t>pengetahuan</a:t>
            </a:r>
            <a:r>
              <a:rPr lang="en-US" sz="2400" dirty="0"/>
              <a:t> </a:t>
            </a:r>
            <a:r>
              <a:rPr lang="en-US" sz="2400" dirty="0" err="1"/>
              <a:t>kepada</a:t>
            </a:r>
            <a:r>
              <a:rPr lang="en-US" sz="2400" dirty="0"/>
              <a:t> </a:t>
            </a:r>
            <a:r>
              <a:rPr lang="en-US" sz="2400" i="1" dirty="0"/>
              <a:t>expert systems</a:t>
            </a:r>
            <a:r>
              <a:rPr lang="en-US" sz="2400" dirty="0"/>
              <a:t> (ES) </a:t>
            </a:r>
            <a:r>
              <a:rPr lang="en-US" sz="2400" dirty="0" err="1"/>
              <a:t>dalam</a:t>
            </a:r>
            <a:r>
              <a:rPr lang="en-US" sz="2400" dirty="0"/>
              <a:t> </a:t>
            </a:r>
            <a:r>
              <a:rPr lang="en-US" sz="2400" dirty="0" err="1"/>
              <a:t>bentuk</a:t>
            </a:r>
            <a:r>
              <a:rPr lang="en-US" sz="2400" dirty="0"/>
              <a:t> </a:t>
            </a:r>
            <a:r>
              <a:rPr lang="en-US" sz="2400" dirty="0" err="1"/>
              <a:t>fakta</a:t>
            </a:r>
            <a:r>
              <a:rPr lang="en-US" sz="2400" dirty="0"/>
              <a:t> dan </a:t>
            </a:r>
            <a:r>
              <a:rPr lang="en-US" sz="2400" dirty="0" err="1"/>
              <a:t>dibuat</a:t>
            </a:r>
            <a:r>
              <a:rPr lang="en-US" sz="2400" dirty="0"/>
              <a:t> </a:t>
            </a:r>
            <a:r>
              <a:rPr lang="en-US" sz="2400" dirty="0" err="1"/>
              <a:t>dalam</a:t>
            </a:r>
            <a:r>
              <a:rPr lang="en-US" sz="2400" dirty="0"/>
              <a:t> </a:t>
            </a:r>
            <a:r>
              <a:rPr lang="en-US" sz="2400" dirty="0" err="1"/>
              <a:t>bentuk</a:t>
            </a:r>
            <a:r>
              <a:rPr lang="en-US" sz="2400" dirty="0"/>
              <a:t> </a:t>
            </a:r>
            <a:r>
              <a:rPr lang="en-US" sz="2400" i="1" dirty="0"/>
              <a:t>terms</a:t>
            </a:r>
            <a:r>
              <a:rPr lang="en-US" sz="2400" dirty="0"/>
              <a:t>:</a:t>
            </a:r>
          </a:p>
          <a:p>
            <a:pPr marL="354013" indent="-255588">
              <a:spcBef>
                <a:spcPts val="800"/>
              </a:spcBef>
              <a:spcAft>
                <a:spcPts val="800"/>
              </a:spcAft>
              <a:buFont typeface="Arial" panose="020B0604020202020204" pitchFamily="34" charset="0"/>
              <a:buChar char="•"/>
            </a:pPr>
            <a:r>
              <a:rPr lang="en-US" sz="2400" b="1" i="1" dirty="0"/>
              <a:t>Constant</a:t>
            </a:r>
            <a:r>
              <a:rPr lang="en-US" sz="2400" dirty="0"/>
              <a:t> </a:t>
            </a:r>
            <a:r>
              <a:rPr lang="en-US" sz="2400" dirty="0" err="1"/>
              <a:t>adalah</a:t>
            </a:r>
            <a:r>
              <a:rPr lang="en-US" sz="2400" dirty="0"/>
              <a:t> </a:t>
            </a:r>
            <a:r>
              <a:rPr lang="en-US" sz="2400" dirty="0" err="1"/>
              <a:t>suatu</a:t>
            </a:r>
            <a:r>
              <a:rPr lang="en-US" sz="2400" dirty="0"/>
              <a:t> </a:t>
            </a:r>
            <a:r>
              <a:rPr lang="en-US" sz="2400" dirty="0" err="1"/>
              <a:t>entitas</a:t>
            </a:r>
            <a:r>
              <a:rPr lang="en-US" sz="2400" dirty="0"/>
              <a:t> </a:t>
            </a:r>
            <a:r>
              <a:rPr lang="en-US" sz="2400" dirty="0" err="1"/>
              <a:t>tunggal</a:t>
            </a:r>
            <a:r>
              <a:rPr lang="en-US" sz="2400" dirty="0"/>
              <a:t> (</a:t>
            </a:r>
            <a:r>
              <a:rPr lang="en-US" sz="2400" dirty="0" err="1"/>
              <a:t>seperti</a:t>
            </a:r>
            <a:r>
              <a:rPr lang="en-US" sz="2400" dirty="0"/>
              <a:t> zebra, ‘John’) </a:t>
            </a:r>
            <a:r>
              <a:rPr lang="en-US" sz="2400" dirty="0" err="1"/>
              <a:t>atau</a:t>
            </a:r>
            <a:r>
              <a:rPr lang="en-US" sz="2400" dirty="0"/>
              <a:t> non-negative integer (</a:t>
            </a:r>
            <a:r>
              <a:rPr lang="en-US" sz="2400" dirty="0" err="1"/>
              <a:t>seperti</a:t>
            </a:r>
            <a:r>
              <a:rPr lang="en-US" sz="2400" dirty="0"/>
              <a:t> 24)</a:t>
            </a:r>
          </a:p>
          <a:p>
            <a:pPr marL="354013" indent="-255588">
              <a:spcBef>
                <a:spcPts val="200"/>
              </a:spcBef>
              <a:spcAft>
                <a:spcPts val="800"/>
              </a:spcAft>
              <a:buFont typeface="Arial" panose="020B0604020202020204" pitchFamily="34" charset="0"/>
              <a:buChar char="•"/>
            </a:pPr>
            <a:r>
              <a:rPr lang="en-US" sz="2400" b="1" i="1" dirty="0"/>
              <a:t>Variable</a:t>
            </a:r>
            <a:r>
              <a:rPr lang="en-US" sz="2400" dirty="0"/>
              <a:t> </a:t>
            </a:r>
            <a:r>
              <a:rPr lang="en-US" sz="2400" dirty="0" err="1"/>
              <a:t>adalah</a:t>
            </a:r>
            <a:r>
              <a:rPr lang="en-US" sz="2400" dirty="0"/>
              <a:t> </a:t>
            </a:r>
            <a:r>
              <a:rPr lang="en-US" sz="2400" dirty="0" err="1"/>
              <a:t>serangkaian</a:t>
            </a:r>
            <a:r>
              <a:rPr lang="en-US" sz="2400" dirty="0"/>
              <a:t> </a:t>
            </a:r>
            <a:r>
              <a:rPr lang="en-US" sz="2400" dirty="0" err="1"/>
              <a:t>huruf</a:t>
            </a:r>
            <a:r>
              <a:rPr lang="en-US" sz="2400" dirty="0"/>
              <a:t> yang </a:t>
            </a:r>
            <a:r>
              <a:rPr lang="en-US" sz="2400" dirty="0" err="1"/>
              <a:t>dimulai</a:t>
            </a:r>
            <a:r>
              <a:rPr lang="en-US" sz="2400" dirty="0"/>
              <a:t> </a:t>
            </a:r>
            <a:r>
              <a:rPr lang="en-US" sz="2400" dirty="0" err="1"/>
              <a:t>dengan</a:t>
            </a:r>
            <a:r>
              <a:rPr lang="en-US" sz="2400" dirty="0"/>
              <a:t> </a:t>
            </a:r>
            <a:r>
              <a:rPr lang="en-US" sz="2400" dirty="0" err="1"/>
              <a:t>huruf</a:t>
            </a:r>
            <a:r>
              <a:rPr lang="en-US" sz="2400" dirty="0"/>
              <a:t> </a:t>
            </a:r>
            <a:r>
              <a:rPr lang="en-US" sz="2400" dirty="0" err="1"/>
              <a:t>kapital</a:t>
            </a:r>
            <a:r>
              <a:rPr lang="en-US" sz="2400" dirty="0"/>
              <a:t> (</a:t>
            </a:r>
            <a:r>
              <a:rPr lang="en-US" sz="2400" dirty="0" err="1"/>
              <a:t>seperti</a:t>
            </a:r>
            <a:r>
              <a:rPr lang="en-US" sz="2400" dirty="0"/>
              <a:t> John). </a:t>
            </a:r>
            <a:r>
              <a:rPr lang="en-US" sz="2400" dirty="0" err="1"/>
              <a:t>Catatan</a:t>
            </a:r>
            <a:r>
              <a:rPr lang="en-US" sz="2400" dirty="0"/>
              <a:t>: </a:t>
            </a:r>
            <a:r>
              <a:rPr lang="en-US" sz="2400" dirty="0" err="1"/>
              <a:t>konstanta</a:t>
            </a:r>
            <a:r>
              <a:rPr lang="en-US" sz="2400" dirty="0"/>
              <a:t> </a:t>
            </a:r>
            <a:r>
              <a:rPr lang="en-US" sz="2400" dirty="0" err="1"/>
              <a:t>tidak</a:t>
            </a:r>
            <a:r>
              <a:rPr lang="en-US" sz="2400" dirty="0"/>
              <a:t> </a:t>
            </a:r>
            <a:r>
              <a:rPr lang="en-US" sz="2400" dirty="0" err="1"/>
              <a:t>dapat</a:t>
            </a:r>
            <a:r>
              <a:rPr lang="en-US" sz="2400" dirty="0"/>
              <a:t> </a:t>
            </a:r>
            <a:r>
              <a:rPr lang="en-US" sz="2400" dirty="0" err="1"/>
              <a:t>dimulai</a:t>
            </a:r>
            <a:r>
              <a:rPr lang="en-US" sz="2400" dirty="0"/>
              <a:t> </a:t>
            </a:r>
            <a:r>
              <a:rPr lang="en-US" sz="2400" dirty="0" err="1"/>
              <a:t>dengan</a:t>
            </a:r>
            <a:r>
              <a:rPr lang="en-US" sz="2400" dirty="0"/>
              <a:t> </a:t>
            </a:r>
            <a:r>
              <a:rPr lang="en-US" sz="2400" dirty="0" err="1"/>
              <a:t>huruf</a:t>
            </a:r>
            <a:r>
              <a:rPr lang="en-US" sz="2400" dirty="0"/>
              <a:t> </a:t>
            </a:r>
            <a:r>
              <a:rPr lang="en-US" sz="2400" dirty="0" err="1"/>
              <a:t>kapital</a:t>
            </a:r>
            <a:r>
              <a:rPr lang="en-US" sz="2400" dirty="0"/>
              <a:t> </a:t>
            </a:r>
            <a:r>
              <a:rPr lang="en-US" sz="2400" dirty="0" err="1"/>
              <a:t>kecuali</a:t>
            </a:r>
            <a:r>
              <a:rPr lang="en-US" sz="2400" dirty="0"/>
              <a:t> </a:t>
            </a:r>
            <a:r>
              <a:rPr lang="en-US" sz="2400" dirty="0" err="1"/>
              <a:t>jika</a:t>
            </a:r>
            <a:r>
              <a:rPr lang="en-US" sz="2400" dirty="0"/>
              <a:t> </a:t>
            </a:r>
            <a:r>
              <a:rPr lang="en-US" sz="2400" dirty="0" err="1"/>
              <a:t>dilampirkan</a:t>
            </a:r>
            <a:r>
              <a:rPr lang="en-US" sz="2400" dirty="0"/>
              <a:t> </a:t>
            </a:r>
            <a:r>
              <a:rPr lang="en-US" sz="2400" dirty="0" err="1"/>
              <a:t>dalam</a:t>
            </a:r>
            <a:r>
              <a:rPr lang="en-US" sz="2400" dirty="0"/>
              <a:t> </a:t>
            </a:r>
            <a:r>
              <a:rPr lang="en-US" sz="2400" dirty="0" err="1"/>
              <a:t>tanda</a:t>
            </a:r>
            <a:r>
              <a:rPr lang="en-US" sz="2400" dirty="0"/>
              <a:t> </a:t>
            </a:r>
            <a:r>
              <a:rPr lang="en-US" sz="2400" dirty="0" err="1"/>
              <a:t>kutip</a:t>
            </a:r>
            <a:r>
              <a:rPr lang="en-US" sz="2400" dirty="0"/>
              <a:t>.</a:t>
            </a:r>
          </a:p>
          <a:p>
            <a:pPr marL="354013" indent="-255588">
              <a:spcBef>
                <a:spcPts val="200"/>
              </a:spcBef>
              <a:spcAft>
                <a:spcPts val="800"/>
              </a:spcAft>
              <a:buFont typeface="Arial" panose="020B0604020202020204" pitchFamily="34" charset="0"/>
              <a:buChar char="•"/>
            </a:pPr>
            <a:r>
              <a:rPr lang="en-US" sz="2400" b="1" i="1" dirty="0"/>
              <a:t>Structure</a:t>
            </a:r>
            <a:r>
              <a:rPr lang="en-US" sz="2400" dirty="0"/>
              <a:t> </a:t>
            </a:r>
            <a:r>
              <a:rPr lang="en-US" sz="2400" dirty="0" err="1"/>
              <a:t>adalah</a:t>
            </a:r>
            <a:r>
              <a:rPr lang="en-US" sz="2400" dirty="0"/>
              <a:t> </a:t>
            </a:r>
            <a:r>
              <a:rPr lang="en-US" sz="2400" dirty="0" err="1"/>
              <a:t>suatu</a:t>
            </a:r>
            <a:r>
              <a:rPr lang="en-US" sz="2400" dirty="0"/>
              <a:t> </a:t>
            </a:r>
            <a:r>
              <a:rPr lang="en-US" sz="2400" dirty="0" err="1"/>
              <a:t>predikat</a:t>
            </a:r>
            <a:r>
              <a:rPr lang="en-US" sz="2400" dirty="0"/>
              <a:t> </a:t>
            </a:r>
            <a:r>
              <a:rPr lang="en-US" sz="2400" dirty="0" err="1"/>
              <a:t>dengan</a:t>
            </a:r>
            <a:r>
              <a:rPr lang="en-US" sz="2400" dirty="0"/>
              <a:t> </a:t>
            </a:r>
            <a:r>
              <a:rPr lang="en-US" sz="2400" dirty="0" err="1"/>
              <a:t>nol</a:t>
            </a:r>
            <a:r>
              <a:rPr lang="en-US" sz="2400" dirty="0"/>
              <a:t> </a:t>
            </a:r>
            <a:r>
              <a:rPr lang="en-US" sz="2400" dirty="0" err="1"/>
              <a:t>atau</a:t>
            </a:r>
            <a:r>
              <a:rPr lang="en-US" sz="2400" dirty="0"/>
              <a:t> </a:t>
            </a:r>
            <a:r>
              <a:rPr lang="en-US" sz="2400" dirty="0" err="1"/>
              <a:t>lebih</a:t>
            </a:r>
            <a:r>
              <a:rPr lang="en-US" sz="2400" dirty="0"/>
              <a:t> </a:t>
            </a:r>
            <a:r>
              <a:rPr lang="en-US" sz="2400" dirty="0" err="1"/>
              <a:t>argumen</a:t>
            </a:r>
            <a:r>
              <a:rPr lang="en-US" sz="2400" dirty="0"/>
              <a:t>, </a:t>
            </a:r>
            <a:r>
              <a:rPr lang="en-US" sz="2400" dirty="0" err="1"/>
              <a:t>ditulis</a:t>
            </a:r>
            <a:r>
              <a:rPr lang="en-US" sz="2400" dirty="0"/>
              <a:t> </a:t>
            </a:r>
            <a:r>
              <a:rPr lang="en-US" sz="2400" dirty="0" err="1"/>
              <a:t>dalam</a:t>
            </a:r>
            <a:r>
              <a:rPr lang="en-US" sz="2400" dirty="0"/>
              <a:t> </a:t>
            </a:r>
            <a:r>
              <a:rPr lang="en-US" sz="2400" dirty="0" err="1"/>
              <a:t>notasi</a:t>
            </a:r>
            <a:r>
              <a:rPr lang="en-US" sz="2400" dirty="0"/>
              <a:t> </a:t>
            </a:r>
            <a:r>
              <a:rPr lang="en-US" sz="2400" dirty="0" err="1"/>
              <a:t>fungsional</a:t>
            </a:r>
            <a:r>
              <a:rPr lang="en-US" sz="2400" dirty="0"/>
              <a:t>. </a:t>
            </a:r>
            <a:r>
              <a:rPr lang="en-US" sz="2400" dirty="0" err="1"/>
              <a:t>Sebagai</a:t>
            </a:r>
            <a:r>
              <a:rPr lang="en-US" sz="2400" dirty="0"/>
              <a:t> </a:t>
            </a:r>
            <a:r>
              <a:rPr lang="en-US" sz="2400" dirty="0" err="1"/>
              <a:t>contoh</a:t>
            </a:r>
            <a:r>
              <a:rPr lang="en-US" sz="2400" dirty="0"/>
              <a:t>:</a:t>
            </a:r>
          </a:p>
          <a:p>
            <a:pPr marL="622300" indent="-255588">
              <a:spcBef>
                <a:spcPts val="200"/>
              </a:spcBef>
              <a:spcAft>
                <a:spcPts val="800"/>
              </a:spcAft>
              <a:buFont typeface="Arial" panose="020B0604020202020204" pitchFamily="34" charset="0"/>
              <a:buChar char="•"/>
            </a:pPr>
            <a:r>
              <a:rPr lang="en-US" sz="2400" i="1" dirty="0"/>
              <a:t>animal(zebra).</a:t>
            </a:r>
          </a:p>
          <a:p>
            <a:pPr marL="622300" indent="-255588">
              <a:spcBef>
                <a:spcPts val="200"/>
              </a:spcBef>
              <a:spcAft>
                <a:spcPts val="800"/>
              </a:spcAft>
              <a:buFont typeface="Arial" panose="020B0604020202020204" pitchFamily="34" charset="0"/>
              <a:buChar char="•"/>
            </a:pPr>
            <a:r>
              <a:rPr lang="en-US" sz="2400" i="1" dirty="0"/>
              <a:t>speaks(</a:t>
            </a:r>
            <a:r>
              <a:rPr lang="en-US" sz="2400" i="1" dirty="0" err="1"/>
              <a:t>boris</a:t>
            </a:r>
            <a:r>
              <a:rPr lang="en-US" sz="2400" i="1" dirty="0"/>
              <a:t>, </a:t>
            </a:r>
            <a:r>
              <a:rPr lang="en-US" sz="2400" i="1" dirty="0" err="1"/>
              <a:t>russian</a:t>
            </a:r>
            <a:r>
              <a:rPr lang="en-US" sz="2400" i="1" dirty="0"/>
              <a:t>).</a:t>
            </a:r>
          </a:p>
        </p:txBody>
      </p:sp>
      <p:sp>
        <p:nvSpPr>
          <p:cNvPr id="7" name="Rounded Rectangle 37">
            <a:extLst>
              <a:ext uri="{FF2B5EF4-FFF2-40B4-BE49-F238E27FC236}">
                <a16:creationId xmlns:a16="http://schemas.microsoft.com/office/drawing/2014/main" id="{D60C6ED0-E8D1-4E9C-93EF-E5F9361A84A6}"/>
              </a:ext>
            </a:extLst>
          </p:cNvPr>
          <p:cNvSpPr/>
          <p:nvPr/>
        </p:nvSpPr>
        <p:spPr>
          <a:xfrm>
            <a:off x="10060302" y="858978"/>
            <a:ext cx="1095378" cy="750098"/>
          </a:xfrm>
          <a:prstGeom prst="roundRect">
            <a:avLst>
              <a:gd name="adj" fmla="val 10000"/>
            </a:avLst>
          </a:prstGeom>
          <a:blipFill rotWithShape="0">
            <a:blip r:embed="rId2"/>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ID"/>
          </a:p>
        </p:txBody>
      </p:sp>
      <p:sp>
        <p:nvSpPr>
          <p:cNvPr id="11" name="Rounded Rectangle 40">
            <a:extLst>
              <a:ext uri="{FF2B5EF4-FFF2-40B4-BE49-F238E27FC236}">
                <a16:creationId xmlns:a16="http://schemas.microsoft.com/office/drawing/2014/main" id="{F5E607EE-2E81-4A60-B1C2-57194BDCA6C0}"/>
              </a:ext>
            </a:extLst>
          </p:cNvPr>
          <p:cNvSpPr/>
          <p:nvPr/>
        </p:nvSpPr>
        <p:spPr>
          <a:xfrm>
            <a:off x="9627349" y="1074991"/>
            <a:ext cx="432953" cy="484341"/>
          </a:xfrm>
          <a:prstGeom prst="roundRect">
            <a:avLst>
              <a:gd name="adj" fmla="val 10000"/>
            </a:avLst>
          </a:prstGeom>
          <a:blipFill rotWithShape="0">
            <a:blip r:embed="rId3"/>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ID"/>
          </a:p>
        </p:txBody>
      </p:sp>
    </p:spTree>
    <p:extLst>
      <p:ext uri="{BB962C8B-B14F-4D97-AF65-F5344CB8AC3E}">
        <p14:creationId xmlns:p14="http://schemas.microsoft.com/office/powerpoint/2010/main" val="155248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fade">
                                      <p:cBhvr>
                                        <p:cTn id="7" dur="500"/>
                                        <p:tgtEl>
                                          <p:spTgt spid="10">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
                                            <p:txEl>
                                              <p:pRg st="2" end="2"/>
                                            </p:txEl>
                                          </p:spTgt>
                                        </p:tgtEl>
                                        <p:attrNameLst>
                                          <p:attrName>style.visibility</p:attrName>
                                        </p:attrNameLst>
                                      </p:cBhvr>
                                      <p:to>
                                        <p:strVal val="visible"/>
                                      </p:to>
                                    </p:set>
                                    <p:animEffect transition="in" filter="fade">
                                      <p:cBhvr>
                                        <p:cTn id="10" dur="500"/>
                                        <p:tgtEl>
                                          <p:spTgt spid="10">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xEl>
                                              <p:pRg st="3" end="3"/>
                                            </p:txEl>
                                          </p:spTgt>
                                        </p:tgtEl>
                                        <p:attrNameLst>
                                          <p:attrName>style.visibility</p:attrName>
                                        </p:attrNameLst>
                                      </p:cBhvr>
                                      <p:to>
                                        <p:strVal val="visible"/>
                                      </p:to>
                                    </p:set>
                                    <p:animEffect transition="in" filter="fade">
                                      <p:cBhvr>
                                        <p:cTn id="13" dur="500"/>
                                        <p:tgtEl>
                                          <p:spTgt spid="10">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xEl>
                                              <p:pRg st="4" end="4"/>
                                            </p:txEl>
                                          </p:spTgt>
                                        </p:tgtEl>
                                        <p:attrNameLst>
                                          <p:attrName>style.visibility</p:attrName>
                                        </p:attrNameLst>
                                      </p:cBhvr>
                                      <p:to>
                                        <p:strVal val="visible"/>
                                      </p:to>
                                    </p:set>
                                    <p:animEffect transition="in" filter="fade">
                                      <p:cBhvr>
                                        <p:cTn id="16" dur="500"/>
                                        <p:tgtEl>
                                          <p:spTgt spid="10">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0">
                                            <p:txEl>
                                              <p:pRg st="5" end="5"/>
                                            </p:txEl>
                                          </p:spTgt>
                                        </p:tgtEl>
                                        <p:attrNameLst>
                                          <p:attrName>style.visibility</p:attrName>
                                        </p:attrNameLst>
                                      </p:cBhvr>
                                      <p:to>
                                        <p:strVal val="visible"/>
                                      </p:to>
                                    </p:set>
                                    <p:animEffect transition="in" filter="fade">
                                      <p:cBhvr>
                                        <p:cTn id="19" dur="500"/>
                                        <p:tgtEl>
                                          <p:spTgt spid="1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31EF33E-A6F4-4CA7-B5D0-E7D1237BD608}"/>
              </a:ext>
            </a:extLst>
          </p:cNvPr>
          <p:cNvSpPr>
            <a:spLocks noGrp="1"/>
          </p:cNvSpPr>
          <p:nvPr>
            <p:ph type="title"/>
          </p:nvPr>
        </p:nvSpPr>
        <p:spPr>
          <a:xfrm>
            <a:off x="1097280" y="286603"/>
            <a:ext cx="10058400" cy="1450757"/>
          </a:xfrm>
        </p:spPr>
        <p:txBody>
          <a:bodyPr>
            <a:normAutofit/>
          </a:bodyPr>
          <a:lstStyle/>
          <a:p>
            <a:r>
              <a:rPr lang="en-US" sz="4000" b="1" dirty="0"/>
              <a:t>BAHASA PEMROGRAMAN PROLOG</a:t>
            </a:r>
            <a:br>
              <a:rPr lang="id-ID" sz="4000" b="1" dirty="0"/>
            </a:br>
            <a:r>
              <a:rPr lang="en-US" sz="2700" i="1" dirty="0" err="1"/>
              <a:t>Deskripsi</a:t>
            </a:r>
            <a:r>
              <a:rPr lang="en-US" sz="2700" i="1" dirty="0"/>
              <a:t> Bahasa Prolog</a:t>
            </a:r>
            <a:endParaRPr lang="id-ID" sz="2700" i="1" dirty="0"/>
          </a:p>
        </p:txBody>
      </p:sp>
      <p:sp>
        <p:nvSpPr>
          <p:cNvPr id="10" name="Content Placeholder 11">
            <a:extLst>
              <a:ext uri="{FF2B5EF4-FFF2-40B4-BE49-F238E27FC236}">
                <a16:creationId xmlns:a16="http://schemas.microsoft.com/office/drawing/2014/main" id="{B345FC37-C10F-4729-A837-1625721FF460}"/>
              </a:ext>
            </a:extLst>
          </p:cNvPr>
          <p:cNvSpPr txBox="1">
            <a:spLocks/>
          </p:cNvSpPr>
          <p:nvPr/>
        </p:nvSpPr>
        <p:spPr>
          <a:xfrm>
            <a:off x="1097279" y="1825089"/>
            <a:ext cx="10056433" cy="4520847"/>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54013" indent="-255588">
              <a:spcBef>
                <a:spcPts val="200"/>
              </a:spcBef>
              <a:buFont typeface="Arial" panose="020B0604020202020204" pitchFamily="34" charset="0"/>
              <a:buChar char="•"/>
            </a:pPr>
            <a:r>
              <a:rPr lang="en-US" sz="2200" b="1" i="1" dirty="0"/>
              <a:t>Fact </a:t>
            </a:r>
            <a:r>
              <a:rPr lang="en-US" sz="2200" dirty="0" err="1"/>
              <a:t>adalah</a:t>
            </a:r>
            <a:r>
              <a:rPr lang="en-US" sz="2200" dirty="0"/>
              <a:t> </a:t>
            </a:r>
            <a:r>
              <a:rPr lang="en-US" sz="2200" dirty="0" err="1"/>
              <a:t>istilah</a:t>
            </a:r>
            <a:r>
              <a:rPr lang="en-US" sz="2200" dirty="0"/>
              <a:t> yang </a:t>
            </a:r>
            <a:r>
              <a:rPr lang="en-US" sz="2200" dirty="0" err="1"/>
              <a:t>diikuti</a:t>
            </a:r>
            <a:r>
              <a:rPr lang="en-US" sz="2200" dirty="0"/>
              <a:t> oleh </a:t>
            </a:r>
            <a:r>
              <a:rPr lang="en-US" sz="2200" dirty="0" err="1"/>
              <a:t>titik</a:t>
            </a:r>
            <a:r>
              <a:rPr lang="en-US" sz="2200" dirty="0"/>
              <a:t> (.). </a:t>
            </a:r>
          </a:p>
          <a:p>
            <a:pPr marL="354013" indent="-255588">
              <a:spcBef>
                <a:spcPts val="200"/>
              </a:spcBef>
              <a:buFont typeface="Arial" panose="020B0604020202020204" pitchFamily="34" charset="0"/>
              <a:buChar char="•"/>
            </a:pPr>
            <a:r>
              <a:rPr lang="en-US" sz="2200" b="1" i="1" dirty="0"/>
              <a:t>Rule</a:t>
            </a:r>
            <a:r>
              <a:rPr lang="en-US" sz="2200" dirty="0"/>
              <a:t> </a:t>
            </a:r>
            <a:r>
              <a:rPr lang="en-US" sz="2200" dirty="0" err="1"/>
              <a:t>adalah</a:t>
            </a:r>
            <a:r>
              <a:rPr lang="en-US" sz="2200" dirty="0"/>
              <a:t> </a:t>
            </a:r>
            <a:r>
              <a:rPr lang="en-US" sz="2200" dirty="0" err="1"/>
              <a:t>istilah</a:t>
            </a:r>
            <a:r>
              <a:rPr lang="en-US" sz="2200" dirty="0"/>
              <a:t> yang </a:t>
            </a:r>
            <a:r>
              <a:rPr lang="en-US" sz="2200" dirty="0" err="1"/>
              <a:t>diikuti</a:t>
            </a:r>
            <a:r>
              <a:rPr lang="en-US" sz="2200" dirty="0"/>
              <a:t> oleh :- </a:t>
            </a:r>
          </a:p>
          <a:p>
            <a:pPr marL="354013" indent="-255588">
              <a:spcBef>
                <a:spcPts val="200"/>
              </a:spcBef>
              <a:buFont typeface="Arial" panose="020B0604020202020204" pitchFamily="34" charset="0"/>
              <a:buChar char="•"/>
            </a:pPr>
            <a:r>
              <a:rPr lang="en-US" sz="2200" dirty="0" err="1"/>
              <a:t>Serangkaian</a:t>
            </a:r>
            <a:r>
              <a:rPr lang="en-US" sz="2200" dirty="0"/>
              <a:t> </a:t>
            </a:r>
            <a:r>
              <a:rPr lang="en-US" sz="2200" dirty="0" err="1"/>
              <a:t>istilah</a:t>
            </a:r>
            <a:r>
              <a:rPr lang="en-US" sz="2200" dirty="0"/>
              <a:t> </a:t>
            </a:r>
            <a:r>
              <a:rPr lang="en-US" sz="2200" dirty="0" err="1"/>
              <a:t>atau</a:t>
            </a:r>
            <a:r>
              <a:rPr lang="en-US" sz="2200" dirty="0"/>
              <a:t> </a:t>
            </a:r>
            <a:r>
              <a:rPr lang="en-US" sz="2200" b="1" i="1" dirty="0"/>
              <a:t>term</a:t>
            </a:r>
            <a:r>
              <a:rPr lang="en-US" sz="2200" dirty="0"/>
              <a:t> (</a:t>
            </a:r>
            <a:r>
              <a:rPr lang="en-US" sz="2200" i="1" dirty="0"/>
              <a:t>term1, term2, ..., </a:t>
            </a:r>
            <a:r>
              <a:rPr lang="en-US" sz="2200" i="1" dirty="0" err="1"/>
              <a:t>termN</a:t>
            </a:r>
            <a:r>
              <a:rPr lang="en-US" sz="2200" dirty="0"/>
              <a:t>) </a:t>
            </a:r>
            <a:r>
              <a:rPr lang="en-US" sz="2200" dirty="0" err="1"/>
              <a:t>dipisahkan</a:t>
            </a:r>
            <a:r>
              <a:rPr lang="en-US" sz="2200" dirty="0"/>
              <a:t> </a:t>
            </a:r>
            <a:r>
              <a:rPr lang="en-US" sz="2200" dirty="0" err="1"/>
              <a:t>dengan</a:t>
            </a:r>
            <a:r>
              <a:rPr lang="en-US" sz="2200" dirty="0"/>
              <a:t> </a:t>
            </a:r>
            <a:r>
              <a:rPr lang="en-US" sz="2200" dirty="0" err="1"/>
              <a:t>koma</a:t>
            </a:r>
            <a:r>
              <a:rPr lang="en-US" sz="2200" dirty="0"/>
              <a:t> dan </a:t>
            </a:r>
            <a:r>
              <a:rPr lang="en-US" sz="2200" dirty="0" err="1"/>
              <a:t>diakhiri</a:t>
            </a:r>
            <a:r>
              <a:rPr lang="en-US" sz="2200" dirty="0"/>
              <a:t> </a:t>
            </a:r>
            <a:r>
              <a:rPr lang="en-US" sz="2200" dirty="0" err="1"/>
              <a:t>dengan</a:t>
            </a:r>
            <a:r>
              <a:rPr lang="en-US" sz="2200" dirty="0"/>
              <a:t> </a:t>
            </a:r>
            <a:r>
              <a:rPr lang="en-US" sz="2200" dirty="0" err="1"/>
              <a:t>suatu</a:t>
            </a:r>
            <a:r>
              <a:rPr lang="en-US" sz="2200" dirty="0"/>
              <a:t> </a:t>
            </a:r>
            <a:r>
              <a:rPr lang="en-US" sz="2200" dirty="0" err="1"/>
              <a:t>titik</a:t>
            </a:r>
            <a:r>
              <a:rPr lang="en-US" sz="2200" dirty="0"/>
              <a:t> (.), </a:t>
            </a:r>
            <a:r>
              <a:rPr lang="en-US" sz="2200" b="1" i="1" dirty="0"/>
              <a:t>rule</a:t>
            </a:r>
            <a:r>
              <a:rPr lang="en-US" sz="2200" dirty="0"/>
              <a:t> </a:t>
            </a:r>
            <a:r>
              <a:rPr lang="en-US" sz="2200" dirty="0" err="1"/>
              <a:t>memiliki</a:t>
            </a:r>
            <a:r>
              <a:rPr lang="en-US" sz="2200" dirty="0"/>
              <a:t> </a:t>
            </a:r>
            <a:r>
              <a:rPr lang="en-US" sz="2200" dirty="0" err="1"/>
              <a:t>bentuk</a:t>
            </a:r>
            <a:r>
              <a:rPr lang="en-US" sz="2200" dirty="0"/>
              <a:t> </a:t>
            </a:r>
            <a:r>
              <a:rPr lang="en-US" sz="2200" i="1" dirty="0"/>
              <a:t>term :- term1, term2, ..., </a:t>
            </a:r>
            <a:r>
              <a:rPr lang="en-US" sz="2200" i="1" dirty="0" err="1"/>
              <a:t>termN</a:t>
            </a:r>
            <a:r>
              <a:rPr lang="en-US" sz="2200" dirty="0"/>
              <a:t>.</a:t>
            </a:r>
          </a:p>
          <a:p>
            <a:pPr marL="98425" indent="0">
              <a:spcBef>
                <a:spcPts val="2400"/>
              </a:spcBef>
              <a:buNone/>
            </a:pPr>
            <a:r>
              <a:rPr lang="en-US" sz="2200" dirty="0"/>
              <a:t>PROLOG </a:t>
            </a:r>
            <a:r>
              <a:rPr lang="en-US" sz="2200" dirty="0" err="1"/>
              <a:t>serangkaian</a:t>
            </a:r>
            <a:r>
              <a:rPr lang="en-US" sz="2200" dirty="0"/>
              <a:t> </a:t>
            </a:r>
            <a:r>
              <a:rPr lang="en-US" sz="2200" b="1" i="1" dirty="0"/>
              <a:t>facts</a:t>
            </a:r>
            <a:r>
              <a:rPr lang="en-US" sz="2200" dirty="0"/>
              <a:t> dan </a:t>
            </a:r>
            <a:r>
              <a:rPr lang="en-US" sz="2200" b="1" i="1" dirty="0"/>
              <a:t>rules</a:t>
            </a:r>
            <a:r>
              <a:rPr lang="en-US" sz="2200" dirty="0"/>
              <a:t>:</a:t>
            </a:r>
          </a:p>
          <a:p>
            <a:pPr marL="98425" indent="0">
              <a:spcBef>
                <a:spcPts val="200"/>
              </a:spcBef>
              <a:buNone/>
            </a:pPr>
            <a:r>
              <a:rPr lang="en-US" sz="2200" i="1" dirty="0"/>
              <a:t>speaks(</a:t>
            </a:r>
            <a:r>
              <a:rPr lang="en-US" sz="2200" i="1" dirty="0" err="1"/>
              <a:t>boris</a:t>
            </a:r>
            <a:r>
              <a:rPr lang="en-US" sz="2200" i="1" dirty="0"/>
              <a:t>, </a:t>
            </a:r>
            <a:r>
              <a:rPr lang="en-US" sz="2200" i="1" dirty="0" err="1"/>
              <a:t>russian</a:t>
            </a:r>
            <a:r>
              <a:rPr lang="en-US" sz="2200" i="1" dirty="0"/>
              <a:t>).</a:t>
            </a:r>
          </a:p>
          <a:p>
            <a:pPr marL="98425" indent="0">
              <a:spcBef>
                <a:spcPts val="200"/>
              </a:spcBef>
              <a:buNone/>
            </a:pPr>
            <a:r>
              <a:rPr lang="en-US" sz="2200" i="1" dirty="0"/>
              <a:t>speaks(john, </a:t>
            </a:r>
            <a:r>
              <a:rPr lang="en-US" sz="2200" i="1" dirty="0" err="1"/>
              <a:t>english</a:t>
            </a:r>
            <a:r>
              <a:rPr lang="en-US" sz="2200" i="1" dirty="0"/>
              <a:t>).</a:t>
            </a:r>
          </a:p>
          <a:p>
            <a:pPr marL="98425" indent="0">
              <a:spcBef>
                <a:spcPts val="200"/>
              </a:spcBef>
              <a:buNone/>
            </a:pPr>
            <a:r>
              <a:rPr lang="en-US" sz="2200" i="1" dirty="0"/>
              <a:t>speaks(</a:t>
            </a:r>
            <a:r>
              <a:rPr lang="en-US" sz="2200" i="1" dirty="0" err="1"/>
              <a:t>mary</a:t>
            </a:r>
            <a:r>
              <a:rPr lang="en-US" sz="2200" i="1" dirty="0"/>
              <a:t>, </a:t>
            </a:r>
            <a:r>
              <a:rPr lang="en-US" sz="2200" i="1" dirty="0" err="1"/>
              <a:t>russian</a:t>
            </a:r>
            <a:r>
              <a:rPr lang="en-US" sz="2200" i="1" dirty="0"/>
              <a:t>).</a:t>
            </a:r>
          </a:p>
          <a:p>
            <a:pPr marL="98425" indent="0">
              <a:spcBef>
                <a:spcPts val="200"/>
              </a:spcBef>
              <a:buNone/>
            </a:pPr>
            <a:r>
              <a:rPr lang="en-US" sz="2200" i="1" dirty="0"/>
              <a:t>speaks(</a:t>
            </a:r>
            <a:r>
              <a:rPr lang="en-US" sz="2200" i="1" dirty="0" err="1"/>
              <a:t>mary</a:t>
            </a:r>
            <a:r>
              <a:rPr lang="en-US" sz="2200" i="1" dirty="0"/>
              <a:t>, </a:t>
            </a:r>
            <a:r>
              <a:rPr lang="en-US" sz="2200" i="1" dirty="0" err="1"/>
              <a:t>english</a:t>
            </a:r>
            <a:r>
              <a:rPr lang="en-US" sz="2200" i="1" dirty="0"/>
              <a:t>).</a:t>
            </a:r>
          </a:p>
          <a:p>
            <a:pPr marL="98425" indent="0">
              <a:spcBef>
                <a:spcPts val="1800"/>
              </a:spcBef>
              <a:buNone/>
            </a:pPr>
            <a:r>
              <a:rPr lang="en-US" sz="2200" i="1" dirty="0"/>
              <a:t>understands(Person1, Person2) :-</a:t>
            </a:r>
          </a:p>
          <a:p>
            <a:pPr marL="98425" indent="0">
              <a:spcBef>
                <a:spcPts val="200"/>
              </a:spcBef>
              <a:buNone/>
            </a:pPr>
            <a:r>
              <a:rPr lang="en-US" sz="2200" i="1" dirty="0"/>
              <a:t>speaks(Person1, L), speaks(Person2, L).</a:t>
            </a:r>
          </a:p>
        </p:txBody>
      </p:sp>
      <p:sp>
        <p:nvSpPr>
          <p:cNvPr id="7" name="Rounded Rectangle 37">
            <a:extLst>
              <a:ext uri="{FF2B5EF4-FFF2-40B4-BE49-F238E27FC236}">
                <a16:creationId xmlns:a16="http://schemas.microsoft.com/office/drawing/2014/main" id="{D60C6ED0-E8D1-4E9C-93EF-E5F9361A84A6}"/>
              </a:ext>
            </a:extLst>
          </p:cNvPr>
          <p:cNvSpPr/>
          <p:nvPr/>
        </p:nvSpPr>
        <p:spPr>
          <a:xfrm>
            <a:off x="10060302" y="858978"/>
            <a:ext cx="1095378" cy="750098"/>
          </a:xfrm>
          <a:prstGeom prst="roundRect">
            <a:avLst>
              <a:gd name="adj" fmla="val 10000"/>
            </a:avLst>
          </a:prstGeom>
          <a:blipFill rotWithShape="0">
            <a:blip r:embed="rId2"/>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ID"/>
          </a:p>
        </p:txBody>
      </p:sp>
      <p:sp>
        <p:nvSpPr>
          <p:cNvPr id="11" name="Rounded Rectangle 40">
            <a:extLst>
              <a:ext uri="{FF2B5EF4-FFF2-40B4-BE49-F238E27FC236}">
                <a16:creationId xmlns:a16="http://schemas.microsoft.com/office/drawing/2014/main" id="{F5E607EE-2E81-4A60-B1C2-57194BDCA6C0}"/>
              </a:ext>
            </a:extLst>
          </p:cNvPr>
          <p:cNvSpPr/>
          <p:nvPr/>
        </p:nvSpPr>
        <p:spPr>
          <a:xfrm>
            <a:off x="9627349" y="1074991"/>
            <a:ext cx="432953" cy="484341"/>
          </a:xfrm>
          <a:prstGeom prst="roundRect">
            <a:avLst>
              <a:gd name="adj" fmla="val 10000"/>
            </a:avLst>
          </a:prstGeom>
          <a:blipFill rotWithShape="0">
            <a:blip r:embed="rId3"/>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ID"/>
          </a:p>
        </p:txBody>
      </p:sp>
      <p:sp>
        <p:nvSpPr>
          <p:cNvPr id="6" name="Content Placeholder 11">
            <a:extLst>
              <a:ext uri="{FF2B5EF4-FFF2-40B4-BE49-F238E27FC236}">
                <a16:creationId xmlns:a16="http://schemas.microsoft.com/office/drawing/2014/main" id="{42F9FB64-116D-4EF9-86DC-6D6BDD93FF5C}"/>
              </a:ext>
            </a:extLst>
          </p:cNvPr>
          <p:cNvSpPr txBox="1">
            <a:spLocks/>
          </p:cNvSpPr>
          <p:nvPr/>
        </p:nvSpPr>
        <p:spPr>
          <a:xfrm>
            <a:off x="6096000" y="3502152"/>
            <a:ext cx="5644897" cy="2843784"/>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200"/>
              </a:spcBef>
              <a:buNone/>
            </a:pPr>
            <a:r>
              <a:rPr lang="en-US" sz="2200" dirty="0" err="1"/>
              <a:t>Dalam</a:t>
            </a:r>
            <a:r>
              <a:rPr lang="en-US" sz="2200" dirty="0"/>
              <a:t> </a:t>
            </a:r>
            <a:r>
              <a:rPr lang="en-US" sz="2200" b="1" i="1" dirty="0"/>
              <a:t>facts</a:t>
            </a:r>
            <a:r>
              <a:rPr lang="en-US" sz="2200" dirty="0"/>
              <a:t> dan </a:t>
            </a:r>
            <a:r>
              <a:rPr lang="en-US" sz="2200" b="1" i="1" dirty="0"/>
              <a:t>rules</a:t>
            </a:r>
            <a:r>
              <a:rPr lang="en-US" sz="2200" dirty="0"/>
              <a:t> </a:t>
            </a:r>
            <a:r>
              <a:rPr lang="en-US" sz="2200" dirty="0" err="1"/>
              <a:t>bahasa</a:t>
            </a:r>
            <a:r>
              <a:rPr lang="en-US" sz="2200" dirty="0"/>
              <a:t> </a:t>
            </a:r>
            <a:r>
              <a:rPr lang="en-US" sz="2200" dirty="0" err="1"/>
              <a:t>inggris</a:t>
            </a:r>
            <a:r>
              <a:rPr lang="en-US" sz="2200" dirty="0"/>
              <a:t>:</a:t>
            </a:r>
          </a:p>
          <a:p>
            <a:pPr marL="98425" indent="0">
              <a:spcBef>
                <a:spcPts val="200"/>
              </a:spcBef>
              <a:buNone/>
            </a:pPr>
            <a:r>
              <a:rPr lang="en-US" sz="2200" i="1" dirty="0"/>
              <a:t>Boris speaks Russian.</a:t>
            </a:r>
          </a:p>
          <a:p>
            <a:pPr marL="98425" indent="0">
              <a:spcBef>
                <a:spcPts val="200"/>
              </a:spcBef>
              <a:buNone/>
            </a:pPr>
            <a:r>
              <a:rPr lang="en-US" sz="2200" i="1" dirty="0"/>
              <a:t>John speaks English.</a:t>
            </a:r>
          </a:p>
          <a:p>
            <a:pPr marL="98425" indent="0">
              <a:spcBef>
                <a:spcPts val="200"/>
              </a:spcBef>
              <a:buNone/>
            </a:pPr>
            <a:r>
              <a:rPr lang="en-US" sz="2200" i="1" dirty="0"/>
              <a:t>Mary speaks Russian.</a:t>
            </a:r>
          </a:p>
          <a:p>
            <a:pPr marL="98425" indent="0">
              <a:spcBef>
                <a:spcPts val="200"/>
              </a:spcBef>
              <a:buNone/>
            </a:pPr>
            <a:r>
              <a:rPr lang="en-US" sz="2200" i="1" dirty="0"/>
              <a:t>Mary speaks English.</a:t>
            </a:r>
          </a:p>
          <a:p>
            <a:pPr marL="98425" indent="0">
              <a:spcBef>
                <a:spcPts val="1800"/>
              </a:spcBef>
              <a:buNone/>
            </a:pPr>
            <a:r>
              <a:rPr lang="en-US" sz="2200" i="1" dirty="0" err="1"/>
              <a:t>Dua</a:t>
            </a:r>
            <a:r>
              <a:rPr lang="en-US" sz="2200" i="1" dirty="0"/>
              <a:t> orang </a:t>
            </a:r>
            <a:r>
              <a:rPr lang="en-US" sz="2200" i="1" dirty="0" err="1"/>
              <a:t>dapat</a:t>
            </a:r>
            <a:r>
              <a:rPr lang="en-US" sz="2200" i="1" dirty="0"/>
              <a:t> </a:t>
            </a:r>
            <a:r>
              <a:rPr lang="en-US" sz="2200" i="1" dirty="0" err="1"/>
              <a:t>saling</a:t>
            </a:r>
            <a:r>
              <a:rPr lang="en-US" sz="2200" i="1" dirty="0"/>
              <a:t> </a:t>
            </a:r>
            <a:r>
              <a:rPr lang="en-US" sz="2200" i="1" dirty="0" err="1"/>
              <a:t>memahami</a:t>
            </a:r>
            <a:r>
              <a:rPr lang="en-US" sz="2200" i="1" dirty="0"/>
              <a:t> </a:t>
            </a:r>
            <a:r>
              <a:rPr lang="en-US" sz="2200" i="1" dirty="0" err="1"/>
              <a:t>jika</a:t>
            </a:r>
            <a:r>
              <a:rPr lang="en-US" sz="2200" i="1" dirty="0"/>
              <a:t> </a:t>
            </a:r>
            <a:r>
              <a:rPr lang="en-US" sz="2200" i="1" dirty="0" err="1"/>
              <a:t>mereka</a:t>
            </a:r>
            <a:r>
              <a:rPr lang="en-US" sz="2200" i="1" dirty="0"/>
              <a:t> </a:t>
            </a:r>
            <a:r>
              <a:rPr lang="en-US" sz="2200" i="1" dirty="0" err="1"/>
              <a:t>berdua</a:t>
            </a:r>
            <a:r>
              <a:rPr lang="en-US" sz="2200" i="1" dirty="0"/>
              <a:t> </a:t>
            </a:r>
            <a:r>
              <a:rPr lang="en-US" sz="2200" i="1" dirty="0" err="1"/>
              <a:t>berbicara</a:t>
            </a:r>
            <a:r>
              <a:rPr lang="en-US" sz="2200" i="1" dirty="0"/>
              <a:t> </a:t>
            </a:r>
            <a:r>
              <a:rPr lang="en-US" sz="2200" i="1" dirty="0" err="1"/>
              <a:t>dalam</a:t>
            </a:r>
            <a:r>
              <a:rPr lang="en-US" sz="2200" i="1" dirty="0"/>
              <a:t> </a:t>
            </a:r>
            <a:r>
              <a:rPr lang="en-US" sz="2200" i="1" dirty="0" err="1"/>
              <a:t>bahasa</a:t>
            </a:r>
            <a:r>
              <a:rPr lang="en-US" sz="2200" i="1" dirty="0"/>
              <a:t> yang </a:t>
            </a:r>
            <a:r>
              <a:rPr lang="en-US" sz="2200" i="1" dirty="0" err="1"/>
              <a:t>sama</a:t>
            </a:r>
            <a:r>
              <a:rPr lang="en-US" sz="2200" i="1" dirty="0"/>
              <a:t>.</a:t>
            </a:r>
          </a:p>
        </p:txBody>
      </p:sp>
    </p:spTree>
    <p:extLst>
      <p:ext uri="{BB962C8B-B14F-4D97-AF65-F5344CB8AC3E}">
        <p14:creationId xmlns:p14="http://schemas.microsoft.com/office/powerpoint/2010/main" val="3661597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3" end="3"/>
                                            </p:txEl>
                                          </p:spTgt>
                                        </p:tgtEl>
                                        <p:attrNameLst>
                                          <p:attrName>style.visibility</p:attrName>
                                        </p:attrNameLst>
                                      </p:cBhvr>
                                      <p:to>
                                        <p:strVal val="visible"/>
                                      </p:to>
                                    </p:set>
                                    <p:animEffect transition="in" filter="fade">
                                      <p:cBhvr>
                                        <p:cTn id="7" dur="500"/>
                                        <p:tgtEl>
                                          <p:spTgt spid="10">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
                                            <p:txEl>
                                              <p:pRg st="4" end="4"/>
                                            </p:txEl>
                                          </p:spTgt>
                                        </p:tgtEl>
                                        <p:attrNameLst>
                                          <p:attrName>style.visibility</p:attrName>
                                        </p:attrNameLst>
                                      </p:cBhvr>
                                      <p:to>
                                        <p:strVal val="visible"/>
                                      </p:to>
                                    </p:set>
                                    <p:animEffect transition="in" filter="fade">
                                      <p:cBhvr>
                                        <p:cTn id="10" dur="500"/>
                                        <p:tgtEl>
                                          <p:spTgt spid="10">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xEl>
                                              <p:pRg st="5" end="5"/>
                                            </p:txEl>
                                          </p:spTgt>
                                        </p:tgtEl>
                                        <p:attrNameLst>
                                          <p:attrName>style.visibility</p:attrName>
                                        </p:attrNameLst>
                                      </p:cBhvr>
                                      <p:to>
                                        <p:strVal val="visible"/>
                                      </p:to>
                                    </p:set>
                                    <p:animEffect transition="in" filter="fade">
                                      <p:cBhvr>
                                        <p:cTn id="13" dur="500"/>
                                        <p:tgtEl>
                                          <p:spTgt spid="10">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xEl>
                                              <p:pRg st="6" end="6"/>
                                            </p:txEl>
                                          </p:spTgt>
                                        </p:tgtEl>
                                        <p:attrNameLst>
                                          <p:attrName>style.visibility</p:attrName>
                                        </p:attrNameLst>
                                      </p:cBhvr>
                                      <p:to>
                                        <p:strVal val="visible"/>
                                      </p:to>
                                    </p:set>
                                    <p:animEffect transition="in" filter="fade">
                                      <p:cBhvr>
                                        <p:cTn id="16" dur="500"/>
                                        <p:tgtEl>
                                          <p:spTgt spid="10">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0">
                                            <p:txEl>
                                              <p:pRg st="7" end="7"/>
                                            </p:txEl>
                                          </p:spTgt>
                                        </p:tgtEl>
                                        <p:attrNameLst>
                                          <p:attrName>style.visibility</p:attrName>
                                        </p:attrNameLst>
                                      </p:cBhvr>
                                      <p:to>
                                        <p:strVal val="visible"/>
                                      </p:to>
                                    </p:set>
                                    <p:animEffect transition="in" filter="fade">
                                      <p:cBhvr>
                                        <p:cTn id="19" dur="500"/>
                                        <p:tgtEl>
                                          <p:spTgt spid="10">
                                            <p:txEl>
                                              <p:pRg st="7" end="7"/>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0">
                                            <p:txEl>
                                              <p:pRg st="8" end="8"/>
                                            </p:txEl>
                                          </p:spTgt>
                                        </p:tgtEl>
                                        <p:attrNameLst>
                                          <p:attrName>style.visibility</p:attrName>
                                        </p:attrNameLst>
                                      </p:cBhvr>
                                      <p:to>
                                        <p:strVal val="visible"/>
                                      </p:to>
                                    </p:set>
                                    <p:animEffect transition="in" filter="fade">
                                      <p:cBhvr>
                                        <p:cTn id="22" dur="500"/>
                                        <p:tgtEl>
                                          <p:spTgt spid="10">
                                            <p:txEl>
                                              <p:pRg st="8" end="8"/>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10">
                                            <p:txEl>
                                              <p:pRg st="9" end="9"/>
                                            </p:txEl>
                                          </p:spTgt>
                                        </p:tgtEl>
                                        <p:attrNameLst>
                                          <p:attrName>style.visibility</p:attrName>
                                        </p:attrNameLst>
                                      </p:cBhvr>
                                      <p:to>
                                        <p:strVal val="visible"/>
                                      </p:to>
                                    </p:set>
                                    <p:animEffect transition="in" filter="fade">
                                      <p:cBhvr>
                                        <p:cTn id="25" dur="500"/>
                                        <p:tgtEl>
                                          <p:spTgt spid="10">
                                            <p:txEl>
                                              <p:pRg st="9" end="9"/>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ipe(left)">
                                      <p:cBhvr>
                                        <p:cTn id="3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31EF33E-A6F4-4CA7-B5D0-E7D1237BD608}"/>
              </a:ext>
            </a:extLst>
          </p:cNvPr>
          <p:cNvSpPr>
            <a:spLocks noGrp="1"/>
          </p:cNvSpPr>
          <p:nvPr>
            <p:ph type="title"/>
          </p:nvPr>
        </p:nvSpPr>
        <p:spPr>
          <a:xfrm>
            <a:off x="1097280" y="286603"/>
            <a:ext cx="10058400" cy="1450757"/>
          </a:xfrm>
        </p:spPr>
        <p:txBody>
          <a:bodyPr>
            <a:normAutofit/>
          </a:bodyPr>
          <a:lstStyle/>
          <a:p>
            <a:r>
              <a:rPr lang="en-US" sz="4000" b="1" dirty="0"/>
              <a:t>BAHASA PEMROGRAMAN PROLOG</a:t>
            </a:r>
            <a:br>
              <a:rPr lang="id-ID" sz="4000" b="1" dirty="0"/>
            </a:br>
            <a:r>
              <a:rPr lang="en-US" sz="2700" i="1" dirty="0" err="1"/>
              <a:t>Deskripsi</a:t>
            </a:r>
            <a:r>
              <a:rPr lang="en-US" sz="2700" i="1" dirty="0"/>
              <a:t> Bahasa Prolog</a:t>
            </a:r>
            <a:endParaRPr lang="id-ID" sz="2700" i="1" dirty="0"/>
          </a:p>
        </p:txBody>
      </p:sp>
      <p:sp>
        <p:nvSpPr>
          <p:cNvPr id="10" name="Content Placeholder 11">
            <a:extLst>
              <a:ext uri="{FF2B5EF4-FFF2-40B4-BE49-F238E27FC236}">
                <a16:creationId xmlns:a16="http://schemas.microsoft.com/office/drawing/2014/main" id="{B345FC37-C10F-4729-A837-1625721FF460}"/>
              </a:ext>
            </a:extLst>
          </p:cNvPr>
          <p:cNvSpPr txBox="1">
            <a:spLocks/>
          </p:cNvSpPr>
          <p:nvPr/>
        </p:nvSpPr>
        <p:spPr>
          <a:xfrm>
            <a:off x="1097279" y="1825089"/>
            <a:ext cx="10369297" cy="4520847"/>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200"/>
              </a:spcBef>
              <a:buNone/>
            </a:pPr>
            <a:r>
              <a:rPr lang="en-US" sz="2200" b="1" i="1" dirty="0"/>
              <a:t>Fact</a:t>
            </a:r>
            <a:r>
              <a:rPr lang="en-US" sz="2200" dirty="0"/>
              <a:t> </a:t>
            </a:r>
            <a:r>
              <a:rPr lang="en-US" sz="2200" dirty="0" err="1"/>
              <a:t>dalam</a:t>
            </a:r>
            <a:r>
              <a:rPr lang="en-US" sz="2200" dirty="0"/>
              <a:t> </a:t>
            </a:r>
            <a:r>
              <a:rPr lang="en-US" sz="2200" dirty="0" err="1"/>
              <a:t>bahasa</a:t>
            </a:r>
            <a:r>
              <a:rPr lang="en-US" sz="2200" dirty="0"/>
              <a:t> </a:t>
            </a:r>
            <a:r>
              <a:rPr lang="en-US" sz="2200" dirty="0" err="1"/>
              <a:t>Inggris</a:t>
            </a:r>
            <a:r>
              <a:rPr lang="en-US" sz="2200" dirty="0"/>
              <a:t> </a:t>
            </a:r>
            <a:r>
              <a:rPr lang="en-US" sz="2200" dirty="0" err="1"/>
              <a:t>dapat</a:t>
            </a:r>
            <a:r>
              <a:rPr lang="en-US" sz="2200" dirty="0"/>
              <a:t> </a:t>
            </a:r>
            <a:r>
              <a:rPr lang="en-US" sz="2200" dirty="0" err="1"/>
              <a:t>ditulis</a:t>
            </a:r>
            <a:r>
              <a:rPr lang="en-US" sz="2200" dirty="0"/>
              <a:t> </a:t>
            </a:r>
            <a:r>
              <a:rPr lang="en-US" sz="2200" dirty="0" err="1"/>
              <a:t>sebagai</a:t>
            </a:r>
            <a:r>
              <a:rPr lang="en-US" sz="2200" dirty="0"/>
              <a:t>:</a:t>
            </a:r>
          </a:p>
          <a:p>
            <a:pPr marL="98425" indent="0" algn="ctr">
              <a:spcBef>
                <a:spcPts val="200"/>
              </a:spcBef>
              <a:buNone/>
            </a:pPr>
            <a:r>
              <a:rPr lang="en-US" sz="2200" i="1" dirty="0"/>
              <a:t>The expert system monitors the ventilator.</a:t>
            </a:r>
          </a:p>
          <a:p>
            <a:pPr marL="98425" indent="0">
              <a:buNone/>
            </a:pPr>
            <a:r>
              <a:rPr lang="en-US" sz="2200" dirty="0"/>
              <a:t>Fakta </a:t>
            </a:r>
            <a:r>
              <a:rPr lang="en-US" sz="2200" dirty="0" err="1"/>
              <a:t>ini</a:t>
            </a:r>
            <a:r>
              <a:rPr lang="en-US" sz="2200" dirty="0"/>
              <a:t> </a:t>
            </a:r>
            <a:r>
              <a:rPr lang="en-US" sz="2200" dirty="0" err="1"/>
              <a:t>mengandung</a:t>
            </a:r>
            <a:r>
              <a:rPr lang="en-US" sz="2200" dirty="0"/>
              <a:t> </a:t>
            </a:r>
            <a:r>
              <a:rPr lang="en-US" sz="2200" dirty="0" err="1"/>
              <a:t>dua</a:t>
            </a:r>
            <a:r>
              <a:rPr lang="en-US" sz="2200" dirty="0"/>
              <a:t> </a:t>
            </a:r>
            <a:r>
              <a:rPr lang="en-US" sz="2200" dirty="0" err="1"/>
              <a:t>komponen</a:t>
            </a:r>
            <a:r>
              <a:rPr lang="en-US" sz="2200" dirty="0"/>
              <a:t> </a:t>
            </a:r>
            <a:r>
              <a:rPr lang="en-US" sz="2200" dirty="0" err="1"/>
              <a:t>penting</a:t>
            </a:r>
            <a:r>
              <a:rPr lang="en-US" sz="2200" dirty="0"/>
              <a:t>:</a:t>
            </a:r>
          </a:p>
          <a:p>
            <a:pPr marL="354013" indent="-255588">
              <a:spcBef>
                <a:spcPts val="600"/>
              </a:spcBef>
              <a:spcAft>
                <a:spcPts val="600"/>
              </a:spcAft>
              <a:buFont typeface="Arial" panose="020B0604020202020204" pitchFamily="34" charset="0"/>
              <a:buChar char="•"/>
            </a:pPr>
            <a:r>
              <a:rPr lang="en-US" sz="2200" dirty="0" err="1"/>
              <a:t>Suatu</a:t>
            </a:r>
            <a:r>
              <a:rPr lang="en-US" sz="2200" dirty="0"/>
              <a:t> </a:t>
            </a:r>
            <a:r>
              <a:rPr lang="en-US" sz="2200" dirty="0" err="1"/>
              <a:t>hubungan</a:t>
            </a:r>
            <a:r>
              <a:rPr lang="en-US" sz="2200" dirty="0"/>
              <a:t> </a:t>
            </a:r>
            <a:r>
              <a:rPr lang="en-US" sz="2200" dirty="0" err="1"/>
              <a:t>atau</a:t>
            </a:r>
            <a:r>
              <a:rPr lang="en-US" sz="2200" dirty="0"/>
              <a:t> </a:t>
            </a:r>
            <a:r>
              <a:rPr lang="en-US" sz="2200" b="1" i="1" dirty="0"/>
              <a:t>predicate</a:t>
            </a:r>
            <a:r>
              <a:rPr lang="en-US" sz="2200" dirty="0"/>
              <a:t> </a:t>
            </a:r>
            <a:r>
              <a:rPr lang="en-US" sz="2200" dirty="0" err="1"/>
              <a:t>dalam</a:t>
            </a:r>
            <a:r>
              <a:rPr lang="en-US" sz="2200" dirty="0"/>
              <a:t> </a:t>
            </a:r>
            <a:r>
              <a:rPr lang="en-US" sz="2200" dirty="0" err="1"/>
              <a:t>bahasa</a:t>
            </a:r>
            <a:r>
              <a:rPr lang="en-US" sz="2200" dirty="0"/>
              <a:t> PROLOG. </a:t>
            </a:r>
            <a:r>
              <a:rPr lang="en-US" sz="2200" dirty="0" err="1"/>
              <a:t>Dalam</a:t>
            </a:r>
            <a:r>
              <a:rPr lang="en-US" sz="2200" dirty="0"/>
              <a:t> </a:t>
            </a:r>
            <a:r>
              <a:rPr lang="en-US" sz="2200" dirty="0" err="1"/>
              <a:t>contoh</a:t>
            </a:r>
            <a:r>
              <a:rPr lang="en-US" sz="2200" dirty="0"/>
              <a:t> </a:t>
            </a:r>
            <a:r>
              <a:rPr lang="en-US" sz="2200" dirty="0" err="1"/>
              <a:t>ini</a:t>
            </a:r>
            <a:r>
              <a:rPr lang="en-US" sz="2200" dirty="0"/>
              <a:t>, </a:t>
            </a:r>
            <a:r>
              <a:rPr lang="en-US" sz="2200" dirty="0" err="1"/>
              <a:t>predikatnya</a:t>
            </a:r>
            <a:r>
              <a:rPr lang="en-US" sz="2200" dirty="0"/>
              <a:t> </a:t>
            </a:r>
            <a:r>
              <a:rPr lang="en-US" sz="2200" dirty="0" err="1"/>
              <a:t>adalah</a:t>
            </a:r>
            <a:r>
              <a:rPr lang="en-US" sz="2200" dirty="0"/>
              <a:t> </a:t>
            </a:r>
            <a:r>
              <a:rPr lang="en-US" sz="2200" i="1" dirty="0"/>
              <a:t>monitor.</a:t>
            </a:r>
          </a:p>
          <a:p>
            <a:pPr marL="354013" indent="-255588">
              <a:spcBef>
                <a:spcPts val="600"/>
              </a:spcBef>
              <a:spcAft>
                <a:spcPts val="600"/>
              </a:spcAft>
              <a:buFont typeface="Arial" panose="020B0604020202020204" pitchFamily="34" charset="0"/>
              <a:buChar char="•"/>
            </a:pPr>
            <a:r>
              <a:rPr lang="en-US" sz="2200" dirty="0" err="1"/>
              <a:t>Objek</a:t>
            </a:r>
            <a:r>
              <a:rPr lang="en-US" sz="2200" dirty="0"/>
              <a:t> </a:t>
            </a:r>
            <a:r>
              <a:rPr lang="en-US" sz="2200" dirty="0" err="1"/>
              <a:t>atau</a:t>
            </a:r>
            <a:r>
              <a:rPr lang="en-US" sz="2200" dirty="0"/>
              <a:t> </a:t>
            </a:r>
            <a:r>
              <a:rPr lang="en-US" sz="2200" b="1" i="1" dirty="0"/>
              <a:t>arguments</a:t>
            </a:r>
            <a:r>
              <a:rPr lang="en-US" sz="2200" dirty="0"/>
              <a:t> </a:t>
            </a:r>
            <a:r>
              <a:rPr lang="en-US" sz="2200" dirty="0" err="1"/>
              <a:t>dalam</a:t>
            </a:r>
            <a:r>
              <a:rPr lang="en-US" sz="2200" dirty="0"/>
              <a:t> PROLOG (</a:t>
            </a:r>
            <a:r>
              <a:rPr lang="en-US" sz="2200" dirty="0" err="1"/>
              <a:t>objek</a:t>
            </a:r>
            <a:r>
              <a:rPr lang="en-US" sz="2200" dirty="0"/>
              <a:t> </a:t>
            </a:r>
            <a:r>
              <a:rPr lang="en-US" sz="2200" dirty="0" err="1"/>
              <a:t>biasanya</a:t>
            </a:r>
            <a:r>
              <a:rPr lang="en-US" sz="2200" dirty="0"/>
              <a:t> </a:t>
            </a:r>
            <a:r>
              <a:rPr lang="en-US" sz="2200" dirty="0" err="1"/>
              <a:t>adalah</a:t>
            </a:r>
            <a:r>
              <a:rPr lang="en-US" sz="2200" dirty="0"/>
              <a:t> orang, </a:t>
            </a:r>
            <a:r>
              <a:rPr lang="en-US" sz="2200" dirty="0" err="1"/>
              <a:t>benda</a:t>
            </a:r>
            <a:r>
              <a:rPr lang="en-US" sz="2200" dirty="0"/>
              <a:t> </a:t>
            </a:r>
            <a:r>
              <a:rPr lang="en-US" sz="2200" dirty="0" err="1"/>
              <a:t>atau</a:t>
            </a:r>
            <a:r>
              <a:rPr lang="en-US" sz="2200" dirty="0"/>
              <a:t> </a:t>
            </a:r>
            <a:r>
              <a:rPr lang="en-US" sz="2200" dirty="0" err="1"/>
              <a:t>benda</a:t>
            </a:r>
            <a:r>
              <a:rPr lang="en-US" sz="2200" dirty="0"/>
              <a:t> lain yang </a:t>
            </a:r>
            <a:r>
              <a:rPr lang="en-US" sz="2200" dirty="0" err="1"/>
              <a:t>ditindaki</a:t>
            </a:r>
            <a:r>
              <a:rPr lang="en-US" sz="2200" dirty="0"/>
              <a:t> oleh </a:t>
            </a:r>
            <a:r>
              <a:rPr lang="en-US" sz="2200" dirty="0" err="1"/>
              <a:t>predikat</a:t>
            </a:r>
            <a:r>
              <a:rPr lang="en-US" sz="2200" dirty="0"/>
              <a:t>). </a:t>
            </a:r>
            <a:r>
              <a:rPr lang="en-US" sz="2200" dirty="0" err="1"/>
              <a:t>Dalam</a:t>
            </a:r>
            <a:r>
              <a:rPr lang="en-US" sz="2200" dirty="0"/>
              <a:t> </a:t>
            </a:r>
            <a:r>
              <a:rPr lang="en-US" sz="2200" dirty="0" err="1"/>
              <a:t>contoh</a:t>
            </a:r>
            <a:r>
              <a:rPr lang="en-US" sz="2200" dirty="0"/>
              <a:t> </a:t>
            </a:r>
            <a:r>
              <a:rPr lang="en-US" sz="2200" dirty="0" err="1"/>
              <a:t>ini</a:t>
            </a:r>
            <a:r>
              <a:rPr lang="en-US" sz="2200" dirty="0"/>
              <a:t>, </a:t>
            </a:r>
            <a:r>
              <a:rPr lang="en-US" sz="2200" dirty="0" err="1"/>
              <a:t>objeknya</a:t>
            </a:r>
            <a:r>
              <a:rPr lang="en-US" sz="2200" dirty="0"/>
              <a:t> </a:t>
            </a:r>
            <a:r>
              <a:rPr lang="en-US" sz="2200" dirty="0" err="1"/>
              <a:t>adalah</a:t>
            </a:r>
            <a:r>
              <a:rPr lang="en-US" sz="2200" dirty="0"/>
              <a:t> </a:t>
            </a:r>
            <a:r>
              <a:rPr lang="en-US" sz="2200" i="1" dirty="0"/>
              <a:t>expert system </a:t>
            </a:r>
            <a:r>
              <a:rPr lang="en-US" sz="2200" dirty="0"/>
              <a:t>dan </a:t>
            </a:r>
            <a:r>
              <a:rPr lang="en-US" sz="2200" i="1" dirty="0"/>
              <a:t>ventilator.</a:t>
            </a:r>
          </a:p>
          <a:p>
            <a:pPr marL="98425" indent="0">
              <a:buNone/>
            </a:pPr>
            <a:r>
              <a:rPr lang="en-US" sz="2200" dirty="0" err="1"/>
              <a:t>Dalam</a:t>
            </a:r>
            <a:r>
              <a:rPr lang="en-US" sz="2200" dirty="0"/>
              <a:t> PROLOG, </a:t>
            </a:r>
            <a:r>
              <a:rPr lang="en-US" sz="2200" dirty="0" err="1"/>
              <a:t>fakta</a:t>
            </a:r>
            <a:r>
              <a:rPr lang="en-US" sz="2200" dirty="0"/>
              <a:t> </a:t>
            </a:r>
            <a:r>
              <a:rPr lang="en-US" sz="2200" dirty="0" err="1"/>
              <a:t>akan</a:t>
            </a:r>
            <a:r>
              <a:rPr lang="en-US" sz="2200" dirty="0"/>
              <a:t> </a:t>
            </a:r>
            <a:r>
              <a:rPr lang="en-US" sz="2200" dirty="0" err="1"/>
              <a:t>diekspresikan</a:t>
            </a:r>
            <a:r>
              <a:rPr lang="en-US" sz="2200" dirty="0"/>
              <a:t> (</a:t>
            </a:r>
            <a:r>
              <a:rPr lang="en-US" sz="2200" dirty="0" err="1"/>
              <a:t>semuanya</a:t>
            </a:r>
            <a:r>
              <a:rPr lang="en-US" sz="2200" dirty="0"/>
              <a:t> </a:t>
            </a:r>
            <a:r>
              <a:rPr lang="en-US" sz="2200" dirty="0" err="1"/>
              <a:t>dalam</a:t>
            </a:r>
            <a:r>
              <a:rPr lang="en-US" sz="2200" dirty="0"/>
              <a:t> </a:t>
            </a:r>
            <a:r>
              <a:rPr lang="en-US" sz="2200" dirty="0" err="1"/>
              <a:t>huruf</a:t>
            </a:r>
            <a:r>
              <a:rPr lang="en-US" sz="2200" dirty="0"/>
              <a:t> </a:t>
            </a:r>
            <a:r>
              <a:rPr lang="en-US" sz="2200" dirty="0" err="1"/>
              <a:t>kecil</a:t>
            </a:r>
            <a:r>
              <a:rPr lang="en-US" sz="2200" dirty="0"/>
              <a:t>) </a:t>
            </a:r>
            <a:r>
              <a:rPr lang="en-US" sz="2200" dirty="0" err="1"/>
              <a:t>sebagai</a:t>
            </a:r>
            <a:r>
              <a:rPr lang="en-US" sz="2200" dirty="0"/>
              <a:t>:</a:t>
            </a:r>
          </a:p>
          <a:p>
            <a:pPr marL="98425" indent="0" algn="ctr">
              <a:spcBef>
                <a:spcPts val="200"/>
              </a:spcBef>
              <a:buNone/>
              <a:tabLst>
                <a:tab pos="1700213" algn="l"/>
              </a:tabLst>
            </a:pPr>
            <a:r>
              <a:rPr lang="en-US" sz="2200" i="1" dirty="0"/>
              <a:t>monitors(expert-</a:t>
            </a:r>
            <a:r>
              <a:rPr lang="en-US" sz="2200" i="1" dirty="0" err="1"/>
              <a:t>system,ventilator</a:t>
            </a:r>
            <a:r>
              <a:rPr lang="en-US" sz="2200" i="1" dirty="0"/>
              <a:t>).</a:t>
            </a:r>
          </a:p>
          <a:p>
            <a:pPr marL="98425" indent="0" algn="ctr">
              <a:buNone/>
              <a:tabLst>
                <a:tab pos="1700213" algn="l"/>
              </a:tabLst>
            </a:pPr>
            <a:r>
              <a:rPr lang="en-US" sz="1600" i="1" dirty="0" err="1"/>
              <a:t>Dengan</a:t>
            </a:r>
            <a:r>
              <a:rPr lang="en-US" sz="1600" i="1" dirty="0"/>
              <a:t> kata lain, </a:t>
            </a:r>
            <a:r>
              <a:rPr lang="en-US" sz="1600" i="1" dirty="0" err="1"/>
              <a:t>aktivitas</a:t>
            </a:r>
            <a:r>
              <a:rPr lang="en-US" sz="1600" i="1" dirty="0"/>
              <a:t> </a:t>
            </a:r>
            <a:r>
              <a:rPr lang="en-US" sz="1600" i="1" dirty="0" err="1"/>
              <a:t>ditempatkan</a:t>
            </a:r>
            <a:r>
              <a:rPr lang="en-US" sz="1600" i="1" dirty="0"/>
              <a:t> </a:t>
            </a:r>
            <a:r>
              <a:rPr lang="en-US" sz="1600" i="1" dirty="0" err="1"/>
              <a:t>diawal</a:t>
            </a:r>
            <a:r>
              <a:rPr lang="en-US" sz="1600" i="1" dirty="0"/>
              <a:t> </a:t>
            </a:r>
            <a:r>
              <a:rPr lang="en-US" sz="1600" i="1" dirty="0" err="1"/>
              <a:t>fakta</a:t>
            </a:r>
            <a:r>
              <a:rPr lang="en-US" sz="1600" i="1" dirty="0"/>
              <a:t>, orang </a:t>
            </a:r>
            <a:r>
              <a:rPr lang="en-US" sz="1600" i="1" dirty="0" err="1"/>
              <a:t>atau</a:t>
            </a:r>
            <a:r>
              <a:rPr lang="en-US" sz="1600" i="1" dirty="0"/>
              <a:t> </a:t>
            </a:r>
            <a:r>
              <a:rPr lang="en-US" sz="1600" i="1" dirty="0" err="1"/>
              <a:t>objek</a:t>
            </a:r>
            <a:r>
              <a:rPr lang="en-US" sz="1600" i="1" dirty="0"/>
              <a:t> yang </a:t>
            </a:r>
            <a:r>
              <a:rPr lang="en-US" sz="1600" i="1" dirty="0" err="1"/>
              <a:t>terpengaruh</a:t>
            </a:r>
            <a:r>
              <a:rPr lang="en-US" sz="1600" i="1" dirty="0"/>
              <a:t> oleh </a:t>
            </a:r>
            <a:r>
              <a:rPr lang="en-US" sz="1600" i="1" dirty="0" err="1"/>
              <a:t>aktivitas</a:t>
            </a:r>
            <a:r>
              <a:rPr lang="en-US" sz="1600" i="1" dirty="0"/>
              <a:t> </a:t>
            </a:r>
            <a:r>
              <a:rPr lang="en-US" sz="1600" i="1" dirty="0" err="1"/>
              <a:t>muncul</a:t>
            </a:r>
            <a:r>
              <a:rPr lang="en-US" sz="1600" i="1" dirty="0"/>
              <a:t> </a:t>
            </a:r>
            <a:r>
              <a:rPr lang="en-US" sz="1600" i="1" dirty="0" err="1"/>
              <a:t>didalam</a:t>
            </a:r>
            <a:r>
              <a:rPr lang="en-US" sz="1600" i="1" dirty="0"/>
              <a:t> </a:t>
            </a:r>
            <a:r>
              <a:rPr lang="en-US" sz="1600" i="1" dirty="0" err="1"/>
              <a:t>tanda</a:t>
            </a:r>
            <a:r>
              <a:rPr lang="en-US" sz="1600" i="1" dirty="0"/>
              <a:t> </a:t>
            </a:r>
            <a:r>
              <a:rPr lang="en-US" sz="1600" i="1" dirty="0" err="1"/>
              <a:t>kurung</a:t>
            </a:r>
            <a:r>
              <a:rPr lang="en-US" sz="1600" i="1" dirty="0"/>
              <a:t>, </a:t>
            </a:r>
            <a:r>
              <a:rPr lang="en-US" sz="1600" i="1" dirty="0" err="1"/>
              <a:t>biasanya</a:t>
            </a:r>
            <a:r>
              <a:rPr lang="en-US" sz="1600" i="1" dirty="0"/>
              <a:t> </a:t>
            </a:r>
            <a:r>
              <a:rPr lang="en-US" sz="1600" i="1" dirty="0" err="1"/>
              <a:t>dengan</a:t>
            </a:r>
            <a:r>
              <a:rPr lang="en-US" sz="1600" i="1" dirty="0"/>
              <a:t> orang </a:t>
            </a:r>
            <a:r>
              <a:rPr lang="en-US" sz="1600" i="1" dirty="0" err="1"/>
              <a:t>tersebut</a:t>
            </a:r>
            <a:r>
              <a:rPr lang="en-US" sz="1600" i="1" dirty="0"/>
              <a:t> </a:t>
            </a:r>
            <a:r>
              <a:rPr lang="en-US" sz="1600" i="1" dirty="0" err="1"/>
              <a:t>terlebih</a:t>
            </a:r>
            <a:r>
              <a:rPr lang="en-US" sz="1600" i="1" dirty="0"/>
              <a:t> </a:t>
            </a:r>
            <a:r>
              <a:rPr lang="en-US" sz="1600" i="1" dirty="0" err="1"/>
              <a:t>dahulu</a:t>
            </a:r>
            <a:r>
              <a:rPr lang="en-US" sz="1600" i="1" dirty="0"/>
              <a:t>, </a:t>
            </a:r>
            <a:r>
              <a:rPr lang="en-US" sz="1600" i="1" dirty="0" err="1"/>
              <a:t>diikuti</a:t>
            </a:r>
            <a:r>
              <a:rPr lang="en-US" sz="1600" i="1" dirty="0"/>
              <a:t> oleh kata </a:t>
            </a:r>
            <a:r>
              <a:rPr lang="en-US" sz="1600" i="1" dirty="0" err="1"/>
              <a:t>benda</a:t>
            </a:r>
            <a:r>
              <a:rPr lang="en-US" sz="1600" i="1" dirty="0"/>
              <a:t> </a:t>
            </a:r>
            <a:r>
              <a:rPr lang="en-US" sz="1600" i="1" dirty="0" err="1"/>
              <a:t>kolektif</a:t>
            </a:r>
            <a:r>
              <a:rPr lang="en-US" sz="1600" i="1" dirty="0"/>
              <a:t> </a:t>
            </a:r>
            <a:r>
              <a:rPr lang="en-US" sz="1600" i="1" dirty="0" err="1"/>
              <a:t>atau</a:t>
            </a:r>
            <a:r>
              <a:rPr lang="en-US" sz="1600" i="1" dirty="0"/>
              <a:t> </a:t>
            </a:r>
            <a:r>
              <a:rPr lang="en-US" sz="1600" i="1" dirty="0" err="1"/>
              <a:t>nama</a:t>
            </a:r>
            <a:r>
              <a:rPr lang="en-US" sz="1600" i="1" dirty="0"/>
              <a:t> </a:t>
            </a:r>
            <a:r>
              <a:rPr lang="en-US" sz="1600" i="1" dirty="0" err="1"/>
              <a:t>objek</a:t>
            </a:r>
            <a:endParaRPr lang="en-US" sz="1600" i="1" dirty="0"/>
          </a:p>
        </p:txBody>
      </p:sp>
      <p:sp>
        <p:nvSpPr>
          <p:cNvPr id="7" name="Rounded Rectangle 37">
            <a:extLst>
              <a:ext uri="{FF2B5EF4-FFF2-40B4-BE49-F238E27FC236}">
                <a16:creationId xmlns:a16="http://schemas.microsoft.com/office/drawing/2014/main" id="{D60C6ED0-E8D1-4E9C-93EF-E5F9361A84A6}"/>
              </a:ext>
            </a:extLst>
          </p:cNvPr>
          <p:cNvSpPr/>
          <p:nvPr/>
        </p:nvSpPr>
        <p:spPr>
          <a:xfrm>
            <a:off x="10060302" y="858978"/>
            <a:ext cx="1095378" cy="750098"/>
          </a:xfrm>
          <a:prstGeom prst="roundRect">
            <a:avLst>
              <a:gd name="adj" fmla="val 10000"/>
            </a:avLst>
          </a:prstGeom>
          <a:blipFill rotWithShape="0">
            <a:blip r:embed="rId2"/>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ID"/>
          </a:p>
        </p:txBody>
      </p:sp>
      <p:sp>
        <p:nvSpPr>
          <p:cNvPr id="11" name="Rounded Rectangle 40">
            <a:extLst>
              <a:ext uri="{FF2B5EF4-FFF2-40B4-BE49-F238E27FC236}">
                <a16:creationId xmlns:a16="http://schemas.microsoft.com/office/drawing/2014/main" id="{F5E607EE-2E81-4A60-B1C2-57194BDCA6C0}"/>
              </a:ext>
            </a:extLst>
          </p:cNvPr>
          <p:cNvSpPr/>
          <p:nvPr/>
        </p:nvSpPr>
        <p:spPr>
          <a:xfrm>
            <a:off x="9627349" y="1074991"/>
            <a:ext cx="432953" cy="484341"/>
          </a:xfrm>
          <a:prstGeom prst="roundRect">
            <a:avLst>
              <a:gd name="adj" fmla="val 10000"/>
            </a:avLst>
          </a:prstGeom>
          <a:blipFill rotWithShape="0">
            <a:blip r:embed="rId3"/>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ID"/>
          </a:p>
        </p:txBody>
      </p:sp>
    </p:spTree>
    <p:extLst>
      <p:ext uri="{BB962C8B-B14F-4D97-AF65-F5344CB8AC3E}">
        <p14:creationId xmlns:p14="http://schemas.microsoft.com/office/powerpoint/2010/main" val="2728443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animEffect transition="in" filter="fade">
                                      <p:cBhvr>
                                        <p:cTn id="7" dur="500"/>
                                        <p:tgtEl>
                                          <p:spTgt spid="10">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0">
                                            <p:txEl>
                                              <p:pRg st="3" end="3"/>
                                            </p:txEl>
                                          </p:spTgt>
                                        </p:tgtEl>
                                        <p:attrNameLst>
                                          <p:attrName>style.visibility</p:attrName>
                                        </p:attrNameLst>
                                      </p:cBhvr>
                                      <p:to>
                                        <p:strVal val="visible"/>
                                      </p:to>
                                    </p:set>
                                    <p:animEffect transition="in" filter="wipe(up)">
                                      <p:cBhvr>
                                        <p:cTn id="12" dur="500"/>
                                        <p:tgtEl>
                                          <p:spTgt spid="10">
                                            <p:txEl>
                                              <p:pRg st="3" end="3"/>
                                            </p:txEl>
                                          </p:spTgt>
                                        </p:tgtEl>
                                      </p:cBhvr>
                                    </p:animEffect>
                                  </p:childTnLst>
                                </p:cTn>
                              </p:par>
                              <p:par>
                                <p:cTn id="13" presetID="22" presetClass="entr" presetSubtype="1" fill="hold" nodeType="withEffect">
                                  <p:stCondLst>
                                    <p:cond delay="0"/>
                                  </p:stCondLst>
                                  <p:childTnLst>
                                    <p:set>
                                      <p:cBhvr>
                                        <p:cTn id="14" dur="1" fill="hold">
                                          <p:stCondLst>
                                            <p:cond delay="0"/>
                                          </p:stCondLst>
                                        </p:cTn>
                                        <p:tgtEl>
                                          <p:spTgt spid="10">
                                            <p:txEl>
                                              <p:pRg st="4" end="4"/>
                                            </p:txEl>
                                          </p:spTgt>
                                        </p:tgtEl>
                                        <p:attrNameLst>
                                          <p:attrName>style.visibility</p:attrName>
                                        </p:attrNameLst>
                                      </p:cBhvr>
                                      <p:to>
                                        <p:strVal val="visible"/>
                                      </p:to>
                                    </p:set>
                                    <p:animEffect transition="in" filter="wipe(up)">
                                      <p:cBhvr>
                                        <p:cTn id="15" dur="500"/>
                                        <p:tgtEl>
                                          <p:spTgt spid="10">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0">
                                            <p:txEl>
                                              <p:pRg st="5" end="5"/>
                                            </p:txEl>
                                          </p:spTgt>
                                        </p:tgtEl>
                                        <p:attrNameLst>
                                          <p:attrName>style.visibility</p:attrName>
                                        </p:attrNameLst>
                                      </p:cBhvr>
                                      <p:to>
                                        <p:strVal val="visible"/>
                                      </p:to>
                                    </p:set>
                                    <p:animEffect transition="in" filter="fade">
                                      <p:cBhvr>
                                        <p:cTn id="20" dur="500"/>
                                        <p:tgtEl>
                                          <p:spTgt spid="10">
                                            <p:txEl>
                                              <p:pRg st="5" end="5"/>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0">
                                            <p:txEl>
                                              <p:pRg st="6" end="6"/>
                                            </p:txEl>
                                          </p:spTgt>
                                        </p:tgtEl>
                                        <p:attrNameLst>
                                          <p:attrName>style.visibility</p:attrName>
                                        </p:attrNameLst>
                                      </p:cBhvr>
                                      <p:to>
                                        <p:strVal val="visible"/>
                                      </p:to>
                                    </p:set>
                                    <p:animEffect transition="in" filter="fade">
                                      <p:cBhvr>
                                        <p:cTn id="23" dur="500"/>
                                        <p:tgtEl>
                                          <p:spTgt spid="10">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0">
                                            <p:txEl>
                                              <p:pRg st="7" end="7"/>
                                            </p:txEl>
                                          </p:spTgt>
                                        </p:tgtEl>
                                        <p:attrNameLst>
                                          <p:attrName>style.visibility</p:attrName>
                                        </p:attrNameLst>
                                      </p:cBhvr>
                                      <p:to>
                                        <p:strVal val="visible"/>
                                      </p:to>
                                    </p:set>
                                    <p:animEffect transition="in" filter="fade">
                                      <p:cBhvr>
                                        <p:cTn id="26" dur="500"/>
                                        <p:tgtEl>
                                          <p:spTgt spid="1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31EF33E-A6F4-4CA7-B5D0-E7D1237BD608}"/>
              </a:ext>
            </a:extLst>
          </p:cNvPr>
          <p:cNvSpPr>
            <a:spLocks noGrp="1"/>
          </p:cNvSpPr>
          <p:nvPr>
            <p:ph type="title"/>
          </p:nvPr>
        </p:nvSpPr>
        <p:spPr>
          <a:xfrm>
            <a:off x="1097280" y="286603"/>
            <a:ext cx="10058400" cy="1450757"/>
          </a:xfrm>
        </p:spPr>
        <p:txBody>
          <a:bodyPr>
            <a:normAutofit/>
          </a:bodyPr>
          <a:lstStyle/>
          <a:p>
            <a:r>
              <a:rPr lang="en-US" sz="4000" b="1" dirty="0"/>
              <a:t>BAHASA PEMROGRAMAN PROLOG</a:t>
            </a:r>
            <a:br>
              <a:rPr lang="id-ID" sz="4000" b="1" dirty="0"/>
            </a:br>
            <a:r>
              <a:rPr lang="en-US" sz="2700" i="1" dirty="0" err="1"/>
              <a:t>Deskripsi</a:t>
            </a:r>
            <a:r>
              <a:rPr lang="en-US" sz="2700" i="1" dirty="0"/>
              <a:t> Bahasa Prolog</a:t>
            </a:r>
            <a:endParaRPr lang="id-ID" sz="2700" i="1" dirty="0"/>
          </a:p>
        </p:txBody>
      </p:sp>
      <p:sp>
        <p:nvSpPr>
          <p:cNvPr id="10" name="Content Placeholder 11">
            <a:extLst>
              <a:ext uri="{FF2B5EF4-FFF2-40B4-BE49-F238E27FC236}">
                <a16:creationId xmlns:a16="http://schemas.microsoft.com/office/drawing/2014/main" id="{B345FC37-C10F-4729-A837-1625721FF460}"/>
              </a:ext>
            </a:extLst>
          </p:cNvPr>
          <p:cNvSpPr txBox="1">
            <a:spLocks/>
          </p:cNvSpPr>
          <p:nvPr/>
        </p:nvSpPr>
        <p:spPr>
          <a:xfrm>
            <a:off x="1097279" y="1825089"/>
            <a:ext cx="10056433" cy="1450757"/>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200"/>
              </a:spcBef>
              <a:buNone/>
            </a:pPr>
            <a:r>
              <a:rPr lang="en-US" sz="2400" dirty="0" err="1"/>
              <a:t>Simbol</a:t>
            </a:r>
            <a:r>
              <a:rPr lang="en-US" sz="2400" dirty="0"/>
              <a:t> di </a:t>
            </a:r>
            <a:r>
              <a:rPr lang="en-US" sz="2400" dirty="0" err="1"/>
              <a:t>dalam</a:t>
            </a:r>
            <a:r>
              <a:rPr lang="en-US" sz="2400" dirty="0"/>
              <a:t> PROLOG</a:t>
            </a:r>
            <a:endParaRPr lang="en-US" sz="2400" i="1" dirty="0"/>
          </a:p>
        </p:txBody>
      </p:sp>
      <p:sp>
        <p:nvSpPr>
          <p:cNvPr id="7" name="Rounded Rectangle 37">
            <a:extLst>
              <a:ext uri="{FF2B5EF4-FFF2-40B4-BE49-F238E27FC236}">
                <a16:creationId xmlns:a16="http://schemas.microsoft.com/office/drawing/2014/main" id="{D60C6ED0-E8D1-4E9C-93EF-E5F9361A84A6}"/>
              </a:ext>
            </a:extLst>
          </p:cNvPr>
          <p:cNvSpPr/>
          <p:nvPr/>
        </p:nvSpPr>
        <p:spPr>
          <a:xfrm>
            <a:off x="10060302" y="858978"/>
            <a:ext cx="1095378" cy="750098"/>
          </a:xfrm>
          <a:prstGeom prst="roundRect">
            <a:avLst>
              <a:gd name="adj" fmla="val 10000"/>
            </a:avLst>
          </a:prstGeom>
          <a:blipFill rotWithShape="0">
            <a:blip r:embed="rId2"/>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ID"/>
          </a:p>
        </p:txBody>
      </p:sp>
      <p:sp>
        <p:nvSpPr>
          <p:cNvPr id="11" name="Rounded Rectangle 40">
            <a:extLst>
              <a:ext uri="{FF2B5EF4-FFF2-40B4-BE49-F238E27FC236}">
                <a16:creationId xmlns:a16="http://schemas.microsoft.com/office/drawing/2014/main" id="{F5E607EE-2E81-4A60-B1C2-57194BDCA6C0}"/>
              </a:ext>
            </a:extLst>
          </p:cNvPr>
          <p:cNvSpPr/>
          <p:nvPr/>
        </p:nvSpPr>
        <p:spPr>
          <a:xfrm>
            <a:off x="9627349" y="1074991"/>
            <a:ext cx="432953" cy="484341"/>
          </a:xfrm>
          <a:prstGeom prst="roundRect">
            <a:avLst>
              <a:gd name="adj" fmla="val 10000"/>
            </a:avLst>
          </a:prstGeom>
          <a:blipFill rotWithShape="0">
            <a:blip r:embed="rId3"/>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ID"/>
          </a:p>
        </p:txBody>
      </p:sp>
      <p:pic>
        <p:nvPicPr>
          <p:cNvPr id="8" name="Picture 4">
            <a:extLst>
              <a:ext uri="{FF2B5EF4-FFF2-40B4-BE49-F238E27FC236}">
                <a16:creationId xmlns:a16="http://schemas.microsoft.com/office/drawing/2014/main" id="{2840DE0B-CCCC-4AE7-AB96-F533C0F8A5B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49107" y="1825089"/>
            <a:ext cx="3152775" cy="173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Content Placeholder 11">
            <a:extLst>
              <a:ext uri="{FF2B5EF4-FFF2-40B4-BE49-F238E27FC236}">
                <a16:creationId xmlns:a16="http://schemas.microsoft.com/office/drawing/2014/main" id="{9C9E67EF-D190-4316-80E0-48CB04C4E5EE}"/>
              </a:ext>
            </a:extLst>
          </p:cNvPr>
          <p:cNvSpPr txBox="1">
            <a:spLocks/>
          </p:cNvSpPr>
          <p:nvPr/>
        </p:nvSpPr>
        <p:spPr>
          <a:xfrm>
            <a:off x="1097279" y="3785616"/>
            <a:ext cx="4998721" cy="1450757"/>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200"/>
              </a:spcBef>
              <a:buNone/>
            </a:pPr>
            <a:r>
              <a:rPr lang="en-US" sz="2400" dirty="0"/>
              <a:t>Fakta: </a:t>
            </a:r>
          </a:p>
          <a:p>
            <a:pPr marL="354013" indent="-255588">
              <a:spcBef>
                <a:spcPts val="200"/>
              </a:spcBef>
              <a:buFont typeface="Arial" panose="020B0604020202020204" pitchFamily="34" charset="0"/>
              <a:buChar char="•"/>
            </a:pPr>
            <a:r>
              <a:rPr lang="en-US" sz="2400" dirty="0"/>
              <a:t>A person travels on a train.</a:t>
            </a:r>
          </a:p>
          <a:p>
            <a:pPr marL="354013" indent="-255588">
              <a:spcBef>
                <a:spcPts val="200"/>
              </a:spcBef>
              <a:buFont typeface="Arial" panose="020B0604020202020204" pitchFamily="34" charset="0"/>
              <a:buChar char="•"/>
            </a:pPr>
            <a:r>
              <a:rPr lang="en-US" sz="2400" dirty="0"/>
              <a:t>The teacher instructs the class.</a:t>
            </a:r>
          </a:p>
          <a:p>
            <a:pPr marL="354013" indent="-255588">
              <a:spcBef>
                <a:spcPts val="200"/>
              </a:spcBef>
              <a:buFont typeface="Arial" panose="020B0604020202020204" pitchFamily="34" charset="0"/>
              <a:buChar char="•"/>
            </a:pPr>
            <a:r>
              <a:rPr lang="en-US" sz="2400" dirty="0"/>
              <a:t>John drives a car.</a:t>
            </a:r>
            <a:endParaRPr lang="en-US" sz="2400" i="1" dirty="0"/>
          </a:p>
        </p:txBody>
      </p:sp>
      <p:sp>
        <p:nvSpPr>
          <p:cNvPr id="13" name="Content Placeholder 11">
            <a:extLst>
              <a:ext uri="{FF2B5EF4-FFF2-40B4-BE49-F238E27FC236}">
                <a16:creationId xmlns:a16="http://schemas.microsoft.com/office/drawing/2014/main" id="{932FB280-827D-42DE-BD60-62C971713C74}"/>
              </a:ext>
            </a:extLst>
          </p:cNvPr>
          <p:cNvSpPr txBox="1">
            <a:spLocks/>
          </p:cNvSpPr>
          <p:nvPr/>
        </p:nvSpPr>
        <p:spPr>
          <a:xfrm>
            <a:off x="6912864" y="3785616"/>
            <a:ext cx="4240848" cy="1450757"/>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200"/>
              </a:spcBef>
              <a:buNone/>
            </a:pPr>
            <a:r>
              <a:rPr lang="en-US" sz="2400" dirty="0" err="1"/>
              <a:t>Dinyatakan</a:t>
            </a:r>
            <a:r>
              <a:rPr lang="en-US" sz="2400" dirty="0"/>
              <a:t> </a:t>
            </a:r>
            <a:r>
              <a:rPr lang="en-US" sz="2400" dirty="0" err="1"/>
              <a:t>dalam</a:t>
            </a:r>
            <a:r>
              <a:rPr lang="en-US" sz="2400" dirty="0"/>
              <a:t> PROLOG: </a:t>
            </a:r>
          </a:p>
          <a:p>
            <a:pPr marL="354013" indent="-255588">
              <a:spcBef>
                <a:spcPts val="200"/>
              </a:spcBef>
              <a:buFont typeface="Arial" panose="020B0604020202020204" pitchFamily="34" charset="0"/>
              <a:buChar char="•"/>
            </a:pPr>
            <a:r>
              <a:rPr lang="en-US" sz="2400" dirty="0"/>
              <a:t>travels(</a:t>
            </a:r>
            <a:r>
              <a:rPr lang="en-US" sz="2400" dirty="0" err="1"/>
              <a:t>person,train</a:t>
            </a:r>
            <a:r>
              <a:rPr lang="en-US" sz="2400" dirty="0"/>
              <a:t>).</a:t>
            </a:r>
          </a:p>
          <a:p>
            <a:pPr marL="354013" indent="-255588">
              <a:spcBef>
                <a:spcPts val="200"/>
              </a:spcBef>
              <a:buFont typeface="Arial" panose="020B0604020202020204" pitchFamily="34" charset="0"/>
              <a:buChar char="•"/>
            </a:pPr>
            <a:r>
              <a:rPr lang="en-US" sz="2400" dirty="0"/>
              <a:t>instructs(</a:t>
            </a:r>
            <a:r>
              <a:rPr lang="en-US" sz="2400" dirty="0" err="1"/>
              <a:t>teacher,class</a:t>
            </a:r>
            <a:r>
              <a:rPr lang="en-US" sz="2400" dirty="0"/>
              <a:t>).</a:t>
            </a:r>
          </a:p>
          <a:p>
            <a:pPr marL="354013" indent="-255588">
              <a:spcBef>
                <a:spcPts val="200"/>
              </a:spcBef>
              <a:buFont typeface="Arial" panose="020B0604020202020204" pitchFamily="34" charset="0"/>
              <a:buChar char="•"/>
            </a:pPr>
            <a:r>
              <a:rPr lang="en-US" sz="2400" dirty="0"/>
              <a:t>drives(</a:t>
            </a:r>
            <a:r>
              <a:rPr lang="en-US" sz="2400" dirty="0" err="1"/>
              <a:t>john,car</a:t>
            </a:r>
            <a:r>
              <a:rPr lang="en-US" sz="2400" dirty="0"/>
              <a:t>).</a:t>
            </a:r>
            <a:endParaRPr lang="en-US" sz="2400" i="1" dirty="0"/>
          </a:p>
        </p:txBody>
      </p:sp>
      <p:sp>
        <p:nvSpPr>
          <p:cNvPr id="14" name="Content Placeholder 11">
            <a:extLst>
              <a:ext uri="{FF2B5EF4-FFF2-40B4-BE49-F238E27FC236}">
                <a16:creationId xmlns:a16="http://schemas.microsoft.com/office/drawing/2014/main" id="{5788C155-489A-4387-95DE-76C3B868C391}"/>
              </a:ext>
            </a:extLst>
          </p:cNvPr>
          <p:cNvSpPr txBox="1">
            <a:spLocks/>
          </p:cNvSpPr>
          <p:nvPr/>
        </p:nvSpPr>
        <p:spPr>
          <a:xfrm>
            <a:off x="1097278" y="5499926"/>
            <a:ext cx="10056433" cy="882586"/>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lgn="ctr">
              <a:spcBef>
                <a:spcPts val="200"/>
              </a:spcBef>
              <a:buNone/>
            </a:pPr>
            <a:r>
              <a:rPr lang="en-US" sz="2200" i="1" dirty="0" err="1"/>
              <a:t>Perhatikan</a:t>
            </a:r>
            <a:r>
              <a:rPr lang="en-US" sz="2200" i="1" dirty="0"/>
              <a:t> </a:t>
            </a:r>
            <a:r>
              <a:rPr lang="en-US" sz="2200" i="1" dirty="0" err="1"/>
              <a:t>bahwa</a:t>
            </a:r>
            <a:r>
              <a:rPr lang="en-US" sz="2200" i="1" dirty="0"/>
              <a:t> </a:t>
            </a:r>
            <a:r>
              <a:rPr lang="en-US" sz="2200" i="1" dirty="0" err="1"/>
              <a:t>dalam</a:t>
            </a:r>
            <a:r>
              <a:rPr lang="en-US" sz="2200" i="1" dirty="0"/>
              <a:t> </a:t>
            </a:r>
            <a:r>
              <a:rPr lang="en-US" sz="2200" i="1" dirty="0" err="1"/>
              <a:t>semua</a:t>
            </a:r>
            <a:r>
              <a:rPr lang="en-US" sz="2200" i="1" dirty="0"/>
              <a:t> </a:t>
            </a:r>
            <a:r>
              <a:rPr lang="en-US" sz="2200" i="1" dirty="0" err="1"/>
              <a:t>situasi</a:t>
            </a:r>
            <a:r>
              <a:rPr lang="en-US" sz="2200" i="1" dirty="0"/>
              <a:t>, </a:t>
            </a:r>
            <a:r>
              <a:rPr lang="en-US" sz="2200" i="1" dirty="0" err="1"/>
              <a:t>aktivitas</a:t>
            </a:r>
            <a:r>
              <a:rPr lang="en-US" sz="2200" i="1" dirty="0"/>
              <a:t> </a:t>
            </a:r>
            <a:r>
              <a:rPr lang="en-US" sz="2200" i="1" dirty="0" err="1"/>
              <a:t>ditempatkan</a:t>
            </a:r>
            <a:r>
              <a:rPr lang="en-US" sz="2200" i="1" dirty="0"/>
              <a:t> </a:t>
            </a:r>
            <a:r>
              <a:rPr lang="en-US" sz="2200" i="1" dirty="0" err="1"/>
              <a:t>sebelum</a:t>
            </a:r>
            <a:r>
              <a:rPr lang="en-US" sz="2200" i="1" dirty="0"/>
              <a:t> </a:t>
            </a:r>
            <a:r>
              <a:rPr lang="en-US" sz="2200" i="1" dirty="0" err="1"/>
              <a:t>tanda</a:t>
            </a:r>
            <a:r>
              <a:rPr lang="en-US" sz="2200" i="1" dirty="0"/>
              <a:t> </a:t>
            </a:r>
            <a:r>
              <a:rPr lang="en-US" sz="2200" i="1" dirty="0" err="1"/>
              <a:t>kurung</a:t>
            </a:r>
            <a:r>
              <a:rPr lang="en-US" sz="2200" i="1" dirty="0"/>
              <a:t>, yang </a:t>
            </a:r>
            <a:r>
              <a:rPr lang="en-US" sz="2200" i="1" dirty="0" err="1"/>
              <a:t>berisi</a:t>
            </a:r>
            <a:r>
              <a:rPr lang="en-US" sz="2200" i="1" dirty="0"/>
              <a:t> </a:t>
            </a:r>
            <a:r>
              <a:rPr lang="en-US" sz="2200" i="1" dirty="0" err="1"/>
              <a:t>objek</a:t>
            </a:r>
            <a:r>
              <a:rPr lang="en-US" sz="2200" i="1" dirty="0"/>
              <a:t>/</a:t>
            </a:r>
            <a:r>
              <a:rPr lang="en-US" sz="2200" b="1" i="1" dirty="0"/>
              <a:t>arguments</a:t>
            </a:r>
            <a:r>
              <a:rPr lang="en-US" sz="2200" i="1" dirty="0"/>
              <a:t> yang </a:t>
            </a:r>
            <a:r>
              <a:rPr lang="en-US" sz="2200" i="1" dirty="0" err="1"/>
              <a:t>dipengaruhi</a:t>
            </a:r>
            <a:r>
              <a:rPr lang="en-US" sz="2200" i="1" dirty="0"/>
              <a:t> oleh </a:t>
            </a:r>
            <a:r>
              <a:rPr lang="en-US" sz="2200" i="1" dirty="0" err="1"/>
              <a:t>aktivitas</a:t>
            </a:r>
            <a:r>
              <a:rPr lang="en-US" sz="2200" i="1" dirty="0"/>
              <a:t>/</a:t>
            </a:r>
            <a:r>
              <a:rPr lang="en-US" sz="2200" b="1" i="1" dirty="0"/>
              <a:t>predicate</a:t>
            </a:r>
          </a:p>
        </p:txBody>
      </p:sp>
    </p:spTree>
    <p:extLst>
      <p:ext uri="{BB962C8B-B14F-4D97-AF65-F5344CB8AC3E}">
        <p14:creationId xmlns:p14="http://schemas.microsoft.com/office/powerpoint/2010/main" val="1192971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arn(outVertical)">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11">
            <a:extLst>
              <a:ext uri="{FF2B5EF4-FFF2-40B4-BE49-F238E27FC236}">
                <a16:creationId xmlns:a16="http://schemas.microsoft.com/office/drawing/2014/main" id="{B345FC37-C10F-4729-A837-1625721FF460}"/>
              </a:ext>
            </a:extLst>
          </p:cNvPr>
          <p:cNvSpPr txBox="1">
            <a:spLocks/>
          </p:cNvSpPr>
          <p:nvPr/>
        </p:nvSpPr>
        <p:spPr>
          <a:xfrm>
            <a:off x="1097279" y="1825089"/>
            <a:ext cx="10460737" cy="4520847"/>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0"/>
              </a:spcBef>
              <a:spcAft>
                <a:spcPts val="600"/>
              </a:spcAft>
              <a:buNone/>
            </a:pPr>
            <a:r>
              <a:rPr lang="en-US" sz="2400" b="1" dirty="0" err="1"/>
              <a:t>Mengekspresikan</a:t>
            </a:r>
            <a:r>
              <a:rPr lang="en-US" sz="2400" b="1" dirty="0"/>
              <a:t> Fakta </a:t>
            </a:r>
            <a:r>
              <a:rPr lang="en-US" sz="2400" b="1" dirty="0" err="1"/>
              <a:t>Dalam</a:t>
            </a:r>
            <a:r>
              <a:rPr lang="en-US" sz="2400" b="1" dirty="0"/>
              <a:t> ES</a:t>
            </a:r>
          </a:p>
          <a:p>
            <a:pPr marL="98425" indent="0">
              <a:spcBef>
                <a:spcPts val="200"/>
              </a:spcBef>
              <a:buNone/>
            </a:pPr>
            <a:r>
              <a:rPr lang="en-US" sz="2400" dirty="0"/>
              <a:t>Fakta </a:t>
            </a:r>
            <a:r>
              <a:rPr lang="en-US" sz="2400" dirty="0" err="1"/>
              <a:t>dapat</a:t>
            </a:r>
            <a:r>
              <a:rPr lang="en-US" sz="2400" dirty="0"/>
              <a:t> </a:t>
            </a:r>
            <a:r>
              <a:rPr lang="en-US" sz="2400" dirty="0" err="1"/>
              <a:t>diungkapkan</a:t>
            </a:r>
            <a:r>
              <a:rPr lang="en-US" sz="2400" dirty="0"/>
              <a:t> </a:t>
            </a:r>
            <a:r>
              <a:rPr lang="en-US" sz="2400" dirty="0" err="1"/>
              <a:t>dalam</a:t>
            </a:r>
            <a:r>
              <a:rPr lang="en-US" sz="2400" dirty="0"/>
              <a:t> ES </a:t>
            </a:r>
            <a:r>
              <a:rPr lang="en-US" sz="2400" dirty="0" err="1"/>
              <a:t>menggunakan</a:t>
            </a:r>
            <a:r>
              <a:rPr lang="en-US" sz="2400" dirty="0"/>
              <a:t> format yang </a:t>
            </a:r>
            <a:r>
              <a:rPr lang="en-US" sz="2400" dirty="0" err="1"/>
              <a:t>sama</a:t>
            </a:r>
            <a:r>
              <a:rPr lang="en-US" sz="2400" dirty="0"/>
              <a:t> </a:t>
            </a:r>
            <a:r>
              <a:rPr lang="en-US" sz="2400" dirty="0" err="1"/>
              <a:t>dengan</a:t>
            </a:r>
            <a:r>
              <a:rPr lang="en-US" sz="2400" dirty="0"/>
              <a:t> </a:t>
            </a:r>
            <a:r>
              <a:rPr lang="en-US" sz="2400" dirty="0" err="1"/>
              <a:t>pernyataan</a:t>
            </a:r>
            <a:r>
              <a:rPr lang="en-US" sz="2400" dirty="0"/>
              <a:t> </a:t>
            </a:r>
            <a:r>
              <a:rPr lang="en-US" sz="2400" dirty="0" err="1"/>
              <a:t>aksi</a:t>
            </a:r>
            <a:r>
              <a:rPr lang="en-US" sz="2400" dirty="0"/>
              <a:t> yang </a:t>
            </a:r>
            <a:r>
              <a:rPr lang="en-US" sz="2400" dirty="0" err="1"/>
              <a:t>tadi</a:t>
            </a:r>
            <a:r>
              <a:rPr lang="en-US" sz="2400" dirty="0"/>
              <a:t>. </a:t>
            </a:r>
          </a:p>
          <a:p>
            <a:pPr marL="98425" indent="0">
              <a:spcBef>
                <a:spcPts val="200"/>
              </a:spcBef>
              <a:buNone/>
            </a:pPr>
            <a:endParaRPr lang="en-US" sz="2400" dirty="0"/>
          </a:p>
          <a:p>
            <a:pPr marL="98425" indent="0">
              <a:spcBef>
                <a:spcPts val="200"/>
              </a:spcBef>
              <a:buNone/>
            </a:pPr>
            <a:r>
              <a:rPr lang="en-US" sz="2400" dirty="0" err="1"/>
              <a:t>Sebagai</a:t>
            </a:r>
            <a:r>
              <a:rPr lang="en-US" sz="2400" dirty="0"/>
              <a:t> </a:t>
            </a:r>
            <a:r>
              <a:rPr lang="en-US" sz="2400" dirty="0" err="1"/>
              <a:t>contoh</a:t>
            </a:r>
            <a:r>
              <a:rPr lang="en-US" sz="2400" dirty="0"/>
              <a:t>, </a:t>
            </a:r>
            <a:r>
              <a:rPr lang="en-US" sz="2400" dirty="0" err="1"/>
              <a:t>fakta</a:t>
            </a:r>
            <a:r>
              <a:rPr lang="en-US" sz="2400" dirty="0"/>
              <a:t> “</a:t>
            </a:r>
            <a:r>
              <a:rPr lang="en-US" sz="2400" dirty="0" err="1"/>
              <a:t>nama</a:t>
            </a:r>
            <a:r>
              <a:rPr lang="en-US" sz="2400" dirty="0"/>
              <a:t> </a:t>
            </a:r>
            <a:r>
              <a:rPr lang="en-US" sz="2400" dirty="0" err="1"/>
              <a:t>keluarga</a:t>
            </a:r>
            <a:r>
              <a:rPr lang="en-US" sz="2400" dirty="0"/>
              <a:t> </a:t>
            </a:r>
            <a:r>
              <a:rPr lang="en-US" sz="2400" dirty="0" err="1"/>
              <a:t>saya</a:t>
            </a:r>
            <a:r>
              <a:rPr lang="en-US" sz="2400" dirty="0"/>
              <a:t> </a:t>
            </a:r>
            <a:r>
              <a:rPr lang="en-US" sz="2400" dirty="0" err="1"/>
              <a:t>adalah</a:t>
            </a:r>
            <a:r>
              <a:rPr lang="en-US" sz="2400" dirty="0"/>
              <a:t> </a:t>
            </a:r>
            <a:r>
              <a:rPr lang="en-US" sz="2400" dirty="0" err="1"/>
              <a:t>siliwangi</a:t>
            </a:r>
            <a:r>
              <a:rPr lang="en-US" sz="2400" dirty="0"/>
              <a:t>” </a:t>
            </a:r>
            <a:r>
              <a:rPr lang="en-US" sz="2400" dirty="0" err="1"/>
              <a:t>dapat</a:t>
            </a:r>
            <a:r>
              <a:rPr lang="en-US" sz="2400" dirty="0"/>
              <a:t> </a:t>
            </a:r>
            <a:r>
              <a:rPr lang="en-US" sz="2400" dirty="0" err="1"/>
              <a:t>dinyatakan</a:t>
            </a:r>
            <a:r>
              <a:rPr lang="en-US" sz="2400" dirty="0"/>
              <a:t> :</a:t>
            </a:r>
          </a:p>
          <a:p>
            <a:pPr marL="98425" indent="0" algn="ctr">
              <a:spcBef>
                <a:spcPts val="200"/>
              </a:spcBef>
              <a:buNone/>
            </a:pPr>
            <a:r>
              <a:rPr lang="en-US" sz="2400" dirty="0" err="1"/>
              <a:t>nama_keluarga</a:t>
            </a:r>
            <a:r>
              <a:rPr lang="en-US" sz="2400" dirty="0"/>
              <a:t>(</a:t>
            </a:r>
            <a:r>
              <a:rPr lang="en-US" sz="2400" dirty="0" err="1"/>
              <a:t>siliwangi</a:t>
            </a:r>
            <a:r>
              <a:rPr lang="en-US" sz="2400" dirty="0"/>
              <a:t>)</a:t>
            </a:r>
          </a:p>
          <a:p>
            <a:pPr marL="98425" indent="0">
              <a:spcBef>
                <a:spcPts val="200"/>
              </a:spcBef>
              <a:buNone/>
            </a:pPr>
            <a:endParaRPr lang="en-US" sz="2400" dirty="0"/>
          </a:p>
          <a:p>
            <a:pPr marL="98425" indent="0">
              <a:spcBef>
                <a:spcPts val="200"/>
              </a:spcBef>
              <a:buNone/>
            </a:pPr>
            <a:r>
              <a:rPr lang="en-US" sz="2400" dirty="0" err="1"/>
              <a:t>Contoh</a:t>
            </a:r>
            <a:r>
              <a:rPr lang="en-US" sz="2400" dirty="0"/>
              <a:t> lain:</a:t>
            </a:r>
            <a:endParaRPr lang="en-US" i="1" dirty="0"/>
          </a:p>
        </p:txBody>
      </p:sp>
      <p:sp>
        <p:nvSpPr>
          <p:cNvPr id="8" name="Title 1">
            <a:extLst>
              <a:ext uri="{FF2B5EF4-FFF2-40B4-BE49-F238E27FC236}">
                <a16:creationId xmlns:a16="http://schemas.microsoft.com/office/drawing/2014/main" id="{994B24E5-B993-4E78-8713-AFBB45126C91}"/>
              </a:ext>
            </a:extLst>
          </p:cNvPr>
          <p:cNvSpPr>
            <a:spLocks noGrp="1"/>
          </p:cNvSpPr>
          <p:nvPr>
            <p:ph type="title"/>
          </p:nvPr>
        </p:nvSpPr>
        <p:spPr>
          <a:xfrm>
            <a:off x="1097280" y="286603"/>
            <a:ext cx="10058400" cy="1450757"/>
          </a:xfrm>
        </p:spPr>
        <p:txBody>
          <a:bodyPr>
            <a:normAutofit/>
          </a:bodyPr>
          <a:lstStyle/>
          <a:p>
            <a:r>
              <a:rPr lang="en-US" sz="4000" b="1" dirty="0"/>
              <a:t>BAHASA PEMROGRAMAN PROLOG</a:t>
            </a:r>
            <a:br>
              <a:rPr lang="id-ID" sz="4000" b="1" dirty="0"/>
            </a:br>
            <a:r>
              <a:rPr lang="en-US" sz="2700" i="1" dirty="0"/>
              <a:t>Bahasa Prolog </a:t>
            </a:r>
            <a:r>
              <a:rPr lang="en-US" sz="2700" i="1" dirty="0" err="1"/>
              <a:t>Dalam</a:t>
            </a:r>
            <a:r>
              <a:rPr lang="en-US" sz="2700" i="1" dirty="0"/>
              <a:t> </a:t>
            </a:r>
            <a:r>
              <a:rPr lang="en-US" sz="2700" i="1" dirty="0" err="1"/>
              <a:t>Sistem</a:t>
            </a:r>
            <a:r>
              <a:rPr lang="en-US" sz="2700" i="1" dirty="0"/>
              <a:t> </a:t>
            </a:r>
            <a:r>
              <a:rPr lang="en-US" sz="2700" i="1" dirty="0" err="1"/>
              <a:t>Pakar</a:t>
            </a:r>
            <a:endParaRPr lang="id-ID" sz="2700" i="1" dirty="0"/>
          </a:p>
        </p:txBody>
      </p:sp>
      <p:sp>
        <p:nvSpPr>
          <p:cNvPr id="12" name="Rounded Rectangle 37">
            <a:extLst>
              <a:ext uri="{FF2B5EF4-FFF2-40B4-BE49-F238E27FC236}">
                <a16:creationId xmlns:a16="http://schemas.microsoft.com/office/drawing/2014/main" id="{1E791449-7B2B-4B36-8E25-87C9A8FE1AAB}"/>
              </a:ext>
            </a:extLst>
          </p:cNvPr>
          <p:cNvSpPr/>
          <p:nvPr/>
        </p:nvSpPr>
        <p:spPr>
          <a:xfrm>
            <a:off x="10060302" y="858978"/>
            <a:ext cx="1095378" cy="750098"/>
          </a:xfrm>
          <a:prstGeom prst="roundRect">
            <a:avLst>
              <a:gd name="adj" fmla="val 10000"/>
            </a:avLst>
          </a:prstGeom>
          <a:blipFill rotWithShape="0">
            <a:blip r:embed="rId2"/>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ID"/>
          </a:p>
        </p:txBody>
      </p:sp>
      <p:sp>
        <p:nvSpPr>
          <p:cNvPr id="13" name="Rounded Rectangle 40">
            <a:extLst>
              <a:ext uri="{FF2B5EF4-FFF2-40B4-BE49-F238E27FC236}">
                <a16:creationId xmlns:a16="http://schemas.microsoft.com/office/drawing/2014/main" id="{5CD83DB4-84FD-446F-9B7E-576CB208627F}"/>
              </a:ext>
            </a:extLst>
          </p:cNvPr>
          <p:cNvSpPr/>
          <p:nvPr/>
        </p:nvSpPr>
        <p:spPr>
          <a:xfrm>
            <a:off x="9627349" y="1074991"/>
            <a:ext cx="432953" cy="484341"/>
          </a:xfrm>
          <a:prstGeom prst="roundRect">
            <a:avLst>
              <a:gd name="adj" fmla="val 10000"/>
            </a:avLst>
          </a:prstGeom>
          <a:blipFill rotWithShape="0">
            <a:blip r:embed="rId3"/>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ID"/>
          </a:p>
        </p:txBody>
      </p:sp>
      <p:pic>
        <p:nvPicPr>
          <p:cNvPr id="14" name="Picture 4">
            <a:extLst>
              <a:ext uri="{FF2B5EF4-FFF2-40B4-BE49-F238E27FC236}">
                <a16:creationId xmlns:a16="http://schemas.microsoft.com/office/drawing/2014/main" id="{4A3BAC9B-8614-464B-8933-C60FDF28FFB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899649" y="4861560"/>
            <a:ext cx="57277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885390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11">
            <a:extLst>
              <a:ext uri="{FF2B5EF4-FFF2-40B4-BE49-F238E27FC236}">
                <a16:creationId xmlns:a16="http://schemas.microsoft.com/office/drawing/2014/main" id="{B345FC37-C10F-4729-A837-1625721FF460}"/>
              </a:ext>
            </a:extLst>
          </p:cNvPr>
          <p:cNvSpPr txBox="1">
            <a:spLocks/>
          </p:cNvSpPr>
          <p:nvPr/>
        </p:nvSpPr>
        <p:spPr>
          <a:xfrm>
            <a:off x="1097279" y="1825089"/>
            <a:ext cx="10460737" cy="1603911"/>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0"/>
              </a:spcBef>
              <a:spcAft>
                <a:spcPts val="600"/>
              </a:spcAft>
              <a:buNone/>
            </a:pPr>
            <a:r>
              <a:rPr lang="en-US" sz="2400" b="1" dirty="0" err="1"/>
              <a:t>Menggunakan</a:t>
            </a:r>
            <a:r>
              <a:rPr lang="en-US" sz="2400" b="1" dirty="0"/>
              <a:t> Fakta </a:t>
            </a:r>
            <a:r>
              <a:rPr lang="en-US" sz="2400" b="1" dirty="0" err="1"/>
              <a:t>Dalam</a:t>
            </a:r>
            <a:r>
              <a:rPr lang="en-US" sz="2400" b="1" dirty="0"/>
              <a:t> ES</a:t>
            </a:r>
          </a:p>
          <a:p>
            <a:pPr marL="98425" indent="0">
              <a:spcBef>
                <a:spcPts val="200"/>
              </a:spcBef>
              <a:buNone/>
            </a:pPr>
            <a:r>
              <a:rPr lang="en-US" sz="2400" dirty="0" err="1"/>
              <a:t>Dengan</a:t>
            </a:r>
            <a:r>
              <a:rPr lang="en-US" sz="2400" dirty="0"/>
              <a:t> </a:t>
            </a:r>
            <a:r>
              <a:rPr lang="en-US" sz="2400" dirty="0" err="1"/>
              <a:t>serangkaian</a:t>
            </a:r>
            <a:r>
              <a:rPr lang="en-US" sz="2400" dirty="0"/>
              <a:t> </a:t>
            </a:r>
            <a:r>
              <a:rPr lang="en-US" sz="2400" dirty="0" err="1"/>
              <a:t>fakta</a:t>
            </a:r>
            <a:r>
              <a:rPr lang="en-US" sz="2400" dirty="0"/>
              <a:t>, </a:t>
            </a:r>
            <a:r>
              <a:rPr lang="en-US" sz="2400" i="1" dirty="0"/>
              <a:t>expert system </a:t>
            </a:r>
            <a:r>
              <a:rPr lang="en-US" sz="2400" dirty="0"/>
              <a:t>(ES) </a:t>
            </a:r>
            <a:r>
              <a:rPr lang="en-US" sz="2400" dirty="0" err="1"/>
              <a:t>dapat</a:t>
            </a:r>
            <a:r>
              <a:rPr lang="en-US" sz="2400" dirty="0"/>
              <a:t> </a:t>
            </a:r>
            <a:r>
              <a:rPr lang="en-US" sz="2400" dirty="0" err="1"/>
              <a:t>meninjau</a:t>
            </a:r>
            <a:r>
              <a:rPr lang="en-US" sz="2400" dirty="0"/>
              <a:t> </a:t>
            </a:r>
            <a:r>
              <a:rPr lang="en-US" sz="2400" dirty="0" err="1"/>
              <a:t>fakta</a:t>
            </a:r>
            <a:r>
              <a:rPr lang="en-US" sz="2400" dirty="0"/>
              <a:t> </a:t>
            </a:r>
            <a:r>
              <a:rPr lang="en-US" sz="2400" dirty="0" err="1"/>
              <a:t>tersebut</a:t>
            </a:r>
            <a:r>
              <a:rPr lang="en-US" sz="2400" dirty="0"/>
              <a:t> </a:t>
            </a:r>
            <a:r>
              <a:rPr lang="en-US" sz="2400" dirty="0" err="1"/>
              <a:t>untuk</a:t>
            </a:r>
            <a:r>
              <a:rPr lang="en-US" sz="2400" dirty="0"/>
              <a:t> </a:t>
            </a:r>
            <a:r>
              <a:rPr lang="en-US" sz="2400" dirty="0" err="1"/>
              <a:t>menentukan</a:t>
            </a:r>
            <a:r>
              <a:rPr lang="en-US" sz="2400" dirty="0"/>
              <a:t> </a:t>
            </a:r>
            <a:r>
              <a:rPr lang="en-US" sz="2400" dirty="0" err="1"/>
              <a:t>apakah</a:t>
            </a:r>
            <a:r>
              <a:rPr lang="en-US" sz="2400" dirty="0"/>
              <a:t> </a:t>
            </a:r>
            <a:r>
              <a:rPr lang="en-US" sz="2400" dirty="0" err="1"/>
              <a:t>ada</a:t>
            </a:r>
            <a:r>
              <a:rPr lang="en-US" sz="2400" dirty="0"/>
              <a:t> yang </a:t>
            </a:r>
            <a:r>
              <a:rPr lang="en-US" sz="2400" dirty="0" err="1"/>
              <a:t>berlaku</a:t>
            </a:r>
            <a:r>
              <a:rPr lang="en-US" sz="2400" dirty="0"/>
              <a:t> </a:t>
            </a:r>
            <a:r>
              <a:rPr lang="en-US" sz="2400" dirty="0" err="1"/>
              <a:t>dalam</a:t>
            </a:r>
            <a:r>
              <a:rPr lang="en-US" sz="2400" dirty="0"/>
              <a:t> </a:t>
            </a:r>
            <a:r>
              <a:rPr lang="en-US" sz="2400" dirty="0" err="1"/>
              <a:t>situasi</a:t>
            </a:r>
            <a:r>
              <a:rPr lang="en-US" sz="2400" dirty="0"/>
              <a:t> </a:t>
            </a:r>
            <a:r>
              <a:rPr lang="en-US" sz="2400" dirty="0" err="1"/>
              <a:t>tertentu</a:t>
            </a:r>
            <a:r>
              <a:rPr lang="en-US" sz="2400" dirty="0"/>
              <a:t>. </a:t>
            </a:r>
            <a:r>
              <a:rPr lang="en-US" sz="2400" dirty="0" err="1"/>
              <a:t>Misalnya</a:t>
            </a:r>
            <a:r>
              <a:rPr lang="en-US" sz="2400" dirty="0"/>
              <a:t>, </a:t>
            </a:r>
            <a:r>
              <a:rPr lang="en-US" sz="2400" dirty="0" err="1"/>
              <a:t>diberikan</a:t>
            </a:r>
            <a:r>
              <a:rPr lang="en-US" sz="2400" dirty="0"/>
              <a:t> </a:t>
            </a:r>
            <a:r>
              <a:rPr lang="en-US" sz="2400" dirty="0" err="1"/>
              <a:t>serangkaian</a:t>
            </a:r>
            <a:r>
              <a:rPr lang="en-US" sz="2400" dirty="0"/>
              <a:t> </a:t>
            </a:r>
            <a:r>
              <a:rPr lang="en-US" sz="2400" dirty="0" err="1"/>
              <a:t>fakta</a:t>
            </a:r>
            <a:r>
              <a:rPr lang="en-US" sz="2400" dirty="0"/>
              <a:t> </a:t>
            </a:r>
            <a:r>
              <a:rPr lang="en-US" sz="2400" dirty="0" err="1"/>
              <a:t>berikut</a:t>
            </a:r>
            <a:r>
              <a:rPr lang="en-US" sz="2400" dirty="0"/>
              <a:t>:</a:t>
            </a:r>
          </a:p>
        </p:txBody>
      </p:sp>
      <p:sp>
        <p:nvSpPr>
          <p:cNvPr id="8" name="Title 1">
            <a:extLst>
              <a:ext uri="{FF2B5EF4-FFF2-40B4-BE49-F238E27FC236}">
                <a16:creationId xmlns:a16="http://schemas.microsoft.com/office/drawing/2014/main" id="{994B24E5-B993-4E78-8713-AFBB45126C91}"/>
              </a:ext>
            </a:extLst>
          </p:cNvPr>
          <p:cNvSpPr>
            <a:spLocks noGrp="1"/>
          </p:cNvSpPr>
          <p:nvPr>
            <p:ph type="title"/>
          </p:nvPr>
        </p:nvSpPr>
        <p:spPr>
          <a:xfrm>
            <a:off x="1097280" y="286603"/>
            <a:ext cx="10058400" cy="1450757"/>
          </a:xfrm>
        </p:spPr>
        <p:txBody>
          <a:bodyPr>
            <a:normAutofit/>
          </a:bodyPr>
          <a:lstStyle/>
          <a:p>
            <a:r>
              <a:rPr lang="en-US" sz="4000" b="1" dirty="0"/>
              <a:t>BAHASA PEMROGRAMAN PROLOG</a:t>
            </a:r>
            <a:br>
              <a:rPr lang="id-ID" sz="4000" b="1" dirty="0"/>
            </a:br>
            <a:r>
              <a:rPr lang="en-US" sz="2700" i="1" dirty="0"/>
              <a:t>Bahasa Prolog </a:t>
            </a:r>
            <a:r>
              <a:rPr lang="en-US" sz="2700" i="1" dirty="0" err="1"/>
              <a:t>Dalam</a:t>
            </a:r>
            <a:r>
              <a:rPr lang="en-US" sz="2700" i="1" dirty="0"/>
              <a:t> </a:t>
            </a:r>
            <a:r>
              <a:rPr lang="en-US" sz="2700" i="1" dirty="0" err="1"/>
              <a:t>Sistem</a:t>
            </a:r>
            <a:r>
              <a:rPr lang="en-US" sz="2700" i="1" dirty="0"/>
              <a:t> </a:t>
            </a:r>
            <a:r>
              <a:rPr lang="en-US" sz="2700" i="1" dirty="0" err="1"/>
              <a:t>Pakar</a:t>
            </a:r>
            <a:endParaRPr lang="id-ID" sz="2700" i="1" dirty="0"/>
          </a:p>
        </p:txBody>
      </p:sp>
      <p:sp>
        <p:nvSpPr>
          <p:cNvPr id="12" name="Rounded Rectangle 37">
            <a:extLst>
              <a:ext uri="{FF2B5EF4-FFF2-40B4-BE49-F238E27FC236}">
                <a16:creationId xmlns:a16="http://schemas.microsoft.com/office/drawing/2014/main" id="{1E791449-7B2B-4B36-8E25-87C9A8FE1AAB}"/>
              </a:ext>
            </a:extLst>
          </p:cNvPr>
          <p:cNvSpPr/>
          <p:nvPr/>
        </p:nvSpPr>
        <p:spPr>
          <a:xfrm>
            <a:off x="10060302" y="858978"/>
            <a:ext cx="1095378" cy="750098"/>
          </a:xfrm>
          <a:prstGeom prst="roundRect">
            <a:avLst>
              <a:gd name="adj" fmla="val 10000"/>
            </a:avLst>
          </a:prstGeom>
          <a:blipFill rotWithShape="0">
            <a:blip r:embed="rId2"/>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ID"/>
          </a:p>
        </p:txBody>
      </p:sp>
      <p:sp>
        <p:nvSpPr>
          <p:cNvPr id="13" name="Rounded Rectangle 40">
            <a:extLst>
              <a:ext uri="{FF2B5EF4-FFF2-40B4-BE49-F238E27FC236}">
                <a16:creationId xmlns:a16="http://schemas.microsoft.com/office/drawing/2014/main" id="{5CD83DB4-84FD-446F-9B7E-576CB208627F}"/>
              </a:ext>
            </a:extLst>
          </p:cNvPr>
          <p:cNvSpPr/>
          <p:nvPr/>
        </p:nvSpPr>
        <p:spPr>
          <a:xfrm>
            <a:off x="9627349" y="1074991"/>
            <a:ext cx="432953" cy="484341"/>
          </a:xfrm>
          <a:prstGeom prst="roundRect">
            <a:avLst>
              <a:gd name="adj" fmla="val 10000"/>
            </a:avLst>
          </a:prstGeom>
          <a:blipFill rotWithShape="0">
            <a:blip r:embed="rId3"/>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ID"/>
          </a:p>
        </p:txBody>
      </p:sp>
      <p:pic>
        <p:nvPicPr>
          <p:cNvPr id="7" name="Picture 6">
            <a:extLst>
              <a:ext uri="{FF2B5EF4-FFF2-40B4-BE49-F238E27FC236}">
                <a16:creationId xmlns:a16="http://schemas.microsoft.com/office/drawing/2014/main" id="{A6EBF854-C1A4-45E5-BFE8-FC811A52F0D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704013" y="3233216"/>
            <a:ext cx="5708650" cy="203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Content Placeholder 11">
            <a:extLst>
              <a:ext uri="{FF2B5EF4-FFF2-40B4-BE49-F238E27FC236}">
                <a16:creationId xmlns:a16="http://schemas.microsoft.com/office/drawing/2014/main" id="{CAFBD225-E548-496D-A74B-C2106F5B4E42}"/>
              </a:ext>
            </a:extLst>
          </p:cNvPr>
          <p:cNvSpPr txBox="1">
            <a:spLocks/>
          </p:cNvSpPr>
          <p:nvPr/>
        </p:nvSpPr>
        <p:spPr>
          <a:xfrm>
            <a:off x="1097277" y="3645012"/>
            <a:ext cx="4606737" cy="1450757"/>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2075" indent="0">
              <a:buFontTx/>
              <a:buNone/>
            </a:pPr>
            <a:r>
              <a:rPr lang="id-ID" altLang="id-ID" sz="2400" dirty="0"/>
              <a:t>Pertanyaan dapat diberikan kepada PROLOG dalam format:</a:t>
            </a:r>
          </a:p>
          <a:p>
            <a:pPr marL="92075" indent="0">
              <a:buFontTx/>
              <a:buNone/>
            </a:pPr>
            <a:r>
              <a:rPr lang="id-ID" altLang="id-ID" sz="2400" dirty="0"/>
              <a:t>? - ventilator (fred).</a:t>
            </a:r>
          </a:p>
        </p:txBody>
      </p:sp>
      <p:sp>
        <p:nvSpPr>
          <p:cNvPr id="11" name="Content Placeholder 11">
            <a:extLst>
              <a:ext uri="{FF2B5EF4-FFF2-40B4-BE49-F238E27FC236}">
                <a16:creationId xmlns:a16="http://schemas.microsoft.com/office/drawing/2014/main" id="{7DCDFEC8-3ACF-4D37-8403-D14D6079DD12}"/>
              </a:ext>
            </a:extLst>
          </p:cNvPr>
          <p:cNvSpPr txBox="1">
            <a:spLocks/>
          </p:cNvSpPr>
          <p:nvPr/>
        </p:nvSpPr>
        <p:spPr>
          <a:xfrm>
            <a:off x="1097277" y="5447600"/>
            <a:ext cx="10315386" cy="843472"/>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FontTx/>
              <a:buNone/>
            </a:pPr>
            <a:r>
              <a:rPr lang="id-ID" altLang="id-ID" i="1" dirty="0"/>
              <a:t>Artinya harap dicari tahu apakah Fred menggunakan ventilator. ES mencari knowledge base untuk melihat apakah fakta ini diketahui dan tanggapan yang sesuai diberikan</a:t>
            </a:r>
          </a:p>
        </p:txBody>
      </p:sp>
    </p:spTree>
    <p:extLst>
      <p:ext uri="{BB962C8B-B14F-4D97-AF65-F5344CB8AC3E}">
        <p14:creationId xmlns:p14="http://schemas.microsoft.com/office/powerpoint/2010/main" val="3337697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outVertical)">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11">
            <a:extLst>
              <a:ext uri="{FF2B5EF4-FFF2-40B4-BE49-F238E27FC236}">
                <a16:creationId xmlns:a16="http://schemas.microsoft.com/office/drawing/2014/main" id="{B345FC37-C10F-4729-A837-1625721FF460}"/>
              </a:ext>
            </a:extLst>
          </p:cNvPr>
          <p:cNvSpPr txBox="1">
            <a:spLocks/>
          </p:cNvSpPr>
          <p:nvPr/>
        </p:nvSpPr>
        <p:spPr>
          <a:xfrm>
            <a:off x="1097279" y="1825089"/>
            <a:ext cx="10460737" cy="1997103"/>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0"/>
              </a:spcBef>
              <a:spcAft>
                <a:spcPts val="600"/>
              </a:spcAft>
              <a:buNone/>
            </a:pPr>
            <a:r>
              <a:rPr lang="en-US" sz="2400" b="1" dirty="0" err="1"/>
              <a:t>Menggunakan</a:t>
            </a:r>
            <a:r>
              <a:rPr lang="en-US" sz="2400" b="1" dirty="0"/>
              <a:t> Fakta </a:t>
            </a:r>
            <a:r>
              <a:rPr lang="en-US" sz="2400" b="1" dirty="0" err="1"/>
              <a:t>Dalam</a:t>
            </a:r>
            <a:r>
              <a:rPr lang="en-US" sz="2400" b="1" dirty="0"/>
              <a:t> ES</a:t>
            </a:r>
          </a:p>
          <a:p>
            <a:pPr marL="98425" indent="0">
              <a:spcBef>
                <a:spcPts val="200"/>
              </a:spcBef>
              <a:buNone/>
            </a:pPr>
            <a:r>
              <a:rPr lang="en-US" dirty="0" err="1"/>
              <a:t>Pernyataan</a:t>
            </a:r>
            <a:r>
              <a:rPr lang="en-US" dirty="0"/>
              <a:t> </a:t>
            </a:r>
            <a:r>
              <a:rPr lang="en-US" dirty="0" err="1"/>
              <a:t>ini</a:t>
            </a:r>
            <a:r>
              <a:rPr lang="en-US" dirty="0"/>
              <a:t> </a:t>
            </a:r>
            <a:r>
              <a:rPr lang="en-US" dirty="0" err="1"/>
              <a:t>berbeda</a:t>
            </a:r>
            <a:r>
              <a:rPr lang="en-US" dirty="0"/>
              <a:t> </a:t>
            </a:r>
            <a:r>
              <a:rPr lang="en-US" dirty="0" err="1"/>
              <a:t>dari</a:t>
            </a:r>
            <a:r>
              <a:rPr lang="en-US" dirty="0"/>
              <a:t> </a:t>
            </a:r>
            <a:r>
              <a:rPr lang="en-US" dirty="0" err="1"/>
              <a:t>pernyataan</a:t>
            </a:r>
            <a:r>
              <a:rPr lang="en-US" dirty="0"/>
              <a:t> yang </a:t>
            </a:r>
            <a:r>
              <a:rPr lang="en-US" dirty="0" err="1"/>
              <a:t>menunjukkan</a:t>
            </a:r>
            <a:r>
              <a:rPr lang="en-US" dirty="0"/>
              <a:t> </a:t>
            </a:r>
            <a:r>
              <a:rPr lang="en-US" dirty="0" err="1"/>
              <a:t>relasi</a:t>
            </a:r>
            <a:r>
              <a:rPr lang="en-US" dirty="0"/>
              <a:t> </a:t>
            </a:r>
            <a:r>
              <a:rPr lang="en-US" dirty="0" err="1"/>
              <a:t>antara</a:t>
            </a:r>
            <a:r>
              <a:rPr lang="en-US" dirty="0"/>
              <a:t> </a:t>
            </a:r>
            <a:r>
              <a:rPr lang="en-US" dirty="0" err="1"/>
              <a:t>berbagai</a:t>
            </a:r>
            <a:r>
              <a:rPr lang="en-US" dirty="0"/>
              <a:t> </a:t>
            </a:r>
            <a:r>
              <a:rPr lang="en-US" dirty="0" err="1"/>
              <a:t>tujuan</a:t>
            </a:r>
            <a:r>
              <a:rPr lang="en-US" dirty="0"/>
              <a:t>, </a:t>
            </a:r>
            <a:r>
              <a:rPr lang="en-US" dirty="0" err="1"/>
              <a:t>disini</a:t>
            </a:r>
            <a:r>
              <a:rPr lang="en-US" dirty="0"/>
              <a:t> </a:t>
            </a:r>
            <a:r>
              <a:rPr lang="en-US" dirty="0" err="1"/>
              <a:t>pernyataan</a:t>
            </a:r>
            <a:r>
              <a:rPr lang="en-US" dirty="0"/>
              <a:t> </a:t>
            </a:r>
            <a:r>
              <a:rPr lang="en-US" dirty="0" err="1"/>
              <a:t>hanya</a:t>
            </a:r>
            <a:r>
              <a:rPr lang="en-US" dirty="0"/>
              <a:t> </a:t>
            </a:r>
            <a:r>
              <a:rPr lang="en-US" dirty="0" err="1"/>
              <a:t>mengungkapkan</a:t>
            </a:r>
            <a:r>
              <a:rPr lang="en-US" dirty="0"/>
              <a:t> </a:t>
            </a:r>
            <a:r>
              <a:rPr lang="en-US" dirty="0" err="1"/>
              <a:t>fakta</a:t>
            </a:r>
            <a:r>
              <a:rPr lang="en-US" dirty="0"/>
              <a:t>, juga, </a:t>
            </a:r>
            <a:r>
              <a:rPr lang="en-US" dirty="0" err="1"/>
              <a:t>terdapat</a:t>
            </a:r>
            <a:r>
              <a:rPr lang="en-US" dirty="0"/>
              <a:t> </a:t>
            </a:r>
            <a:r>
              <a:rPr lang="en-US" dirty="0" err="1"/>
              <a:t>lebih</a:t>
            </a:r>
            <a:r>
              <a:rPr lang="en-US" dirty="0"/>
              <a:t> </a:t>
            </a:r>
            <a:r>
              <a:rPr lang="en-US" dirty="0" err="1"/>
              <a:t>dari</a:t>
            </a:r>
            <a:r>
              <a:rPr lang="en-US" dirty="0"/>
              <a:t> </a:t>
            </a:r>
            <a:r>
              <a:rPr lang="en-US" dirty="0" err="1"/>
              <a:t>satu</a:t>
            </a:r>
            <a:r>
              <a:rPr lang="en-US" dirty="0"/>
              <a:t> </a:t>
            </a:r>
            <a:r>
              <a:rPr lang="en-US" dirty="0" err="1"/>
              <a:t>objek</a:t>
            </a:r>
            <a:r>
              <a:rPr lang="en-US" dirty="0"/>
              <a:t> </a:t>
            </a:r>
            <a:r>
              <a:rPr lang="en-US" dirty="0" err="1"/>
              <a:t>dalam</a:t>
            </a:r>
            <a:r>
              <a:rPr lang="en-US" dirty="0"/>
              <a:t> </a:t>
            </a:r>
            <a:r>
              <a:rPr lang="en-US" dirty="0" err="1"/>
              <a:t>kelas</a:t>
            </a:r>
            <a:r>
              <a:rPr lang="en-US" dirty="0"/>
              <a:t>, </a:t>
            </a:r>
            <a:r>
              <a:rPr lang="en-US" dirty="0" err="1"/>
              <a:t>seperti</a:t>
            </a:r>
            <a:r>
              <a:rPr lang="en-US" dirty="0"/>
              <a:t> </a:t>
            </a:r>
            <a:r>
              <a:rPr lang="en-US" i="1" dirty="0"/>
              <a:t>female,</a:t>
            </a:r>
            <a:r>
              <a:rPr lang="en-US" dirty="0"/>
              <a:t> </a:t>
            </a:r>
            <a:r>
              <a:rPr lang="en-US" dirty="0" err="1"/>
              <a:t>maka</a:t>
            </a:r>
            <a:r>
              <a:rPr lang="en-US" dirty="0"/>
              <a:t> </a:t>
            </a:r>
            <a:r>
              <a:rPr lang="en-US" dirty="0" err="1"/>
              <a:t>nama</a:t>
            </a:r>
            <a:r>
              <a:rPr lang="en-US" dirty="0"/>
              <a:t> </a:t>
            </a:r>
            <a:r>
              <a:rPr lang="en-US" dirty="0" err="1"/>
              <a:t>kelas</a:t>
            </a:r>
            <a:r>
              <a:rPr lang="en-US" dirty="0"/>
              <a:t> </a:t>
            </a:r>
            <a:r>
              <a:rPr lang="en-US" dirty="0" err="1"/>
              <a:t>keseluruhan</a:t>
            </a:r>
            <a:r>
              <a:rPr lang="en-US" dirty="0"/>
              <a:t> </a:t>
            </a:r>
            <a:r>
              <a:rPr lang="en-US" dirty="0" err="1"/>
              <a:t>muncul</a:t>
            </a:r>
            <a:r>
              <a:rPr lang="en-US" dirty="0"/>
              <a:t> </a:t>
            </a:r>
            <a:r>
              <a:rPr lang="en-US" dirty="0" err="1"/>
              <a:t>diluar</a:t>
            </a:r>
            <a:r>
              <a:rPr lang="en-US" dirty="0"/>
              <a:t> </a:t>
            </a:r>
            <a:r>
              <a:rPr lang="en-US" dirty="0" err="1"/>
              <a:t>tanda</a:t>
            </a:r>
            <a:r>
              <a:rPr lang="en-US" dirty="0"/>
              <a:t> </a:t>
            </a:r>
            <a:r>
              <a:rPr lang="en-US" dirty="0" err="1"/>
              <a:t>kurung</a:t>
            </a:r>
            <a:r>
              <a:rPr lang="en-US" dirty="0"/>
              <a:t>, </a:t>
            </a:r>
            <a:r>
              <a:rPr lang="en-US" dirty="0" err="1"/>
              <a:t>dengan</a:t>
            </a:r>
            <a:r>
              <a:rPr lang="en-US" dirty="0"/>
              <a:t> </a:t>
            </a:r>
            <a:r>
              <a:rPr lang="en-US" dirty="0" err="1"/>
              <a:t>contoh</a:t>
            </a:r>
            <a:r>
              <a:rPr lang="en-US" dirty="0"/>
              <a:t> </a:t>
            </a:r>
            <a:r>
              <a:rPr lang="en-US" dirty="0" err="1"/>
              <a:t>kelas</a:t>
            </a:r>
            <a:r>
              <a:rPr lang="en-US" dirty="0"/>
              <a:t> (</a:t>
            </a:r>
            <a:r>
              <a:rPr lang="en-US" dirty="0" err="1"/>
              <a:t>nama</a:t>
            </a:r>
            <a:r>
              <a:rPr lang="en-US" dirty="0"/>
              <a:t>) </a:t>
            </a:r>
            <a:r>
              <a:rPr lang="en-US" dirty="0" err="1"/>
              <a:t>didalam</a:t>
            </a:r>
            <a:r>
              <a:rPr lang="en-US" dirty="0"/>
              <a:t> </a:t>
            </a:r>
            <a:r>
              <a:rPr lang="en-US" dirty="0" err="1"/>
              <a:t>tanda</a:t>
            </a:r>
            <a:r>
              <a:rPr lang="en-US" dirty="0"/>
              <a:t> </a:t>
            </a:r>
            <a:r>
              <a:rPr lang="en-US" dirty="0" err="1"/>
              <a:t>kurung</a:t>
            </a:r>
            <a:endParaRPr lang="en-US" dirty="0"/>
          </a:p>
        </p:txBody>
      </p:sp>
      <p:sp>
        <p:nvSpPr>
          <p:cNvPr id="8" name="Title 1">
            <a:extLst>
              <a:ext uri="{FF2B5EF4-FFF2-40B4-BE49-F238E27FC236}">
                <a16:creationId xmlns:a16="http://schemas.microsoft.com/office/drawing/2014/main" id="{994B24E5-B993-4E78-8713-AFBB45126C91}"/>
              </a:ext>
            </a:extLst>
          </p:cNvPr>
          <p:cNvSpPr>
            <a:spLocks noGrp="1"/>
          </p:cNvSpPr>
          <p:nvPr>
            <p:ph type="title"/>
          </p:nvPr>
        </p:nvSpPr>
        <p:spPr>
          <a:xfrm>
            <a:off x="1097280" y="286603"/>
            <a:ext cx="10058400" cy="1450757"/>
          </a:xfrm>
        </p:spPr>
        <p:txBody>
          <a:bodyPr>
            <a:normAutofit/>
          </a:bodyPr>
          <a:lstStyle/>
          <a:p>
            <a:r>
              <a:rPr lang="en-US" sz="4000" b="1" dirty="0"/>
              <a:t>BAHASA PEMROGRAMAN PROLOG</a:t>
            </a:r>
            <a:br>
              <a:rPr lang="id-ID" sz="4000" b="1" dirty="0"/>
            </a:br>
            <a:r>
              <a:rPr lang="en-US" sz="2700" i="1" dirty="0"/>
              <a:t>Bahasa Prolog </a:t>
            </a:r>
            <a:r>
              <a:rPr lang="en-US" sz="2700" i="1" dirty="0" err="1"/>
              <a:t>Dalam</a:t>
            </a:r>
            <a:r>
              <a:rPr lang="en-US" sz="2700" i="1" dirty="0"/>
              <a:t> </a:t>
            </a:r>
            <a:r>
              <a:rPr lang="en-US" sz="2700" i="1" dirty="0" err="1"/>
              <a:t>Sistem</a:t>
            </a:r>
            <a:r>
              <a:rPr lang="en-US" sz="2700" i="1" dirty="0"/>
              <a:t> </a:t>
            </a:r>
            <a:r>
              <a:rPr lang="en-US" sz="2700" i="1" dirty="0" err="1"/>
              <a:t>Pakar</a:t>
            </a:r>
            <a:endParaRPr lang="id-ID" sz="2700" i="1" dirty="0"/>
          </a:p>
        </p:txBody>
      </p:sp>
      <p:sp>
        <p:nvSpPr>
          <p:cNvPr id="12" name="Rounded Rectangle 37">
            <a:extLst>
              <a:ext uri="{FF2B5EF4-FFF2-40B4-BE49-F238E27FC236}">
                <a16:creationId xmlns:a16="http://schemas.microsoft.com/office/drawing/2014/main" id="{1E791449-7B2B-4B36-8E25-87C9A8FE1AAB}"/>
              </a:ext>
            </a:extLst>
          </p:cNvPr>
          <p:cNvSpPr/>
          <p:nvPr/>
        </p:nvSpPr>
        <p:spPr>
          <a:xfrm>
            <a:off x="10060302" y="858978"/>
            <a:ext cx="1095378" cy="750098"/>
          </a:xfrm>
          <a:prstGeom prst="roundRect">
            <a:avLst>
              <a:gd name="adj" fmla="val 10000"/>
            </a:avLst>
          </a:prstGeom>
          <a:blipFill rotWithShape="0">
            <a:blip r:embed="rId2"/>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ID"/>
          </a:p>
        </p:txBody>
      </p:sp>
      <p:sp>
        <p:nvSpPr>
          <p:cNvPr id="13" name="Rounded Rectangle 40">
            <a:extLst>
              <a:ext uri="{FF2B5EF4-FFF2-40B4-BE49-F238E27FC236}">
                <a16:creationId xmlns:a16="http://schemas.microsoft.com/office/drawing/2014/main" id="{5CD83DB4-84FD-446F-9B7E-576CB208627F}"/>
              </a:ext>
            </a:extLst>
          </p:cNvPr>
          <p:cNvSpPr/>
          <p:nvPr/>
        </p:nvSpPr>
        <p:spPr>
          <a:xfrm>
            <a:off x="9627349" y="1074991"/>
            <a:ext cx="432953" cy="484341"/>
          </a:xfrm>
          <a:prstGeom prst="roundRect">
            <a:avLst>
              <a:gd name="adj" fmla="val 10000"/>
            </a:avLst>
          </a:prstGeom>
          <a:blipFill rotWithShape="0">
            <a:blip r:embed="rId3"/>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ID"/>
          </a:p>
        </p:txBody>
      </p:sp>
      <p:sp>
        <p:nvSpPr>
          <p:cNvPr id="9" name="Content Placeholder 11">
            <a:extLst>
              <a:ext uri="{FF2B5EF4-FFF2-40B4-BE49-F238E27FC236}">
                <a16:creationId xmlns:a16="http://schemas.microsoft.com/office/drawing/2014/main" id="{CAFBD225-E548-496D-A74B-C2106F5B4E42}"/>
              </a:ext>
            </a:extLst>
          </p:cNvPr>
          <p:cNvSpPr txBox="1">
            <a:spLocks/>
          </p:cNvSpPr>
          <p:nvPr/>
        </p:nvSpPr>
        <p:spPr>
          <a:xfrm>
            <a:off x="1097278" y="3822193"/>
            <a:ext cx="4005074" cy="45720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2075" indent="0">
              <a:buFontTx/>
              <a:buNone/>
            </a:pPr>
            <a:r>
              <a:rPr lang="id-ID" altLang="id-ID" sz="2200" dirty="0"/>
              <a:t>ES menjawab pertanyaan:</a:t>
            </a:r>
          </a:p>
        </p:txBody>
      </p:sp>
      <p:sp>
        <p:nvSpPr>
          <p:cNvPr id="11" name="Content Placeholder 11">
            <a:extLst>
              <a:ext uri="{FF2B5EF4-FFF2-40B4-BE49-F238E27FC236}">
                <a16:creationId xmlns:a16="http://schemas.microsoft.com/office/drawing/2014/main" id="{7DCDFEC8-3ACF-4D37-8403-D14D6079DD12}"/>
              </a:ext>
            </a:extLst>
          </p:cNvPr>
          <p:cNvSpPr txBox="1">
            <a:spLocks/>
          </p:cNvSpPr>
          <p:nvPr/>
        </p:nvSpPr>
        <p:spPr>
          <a:xfrm>
            <a:off x="1097277" y="4498848"/>
            <a:ext cx="4005075" cy="1792224"/>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2075" indent="0">
              <a:buFontTx/>
              <a:buNone/>
            </a:pPr>
            <a:r>
              <a:rPr lang="id-ID" altLang="id-ID" dirty="0"/>
              <a:t>Menggunakan format ini berarti pencarian dapat dilakukan untuk nama objek tertentu, seperti </a:t>
            </a:r>
            <a:r>
              <a:rPr lang="id-ID" altLang="id-ID" i="1" dirty="0"/>
              <a:t>female</a:t>
            </a:r>
            <a:r>
              <a:rPr lang="id-ID" altLang="id-ID" dirty="0"/>
              <a:t>, dan kemudian semua </a:t>
            </a:r>
            <a:r>
              <a:rPr lang="id-ID" altLang="id-ID" i="1" dirty="0"/>
              <a:t>item</a:t>
            </a:r>
            <a:r>
              <a:rPr lang="id-ID" altLang="id-ID" dirty="0"/>
              <a:t> yang cocok dengan pencarian tersebut akan diidentifikasi dengan cepat</a:t>
            </a:r>
          </a:p>
        </p:txBody>
      </p:sp>
      <p:pic>
        <p:nvPicPr>
          <p:cNvPr id="14" name="Picture 6">
            <a:extLst>
              <a:ext uri="{FF2B5EF4-FFF2-40B4-BE49-F238E27FC236}">
                <a16:creationId xmlns:a16="http://schemas.microsoft.com/office/drawing/2014/main" id="{7FA01C8E-31B1-4EFA-864D-8D9D5A411FA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704014" y="3298635"/>
            <a:ext cx="5591175" cy="299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00543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11">
            <a:extLst>
              <a:ext uri="{FF2B5EF4-FFF2-40B4-BE49-F238E27FC236}">
                <a16:creationId xmlns:a16="http://schemas.microsoft.com/office/drawing/2014/main" id="{B345FC37-C10F-4729-A837-1625721FF460}"/>
              </a:ext>
            </a:extLst>
          </p:cNvPr>
          <p:cNvSpPr txBox="1">
            <a:spLocks/>
          </p:cNvSpPr>
          <p:nvPr/>
        </p:nvSpPr>
        <p:spPr>
          <a:xfrm>
            <a:off x="1097280" y="1825089"/>
            <a:ext cx="10058400" cy="1603911"/>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0"/>
              </a:spcBef>
              <a:spcAft>
                <a:spcPts val="600"/>
              </a:spcAft>
              <a:buNone/>
            </a:pPr>
            <a:r>
              <a:rPr lang="en-US" sz="2400" b="1" dirty="0" err="1"/>
              <a:t>Menggunakan</a:t>
            </a:r>
            <a:r>
              <a:rPr lang="en-US" sz="2400" b="1" dirty="0"/>
              <a:t> Fakta </a:t>
            </a:r>
            <a:r>
              <a:rPr lang="en-US" sz="2400" b="1" dirty="0" err="1"/>
              <a:t>Dalam</a:t>
            </a:r>
            <a:r>
              <a:rPr lang="en-US" sz="2400" b="1" dirty="0"/>
              <a:t> ES</a:t>
            </a:r>
          </a:p>
          <a:p>
            <a:pPr marL="98425" indent="0">
              <a:spcBef>
                <a:spcPts val="200"/>
              </a:spcBef>
              <a:buNone/>
            </a:pPr>
            <a:r>
              <a:rPr lang="en-US" sz="2400" dirty="0" err="1"/>
              <a:t>Contoh</a:t>
            </a:r>
            <a:r>
              <a:rPr lang="en-US" sz="2400" dirty="0"/>
              <a:t> lain:</a:t>
            </a:r>
          </a:p>
        </p:txBody>
      </p:sp>
      <p:sp>
        <p:nvSpPr>
          <p:cNvPr id="8" name="Title 1">
            <a:extLst>
              <a:ext uri="{FF2B5EF4-FFF2-40B4-BE49-F238E27FC236}">
                <a16:creationId xmlns:a16="http://schemas.microsoft.com/office/drawing/2014/main" id="{994B24E5-B993-4E78-8713-AFBB45126C91}"/>
              </a:ext>
            </a:extLst>
          </p:cNvPr>
          <p:cNvSpPr>
            <a:spLocks noGrp="1"/>
          </p:cNvSpPr>
          <p:nvPr>
            <p:ph type="title"/>
          </p:nvPr>
        </p:nvSpPr>
        <p:spPr>
          <a:xfrm>
            <a:off x="1097280" y="286603"/>
            <a:ext cx="10058400" cy="1450757"/>
          </a:xfrm>
        </p:spPr>
        <p:txBody>
          <a:bodyPr>
            <a:normAutofit/>
          </a:bodyPr>
          <a:lstStyle/>
          <a:p>
            <a:r>
              <a:rPr lang="en-US" sz="4000" b="1" dirty="0"/>
              <a:t>BAHASA PEMROGRAMAN PROLOG</a:t>
            </a:r>
            <a:br>
              <a:rPr lang="id-ID" sz="4000" b="1" dirty="0"/>
            </a:br>
            <a:r>
              <a:rPr lang="en-US" sz="2700" i="1" dirty="0"/>
              <a:t>Bahasa Prolog </a:t>
            </a:r>
            <a:r>
              <a:rPr lang="en-US" sz="2700" i="1" dirty="0" err="1"/>
              <a:t>Dalam</a:t>
            </a:r>
            <a:r>
              <a:rPr lang="en-US" sz="2700" i="1" dirty="0"/>
              <a:t> </a:t>
            </a:r>
            <a:r>
              <a:rPr lang="en-US" sz="2700" i="1" dirty="0" err="1"/>
              <a:t>Sistem</a:t>
            </a:r>
            <a:r>
              <a:rPr lang="en-US" sz="2700" i="1" dirty="0"/>
              <a:t> </a:t>
            </a:r>
            <a:r>
              <a:rPr lang="en-US" sz="2700" i="1" dirty="0" err="1"/>
              <a:t>Pakar</a:t>
            </a:r>
            <a:endParaRPr lang="id-ID" sz="2700" i="1" dirty="0"/>
          </a:p>
        </p:txBody>
      </p:sp>
      <p:sp>
        <p:nvSpPr>
          <p:cNvPr id="12" name="Rounded Rectangle 37">
            <a:extLst>
              <a:ext uri="{FF2B5EF4-FFF2-40B4-BE49-F238E27FC236}">
                <a16:creationId xmlns:a16="http://schemas.microsoft.com/office/drawing/2014/main" id="{1E791449-7B2B-4B36-8E25-87C9A8FE1AAB}"/>
              </a:ext>
            </a:extLst>
          </p:cNvPr>
          <p:cNvSpPr/>
          <p:nvPr/>
        </p:nvSpPr>
        <p:spPr>
          <a:xfrm>
            <a:off x="10060302" y="858978"/>
            <a:ext cx="1095378" cy="750098"/>
          </a:xfrm>
          <a:prstGeom prst="roundRect">
            <a:avLst>
              <a:gd name="adj" fmla="val 10000"/>
            </a:avLst>
          </a:prstGeom>
          <a:blipFill rotWithShape="0">
            <a:blip r:embed="rId2"/>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ID"/>
          </a:p>
        </p:txBody>
      </p:sp>
      <p:sp>
        <p:nvSpPr>
          <p:cNvPr id="13" name="Rounded Rectangle 40">
            <a:extLst>
              <a:ext uri="{FF2B5EF4-FFF2-40B4-BE49-F238E27FC236}">
                <a16:creationId xmlns:a16="http://schemas.microsoft.com/office/drawing/2014/main" id="{5CD83DB4-84FD-446F-9B7E-576CB208627F}"/>
              </a:ext>
            </a:extLst>
          </p:cNvPr>
          <p:cNvSpPr/>
          <p:nvPr/>
        </p:nvSpPr>
        <p:spPr>
          <a:xfrm>
            <a:off x="9627349" y="1074991"/>
            <a:ext cx="432953" cy="484341"/>
          </a:xfrm>
          <a:prstGeom prst="roundRect">
            <a:avLst>
              <a:gd name="adj" fmla="val 10000"/>
            </a:avLst>
          </a:prstGeom>
          <a:blipFill rotWithShape="0">
            <a:blip r:embed="rId3"/>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ID"/>
          </a:p>
        </p:txBody>
      </p:sp>
      <p:sp>
        <p:nvSpPr>
          <p:cNvPr id="9" name="Content Placeholder 11">
            <a:extLst>
              <a:ext uri="{FF2B5EF4-FFF2-40B4-BE49-F238E27FC236}">
                <a16:creationId xmlns:a16="http://schemas.microsoft.com/office/drawing/2014/main" id="{CAFBD225-E548-496D-A74B-C2106F5B4E42}"/>
              </a:ext>
            </a:extLst>
          </p:cNvPr>
          <p:cNvSpPr txBox="1">
            <a:spLocks/>
          </p:cNvSpPr>
          <p:nvPr/>
        </p:nvSpPr>
        <p:spPr>
          <a:xfrm>
            <a:off x="1097277" y="4956048"/>
            <a:ext cx="10058400" cy="128016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2075" indent="0">
              <a:buFontTx/>
              <a:buNone/>
            </a:pPr>
            <a:r>
              <a:rPr lang="id-ID" altLang="id-ID" sz="2400" dirty="0"/>
              <a:t>Misalnya pertanyaan PROLOG yang akan digunakan untuk menentukan “apakah Bill memiliki return ticket?” adalah :</a:t>
            </a:r>
          </a:p>
          <a:p>
            <a:pPr marL="92075" indent="0" algn="ctr">
              <a:buFontTx/>
              <a:buNone/>
            </a:pPr>
            <a:r>
              <a:rPr lang="id-ID" altLang="id-ID" sz="2400" dirty="0"/>
              <a:t>? - return-ticket(bill).</a:t>
            </a:r>
          </a:p>
        </p:txBody>
      </p:sp>
      <p:pic>
        <p:nvPicPr>
          <p:cNvPr id="14" name="Picture 4">
            <a:extLst>
              <a:ext uri="{FF2B5EF4-FFF2-40B4-BE49-F238E27FC236}">
                <a16:creationId xmlns:a16="http://schemas.microsoft.com/office/drawing/2014/main" id="{69C855B1-5CC9-41BA-BBE6-0DFC6D5EC62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686270" y="2759274"/>
            <a:ext cx="7137400" cy="204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64458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ph type="title"/>
          </p:nvPr>
        </p:nvSpPr>
        <p:spPr>
          <a:xfrm>
            <a:off x="1097280" y="286603"/>
            <a:ext cx="10058400" cy="1450757"/>
          </a:xfrm>
        </p:spPr>
        <p:txBody>
          <a:bodyPr>
            <a:normAutofit/>
          </a:bodyPr>
          <a:lstStyle/>
          <a:p>
            <a:r>
              <a:rPr lang="en-US" sz="4000" b="1" dirty="0"/>
              <a:t>REFERENSI</a:t>
            </a:r>
            <a:br>
              <a:rPr lang="id-ID" sz="4000" b="1" dirty="0"/>
            </a:br>
            <a:r>
              <a:rPr lang="en-US" sz="2700" i="1" dirty="0" err="1"/>
              <a:t>Kecerdasan</a:t>
            </a:r>
            <a:r>
              <a:rPr lang="en-US" sz="2700" i="1" dirty="0"/>
              <a:t> </a:t>
            </a:r>
            <a:r>
              <a:rPr lang="en-US" sz="2700" i="1" dirty="0" err="1"/>
              <a:t>Buatan</a:t>
            </a:r>
            <a:endParaRPr lang="id-ID" sz="2700" i="1" dirty="0"/>
          </a:p>
        </p:txBody>
      </p:sp>
      <p:pic>
        <p:nvPicPr>
          <p:cNvPr id="4" name="Picture 3">
            <a:extLst>
              <a:ext uri="{FF2B5EF4-FFF2-40B4-BE49-F238E27FC236}">
                <a16:creationId xmlns:a16="http://schemas.microsoft.com/office/drawing/2014/main" id="{66E67EA8-F3BF-40B1-B7DF-DF19789CC099}"/>
              </a:ext>
            </a:extLst>
          </p:cNvPr>
          <p:cNvPicPr>
            <a:picLocks noChangeAspect="1"/>
          </p:cNvPicPr>
          <p:nvPr/>
        </p:nvPicPr>
        <p:blipFill>
          <a:blip r:embed="rId2"/>
          <a:stretch>
            <a:fillRect/>
          </a:stretch>
        </p:blipFill>
        <p:spPr>
          <a:xfrm>
            <a:off x="9710057" y="720766"/>
            <a:ext cx="1445622" cy="922131"/>
          </a:xfrm>
          <a:prstGeom prst="rect">
            <a:avLst/>
          </a:prstGeom>
        </p:spPr>
      </p:pic>
      <p:sp>
        <p:nvSpPr>
          <p:cNvPr id="7" name="Content Placeholder 2">
            <a:extLst>
              <a:ext uri="{FF2B5EF4-FFF2-40B4-BE49-F238E27FC236}">
                <a16:creationId xmlns:a16="http://schemas.microsoft.com/office/drawing/2014/main" id="{0DF11E21-47ED-44B5-AB8E-A30566CD5D1F}"/>
              </a:ext>
            </a:extLst>
          </p:cNvPr>
          <p:cNvSpPr>
            <a:spLocks noGrp="1"/>
          </p:cNvSpPr>
          <p:nvPr>
            <p:ph idx="1"/>
          </p:nvPr>
        </p:nvSpPr>
        <p:spPr>
          <a:xfrm>
            <a:off x="1097280" y="1814945"/>
            <a:ext cx="10090673" cy="4542378"/>
          </a:xfrm>
        </p:spPr>
        <p:txBody>
          <a:bodyPr>
            <a:normAutofit/>
          </a:bodyPr>
          <a:lstStyle/>
          <a:p>
            <a:pPr marL="268288" indent="-177800">
              <a:lnSpc>
                <a:spcPct val="100000"/>
              </a:lnSpc>
              <a:spcBef>
                <a:spcPts val="0"/>
              </a:spcBef>
              <a:spcAft>
                <a:spcPts val="0"/>
              </a:spcAft>
              <a:buFont typeface="Arial" panose="020B0604020202020204" pitchFamily="34" charset="0"/>
              <a:buChar char="•"/>
            </a:pPr>
            <a:r>
              <a:rPr lang="id-ID" sz="1800" dirty="0"/>
              <a:t>KK Informatika ITB, Inteligensi Buatan, S</a:t>
            </a:r>
            <a:r>
              <a:rPr lang="en-US" sz="1800" dirty="0" err="1"/>
              <a:t>ekolah</a:t>
            </a:r>
            <a:r>
              <a:rPr lang="en-US" sz="1800" dirty="0"/>
              <a:t> Teknik </a:t>
            </a:r>
            <a:r>
              <a:rPr lang="en-US" sz="1800" dirty="0" err="1"/>
              <a:t>Elektro</a:t>
            </a:r>
            <a:r>
              <a:rPr lang="en-US" sz="1800" dirty="0"/>
              <a:t> dan </a:t>
            </a:r>
            <a:r>
              <a:rPr lang="en-US" sz="1800" dirty="0" err="1"/>
              <a:t>Informatika</a:t>
            </a:r>
            <a:r>
              <a:rPr lang="id-ID" sz="1800" dirty="0"/>
              <a:t> ITB</a:t>
            </a:r>
            <a:r>
              <a:rPr lang="en-US" sz="1800" dirty="0"/>
              <a:t>, 2019</a:t>
            </a:r>
          </a:p>
          <a:p>
            <a:pPr marL="268288" indent="-177800">
              <a:lnSpc>
                <a:spcPct val="100000"/>
              </a:lnSpc>
              <a:spcBef>
                <a:spcPts val="0"/>
              </a:spcBef>
              <a:spcAft>
                <a:spcPts val="0"/>
              </a:spcAft>
              <a:buFont typeface="Arial" panose="020B0604020202020204" pitchFamily="34" charset="0"/>
              <a:buChar char="•"/>
            </a:pPr>
            <a:r>
              <a:rPr lang="en-US" sz="1800" dirty="0"/>
              <a:t>Stuart J Russell and Peter </a:t>
            </a:r>
            <a:r>
              <a:rPr lang="en-US" sz="1800" dirty="0" err="1"/>
              <a:t>Norvig</a:t>
            </a:r>
            <a:r>
              <a:rPr lang="en-US" sz="1800" dirty="0"/>
              <a:t>, </a:t>
            </a:r>
            <a:r>
              <a:rPr lang="en-US" sz="1800" dirty="0" err="1"/>
              <a:t>Artifcial</a:t>
            </a:r>
            <a:r>
              <a:rPr lang="en-US" sz="1800" dirty="0"/>
              <a:t> Intelligence: A Modern Approach, 3rd Edition, Prentice-Hall International, Inc, 2011</a:t>
            </a:r>
          </a:p>
          <a:p>
            <a:pPr marL="268288" indent="-177800">
              <a:lnSpc>
                <a:spcPct val="100000"/>
              </a:lnSpc>
              <a:spcBef>
                <a:spcPts val="0"/>
              </a:spcBef>
              <a:spcAft>
                <a:spcPts val="0"/>
              </a:spcAft>
              <a:buFont typeface="Arial" panose="020B0604020202020204" pitchFamily="34" charset="0"/>
              <a:buChar char="•"/>
            </a:pPr>
            <a:r>
              <a:rPr lang="en-US" sz="1800" dirty="0"/>
              <a:t>Danny </a:t>
            </a:r>
            <a:r>
              <a:rPr lang="en-US" sz="1800" dirty="0" err="1"/>
              <a:t>Weyns</a:t>
            </a:r>
            <a:r>
              <a:rPr lang="en-US" sz="1800" dirty="0"/>
              <a:t>, An Introduction to Self-Adaptive Systems - A Contemporary Software Engineering Perspective: Wave VII Learning from Experience, pp. 201-226, IEEE Press, John Wiley &amp; Sons Ltd , 2021 </a:t>
            </a:r>
          </a:p>
          <a:p>
            <a:pPr marL="268288" indent="-177800">
              <a:lnSpc>
                <a:spcPct val="100000"/>
              </a:lnSpc>
              <a:spcBef>
                <a:spcPts val="0"/>
              </a:spcBef>
              <a:spcAft>
                <a:spcPts val="0"/>
              </a:spcAft>
              <a:buFont typeface="Arial" panose="020B0604020202020204" pitchFamily="34" charset="0"/>
              <a:buChar char="•"/>
            </a:pPr>
            <a:r>
              <a:rPr lang="it-IT" sz="1800" dirty="0"/>
              <a:t>Suyanto, Artificial Intelligence Rvisi Kedua, informatika Bandung, 2014</a:t>
            </a:r>
            <a:endParaRPr lang="en-US" sz="1800" dirty="0"/>
          </a:p>
          <a:p>
            <a:pPr marL="268288" indent="-177800">
              <a:lnSpc>
                <a:spcPct val="100000"/>
              </a:lnSpc>
              <a:spcBef>
                <a:spcPts val="0"/>
              </a:spcBef>
              <a:spcAft>
                <a:spcPts val="0"/>
              </a:spcAft>
              <a:buFont typeface="Arial" panose="020B0604020202020204" pitchFamily="34" charset="0"/>
              <a:buChar char="•"/>
            </a:pPr>
            <a:r>
              <a:rPr lang="en-US" sz="1800" dirty="0"/>
              <a:t>Rajendra A </a:t>
            </a:r>
            <a:r>
              <a:rPr lang="en-US" sz="1800" dirty="0" err="1"/>
              <a:t>Akerkar</a:t>
            </a:r>
            <a:r>
              <a:rPr lang="en-US" sz="1800" dirty="0"/>
              <a:t>, </a:t>
            </a:r>
            <a:r>
              <a:rPr lang="en-US" sz="1800" dirty="0" err="1"/>
              <a:t>Priti</a:t>
            </a:r>
            <a:r>
              <a:rPr lang="en-US" sz="1800" dirty="0"/>
              <a:t> S </a:t>
            </a:r>
            <a:r>
              <a:rPr lang="en-US" sz="1800" dirty="0" err="1"/>
              <a:t>Sajja</a:t>
            </a:r>
            <a:r>
              <a:rPr lang="en-US" sz="1800" dirty="0"/>
              <a:t>, Knowledge-Based Systems. TMRF e-Book Advanced Knowledge Based Systems: Model, Applications &amp; Research, Vol. 1, Jones and Bartlett Publishers, 2010</a:t>
            </a:r>
          </a:p>
          <a:p>
            <a:pPr marL="268288" indent="-177800">
              <a:lnSpc>
                <a:spcPct val="100000"/>
              </a:lnSpc>
              <a:spcBef>
                <a:spcPts val="0"/>
              </a:spcBef>
              <a:spcAft>
                <a:spcPts val="0"/>
              </a:spcAft>
              <a:buFont typeface="Arial" panose="020B0604020202020204" pitchFamily="34" charset="0"/>
              <a:buChar char="•"/>
            </a:pPr>
            <a:r>
              <a:rPr lang="en-US" sz="1800" dirty="0"/>
              <a:t>Simon Kendal, Malcolm </a:t>
            </a:r>
            <a:r>
              <a:rPr lang="en-US" sz="1800" dirty="0" err="1"/>
              <a:t>Creen</a:t>
            </a:r>
            <a:r>
              <a:rPr lang="en-US" sz="1800" dirty="0"/>
              <a:t>, An Introduction to Knowledge Engineering. Springer Science + Business Media, Springer-Verlag London, 2007</a:t>
            </a:r>
          </a:p>
          <a:p>
            <a:pPr marL="268288" indent="-177800">
              <a:lnSpc>
                <a:spcPct val="100000"/>
              </a:lnSpc>
              <a:spcBef>
                <a:spcPts val="0"/>
              </a:spcBef>
              <a:spcAft>
                <a:spcPts val="0"/>
              </a:spcAft>
              <a:buFont typeface="Arial" panose="020B0604020202020204" pitchFamily="34" charset="0"/>
              <a:buChar char="•"/>
            </a:pPr>
            <a:r>
              <a:rPr lang="en-US" sz="1800" dirty="0"/>
              <a:t>John F. Sowa, Knowledge Representation and: Logical, Philosophical, and Computational Foundations, Course Technology, 1999</a:t>
            </a:r>
          </a:p>
          <a:p>
            <a:pPr marL="268288" indent="-177800">
              <a:lnSpc>
                <a:spcPct val="100000"/>
              </a:lnSpc>
              <a:spcBef>
                <a:spcPts val="0"/>
              </a:spcBef>
              <a:spcAft>
                <a:spcPts val="0"/>
              </a:spcAft>
              <a:buFont typeface="Arial" panose="020B0604020202020204" pitchFamily="34" charset="0"/>
              <a:buChar char="•"/>
            </a:pPr>
            <a:r>
              <a:rPr lang="en-US" sz="1800" dirty="0"/>
              <a:t>Efraim Turban, Decision Support Systems &amp; Expert Systems, 4th Ed., Prentice Hall International, Inc, 1995</a:t>
            </a:r>
          </a:p>
          <a:p>
            <a:pPr marL="268288" indent="-177800">
              <a:lnSpc>
                <a:spcPct val="100000"/>
              </a:lnSpc>
              <a:spcBef>
                <a:spcPts val="0"/>
              </a:spcBef>
              <a:spcAft>
                <a:spcPts val="0"/>
              </a:spcAft>
              <a:buFont typeface="Arial" panose="020B0604020202020204" pitchFamily="34" charset="0"/>
              <a:buChar char="•"/>
            </a:pPr>
            <a:r>
              <a:rPr lang="en-US" sz="1800" dirty="0"/>
              <a:t>George F. Luger &amp; William A. </a:t>
            </a:r>
            <a:r>
              <a:rPr lang="en-US" sz="1800" dirty="0" err="1"/>
              <a:t>Stubbleeld</a:t>
            </a:r>
            <a:r>
              <a:rPr lang="en-US" sz="1800" dirty="0"/>
              <a:t>, Artificial Intelligence Structure and Strategies for Complex Problem Solving, 2nd Edition, Cummings Publishing Company Inc., 1993</a:t>
            </a:r>
          </a:p>
          <a:p>
            <a:pPr marL="268288" indent="-177800">
              <a:lnSpc>
                <a:spcPct val="100000"/>
              </a:lnSpc>
              <a:spcBef>
                <a:spcPts val="0"/>
              </a:spcBef>
              <a:spcAft>
                <a:spcPts val="0"/>
              </a:spcAft>
              <a:buFont typeface="Arial" panose="020B0604020202020204" pitchFamily="34" charset="0"/>
              <a:buChar char="•"/>
            </a:pPr>
            <a:r>
              <a:rPr lang="en-US" sz="1800" dirty="0"/>
              <a:t>Elaine Rich, K. Knight, B. Nair, Artificial Intelligence, Tata McGraw-Hill Education Pvt. Ltd., 1983</a:t>
            </a:r>
          </a:p>
        </p:txBody>
      </p:sp>
    </p:spTree>
    <p:extLst>
      <p:ext uri="{BB962C8B-B14F-4D97-AF65-F5344CB8AC3E}">
        <p14:creationId xmlns:p14="http://schemas.microsoft.com/office/powerpoint/2010/main" val="3320345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11">
            <a:extLst>
              <a:ext uri="{FF2B5EF4-FFF2-40B4-BE49-F238E27FC236}">
                <a16:creationId xmlns:a16="http://schemas.microsoft.com/office/drawing/2014/main" id="{B345FC37-C10F-4729-A837-1625721FF460}"/>
              </a:ext>
            </a:extLst>
          </p:cNvPr>
          <p:cNvSpPr txBox="1">
            <a:spLocks/>
          </p:cNvSpPr>
          <p:nvPr/>
        </p:nvSpPr>
        <p:spPr>
          <a:xfrm>
            <a:off x="1097280" y="1825089"/>
            <a:ext cx="10058400" cy="4411119"/>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0"/>
              </a:spcBef>
              <a:spcAft>
                <a:spcPts val="600"/>
              </a:spcAft>
              <a:buNone/>
            </a:pPr>
            <a:r>
              <a:rPr lang="en-US" sz="2400" b="1" dirty="0" err="1"/>
              <a:t>Mengekstraksi</a:t>
            </a:r>
            <a:r>
              <a:rPr lang="en-US" sz="2400" b="1" dirty="0"/>
              <a:t> </a:t>
            </a:r>
            <a:r>
              <a:rPr lang="en-US" sz="2400" b="1" i="1" dirty="0"/>
              <a:t>Set of Records </a:t>
            </a:r>
            <a:r>
              <a:rPr lang="en-US" sz="2400" b="1" dirty="0"/>
              <a:t>Dari ES</a:t>
            </a:r>
          </a:p>
          <a:p>
            <a:pPr marL="441325" indent="-342900">
              <a:spcBef>
                <a:spcPts val="200"/>
              </a:spcBef>
              <a:spcAft>
                <a:spcPts val="1200"/>
              </a:spcAft>
              <a:buFont typeface="Arial" panose="020B0604020202020204" pitchFamily="34" charset="0"/>
              <a:buChar char="•"/>
            </a:pPr>
            <a:r>
              <a:rPr lang="en-US" sz="2200" dirty="0" err="1"/>
              <a:t>Struktur</a:t>
            </a:r>
            <a:r>
              <a:rPr lang="en-US" sz="2200" dirty="0"/>
              <a:t> </a:t>
            </a:r>
            <a:r>
              <a:rPr lang="en-US" sz="2200" dirty="0" err="1"/>
              <a:t>pertanyaan</a:t>
            </a:r>
            <a:r>
              <a:rPr lang="en-US" sz="2200" dirty="0"/>
              <a:t> </a:t>
            </a:r>
            <a:r>
              <a:rPr lang="en-US" sz="2200" dirty="0" err="1"/>
              <a:t>dalam</a:t>
            </a:r>
            <a:r>
              <a:rPr lang="en-US" sz="2200" dirty="0"/>
              <a:t> PROLOG </a:t>
            </a:r>
            <a:r>
              <a:rPr lang="en-US" sz="2200" dirty="0" err="1"/>
              <a:t>dapat</a:t>
            </a:r>
            <a:r>
              <a:rPr lang="en-US" sz="2200" dirty="0"/>
              <a:t> </a:t>
            </a:r>
            <a:r>
              <a:rPr lang="en-US" sz="2200" dirty="0" err="1"/>
              <a:t>digunakan</a:t>
            </a:r>
            <a:r>
              <a:rPr lang="en-US" sz="2200" dirty="0"/>
              <a:t> </a:t>
            </a:r>
            <a:r>
              <a:rPr lang="en-US" sz="2200" dirty="0" err="1"/>
              <a:t>untuk</a:t>
            </a:r>
            <a:r>
              <a:rPr lang="en-US" sz="2200" dirty="0"/>
              <a:t> </a:t>
            </a:r>
            <a:r>
              <a:rPr lang="en-US" sz="2200" dirty="0" err="1"/>
              <a:t>mengidentifikasi</a:t>
            </a:r>
            <a:r>
              <a:rPr lang="en-US" sz="2200" dirty="0"/>
              <a:t> dan </a:t>
            </a:r>
            <a:r>
              <a:rPr lang="en-US" sz="2200" dirty="0" err="1"/>
              <a:t>mengekstraksi</a:t>
            </a:r>
            <a:r>
              <a:rPr lang="en-US" sz="2200" dirty="0"/>
              <a:t> </a:t>
            </a:r>
            <a:r>
              <a:rPr lang="en-US" sz="2200" dirty="0" err="1"/>
              <a:t>serangkaian</a:t>
            </a:r>
            <a:r>
              <a:rPr lang="en-US" sz="2200" dirty="0"/>
              <a:t> </a:t>
            </a:r>
            <a:r>
              <a:rPr lang="en-US" sz="2200" dirty="0" err="1"/>
              <a:t>fakta</a:t>
            </a:r>
            <a:r>
              <a:rPr lang="en-US" sz="2200" dirty="0"/>
              <a:t> </a:t>
            </a:r>
            <a:r>
              <a:rPr lang="en-US" sz="2200" dirty="0" err="1"/>
              <a:t>terkait</a:t>
            </a:r>
            <a:r>
              <a:rPr lang="en-US" sz="2200" dirty="0"/>
              <a:t> </a:t>
            </a:r>
            <a:r>
              <a:rPr lang="en-US" sz="2200" dirty="0" err="1"/>
              <a:t>dari</a:t>
            </a:r>
            <a:r>
              <a:rPr lang="en-US" sz="2200" dirty="0"/>
              <a:t> total </a:t>
            </a:r>
            <a:r>
              <a:rPr lang="en-US" sz="2200" dirty="0" err="1"/>
              <a:t>semua</a:t>
            </a:r>
            <a:r>
              <a:rPr lang="en-US" sz="2200" dirty="0"/>
              <a:t> </a:t>
            </a:r>
            <a:r>
              <a:rPr lang="en-US" sz="2200" dirty="0" err="1"/>
              <a:t>fakta</a:t>
            </a:r>
            <a:r>
              <a:rPr lang="en-US" sz="2200" dirty="0"/>
              <a:t> yang </a:t>
            </a:r>
            <a:r>
              <a:rPr lang="en-US" sz="2200" dirty="0" err="1"/>
              <a:t>diberikan</a:t>
            </a:r>
            <a:r>
              <a:rPr lang="en-US" sz="2200" dirty="0"/>
              <a:t> </a:t>
            </a:r>
            <a:r>
              <a:rPr lang="en-US" sz="2200" dirty="0" err="1"/>
              <a:t>kepada</a:t>
            </a:r>
            <a:r>
              <a:rPr lang="en-US" sz="2200" dirty="0"/>
              <a:t> PROLOG</a:t>
            </a:r>
          </a:p>
          <a:p>
            <a:pPr marL="441325" indent="-342900">
              <a:spcBef>
                <a:spcPts val="200"/>
              </a:spcBef>
              <a:spcAft>
                <a:spcPts val="1200"/>
              </a:spcAft>
              <a:buFont typeface="Arial" panose="020B0604020202020204" pitchFamily="34" charset="0"/>
              <a:buChar char="•"/>
            </a:pPr>
            <a:r>
              <a:rPr lang="en-US" sz="2200" dirty="0" err="1"/>
              <a:t>Variabel</a:t>
            </a:r>
            <a:r>
              <a:rPr lang="en-US" sz="2200" dirty="0"/>
              <a:t> </a:t>
            </a:r>
            <a:r>
              <a:rPr lang="en-US" sz="2200" dirty="0" err="1"/>
              <a:t>ditempatkan</a:t>
            </a:r>
            <a:r>
              <a:rPr lang="en-US" sz="2200" dirty="0"/>
              <a:t> </a:t>
            </a:r>
            <a:r>
              <a:rPr lang="en-US" sz="2200" dirty="0" err="1"/>
              <a:t>dimana</a:t>
            </a:r>
            <a:r>
              <a:rPr lang="en-US" sz="2200" dirty="0"/>
              <a:t> query </a:t>
            </a:r>
            <a:r>
              <a:rPr lang="en-US" sz="2200" dirty="0" err="1"/>
              <a:t>harus</a:t>
            </a:r>
            <a:r>
              <a:rPr lang="en-US" sz="2200" dirty="0"/>
              <a:t> </a:t>
            </a:r>
            <a:r>
              <a:rPr lang="en-US" sz="2200" dirty="0" err="1"/>
              <a:t>dibuat</a:t>
            </a:r>
            <a:r>
              <a:rPr lang="en-US" sz="2200" dirty="0"/>
              <a:t> </a:t>
            </a:r>
            <a:r>
              <a:rPr lang="en-US" sz="2200" dirty="0" err="1"/>
              <a:t>tentang</a:t>
            </a:r>
            <a:r>
              <a:rPr lang="en-US" sz="2200" dirty="0"/>
              <a:t> </a:t>
            </a:r>
            <a:r>
              <a:rPr lang="en-US" sz="2200" dirty="0" err="1"/>
              <a:t>fakta</a:t>
            </a:r>
            <a:r>
              <a:rPr lang="en-US" sz="2200" dirty="0"/>
              <a:t>, PROLOG </a:t>
            </a:r>
            <a:r>
              <a:rPr lang="en-US" sz="2200" dirty="0" err="1"/>
              <a:t>kemudian</a:t>
            </a:r>
            <a:r>
              <a:rPr lang="en-US" sz="2200" dirty="0"/>
              <a:t> </a:t>
            </a:r>
            <a:r>
              <a:rPr lang="en-US" sz="2200" dirty="0" err="1"/>
              <a:t>mencari</a:t>
            </a:r>
            <a:r>
              <a:rPr lang="en-US" sz="2200" dirty="0"/>
              <a:t> </a:t>
            </a:r>
            <a:r>
              <a:rPr lang="en-US" sz="2200" dirty="0" err="1"/>
              <a:t>melalui</a:t>
            </a:r>
            <a:r>
              <a:rPr lang="en-US" sz="2200" dirty="0"/>
              <a:t> </a:t>
            </a:r>
            <a:r>
              <a:rPr lang="en-US" sz="2200" dirty="0" err="1"/>
              <a:t>fakta</a:t>
            </a:r>
            <a:r>
              <a:rPr lang="en-US" sz="2200" dirty="0"/>
              <a:t> dan </a:t>
            </a:r>
            <a:r>
              <a:rPr lang="en-US" sz="2200" dirty="0" err="1"/>
              <a:t>mengembalikan</a:t>
            </a:r>
            <a:r>
              <a:rPr lang="en-US" sz="2200" dirty="0"/>
              <a:t> </a:t>
            </a:r>
            <a:r>
              <a:rPr lang="en-US" sz="2200" dirty="0" err="1"/>
              <a:t>setiap</a:t>
            </a:r>
            <a:r>
              <a:rPr lang="en-US" sz="2200" dirty="0"/>
              <a:t> </a:t>
            </a:r>
            <a:r>
              <a:rPr lang="en-US" sz="2200" dirty="0" err="1"/>
              <a:t>kecocokannya</a:t>
            </a:r>
            <a:endParaRPr lang="en-US" sz="2200" dirty="0"/>
          </a:p>
          <a:p>
            <a:pPr marL="441325" indent="-342900">
              <a:spcBef>
                <a:spcPts val="200"/>
              </a:spcBef>
              <a:spcAft>
                <a:spcPts val="1200"/>
              </a:spcAft>
              <a:buFont typeface="Arial" panose="020B0604020202020204" pitchFamily="34" charset="0"/>
              <a:buChar char="•"/>
            </a:pPr>
            <a:r>
              <a:rPr lang="en-US" sz="2200" dirty="0" err="1"/>
              <a:t>Sebagai</a:t>
            </a:r>
            <a:r>
              <a:rPr lang="en-US" sz="2200" dirty="0"/>
              <a:t> </a:t>
            </a:r>
            <a:r>
              <a:rPr lang="en-US" sz="2200" dirty="0" err="1"/>
              <a:t>contoh</a:t>
            </a:r>
            <a:r>
              <a:rPr lang="en-US" sz="2200" dirty="0"/>
              <a:t>, </a:t>
            </a:r>
            <a:r>
              <a:rPr lang="en-US" sz="2200" dirty="0" err="1"/>
              <a:t>misalnya</a:t>
            </a:r>
            <a:r>
              <a:rPr lang="en-US" sz="2200" dirty="0"/>
              <a:t> </a:t>
            </a:r>
            <a:r>
              <a:rPr lang="en-US" sz="2200" dirty="0" err="1"/>
              <a:t>akan</a:t>
            </a:r>
            <a:r>
              <a:rPr lang="en-US" sz="2200" dirty="0"/>
              <a:t> </a:t>
            </a:r>
            <a:r>
              <a:rPr lang="en-US" sz="2200" dirty="0" err="1"/>
              <a:t>mencari</a:t>
            </a:r>
            <a:r>
              <a:rPr lang="en-US" sz="2200" dirty="0"/>
              <a:t> </a:t>
            </a:r>
            <a:r>
              <a:rPr lang="en-US" sz="2200" dirty="0" err="1"/>
              <a:t>tahu</a:t>
            </a:r>
            <a:r>
              <a:rPr lang="en-US" sz="2200" dirty="0"/>
              <a:t> </a:t>
            </a:r>
            <a:r>
              <a:rPr lang="en-US" sz="2200" dirty="0" err="1"/>
              <a:t>pasien</a:t>
            </a:r>
            <a:r>
              <a:rPr lang="en-US" sz="2200" dirty="0"/>
              <a:t> mana yang </a:t>
            </a:r>
            <a:r>
              <a:rPr lang="en-US" sz="2200" dirty="0" err="1"/>
              <a:t>perempuan</a:t>
            </a:r>
            <a:r>
              <a:rPr lang="en-US" sz="2200" dirty="0"/>
              <a:t> </a:t>
            </a:r>
            <a:r>
              <a:rPr lang="en-US" sz="2200" dirty="0" err="1"/>
              <a:t>dari</a:t>
            </a:r>
            <a:r>
              <a:rPr lang="en-US" sz="2200" dirty="0"/>
              <a:t> </a:t>
            </a:r>
            <a:r>
              <a:rPr lang="en-US" sz="2200" dirty="0" err="1"/>
              <a:t>sekumpulan</a:t>
            </a:r>
            <a:r>
              <a:rPr lang="en-US" sz="2200" dirty="0"/>
              <a:t> </a:t>
            </a:r>
            <a:r>
              <a:rPr lang="en-US" sz="2200" dirty="0" err="1"/>
              <a:t>fakta</a:t>
            </a:r>
            <a:r>
              <a:rPr lang="en-US" sz="2200" dirty="0"/>
              <a:t> </a:t>
            </a:r>
            <a:r>
              <a:rPr lang="en-US" sz="2200" dirty="0" err="1"/>
              <a:t>mengenai</a:t>
            </a:r>
            <a:r>
              <a:rPr lang="en-US" sz="2200" dirty="0"/>
              <a:t> </a:t>
            </a:r>
            <a:r>
              <a:rPr lang="en-US" sz="2200" dirty="0" err="1"/>
              <a:t>pasien</a:t>
            </a:r>
            <a:r>
              <a:rPr lang="en-US" sz="2200" dirty="0"/>
              <a:t>. </a:t>
            </a:r>
            <a:r>
              <a:rPr lang="en-US" sz="2200" dirty="0" err="1"/>
              <a:t>Pernyataan</a:t>
            </a:r>
            <a:r>
              <a:rPr lang="en-US" sz="2200" dirty="0"/>
              <a:t> PROLOG </a:t>
            </a:r>
            <a:r>
              <a:rPr lang="en-US" sz="2200" dirty="0" err="1"/>
              <a:t>akan</a:t>
            </a:r>
            <a:r>
              <a:rPr lang="en-US" sz="2200" dirty="0"/>
              <a:t> </a:t>
            </a:r>
            <a:r>
              <a:rPr lang="en-US" sz="2200" dirty="0" err="1"/>
              <a:t>ditulis</a:t>
            </a:r>
            <a:r>
              <a:rPr lang="en-US" sz="2200" dirty="0"/>
              <a:t> </a:t>
            </a:r>
            <a:r>
              <a:rPr lang="en-US" sz="2200" dirty="0" err="1"/>
              <a:t>sebagai</a:t>
            </a:r>
            <a:r>
              <a:rPr lang="en-US" sz="2200" dirty="0"/>
              <a:t>:</a:t>
            </a:r>
          </a:p>
          <a:p>
            <a:pPr marL="98425" indent="0" algn="ctr">
              <a:spcBef>
                <a:spcPts val="200"/>
              </a:spcBef>
              <a:spcAft>
                <a:spcPts val="1200"/>
              </a:spcAft>
              <a:buNone/>
            </a:pPr>
            <a:r>
              <a:rPr lang="en-US" sz="2200" dirty="0"/>
              <a:t>? - female(Patient).</a:t>
            </a:r>
          </a:p>
          <a:p>
            <a:pPr marL="98425" indent="0" algn="ctr">
              <a:spcBef>
                <a:spcPts val="200"/>
              </a:spcBef>
              <a:spcAft>
                <a:spcPts val="1200"/>
              </a:spcAft>
              <a:buNone/>
            </a:pPr>
            <a:r>
              <a:rPr lang="en-US" sz="2200" i="1" dirty="0" err="1"/>
              <a:t>Huruf</a:t>
            </a:r>
            <a:r>
              <a:rPr lang="en-US" sz="2200" i="1" dirty="0"/>
              <a:t> </a:t>
            </a:r>
            <a:r>
              <a:rPr lang="en-US" sz="2200" i="1" dirty="0" err="1"/>
              <a:t>kapital</a:t>
            </a:r>
            <a:r>
              <a:rPr lang="en-US" sz="2200" i="1" dirty="0"/>
              <a:t> </a:t>
            </a:r>
            <a:r>
              <a:rPr lang="en-US" sz="2200" i="1" dirty="0" err="1"/>
              <a:t>awal</a:t>
            </a:r>
            <a:r>
              <a:rPr lang="en-US" sz="2200" i="1" dirty="0"/>
              <a:t> </a:t>
            </a:r>
            <a:r>
              <a:rPr lang="en-US" sz="2200" i="1" dirty="0" err="1"/>
              <a:t>dalam</a:t>
            </a:r>
            <a:r>
              <a:rPr lang="en-US" sz="2200" i="1" dirty="0"/>
              <a:t> 'Patient' </a:t>
            </a:r>
            <a:r>
              <a:rPr lang="en-US" sz="2200" i="1" dirty="0" err="1"/>
              <a:t>menunjukkan</a:t>
            </a:r>
            <a:r>
              <a:rPr lang="en-US" sz="2200" i="1" dirty="0"/>
              <a:t> </a:t>
            </a:r>
            <a:r>
              <a:rPr lang="en-US" sz="2200" i="1" dirty="0" err="1"/>
              <a:t>bahwa</a:t>
            </a:r>
            <a:r>
              <a:rPr lang="en-US" sz="2200" i="1" dirty="0"/>
              <a:t> </a:t>
            </a:r>
            <a:r>
              <a:rPr lang="en-US" sz="2200" i="1" dirty="0" err="1"/>
              <a:t>itu</a:t>
            </a:r>
            <a:r>
              <a:rPr lang="en-US" sz="2200" i="1" dirty="0"/>
              <a:t> </a:t>
            </a:r>
            <a:r>
              <a:rPr lang="en-US" sz="2200" i="1" dirty="0" err="1"/>
              <a:t>adalah</a:t>
            </a:r>
            <a:r>
              <a:rPr lang="en-US" sz="2200" i="1" dirty="0"/>
              <a:t> variable, </a:t>
            </a:r>
            <a:r>
              <a:rPr lang="en-US" sz="2200" i="1" dirty="0" err="1"/>
              <a:t>semua</a:t>
            </a:r>
            <a:r>
              <a:rPr lang="en-US" sz="2200" i="1" dirty="0"/>
              <a:t> </a:t>
            </a:r>
            <a:r>
              <a:rPr lang="en-US" sz="2200" i="1" dirty="0" err="1"/>
              <a:t>variabel</a:t>
            </a:r>
            <a:r>
              <a:rPr lang="en-US" sz="2200" i="1" dirty="0"/>
              <a:t> </a:t>
            </a:r>
            <a:r>
              <a:rPr lang="en-US" sz="2200" i="1" dirty="0" err="1"/>
              <a:t>harus</a:t>
            </a:r>
            <a:r>
              <a:rPr lang="en-US" sz="2200" i="1" dirty="0"/>
              <a:t> </a:t>
            </a:r>
            <a:r>
              <a:rPr lang="en-US" sz="2200" i="1" dirty="0" err="1"/>
              <a:t>dimulai</a:t>
            </a:r>
            <a:r>
              <a:rPr lang="en-US" sz="2200" i="1" dirty="0"/>
              <a:t> </a:t>
            </a:r>
            <a:r>
              <a:rPr lang="en-US" sz="2200" i="1" dirty="0" err="1"/>
              <a:t>dengan</a:t>
            </a:r>
            <a:r>
              <a:rPr lang="en-US" sz="2200" i="1" dirty="0"/>
              <a:t> </a:t>
            </a:r>
            <a:r>
              <a:rPr lang="en-US" sz="2200" i="1" dirty="0" err="1"/>
              <a:t>huruf</a:t>
            </a:r>
            <a:r>
              <a:rPr lang="en-US" sz="2200" i="1" dirty="0"/>
              <a:t> </a:t>
            </a:r>
            <a:r>
              <a:rPr lang="en-US" sz="2200" i="1" dirty="0" err="1"/>
              <a:t>besar</a:t>
            </a:r>
            <a:endParaRPr lang="en-US" sz="2200" i="1" dirty="0"/>
          </a:p>
        </p:txBody>
      </p:sp>
      <p:sp>
        <p:nvSpPr>
          <p:cNvPr id="8" name="Title 1">
            <a:extLst>
              <a:ext uri="{FF2B5EF4-FFF2-40B4-BE49-F238E27FC236}">
                <a16:creationId xmlns:a16="http://schemas.microsoft.com/office/drawing/2014/main" id="{994B24E5-B993-4E78-8713-AFBB45126C91}"/>
              </a:ext>
            </a:extLst>
          </p:cNvPr>
          <p:cNvSpPr>
            <a:spLocks noGrp="1"/>
          </p:cNvSpPr>
          <p:nvPr>
            <p:ph type="title"/>
          </p:nvPr>
        </p:nvSpPr>
        <p:spPr>
          <a:xfrm>
            <a:off x="1097280" y="286603"/>
            <a:ext cx="10058400" cy="1450757"/>
          </a:xfrm>
        </p:spPr>
        <p:txBody>
          <a:bodyPr>
            <a:normAutofit/>
          </a:bodyPr>
          <a:lstStyle/>
          <a:p>
            <a:r>
              <a:rPr lang="en-US" sz="4000" b="1" dirty="0"/>
              <a:t>BAHASA PEMROGRAMAN PROLOG</a:t>
            </a:r>
            <a:br>
              <a:rPr lang="id-ID" sz="4000" b="1" dirty="0"/>
            </a:br>
            <a:r>
              <a:rPr lang="en-US" sz="2700" i="1" dirty="0"/>
              <a:t>Bahasa Prolog </a:t>
            </a:r>
            <a:r>
              <a:rPr lang="en-US" sz="2700" i="1" dirty="0" err="1"/>
              <a:t>Dalam</a:t>
            </a:r>
            <a:r>
              <a:rPr lang="en-US" sz="2700" i="1" dirty="0"/>
              <a:t> </a:t>
            </a:r>
            <a:r>
              <a:rPr lang="en-US" sz="2700" i="1" dirty="0" err="1"/>
              <a:t>Sistem</a:t>
            </a:r>
            <a:r>
              <a:rPr lang="en-US" sz="2700" i="1" dirty="0"/>
              <a:t> </a:t>
            </a:r>
            <a:r>
              <a:rPr lang="en-US" sz="2700" i="1" dirty="0" err="1"/>
              <a:t>Pakar</a:t>
            </a:r>
            <a:endParaRPr lang="id-ID" sz="2700" i="1" dirty="0"/>
          </a:p>
        </p:txBody>
      </p:sp>
      <p:sp>
        <p:nvSpPr>
          <p:cNvPr id="12" name="Rounded Rectangle 37">
            <a:extLst>
              <a:ext uri="{FF2B5EF4-FFF2-40B4-BE49-F238E27FC236}">
                <a16:creationId xmlns:a16="http://schemas.microsoft.com/office/drawing/2014/main" id="{1E791449-7B2B-4B36-8E25-87C9A8FE1AAB}"/>
              </a:ext>
            </a:extLst>
          </p:cNvPr>
          <p:cNvSpPr/>
          <p:nvPr/>
        </p:nvSpPr>
        <p:spPr>
          <a:xfrm>
            <a:off x="10060302" y="858978"/>
            <a:ext cx="1095378" cy="750098"/>
          </a:xfrm>
          <a:prstGeom prst="roundRect">
            <a:avLst>
              <a:gd name="adj" fmla="val 10000"/>
            </a:avLst>
          </a:prstGeom>
          <a:blipFill rotWithShape="0">
            <a:blip r:embed="rId2"/>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ID"/>
          </a:p>
        </p:txBody>
      </p:sp>
      <p:sp>
        <p:nvSpPr>
          <p:cNvPr id="13" name="Rounded Rectangle 40">
            <a:extLst>
              <a:ext uri="{FF2B5EF4-FFF2-40B4-BE49-F238E27FC236}">
                <a16:creationId xmlns:a16="http://schemas.microsoft.com/office/drawing/2014/main" id="{5CD83DB4-84FD-446F-9B7E-576CB208627F}"/>
              </a:ext>
            </a:extLst>
          </p:cNvPr>
          <p:cNvSpPr/>
          <p:nvPr/>
        </p:nvSpPr>
        <p:spPr>
          <a:xfrm>
            <a:off x="9627349" y="1074991"/>
            <a:ext cx="432953" cy="484341"/>
          </a:xfrm>
          <a:prstGeom prst="roundRect">
            <a:avLst>
              <a:gd name="adj" fmla="val 10000"/>
            </a:avLst>
          </a:prstGeom>
          <a:blipFill rotWithShape="0">
            <a:blip r:embed="rId3"/>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ID"/>
          </a:p>
        </p:txBody>
      </p:sp>
    </p:spTree>
    <p:extLst>
      <p:ext uri="{BB962C8B-B14F-4D97-AF65-F5344CB8AC3E}">
        <p14:creationId xmlns:p14="http://schemas.microsoft.com/office/powerpoint/2010/main" val="1327557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animEffect transition="in" filter="fade">
                                      <p:cBhvr>
                                        <p:cTn id="7" dur="500"/>
                                        <p:tgtEl>
                                          <p:spTgt spid="10">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3" end="3"/>
                                            </p:txEl>
                                          </p:spTgt>
                                        </p:tgtEl>
                                        <p:attrNameLst>
                                          <p:attrName>style.visibility</p:attrName>
                                        </p:attrNameLst>
                                      </p:cBhvr>
                                      <p:to>
                                        <p:strVal val="visible"/>
                                      </p:to>
                                    </p:set>
                                    <p:animEffect transition="in" filter="fade">
                                      <p:cBhvr>
                                        <p:cTn id="12" dur="500"/>
                                        <p:tgtEl>
                                          <p:spTgt spid="10">
                                            <p:txEl>
                                              <p:pRg st="3" end="3"/>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0">
                                            <p:txEl>
                                              <p:pRg st="4" end="4"/>
                                            </p:txEl>
                                          </p:spTgt>
                                        </p:tgtEl>
                                        <p:attrNameLst>
                                          <p:attrName>style.visibility</p:attrName>
                                        </p:attrNameLst>
                                      </p:cBhvr>
                                      <p:to>
                                        <p:strVal val="visible"/>
                                      </p:to>
                                    </p:set>
                                    <p:animEffect transition="in" filter="fade">
                                      <p:cBhvr>
                                        <p:cTn id="15" dur="500"/>
                                        <p:tgtEl>
                                          <p:spTgt spid="10">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0">
                                            <p:txEl>
                                              <p:pRg st="5" end="5"/>
                                            </p:txEl>
                                          </p:spTgt>
                                        </p:tgtEl>
                                        <p:attrNameLst>
                                          <p:attrName>style.visibility</p:attrName>
                                        </p:attrNameLst>
                                      </p:cBhvr>
                                      <p:to>
                                        <p:strVal val="visible"/>
                                      </p:to>
                                    </p:set>
                                    <p:animEffect transition="in" filter="fade">
                                      <p:cBhvr>
                                        <p:cTn id="20" dur="500"/>
                                        <p:tgtEl>
                                          <p:spTgt spid="1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11">
            <a:extLst>
              <a:ext uri="{FF2B5EF4-FFF2-40B4-BE49-F238E27FC236}">
                <a16:creationId xmlns:a16="http://schemas.microsoft.com/office/drawing/2014/main" id="{B345FC37-C10F-4729-A837-1625721FF460}"/>
              </a:ext>
            </a:extLst>
          </p:cNvPr>
          <p:cNvSpPr txBox="1">
            <a:spLocks/>
          </p:cNvSpPr>
          <p:nvPr/>
        </p:nvSpPr>
        <p:spPr>
          <a:xfrm>
            <a:off x="1097280" y="1825089"/>
            <a:ext cx="10058400" cy="4502559"/>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0"/>
              </a:spcBef>
              <a:spcAft>
                <a:spcPts val="600"/>
              </a:spcAft>
              <a:buNone/>
            </a:pPr>
            <a:r>
              <a:rPr lang="en-US" sz="2400" b="1" dirty="0" err="1"/>
              <a:t>Menggabungkan</a:t>
            </a:r>
            <a:r>
              <a:rPr lang="en-US" sz="2400" b="1" dirty="0"/>
              <a:t> </a:t>
            </a:r>
            <a:r>
              <a:rPr lang="en-US" sz="2400" b="1" i="1" dirty="0"/>
              <a:t>Queries</a:t>
            </a:r>
          </a:p>
          <a:p>
            <a:pPr marL="98425" indent="0">
              <a:spcBef>
                <a:spcPts val="200"/>
              </a:spcBef>
              <a:spcAft>
                <a:spcPts val="600"/>
              </a:spcAft>
              <a:buNone/>
            </a:pPr>
            <a:r>
              <a:rPr lang="en-US" sz="2200" dirty="0" err="1"/>
              <a:t>Dalam</a:t>
            </a:r>
            <a:r>
              <a:rPr lang="en-US" sz="2200" dirty="0"/>
              <a:t> </a:t>
            </a:r>
            <a:r>
              <a:rPr lang="en-US" sz="2200" dirty="0" err="1"/>
              <a:t>beberapa</a:t>
            </a:r>
            <a:r>
              <a:rPr lang="en-US" sz="2200" dirty="0"/>
              <a:t> </a:t>
            </a:r>
            <a:r>
              <a:rPr lang="en-US" sz="2200" dirty="0" err="1"/>
              <a:t>situasi</a:t>
            </a:r>
            <a:r>
              <a:rPr lang="en-US" sz="2200" dirty="0"/>
              <a:t>, </a:t>
            </a:r>
            <a:r>
              <a:rPr lang="en-US" sz="2200" dirty="0" err="1"/>
              <a:t>akan</a:t>
            </a:r>
            <a:r>
              <a:rPr lang="en-US" sz="2200" dirty="0"/>
              <a:t> </a:t>
            </a:r>
            <a:r>
              <a:rPr lang="en-US" sz="2200" dirty="0" err="1"/>
              <a:t>perlu</a:t>
            </a:r>
            <a:r>
              <a:rPr lang="en-US" sz="2200" dirty="0"/>
              <a:t> </a:t>
            </a:r>
            <a:r>
              <a:rPr lang="en-US" sz="2200" dirty="0" err="1"/>
              <a:t>untuk</a:t>
            </a:r>
            <a:r>
              <a:rPr lang="en-US" sz="2200" dirty="0"/>
              <a:t> </a:t>
            </a:r>
            <a:r>
              <a:rPr lang="en-US" sz="2200" dirty="0" err="1"/>
              <a:t>mengekstrak</a:t>
            </a:r>
            <a:r>
              <a:rPr lang="en-US" sz="2200" dirty="0"/>
              <a:t> records </a:t>
            </a:r>
            <a:r>
              <a:rPr lang="en-US" sz="2200" dirty="0" err="1"/>
              <a:t>dari</a:t>
            </a:r>
            <a:r>
              <a:rPr lang="en-US" sz="2200" dirty="0"/>
              <a:t> </a:t>
            </a:r>
            <a:r>
              <a:rPr lang="en-US" sz="2200" dirty="0" err="1"/>
              <a:t>dua</a:t>
            </a:r>
            <a:r>
              <a:rPr lang="en-US" sz="2200" dirty="0"/>
              <a:t> </a:t>
            </a:r>
            <a:r>
              <a:rPr lang="en-US" sz="2200" dirty="0" err="1"/>
              <a:t>himpunan</a:t>
            </a:r>
            <a:r>
              <a:rPr lang="en-US" sz="2200" dirty="0"/>
              <a:t> </a:t>
            </a:r>
            <a:r>
              <a:rPr lang="en-US" sz="2200" dirty="0" err="1"/>
              <a:t>fakta</a:t>
            </a:r>
            <a:r>
              <a:rPr lang="en-US" sz="2200" dirty="0"/>
              <a:t> </a:t>
            </a:r>
            <a:r>
              <a:rPr lang="en-US" sz="2200" dirty="0" err="1"/>
              <a:t>berbeda</a:t>
            </a:r>
            <a:r>
              <a:rPr lang="en-US" sz="2200" dirty="0"/>
              <a:t> </a:t>
            </a:r>
            <a:r>
              <a:rPr lang="en-US" sz="2200" dirty="0" err="1"/>
              <a:t>menggunakan</a:t>
            </a:r>
            <a:r>
              <a:rPr lang="en-US" sz="2200" dirty="0"/>
              <a:t> PROLOG</a:t>
            </a:r>
          </a:p>
          <a:p>
            <a:pPr marL="441325" indent="-342900">
              <a:spcBef>
                <a:spcPts val="200"/>
              </a:spcBef>
              <a:spcAft>
                <a:spcPts val="1200"/>
              </a:spcAft>
              <a:buFont typeface="Arial" panose="020B0604020202020204" pitchFamily="34" charset="0"/>
              <a:buChar char="•"/>
            </a:pPr>
            <a:r>
              <a:rPr lang="en-US" sz="2200" dirty="0" err="1"/>
              <a:t>Misalnya</a:t>
            </a:r>
            <a:r>
              <a:rPr lang="en-US" sz="2200" dirty="0"/>
              <a:t>, </a:t>
            </a:r>
            <a:r>
              <a:rPr lang="en-US" sz="2200" dirty="0" err="1"/>
              <a:t>nama</a:t>
            </a:r>
            <a:r>
              <a:rPr lang="en-US" sz="2200" dirty="0"/>
              <a:t> </a:t>
            </a:r>
            <a:r>
              <a:rPr lang="en-US" sz="2200" dirty="0" err="1"/>
              <a:t>beberapa</a:t>
            </a:r>
            <a:r>
              <a:rPr lang="en-US" sz="2200" dirty="0"/>
              <a:t> </a:t>
            </a:r>
            <a:r>
              <a:rPr lang="en-US" sz="2200" dirty="0" err="1"/>
              <a:t>pria</a:t>
            </a:r>
            <a:r>
              <a:rPr lang="en-US" sz="2200" dirty="0"/>
              <a:t> dan </a:t>
            </a:r>
            <a:r>
              <a:rPr lang="en-US" sz="2200" dirty="0" err="1"/>
              <a:t>kondisi</a:t>
            </a:r>
            <a:r>
              <a:rPr lang="en-US" sz="2200" dirty="0"/>
              <a:t> </a:t>
            </a:r>
            <a:r>
              <a:rPr lang="en-US" sz="2200" dirty="0" err="1"/>
              <a:t>pernapasannya</a:t>
            </a:r>
            <a:r>
              <a:rPr lang="en-US" sz="2200" dirty="0"/>
              <a:t> </a:t>
            </a:r>
            <a:r>
              <a:rPr lang="en-US" sz="2200" dirty="0" err="1"/>
              <a:t>disimpan</a:t>
            </a:r>
            <a:r>
              <a:rPr lang="en-US" sz="2200" dirty="0"/>
              <a:t> </a:t>
            </a:r>
            <a:r>
              <a:rPr lang="en-US" sz="2200" dirty="0" err="1"/>
              <a:t>dalam</a:t>
            </a:r>
            <a:r>
              <a:rPr lang="en-US" sz="2200" dirty="0"/>
              <a:t> </a:t>
            </a:r>
            <a:r>
              <a:rPr lang="en-US" sz="2200" dirty="0" err="1"/>
              <a:t>fakta</a:t>
            </a:r>
            <a:r>
              <a:rPr lang="en-US" sz="2200" dirty="0"/>
              <a:t> </a:t>
            </a:r>
            <a:r>
              <a:rPr lang="en-US" sz="2200" dirty="0" err="1"/>
              <a:t>berikut</a:t>
            </a:r>
            <a:r>
              <a:rPr lang="en-US" sz="2200" dirty="0"/>
              <a:t>:</a:t>
            </a:r>
          </a:p>
          <a:p>
            <a:pPr marL="441325" indent="-342900">
              <a:spcBef>
                <a:spcPts val="200"/>
              </a:spcBef>
              <a:spcAft>
                <a:spcPts val="1200"/>
              </a:spcAft>
              <a:buFont typeface="Arial" panose="020B0604020202020204" pitchFamily="34" charset="0"/>
              <a:buChar char="•"/>
            </a:pPr>
            <a:endParaRPr lang="en-US" sz="2200" i="1" dirty="0"/>
          </a:p>
          <a:p>
            <a:pPr marL="441325" indent="-342900">
              <a:spcBef>
                <a:spcPts val="200"/>
              </a:spcBef>
              <a:spcAft>
                <a:spcPts val="1200"/>
              </a:spcAft>
              <a:buFont typeface="Arial" panose="020B0604020202020204" pitchFamily="34" charset="0"/>
              <a:buChar char="•"/>
            </a:pPr>
            <a:endParaRPr lang="en-US" sz="2200" i="1" dirty="0"/>
          </a:p>
          <a:p>
            <a:pPr marL="441325" indent="-342900">
              <a:spcBef>
                <a:spcPts val="200"/>
              </a:spcBef>
              <a:spcAft>
                <a:spcPts val="2400"/>
              </a:spcAft>
              <a:buFont typeface="Arial" panose="020B0604020202020204" pitchFamily="34" charset="0"/>
              <a:buChar char="•"/>
            </a:pPr>
            <a:endParaRPr lang="en-US" sz="2200" i="1" dirty="0"/>
          </a:p>
          <a:p>
            <a:pPr marL="98425" indent="0" algn="ctr">
              <a:spcBef>
                <a:spcPts val="200"/>
              </a:spcBef>
              <a:spcAft>
                <a:spcPts val="1200"/>
              </a:spcAft>
              <a:buNone/>
            </a:pPr>
            <a:r>
              <a:rPr lang="en-US" i="1" dirty="0" err="1"/>
              <a:t>Berdasarkan</a:t>
            </a:r>
            <a:r>
              <a:rPr lang="en-US" i="1" dirty="0"/>
              <a:t> </a:t>
            </a:r>
            <a:r>
              <a:rPr lang="en-US" i="1" dirty="0" err="1"/>
              <a:t>fakta</a:t>
            </a:r>
            <a:r>
              <a:rPr lang="en-US" i="1" dirty="0"/>
              <a:t> </a:t>
            </a:r>
            <a:r>
              <a:rPr lang="en-US" i="1" dirty="0" err="1"/>
              <a:t>ini</a:t>
            </a:r>
            <a:r>
              <a:rPr lang="en-US" i="1" dirty="0"/>
              <a:t>, </a:t>
            </a:r>
            <a:r>
              <a:rPr lang="en-US" i="1" dirty="0" err="1"/>
              <a:t>solusi</a:t>
            </a:r>
            <a:r>
              <a:rPr lang="en-US" i="1" dirty="0"/>
              <a:t> </a:t>
            </a:r>
            <a:r>
              <a:rPr lang="en-US" i="1" dirty="0" err="1"/>
              <a:t>tidak</a:t>
            </a:r>
            <a:r>
              <a:rPr lang="en-US" i="1" dirty="0"/>
              <a:t> </a:t>
            </a:r>
            <a:r>
              <a:rPr lang="en-US" i="1" dirty="0" err="1"/>
              <a:t>dapat</a:t>
            </a:r>
            <a:r>
              <a:rPr lang="en-US" i="1" dirty="0"/>
              <a:t> </a:t>
            </a:r>
            <a:r>
              <a:rPr lang="en-US" i="1" dirty="0" err="1"/>
              <a:t>ditemukan</a:t>
            </a:r>
            <a:r>
              <a:rPr lang="en-US" i="1" dirty="0"/>
              <a:t> </a:t>
            </a:r>
            <a:r>
              <a:rPr lang="en-US" i="1" dirty="0" err="1"/>
              <a:t>langsung</a:t>
            </a:r>
            <a:r>
              <a:rPr lang="en-US" i="1" dirty="0"/>
              <a:t> </a:t>
            </a:r>
            <a:r>
              <a:rPr lang="en-US" i="1" dirty="0" err="1"/>
              <a:t>karena</a:t>
            </a:r>
            <a:r>
              <a:rPr lang="en-US" i="1" dirty="0"/>
              <a:t> </a:t>
            </a:r>
            <a:r>
              <a:rPr lang="en-US" i="1" dirty="0" err="1"/>
              <a:t>jenis</a:t>
            </a:r>
            <a:r>
              <a:rPr lang="en-US" i="1" dirty="0"/>
              <a:t> </a:t>
            </a:r>
            <a:r>
              <a:rPr lang="en-US" i="1" dirty="0" err="1"/>
              <a:t>kelamin</a:t>
            </a:r>
            <a:r>
              <a:rPr lang="en-US" i="1" dirty="0"/>
              <a:t> </a:t>
            </a:r>
            <a:r>
              <a:rPr lang="en-US" i="1" dirty="0" err="1"/>
              <a:t>pria</a:t>
            </a:r>
            <a:r>
              <a:rPr lang="en-US" i="1" dirty="0"/>
              <a:t> </a:t>
            </a:r>
            <a:r>
              <a:rPr lang="en-US" i="1" dirty="0" err="1"/>
              <a:t>tidak</a:t>
            </a:r>
            <a:r>
              <a:rPr lang="en-US" i="1" dirty="0"/>
              <a:t> </a:t>
            </a:r>
            <a:r>
              <a:rPr lang="en-US" i="1" dirty="0" err="1"/>
              <a:t>terkait</a:t>
            </a:r>
            <a:r>
              <a:rPr lang="en-US" i="1" dirty="0"/>
              <a:t> </a:t>
            </a:r>
            <a:r>
              <a:rPr lang="en-US" i="1" dirty="0" err="1"/>
              <a:t>dengan</a:t>
            </a:r>
            <a:r>
              <a:rPr lang="en-US" i="1" dirty="0"/>
              <a:t> </a:t>
            </a:r>
            <a:r>
              <a:rPr lang="en-US" i="1" dirty="0" err="1"/>
              <a:t>fakta</a:t>
            </a:r>
            <a:r>
              <a:rPr lang="en-US" i="1" dirty="0"/>
              <a:t> </a:t>
            </a:r>
            <a:r>
              <a:rPr lang="en-US" i="1" dirty="0" err="1"/>
              <a:t>kondisi</a:t>
            </a:r>
            <a:r>
              <a:rPr lang="en-US" i="1" dirty="0"/>
              <a:t> </a:t>
            </a:r>
            <a:r>
              <a:rPr lang="en-US" i="1" dirty="0" err="1"/>
              <a:t>pernapasan</a:t>
            </a:r>
            <a:r>
              <a:rPr lang="en-US" i="1" dirty="0"/>
              <a:t>. Oleh </a:t>
            </a:r>
            <a:r>
              <a:rPr lang="en-US" i="1" dirty="0" err="1"/>
              <a:t>karena</a:t>
            </a:r>
            <a:r>
              <a:rPr lang="en-US" i="1" dirty="0"/>
              <a:t> </a:t>
            </a:r>
            <a:r>
              <a:rPr lang="en-US" i="1" dirty="0" err="1"/>
              <a:t>itu</a:t>
            </a:r>
            <a:r>
              <a:rPr lang="en-US" i="1" dirty="0"/>
              <a:t>, PROLOG </a:t>
            </a:r>
            <a:r>
              <a:rPr lang="en-US" i="1" dirty="0" err="1"/>
              <a:t>harus</a:t>
            </a:r>
            <a:r>
              <a:rPr lang="en-US" i="1" dirty="0"/>
              <a:t> </a:t>
            </a:r>
            <a:r>
              <a:rPr lang="en-US" i="1" dirty="0" err="1"/>
              <a:t>memeriksa</a:t>
            </a:r>
            <a:r>
              <a:rPr lang="en-US" i="1" dirty="0"/>
              <a:t> </a:t>
            </a:r>
            <a:r>
              <a:rPr lang="en-US" i="1" dirty="0" err="1"/>
              <a:t>dua</a:t>
            </a:r>
            <a:r>
              <a:rPr lang="en-US" i="1" dirty="0"/>
              <a:t> sub-goals dan </a:t>
            </a:r>
            <a:r>
              <a:rPr lang="en-US" i="1" dirty="0" err="1"/>
              <a:t>mencocokkan</a:t>
            </a:r>
            <a:r>
              <a:rPr lang="en-US" i="1" dirty="0"/>
              <a:t> </a:t>
            </a:r>
            <a:r>
              <a:rPr lang="en-US" i="1" dirty="0" err="1"/>
              <a:t>hasil</a:t>
            </a:r>
            <a:r>
              <a:rPr lang="en-US" i="1" dirty="0"/>
              <a:t> </a:t>
            </a:r>
            <a:r>
              <a:rPr lang="en-US" i="1" dirty="0" err="1"/>
              <a:t>dari</a:t>
            </a:r>
            <a:r>
              <a:rPr lang="en-US" i="1" dirty="0"/>
              <a:t> </a:t>
            </a:r>
            <a:r>
              <a:rPr lang="en-US" i="1" dirty="0" err="1"/>
              <a:t>ini</a:t>
            </a:r>
            <a:r>
              <a:rPr lang="en-US" i="1" dirty="0"/>
              <a:t> </a:t>
            </a:r>
            <a:r>
              <a:rPr lang="en-US" i="1" dirty="0" err="1"/>
              <a:t>sebelum</a:t>
            </a:r>
            <a:r>
              <a:rPr lang="en-US" i="1" dirty="0"/>
              <a:t> </a:t>
            </a:r>
            <a:r>
              <a:rPr lang="en-US" i="1" dirty="0" err="1"/>
              <a:t>pertanyaan</a:t>
            </a:r>
            <a:r>
              <a:rPr lang="en-US" i="1" dirty="0"/>
              <a:t> </a:t>
            </a:r>
            <a:r>
              <a:rPr lang="en-US" i="1" dirty="0" err="1"/>
              <a:t>dapat</a:t>
            </a:r>
            <a:r>
              <a:rPr lang="en-US" i="1" dirty="0"/>
              <a:t> </a:t>
            </a:r>
            <a:r>
              <a:rPr lang="en-US" i="1" dirty="0" err="1"/>
              <a:t>dijawab</a:t>
            </a:r>
            <a:endParaRPr lang="en-US" i="1" dirty="0"/>
          </a:p>
        </p:txBody>
      </p:sp>
      <p:sp>
        <p:nvSpPr>
          <p:cNvPr id="8" name="Title 1">
            <a:extLst>
              <a:ext uri="{FF2B5EF4-FFF2-40B4-BE49-F238E27FC236}">
                <a16:creationId xmlns:a16="http://schemas.microsoft.com/office/drawing/2014/main" id="{994B24E5-B993-4E78-8713-AFBB45126C91}"/>
              </a:ext>
            </a:extLst>
          </p:cNvPr>
          <p:cNvSpPr>
            <a:spLocks noGrp="1"/>
          </p:cNvSpPr>
          <p:nvPr>
            <p:ph type="title"/>
          </p:nvPr>
        </p:nvSpPr>
        <p:spPr>
          <a:xfrm>
            <a:off x="1097280" y="286603"/>
            <a:ext cx="10058400" cy="1450757"/>
          </a:xfrm>
        </p:spPr>
        <p:txBody>
          <a:bodyPr>
            <a:normAutofit/>
          </a:bodyPr>
          <a:lstStyle/>
          <a:p>
            <a:r>
              <a:rPr lang="en-US" sz="4000" b="1" dirty="0"/>
              <a:t>BAHASA PEMROGRAMAN PROLOG</a:t>
            </a:r>
            <a:br>
              <a:rPr lang="id-ID" sz="4000" b="1" dirty="0"/>
            </a:br>
            <a:r>
              <a:rPr lang="en-US" sz="2700" i="1" dirty="0"/>
              <a:t>Bahasa Prolog </a:t>
            </a:r>
            <a:r>
              <a:rPr lang="en-US" sz="2700" i="1" dirty="0" err="1"/>
              <a:t>Dalam</a:t>
            </a:r>
            <a:r>
              <a:rPr lang="en-US" sz="2700" i="1" dirty="0"/>
              <a:t> </a:t>
            </a:r>
            <a:r>
              <a:rPr lang="en-US" sz="2700" i="1" dirty="0" err="1"/>
              <a:t>Sistem</a:t>
            </a:r>
            <a:r>
              <a:rPr lang="en-US" sz="2700" i="1" dirty="0"/>
              <a:t> </a:t>
            </a:r>
            <a:r>
              <a:rPr lang="en-US" sz="2700" i="1" dirty="0" err="1"/>
              <a:t>Pakar</a:t>
            </a:r>
            <a:endParaRPr lang="id-ID" sz="2700" i="1" dirty="0"/>
          </a:p>
        </p:txBody>
      </p:sp>
      <p:sp>
        <p:nvSpPr>
          <p:cNvPr id="12" name="Rounded Rectangle 37">
            <a:extLst>
              <a:ext uri="{FF2B5EF4-FFF2-40B4-BE49-F238E27FC236}">
                <a16:creationId xmlns:a16="http://schemas.microsoft.com/office/drawing/2014/main" id="{1E791449-7B2B-4B36-8E25-87C9A8FE1AAB}"/>
              </a:ext>
            </a:extLst>
          </p:cNvPr>
          <p:cNvSpPr/>
          <p:nvPr/>
        </p:nvSpPr>
        <p:spPr>
          <a:xfrm>
            <a:off x="10060302" y="858978"/>
            <a:ext cx="1095378" cy="750098"/>
          </a:xfrm>
          <a:prstGeom prst="roundRect">
            <a:avLst>
              <a:gd name="adj" fmla="val 10000"/>
            </a:avLst>
          </a:prstGeom>
          <a:blipFill rotWithShape="0">
            <a:blip r:embed="rId2"/>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ID"/>
          </a:p>
        </p:txBody>
      </p:sp>
      <p:sp>
        <p:nvSpPr>
          <p:cNvPr id="13" name="Rounded Rectangle 40">
            <a:extLst>
              <a:ext uri="{FF2B5EF4-FFF2-40B4-BE49-F238E27FC236}">
                <a16:creationId xmlns:a16="http://schemas.microsoft.com/office/drawing/2014/main" id="{5CD83DB4-84FD-446F-9B7E-576CB208627F}"/>
              </a:ext>
            </a:extLst>
          </p:cNvPr>
          <p:cNvSpPr/>
          <p:nvPr/>
        </p:nvSpPr>
        <p:spPr>
          <a:xfrm>
            <a:off x="9627349" y="1074991"/>
            <a:ext cx="432953" cy="484341"/>
          </a:xfrm>
          <a:prstGeom prst="roundRect">
            <a:avLst>
              <a:gd name="adj" fmla="val 10000"/>
            </a:avLst>
          </a:prstGeom>
          <a:blipFill rotWithShape="0">
            <a:blip r:embed="rId3"/>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ID"/>
          </a:p>
        </p:txBody>
      </p:sp>
      <p:pic>
        <p:nvPicPr>
          <p:cNvPr id="6" name="Picture 4">
            <a:extLst>
              <a:ext uri="{FF2B5EF4-FFF2-40B4-BE49-F238E27FC236}">
                <a16:creationId xmlns:a16="http://schemas.microsoft.com/office/drawing/2014/main" id="{09099F52-7884-4578-976A-3C61F8040AF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828082" y="3455132"/>
            <a:ext cx="2818429" cy="179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59893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6" end="6"/>
                                            </p:txEl>
                                          </p:spTgt>
                                        </p:tgtEl>
                                        <p:attrNameLst>
                                          <p:attrName>style.visibility</p:attrName>
                                        </p:attrNameLst>
                                      </p:cBhvr>
                                      <p:to>
                                        <p:strVal val="visible"/>
                                      </p:to>
                                    </p:set>
                                    <p:animEffect transition="in" filter="fade">
                                      <p:cBhvr>
                                        <p:cTn id="7" dur="500"/>
                                        <p:tgtEl>
                                          <p:spTgt spid="1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11">
            <a:extLst>
              <a:ext uri="{FF2B5EF4-FFF2-40B4-BE49-F238E27FC236}">
                <a16:creationId xmlns:a16="http://schemas.microsoft.com/office/drawing/2014/main" id="{B345FC37-C10F-4729-A837-1625721FF460}"/>
              </a:ext>
            </a:extLst>
          </p:cNvPr>
          <p:cNvSpPr txBox="1">
            <a:spLocks/>
          </p:cNvSpPr>
          <p:nvPr/>
        </p:nvSpPr>
        <p:spPr>
          <a:xfrm>
            <a:off x="1097280" y="1825089"/>
            <a:ext cx="10058400" cy="4502559"/>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0"/>
              </a:spcBef>
              <a:spcAft>
                <a:spcPts val="600"/>
              </a:spcAft>
              <a:buNone/>
            </a:pPr>
            <a:r>
              <a:rPr lang="en-US" sz="2400" b="1" dirty="0" err="1"/>
              <a:t>Menggabungkan</a:t>
            </a:r>
            <a:r>
              <a:rPr lang="en-US" sz="2400" b="1" dirty="0"/>
              <a:t> </a:t>
            </a:r>
            <a:r>
              <a:rPr lang="en-US" sz="2400" b="1" i="1" dirty="0"/>
              <a:t>Queries</a:t>
            </a:r>
          </a:p>
          <a:p>
            <a:pPr marL="441325" indent="-342900">
              <a:spcBef>
                <a:spcPts val="200"/>
              </a:spcBef>
              <a:spcAft>
                <a:spcPts val="1200"/>
              </a:spcAft>
              <a:buFont typeface="Arial" panose="020B0604020202020204" pitchFamily="34" charset="0"/>
              <a:buChar char="•"/>
            </a:pPr>
            <a:r>
              <a:rPr lang="en-US" sz="2200" dirty="0" err="1"/>
              <a:t>Kecocokan</a:t>
            </a:r>
            <a:r>
              <a:rPr lang="en-US" sz="2200" dirty="0"/>
              <a:t> </a:t>
            </a:r>
            <a:r>
              <a:rPr lang="en-US" sz="2200" dirty="0" err="1"/>
              <a:t>akan</a:t>
            </a:r>
            <a:r>
              <a:rPr lang="en-US" sz="2200" dirty="0"/>
              <a:t> </a:t>
            </a:r>
            <a:r>
              <a:rPr lang="en-US" sz="2200" dirty="0" err="1"/>
              <a:t>dihasilkan</a:t>
            </a:r>
            <a:r>
              <a:rPr lang="en-US" sz="2200" dirty="0"/>
              <a:t> </a:t>
            </a:r>
            <a:r>
              <a:rPr lang="en-US" sz="2200" dirty="0" err="1"/>
              <a:t>dari</a:t>
            </a:r>
            <a:r>
              <a:rPr lang="en-US" sz="2200" dirty="0"/>
              <a:t> </a:t>
            </a:r>
            <a:r>
              <a:rPr lang="en-US" sz="2200" dirty="0" err="1"/>
              <a:t>kumpulan</a:t>
            </a:r>
            <a:r>
              <a:rPr lang="en-US" sz="2200" dirty="0"/>
              <a:t> </a:t>
            </a:r>
            <a:r>
              <a:rPr lang="en-US" sz="2200" dirty="0" err="1"/>
              <a:t>fakta</a:t>
            </a:r>
            <a:r>
              <a:rPr lang="en-US" sz="2200" dirty="0"/>
              <a:t> </a:t>
            </a:r>
            <a:r>
              <a:rPr lang="en-US" sz="2200" dirty="0" err="1"/>
              <a:t>ini</a:t>
            </a:r>
            <a:r>
              <a:rPr lang="en-US" sz="2200" dirty="0"/>
              <a:t> </a:t>
            </a:r>
            <a:r>
              <a:rPr lang="en-US" sz="2200" dirty="0" err="1"/>
              <a:t>ke</a:t>
            </a:r>
            <a:r>
              <a:rPr lang="en-US" sz="2200" dirty="0"/>
              <a:t> query male(X) </a:t>
            </a:r>
            <a:r>
              <a:rPr lang="en-US" sz="2200" dirty="0" err="1"/>
              <a:t>dimana</a:t>
            </a:r>
            <a:r>
              <a:rPr lang="en-US" sz="2200" dirty="0"/>
              <a:t> X </a:t>
            </a:r>
            <a:r>
              <a:rPr lang="en-US" sz="2200" dirty="0" err="1"/>
              <a:t>adalah</a:t>
            </a:r>
            <a:r>
              <a:rPr lang="en-US" sz="2200" dirty="0"/>
              <a:t> </a:t>
            </a:r>
            <a:r>
              <a:rPr lang="en-US" sz="2200" dirty="0" err="1"/>
              <a:t>instence</a:t>
            </a:r>
            <a:r>
              <a:rPr lang="en-US" sz="2200" dirty="0"/>
              <a:t> </a:t>
            </a:r>
            <a:r>
              <a:rPr lang="en-US" sz="2200" dirty="0" err="1"/>
              <a:t>dari</a:t>
            </a:r>
            <a:r>
              <a:rPr lang="en-US" sz="2200" dirty="0"/>
              <a:t> male. </a:t>
            </a:r>
            <a:r>
              <a:rPr lang="en-US" sz="2200" dirty="0" err="1"/>
              <a:t>Kecocokan</a:t>
            </a:r>
            <a:r>
              <a:rPr lang="en-US" sz="2200" dirty="0"/>
              <a:t> juga </a:t>
            </a:r>
            <a:r>
              <a:rPr lang="en-US" sz="2200" dirty="0" err="1"/>
              <a:t>akan</a:t>
            </a:r>
            <a:r>
              <a:rPr lang="en-US" sz="2200" dirty="0"/>
              <a:t> </a:t>
            </a:r>
            <a:r>
              <a:rPr lang="en-US" sz="2200" dirty="0" err="1"/>
              <a:t>dihasilkan</a:t>
            </a:r>
            <a:r>
              <a:rPr lang="en-US" sz="2200" dirty="0"/>
              <a:t> </a:t>
            </a:r>
            <a:r>
              <a:rPr lang="en-US" sz="2200" dirty="0" err="1"/>
              <a:t>dari</a:t>
            </a:r>
            <a:r>
              <a:rPr lang="en-US" sz="2200" dirty="0"/>
              <a:t> </a:t>
            </a:r>
            <a:r>
              <a:rPr lang="en-US" sz="2200" dirty="0" err="1"/>
              <a:t>himpunan</a:t>
            </a:r>
            <a:r>
              <a:rPr lang="en-US" sz="2200" dirty="0"/>
              <a:t> </a:t>
            </a:r>
            <a:r>
              <a:rPr lang="en-US" sz="2200" dirty="0" err="1"/>
              <a:t>fakta</a:t>
            </a:r>
            <a:r>
              <a:rPr lang="en-US" sz="2200" dirty="0"/>
              <a:t> </a:t>
            </a:r>
            <a:r>
              <a:rPr lang="en-US" sz="2200" dirty="0" err="1"/>
              <a:t>ini</a:t>
            </a:r>
            <a:r>
              <a:rPr lang="en-US" sz="2200" dirty="0"/>
              <a:t> </a:t>
            </a:r>
            <a:r>
              <a:rPr lang="en-US" sz="2200" dirty="0" err="1"/>
              <a:t>ke</a:t>
            </a:r>
            <a:r>
              <a:rPr lang="en-US" sz="2200" dirty="0"/>
              <a:t> query resp(X, Y) </a:t>
            </a:r>
            <a:r>
              <a:rPr lang="en-US" sz="2200" dirty="0" err="1"/>
              <a:t>jika</a:t>
            </a:r>
            <a:r>
              <a:rPr lang="en-US" sz="2200" dirty="0"/>
              <a:t> </a:t>
            </a:r>
            <a:r>
              <a:rPr lang="en-US" sz="2200" dirty="0" err="1"/>
              <a:t>pasien</a:t>
            </a:r>
            <a:r>
              <a:rPr lang="en-US" sz="2200" dirty="0"/>
              <a:t> X </a:t>
            </a:r>
            <a:r>
              <a:rPr lang="en-US" sz="2200" dirty="0" err="1"/>
              <a:t>memiliki</a:t>
            </a:r>
            <a:r>
              <a:rPr lang="en-US" sz="2200" dirty="0"/>
              <a:t> </a:t>
            </a:r>
            <a:r>
              <a:rPr lang="en-US" sz="2200" dirty="0" err="1"/>
              <a:t>kondisi</a:t>
            </a:r>
            <a:r>
              <a:rPr lang="en-US" sz="2200" dirty="0"/>
              <a:t> </a:t>
            </a:r>
            <a:r>
              <a:rPr lang="en-US" sz="2200" dirty="0" err="1"/>
              <a:t>pernapasan</a:t>
            </a:r>
            <a:r>
              <a:rPr lang="en-US" sz="2200" dirty="0"/>
              <a:t> </a:t>
            </a:r>
            <a:r>
              <a:rPr lang="en-US" sz="2200" dirty="0" err="1"/>
              <a:t>dari</a:t>
            </a:r>
            <a:r>
              <a:rPr lang="en-US" sz="2200" dirty="0"/>
              <a:t> </a:t>
            </a:r>
            <a:r>
              <a:rPr lang="en-US" sz="2200" dirty="0" err="1"/>
              <a:t>keadaan</a:t>
            </a:r>
            <a:r>
              <a:rPr lang="en-US" sz="2200" dirty="0"/>
              <a:t> Y.</a:t>
            </a:r>
          </a:p>
          <a:p>
            <a:pPr marL="441325" indent="-342900">
              <a:spcAft>
                <a:spcPts val="1200"/>
              </a:spcAft>
              <a:buFont typeface="Arial" panose="020B0604020202020204" pitchFamily="34" charset="0"/>
              <a:buChar char="•"/>
            </a:pPr>
            <a:r>
              <a:rPr lang="en-US" sz="2200" dirty="0" err="1"/>
              <a:t>Pertanyaan</a:t>
            </a:r>
            <a:r>
              <a:rPr lang="en-US" sz="2200" dirty="0"/>
              <a:t> yang </a:t>
            </a:r>
            <a:r>
              <a:rPr lang="en-US" sz="2200" dirty="0" err="1"/>
              <a:t>wajar</a:t>
            </a:r>
            <a:r>
              <a:rPr lang="en-US" sz="2200" dirty="0"/>
              <a:t> </a:t>
            </a:r>
            <a:r>
              <a:rPr lang="en-US" sz="2200" dirty="0" err="1"/>
              <a:t>untuk</a:t>
            </a:r>
            <a:r>
              <a:rPr lang="en-US" sz="2200" dirty="0"/>
              <a:t> </a:t>
            </a:r>
            <a:r>
              <a:rPr lang="en-US" sz="2200" dirty="0" err="1"/>
              <a:t>ditanyakan</a:t>
            </a:r>
            <a:r>
              <a:rPr lang="en-US" sz="2200" dirty="0"/>
              <a:t> </a:t>
            </a:r>
            <a:r>
              <a:rPr lang="en-US" sz="2200" dirty="0" err="1"/>
              <a:t>kepada</a:t>
            </a:r>
            <a:r>
              <a:rPr lang="en-US" sz="2200" dirty="0"/>
              <a:t> ES </a:t>
            </a:r>
            <a:r>
              <a:rPr lang="en-US" sz="2200" dirty="0" err="1"/>
              <a:t>adalah</a:t>
            </a:r>
            <a:r>
              <a:rPr lang="en-US" sz="2200" dirty="0"/>
              <a:t>:</a:t>
            </a:r>
          </a:p>
          <a:p>
            <a:pPr marL="98425" indent="0" algn="ctr">
              <a:spcBef>
                <a:spcPts val="200"/>
              </a:spcBef>
              <a:spcAft>
                <a:spcPts val="1200"/>
              </a:spcAft>
              <a:buNone/>
            </a:pPr>
            <a:r>
              <a:rPr lang="en-US" sz="2200" dirty="0"/>
              <a:t>"</a:t>
            </a:r>
            <a:r>
              <a:rPr lang="en-US" sz="2200" dirty="0" err="1"/>
              <a:t>Apakah</a:t>
            </a:r>
            <a:r>
              <a:rPr lang="en-US" sz="2200" dirty="0"/>
              <a:t> </a:t>
            </a:r>
            <a:r>
              <a:rPr lang="en-US" sz="2200" dirty="0" err="1"/>
              <a:t>ada</a:t>
            </a:r>
            <a:r>
              <a:rPr lang="en-US" sz="2200" dirty="0"/>
              <a:t> </a:t>
            </a:r>
            <a:r>
              <a:rPr lang="en-US" sz="2200" dirty="0" err="1"/>
              <a:t>pasien</a:t>
            </a:r>
            <a:r>
              <a:rPr lang="en-US" sz="2200" dirty="0"/>
              <a:t> </a:t>
            </a:r>
            <a:r>
              <a:rPr lang="en-US" sz="2200" dirty="0" err="1"/>
              <a:t>pria</a:t>
            </a:r>
            <a:r>
              <a:rPr lang="en-US" sz="2200" dirty="0"/>
              <a:t> yang </a:t>
            </a:r>
            <a:r>
              <a:rPr lang="en-US" sz="2200" dirty="0" err="1"/>
              <a:t>memiliki</a:t>
            </a:r>
            <a:r>
              <a:rPr lang="en-US" sz="2200" dirty="0"/>
              <a:t> </a:t>
            </a:r>
            <a:r>
              <a:rPr lang="en-US" sz="2200" dirty="0" err="1"/>
              <a:t>kondisi</a:t>
            </a:r>
            <a:r>
              <a:rPr lang="en-US" sz="2200" dirty="0"/>
              <a:t> </a:t>
            </a:r>
            <a:r>
              <a:rPr lang="en-US" sz="2200" dirty="0" err="1"/>
              <a:t>pernapasan</a:t>
            </a:r>
            <a:r>
              <a:rPr lang="en-US" sz="2200" dirty="0"/>
              <a:t> </a:t>
            </a:r>
            <a:r>
              <a:rPr lang="en-US" sz="2200" dirty="0" err="1"/>
              <a:t>akut</a:t>
            </a:r>
            <a:r>
              <a:rPr lang="en-US" sz="2200" dirty="0"/>
              <a:t>?"</a:t>
            </a:r>
          </a:p>
          <a:p>
            <a:pPr marL="441325" indent="-342900">
              <a:spcAft>
                <a:spcPts val="1200"/>
              </a:spcAft>
              <a:buFont typeface="Arial" panose="020B0604020202020204" pitchFamily="34" charset="0"/>
              <a:buChar char="•"/>
            </a:pPr>
            <a:r>
              <a:rPr lang="en-US" sz="2200" dirty="0" err="1"/>
              <a:t>Atau</a:t>
            </a:r>
            <a:r>
              <a:rPr lang="en-US" sz="2200" dirty="0"/>
              <a:t> </a:t>
            </a:r>
            <a:r>
              <a:rPr lang="en-US" sz="2200" dirty="0" err="1"/>
              <a:t>dalam</a:t>
            </a:r>
            <a:r>
              <a:rPr lang="en-US" sz="2200" dirty="0"/>
              <a:t> format PROLOG:</a:t>
            </a:r>
          </a:p>
          <a:p>
            <a:pPr marL="98425" indent="0" algn="ctr">
              <a:spcBef>
                <a:spcPts val="200"/>
              </a:spcBef>
              <a:spcAft>
                <a:spcPts val="1200"/>
              </a:spcAft>
              <a:buNone/>
            </a:pPr>
            <a:r>
              <a:rPr lang="en-US" sz="2200" dirty="0"/>
              <a:t>? - male(X),resp(</a:t>
            </a:r>
            <a:r>
              <a:rPr lang="en-US" sz="2200" dirty="0" err="1"/>
              <a:t>X,acute</a:t>
            </a:r>
            <a:r>
              <a:rPr lang="en-US" sz="2200" dirty="0"/>
              <a:t>)</a:t>
            </a:r>
          </a:p>
          <a:p>
            <a:pPr marL="98425" indent="0" algn="ctr">
              <a:spcBef>
                <a:spcPts val="200"/>
              </a:spcBef>
              <a:spcAft>
                <a:spcPts val="1200"/>
              </a:spcAft>
              <a:buNone/>
            </a:pPr>
            <a:r>
              <a:rPr lang="en-US" sz="2200" i="1" dirty="0" err="1"/>
              <a:t>Secara</a:t>
            </a:r>
            <a:r>
              <a:rPr lang="en-US" sz="2200" i="1" dirty="0"/>
              <a:t> </a:t>
            </a:r>
            <a:r>
              <a:rPr lang="en-US" sz="2200" i="1" dirty="0" err="1"/>
              <a:t>harfiah</a:t>
            </a:r>
            <a:r>
              <a:rPr lang="en-US" sz="2200" i="1" dirty="0"/>
              <a:t>, </a:t>
            </a:r>
            <a:r>
              <a:rPr lang="en-US" sz="2200" i="1" dirty="0" err="1"/>
              <a:t>adakah</a:t>
            </a:r>
            <a:r>
              <a:rPr lang="en-US" sz="2200" i="1" dirty="0"/>
              <a:t> X yang </a:t>
            </a:r>
            <a:r>
              <a:rPr lang="en-US" sz="2200" i="1" dirty="0" err="1"/>
              <a:t>berjenis</a:t>
            </a:r>
            <a:r>
              <a:rPr lang="en-US" sz="2200" i="1" dirty="0"/>
              <a:t> </a:t>
            </a:r>
            <a:r>
              <a:rPr lang="en-US" sz="2200" i="1" dirty="0" err="1"/>
              <a:t>kelamin</a:t>
            </a:r>
            <a:r>
              <a:rPr lang="en-US" sz="2200" i="1" dirty="0"/>
              <a:t> </a:t>
            </a:r>
            <a:r>
              <a:rPr lang="en-US" sz="2200" i="1" dirty="0" err="1"/>
              <a:t>laki-laki</a:t>
            </a:r>
            <a:r>
              <a:rPr lang="en-US" sz="2200" i="1" dirty="0"/>
              <a:t> dan </a:t>
            </a:r>
            <a:r>
              <a:rPr lang="en-US" sz="2200" i="1" dirty="0" err="1"/>
              <a:t>memiliki</a:t>
            </a:r>
            <a:r>
              <a:rPr lang="en-US" sz="2200" i="1" dirty="0"/>
              <a:t> </a:t>
            </a:r>
            <a:r>
              <a:rPr lang="en-US" sz="2200" i="1" dirty="0" err="1"/>
              <a:t>kondisi</a:t>
            </a:r>
            <a:r>
              <a:rPr lang="en-US" sz="2200" i="1" dirty="0"/>
              <a:t> </a:t>
            </a:r>
            <a:r>
              <a:rPr lang="en-US" sz="2200" i="1" dirty="0" err="1"/>
              <a:t>pernapasan</a:t>
            </a:r>
            <a:r>
              <a:rPr lang="en-US" sz="2200" i="1" dirty="0"/>
              <a:t> yang </a:t>
            </a:r>
            <a:r>
              <a:rPr lang="en-US" sz="2200" i="1" dirty="0" err="1"/>
              <a:t>akut</a:t>
            </a:r>
            <a:r>
              <a:rPr lang="en-US" sz="2200" i="1" dirty="0"/>
              <a:t>?</a:t>
            </a:r>
          </a:p>
        </p:txBody>
      </p:sp>
      <p:sp>
        <p:nvSpPr>
          <p:cNvPr id="8" name="Title 1">
            <a:extLst>
              <a:ext uri="{FF2B5EF4-FFF2-40B4-BE49-F238E27FC236}">
                <a16:creationId xmlns:a16="http://schemas.microsoft.com/office/drawing/2014/main" id="{994B24E5-B993-4E78-8713-AFBB45126C91}"/>
              </a:ext>
            </a:extLst>
          </p:cNvPr>
          <p:cNvSpPr>
            <a:spLocks noGrp="1"/>
          </p:cNvSpPr>
          <p:nvPr>
            <p:ph type="title"/>
          </p:nvPr>
        </p:nvSpPr>
        <p:spPr>
          <a:xfrm>
            <a:off x="1097280" y="286603"/>
            <a:ext cx="10058400" cy="1450757"/>
          </a:xfrm>
        </p:spPr>
        <p:txBody>
          <a:bodyPr>
            <a:normAutofit/>
          </a:bodyPr>
          <a:lstStyle/>
          <a:p>
            <a:r>
              <a:rPr lang="en-US" sz="4000" b="1" dirty="0"/>
              <a:t>BAHASA PEMROGRAMAN PROLOG</a:t>
            </a:r>
            <a:br>
              <a:rPr lang="id-ID" sz="4000" b="1" dirty="0"/>
            </a:br>
            <a:r>
              <a:rPr lang="en-US" sz="2700" i="1" dirty="0"/>
              <a:t>Bahasa Prolog </a:t>
            </a:r>
            <a:r>
              <a:rPr lang="en-US" sz="2700" i="1" dirty="0" err="1"/>
              <a:t>Dalam</a:t>
            </a:r>
            <a:r>
              <a:rPr lang="en-US" sz="2700" i="1" dirty="0"/>
              <a:t> </a:t>
            </a:r>
            <a:r>
              <a:rPr lang="en-US" sz="2700" i="1" dirty="0" err="1"/>
              <a:t>Sistem</a:t>
            </a:r>
            <a:r>
              <a:rPr lang="en-US" sz="2700" i="1" dirty="0"/>
              <a:t> </a:t>
            </a:r>
            <a:r>
              <a:rPr lang="en-US" sz="2700" i="1" dirty="0" err="1"/>
              <a:t>Pakar</a:t>
            </a:r>
            <a:endParaRPr lang="id-ID" sz="2700" i="1" dirty="0"/>
          </a:p>
        </p:txBody>
      </p:sp>
      <p:sp>
        <p:nvSpPr>
          <p:cNvPr id="12" name="Rounded Rectangle 37">
            <a:extLst>
              <a:ext uri="{FF2B5EF4-FFF2-40B4-BE49-F238E27FC236}">
                <a16:creationId xmlns:a16="http://schemas.microsoft.com/office/drawing/2014/main" id="{1E791449-7B2B-4B36-8E25-87C9A8FE1AAB}"/>
              </a:ext>
            </a:extLst>
          </p:cNvPr>
          <p:cNvSpPr/>
          <p:nvPr/>
        </p:nvSpPr>
        <p:spPr>
          <a:xfrm>
            <a:off x="10060302" y="858978"/>
            <a:ext cx="1095378" cy="750098"/>
          </a:xfrm>
          <a:prstGeom prst="roundRect">
            <a:avLst>
              <a:gd name="adj" fmla="val 10000"/>
            </a:avLst>
          </a:prstGeom>
          <a:blipFill rotWithShape="0">
            <a:blip r:embed="rId2"/>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ID"/>
          </a:p>
        </p:txBody>
      </p:sp>
      <p:sp>
        <p:nvSpPr>
          <p:cNvPr id="13" name="Rounded Rectangle 40">
            <a:extLst>
              <a:ext uri="{FF2B5EF4-FFF2-40B4-BE49-F238E27FC236}">
                <a16:creationId xmlns:a16="http://schemas.microsoft.com/office/drawing/2014/main" id="{5CD83DB4-84FD-446F-9B7E-576CB208627F}"/>
              </a:ext>
            </a:extLst>
          </p:cNvPr>
          <p:cNvSpPr/>
          <p:nvPr/>
        </p:nvSpPr>
        <p:spPr>
          <a:xfrm>
            <a:off x="9627349" y="1074991"/>
            <a:ext cx="432953" cy="484341"/>
          </a:xfrm>
          <a:prstGeom prst="roundRect">
            <a:avLst>
              <a:gd name="adj" fmla="val 10000"/>
            </a:avLst>
          </a:prstGeom>
          <a:blipFill rotWithShape="0">
            <a:blip r:embed="rId3"/>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ID"/>
          </a:p>
        </p:txBody>
      </p:sp>
    </p:spTree>
    <p:extLst>
      <p:ext uri="{BB962C8B-B14F-4D97-AF65-F5344CB8AC3E}">
        <p14:creationId xmlns:p14="http://schemas.microsoft.com/office/powerpoint/2010/main" val="3625945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animEffect transition="in" filter="fade">
                                      <p:cBhvr>
                                        <p:cTn id="7" dur="500"/>
                                        <p:tgtEl>
                                          <p:spTgt spid="10">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
                                            <p:txEl>
                                              <p:pRg st="3" end="3"/>
                                            </p:txEl>
                                          </p:spTgt>
                                        </p:tgtEl>
                                        <p:attrNameLst>
                                          <p:attrName>style.visibility</p:attrName>
                                        </p:attrNameLst>
                                      </p:cBhvr>
                                      <p:to>
                                        <p:strVal val="visible"/>
                                      </p:to>
                                    </p:set>
                                    <p:animEffect transition="in" filter="fade">
                                      <p:cBhvr>
                                        <p:cTn id="10" dur="500"/>
                                        <p:tgtEl>
                                          <p:spTgt spid="10">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xEl>
                                              <p:pRg st="4" end="4"/>
                                            </p:txEl>
                                          </p:spTgt>
                                        </p:tgtEl>
                                        <p:attrNameLst>
                                          <p:attrName>style.visibility</p:attrName>
                                        </p:attrNameLst>
                                      </p:cBhvr>
                                      <p:to>
                                        <p:strVal val="visible"/>
                                      </p:to>
                                    </p:set>
                                    <p:animEffect transition="in" filter="fade">
                                      <p:cBhvr>
                                        <p:cTn id="15" dur="500"/>
                                        <p:tgtEl>
                                          <p:spTgt spid="10">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xEl>
                                              <p:pRg st="5" end="5"/>
                                            </p:txEl>
                                          </p:spTgt>
                                        </p:tgtEl>
                                        <p:attrNameLst>
                                          <p:attrName>style.visibility</p:attrName>
                                        </p:attrNameLst>
                                      </p:cBhvr>
                                      <p:to>
                                        <p:strVal val="visible"/>
                                      </p:to>
                                    </p:set>
                                    <p:animEffect transition="in" filter="fade">
                                      <p:cBhvr>
                                        <p:cTn id="18" dur="500"/>
                                        <p:tgtEl>
                                          <p:spTgt spid="10">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0">
                                            <p:txEl>
                                              <p:pRg st="6" end="6"/>
                                            </p:txEl>
                                          </p:spTgt>
                                        </p:tgtEl>
                                        <p:attrNameLst>
                                          <p:attrName>style.visibility</p:attrName>
                                        </p:attrNameLst>
                                      </p:cBhvr>
                                      <p:to>
                                        <p:strVal val="visible"/>
                                      </p:to>
                                    </p:set>
                                    <p:animEffect transition="in" filter="fade">
                                      <p:cBhvr>
                                        <p:cTn id="23" dur="500"/>
                                        <p:tgtEl>
                                          <p:spTgt spid="1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11">
            <a:extLst>
              <a:ext uri="{FF2B5EF4-FFF2-40B4-BE49-F238E27FC236}">
                <a16:creationId xmlns:a16="http://schemas.microsoft.com/office/drawing/2014/main" id="{B345FC37-C10F-4729-A837-1625721FF460}"/>
              </a:ext>
            </a:extLst>
          </p:cNvPr>
          <p:cNvSpPr txBox="1">
            <a:spLocks/>
          </p:cNvSpPr>
          <p:nvPr/>
        </p:nvSpPr>
        <p:spPr>
          <a:xfrm>
            <a:off x="1097280" y="1825089"/>
            <a:ext cx="10058400" cy="4502559"/>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0"/>
              </a:spcBef>
              <a:spcAft>
                <a:spcPts val="600"/>
              </a:spcAft>
              <a:buNone/>
            </a:pPr>
            <a:r>
              <a:rPr lang="en-US" sz="2400" b="1" dirty="0" err="1"/>
              <a:t>Menggabungkan</a:t>
            </a:r>
            <a:r>
              <a:rPr lang="en-US" sz="2400" b="1" dirty="0"/>
              <a:t> </a:t>
            </a:r>
            <a:r>
              <a:rPr lang="en-US" sz="2400" b="1" i="1" dirty="0"/>
              <a:t>Queries</a:t>
            </a:r>
          </a:p>
          <a:p>
            <a:pPr marL="98425" indent="0">
              <a:spcBef>
                <a:spcPts val="200"/>
              </a:spcBef>
              <a:spcAft>
                <a:spcPts val="1200"/>
              </a:spcAft>
              <a:buNone/>
            </a:pPr>
            <a:r>
              <a:rPr lang="en-US" sz="2200" dirty="0" err="1"/>
              <a:t>Contoh</a:t>
            </a:r>
            <a:r>
              <a:rPr lang="en-US" sz="2200" dirty="0"/>
              <a:t> Lain</a:t>
            </a:r>
          </a:p>
          <a:p>
            <a:pPr marL="441325" indent="-342900">
              <a:spcBef>
                <a:spcPts val="200"/>
              </a:spcBef>
              <a:spcAft>
                <a:spcPts val="1200"/>
              </a:spcAft>
              <a:buFont typeface="Arial" panose="020B0604020202020204" pitchFamily="34" charset="0"/>
              <a:buChar char="•"/>
            </a:pPr>
            <a:r>
              <a:rPr lang="en-US" sz="2200" dirty="0"/>
              <a:t>Fakta </a:t>
            </a:r>
            <a:r>
              <a:rPr lang="en-US" sz="2200" dirty="0" err="1"/>
              <a:t>dalam</a:t>
            </a:r>
            <a:r>
              <a:rPr lang="en-US" sz="2200" dirty="0"/>
              <a:t> PROLOG :</a:t>
            </a:r>
          </a:p>
          <a:p>
            <a:pPr marL="441325" indent="-342900">
              <a:spcBef>
                <a:spcPts val="200"/>
              </a:spcBef>
              <a:spcAft>
                <a:spcPts val="1200"/>
              </a:spcAft>
              <a:buFont typeface="Arial" panose="020B0604020202020204" pitchFamily="34" charset="0"/>
              <a:buChar char="•"/>
            </a:pPr>
            <a:endParaRPr lang="en-US" sz="2200" dirty="0"/>
          </a:p>
          <a:p>
            <a:pPr marL="441325" indent="-342900">
              <a:spcBef>
                <a:spcPts val="200"/>
              </a:spcBef>
              <a:spcAft>
                <a:spcPts val="1200"/>
              </a:spcAft>
              <a:buFont typeface="Arial" panose="020B0604020202020204" pitchFamily="34" charset="0"/>
              <a:buChar char="•"/>
            </a:pPr>
            <a:endParaRPr lang="en-US" sz="2200" dirty="0"/>
          </a:p>
          <a:p>
            <a:pPr marL="441325" indent="-342900">
              <a:spcBef>
                <a:spcPts val="200"/>
              </a:spcBef>
              <a:spcAft>
                <a:spcPts val="1200"/>
              </a:spcAft>
              <a:buFont typeface="Arial" panose="020B0604020202020204" pitchFamily="34" charset="0"/>
              <a:buChar char="•"/>
            </a:pPr>
            <a:endParaRPr lang="en-US" sz="2200" dirty="0"/>
          </a:p>
          <a:p>
            <a:pPr marL="441325" indent="-342900">
              <a:spcBef>
                <a:spcPts val="200"/>
              </a:spcBef>
              <a:spcAft>
                <a:spcPts val="1200"/>
              </a:spcAft>
              <a:buFont typeface="Arial" panose="020B0604020202020204" pitchFamily="34" charset="0"/>
              <a:buChar char="•"/>
            </a:pPr>
            <a:endParaRPr lang="en-US" sz="2200" dirty="0"/>
          </a:p>
          <a:p>
            <a:pPr marL="441325" indent="-342900">
              <a:spcBef>
                <a:spcPts val="200"/>
              </a:spcBef>
              <a:buFont typeface="Arial" panose="020B0604020202020204" pitchFamily="34" charset="0"/>
              <a:buChar char="•"/>
            </a:pPr>
            <a:r>
              <a:rPr lang="en-US" sz="2200" dirty="0" err="1"/>
              <a:t>Sebuah</a:t>
            </a:r>
            <a:r>
              <a:rPr lang="en-US" sz="2200" dirty="0"/>
              <a:t> query yang </a:t>
            </a:r>
            <a:r>
              <a:rPr lang="en-US" sz="2200" dirty="0" err="1"/>
              <a:t>meminta</a:t>
            </a:r>
            <a:r>
              <a:rPr lang="en-US" sz="2200" dirty="0"/>
              <a:t> PROLOG </a:t>
            </a:r>
            <a:r>
              <a:rPr lang="en-US" sz="2200" dirty="0" err="1"/>
              <a:t>untuk</a:t>
            </a:r>
            <a:r>
              <a:rPr lang="en-US" sz="2200" dirty="0"/>
              <a:t> </a:t>
            </a:r>
            <a:r>
              <a:rPr lang="en-US" sz="2200" dirty="0" err="1"/>
              <a:t>mencari</a:t>
            </a:r>
            <a:r>
              <a:rPr lang="en-US" sz="2200" dirty="0"/>
              <a:t> </a:t>
            </a:r>
            <a:r>
              <a:rPr lang="en-US" sz="2200" dirty="0" err="1"/>
              <a:t>perempuan</a:t>
            </a:r>
            <a:r>
              <a:rPr lang="en-US" sz="2200" dirty="0"/>
              <a:t> mana </a:t>
            </a:r>
            <a:r>
              <a:rPr lang="en-US" sz="2200" dirty="0" err="1"/>
              <a:t>saja</a:t>
            </a:r>
            <a:r>
              <a:rPr lang="en-US" sz="2200" dirty="0"/>
              <a:t> yang </a:t>
            </a:r>
            <a:r>
              <a:rPr lang="en-US" sz="2200" dirty="0" err="1"/>
              <a:t>memiliki</a:t>
            </a:r>
            <a:r>
              <a:rPr lang="en-US" sz="2200" dirty="0"/>
              <a:t> return ticket :</a:t>
            </a:r>
          </a:p>
          <a:p>
            <a:pPr marL="98425" indent="0" algn="ctr">
              <a:spcBef>
                <a:spcPts val="200"/>
              </a:spcBef>
              <a:buNone/>
            </a:pPr>
            <a:r>
              <a:rPr lang="en-US" sz="2200" dirty="0"/>
              <a:t>? - female(X),return-ticket(X).</a:t>
            </a:r>
          </a:p>
          <a:p>
            <a:pPr marL="441325" indent="-342900">
              <a:spcBef>
                <a:spcPts val="200"/>
              </a:spcBef>
              <a:spcAft>
                <a:spcPts val="1200"/>
              </a:spcAft>
              <a:buFont typeface="Arial" panose="020B0604020202020204" pitchFamily="34" charset="0"/>
              <a:buChar char="•"/>
            </a:pPr>
            <a:endParaRPr lang="en-US" sz="2200" dirty="0"/>
          </a:p>
          <a:p>
            <a:pPr marL="441325" indent="-342900">
              <a:spcBef>
                <a:spcPts val="200"/>
              </a:spcBef>
              <a:spcAft>
                <a:spcPts val="1200"/>
              </a:spcAft>
              <a:buFont typeface="Arial" panose="020B0604020202020204" pitchFamily="34" charset="0"/>
              <a:buChar char="•"/>
            </a:pPr>
            <a:endParaRPr lang="en-US" sz="2200" i="1" dirty="0"/>
          </a:p>
        </p:txBody>
      </p:sp>
      <p:sp>
        <p:nvSpPr>
          <p:cNvPr id="8" name="Title 1">
            <a:extLst>
              <a:ext uri="{FF2B5EF4-FFF2-40B4-BE49-F238E27FC236}">
                <a16:creationId xmlns:a16="http://schemas.microsoft.com/office/drawing/2014/main" id="{994B24E5-B993-4E78-8713-AFBB45126C91}"/>
              </a:ext>
            </a:extLst>
          </p:cNvPr>
          <p:cNvSpPr>
            <a:spLocks noGrp="1"/>
          </p:cNvSpPr>
          <p:nvPr>
            <p:ph type="title"/>
          </p:nvPr>
        </p:nvSpPr>
        <p:spPr>
          <a:xfrm>
            <a:off x="1097280" y="286603"/>
            <a:ext cx="10058400" cy="1450757"/>
          </a:xfrm>
        </p:spPr>
        <p:txBody>
          <a:bodyPr>
            <a:normAutofit/>
          </a:bodyPr>
          <a:lstStyle/>
          <a:p>
            <a:r>
              <a:rPr lang="en-US" sz="4000" b="1" dirty="0"/>
              <a:t>BAHASA PEMROGRAMAN PROLOG</a:t>
            </a:r>
            <a:br>
              <a:rPr lang="id-ID" sz="4000" b="1" dirty="0"/>
            </a:br>
            <a:r>
              <a:rPr lang="en-US" sz="2700" i="1" dirty="0"/>
              <a:t>Bahasa Prolog </a:t>
            </a:r>
            <a:r>
              <a:rPr lang="en-US" sz="2700" i="1" dirty="0" err="1"/>
              <a:t>Dalam</a:t>
            </a:r>
            <a:r>
              <a:rPr lang="en-US" sz="2700" i="1" dirty="0"/>
              <a:t> </a:t>
            </a:r>
            <a:r>
              <a:rPr lang="en-US" sz="2700" i="1" dirty="0" err="1"/>
              <a:t>Sistem</a:t>
            </a:r>
            <a:r>
              <a:rPr lang="en-US" sz="2700" i="1" dirty="0"/>
              <a:t> </a:t>
            </a:r>
            <a:r>
              <a:rPr lang="en-US" sz="2700" i="1" dirty="0" err="1"/>
              <a:t>Pakar</a:t>
            </a:r>
            <a:endParaRPr lang="id-ID" sz="2700" i="1" dirty="0"/>
          </a:p>
        </p:txBody>
      </p:sp>
      <p:sp>
        <p:nvSpPr>
          <p:cNvPr id="12" name="Rounded Rectangle 37">
            <a:extLst>
              <a:ext uri="{FF2B5EF4-FFF2-40B4-BE49-F238E27FC236}">
                <a16:creationId xmlns:a16="http://schemas.microsoft.com/office/drawing/2014/main" id="{1E791449-7B2B-4B36-8E25-87C9A8FE1AAB}"/>
              </a:ext>
            </a:extLst>
          </p:cNvPr>
          <p:cNvSpPr/>
          <p:nvPr/>
        </p:nvSpPr>
        <p:spPr>
          <a:xfrm>
            <a:off x="10060302" y="858978"/>
            <a:ext cx="1095378" cy="750098"/>
          </a:xfrm>
          <a:prstGeom prst="roundRect">
            <a:avLst>
              <a:gd name="adj" fmla="val 10000"/>
            </a:avLst>
          </a:prstGeom>
          <a:blipFill rotWithShape="0">
            <a:blip r:embed="rId2"/>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ID"/>
          </a:p>
        </p:txBody>
      </p:sp>
      <p:sp>
        <p:nvSpPr>
          <p:cNvPr id="13" name="Rounded Rectangle 40">
            <a:extLst>
              <a:ext uri="{FF2B5EF4-FFF2-40B4-BE49-F238E27FC236}">
                <a16:creationId xmlns:a16="http://schemas.microsoft.com/office/drawing/2014/main" id="{5CD83DB4-84FD-446F-9B7E-576CB208627F}"/>
              </a:ext>
            </a:extLst>
          </p:cNvPr>
          <p:cNvSpPr/>
          <p:nvPr/>
        </p:nvSpPr>
        <p:spPr>
          <a:xfrm>
            <a:off x="9627349" y="1074991"/>
            <a:ext cx="432953" cy="484341"/>
          </a:xfrm>
          <a:prstGeom prst="roundRect">
            <a:avLst>
              <a:gd name="adj" fmla="val 10000"/>
            </a:avLst>
          </a:prstGeom>
          <a:blipFill rotWithShape="0">
            <a:blip r:embed="rId3"/>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ID"/>
          </a:p>
        </p:txBody>
      </p:sp>
      <p:pic>
        <p:nvPicPr>
          <p:cNvPr id="6" name="Picture 4">
            <a:extLst>
              <a:ext uri="{FF2B5EF4-FFF2-40B4-BE49-F238E27FC236}">
                <a16:creationId xmlns:a16="http://schemas.microsoft.com/office/drawing/2014/main" id="{BFC65665-641C-42DE-8497-316395821A6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034823" y="3168396"/>
            <a:ext cx="6122353" cy="1830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238596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11">
            <a:extLst>
              <a:ext uri="{FF2B5EF4-FFF2-40B4-BE49-F238E27FC236}">
                <a16:creationId xmlns:a16="http://schemas.microsoft.com/office/drawing/2014/main" id="{B345FC37-C10F-4729-A837-1625721FF460}"/>
              </a:ext>
            </a:extLst>
          </p:cNvPr>
          <p:cNvSpPr txBox="1">
            <a:spLocks/>
          </p:cNvSpPr>
          <p:nvPr/>
        </p:nvSpPr>
        <p:spPr>
          <a:xfrm>
            <a:off x="1097280" y="1825089"/>
            <a:ext cx="10058400" cy="4502559"/>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0"/>
              </a:spcBef>
              <a:spcAft>
                <a:spcPts val="600"/>
              </a:spcAft>
              <a:buNone/>
            </a:pPr>
            <a:r>
              <a:rPr lang="en-US" sz="2400" b="1" dirty="0" err="1"/>
              <a:t>Inferensi</a:t>
            </a:r>
            <a:endParaRPr lang="en-US" sz="2400" b="1" i="1" dirty="0"/>
          </a:p>
          <a:p>
            <a:pPr marL="98425" indent="0">
              <a:spcBef>
                <a:spcPts val="200"/>
              </a:spcBef>
              <a:spcAft>
                <a:spcPts val="1200"/>
              </a:spcAft>
              <a:buNone/>
            </a:pPr>
            <a:r>
              <a:rPr lang="en-US" sz="2200" dirty="0"/>
              <a:t>PROLOG </a:t>
            </a:r>
            <a:r>
              <a:rPr lang="en-US" sz="2200" dirty="0" err="1"/>
              <a:t>dapat</a:t>
            </a:r>
            <a:r>
              <a:rPr lang="en-US" sz="2200" dirty="0"/>
              <a:t> </a:t>
            </a:r>
            <a:r>
              <a:rPr lang="en-US" sz="2200" dirty="0" err="1"/>
              <a:t>melakukan</a:t>
            </a:r>
            <a:r>
              <a:rPr lang="en-US" sz="2200" dirty="0"/>
              <a:t> </a:t>
            </a:r>
            <a:r>
              <a:rPr lang="en-US" sz="2200" i="1" dirty="0"/>
              <a:t>backward-chaining inference </a:t>
            </a:r>
            <a:r>
              <a:rPr lang="en-US" sz="2200" dirty="0" err="1"/>
              <a:t>dari</a:t>
            </a:r>
            <a:r>
              <a:rPr lang="en-US" sz="2200" dirty="0"/>
              <a:t> </a:t>
            </a:r>
            <a:r>
              <a:rPr lang="en-US" sz="2200" dirty="0" err="1"/>
              <a:t>fakta</a:t>
            </a:r>
            <a:r>
              <a:rPr lang="en-US" sz="2200" dirty="0"/>
              <a:t> yang </a:t>
            </a:r>
            <a:r>
              <a:rPr lang="en-US" sz="2200" dirty="0" err="1"/>
              <a:t>diberikan</a:t>
            </a:r>
            <a:r>
              <a:rPr lang="en-US" sz="2200" dirty="0"/>
              <a:t>. </a:t>
            </a:r>
            <a:r>
              <a:rPr lang="en-US" sz="2200" dirty="0" err="1"/>
              <a:t>Misalnya</a:t>
            </a:r>
            <a:r>
              <a:rPr lang="en-US" sz="2200" dirty="0"/>
              <a:t>, </a:t>
            </a:r>
            <a:r>
              <a:rPr lang="en-US" sz="2200" dirty="0" err="1"/>
              <a:t>klausa</a:t>
            </a:r>
            <a:r>
              <a:rPr lang="en-US" sz="2200" dirty="0"/>
              <a:t> </a:t>
            </a:r>
            <a:r>
              <a:rPr lang="en-US" sz="2200" dirty="0" err="1"/>
              <a:t>berikut</a:t>
            </a:r>
            <a:r>
              <a:rPr lang="en-US" sz="2200" dirty="0"/>
              <a:t> </a:t>
            </a:r>
            <a:r>
              <a:rPr lang="en-US" sz="2200" dirty="0" err="1"/>
              <a:t>dapat</a:t>
            </a:r>
            <a:r>
              <a:rPr lang="en-US" sz="2200" dirty="0"/>
              <a:t> </a:t>
            </a:r>
            <a:r>
              <a:rPr lang="en-US" sz="2200" dirty="0" err="1"/>
              <a:t>digunakan</a:t>
            </a:r>
            <a:r>
              <a:rPr lang="en-US" sz="2200" dirty="0"/>
              <a:t> </a:t>
            </a:r>
            <a:r>
              <a:rPr lang="en-US" sz="2200" dirty="0" err="1"/>
              <a:t>untuk</a:t>
            </a:r>
            <a:r>
              <a:rPr lang="en-US" sz="2200" dirty="0"/>
              <a:t> </a:t>
            </a:r>
            <a:r>
              <a:rPr lang="en-US" sz="2200" dirty="0" err="1"/>
              <a:t>menentukan</a:t>
            </a:r>
            <a:r>
              <a:rPr lang="en-US" sz="2200" dirty="0"/>
              <a:t> </a:t>
            </a:r>
            <a:r>
              <a:rPr lang="en-US" sz="2200" dirty="0" err="1"/>
              <a:t>apakah</a:t>
            </a:r>
            <a:r>
              <a:rPr lang="en-US" sz="2200" dirty="0"/>
              <a:t> </a:t>
            </a:r>
            <a:r>
              <a:rPr lang="en-US" sz="2200" dirty="0" err="1"/>
              <a:t>dua</a:t>
            </a:r>
            <a:r>
              <a:rPr lang="en-US" sz="2200" dirty="0"/>
              <a:t> orang </a:t>
            </a:r>
            <a:r>
              <a:rPr lang="en-US" sz="2200" dirty="0" err="1"/>
              <a:t>dapat</a:t>
            </a:r>
            <a:r>
              <a:rPr lang="en-US" sz="2200" dirty="0"/>
              <a:t> </a:t>
            </a:r>
            <a:r>
              <a:rPr lang="en-US" sz="2200" dirty="0" err="1"/>
              <a:t>menikah</a:t>
            </a:r>
            <a:r>
              <a:rPr lang="en-US" sz="2200" dirty="0"/>
              <a:t> </a:t>
            </a:r>
            <a:r>
              <a:rPr lang="en-US" sz="2200" dirty="0" err="1"/>
              <a:t>atau</a:t>
            </a:r>
            <a:r>
              <a:rPr lang="en-US" sz="2200" dirty="0"/>
              <a:t> </a:t>
            </a:r>
            <a:r>
              <a:rPr lang="en-US" sz="2200" dirty="0" err="1"/>
              <a:t>tidak</a:t>
            </a:r>
            <a:r>
              <a:rPr lang="en-US" sz="2200" dirty="0"/>
              <a:t>.</a:t>
            </a:r>
          </a:p>
          <a:p>
            <a:pPr marL="98425" indent="0">
              <a:spcBef>
                <a:spcPts val="200"/>
              </a:spcBef>
              <a:spcAft>
                <a:spcPts val="1200"/>
              </a:spcAft>
              <a:buNone/>
            </a:pPr>
            <a:endParaRPr lang="en-US" sz="2200" dirty="0"/>
          </a:p>
          <a:p>
            <a:pPr marL="98425" indent="0">
              <a:spcBef>
                <a:spcPts val="200"/>
              </a:spcBef>
              <a:spcAft>
                <a:spcPts val="1200"/>
              </a:spcAft>
              <a:buNone/>
            </a:pPr>
            <a:endParaRPr lang="en-US" sz="2200" dirty="0"/>
          </a:p>
          <a:p>
            <a:pPr marL="98425" indent="0">
              <a:spcBef>
                <a:spcPts val="200"/>
              </a:spcBef>
              <a:spcAft>
                <a:spcPts val="1200"/>
              </a:spcAft>
              <a:buNone/>
            </a:pPr>
            <a:endParaRPr lang="en-US" sz="2200" dirty="0"/>
          </a:p>
          <a:p>
            <a:pPr marL="98425" indent="0">
              <a:spcBef>
                <a:spcPts val="200"/>
              </a:spcBef>
              <a:spcAft>
                <a:spcPts val="1200"/>
              </a:spcAft>
              <a:buNone/>
            </a:pPr>
            <a:endParaRPr lang="en-US" sz="2200" dirty="0"/>
          </a:p>
          <a:p>
            <a:pPr marL="98425" indent="0" algn="ctr">
              <a:spcBef>
                <a:spcPts val="200"/>
              </a:spcBef>
              <a:spcAft>
                <a:spcPts val="1200"/>
              </a:spcAft>
              <a:buNone/>
            </a:pPr>
            <a:r>
              <a:rPr lang="en-US" sz="2200" i="1" dirty="0"/>
              <a:t>Dari </a:t>
            </a:r>
            <a:r>
              <a:rPr lang="en-US" sz="2200" i="1" dirty="0" err="1"/>
              <a:t>informasi</a:t>
            </a:r>
            <a:r>
              <a:rPr lang="en-US" sz="2200" i="1" dirty="0"/>
              <a:t> </a:t>
            </a:r>
            <a:r>
              <a:rPr lang="en-US" sz="2200" i="1" dirty="0" err="1"/>
              <a:t>ini</a:t>
            </a:r>
            <a:r>
              <a:rPr lang="en-US" sz="2200" i="1" dirty="0"/>
              <a:t> PROLOG </a:t>
            </a:r>
            <a:r>
              <a:rPr lang="en-US" sz="2200" i="1" dirty="0" err="1"/>
              <a:t>dapat</a:t>
            </a:r>
            <a:r>
              <a:rPr lang="en-US" sz="2200" i="1" dirty="0"/>
              <a:t> </a:t>
            </a:r>
            <a:r>
              <a:rPr lang="en-US" sz="2200" i="1" dirty="0" err="1"/>
              <a:t>menentukan</a:t>
            </a:r>
            <a:r>
              <a:rPr lang="en-US" sz="2200" i="1" dirty="0"/>
              <a:t> </a:t>
            </a:r>
            <a:r>
              <a:rPr lang="en-US" sz="2200" i="1" dirty="0" err="1"/>
              <a:t>bahwa</a:t>
            </a:r>
            <a:r>
              <a:rPr lang="en-US" sz="2200" i="1" dirty="0"/>
              <a:t> </a:t>
            </a:r>
            <a:r>
              <a:rPr lang="en-US" sz="2200" i="1" dirty="0" err="1"/>
              <a:t>dua</a:t>
            </a:r>
            <a:r>
              <a:rPr lang="en-US" sz="2200" i="1" dirty="0"/>
              <a:t> orang </a:t>
            </a:r>
            <a:r>
              <a:rPr lang="en-US" sz="2200" i="1" dirty="0" err="1"/>
              <a:t>dapat</a:t>
            </a:r>
            <a:r>
              <a:rPr lang="en-US" sz="2200" i="1" dirty="0"/>
              <a:t> </a:t>
            </a:r>
            <a:r>
              <a:rPr lang="en-US" sz="2200" i="1" dirty="0" err="1"/>
              <a:t>menikah</a:t>
            </a:r>
            <a:r>
              <a:rPr lang="en-US" sz="2200" i="1" dirty="0"/>
              <a:t> </a:t>
            </a:r>
            <a:r>
              <a:rPr lang="en-US" sz="2200" i="1" dirty="0" err="1"/>
              <a:t>jika</a:t>
            </a:r>
            <a:r>
              <a:rPr lang="en-US" sz="2200" i="1" dirty="0"/>
              <a:t> X </a:t>
            </a:r>
            <a:r>
              <a:rPr lang="en-US" sz="2200" i="1" dirty="0" err="1"/>
              <a:t>adalah</a:t>
            </a:r>
            <a:r>
              <a:rPr lang="en-US" sz="2200" i="1" dirty="0"/>
              <a:t> </a:t>
            </a:r>
            <a:r>
              <a:rPr lang="en-US" sz="2200" i="1" dirty="0" err="1"/>
              <a:t>pria</a:t>
            </a:r>
            <a:r>
              <a:rPr lang="en-US" sz="2200" i="1" dirty="0"/>
              <a:t> dan Y </a:t>
            </a:r>
            <a:r>
              <a:rPr lang="en-US" sz="2200" i="1" dirty="0" err="1"/>
              <a:t>adalah</a:t>
            </a:r>
            <a:r>
              <a:rPr lang="en-US" sz="2200" i="1" dirty="0"/>
              <a:t> </a:t>
            </a:r>
            <a:r>
              <a:rPr lang="en-US" sz="2200" i="1" dirty="0" err="1"/>
              <a:t>wanita</a:t>
            </a:r>
            <a:r>
              <a:rPr lang="en-US" sz="2200" i="1" dirty="0"/>
              <a:t>, dan </a:t>
            </a:r>
            <a:r>
              <a:rPr lang="en-US" sz="2200" i="1" dirty="0" err="1"/>
              <a:t>jika</a:t>
            </a:r>
            <a:r>
              <a:rPr lang="en-US" sz="2200" i="1" dirty="0"/>
              <a:t> </a:t>
            </a:r>
            <a:r>
              <a:rPr lang="en-US" sz="2200" i="1" dirty="0" err="1"/>
              <a:t>tidak</a:t>
            </a:r>
            <a:r>
              <a:rPr lang="en-US" sz="2200" i="1" dirty="0"/>
              <a:t> </a:t>
            </a:r>
            <a:r>
              <a:rPr lang="en-US" sz="2200" i="1" dirty="0" err="1"/>
              <a:t>ada</a:t>
            </a:r>
            <a:r>
              <a:rPr lang="en-US" sz="2200" i="1" dirty="0"/>
              <a:t> orang yang </a:t>
            </a:r>
            <a:r>
              <a:rPr lang="en-US" sz="2200" i="1" dirty="0" err="1"/>
              <a:t>sudah</a:t>
            </a:r>
            <a:r>
              <a:rPr lang="en-US" sz="2200" i="1" dirty="0"/>
              <a:t> </a:t>
            </a:r>
            <a:r>
              <a:rPr lang="en-US" sz="2200" i="1" dirty="0" err="1"/>
              <a:t>menikah</a:t>
            </a:r>
            <a:endParaRPr lang="en-US" sz="2200" i="1" dirty="0"/>
          </a:p>
          <a:p>
            <a:pPr marL="441325" indent="-342900">
              <a:spcBef>
                <a:spcPts val="200"/>
              </a:spcBef>
              <a:spcAft>
                <a:spcPts val="1200"/>
              </a:spcAft>
              <a:buFont typeface="Arial" panose="020B0604020202020204" pitchFamily="34" charset="0"/>
              <a:buChar char="•"/>
            </a:pPr>
            <a:endParaRPr lang="en-US" sz="2200" i="1" dirty="0"/>
          </a:p>
        </p:txBody>
      </p:sp>
      <p:sp>
        <p:nvSpPr>
          <p:cNvPr id="8" name="Title 1">
            <a:extLst>
              <a:ext uri="{FF2B5EF4-FFF2-40B4-BE49-F238E27FC236}">
                <a16:creationId xmlns:a16="http://schemas.microsoft.com/office/drawing/2014/main" id="{994B24E5-B993-4E78-8713-AFBB45126C91}"/>
              </a:ext>
            </a:extLst>
          </p:cNvPr>
          <p:cNvSpPr>
            <a:spLocks noGrp="1"/>
          </p:cNvSpPr>
          <p:nvPr>
            <p:ph type="title"/>
          </p:nvPr>
        </p:nvSpPr>
        <p:spPr>
          <a:xfrm>
            <a:off x="1097280" y="286603"/>
            <a:ext cx="10058400" cy="1450757"/>
          </a:xfrm>
        </p:spPr>
        <p:txBody>
          <a:bodyPr>
            <a:normAutofit/>
          </a:bodyPr>
          <a:lstStyle/>
          <a:p>
            <a:r>
              <a:rPr lang="en-US" sz="4000" b="1" dirty="0"/>
              <a:t>BAHASA PEMROGRAMAN PROLOG</a:t>
            </a:r>
            <a:br>
              <a:rPr lang="id-ID" sz="4000" b="1" dirty="0"/>
            </a:br>
            <a:r>
              <a:rPr lang="en-US" sz="2700" i="1" dirty="0"/>
              <a:t>Bahasa Prolog </a:t>
            </a:r>
            <a:r>
              <a:rPr lang="en-US" sz="2700" i="1" dirty="0" err="1"/>
              <a:t>Dalam</a:t>
            </a:r>
            <a:r>
              <a:rPr lang="en-US" sz="2700" i="1" dirty="0"/>
              <a:t> </a:t>
            </a:r>
            <a:r>
              <a:rPr lang="en-US" sz="2700" i="1" dirty="0" err="1"/>
              <a:t>Sistem</a:t>
            </a:r>
            <a:r>
              <a:rPr lang="en-US" sz="2700" i="1" dirty="0"/>
              <a:t> </a:t>
            </a:r>
            <a:r>
              <a:rPr lang="en-US" sz="2700" i="1" dirty="0" err="1"/>
              <a:t>Pakar</a:t>
            </a:r>
            <a:endParaRPr lang="id-ID" sz="2700" i="1" dirty="0"/>
          </a:p>
        </p:txBody>
      </p:sp>
      <p:sp>
        <p:nvSpPr>
          <p:cNvPr id="12" name="Rounded Rectangle 37">
            <a:extLst>
              <a:ext uri="{FF2B5EF4-FFF2-40B4-BE49-F238E27FC236}">
                <a16:creationId xmlns:a16="http://schemas.microsoft.com/office/drawing/2014/main" id="{1E791449-7B2B-4B36-8E25-87C9A8FE1AAB}"/>
              </a:ext>
            </a:extLst>
          </p:cNvPr>
          <p:cNvSpPr/>
          <p:nvPr/>
        </p:nvSpPr>
        <p:spPr>
          <a:xfrm>
            <a:off x="10060302" y="858978"/>
            <a:ext cx="1095378" cy="750098"/>
          </a:xfrm>
          <a:prstGeom prst="roundRect">
            <a:avLst>
              <a:gd name="adj" fmla="val 10000"/>
            </a:avLst>
          </a:prstGeom>
          <a:blipFill rotWithShape="0">
            <a:blip r:embed="rId2"/>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ID"/>
          </a:p>
        </p:txBody>
      </p:sp>
      <p:sp>
        <p:nvSpPr>
          <p:cNvPr id="13" name="Rounded Rectangle 40">
            <a:extLst>
              <a:ext uri="{FF2B5EF4-FFF2-40B4-BE49-F238E27FC236}">
                <a16:creationId xmlns:a16="http://schemas.microsoft.com/office/drawing/2014/main" id="{5CD83DB4-84FD-446F-9B7E-576CB208627F}"/>
              </a:ext>
            </a:extLst>
          </p:cNvPr>
          <p:cNvSpPr/>
          <p:nvPr/>
        </p:nvSpPr>
        <p:spPr>
          <a:xfrm>
            <a:off x="9627349" y="1074991"/>
            <a:ext cx="432953" cy="484341"/>
          </a:xfrm>
          <a:prstGeom prst="roundRect">
            <a:avLst>
              <a:gd name="adj" fmla="val 10000"/>
            </a:avLst>
          </a:prstGeom>
          <a:blipFill rotWithShape="0">
            <a:blip r:embed="rId3"/>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ID"/>
          </a:p>
        </p:txBody>
      </p:sp>
      <p:pic>
        <p:nvPicPr>
          <p:cNvPr id="7" name="Picture 4">
            <a:extLst>
              <a:ext uri="{FF2B5EF4-FFF2-40B4-BE49-F238E27FC236}">
                <a16:creationId xmlns:a16="http://schemas.microsoft.com/office/drawing/2014/main" id="{B8D62B98-929A-4A34-AF61-35B758BF3F5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628350" y="3429000"/>
            <a:ext cx="2935300" cy="1470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05363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6" end="6"/>
                                            </p:txEl>
                                          </p:spTgt>
                                        </p:tgtEl>
                                        <p:attrNameLst>
                                          <p:attrName>style.visibility</p:attrName>
                                        </p:attrNameLst>
                                      </p:cBhvr>
                                      <p:to>
                                        <p:strVal val="visible"/>
                                      </p:to>
                                    </p:set>
                                    <p:animEffect transition="in" filter="fade">
                                      <p:cBhvr>
                                        <p:cTn id="7" dur="500"/>
                                        <p:tgtEl>
                                          <p:spTgt spid="1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11">
            <a:extLst>
              <a:ext uri="{FF2B5EF4-FFF2-40B4-BE49-F238E27FC236}">
                <a16:creationId xmlns:a16="http://schemas.microsoft.com/office/drawing/2014/main" id="{B345FC37-C10F-4729-A837-1625721FF460}"/>
              </a:ext>
            </a:extLst>
          </p:cNvPr>
          <p:cNvSpPr txBox="1">
            <a:spLocks/>
          </p:cNvSpPr>
          <p:nvPr/>
        </p:nvSpPr>
        <p:spPr>
          <a:xfrm>
            <a:off x="1097280" y="1825089"/>
            <a:ext cx="10058400" cy="4502559"/>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0"/>
              </a:spcBef>
              <a:spcAft>
                <a:spcPts val="600"/>
              </a:spcAft>
              <a:buNone/>
            </a:pPr>
            <a:r>
              <a:rPr lang="en-US" sz="2400" b="1" dirty="0" err="1"/>
              <a:t>Inferensi</a:t>
            </a:r>
            <a:endParaRPr lang="en-US" sz="2400" b="1" i="1" dirty="0"/>
          </a:p>
          <a:p>
            <a:pPr marL="98425" indent="0">
              <a:spcBef>
                <a:spcPts val="200"/>
              </a:spcBef>
              <a:buNone/>
            </a:pPr>
            <a:r>
              <a:rPr lang="nl-NL" sz="2400" dirty="0"/>
              <a:t>Contoh Kasus</a:t>
            </a:r>
          </a:p>
          <a:p>
            <a:pPr marL="98425" indent="0">
              <a:spcBef>
                <a:spcPts val="200"/>
              </a:spcBef>
              <a:spcAft>
                <a:spcPts val="1200"/>
              </a:spcAft>
              <a:buNone/>
            </a:pPr>
            <a:r>
              <a:rPr lang="nl-NL" sz="2400" dirty="0"/>
              <a:t>Periksa listing program PROLOG dan goals berikut:</a:t>
            </a:r>
            <a:endParaRPr lang="en-US" sz="2400" dirty="0"/>
          </a:p>
          <a:p>
            <a:pPr marL="98425" indent="0">
              <a:spcBef>
                <a:spcPts val="200"/>
              </a:spcBef>
              <a:spcAft>
                <a:spcPts val="1200"/>
              </a:spcAft>
              <a:buNone/>
            </a:pPr>
            <a:endParaRPr lang="en-US" sz="2400" dirty="0"/>
          </a:p>
          <a:p>
            <a:pPr marL="98425" indent="0">
              <a:spcBef>
                <a:spcPts val="200"/>
              </a:spcBef>
              <a:spcAft>
                <a:spcPts val="1200"/>
              </a:spcAft>
              <a:buNone/>
            </a:pPr>
            <a:endParaRPr lang="en-US" sz="2400" dirty="0"/>
          </a:p>
          <a:p>
            <a:pPr marL="98425" indent="0">
              <a:spcBef>
                <a:spcPts val="200"/>
              </a:spcBef>
              <a:spcAft>
                <a:spcPts val="1200"/>
              </a:spcAft>
              <a:buNone/>
            </a:pPr>
            <a:endParaRPr lang="en-US" sz="2400" dirty="0"/>
          </a:p>
          <a:p>
            <a:pPr marL="98425" indent="0">
              <a:spcBef>
                <a:spcPts val="200"/>
              </a:spcBef>
              <a:spcAft>
                <a:spcPts val="1200"/>
              </a:spcAft>
              <a:buNone/>
            </a:pPr>
            <a:endParaRPr lang="en-US" sz="2400" dirty="0"/>
          </a:p>
          <a:p>
            <a:pPr marL="98425" indent="0" algn="ctr">
              <a:spcBef>
                <a:spcPts val="200"/>
              </a:spcBef>
              <a:spcAft>
                <a:spcPts val="1200"/>
              </a:spcAft>
              <a:buNone/>
            </a:pPr>
            <a:r>
              <a:rPr lang="en-US" sz="2400" i="1" dirty="0" err="1"/>
              <a:t>Dengan</a:t>
            </a:r>
            <a:r>
              <a:rPr lang="en-US" sz="2400" i="1" dirty="0"/>
              <a:t> </a:t>
            </a:r>
            <a:r>
              <a:rPr lang="en-US" sz="2400" i="1" dirty="0" err="1"/>
              <a:t>bekerja</a:t>
            </a:r>
            <a:r>
              <a:rPr lang="en-US" sz="2400" i="1" dirty="0"/>
              <a:t> </a:t>
            </a:r>
            <a:r>
              <a:rPr lang="en-US" sz="2400" i="1" dirty="0" err="1"/>
              <a:t>melalui</a:t>
            </a:r>
            <a:r>
              <a:rPr lang="en-US" sz="2400" i="1" dirty="0"/>
              <a:t> </a:t>
            </a:r>
            <a:r>
              <a:rPr lang="en-US" sz="2400" i="1" dirty="0" err="1"/>
              <a:t>logika</a:t>
            </a:r>
            <a:r>
              <a:rPr lang="en-US" sz="2400" i="1" dirty="0"/>
              <a:t> </a:t>
            </a:r>
            <a:r>
              <a:rPr lang="en-US" sz="2400" i="1" dirty="0" err="1"/>
              <a:t>diatas</a:t>
            </a:r>
            <a:r>
              <a:rPr lang="en-US" sz="2400" i="1" dirty="0"/>
              <a:t> </a:t>
            </a:r>
            <a:r>
              <a:rPr lang="en-US" sz="2400" i="1" dirty="0" err="1"/>
              <a:t>kertas</a:t>
            </a:r>
            <a:r>
              <a:rPr lang="en-US" sz="2400" i="1" dirty="0"/>
              <a:t>, </a:t>
            </a:r>
            <a:r>
              <a:rPr lang="en-US" sz="2400" i="1" dirty="0" err="1"/>
              <a:t>buat</a:t>
            </a:r>
            <a:r>
              <a:rPr lang="en-US" sz="2400" i="1" dirty="0"/>
              <a:t> daftar para </a:t>
            </a:r>
            <a:r>
              <a:rPr lang="en-US" sz="2400" i="1" dirty="0" err="1"/>
              <a:t>tersangka</a:t>
            </a:r>
            <a:r>
              <a:rPr lang="en-US" sz="2400" i="1" dirty="0"/>
              <a:t> yang </a:t>
            </a:r>
            <a:r>
              <a:rPr lang="en-US" sz="2400" i="1" dirty="0" err="1"/>
              <a:t>memiliki</a:t>
            </a:r>
            <a:r>
              <a:rPr lang="en-US" sz="2400" i="1" dirty="0"/>
              <a:t> motif dan </a:t>
            </a:r>
            <a:r>
              <a:rPr lang="en-US" sz="2400" i="1" dirty="0" err="1"/>
              <a:t>akhirnya</a:t>
            </a:r>
            <a:r>
              <a:rPr lang="en-US" sz="2400" i="1" dirty="0"/>
              <a:t> </a:t>
            </a:r>
            <a:r>
              <a:rPr lang="en-US" sz="2400" i="1" dirty="0" err="1"/>
              <a:t>menemukan</a:t>
            </a:r>
            <a:r>
              <a:rPr lang="en-US" sz="2400" i="1" dirty="0"/>
              <a:t> </a:t>
            </a:r>
            <a:r>
              <a:rPr lang="en-US" sz="2400" i="1" dirty="0" err="1"/>
              <a:t>pembunuhnya</a:t>
            </a:r>
            <a:endParaRPr lang="en-US" sz="2400" i="1" dirty="0"/>
          </a:p>
          <a:p>
            <a:pPr marL="441325" indent="-342900">
              <a:spcBef>
                <a:spcPts val="200"/>
              </a:spcBef>
              <a:spcAft>
                <a:spcPts val="1200"/>
              </a:spcAft>
              <a:buFont typeface="Arial" panose="020B0604020202020204" pitchFamily="34" charset="0"/>
              <a:buChar char="•"/>
            </a:pPr>
            <a:endParaRPr lang="en-US" sz="2200" i="1" dirty="0"/>
          </a:p>
        </p:txBody>
      </p:sp>
      <p:sp>
        <p:nvSpPr>
          <p:cNvPr id="8" name="Title 1">
            <a:extLst>
              <a:ext uri="{FF2B5EF4-FFF2-40B4-BE49-F238E27FC236}">
                <a16:creationId xmlns:a16="http://schemas.microsoft.com/office/drawing/2014/main" id="{994B24E5-B993-4E78-8713-AFBB45126C91}"/>
              </a:ext>
            </a:extLst>
          </p:cNvPr>
          <p:cNvSpPr>
            <a:spLocks noGrp="1"/>
          </p:cNvSpPr>
          <p:nvPr>
            <p:ph type="title"/>
          </p:nvPr>
        </p:nvSpPr>
        <p:spPr>
          <a:xfrm>
            <a:off x="1097280" y="286603"/>
            <a:ext cx="10058400" cy="1450757"/>
          </a:xfrm>
        </p:spPr>
        <p:txBody>
          <a:bodyPr>
            <a:normAutofit/>
          </a:bodyPr>
          <a:lstStyle/>
          <a:p>
            <a:r>
              <a:rPr lang="en-US" sz="4000" b="1" dirty="0"/>
              <a:t>BAHASA PEMROGRAMAN PROLOG</a:t>
            </a:r>
            <a:br>
              <a:rPr lang="id-ID" sz="4000" b="1" dirty="0"/>
            </a:br>
            <a:r>
              <a:rPr lang="en-US" sz="2700" i="1" dirty="0"/>
              <a:t>Bahasa Prolog </a:t>
            </a:r>
            <a:r>
              <a:rPr lang="en-US" sz="2700" i="1" dirty="0" err="1"/>
              <a:t>Dalam</a:t>
            </a:r>
            <a:r>
              <a:rPr lang="en-US" sz="2700" i="1" dirty="0"/>
              <a:t> </a:t>
            </a:r>
            <a:r>
              <a:rPr lang="en-US" sz="2700" i="1" dirty="0" err="1"/>
              <a:t>Sistem</a:t>
            </a:r>
            <a:r>
              <a:rPr lang="en-US" sz="2700" i="1" dirty="0"/>
              <a:t> </a:t>
            </a:r>
            <a:r>
              <a:rPr lang="en-US" sz="2700" i="1" dirty="0" err="1"/>
              <a:t>Pakar</a:t>
            </a:r>
            <a:endParaRPr lang="id-ID" sz="2700" i="1" dirty="0"/>
          </a:p>
        </p:txBody>
      </p:sp>
      <p:sp>
        <p:nvSpPr>
          <p:cNvPr id="12" name="Rounded Rectangle 37">
            <a:extLst>
              <a:ext uri="{FF2B5EF4-FFF2-40B4-BE49-F238E27FC236}">
                <a16:creationId xmlns:a16="http://schemas.microsoft.com/office/drawing/2014/main" id="{1E791449-7B2B-4B36-8E25-87C9A8FE1AAB}"/>
              </a:ext>
            </a:extLst>
          </p:cNvPr>
          <p:cNvSpPr/>
          <p:nvPr/>
        </p:nvSpPr>
        <p:spPr>
          <a:xfrm>
            <a:off x="10060302" y="858978"/>
            <a:ext cx="1095378" cy="750098"/>
          </a:xfrm>
          <a:prstGeom prst="roundRect">
            <a:avLst>
              <a:gd name="adj" fmla="val 10000"/>
            </a:avLst>
          </a:prstGeom>
          <a:blipFill rotWithShape="0">
            <a:blip r:embed="rId2"/>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ID"/>
          </a:p>
        </p:txBody>
      </p:sp>
      <p:sp>
        <p:nvSpPr>
          <p:cNvPr id="13" name="Rounded Rectangle 40">
            <a:extLst>
              <a:ext uri="{FF2B5EF4-FFF2-40B4-BE49-F238E27FC236}">
                <a16:creationId xmlns:a16="http://schemas.microsoft.com/office/drawing/2014/main" id="{5CD83DB4-84FD-446F-9B7E-576CB208627F}"/>
              </a:ext>
            </a:extLst>
          </p:cNvPr>
          <p:cNvSpPr/>
          <p:nvPr/>
        </p:nvSpPr>
        <p:spPr>
          <a:xfrm>
            <a:off x="9627349" y="1074991"/>
            <a:ext cx="432953" cy="484341"/>
          </a:xfrm>
          <a:prstGeom prst="roundRect">
            <a:avLst>
              <a:gd name="adj" fmla="val 10000"/>
            </a:avLst>
          </a:prstGeom>
          <a:blipFill rotWithShape="0">
            <a:blip r:embed="rId3"/>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ID"/>
          </a:p>
        </p:txBody>
      </p:sp>
      <p:pic>
        <p:nvPicPr>
          <p:cNvPr id="9" name="Picture 6">
            <a:extLst>
              <a:ext uri="{FF2B5EF4-FFF2-40B4-BE49-F238E27FC236}">
                <a16:creationId xmlns:a16="http://schemas.microsoft.com/office/drawing/2014/main" id="{61B23FA8-9448-44AF-B2A8-549EBA54941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98711" y="3532300"/>
            <a:ext cx="7055538" cy="1088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4108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7" end="7"/>
                                            </p:txEl>
                                          </p:spTgt>
                                        </p:tgtEl>
                                        <p:attrNameLst>
                                          <p:attrName>style.visibility</p:attrName>
                                        </p:attrNameLst>
                                      </p:cBhvr>
                                      <p:to>
                                        <p:strVal val="visible"/>
                                      </p:to>
                                    </p:set>
                                    <p:animEffect transition="in" filter="fade">
                                      <p:cBhvr>
                                        <p:cTn id="7" dur="500"/>
                                        <p:tgtEl>
                                          <p:spTgt spid="1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94B24E5-B993-4E78-8713-AFBB45126C91}"/>
              </a:ext>
            </a:extLst>
          </p:cNvPr>
          <p:cNvSpPr>
            <a:spLocks noGrp="1"/>
          </p:cNvSpPr>
          <p:nvPr>
            <p:ph type="title"/>
          </p:nvPr>
        </p:nvSpPr>
        <p:spPr>
          <a:xfrm>
            <a:off x="1097280" y="286603"/>
            <a:ext cx="10058400" cy="1450757"/>
          </a:xfrm>
        </p:spPr>
        <p:txBody>
          <a:bodyPr>
            <a:normAutofit/>
          </a:bodyPr>
          <a:lstStyle/>
          <a:p>
            <a:r>
              <a:rPr lang="en-US" sz="4000" b="1" dirty="0"/>
              <a:t>BAHASA PEMROGRAMAN PROLOG</a:t>
            </a:r>
            <a:br>
              <a:rPr lang="id-ID" sz="4000" b="1" dirty="0"/>
            </a:br>
            <a:r>
              <a:rPr lang="en-US" sz="2700" i="1" dirty="0"/>
              <a:t>Bahasa Prolog </a:t>
            </a:r>
            <a:r>
              <a:rPr lang="en-US" sz="2700" i="1" dirty="0" err="1"/>
              <a:t>Dalam</a:t>
            </a:r>
            <a:r>
              <a:rPr lang="en-US" sz="2700" i="1" dirty="0"/>
              <a:t> </a:t>
            </a:r>
            <a:r>
              <a:rPr lang="en-US" sz="2700" i="1" dirty="0" err="1"/>
              <a:t>Sistem</a:t>
            </a:r>
            <a:r>
              <a:rPr lang="en-US" sz="2700" i="1" dirty="0"/>
              <a:t> </a:t>
            </a:r>
            <a:r>
              <a:rPr lang="en-US" sz="2700" i="1" dirty="0" err="1"/>
              <a:t>Pakar</a:t>
            </a:r>
            <a:endParaRPr lang="id-ID" sz="2700" i="1" dirty="0"/>
          </a:p>
        </p:txBody>
      </p:sp>
      <p:sp>
        <p:nvSpPr>
          <p:cNvPr id="12" name="Rounded Rectangle 37">
            <a:extLst>
              <a:ext uri="{FF2B5EF4-FFF2-40B4-BE49-F238E27FC236}">
                <a16:creationId xmlns:a16="http://schemas.microsoft.com/office/drawing/2014/main" id="{1E791449-7B2B-4B36-8E25-87C9A8FE1AAB}"/>
              </a:ext>
            </a:extLst>
          </p:cNvPr>
          <p:cNvSpPr/>
          <p:nvPr/>
        </p:nvSpPr>
        <p:spPr>
          <a:xfrm>
            <a:off x="10060302" y="858978"/>
            <a:ext cx="1095378" cy="750098"/>
          </a:xfrm>
          <a:prstGeom prst="roundRect">
            <a:avLst>
              <a:gd name="adj" fmla="val 10000"/>
            </a:avLst>
          </a:prstGeom>
          <a:blipFill rotWithShape="0">
            <a:blip r:embed="rId2"/>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ID"/>
          </a:p>
        </p:txBody>
      </p:sp>
      <p:sp>
        <p:nvSpPr>
          <p:cNvPr id="13" name="Rounded Rectangle 40">
            <a:extLst>
              <a:ext uri="{FF2B5EF4-FFF2-40B4-BE49-F238E27FC236}">
                <a16:creationId xmlns:a16="http://schemas.microsoft.com/office/drawing/2014/main" id="{5CD83DB4-84FD-446F-9B7E-576CB208627F}"/>
              </a:ext>
            </a:extLst>
          </p:cNvPr>
          <p:cNvSpPr/>
          <p:nvPr/>
        </p:nvSpPr>
        <p:spPr>
          <a:xfrm>
            <a:off x="9627349" y="1074991"/>
            <a:ext cx="432953" cy="484341"/>
          </a:xfrm>
          <a:prstGeom prst="roundRect">
            <a:avLst>
              <a:gd name="adj" fmla="val 10000"/>
            </a:avLst>
          </a:prstGeom>
          <a:blipFill rotWithShape="0">
            <a:blip r:embed="rId3"/>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ID"/>
          </a:p>
        </p:txBody>
      </p:sp>
      <p:pic>
        <p:nvPicPr>
          <p:cNvPr id="7" name="Picture 7">
            <a:extLst>
              <a:ext uri="{FF2B5EF4-FFF2-40B4-BE49-F238E27FC236}">
                <a16:creationId xmlns:a16="http://schemas.microsoft.com/office/drawing/2014/main" id="{1E806407-E121-4675-B19F-19D2197EC7F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03617" y="1870561"/>
            <a:ext cx="3052150" cy="3811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9">
            <a:extLst>
              <a:ext uri="{FF2B5EF4-FFF2-40B4-BE49-F238E27FC236}">
                <a16:creationId xmlns:a16="http://schemas.microsoft.com/office/drawing/2014/main" id="{FD07C74D-A460-4C4F-926E-2EB4ED169271}"/>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770806" y="2535834"/>
            <a:ext cx="4488962" cy="315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6">
            <a:extLst>
              <a:ext uri="{FF2B5EF4-FFF2-40B4-BE49-F238E27FC236}">
                <a16:creationId xmlns:a16="http://schemas.microsoft.com/office/drawing/2014/main" id="{F9784864-DC60-4496-9824-1F44D039D43F}"/>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262265" y="1870561"/>
            <a:ext cx="4898484" cy="4460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Content Placeholder 11">
            <a:extLst>
              <a:ext uri="{FF2B5EF4-FFF2-40B4-BE49-F238E27FC236}">
                <a16:creationId xmlns:a16="http://schemas.microsoft.com/office/drawing/2014/main" id="{8D7EF710-5F64-4F01-B9F2-01C702AF1D64}"/>
              </a:ext>
            </a:extLst>
          </p:cNvPr>
          <p:cNvSpPr txBox="1">
            <a:spLocks/>
          </p:cNvSpPr>
          <p:nvPr/>
        </p:nvSpPr>
        <p:spPr>
          <a:xfrm>
            <a:off x="203617" y="5828972"/>
            <a:ext cx="6945328" cy="46210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2075" indent="0">
              <a:buFontTx/>
              <a:buNone/>
            </a:pPr>
            <a:r>
              <a:rPr lang="en-US" altLang="id-ID" sz="1600" dirty="0"/>
              <a:t>/* Adapted from a program created by the Prolog Development Center */</a:t>
            </a:r>
            <a:endParaRPr lang="id-ID" altLang="id-ID" sz="1600" dirty="0"/>
          </a:p>
        </p:txBody>
      </p:sp>
    </p:spTree>
    <p:extLst>
      <p:ext uri="{BB962C8B-B14F-4D97-AF65-F5344CB8AC3E}">
        <p14:creationId xmlns:p14="http://schemas.microsoft.com/office/powerpoint/2010/main" val="197670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11">
            <a:extLst>
              <a:ext uri="{FF2B5EF4-FFF2-40B4-BE49-F238E27FC236}">
                <a16:creationId xmlns:a16="http://schemas.microsoft.com/office/drawing/2014/main" id="{B345FC37-C10F-4729-A837-1625721FF460}"/>
              </a:ext>
            </a:extLst>
          </p:cNvPr>
          <p:cNvSpPr txBox="1">
            <a:spLocks/>
          </p:cNvSpPr>
          <p:nvPr/>
        </p:nvSpPr>
        <p:spPr>
          <a:xfrm>
            <a:off x="1097280" y="1825089"/>
            <a:ext cx="10058400" cy="4502559"/>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0"/>
              </a:spcBef>
              <a:spcAft>
                <a:spcPts val="600"/>
              </a:spcAft>
              <a:buNone/>
            </a:pPr>
            <a:r>
              <a:rPr lang="en-US" sz="2400" b="1" dirty="0" err="1"/>
              <a:t>Inferensi</a:t>
            </a:r>
            <a:endParaRPr lang="en-US" sz="2400" b="1" i="1" dirty="0"/>
          </a:p>
          <a:p>
            <a:pPr marL="98425" indent="0">
              <a:spcBef>
                <a:spcPts val="200"/>
              </a:spcBef>
              <a:spcAft>
                <a:spcPts val="1200"/>
              </a:spcAft>
              <a:buNone/>
            </a:pPr>
            <a:r>
              <a:rPr lang="en-US" sz="2200" dirty="0"/>
              <a:t>Hasil </a:t>
            </a:r>
            <a:r>
              <a:rPr lang="en-US" sz="2200" dirty="0" err="1"/>
              <a:t>inferensinya</a:t>
            </a:r>
            <a:r>
              <a:rPr lang="en-US" sz="2200" dirty="0"/>
              <a:t> </a:t>
            </a:r>
            <a:r>
              <a:rPr lang="en-US" sz="2200" dirty="0" err="1"/>
              <a:t>adalah</a:t>
            </a:r>
            <a:r>
              <a:rPr lang="en-US" sz="2200" dirty="0"/>
              <a:t> :</a:t>
            </a:r>
          </a:p>
          <a:p>
            <a:pPr marL="441325" indent="-342900">
              <a:spcBef>
                <a:spcPts val="200"/>
              </a:spcBef>
              <a:spcAft>
                <a:spcPts val="1200"/>
              </a:spcAft>
              <a:buFont typeface="Arial" panose="020B0604020202020204" pitchFamily="34" charset="0"/>
              <a:buChar char="•"/>
            </a:pPr>
            <a:r>
              <a:rPr lang="en-US" sz="2200" dirty="0"/>
              <a:t>Para </a:t>
            </a:r>
            <a:r>
              <a:rPr lang="en-US" sz="2200" dirty="0" err="1"/>
              <a:t>tersangka</a:t>
            </a:r>
            <a:r>
              <a:rPr lang="en-US" sz="2200" dirty="0"/>
              <a:t> </a:t>
            </a:r>
            <a:r>
              <a:rPr lang="en-US" sz="2200" dirty="0" err="1"/>
              <a:t>adalah</a:t>
            </a:r>
            <a:r>
              <a:rPr lang="en-US" sz="2200" dirty="0"/>
              <a:t> Bert dan Allan.</a:t>
            </a:r>
          </a:p>
          <a:p>
            <a:pPr marL="441325" indent="-342900">
              <a:spcBef>
                <a:spcPts val="200"/>
              </a:spcBef>
              <a:spcAft>
                <a:spcPts val="1200"/>
              </a:spcAft>
              <a:buFont typeface="Arial" panose="020B0604020202020204" pitchFamily="34" charset="0"/>
              <a:buChar char="•"/>
            </a:pPr>
            <a:r>
              <a:rPr lang="en-US" sz="2200" dirty="0"/>
              <a:t>Orang-orang </a:t>
            </a:r>
            <a:r>
              <a:rPr lang="en-US" sz="2200" dirty="0" err="1"/>
              <a:t>berikut</a:t>
            </a:r>
            <a:r>
              <a:rPr lang="en-US" sz="2200" dirty="0"/>
              <a:t> </a:t>
            </a:r>
            <a:r>
              <a:rPr lang="en-US" sz="2200" dirty="0" err="1"/>
              <a:t>memiliki</a:t>
            </a:r>
            <a:r>
              <a:rPr lang="en-US" sz="2200" dirty="0"/>
              <a:t> motif:</a:t>
            </a:r>
          </a:p>
          <a:p>
            <a:pPr marL="804863" indent="-342900">
              <a:spcBef>
                <a:spcPts val="200"/>
              </a:spcBef>
              <a:spcAft>
                <a:spcPts val="1200"/>
              </a:spcAft>
              <a:buFont typeface="Arial" panose="020B0604020202020204" pitchFamily="34" charset="0"/>
              <a:buChar char="•"/>
            </a:pPr>
            <a:r>
              <a:rPr lang="en-US" sz="2200" dirty="0"/>
              <a:t>Bert (jealousy)</a:t>
            </a:r>
          </a:p>
          <a:p>
            <a:pPr marL="804863" indent="-342900">
              <a:spcBef>
                <a:spcPts val="200"/>
              </a:spcBef>
              <a:spcAft>
                <a:spcPts val="1200"/>
              </a:spcAft>
              <a:buFont typeface="Arial" panose="020B0604020202020204" pitchFamily="34" charset="0"/>
              <a:buChar char="•"/>
            </a:pPr>
            <a:r>
              <a:rPr lang="en-US" sz="2200" dirty="0"/>
              <a:t>John (jealousy)</a:t>
            </a:r>
          </a:p>
          <a:p>
            <a:pPr marL="804863" indent="-342900">
              <a:spcBef>
                <a:spcPts val="200"/>
              </a:spcBef>
              <a:spcAft>
                <a:spcPts val="1200"/>
              </a:spcAft>
              <a:buFont typeface="Arial" panose="020B0604020202020204" pitchFamily="34" charset="0"/>
              <a:buChar char="•"/>
            </a:pPr>
            <a:r>
              <a:rPr lang="en-US" sz="2200" dirty="0"/>
              <a:t>Barbara (jealousy)</a:t>
            </a:r>
          </a:p>
          <a:p>
            <a:pPr marL="804863" indent="-342900">
              <a:spcBef>
                <a:spcPts val="200"/>
              </a:spcBef>
              <a:spcAft>
                <a:spcPts val="1200"/>
              </a:spcAft>
              <a:buFont typeface="Arial" panose="020B0604020202020204" pitchFamily="34" charset="0"/>
              <a:buChar char="•"/>
            </a:pPr>
            <a:r>
              <a:rPr lang="en-US" sz="2200" dirty="0"/>
              <a:t>John (jealousy).</a:t>
            </a:r>
          </a:p>
          <a:p>
            <a:pPr marL="441325" indent="-342900">
              <a:spcBef>
                <a:spcPts val="200"/>
              </a:spcBef>
              <a:spcAft>
                <a:spcPts val="1200"/>
              </a:spcAft>
              <a:buFont typeface="Arial" panose="020B0604020202020204" pitchFamily="34" charset="0"/>
              <a:buChar char="•"/>
            </a:pPr>
            <a:r>
              <a:rPr lang="en-US" sz="2200" dirty="0"/>
              <a:t>Bert </a:t>
            </a:r>
            <a:r>
              <a:rPr lang="en-US" sz="2200" dirty="0" err="1"/>
              <a:t>bersalah</a:t>
            </a:r>
            <a:r>
              <a:rPr lang="en-US" sz="2200" dirty="0"/>
              <a:t> </a:t>
            </a:r>
            <a:r>
              <a:rPr lang="en-US" sz="2200" dirty="0" err="1"/>
              <a:t>karena</a:t>
            </a:r>
            <a:r>
              <a:rPr lang="en-US" sz="2200" dirty="0"/>
              <a:t> </a:t>
            </a:r>
            <a:r>
              <a:rPr lang="en-US" sz="2200" dirty="0" err="1"/>
              <a:t>ia</a:t>
            </a:r>
            <a:r>
              <a:rPr lang="en-US" sz="2200" dirty="0"/>
              <a:t> </a:t>
            </a:r>
            <a:r>
              <a:rPr lang="en-US" sz="2200" dirty="0" err="1"/>
              <a:t>adalah</a:t>
            </a:r>
            <a:r>
              <a:rPr lang="en-US" sz="2200" dirty="0"/>
              <a:t> </a:t>
            </a:r>
            <a:r>
              <a:rPr lang="en-US" sz="2200" dirty="0" err="1"/>
              <a:t>tersangka</a:t>
            </a:r>
            <a:r>
              <a:rPr lang="en-US" sz="2200" dirty="0"/>
              <a:t>, </a:t>
            </a:r>
            <a:r>
              <a:rPr lang="en-US" sz="2200" dirty="0" err="1"/>
              <a:t>memiliki</a:t>
            </a:r>
            <a:r>
              <a:rPr lang="en-US" sz="2200" dirty="0"/>
              <a:t> motif, dan </a:t>
            </a:r>
            <a:r>
              <a:rPr lang="en-US" sz="2200" dirty="0" err="1"/>
              <a:t>dioleskan</a:t>
            </a:r>
            <a:r>
              <a:rPr lang="en-US" sz="2200" dirty="0"/>
              <a:t> pada </a:t>
            </a:r>
            <a:r>
              <a:rPr lang="en-US" sz="2200" dirty="0" err="1"/>
              <a:t>barang</a:t>
            </a:r>
            <a:r>
              <a:rPr lang="en-US" sz="2200" dirty="0"/>
              <a:t> yang </a:t>
            </a:r>
            <a:r>
              <a:rPr lang="en-US" sz="2200" dirty="0" err="1"/>
              <a:t>sama</a:t>
            </a:r>
            <a:r>
              <a:rPr lang="en-US" sz="2200" dirty="0"/>
              <a:t> </a:t>
            </a:r>
            <a:r>
              <a:rPr lang="en-US" sz="2200" dirty="0" err="1"/>
              <a:t>dengan</a:t>
            </a:r>
            <a:r>
              <a:rPr lang="en-US" sz="2200" dirty="0"/>
              <a:t> korban.</a:t>
            </a:r>
          </a:p>
          <a:p>
            <a:pPr marL="441325" indent="-342900">
              <a:spcBef>
                <a:spcPts val="200"/>
              </a:spcBef>
              <a:spcAft>
                <a:spcPts val="1200"/>
              </a:spcAft>
              <a:buFont typeface="Arial" panose="020B0604020202020204" pitchFamily="34" charset="0"/>
              <a:buChar char="•"/>
            </a:pPr>
            <a:endParaRPr lang="en-US" sz="2200" i="1" dirty="0"/>
          </a:p>
        </p:txBody>
      </p:sp>
      <p:sp>
        <p:nvSpPr>
          <p:cNvPr id="8" name="Title 1">
            <a:extLst>
              <a:ext uri="{FF2B5EF4-FFF2-40B4-BE49-F238E27FC236}">
                <a16:creationId xmlns:a16="http://schemas.microsoft.com/office/drawing/2014/main" id="{994B24E5-B993-4E78-8713-AFBB45126C91}"/>
              </a:ext>
            </a:extLst>
          </p:cNvPr>
          <p:cNvSpPr>
            <a:spLocks noGrp="1"/>
          </p:cNvSpPr>
          <p:nvPr>
            <p:ph type="title"/>
          </p:nvPr>
        </p:nvSpPr>
        <p:spPr>
          <a:xfrm>
            <a:off x="1097280" y="286603"/>
            <a:ext cx="10058400" cy="1450757"/>
          </a:xfrm>
        </p:spPr>
        <p:txBody>
          <a:bodyPr>
            <a:normAutofit/>
          </a:bodyPr>
          <a:lstStyle/>
          <a:p>
            <a:r>
              <a:rPr lang="en-US" sz="4000" b="1" dirty="0"/>
              <a:t>BAHASA PEMROGRAMAN PROLOG</a:t>
            </a:r>
            <a:br>
              <a:rPr lang="id-ID" sz="4000" b="1" dirty="0"/>
            </a:br>
            <a:r>
              <a:rPr lang="en-US" sz="2700" i="1" dirty="0"/>
              <a:t>Bahasa Prolog </a:t>
            </a:r>
            <a:r>
              <a:rPr lang="en-US" sz="2700" i="1" dirty="0" err="1"/>
              <a:t>Dalam</a:t>
            </a:r>
            <a:r>
              <a:rPr lang="en-US" sz="2700" i="1" dirty="0"/>
              <a:t> </a:t>
            </a:r>
            <a:r>
              <a:rPr lang="en-US" sz="2700" i="1" dirty="0" err="1"/>
              <a:t>Sistem</a:t>
            </a:r>
            <a:r>
              <a:rPr lang="en-US" sz="2700" i="1" dirty="0"/>
              <a:t> </a:t>
            </a:r>
            <a:r>
              <a:rPr lang="en-US" sz="2700" i="1" dirty="0" err="1"/>
              <a:t>Pakar</a:t>
            </a:r>
            <a:endParaRPr lang="id-ID" sz="2700" i="1" dirty="0"/>
          </a:p>
        </p:txBody>
      </p:sp>
      <p:sp>
        <p:nvSpPr>
          <p:cNvPr id="12" name="Rounded Rectangle 37">
            <a:extLst>
              <a:ext uri="{FF2B5EF4-FFF2-40B4-BE49-F238E27FC236}">
                <a16:creationId xmlns:a16="http://schemas.microsoft.com/office/drawing/2014/main" id="{1E791449-7B2B-4B36-8E25-87C9A8FE1AAB}"/>
              </a:ext>
            </a:extLst>
          </p:cNvPr>
          <p:cNvSpPr/>
          <p:nvPr/>
        </p:nvSpPr>
        <p:spPr>
          <a:xfrm>
            <a:off x="10060302" y="858978"/>
            <a:ext cx="1095378" cy="750098"/>
          </a:xfrm>
          <a:prstGeom prst="roundRect">
            <a:avLst>
              <a:gd name="adj" fmla="val 10000"/>
            </a:avLst>
          </a:prstGeom>
          <a:blipFill rotWithShape="0">
            <a:blip r:embed="rId2"/>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ID"/>
          </a:p>
        </p:txBody>
      </p:sp>
      <p:sp>
        <p:nvSpPr>
          <p:cNvPr id="13" name="Rounded Rectangle 40">
            <a:extLst>
              <a:ext uri="{FF2B5EF4-FFF2-40B4-BE49-F238E27FC236}">
                <a16:creationId xmlns:a16="http://schemas.microsoft.com/office/drawing/2014/main" id="{5CD83DB4-84FD-446F-9B7E-576CB208627F}"/>
              </a:ext>
            </a:extLst>
          </p:cNvPr>
          <p:cNvSpPr/>
          <p:nvPr/>
        </p:nvSpPr>
        <p:spPr>
          <a:xfrm>
            <a:off x="9627349" y="1074991"/>
            <a:ext cx="432953" cy="484341"/>
          </a:xfrm>
          <a:prstGeom prst="roundRect">
            <a:avLst>
              <a:gd name="adj" fmla="val 10000"/>
            </a:avLst>
          </a:prstGeom>
          <a:blipFill rotWithShape="0">
            <a:blip r:embed="rId3"/>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ID"/>
          </a:p>
        </p:txBody>
      </p:sp>
    </p:spTree>
    <p:extLst>
      <p:ext uri="{BB962C8B-B14F-4D97-AF65-F5344CB8AC3E}">
        <p14:creationId xmlns:p14="http://schemas.microsoft.com/office/powerpoint/2010/main" val="34353062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11">
            <a:extLst>
              <a:ext uri="{FF2B5EF4-FFF2-40B4-BE49-F238E27FC236}">
                <a16:creationId xmlns:a16="http://schemas.microsoft.com/office/drawing/2014/main" id="{B345FC37-C10F-4729-A837-1625721FF460}"/>
              </a:ext>
            </a:extLst>
          </p:cNvPr>
          <p:cNvSpPr txBox="1">
            <a:spLocks/>
          </p:cNvSpPr>
          <p:nvPr/>
        </p:nvSpPr>
        <p:spPr>
          <a:xfrm>
            <a:off x="1097280" y="1825089"/>
            <a:ext cx="5088588" cy="4502559"/>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0"/>
              </a:spcBef>
              <a:spcAft>
                <a:spcPts val="600"/>
              </a:spcAft>
              <a:buNone/>
            </a:pPr>
            <a:r>
              <a:rPr lang="en-US" sz="2400" b="1" dirty="0" err="1"/>
              <a:t>Bekerja</a:t>
            </a:r>
            <a:r>
              <a:rPr lang="en-US" sz="2400" b="1" dirty="0"/>
              <a:t> </a:t>
            </a:r>
            <a:r>
              <a:rPr lang="en-US" sz="2400" b="1" dirty="0" err="1"/>
              <a:t>Dengan</a:t>
            </a:r>
            <a:r>
              <a:rPr lang="en-US" sz="2400" b="1" dirty="0"/>
              <a:t> </a:t>
            </a:r>
            <a:r>
              <a:rPr lang="en-US" sz="2400" b="1" i="1" dirty="0"/>
              <a:t>List</a:t>
            </a:r>
          </a:p>
          <a:p>
            <a:pPr marL="98425" indent="0">
              <a:spcBef>
                <a:spcPts val="200"/>
              </a:spcBef>
              <a:spcAft>
                <a:spcPts val="800"/>
              </a:spcAft>
              <a:buNone/>
            </a:pPr>
            <a:r>
              <a:rPr lang="en-US" sz="2200" dirty="0"/>
              <a:t>PROLOG </a:t>
            </a:r>
            <a:r>
              <a:rPr lang="en-US" sz="2200" dirty="0" err="1"/>
              <a:t>menyediakan</a:t>
            </a:r>
            <a:r>
              <a:rPr lang="en-US" sz="2200" dirty="0"/>
              <a:t> </a:t>
            </a:r>
            <a:r>
              <a:rPr lang="en-US" sz="2200" dirty="0" err="1"/>
              <a:t>mekanisme</a:t>
            </a:r>
            <a:r>
              <a:rPr lang="en-US" sz="2200" dirty="0"/>
              <a:t> </a:t>
            </a:r>
            <a:r>
              <a:rPr lang="en-US" sz="2200" dirty="0" err="1"/>
              <a:t>untuk</a:t>
            </a:r>
            <a:r>
              <a:rPr lang="en-US" sz="2200" dirty="0"/>
              <a:t> </a:t>
            </a:r>
            <a:r>
              <a:rPr lang="en-US" sz="2200" dirty="0" err="1"/>
              <a:t>bekerja</a:t>
            </a:r>
            <a:r>
              <a:rPr lang="en-US" sz="2200" dirty="0"/>
              <a:t> </a:t>
            </a:r>
            <a:r>
              <a:rPr lang="en-US" sz="2200" dirty="0" err="1"/>
              <a:t>dengan</a:t>
            </a:r>
            <a:r>
              <a:rPr lang="en-US" sz="2200" dirty="0"/>
              <a:t> </a:t>
            </a:r>
            <a:r>
              <a:rPr lang="en-US" sz="2200" i="1" dirty="0"/>
              <a:t>list</a:t>
            </a:r>
            <a:r>
              <a:rPr lang="en-US" sz="2200" dirty="0"/>
              <a:t> - </a:t>
            </a:r>
            <a:r>
              <a:rPr lang="en-US" sz="2200" dirty="0" err="1"/>
              <a:t>mekanisme</a:t>
            </a:r>
            <a:r>
              <a:rPr lang="en-US" sz="2200" dirty="0"/>
              <a:t> </a:t>
            </a:r>
            <a:r>
              <a:rPr lang="en-US" sz="2200" dirty="0" err="1"/>
              <a:t>utamanya</a:t>
            </a:r>
            <a:r>
              <a:rPr lang="en-US" sz="2200" dirty="0"/>
              <a:t> </a:t>
            </a:r>
            <a:r>
              <a:rPr lang="en-US" sz="2200" dirty="0" err="1"/>
              <a:t>untuk</a:t>
            </a:r>
            <a:r>
              <a:rPr lang="en-US" sz="2200" dirty="0"/>
              <a:t> </a:t>
            </a:r>
            <a:r>
              <a:rPr lang="en-US" sz="2200" dirty="0" err="1"/>
              <a:t>menangani</a:t>
            </a:r>
            <a:r>
              <a:rPr lang="en-US" sz="2200" dirty="0"/>
              <a:t> </a:t>
            </a:r>
            <a:r>
              <a:rPr lang="en-US" sz="2200" dirty="0" err="1"/>
              <a:t>sejumlah</a:t>
            </a:r>
            <a:r>
              <a:rPr lang="en-US" sz="2200" dirty="0"/>
              <a:t> </a:t>
            </a:r>
            <a:r>
              <a:rPr lang="en-US" sz="2200" dirty="0" err="1"/>
              <a:t>besar</a:t>
            </a:r>
            <a:r>
              <a:rPr lang="en-US" sz="2200" dirty="0"/>
              <a:t> data.</a:t>
            </a:r>
          </a:p>
          <a:p>
            <a:pPr marL="98425" indent="0">
              <a:spcBef>
                <a:spcPts val="200"/>
              </a:spcBef>
              <a:spcAft>
                <a:spcPts val="800"/>
              </a:spcAft>
              <a:buNone/>
            </a:pPr>
            <a:r>
              <a:rPr lang="en-US" sz="2200" b="1" i="1" dirty="0"/>
              <a:t>List</a:t>
            </a:r>
            <a:r>
              <a:rPr lang="en-US" sz="2200" dirty="0"/>
              <a:t> </a:t>
            </a:r>
            <a:r>
              <a:rPr lang="en-US" sz="2200" dirty="0" err="1"/>
              <a:t>dapat</a:t>
            </a:r>
            <a:r>
              <a:rPr lang="en-US" sz="2200" dirty="0"/>
              <a:t> </a:t>
            </a:r>
            <a:r>
              <a:rPr lang="en-US" sz="2200" dirty="0" err="1"/>
              <a:t>dipecah</a:t>
            </a:r>
            <a:r>
              <a:rPr lang="en-US" sz="2200" dirty="0"/>
              <a:t> </a:t>
            </a:r>
            <a:r>
              <a:rPr lang="en-US" sz="2200" dirty="0" err="1"/>
              <a:t>menjadi</a:t>
            </a:r>
            <a:r>
              <a:rPr lang="en-US" sz="2200" dirty="0"/>
              <a:t> </a:t>
            </a:r>
            <a:r>
              <a:rPr lang="en-US" sz="2200" dirty="0" err="1"/>
              <a:t>dua</a:t>
            </a:r>
            <a:r>
              <a:rPr lang="en-US" sz="2200" dirty="0"/>
              <a:t> </a:t>
            </a:r>
            <a:r>
              <a:rPr lang="en-US" sz="2200" dirty="0" err="1"/>
              <a:t>bagian</a:t>
            </a:r>
            <a:r>
              <a:rPr lang="en-US" sz="2200" dirty="0"/>
              <a:t>: </a:t>
            </a:r>
          </a:p>
          <a:p>
            <a:pPr marL="441325" indent="-342900">
              <a:spcBef>
                <a:spcPts val="200"/>
              </a:spcBef>
              <a:spcAft>
                <a:spcPts val="800"/>
              </a:spcAft>
              <a:buFont typeface="Arial" panose="020B0604020202020204" pitchFamily="34" charset="0"/>
              <a:buChar char="•"/>
            </a:pPr>
            <a:r>
              <a:rPr lang="en-US" sz="2200" b="1" i="1" dirty="0"/>
              <a:t>Head</a:t>
            </a:r>
            <a:r>
              <a:rPr lang="en-US" sz="2200" dirty="0"/>
              <a:t>, </a:t>
            </a:r>
            <a:r>
              <a:rPr lang="en-US" sz="2200" dirty="0" err="1"/>
              <a:t>yaitu</a:t>
            </a:r>
            <a:r>
              <a:rPr lang="en-US" sz="2200" dirty="0"/>
              <a:t>, </a:t>
            </a:r>
            <a:r>
              <a:rPr lang="en-US" sz="2200" dirty="0" err="1"/>
              <a:t>elemen</a:t>
            </a:r>
            <a:r>
              <a:rPr lang="en-US" sz="2200" dirty="0"/>
              <a:t> </a:t>
            </a:r>
            <a:r>
              <a:rPr lang="en-US" sz="2200" dirty="0" err="1"/>
              <a:t>pertama</a:t>
            </a:r>
            <a:r>
              <a:rPr lang="en-US" sz="2200" dirty="0"/>
              <a:t> dan </a:t>
            </a:r>
          </a:p>
          <a:p>
            <a:pPr marL="441325" indent="-342900">
              <a:spcBef>
                <a:spcPts val="200"/>
              </a:spcBef>
              <a:spcAft>
                <a:spcPts val="800"/>
              </a:spcAft>
              <a:buFont typeface="Arial" panose="020B0604020202020204" pitchFamily="34" charset="0"/>
              <a:buChar char="•"/>
            </a:pPr>
            <a:r>
              <a:rPr lang="en-US" sz="2200" b="1" i="1" dirty="0"/>
              <a:t>Tail</a:t>
            </a:r>
            <a:r>
              <a:rPr lang="en-US" sz="2200" dirty="0"/>
              <a:t>, </a:t>
            </a:r>
            <a:r>
              <a:rPr lang="en-US" sz="2200" dirty="0" err="1"/>
              <a:t>yaitu</a:t>
            </a:r>
            <a:r>
              <a:rPr lang="en-US" sz="2200" dirty="0"/>
              <a:t>, </a:t>
            </a:r>
            <a:r>
              <a:rPr lang="en-US" sz="2200" dirty="0" err="1"/>
              <a:t>sisa</a:t>
            </a:r>
            <a:r>
              <a:rPr lang="en-US" sz="2200" dirty="0"/>
              <a:t> list </a:t>
            </a:r>
            <a:r>
              <a:rPr lang="en-US" sz="2200" dirty="0" err="1"/>
              <a:t>setelah</a:t>
            </a:r>
            <a:r>
              <a:rPr lang="en-US" sz="2200" dirty="0"/>
              <a:t> </a:t>
            </a:r>
            <a:r>
              <a:rPr lang="en-US" sz="2200" dirty="0" err="1"/>
              <a:t>elemen</a:t>
            </a:r>
            <a:r>
              <a:rPr lang="en-US" sz="2200" dirty="0"/>
              <a:t> </a:t>
            </a:r>
            <a:r>
              <a:rPr lang="en-US" sz="2200" dirty="0" err="1"/>
              <a:t>pertama</a:t>
            </a:r>
            <a:r>
              <a:rPr lang="en-US" sz="2200" dirty="0"/>
              <a:t> </a:t>
            </a:r>
            <a:r>
              <a:rPr lang="en-US" sz="2200" dirty="0" err="1"/>
              <a:t>dihapus</a:t>
            </a:r>
            <a:r>
              <a:rPr lang="en-US" sz="2200" dirty="0"/>
              <a:t> (</a:t>
            </a:r>
            <a:r>
              <a:rPr lang="en-US" sz="2200" dirty="0" err="1"/>
              <a:t>ini</a:t>
            </a:r>
            <a:r>
              <a:rPr lang="en-US" sz="2200" dirty="0"/>
              <a:t> </a:t>
            </a:r>
            <a:r>
              <a:rPr lang="en-US" sz="2200" dirty="0" err="1"/>
              <a:t>mungkin</a:t>
            </a:r>
            <a:r>
              <a:rPr lang="en-US" sz="2200" dirty="0"/>
              <a:t> </a:t>
            </a:r>
            <a:r>
              <a:rPr lang="en-US" sz="2200" dirty="0" err="1"/>
              <a:t>kosong</a:t>
            </a:r>
            <a:r>
              <a:rPr lang="en-US" sz="2200" dirty="0"/>
              <a:t>)</a:t>
            </a:r>
          </a:p>
          <a:p>
            <a:pPr marL="98425" indent="0">
              <a:spcBef>
                <a:spcPts val="200"/>
              </a:spcBef>
              <a:spcAft>
                <a:spcPts val="800"/>
              </a:spcAft>
              <a:buNone/>
            </a:pPr>
            <a:r>
              <a:rPr lang="en-US" sz="2200" dirty="0" err="1"/>
              <a:t>Misalnya</a:t>
            </a:r>
            <a:r>
              <a:rPr lang="en-US" sz="2200" dirty="0"/>
              <a:t> </a:t>
            </a:r>
            <a:r>
              <a:rPr lang="en-US" sz="2200" dirty="0" err="1"/>
              <a:t>dalam</a:t>
            </a:r>
            <a:r>
              <a:rPr lang="en-US" sz="2200" dirty="0"/>
              <a:t> </a:t>
            </a:r>
            <a:r>
              <a:rPr lang="en-US" sz="2200" b="1" i="1" dirty="0"/>
              <a:t>list </a:t>
            </a:r>
            <a:r>
              <a:rPr lang="en-US" sz="2200" dirty="0"/>
              <a:t>[</a:t>
            </a:r>
            <a:r>
              <a:rPr lang="en-US" sz="2200" dirty="0" err="1"/>
              <a:t>ujang</a:t>
            </a:r>
            <a:r>
              <a:rPr lang="en-US" sz="2200" dirty="0"/>
              <a:t>, </a:t>
            </a:r>
            <a:r>
              <a:rPr lang="en-US" sz="2200" dirty="0" err="1"/>
              <a:t>encep</a:t>
            </a:r>
            <a:r>
              <a:rPr lang="en-US" sz="2200" dirty="0"/>
              <a:t>, </a:t>
            </a:r>
            <a:r>
              <a:rPr lang="en-US" sz="2200" dirty="0" err="1"/>
              <a:t>aang</a:t>
            </a:r>
            <a:r>
              <a:rPr lang="en-US" sz="2200" dirty="0"/>
              <a:t>]  </a:t>
            </a:r>
          </a:p>
          <a:p>
            <a:pPr marL="441325" indent="-342900">
              <a:spcBef>
                <a:spcPts val="200"/>
              </a:spcBef>
              <a:spcAft>
                <a:spcPts val="800"/>
              </a:spcAft>
              <a:buFont typeface="Arial" panose="020B0604020202020204" pitchFamily="34" charset="0"/>
              <a:buChar char="•"/>
            </a:pPr>
            <a:r>
              <a:rPr lang="en-US" sz="2200" b="1" i="1" dirty="0"/>
              <a:t>Head</a:t>
            </a:r>
            <a:r>
              <a:rPr lang="en-US" sz="2200" dirty="0"/>
              <a:t> </a:t>
            </a:r>
            <a:r>
              <a:rPr lang="en-US" sz="2200" dirty="0" err="1"/>
              <a:t>adalah</a:t>
            </a:r>
            <a:r>
              <a:rPr lang="en-US" sz="2200" dirty="0"/>
              <a:t> </a:t>
            </a:r>
            <a:r>
              <a:rPr lang="en-US" sz="2200" dirty="0" err="1"/>
              <a:t>elemen</a:t>
            </a:r>
            <a:r>
              <a:rPr lang="en-US" sz="2200" dirty="0"/>
              <a:t> ‘</a:t>
            </a:r>
            <a:r>
              <a:rPr lang="en-US" sz="2200" dirty="0" err="1"/>
              <a:t>ujang</a:t>
            </a:r>
            <a:r>
              <a:rPr lang="en-US" sz="2200" dirty="0"/>
              <a:t>’ </a:t>
            </a:r>
          </a:p>
          <a:p>
            <a:pPr marL="441325" indent="-342900">
              <a:spcBef>
                <a:spcPts val="200"/>
              </a:spcBef>
              <a:spcAft>
                <a:spcPts val="800"/>
              </a:spcAft>
              <a:buFont typeface="Arial" panose="020B0604020202020204" pitchFamily="34" charset="0"/>
              <a:buChar char="•"/>
            </a:pPr>
            <a:r>
              <a:rPr lang="en-US" sz="2200" b="1" i="1" dirty="0"/>
              <a:t>Tail</a:t>
            </a:r>
            <a:r>
              <a:rPr lang="en-US" sz="2200" i="1" dirty="0"/>
              <a:t> </a:t>
            </a:r>
            <a:r>
              <a:rPr lang="en-US" sz="2200" dirty="0" err="1"/>
              <a:t>adalah</a:t>
            </a:r>
            <a:r>
              <a:rPr lang="en-US" sz="2200" dirty="0"/>
              <a:t> daftar [</a:t>
            </a:r>
            <a:r>
              <a:rPr lang="en-US" sz="2200" dirty="0" err="1"/>
              <a:t>encep</a:t>
            </a:r>
            <a:r>
              <a:rPr lang="en-US" sz="2200" dirty="0"/>
              <a:t>, </a:t>
            </a:r>
            <a:r>
              <a:rPr lang="en-US" sz="2200" dirty="0" err="1"/>
              <a:t>aang</a:t>
            </a:r>
            <a:r>
              <a:rPr lang="en-US" sz="2200" dirty="0"/>
              <a:t>].</a:t>
            </a:r>
            <a:endParaRPr lang="en-US" sz="2200" i="1" dirty="0"/>
          </a:p>
        </p:txBody>
      </p:sp>
      <p:sp>
        <p:nvSpPr>
          <p:cNvPr id="8" name="Title 1">
            <a:extLst>
              <a:ext uri="{FF2B5EF4-FFF2-40B4-BE49-F238E27FC236}">
                <a16:creationId xmlns:a16="http://schemas.microsoft.com/office/drawing/2014/main" id="{994B24E5-B993-4E78-8713-AFBB45126C91}"/>
              </a:ext>
            </a:extLst>
          </p:cNvPr>
          <p:cNvSpPr>
            <a:spLocks noGrp="1"/>
          </p:cNvSpPr>
          <p:nvPr>
            <p:ph type="title"/>
          </p:nvPr>
        </p:nvSpPr>
        <p:spPr>
          <a:xfrm>
            <a:off x="1097280" y="286603"/>
            <a:ext cx="10058400" cy="1450757"/>
          </a:xfrm>
        </p:spPr>
        <p:txBody>
          <a:bodyPr>
            <a:normAutofit/>
          </a:bodyPr>
          <a:lstStyle/>
          <a:p>
            <a:r>
              <a:rPr lang="en-US" sz="4000" b="1" dirty="0"/>
              <a:t>BAHASA PEMROGRAMAN PROLOG</a:t>
            </a:r>
            <a:br>
              <a:rPr lang="id-ID" sz="4000" b="1" dirty="0"/>
            </a:br>
            <a:r>
              <a:rPr lang="en-US" sz="2700" i="1" dirty="0"/>
              <a:t>Bahasa Prolog </a:t>
            </a:r>
            <a:r>
              <a:rPr lang="en-US" sz="2700" i="1" dirty="0" err="1"/>
              <a:t>Dalam</a:t>
            </a:r>
            <a:r>
              <a:rPr lang="en-US" sz="2700" i="1" dirty="0"/>
              <a:t> </a:t>
            </a:r>
            <a:r>
              <a:rPr lang="en-US" sz="2700" i="1" dirty="0" err="1"/>
              <a:t>Sistem</a:t>
            </a:r>
            <a:r>
              <a:rPr lang="en-US" sz="2700" i="1" dirty="0"/>
              <a:t> </a:t>
            </a:r>
            <a:r>
              <a:rPr lang="en-US" sz="2700" i="1" dirty="0" err="1"/>
              <a:t>Pakar</a:t>
            </a:r>
            <a:endParaRPr lang="id-ID" sz="2700" i="1" dirty="0"/>
          </a:p>
        </p:txBody>
      </p:sp>
      <p:sp>
        <p:nvSpPr>
          <p:cNvPr id="12" name="Rounded Rectangle 37">
            <a:extLst>
              <a:ext uri="{FF2B5EF4-FFF2-40B4-BE49-F238E27FC236}">
                <a16:creationId xmlns:a16="http://schemas.microsoft.com/office/drawing/2014/main" id="{1E791449-7B2B-4B36-8E25-87C9A8FE1AAB}"/>
              </a:ext>
            </a:extLst>
          </p:cNvPr>
          <p:cNvSpPr/>
          <p:nvPr/>
        </p:nvSpPr>
        <p:spPr>
          <a:xfrm>
            <a:off x="10060302" y="858978"/>
            <a:ext cx="1095378" cy="750098"/>
          </a:xfrm>
          <a:prstGeom prst="roundRect">
            <a:avLst>
              <a:gd name="adj" fmla="val 10000"/>
            </a:avLst>
          </a:prstGeom>
          <a:blipFill rotWithShape="0">
            <a:blip r:embed="rId2"/>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ID"/>
          </a:p>
        </p:txBody>
      </p:sp>
      <p:sp>
        <p:nvSpPr>
          <p:cNvPr id="13" name="Rounded Rectangle 40">
            <a:extLst>
              <a:ext uri="{FF2B5EF4-FFF2-40B4-BE49-F238E27FC236}">
                <a16:creationId xmlns:a16="http://schemas.microsoft.com/office/drawing/2014/main" id="{5CD83DB4-84FD-446F-9B7E-576CB208627F}"/>
              </a:ext>
            </a:extLst>
          </p:cNvPr>
          <p:cNvSpPr/>
          <p:nvPr/>
        </p:nvSpPr>
        <p:spPr>
          <a:xfrm>
            <a:off x="9627349" y="1074991"/>
            <a:ext cx="432953" cy="484341"/>
          </a:xfrm>
          <a:prstGeom prst="roundRect">
            <a:avLst>
              <a:gd name="adj" fmla="val 10000"/>
            </a:avLst>
          </a:prstGeom>
          <a:blipFill rotWithShape="0">
            <a:blip r:embed="rId3"/>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ID"/>
          </a:p>
        </p:txBody>
      </p:sp>
      <p:sp>
        <p:nvSpPr>
          <p:cNvPr id="6" name="Content Placeholder 11">
            <a:extLst>
              <a:ext uri="{FF2B5EF4-FFF2-40B4-BE49-F238E27FC236}">
                <a16:creationId xmlns:a16="http://schemas.microsoft.com/office/drawing/2014/main" id="{5FF8F317-BAAA-44DF-92F1-68C2BDADAE11}"/>
              </a:ext>
            </a:extLst>
          </p:cNvPr>
          <p:cNvSpPr txBox="1">
            <a:spLocks/>
          </p:cNvSpPr>
          <p:nvPr/>
        </p:nvSpPr>
        <p:spPr>
          <a:xfrm>
            <a:off x="6647048" y="1953373"/>
            <a:ext cx="2145792" cy="1008736"/>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2075" indent="0">
              <a:buFontTx/>
              <a:buNone/>
            </a:pPr>
            <a:r>
              <a:rPr lang="en-US" altLang="id-ID" sz="2200" b="1" i="1" dirty="0"/>
              <a:t>Head</a:t>
            </a:r>
            <a:r>
              <a:rPr lang="en-US" altLang="id-ID" sz="2200" dirty="0"/>
              <a:t> dan </a:t>
            </a:r>
            <a:r>
              <a:rPr lang="en-US" altLang="id-ID" sz="2200" b="1" i="1" dirty="0"/>
              <a:t>tail</a:t>
            </a:r>
            <a:r>
              <a:rPr lang="en-US" altLang="id-ID" sz="2200" dirty="0"/>
              <a:t> </a:t>
            </a:r>
            <a:r>
              <a:rPr lang="en-US" altLang="id-ID" sz="2200" dirty="0" err="1"/>
              <a:t>dari</a:t>
            </a:r>
            <a:r>
              <a:rPr lang="en-US" altLang="id-ID" sz="2200" dirty="0"/>
              <a:t> </a:t>
            </a:r>
            <a:r>
              <a:rPr lang="en-US" altLang="id-ID" sz="2200" b="1" i="1" dirty="0"/>
              <a:t>list</a:t>
            </a:r>
            <a:r>
              <a:rPr lang="en-US" altLang="id-ID" sz="2200" i="1" dirty="0"/>
              <a:t> </a:t>
            </a:r>
            <a:r>
              <a:rPr lang="en-US" altLang="id-ID" sz="2200" dirty="0" err="1"/>
              <a:t>berikut</a:t>
            </a:r>
            <a:r>
              <a:rPr lang="en-US" altLang="id-ID" sz="2200" dirty="0"/>
              <a:t>:</a:t>
            </a:r>
            <a:endParaRPr lang="id-ID" altLang="id-ID" sz="2200" dirty="0"/>
          </a:p>
        </p:txBody>
      </p:sp>
      <p:pic>
        <p:nvPicPr>
          <p:cNvPr id="7" name="Picture 5">
            <a:extLst>
              <a:ext uri="{FF2B5EF4-FFF2-40B4-BE49-F238E27FC236}">
                <a16:creationId xmlns:a16="http://schemas.microsoft.com/office/drawing/2014/main" id="{4A4AF121-D96D-432A-9382-F2401C2C60D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931390" y="2008237"/>
            <a:ext cx="2301880" cy="1008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6">
            <a:extLst>
              <a:ext uri="{FF2B5EF4-FFF2-40B4-BE49-F238E27FC236}">
                <a16:creationId xmlns:a16="http://schemas.microsoft.com/office/drawing/2014/main" id="{5A5D6C28-F1ED-4BFF-9C0D-2F4CF0B4D918}"/>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185868" y="3125008"/>
            <a:ext cx="5753370" cy="3100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28934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up)">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11">
            <a:extLst>
              <a:ext uri="{FF2B5EF4-FFF2-40B4-BE49-F238E27FC236}">
                <a16:creationId xmlns:a16="http://schemas.microsoft.com/office/drawing/2014/main" id="{B345FC37-C10F-4729-A837-1625721FF460}"/>
              </a:ext>
            </a:extLst>
          </p:cNvPr>
          <p:cNvSpPr txBox="1">
            <a:spLocks/>
          </p:cNvSpPr>
          <p:nvPr/>
        </p:nvSpPr>
        <p:spPr>
          <a:xfrm>
            <a:off x="1097280" y="1825090"/>
            <a:ext cx="4998720" cy="4173934"/>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0"/>
              </a:spcBef>
              <a:spcAft>
                <a:spcPts val="600"/>
              </a:spcAft>
              <a:buNone/>
            </a:pPr>
            <a:r>
              <a:rPr lang="en-US" sz="2400" b="1" dirty="0" err="1"/>
              <a:t>Bekerja</a:t>
            </a:r>
            <a:r>
              <a:rPr lang="en-US" sz="2400" b="1" dirty="0"/>
              <a:t> </a:t>
            </a:r>
            <a:r>
              <a:rPr lang="en-US" sz="2400" b="1" dirty="0" err="1"/>
              <a:t>Dengan</a:t>
            </a:r>
            <a:r>
              <a:rPr lang="en-US" sz="2400" b="1" dirty="0"/>
              <a:t> </a:t>
            </a:r>
            <a:r>
              <a:rPr lang="en-US" sz="2400" b="1" i="1" dirty="0"/>
              <a:t>List</a:t>
            </a:r>
          </a:p>
          <a:p>
            <a:pPr marL="98425" indent="0">
              <a:spcBef>
                <a:spcPts val="200"/>
              </a:spcBef>
              <a:spcAft>
                <a:spcPts val="600"/>
              </a:spcAft>
              <a:buNone/>
            </a:pPr>
            <a:r>
              <a:rPr lang="en-US" sz="2200" dirty="0"/>
              <a:t>Ketika </a:t>
            </a:r>
            <a:r>
              <a:rPr lang="en-US" sz="2200" i="1" dirty="0"/>
              <a:t>list</a:t>
            </a:r>
            <a:r>
              <a:rPr lang="en-US" sz="2200" dirty="0"/>
              <a:t> </a:t>
            </a:r>
            <a:r>
              <a:rPr lang="en-US" sz="2200" dirty="0" err="1"/>
              <a:t>dicocokkan</a:t>
            </a:r>
            <a:r>
              <a:rPr lang="en-US" sz="2200" dirty="0"/>
              <a:t> </a:t>
            </a:r>
            <a:r>
              <a:rPr lang="en-US" sz="2200" dirty="0" err="1"/>
              <a:t>dengan</a:t>
            </a:r>
            <a:r>
              <a:rPr lang="en-US" sz="2200" dirty="0"/>
              <a:t> </a:t>
            </a:r>
            <a:r>
              <a:rPr lang="en-US" sz="2200" dirty="0" err="1"/>
              <a:t>notasi</a:t>
            </a:r>
            <a:r>
              <a:rPr lang="en-US" sz="2200" dirty="0"/>
              <a:t> </a:t>
            </a:r>
            <a:r>
              <a:rPr lang="en-US" sz="2200" dirty="0" err="1"/>
              <a:t>dalam</a:t>
            </a:r>
            <a:r>
              <a:rPr lang="en-US" sz="2200" dirty="0"/>
              <a:t> </a:t>
            </a:r>
            <a:r>
              <a:rPr lang="en-US" sz="2200" dirty="0" err="1"/>
              <a:t>bentuk</a:t>
            </a:r>
            <a:r>
              <a:rPr lang="en-US" sz="2200" dirty="0"/>
              <a:t> [X | Y] </a:t>
            </a:r>
          </a:p>
          <a:p>
            <a:pPr marL="441325" indent="-342900">
              <a:spcBef>
                <a:spcPts val="200"/>
              </a:spcBef>
              <a:spcAft>
                <a:spcPts val="600"/>
              </a:spcAft>
              <a:buFont typeface="Arial" panose="020B0604020202020204" pitchFamily="34" charset="0"/>
              <a:buChar char="•"/>
            </a:pPr>
            <a:r>
              <a:rPr lang="en-US" sz="2200" dirty="0"/>
              <a:t>X </a:t>
            </a:r>
            <a:r>
              <a:rPr lang="en-US" sz="2200" dirty="0" err="1"/>
              <a:t>diinstanisasi</a:t>
            </a:r>
            <a:r>
              <a:rPr lang="en-US" sz="2200" dirty="0"/>
              <a:t> </a:t>
            </a:r>
            <a:r>
              <a:rPr lang="en-US" sz="2200" dirty="0" err="1"/>
              <a:t>untuk</a:t>
            </a:r>
            <a:r>
              <a:rPr lang="en-US" sz="2200" dirty="0"/>
              <a:t> (</a:t>
            </a:r>
            <a:r>
              <a:rPr lang="en-US" sz="2200" dirty="0" err="1"/>
              <a:t>diberi</a:t>
            </a:r>
            <a:r>
              <a:rPr lang="en-US" sz="2200" dirty="0"/>
              <a:t> </a:t>
            </a:r>
            <a:r>
              <a:rPr lang="en-US" sz="2200" dirty="0" err="1"/>
              <a:t>nilai</a:t>
            </a:r>
            <a:r>
              <a:rPr lang="en-US" sz="2200" dirty="0"/>
              <a:t>) </a:t>
            </a:r>
            <a:r>
              <a:rPr lang="en-US" sz="2200" i="1" dirty="0"/>
              <a:t>head</a:t>
            </a:r>
          </a:p>
          <a:p>
            <a:pPr marL="441325" indent="-342900">
              <a:spcBef>
                <a:spcPts val="200"/>
              </a:spcBef>
              <a:spcAft>
                <a:spcPts val="600"/>
              </a:spcAft>
              <a:buFont typeface="Arial" panose="020B0604020202020204" pitchFamily="34" charset="0"/>
              <a:buChar char="•"/>
            </a:pPr>
            <a:r>
              <a:rPr lang="en-US" sz="2200" dirty="0"/>
              <a:t>Y </a:t>
            </a:r>
            <a:r>
              <a:rPr lang="en-US" sz="2200" dirty="0" err="1"/>
              <a:t>diinstanisasi</a:t>
            </a:r>
            <a:r>
              <a:rPr lang="en-US" sz="2200" dirty="0"/>
              <a:t> </a:t>
            </a:r>
            <a:r>
              <a:rPr lang="en-US" sz="2200" dirty="0" err="1"/>
              <a:t>untuk</a:t>
            </a:r>
            <a:r>
              <a:rPr lang="en-US" sz="2200" dirty="0"/>
              <a:t> </a:t>
            </a:r>
            <a:r>
              <a:rPr lang="en-US" sz="2200" i="1" dirty="0"/>
              <a:t>tail</a:t>
            </a:r>
            <a:r>
              <a:rPr lang="en-US" sz="2200" dirty="0"/>
              <a:t>.</a:t>
            </a:r>
          </a:p>
          <a:p>
            <a:pPr marL="98425" indent="0">
              <a:spcBef>
                <a:spcPts val="200"/>
              </a:spcBef>
              <a:spcAft>
                <a:spcPts val="600"/>
              </a:spcAft>
              <a:buNone/>
            </a:pPr>
            <a:r>
              <a:rPr lang="en-US" sz="2200" dirty="0" err="1"/>
              <a:t>Asumsi</a:t>
            </a:r>
            <a:r>
              <a:rPr lang="en-US" sz="2200" dirty="0"/>
              <a:t> program </a:t>
            </a:r>
            <a:r>
              <a:rPr lang="en-US" sz="2200" dirty="0" err="1"/>
              <a:t>berikut</a:t>
            </a:r>
            <a:r>
              <a:rPr lang="en-US" sz="2200" dirty="0"/>
              <a:t> </a:t>
            </a:r>
            <a:r>
              <a:rPr lang="en-US" sz="2200" dirty="0" err="1"/>
              <a:t>ini</a:t>
            </a:r>
            <a:r>
              <a:rPr lang="en-US" sz="2200" dirty="0"/>
              <a:t>, </a:t>
            </a:r>
            <a:r>
              <a:rPr lang="en-US" sz="2200" dirty="0" err="1"/>
              <a:t>sangat</a:t>
            </a:r>
            <a:r>
              <a:rPr lang="en-US" sz="2200" dirty="0"/>
              <a:t> </a:t>
            </a:r>
            <a:r>
              <a:rPr lang="en-US" sz="2200" dirty="0" err="1"/>
              <a:t>singkat</a:t>
            </a:r>
            <a:r>
              <a:rPr lang="en-US" sz="2200" dirty="0"/>
              <a:t>, </a:t>
            </a:r>
            <a:r>
              <a:rPr lang="en-US" sz="2200" dirty="0" err="1"/>
              <a:t>dimasukkan</a:t>
            </a:r>
            <a:r>
              <a:rPr lang="en-US" sz="2200" dirty="0"/>
              <a:t>. . . </a:t>
            </a:r>
            <a:r>
              <a:rPr lang="en-US" sz="2200" dirty="0" err="1"/>
              <a:t>huruf</a:t>
            </a:r>
            <a:r>
              <a:rPr lang="en-US" sz="2200" dirty="0"/>
              <a:t> ([a, b, c, d]).</a:t>
            </a:r>
          </a:p>
          <a:p>
            <a:pPr marL="441325" indent="-342900">
              <a:spcBef>
                <a:spcPts val="200"/>
              </a:spcBef>
              <a:spcAft>
                <a:spcPts val="600"/>
              </a:spcAft>
              <a:buFont typeface="Arial" panose="020B0604020202020204" pitchFamily="34" charset="0"/>
              <a:buChar char="•"/>
            </a:pPr>
            <a:r>
              <a:rPr lang="en-US" sz="2200" dirty="0" err="1"/>
              <a:t>Apa</a:t>
            </a:r>
            <a:r>
              <a:rPr lang="en-US" sz="2200" dirty="0"/>
              <a:t> yang </a:t>
            </a:r>
            <a:r>
              <a:rPr lang="en-US" sz="2200" dirty="0" err="1"/>
              <a:t>akan</a:t>
            </a:r>
            <a:r>
              <a:rPr lang="en-US" sz="2200" dirty="0"/>
              <a:t> </a:t>
            </a:r>
            <a:r>
              <a:rPr lang="en-US" sz="2200" dirty="0" err="1"/>
              <a:t>menjadi</a:t>
            </a:r>
            <a:r>
              <a:rPr lang="en-US" sz="2200" dirty="0"/>
              <a:t> </a:t>
            </a:r>
            <a:r>
              <a:rPr lang="en-US" sz="2200" dirty="0" err="1"/>
              <a:t>hasil</a:t>
            </a:r>
            <a:r>
              <a:rPr lang="en-US" sz="2200" dirty="0"/>
              <a:t> </a:t>
            </a:r>
            <a:r>
              <a:rPr lang="en-US" sz="2200" dirty="0" err="1"/>
              <a:t>dari</a:t>
            </a:r>
            <a:r>
              <a:rPr lang="en-US" sz="2200" dirty="0"/>
              <a:t> </a:t>
            </a:r>
            <a:r>
              <a:rPr lang="en-US" sz="2200" i="1" dirty="0"/>
              <a:t>goal </a:t>
            </a:r>
            <a:r>
              <a:rPr lang="en-US" sz="2200" dirty="0" err="1"/>
              <a:t>berikut</a:t>
            </a:r>
            <a:r>
              <a:rPr lang="en-US" sz="2200" dirty="0"/>
              <a:t>? </a:t>
            </a:r>
            <a:r>
              <a:rPr lang="en-US" sz="2200" dirty="0" err="1"/>
              <a:t>huruf</a:t>
            </a:r>
            <a:r>
              <a:rPr lang="en-US" sz="2200" dirty="0"/>
              <a:t> ([H | T]).</a:t>
            </a:r>
          </a:p>
          <a:p>
            <a:pPr marL="441325" indent="-342900">
              <a:spcBef>
                <a:spcPts val="200"/>
              </a:spcBef>
              <a:spcAft>
                <a:spcPts val="600"/>
              </a:spcAft>
              <a:buFont typeface="Arial" panose="020B0604020202020204" pitchFamily="34" charset="0"/>
              <a:buChar char="•"/>
            </a:pPr>
            <a:r>
              <a:rPr lang="en-US" sz="2200" dirty="0"/>
              <a:t>Hasil </a:t>
            </a:r>
            <a:r>
              <a:rPr lang="en-US" sz="2200" dirty="0" err="1"/>
              <a:t>diatas</a:t>
            </a:r>
            <a:r>
              <a:rPr lang="en-US" sz="2200" dirty="0"/>
              <a:t> </a:t>
            </a:r>
            <a:r>
              <a:rPr lang="en-US" sz="2200" dirty="0" err="1"/>
              <a:t>akan</a:t>
            </a:r>
            <a:r>
              <a:rPr lang="en-US" sz="2200" dirty="0"/>
              <a:t> </a:t>
            </a:r>
            <a:r>
              <a:rPr lang="en-US" sz="2200" dirty="0" err="1"/>
              <a:t>benar</a:t>
            </a:r>
            <a:r>
              <a:rPr lang="en-US" sz="2200" dirty="0"/>
              <a:t> (</a:t>
            </a:r>
            <a:r>
              <a:rPr lang="en-US" sz="2200" dirty="0" err="1"/>
              <a:t>atau</a:t>
            </a:r>
            <a:r>
              <a:rPr lang="en-US" sz="2200" dirty="0"/>
              <a:t> </a:t>
            </a:r>
            <a:r>
              <a:rPr lang="en-US" sz="2200" dirty="0" err="1"/>
              <a:t>Ya</a:t>
            </a:r>
            <a:r>
              <a:rPr lang="en-US" sz="2200" dirty="0"/>
              <a:t>) </a:t>
            </a:r>
            <a:r>
              <a:rPr lang="en-US" sz="2200" dirty="0" err="1"/>
              <a:t>ketika</a:t>
            </a:r>
            <a:r>
              <a:rPr lang="en-US" sz="2200" dirty="0"/>
              <a:t> H </a:t>
            </a:r>
            <a:r>
              <a:rPr lang="en-US" sz="2200" dirty="0" err="1"/>
              <a:t>adalah</a:t>
            </a:r>
            <a:r>
              <a:rPr lang="en-US" sz="2200" dirty="0"/>
              <a:t> ‘a’ dan T </a:t>
            </a:r>
            <a:r>
              <a:rPr lang="en-US" sz="2200" dirty="0" err="1"/>
              <a:t>adalah</a:t>
            </a:r>
            <a:r>
              <a:rPr lang="en-US" sz="2200" dirty="0"/>
              <a:t> [b, c, d].</a:t>
            </a:r>
          </a:p>
        </p:txBody>
      </p:sp>
      <p:sp>
        <p:nvSpPr>
          <p:cNvPr id="8" name="Title 1">
            <a:extLst>
              <a:ext uri="{FF2B5EF4-FFF2-40B4-BE49-F238E27FC236}">
                <a16:creationId xmlns:a16="http://schemas.microsoft.com/office/drawing/2014/main" id="{994B24E5-B993-4E78-8713-AFBB45126C91}"/>
              </a:ext>
            </a:extLst>
          </p:cNvPr>
          <p:cNvSpPr>
            <a:spLocks noGrp="1"/>
          </p:cNvSpPr>
          <p:nvPr>
            <p:ph type="title"/>
          </p:nvPr>
        </p:nvSpPr>
        <p:spPr>
          <a:xfrm>
            <a:off x="1097280" y="286603"/>
            <a:ext cx="10058400" cy="1450757"/>
          </a:xfrm>
        </p:spPr>
        <p:txBody>
          <a:bodyPr>
            <a:normAutofit/>
          </a:bodyPr>
          <a:lstStyle/>
          <a:p>
            <a:r>
              <a:rPr lang="en-US" sz="4000" b="1" dirty="0"/>
              <a:t>BAHASA PEMROGRAMAN PROLOG</a:t>
            </a:r>
            <a:br>
              <a:rPr lang="id-ID" sz="4000" b="1" dirty="0"/>
            </a:br>
            <a:r>
              <a:rPr lang="en-US" sz="2700" i="1" dirty="0"/>
              <a:t>Bahasa Prolog </a:t>
            </a:r>
            <a:r>
              <a:rPr lang="en-US" sz="2700" i="1" dirty="0" err="1"/>
              <a:t>Dalam</a:t>
            </a:r>
            <a:r>
              <a:rPr lang="en-US" sz="2700" i="1" dirty="0"/>
              <a:t> </a:t>
            </a:r>
            <a:r>
              <a:rPr lang="en-US" sz="2700" i="1" dirty="0" err="1"/>
              <a:t>Sistem</a:t>
            </a:r>
            <a:r>
              <a:rPr lang="en-US" sz="2700" i="1" dirty="0"/>
              <a:t> </a:t>
            </a:r>
            <a:r>
              <a:rPr lang="en-US" sz="2700" i="1" dirty="0" err="1"/>
              <a:t>Pakar</a:t>
            </a:r>
            <a:endParaRPr lang="id-ID" sz="2700" i="1" dirty="0"/>
          </a:p>
        </p:txBody>
      </p:sp>
      <p:sp>
        <p:nvSpPr>
          <p:cNvPr id="12" name="Rounded Rectangle 37">
            <a:extLst>
              <a:ext uri="{FF2B5EF4-FFF2-40B4-BE49-F238E27FC236}">
                <a16:creationId xmlns:a16="http://schemas.microsoft.com/office/drawing/2014/main" id="{1E791449-7B2B-4B36-8E25-87C9A8FE1AAB}"/>
              </a:ext>
            </a:extLst>
          </p:cNvPr>
          <p:cNvSpPr/>
          <p:nvPr/>
        </p:nvSpPr>
        <p:spPr>
          <a:xfrm>
            <a:off x="10060302" y="858978"/>
            <a:ext cx="1095378" cy="750098"/>
          </a:xfrm>
          <a:prstGeom prst="roundRect">
            <a:avLst>
              <a:gd name="adj" fmla="val 10000"/>
            </a:avLst>
          </a:prstGeom>
          <a:blipFill rotWithShape="0">
            <a:blip r:embed="rId2"/>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ID"/>
          </a:p>
        </p:txBody>
      </p:sp>
      <p:sp>
        <p:nvSpPr>
          <p:cNvPr id="13" name="Rounded Rectangle 40">
            <a:extLst>
              <a:ext uri="{FF2B5EF4-FFF2-40B4-BE49-F238E27FC236}">
                <a16:creationId xmlns:a16="http://schemas.microsoft.com/office/drawing/2014/main" id="{5CD83DB4-84FD-446F-9B7E-576CB208627F}"/>
              </a:ext>
            </a:extLst>
          </p:cNvPr>
          <p:cNvSpPr/>
          <p:nvPr/>
        </p:nvSpPr>
        <p:spPr>
          <a:xfrm>
            <a:off x="9627349" y="1074991"/>
            <a:ext cx="432953" cy="484341"/>
          </a:xfrm>
          <a:prstGeom prst="roundRect">
            <a:avLst>
              <a:gd name="adj" fmla="val 10000"/>
            </a:avLst>
          </a:prstGeom>
          <a:blipFill rotWithShape="0">
            <a:blip r:embed="rId3"/>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ID"/>
          </a:p>
        </p:txBody>
      </p:sp>
      <p:sp>
        <p:nvSpPr>
          <p:cNvPr id="6" name="Content Placeholder 11">
            <a:extLst>
              <a:ext uri="{FF2B5EF4-FFF2-40B4-BE49-F238E27FC236}">
                <a16:creationId xmlns:a16="http://schemas.microsoft.com/office/drawing/2014/main" id="{5FF8F317-BAAA-44DF-92F1-68C2BDADAE11}"/>
              </a:ext>
            </a:extLst>
          </p:cNvPr>
          <p:cNvSpPr txBox="1">
            <a:spLocks/>
          </p:cNvSpPr>
          <p:nvPr/>
        </p:nvSpPr>
        <p:spPr>
          <a:xfrm>
            <a:off x="6510528" y="1788781"/>
            <a:ext cx="4998720" cy="4155378"/>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200"/>
              </a:spcBef>
              <a:spcAft>
                <a:spcPts val="600"/>
              </a:spcAft>
              <a:buNone/>
            </a:pPr>
            <a:r>
              <a:rPr lang="en-US" dirty="0" err="1"/>
              <a:t>Menampilkan</a:t>
            </a:r>
            <a:r>
              <a:rPr lang="en-US" dirty="0"/>
              <a:t> </a:t>
            </a:r>
            <a:r>
              <a:rPr lang="en-US" dirty="0" err="1"/>
              <a:t>elemen</a:t>
            </a:r>
            <a:r>
              <a:rPr lang="en-US" dirty="0"/>
              <a:t> </a:t>
            </a:r>
            <a:r>
              <a:rPr lang="en-US" i="1" dirty="0"/>
              <a:t>list</a:t>
            </a:r>
            <a:r>
              <a:rPr lang="en-US" dirty="0"/>
              <a:t> </a:t>
            </a:r>
            <a:r>
              <a:rPr lang="en-US" dirty="0" err="1"/>
              <a:t>dibutuhkan</a:t>
            </a:r>
            <a:r>
              <a:rPr lang="en-US" dirty="0"/>
              <a:t> </a:t>
            </a:r>
            <a:r>
              <a:rPr lang="en-US" dirty="0" err="1"/>
              <a:t>elemen</a:t>
            </a:r>
            <a:r>
              <a:rPr lang="en-US" dirty="0"/>
              <a:t> </a:t>
            </a:r>
            <a:r>
              <a:rPr lang="en-US" dirty="0" err="1"/>
              <a:t>pertama</a:t>
            </a:r>
            <a:r>
              <a:rPr lang="en-US" dirty="0"/>
              <a:t> </a:t>
            </a:r>
            <a:r>
              <a:rPr lang="en-US" dirty="0" err="1"/>
              <a:t>dari</a:t>
            </a:r>
            <a:r>
              <a:rPr lang="en-US" dirty="0"/>
              <a:t> </a:t>
            </a:r>
            <a:r>
              <a:rPr lang="en-US" dirty="0" err="1"/>
              <a:t>depan</a:t>
            </a:r>
            <a:r>
              <a:rPr lang="en-US" dirty="0"/>
              <a:t> </a:t>
            </a:r>
            <a:r>
              <a:rPr lang="en-US" dirty="0" err="1"/>
              <a:t>suatu</a:t>
            </a:r>
            <a:r>
              <a:rPr lang="en-US" dirty="0"/>
              <a:t> </a:t>
            </a:r>
            <a:r>
              <a:rPr lang="en-US" i="1" dirty="0"/>
              <a:t>list</a:t>
            </a:r>
            <a:r>
              <a:rPr lang="en-US" dirty="0"/>
              <a:t>, </a:t>
            </a:r>
            <a:r>
              <a:rPr lang="en-US" dirty="0" err="1"/>
              <a:t>mencetak</a:t>
            </a:r>
            <a:r>
              <a:rPr lang="en-US" dirty="0"/>
              <a:t> </a:t>
            </a:r>
            <a:r>
              <a:rPr lang="en-US" dirty="0" err="1"/>
              <a:t>elemen</a:t>
            </a:r>
            <a:r>
              <a:rPr lang="en-US" dirty="0"/>
              <a:t> </a:t>
            </a:r>
            <a:r>
              <a:rPr lang="en-US" dirty="0" err="1"/>
              <a:t>ini</a:t>
            </a:r>
            <a:r>
              <a:rPr lang="en-US" dirty="0"/>
              <a:t>, dan </a:t>
            </a:r>
            <a:r>
              <a:rPr lang="en-US" dirty="0" err="1"/>
              <a:t>kemudian</a:t>
            </a:r>
            <a:r>
              <a:rPr lang="en-US" dirty="0"/>
              <a:t> </a:t>
            </a:r>
            <a:r>
              <a:rPr lang="en-US" dirty="0" err="1"/>
              <a:t>memanggil</a:t>
            </a:r>
            <a:r>
              <a:rPr lang="en-US" dirty="0"/>
              <a:t> </a:t>
            </a:r>
            <a:r>
              <a:rPr lang="en-US" dirty="0" err="1"/>
              <a:t>fungsi</a:t>
            </a:r>
            <a:r>
              <a:rPr lang="en-US" dirty="0"/>
              <a:t> print (mis., itself) </a:t>
            </a:r>
            <a:r>
              <a:rPr lang="en-US" dirty="0" err="1"/>
              <a:t>untuk</a:t>
            </a:r>
            <a:r>
              <a:rPr lang="en-US" dirty="0"/>
              <a:t> </a:t>
            </a:r>
            <a:r>
              <a:rPr lang="en-US" dirty="0" err="1"/>
              <a:t>menampilkan</a:t>
            </a:r>
            <a:r>
              <a:rPr lang="en-US" dirty="0"/>
              <a:t> </a:t>
            </a:r>
            <a:r>
              <a:rPr lang="en-US" dirty="0" err="1"/>
              <a:t>sisa</a:t>
            </a:r>
            <a:r>
              <a:rPr lang="en-US" dirty="0"/>
              <a:t> </a:t>
            </a:r>
            <a:r>
              <a:rPr lang="en-US" i="1" dirty="0"/>
              <a:t>list</a:t>
            </a:r>
            <a:r>
              <a:rPr lang="en-US" dirty="0"/>
              <a:t>:</a:t>
            </a:r>
          </a:p>
          <a:p>
            <a:pPr marL="441325" indent="-342900">
              <a:spcBef>
                <a:spcPts val="200"/>
              </a:spcBef>
              <a:spcAft>
                <a:spcPts val="600"/>
              </a:spcAft>
              <a:buFont typeface="Arial" panose="020B0604020202020204" pitchFamily="34" charset="0"/>
              <a:buChar char="•"/>
            </a:pPr>
            <a:r>
              <a:rPr lang="en-US" dirty="0" err="1"/>
              <a:t>Untuk</a:t>
            </a:r>
            <a:r>
              <a:rPr lang="en-US" dirty="0"/>
              <a:t> </a:t>
            </a:r>
            <a:r>
              <a:rPr lang="en-US" dirty="0" err="1"/>
              <a:t>mencetak</a:t>
            </a:r>
            <a:r>
              <a:rPr lang="en-US" dirty="0"/>
              <a:t> </a:t>
            </a:r>
            <a:r>
              <a:rPr lang="en-US" i="1" dirty="0"/>
              <a:t>list</a:t>
            </a:r>
            <a:r>
              <a:rPr lang="en-US" dirty="0"/>
              <a:t> [a, b, c] </a:t>
            </a:r>
            <a:r>
              <a:rPr lang="en-US" dirty="0" err="1"/>
              <a:t>berarti</a:t>
            </a:r>
            <a:r>
              <a:rPr lang="en-US" dirty="0"/>
              <a:t> print ‘a’ dan </a:t>
            </a:r>
            <a:r>
              <a:rPr lang="en-US" dirty="0" err="1"/>
              <a:t>kemudian</a:t>
            </a:r>
            <a:r>
              <a:rPr lang="en-US" dirty="0"/>
              <a:t> print list [b, c].</a:t>
            </a:r>
          </a:p>
          <a:p>
            <a:pPr marL="441325" indent="-342900">
              <a:spcBef>
                <a:spcPts val="200"/>
              </a:spcBef>
              <a:spcAft>
                <a:spcPts val="600"/>
              </a:spcAft>
              <a:buFont typeface="Arial" panose="020B0604020202020204" pitchFamily="34" charset="0"/>
              <a:buChar char="•"/>
            </a:pPr>
            <a:r>
              <a:rPr lang="en-US" dirty="0" err="1"/>
              <a:t>Untuk</a:t>
            </a:r>
            <a:r>
              <a:rPr lang="en-US" dirty="0"/>
              <a:t> </a:t>
            </a:r>
            <a:r>
              <a:rPr lang="en-US" dirty="0" err="1"/>
              <a:t>mencetak</a:t>
            </a:r>
            <a:r>
              <a:rPr lang="en-US" dirty="0"/>
              <a:t> </a:t>
            </a:r>
            <a:r>
              <a:rPr lang="en-US" i="1" dirty="0"/>
              <a:t>list</a:t>
            </a:r>
            <a:r>
              <a:rPr lang="en-US" dirty="0"/>
              <a:t> [b, c] </a:t>
            </a:r>
            <a:r>
              <a:rPr lang="en-US" dirty="0" err="1"/>
              <a:t>berarti</a:t>
            </a:r>
            <a:r>
              <a:rPr lang="en-US" dirty="0"/>
              <a:t> print ‘b’ dan </a:t>
            </a:r>
            <a:r>
              <a:rPr lang="en-US" dirty="0" err="1"/>
              <a:t>kemudian</a:t>
            </a:r>
            <a:r>
              <a:rPr lang="en-US" dirty="0"/>
              <a:t> print list [c].</a:t>
            </a:r>
          </a:p>
          <a:p>
            <a:pPr marL="441325" indent="-342900">
              <a:spcBef>
                <a:spcPts val="200"/>
              </a:spcBef>
              <a:spcAft>
                <a:spcPts val="600"/>
              </a:spcAft>
              <a:buFont typeface="Arial" panose="020B0604020202020204" pitchFamily="34" charset="0"/>
              <a:buChar char="•"/>
            </a:pPr>
            <a:r>
              <a:rPr lang="en-US" dirty="0" err="1"/>
              <a:t>Untuk</a:t>
            </a:r>
            <a:r>
              <a:rPr lang="en-US" dirty="0"/>
              <a:t> </a:t>
            </a:r>
            <a:r>
              <a:rPr lang="en-US" dirty="0" err="1"/>
              <a:t>mencetak</a:t>
            </a:r>
            <a:r>
              <a:rPr lang="en-US" dirty="0"/>
              <a:t> </a:t>
            </a:r>
            <a:r>
              <a:rPr lang="en-US" i="1" dirty="0"/>
              <a:t>list</a:t>
            </a:r>
            <a:r>
              <a:rPr lang="en-US" dirty="0"/>
              <a:t> [c] </a:t>
            </a:r>
            <a:r>
              <a:rPr lang="en-US" dirty="0" err="1"/>
              <a:t>berarti</a:t>
            </a:r>
            <a:r>
              <a:rPr lang="en-US" dirty="0"/>
              <a:t> print ‘c’ dan </a:t>
            </a:r>
            <a:r>
              <a:rPr lang="en-US" dirty="0" err="1"/>
              <a:t>kemudian</a:t>
            </a:r>
            <a:r>
              <a:rPr lang="en-US" dirty="0"/>
              <a:t> print list [].</a:t>
            </a:r>
          </a:p>
          <a:p>
            <a:pPr marL="98425" indent="0">
              <a:spcBef>
                <a:spcPts val="200"/>
              </a:spcBef>
              <a:spcAft>
                <a:spcPts val="600"/>
              </a:spcAft>
              <a:buNone/>
            </a:pPr>
            <a:r>
              <a:rPr lang="en-US" dirty="0" err="1"/>
              <a:t>Sehingga</a:t>
            </a:r>
            <a:r>
              <a:rPr lang="en-US" dirty="0"/>
              <a:t> </a:t>
            </a:r>
            <a:r>
              <a:rPr lang="en-US" dirty="0" err="1"/>
              <a:t>panggilan</a:t>
            </a:r>
            <a:r>
              <a:rPr lang="en-US" dirty="0"/>
              <a:t> </a:t>
            </a:r>
            <a:r>
              <a:rPr lang="en-US" dirty="0" err="1"/>
              <a:t>fungsi</a:t>
            </a:r>
            <a:r>
              <a:rPr lang="en-US" dirty="0"/>
              <a:t> </a:t>
            </a:r>
            <a:r>
              <a:rPr lang="en-US" dirty="0" err="1"/>
              <a:t>untuk</a:t>
            </a:r>
            <a:r>
              <a:rPr lang="en-US" dirty="0"/>
              <a:t> </a:t>
            </a:r>
            <a:r>
              <a:rPr lang="en-US" dirty="0" err="1"/>
              <a:t>mencetak</a:t>
            </a:r>
            <a:r>
              <a:rPr lang="en-US" dirty="0"/>
              <a:t> </a:t>
            </a:r>
            <a:r>
              <a:rPr lang="en-US" i="1" dirty="0"/>
              <a:t>list</a:t>
            </a:r>
            <a:r>
              <a:rPr lang="en-US" dirty="0"/>
              <a:t> [a, b, c] </a:t>
            </a:r>
            <a:r>
              <a:rPr lang="en-US" dirty="0" err="1"/>
              <a:t>akan</a:t>
            </a:r>
            <a:r>
              <a:rPr lang="en-US" dirty="0"/>
              <a:t> </a:t>
            </a:r>
            <a:r>
              <a:rPr lang="en-US" dirty="0" err="1"/>
              <a:t>menyebabkan</a:t>
            </a:r>
            <a:r>
              <a:rPr lang="en-US" dirty="0"/>
              <a:t> ‘a’ </a:t>
            </a:r>
            <a:r>
              <a:rPr lang="en-US" dirty="0" err="1"/>
              <a:t>dicetak</a:t>
            </a:r>
            <a:r>
              <a:rPr lang="en-US" dirty="0"/>
              <a:t> dan </a:t>
            </a:r>
            <a:r>
              <a:rPr lang="en-US" dirty="0" err="1"/>
              <a:t>kemudian</a:t>
            </a:r>
            <a:r>
              <a:rPr lang="en-US" dirty="0"/>
              <a:t> ‘b’ dan </a:t>
            </a:r>
            <a:r>
              <a:rPr lang="en-US" dirty="0" err="1"/>
              <a:t>akhirnya</a:t>
            </a:r>
            <a:r>
              <a:rPr lang="en-US" dirty="0"/>
              <a:t> ‘c’.</a:t>
            </a:r>
          </a:p>
        </p:txBody>
      </p:sp>
      <p:sp>
        <p:nvSpPr>
          <p:cNvPr id="11" name="Content Placeholder 11">
            <a:extLst>
              <a:ext uri="{FF2B5EF4-FFF2-40B4-BE49-F238E27FC236}">
                <a16:creationId xmlns:a16="http://schemas.microsoft.com/office/drawing/2014/main" id="{EC5469EA-1524-49FF-8072-C5F2DC623341}"/>
              </a:ext>
            </a:extLst>
          </p:cNvPr>
          <p:cNvSpPr txBox="1">
            <a:spLocks/>
          </p:cNvSpPr>
          <p:nvPr/>
        </p:nvSpPr>
        <p:spPr>
          <a:xfrm>
            <a:off x="1097280" y="5938485"/>
            <a:ext cx="10411968" cy="535927"/>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spcBef>
                <a:spcPts val="200"/>
              </a:spcBef>
              <a:spcAft>
                <a:spcPts val="800"/>
              </a:spcAft>
              <a:buNone/>
            </a:pPr>
            <a:r>
              <a:rPr lang="en-US" sz="1800" i="1" dirty="0"/>
              <a:t>“Ketika </a:t>
            </a:r>
            <a:r>
              <a:rPr lang="en-US" sz="1800" i="1" dirty="0" err="1"/>
              <a:t>suatu</a:t>
            </a:r>
            <a:r>
              <a:rPr lang="en-US" sz="1800" i="1" dirty="0"/>
              <a:t> </a:t>
            </a:r>
            <a:r>
              <a:rPr lang="en-US" sz="1800" i="1" dirty="0" err="1"/>
              <a:t>fungsi</a:t>
            </a:r>
            <a:r>
              <a:rPr lang="en-US" sz="1800" i="1" dirty="0"/>
              <a:t> </a:t>
            </a:r>
            <a:r>
              <a:rPr lang="en-US" sz="1800" i="1" dirty="0" err="1"/>
              <a:t>menggunakan</a:t>
            </a:r>
            <a:r>
              <a:rPr lang="en-US" sz="1800" i="1" dirty="0"/>
              <a:t> </a:t>
            </a:r>
            <a:r>
              <a:rPr lang="en-US" sz="1800" i="1" dirty="0" err="1"/>
              <a:t>dirinya</a:t>
            </a:r>
            <a:r>
              <a:rPr lang="en-US" sz="1800" i="1" dirty="0"/>
              <a:t> </a:t>
            </a:r>
            <a:r>
              <a:rPr lang="en-US" sz="1800" i="1" dirty="0" err="1"/>
              <a:t>sendiri</a:t>
            </a:r>
            <a:r>
              <a:rPr lang="en-US" sz="1800" i="1" dirty="0"/>
              <a:t>, </a:t>
            </a:r>
            <a:r>
              <a:rPr lang="en-US" sz="1800" i="1" dirty="0" err="1"/>
              <a:t>misal</a:t>
            </a:r>
            <a:r>
              <a:rPr lang="en-US" sz="1800" i="1" dirty="0"/>
              <a:t> print </a:t>
            </a:r>
            <a:r>
              <a:rPr lang="en-US" sz="1800" i="1" dirty="0" err="1"/>
              <a:t>dalam</a:t>
            </a:r>
            <a:r>
              <a:rPr lang="en-US" sz="1800" i="1" dirty="0"/>
              <a:t> </a:t>
            </a:r>
            <a:r>
              <a:rPr lang="en-US" sz="1800" i="1" dirty="0" err="1"/>
              <a:t>contoh</a:t>
            </a:r>
            <a:r>
              <a:rPr lang="en-US" sz="1800" i="1" dirty="0"/>
              <a:t>, </a:t>
            </a:r>
            <a:r>
              <a:rPr lang="en-US" sz="1800" i="1" dirty="0" err="1"/>
              <a:t>maka</a:t>
            </a:r>
            <a:r>
              <a:rPr lang="en-US" sz="1800" i="1" dirty="0"/>
              <a:t> </a:t>
            </a:r>
            <a:r>
              <a:rPr lang="en-US" sz="1800" i="1" dirty="0" err="1"/>
              <a:t>ini</a:t>
            </a:r>
            <a:r>
              <a:rPr lang="en-US" sz="1800" i="1" dirty="0"/>
              <a:t> </a:t>
            </a:r>
            <a:r>
              <a:rPr lang="en-US" sz="1800" i="1" dirty="0" err="1"/>
              <a:t>pemrograman</a:t>
            </a:r>
            <a:r>
              <a:rPr lang="en-US" sz="1800" i="1" dirty="0"/>
              <a:t> </a:t>
            </a:r>
            <a:r>
              <a:rPr lang="en-US" sz="1800" i="1" dirty="0" err="1"/>
              <a:t>rekursif</a:t>
            </a:r>
            <a:r>
              <a:rPr lang="en-US" sz="1800" i="1" dirty="0"/>
              <a:t>”</a:t>
            </a:r>
          </a:p>
        </p:txBody>
      </p:sp>
    </p:spTree>
    <p:extLst>
      <p:ext uri="{BB962C8B-B14F-4D97-AF65-F5344CB8AC3E}">
        <p14:creationId xmlns:p14="http://schemas.microsoft.com/office/powerpoint/2010/main" val="3874281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7280" y="2042848"/>
            <a:ext cx="10058400" cy="4023360"/>
          </a:xfrm>
        </p:spPr>
        <p:txBody>
          <a:bodyPr>
            <a:normAutofit/>
          </a:bodyPr>
          <a:lstStyle/>
          <a:p>
            <a:pPr marL="363538" indent="-268288">
              <a:buFont typeface="Arial" panose="020B0604020202020204" pitchFamily="34" charset="0"/>
              <a:buChar char="•"/>
            </a:pPr>
            <a:r>
              <a:rPr lang="en-US" sz="2400" dirty="0"/>
              <a:t>REPRESENTASI “</a:t>
            </a:r>
            <a:r>
              <a:rPr lang="en-US" sz="2400" b="1" dirty="0"/>
              <a:t>PENGETAHUAN”</a:t>
            </a:r>
            <a:endParaRPr lang="en-US" sz="2400" dirty="0"/>
          </a:p>
          <a:p>
            <a:pPr marL="363538" indent="-268288">
              <a:buFont typeface="Arial" panose="020B0604020202020204" pitchFamily="34" charset="0"/>
              <a:buChar char="•"/>
            </a:pPr>
            <a:r>
              <a:rPr lang="en-US" sz="2400" dirty="0"/>
              <a:t>MODEL “</a:t>
            </a:r>
            <a:r>
              <a:rPr lang="en-US" sz="2400" b="1" dirty="0"/>
              <a:t>SISTEM PAKAR</a:t>
            </a:r>
            <a:r>
              <a:rPr lang="en-US" sz="2400" dirty="0"/>
              <a:t>"</a:t>
            </a:r>
          </a:p>
          <a:p>
            <a:pPr marL="363538" indent="-268288">
              <a:buFont typeface="Arial" panose="020B0604020202020204" pitchFamily="34" charset="0"/>
              <a:buChar char="•"/>
            </a:pPr>
            <a:r>
              <a:rPr lang="en-US" sz="2400" dirty="0"/>
              <a:t>PARADIGMA "</a:t>
            </a:r>
            <a:r>
              <a:rPr lang="en-US" sz="2400" b="1" dirty="0"/>
              <a:t>PEMROGRAMAN</a:t>
            </a:r>
            <a:r>
              <a:rPr lang="en-US" sz="2400" dirty="0"/>
              <a:t>“</a:t>
            </a:r>
          </a:p>
          <a:p>
            <a:pPr marL="363538" indent="-268288">
              <a:buFont typeface="Arial" panose="020B0604020202020204" pitchFamily="34" charset="0"/>
              <a:buChar char="•"/>
            </a:pPr>
            <a:r>
              <a:rPr lang="en-US" sz="2400" dirty="0"/>
              <a:t>PEMROGRAMAN “</a:t>
            </a:r>
            <a:r>
              <a:rPr lang="en-US" sz="2400" b="1" dirty="0"/>
              <a:t>LOGIKA</a:t>
            </a:r>
            <a:r>
              <a:rPr lang="en-US" sz="2400" dirty="0"/>
              <a:t>“</a:t>
            </a:r>
          </a:p>
          <a:p>
            <a:pPr marL="363538" indent="-268288">
              <a:buFont typeface="Arial" panose="020B0604020202020204" pitchFamily="34" charset="0"/>
              <a:buChar char="•"/>
            </a:pPr>
            <a:r>
              <a:rPr lang="en-US" sz="2400" dirty="0"/>
              <a:t>BAHASA PEMROGRAMAN “</a:t>
            </a:r>
            <a:r>
              <a:rPr lang="en-US" sz="2400" b="1" dirty="0"/>
              <a:t>PROLOG</a:t>
            </a:r>
            <a:r>
              <a:rPr lang="en-US" sz="2400" dirty="0"/>
              <a:t>“</a:t>
            </a:r>
          </a:p>
          <a:p>
            <a:pPr marL="363538" indent="-268288">
              <a:buFont typeface="Arial" panose="020B0604020202020204" pitchFamily="34" charset="0"/>
              <a:buChar char="•"/>
            </a:pPr>
            <a:endParaRPr lang="en-US" sz="2400" dirty="0"/>
          </a:p>
        </p:txBody>
      </p:sp>
      <p:sp>
        <p:nvSpPr>
          <p:cNvPr id="5" name="Title 1"/>
          <p:cNvSpPr>
            <a:spLocks noGrp="1"/>
          </p:cNvSpPr>
          <p:nvPr>
            <p:ph type="title"/>
          </p:nvPr>
        </p:nvSpPr>
        <p:spPr>
          <a:xfrm>
            <a:off x="1097280" y="286603"/>
            <a:ext cx="10058400" cy="1450757"/>
          </a:xfrm>
        </p:spPr>
        <p:txBody>
          <a:bodyPr>
            <a:normAutofit/>
          </a:bodyPr>
          <a:lstStyle/>
          <a:p>
            <a:r>
              <a:rPr lang="id-ID" sz="4000" b="1" dirty="0"/>
              <a:t>IKHTISAR</a:t>
            </a:r>
            <a:br>
              <a:rPr lang="id-ID" sz="4000" b="1" dirty="0"/>
            </a:br>
            <a:r>
              <a:rPr lang="en-US" sz="2700" i="1" dirty="0" err="1"/>
              <a:t>Representasi</a:t>
            </a:r>
            <a:r>
              <a:rPr lang="en-US" sz="2700" i="1" dirty="0"/>
              <a:t> </a:t>
            </a:r>
            <a:r>
              <a:rPr lang="en-US" sz="2700" i="1" dirty="0" err="1"/>
              <a:t>Pengetahuan</a:t>
            </a:r>
            <a:r>
              <a:rPr lang="en-US" sz="2700" i="1" dirty="0"/>
              <a:t> dan </a:t>
            </a:r>
            <a:r>
              <a:rPr lang="en-US" sz="2700" i="1" dirty="0" err="1"/>
              <a:t>Penalaran</a:t>
            </a:r>
            <a:endParaRPr lang="id-ID" sz="2700" i="1" dirty="0"/>
          </a:p>
        </p:txBody>
      </p:sp>
      <p:pic>
        <p:nvPicPr>
          <p:cNvPr id="6" name="Picture 5"/>
          <p:cNvPicPr>
            <a:picLocks noChangeAspect="1"/>
          </p:cNvPicPr>
          <p:nvPr/>
        </p:nvPicPr>
        <p:blipFill>
          <a:blip r:embed="rId2"/>
          <a:stretch>
            <a:fillRect/>
          </a:stretch>
        </p:blipFill>
        <p:spPr>
          <a:xfrm>
            <a:off x="9300116" y="4726471"/>
            <a:ext cx="1855563" cy="1183623"/>
          </a:xfrm>
          <a:prstGeom prst="rect">
            <a:avLst/>
          </a:prstGeom>
        </p:spPr>
      </p:pic>
    </p:spTree>
    <p:extLst>
      <p:ext uri="{BB962C8B-B14F-4D97-AF65-F5344CB8AC3E}">
        <p14:creationId xmlns:p14="http://schemas.microsoft.com/office/powerpoint/2010/main" val="24763800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11">
            <a:extLst>
              <a:ext uri="{FF2B5EF4-FFF2-40B4-BE49-F238E27FC236}">
                <a16:creationId xmlns:a16="http://schemas.microsoft.com/office/drawing/2014/main" id="{B345FC37-C10F-4729-A837-1625721FF460}"/>
              </a:ext>
            </a:extLst>
          </p:cNvPr>
          <p:cNvSpPr txBox="1">
            <a:spLocks/>
          </p:cNvSpPr>
          <p:nvPr/>
        </p:nvSpPr>
        <p:spPr>
          <a:xfrm>
            <a:off x="1097280" y="1825090"/>
            <a:ext cx="10058400" cy="4465982"/>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0"/>
              </a:spcBef>
              <a:spcAft>
                <a:spcPts val="600"/>
              </a:spcAft>
              <a:buNone/>
            </a:pPr>
            <a:r>
              <a:rPr lang="en-US" sz="2400" b="1" dirty="0" err="1"/>
              <a:t>Bekerja</a:t>
            </a:r>
            <a:r>
              <a:rPr lang="en-US" sz="2400" b="1" dirty="0"/>
              <a:t> </a:t>
            </a:r>
            <a:r>
              <a:rPr lang="en-US" sz="2400" b="1" dirty="0" err="1"/>
              <a:t>Dengan</a:t>
            </a:r>
            <a:r>
              <a:rPr lang="en-US" sz="2400" b="1" dirty="0"/>
              <a:t> </a:t>
            </a:r>
            <a:r>
              <a:rPr lang="en-US" sz="2400" b="1" i="1" dirty="0"/>
              <a:t>List</a:t>
            </a:r>
          </a:p>
          <a:p>
            <a:pPr marL="98425" indent="0">
              <a:spcBef>
                <a:spcPts val="200"/>
              </a:spcBef>
              <a:spcAft>
                <a:spcPts val="600"/>
              </a:spcAft>
              <a:buNone/>
            </a:pPr>
            <a:r>
              <a:rPr lang="en-US" sz="2200" dirty="0" err="1"/>
              <a:t>Misalnya</a:t>
            </a:r>
            <a:r>
              <a:rPr lang="en-US" sz="2200" dirty="0"/>
              <a:t>, </a:t>
            </a:r>
            <a:r>
              <a:rPr lang="en-US" sz="2200" dirty="0" err="1"/>
              <a:t>ikuti</a:t>
            </a:r>
            <a:r>
              <a:rPr lang="en-US" sz="2200" dirty="0"/>
              <a:t> </a:t>
            </a:r>
            <a:r>
              <a:rPr lang="en-US" sz="2200" dirty="0" err="1"/>
              <a:t>logika</a:t>
            </a:r>
            <a:r>
              <a:rPr lang="en-US" sz="2200" dirty="0"/>
              <a:t> program </a:t>
            </a:r>
            <a:r>
              <a:rPr lang="en-US" sz="2200" dirty="0" err="1"/>
              <a:t>berikut</a:t>
            </a:r>
            <a:r>
              <a:rPr lang="en-US" sz="2200" dirty="0"/>
              <a:t> :</a:t>
            </a:r>
          </a:p>
          <a:p>
            <a:pPr marL="98425" indent="0">
              <a:spcBef>
                <a:spcPts val="200"/>
              </a:spcBef>
              <a:spcAft>
                <a:spcPts val="600"/>
              </a:spcAft>
              <a:buNone/>
            </a:pPr>
            <a:endParaRPr lang="en-US" sz="2200" dirty="0"/>
          </a:p>
          <a:p>
            <a:pPr marL="98425" indent="0">
              <a:spcBef>
                <a:spcPts val="200"/>
              </a:spcBef>
              <a:spcAft>
                <a:spcPts val="600"/>
              </a:spcAft>
              <a:buNone/>
            </a:pPr>
            <a:endParaRPr lang="en-US" sz="2200" dirty="0"/>
          </a:p>
          <a:p>
            <a:pPr marL="441325" indent="-342900">
              <a:spcBef>
                <a:spcPts val="200"/>
              </a:spcBef>
              <a:spcAft>
                <a:spcPts val="600"/>
              </a:spcAft>
              <a:buFont typeface="Arial" panose="020B0604020202020204" pitchFamily="34" charset="0"/>
              <a:buChar char="•"/>
            </a:pPr>
            <a:endParaRPr lang="en-US" sz="2200" dirty="0"/>
          </a:p>
          <a:p>
            <a:pPr marL="441325" indent="-342900">
              <a:spcBef>
                <a:spcPts val="200"/>
              </a:spcBef>
              <a:spcAft>
                <a:spcPts val="600"/>
              </a:spcAft>
              <a:buFont typeface="Arial" panose="020B0604020202020204" pitchFamily="34" charset="0"/>
              <a:buChar char="•"/>
            </a:pPr>
            <a:r>
              <a:rPr lang="en-US" sz="2200" dirty="0" err="1"/>
              <a:t>Apa</a:t>
            </a:r>
            <a:r>
              <a:rPr lang="en-US" sz="2200" dirty="0"/>
              <a:t> yang </a:t>
            </a:r>
            <a:r>
              <a:rPr lang="en-US" sz="2200" dirty="0" err="1"/>
              <a:t>akan</a:t>
            </a:r>
            <a:r>
              <a:rPr lang="en-US" sz="2200" dirty="0"/>
              <a:t> </a:t>
            </a:r>
            <a:r>
              <a:rPr lang="en-US" sz="2200" dirty="0" err="1"/>
              <a:t>dilakukan</a:t>
            </a:r>
            <a:r>
              <a:rPr lang="en-US" sz="2200" dirty="0"/>
              <a:t> program </a:t>
            </a:r>
            <a:r>
              <a:rPr lang="en-US" sz="2200" dirty="0" err="1"/>
              <a:t>ini</a:t>
            </a:r>
            <a:r>
              <a:rPr lang="en-US" sz="2200" dirty="0"/>
              <a:t> </a:t>
            </a:r>
            <a:r>
              <a:rPr lang="en-US" sz="2200" dirty="0" err="1"/>
              <a:t>dengan</a:t>
            </a:r>
            <a:r>
              <a:rPr lang="en-US" sz="2200" dirty="0"/>
              <a:t> </a:t>
            </a:r>
            <a:r>
              <a:rPr lang="en-US" sz="2200" i="1" dirty="0"/>
              <a:t>goal</a:t>
            </a:r>
            <a:r>
              <a:rPr lang="en-US" sz="2200" dirty="0"/>
              <a:t> </a:t>
            </a:r>
            <a:r>
              <a:rPr lang="en-US" sz="2200" dirty="0" err="1"/>
              <a:t>berikut</a:t>
            </a:r>
            <a:r>
              <a:rPr lang="en-US" sz="2200" dirty="0"/>
              <a:t>:</a:t>
            </a:r>
          </a:p>
          <a:p>
            <a:pPr marL="441325" indent="-342900">
              <a:spcBef>
                <a:spcPts val="200"/>
              </a:spcBef>
              <a:spcAft>
                <a:spcPts val="600"/>
              </a:spcAft>
              <a:buFont typeface="Arial" panose="020B0604020202020204" pitchFamily="34" charset="0"/>
              <a:buChar char="•"/>
            </a:pPr>
            <a:endParaRPr lang="en-US" sz="2200" dirty="0"/>
          </a:p>
          <a:p>
            <a:pPr marL="441325" indent="-342900">
              <a:spcBef>
                <a:spcPts val="200"/>
              </a:spcBef>
              <a:spcAft>
                <a:spcPts val="600"/>
              </a:spcAft>
              <a:buFont typeface="Arial" panose="020B0604020202020204" pitchFamily="34" charset="0"/>
              <a:buChar char="•"/>
            </a:pPr>
            <a:r>
              <a:rPr lang="en-US" sz="2200" dirty="0"/>
              <a:t>Program </a:t>
            </a:r>
            <a:r>
              <a:rPr lang="en-US" sz="2200" dirty="0" err="1"/>
              <a:t>akan</a:t>
            </a:r>
            <a:r>
              <a:rPr lang="en-US" sz="2200" dirty="0"/>
              <a:t> </a:t>
            </a:r>
            <a:r>
              <a:rPr lang="en-US" sz="2200" dirty="0" err="1"/>
              <a:t>mencetak</a:t>
            </a:r>
            <a:r>
              <a:rPr lang="en-US" sz="2200" dirty="0"/>
              <a:t>:</a:t>
            </a:r>
          </a:p>
        </p:txBody>
      </p:sp>
      <p:sp>
        <p:nvSpPr>
          <p:cNvPr id="8" name="Title 1">
            <a:extLst>
              <a:ext uri="{FF2B5EF4-FFF2-40B4-BE49-F238E27FC236}">
                <a16:creationId xmlns:a16="http://schemas.microsoft.com/office/drawing/2014/main" id="{994B24E5-B993-4E78-8713-AFBB45126C91}"/>
              </a:ext>
            </a:extLst>
          </p:cNvPr>
          <p:cNvSpPr>
            <a:spLocks noGrp="1"/>
          </p:cNvSpPr>
          <p:nvPr>
            <p:ph type="title"/>
          </p:nvPr>
        </p:nvSpPr>
        <p:spPr>
          <a:xfrm>
            <a:off x="1097280" y="286603"/>
            <a:ext cx="10058400" cy="1450757"/>
          </a:xfrm>
        </p:spPr>
        <p:txBody>
          <a:bodyPr>
            <a:normAutofit/>
          </a:bodyPr>
          <a:lstStyle/>
          <a:p>
            <a:r>
              <a:rPr lang="en-US" sz="4000" b="1" dirty="0"/>
              <a:t>BAHASA PEMROGRAMAN PROLOG</a:t>
            </a:r>
            <a:br>
              <a:rPr lang="id-ID" sz="4000" b="1" dirty="0"/>
            </a:br>
            <a:r>
              <a:rPr lang="en-US" sz="2700" i="1" dirty="0"/>
              <a:t>Bahasa Prolog </a:t>
            </a:r>
            <a:r>
              <a:rPr lang="en-US" sz="2700" i="1" dirty="0" err="1"/>
              <a:t>Dalam</a:t>
            </a:r>
            <a:r>
              <a:rPr lang="en-US" sz="2700" i="1" dirty="0"/>
              <a:t> </a:t>
            </a:r>
            <a:r>
              <a:rPr lang="en-US" sz="2700" i="1" dirty="0" err="1"/>
              <a:t>Sistem</a:t>
            </a:r>
            <a:r>
              <a:rPr lang="en-US" sz="2700" i="1" dirty="0"/>
              <a:t> </a:t>
            </a:r>
            <a:r>
              <a:rPr lang="en-US" sz="2700" i="1" dirty="0" err="1"/>
              <a:t>Pakar</a:t>
            </a:r>
            <a:endParaRPr lang="id-ID" sz="2700" i="1" dirty="0"/>
          </a:p>
        </p:txBody>
      </p:sp>
      <p:sp>
        <p:nvSpPr>
          <p:cNvPr id="12" name="Rounded Rectangle 37">
            <a:extLst>
              <a:ext uri="{FF2B5EF4-FFF2-40B4-BE49-F238E27FC236}">
                <a16:creationId xmlns:a16="http://schemas.microsoft.com/office/drawing/2014/main" id="{1E791449-7B2B-4B36-8E25-87C9A8FE1AAB}"/>
              </a:ext>
            </a:extLst>
          </p:cNvPr>
          <p:cNvSpPr/>
          <p:nvPr/>
        </p:nvSpPr>
        <p:spPr>
          <a:xfrm>
            <a:off x="10060302" y="858978"/>
            <a:ext cx="1095378" cy="750098"/>
          </a:xfrm>
          <a:prstGeom prst="roundRect">
            <a:avLst>
              <a:gd name="adj" fmla="val 10000"/>
            </a:avLst>
          </a:prstGeom>
          <a:blipFill rotWithShape="0">
            <a:blip r:embed="rId2"/>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ID"/>
          </a:p>
        </p:txBody>
      </p:sp>
      <p:sp>
        <p:nvSpPr>
          <p:cNvPr id="13" name="Rounded Rectangle 40">
            <a:extLst>
              <a:ext uri="{FF2B5EF4-FFF2-40B4-BE49-F238E27FC236}">
                <a16:creationId xmlns:a16="http://schemas.microsoft.com/office/drawing/2014/main" id="{5CD83DB4-84FD-446F-9B7E-576CB208627F}"/>
              </a:ext>
            </a:extLst>
          </p:cNvPr>
          <p:cNvSpPr/>
          <p:nvPr/>
        </p:nvSpPr>
        <p:spPr>
          <a:xfrm>
            <a:off x="9627349" y="1074991"/>
            <a:ext cx="432953" cy="484341"/>
          </a:xfrm>
          <a:prstGeom prst="roundRect">
            <a:avLst>
              <a:gd name="adj" fmla="val 10000"/>
            </a:avLst>
          </a:prstGeom>
          <a:blipFill rotWithShape="0">
            <a:blip r:embed="rId3"/>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ID"/>
          </a:p>
        </p:txBody>
      </p:sp>
      <p:pic>
        <p:nvPicPr>
          <p:cNvPr id="9" name="Picture 4">
            <a:extLst>
              <a:ext uri="{FF2B5EF4-FFF2-40B4-BE49-F238E27FC236}">
                <a16:creationId xmlns:a16="http://schemas.microsoft.com/office/drawing/2014/main" id="{19B521DB-91A4-4431-8AF9-D38BE48350B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427291" y="2690340"/>
            <a:ext cx="7337417" cy="1072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5">
            <a:extLst>
              <a:ext uri="{FF2B5EF4-FFF2-40B4-BE49-F238E27FC236}">
                <a16:creationId xmlns:a16="http://schemas.microsoft.com/office/drawing/2014/main" id="{DBE95D12-AF3B-4296-B2E3-D6DD85A502B7}"/>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767834" y="4320567"/>
            <a:ext cx="2656332" cy="307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6">
            <a:extLst>
              <a:ext uri="{FF2B5EF4-FFF2-40B4-BE49-F238E27FC236}">
                <a16:creationId xmlns:a16="http://schemas.microsoft.com/office/drawing/2014/main" id="{3392D37D-EEA6-4619-BC41-A243A69709CB}"/>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767834" y="4774790"/>
            <a:ext cx="334518" cy="145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380653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11">
            <a:extLst>
              <a:ext uri="{FF2B5EF4-FFF2-40B4-BE49-F238E27FC236}">
                <a16:creationId xmlns:a16="http://schemas.microsoft.com/office/drawing/2014/main" id="{B345FC37-C10F-4729-A837-1625721FF460}"/>
              </a:ext>
            </a:extLst>
          </p:cNvPr>
          <p:cNvSpPr txBox="1">
            <a:spLocks/>
          </p:cNvSpPr>
          <p:nvPr/>
        </p:nvSpPr>
        <p:spPr>
          <a:xfrm>
            <a:off x="1097280" y="1825090"/>
            <a:ext cx="10058400" cy="2051966"/>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0"/>
              </a:spcBef>
              <a:spcAft>
                <a:spcPts val="600"/>
              </a:spcAft>
              <a:buNone/>
            </a:pPr>
            <a:r>
              <a:rPr lang="en-US" sz="2400" b="1" dirty="0" err="1"/>
              <a:t>Bekerja</a:t>
            </a:r>
            <a:r>
              <a:rPr lang="en-US" sz="2400" b="1" dirty="0"/>
              <a:t> </a:t>
            </a:r>
            <a:r>
              <a:rPr lang="en-US" sz="2400" b="1" dirty="0" err="1"/>
              <a:t>Dengan</a:t>
            </a:r>
            <a:r>
              <a:rPr lang="en-US" sz="2400" b="1" dirty="0"/>
              <a:t> </a:t>
            </a:r>
            <a:r>
              <a:rPr lang="en-US" sz="2400" b="1" i="1" dirty="0"/>
              <a:t>List</a:t>
            </a:r>
          </a:p>
          <a:p>
            <a:pPr marL="98425" indent="0">
              <a:spcBef>
                <a:spcPts val="200"/>
              </a:spcBef>
              <a:spcAft>
                <a:spcPts val="600"/>
              </a:spcAft>
              <a:buNone/>
            </a:pPr>
            <a:r>
              <a:rPr lang="en-US" sz="2200" dirty="0" err="1"/>
              <a:t>Contoh</a:t>
            </a:r>
            <a:r>
              <a:rPr lang="en-US" sz="2200" dirty="0"/>
              <a:t> program PROLOG yang </a:t>
            </a:r>
            <a:r>
              <a:rPr lang="en-US" sz="2200" dirty="0" err="1"/>
              <a:t>lebih</a:t>
            </a:r>
            <a:r>
              <a:rPr lang="en-US" sz="2200" dirty="0"/>
              <a:t> </a:t>
            </a:r>
            <a:r>
              <a:rPr lang="en-US" sz="2200" dirty="0" err="1"/>
              <a:t>kompleks</a:t>
            </a:r>
            <a:r>
              <a:rPr lang="en-US" sz="2200" dirty="0"/>
              <a:t>, </a:t>
            </a:r>
            <a:r>
              <a:rPr lang="en-US" sz="2200" dirty="0" err="1"/>
              <a:t>bayangkan</a:t>
            </a:r>
            <a:r>
              <a:rPr lang="en-US" sz="2200" dirty="0"/>
              <a:t> </a:t>
            </a:r>
            <a:r>
              <a:rPr lang="en-US" sz="2200" dirty="0" err="1"/>
              <a:t>suatu</a:t>
            </a:r>
            <a:r>
              <a:rPr lang="en-US" sz="2200" dirty="0"/>
              <a:t> </a:t>
            </a:r>
            <a:r>
              <a:rPr lang="en-US" sz="2200" i="1" dirty="0"/>
              <a:t>member function</a:t>
            </a:r>
            <a:r>
              <a:rPr lang="en-US" sz="2200" dirty="0"/>
              <a:t>, yang </a:t>
            </a:r>
            <a:r>
              <a:rPr lang="en-US" sz="2200" dirty="0" err="1"/>
              <a:t>memiliki</a:t>
            </a:r>
            <a:r>
              <a:rPr lang="en-US" sz="2200" dirty="0"/>
              <a:t> </a:t>
            </a:r>
            <a:r>
              <a:rPr lang="en-US" sz="2200" dirty="0" err="1"/>
              <a:t>dua</a:t>
            </a:r>
            <a:r>
              <a:rPr lang="en-US" sz="2200" dirty="0"/>
              <a:t> parameter: </a:t>
            </a:r>
          </a:p>
          <a:p>
            <a:pPr marL="441325" indent="-342900">
              <a:spcBef>
                <a:spcPts val="200"/>
              </a:spcBef>
              <a:spcAft>
                <a:spcPts val="600"/>
              </a:spcAft>
              <a:buFont typeface="Arial" panose="020B0604020202020204" pitchFamily="34" charset="0"/>
              <a:buChar char="•"/>
            </a:pPr>
            <a:r>
              <a:rPr lang="en-US" sz="2200" i="1" dirty="0"/>
              <a:t>element</a:t>
            </a:r>
            <a:r>
              <a:rPr lang="en-US" sz="2200" dirty="0"/>
              <a:t> (item yang </a:t>
            </a:r>
            <a:r>
              <a:rPr lang="en-US" sz="2200" dirty="0" err="1"/>
              <a:t>kita</a:t>
            </a:r>
            <a:r>
              <a:rPr lang="en-US" sz="2200" dirty="0"/>
              <a:t> </a:t>
            </a:r>
            <a:r>
              <a:rPr lang="en-US" sz="2200" dirty="0" err="1"/>
              <a:t>cari</a:t>
            </a:r>
            <a:r>
              <a:rPr lang="en-US" sz="2200" dirty="0"/>
              <a:t>)</a:t>
            </a:r>
          </a:p>
          <a:p>
            <a:pPr marL="441325" indent="-342900">
              <a:spcBef>
                <a:spcPts val="200"/>
              </a:spcBef>
              <a:spcAft>
                <a:spcPts val="600"/>
              </a:spcAft>
              <a:buFont typeface="Arial" panose="020B0604020202020204" pitchFamily="34" charset="0"/>
              <a:buChar char="•"/>
            </a:pPr>
            <a:r>
              <a:rPr lang="en-US" sz="2200" i="1" dirty="0"/>
              <a:t>list</a:t>
            </a:r>
            <a:r>
              <a:rPr lang="en-US" sz="2200" dirty="0"/>
              <a:t> (</a:t>
            </a:r>
            <a:r>
              <a:rPr lang="en-US" sz="2200" dirty="0" err="1"/>
              <a:t>dimana</a:t>
            </a:r>
            <a:r>
              <a:rPr lang="en-US" sz="2200" dirty="0"/>
              <a:t> </a:t>
            </a:r>
            <a:r>
              <a:rPr lang="en-US" sz="2200" dirty="0" err="1"/>
              <a:t>kita</a:t>
            </a:r>
            <a:r>
              <a:rPr lang="en-US" sz="2200" dirty="0"/>
              <a:t> </a:t>
            </a:r>
            <a:r>
              <a:rPr lang="en-US" sz="2200" dirty="0" err="1"/>
              <a:t>mencarinya</a:t>
            </a:r>
            <a:r>
              <a:rPr lang="en-US" sz="2200" dirty="0"/>
              <a:t>)</a:t>
            </a:r>
          </a:p>
        </p:txBody>
      </p:sp>
      <p:sp>
        <p:nvSpPr>
          <p:cNvPr id="8" name="Title 1">
            <a:extLst>
              <a:ext uri="{FF2B5EF4-FFF2-40B4-BE49-F238E27FC236}">
                <a16:creationId xmlns:a16="http://schemas.microsoft.com/office/drawing/2014/main" id="{994B24E5-B993-4E78-8713-AFBB45126C91}"/>
              </a:ext>
            </a:extLst>
          </p:cNvPr>
          <p:cNvSpPr>
            <a:spLocks noGrp="1"/>
          </p:cNvSpPr>
          <p:nvPr>
            <p:ph type="title"/>
          </p:nvPr>
        </p:nvSpPr>
        <p:spPr>
          <a:xfrm>
            <a:off x="1097280" y="286603"/>
            <a:ext cx="10058400" cy="1450757"/>
          </a:xfrm>
        </p:spPr>
        <p:txBody>
          <a:bodyPr>
            <a:normAutofit/>
          </a:bodyPr>
          <a:lstStyle/>
          <a:p>
            <a:r>
              <a:rPr lang="en-US" sz="4000" b="1" dirty="0"/>
              <a:t>BAHASA PEMROGRAMAN PROLOG</a:t>
            </a:r>
            <a:br>
              <a:rPr lang="id-ID" sz="4000" b="1" dirty="0"/>
            </a:br>
            <a:r>
              <a:rPr lang="en-US" sz="2700" i="1" dirty="0"/>
              <a:t>Bahasa Prolog </a:t>
            </a:r>
            <a:r>
              <a:rPr lang="en-US" sz="2700" i="1" dirty="0" err="1"/>
              <a:t>Dalam</a:t>
            </a:r>
            <a:r>
              <a:rPr lang="en-US" sz="2700" i="1" dirty="0"/>
              <a:t> </a:t>
            </a:r>
            <a:r>
              <a:rPr lang="en-US" sz="2700" i="1" dirty="0" err="1"/>
              <a:t>Sistem</a:t>
            </a:r>
            <a:r>
              <a:rPr lang="en-US" sz="2700" i="1" dirty="0"/>
              <a:t> </a:t>
            </a:r>
            <a:r>
              <a:rPr lang="en-US" sz="2700" i="1" dirty="0" err="1"/>
              <a:t>Pakar</a:t>
            </a:r>
            <a:endParaRPr lang="id-ID" sz="2700" i="1" dirty="0"/>
          </a:p>
        </p:txBody>
      </p:sp>
      <p:sp>
        <p:nvSpPr>
          <p:cNvPr id="12" name="Rounded Rectangle 37">
            <a:extLst>
              <a:ext uri="{FF2B5EF4-FFF2-40B4-BE49-F238E27FC236}">
                <a16:creationId xmlns:a16="http://schemas.microsoft.com/office/drawing/2014/main" id="{1E791449-7B2B-4B36-8E25-87C9A8FE1AAB}"/>
              </a:ext>
            </a:extLst>
          </p:cNvPr>
          <p:cNvSpPr/>
          <p:nvPr/>
        </p:nvSpPr>
        <p:spPr>
          <a:xfrm>
            <a:off x="10060302" y="858978"/>
            <a:ext cx="1095378" cy="750098"/>
          </a:xfrm>
          <a:prstGeom prst="roundRect">
            <a:avLst>
              <a:gd name="adj" fmla="val 10000"/>
            </a:avLst>
          </a:prstGeom>
          <a:blipFill rotWithShape="0">
            <a:blip r:embed="rId2"/>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ID"/>
          </a:p>
        </p:txBody>
      </p:sp>
      <p:sp>
        <p:nvSpPr>
          <p:cNvPr id="13" name="Rounded Rectangle 40">
            <a:extLst>
              <a:ext uri="{FF2B5EF4-FFF2-40B4-BE49-F238E27FC236}">
                <a16:creationId xmlns:a16="http://schemas.microsoft.com/office/drawing/2014/main" id="{5CD83DB4-84FD-446F-9B7E-576CB208627F}"/>
              </a:ext>
            </a:extLst>
          </p:cNvPr>
          <p:cNvSpPr/>
          <p:nvPr/>
        </p:nvSpPr>
        <p:spPr>
          <a:xfrm>
            <a:off x="9627349" y="1074991"/>
            <a:ext cx="432953" cy="484341"/>
          </a:xfrm>
          <a:prstGeom prst="roundRect">
            <a:avLst>
              <a:gd name="adj" fmla="val 10000"/>
            </a:avLst>
          </a:prstGeom>
          <a:blipFill rotWithShape="0">
            <a:blip r:embed="rId3"/>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ID"/>
          </a:p>
        </p:txBody>
      </p:sp>
      <p:sp>
        <p:nvSpPr>
          <p:cNvPr id="11" name="Content Placeholder 11">
            <a:extLst>
              <a:ext uri="{FF2B5EF4-FFF2-40B4-BE49-F238E27FC236}">
                <a16:creationId xmlns:a16="http://schemas.microsoft.com/office/drawing/2014/main" id="{EDD32350-79A4-4A4E-906B-A10E4465BDA5}"/>
              </a:ext>
            </a:extLst>
          </p:cNvPr>
          <p:cNvSpPr txBox="1">
            <a:spLocks/>
          </p:cNvSpPr>
          <p:nvPr/>
        </p:nvSpPr>
        <p:spPr>
          <a:xfrm>
            <a:off x="1097280" y="3970882"/>
            <a:ext cx="10058400" cy="473102"/>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200"/>
              </a:spcBef>
              <a:spcAft>
                <a:spcPts val="600"/>
              </a:spcAft>
              <a:buNone/>
            </a:pPr>
            <a:r>
              <a:rPr lang="en-US" sz="2200" dirty="0" err="1"/>
              <a:t>Dengan</a:t>
            </a:r>
            <a:r>
              <a:rPr lang="en-US" sz="2200" dirty="0"/>
              <a:t> </a:t>
            </a:r>
            <a:r>
              <a:rPr lang="en-US" sz="2200" dirty="0" err="1"/>
              <a:t>fungsi</a:t>
            </a:r>
            <a:r>
              <a:rPr lang="en-US" sz="2200" dirty="0"/>
              <a:t> </a:t>
            </a:r>
            <a:r>
              <a:rPr lang="en-US" sz="2200" dirty="0" err="1"/>
              <a:t>tersebut</a:t>
            </a:r>
            <a:r>
              <a:rPr lang="en-US" sz="2200" dirty="0"/>
              <a:t>, </a:t>
            </a:r>
            <a:r>
              <a:rPr lang="en-US" sz="2200" dirty="0" err="1"/>
              <a:t>misal</a:t>
            </a:r>
            <a:r>
              <a:rPr lang="en-US" sz="2200" dirty="0"/>
              <a:t> </a:t>
            </a:r>
            <a:r>
              <a:rPr lang="en-US" sz="2200" dirty="0" err="1"/>
              <a:t>contoh</a:t>
            </a:r>
            <a:r>
              <a:rPr lang="en-US" sz="2200" dirty="0"/>
              <a:t> </a:t>
            </a:r>
            <a:r>
              <a:rPr lang="en-US" sz="2200" i="1" dirty="0"/>
              <a:t>goal</a:t>
            </a:r>
            <a:r>
              <a:rPr lang="en-US" sz="2200" dirty="0"/>
              <a:t> </a:t>
            </a:r>
            <a:r>
              <a:rPr lang="en-US" sz="2200" dirty="0" err="1"/>
              <a:t>nya</a:t>
            </a:r>
            <a:r>
              <a:rPr lang="en-US" sz="2200" dirty="0"/>
              <a:t>:</a:t>
            </a:r>
          </a:p>
        </p:txBody>
      </p:sp>
      <p:pic>
        <p:nvPicPr>
          <p:cNvPr id="16" name="Picture 4">
            <a:extLst>
              <a:ext uri="{FF2B5EF4-FFF2-40B4-BE49-F238E27FC236}">
                <a16:creationId xmlns:a16="http://schemas.microsoft.com/office/drawing/2014/main" id="{BD856539-236C-46CE-A2B9-BAC42728361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048192" y="4535424"/>
            <a:ext cx="81565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Content Placeholder 11">
            <a:extLst>
              <a:ext uri="{FF2B5EF4-FFF2-40B4-BE49-F238E27FC236}">
                <a16:creationId xmlns:a16="http://schemas.microsoft.com/office/drawing/2014/main" id="{CA30B0BC-FE57-4EDD-B58F-0A4952D90775}"/>
              </a:ext>
            </a:extLst>
          </p:cNvPr>
          <p:cNvSpPr txBox="1">
            <a:spLocks/>
          </p:cNvSpPr>
          <p:nvPr/>
        </p:nvSpPr>
        <p:spPr>
          <a:xfrm>
            <a:off x="1097280" y="5251704"/>
            <a:ext cx="5824538" cy="473102"/>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200"/>
              </a:spcBef>
              <a:spcAft>
                <a:spcPts val="600"/>
              </a:spcAft>
              <a:buNone/>
            </a:pPr>
            <a:r>
              <a:rPr lang="en-US" sz="2200" i="1" dirty="0"/>
              <a:t>Member function </a:t>
            </a:r>
            <a:r>
              <a:rPr lang="en-US" sz="2200" dirty="0" err="1"/>
              <a:t>ini</a:t>
            </a:r>
            <a:r>
              <a:rPr lang="en-US" sz="2200" dirty="0"/>
              <a:t> </a:t>
            </a:r>
            <a:r>
              <a:rPr lang="en-US" sz="2200" dirty="0" err="1"/>
              <a:t>dapat</a:t>
            </a:r>
            <a:r>
              <a:rPr lang="en-US" sz="2200" dirty="0"/>
              <a:t> </a:t>
            </a:r>
            <a:r>
              <a:rPr lang="en-US" sz="2200" dirty="0" err="1"/>
              <a:t>ditulis</a:t>
            </a:r>
            <a:r>
              <a:rPr lang="en-US" sz="2200" dirty="0"/>
              <a:t> </a:t>
            </a:r>
            <a:r>
              <a:rPr lang="en-US" sz="2200" dirty="0" err="1"/>
              <a:t>sebagai</a:t>
            </a:r>
            <a:r>
              <a:rPr lang="en-US" sz="2200" dirty="0"/>
              <a:t> </a:t>
            </a:r>
            <a:r>
              <a:rPr lang="en-US" sz="2200" dirty="0" err="1"/>
              <a:t>berikut</a:t>
            </a:r>
            <a:r>
              <a:rPr lang="en-US" sz="2200" dirty="0"/>
              <a:t>:</a:t>
            </a:r>
          </a:p>
        </p:txBody>
      </p:sp>
      <p:pic>
        <p:nvPicPr>
          <p:cNvPr id="18" name="Picture 5">
            <a:extLst>
              <a:ext uri="{FF2B5EF4-FFF2-40B4-BE49-F238E27FC236}">
                <a16:creationId xmlns:a16="http://schemas.microsoft.com/office/drawing/2014/main" id="{CF5B4452-0817-4212-9ECF-398968C12F5C}"/>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921818" y="5251705"/>
            <a:ext cx="4233862"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7575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up)">
                                      <p:cBhvr>
                                        <p:cTn id="15" dur="500"/>
                                        <p:tgtEl>
                                          <p:spTgt spid="17"/>
                                        </p:tgtEl>
                                      </p:cBhvr>
                                    </p:animEffect>
                                  </p:childTnLst>
                                </p:cTn>
                              </p:par>
                              <p:par>
                                <p:cTn id="16" presetID="22" presetClass="entr" presetSubtype="1" fill="hold"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wipe(up)">
                                      <p:cBhvr>
                                        <p:cTn id="1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11">
            <a:extLst>
              <a:ext uri="{FF2B5EF4-FFF2-40B4-BE49-F238E27FC236}">
                <a16:creationId xmlns:a16="http://schemas.microsoft.com/office/drawing/2014/main" id="{B345FC37-C10F-4729-A837-1625721FF460}"/>
              </a:ext>
            </a:extLst>
          </p:cNvPr>
          <p:cNvSpPr txBox="1">
            <a:spLocks/>
          </p:cNvSpPr>
          <p:nvPr/>
        </p:nvSpPr>
        <p:spPr>
          <a:xfrm>
            <a:off x="1097280" y="1825090"/>
            <a:ext cx="10058400" cy="448427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0"/>
              </a:spcBef>
              <a:spcAft>
                <a:spcPts val="600"/>
              </a:spcAft>
              <a:buNone/>
            </a:pPr>
            <a:r>
              <a:rPr lang="en-US" sz="2400" b="1" dirty="0" err="1"/>
              <a:t>Bekerja</a:t>
            </a:r>
            <a:r>
              <a:rPr lang="en-US" sz="2400" b="1" dirty="0"/>
              <a:t> </a:t>
            </a:r>
            <a:r>
              <a:rPr lang="en-US" sz="2400" b="1" dirty="0" err="1"/>
              <a:t>Dengan</a:t>
            </a:r>
            <a:r>
              <a:rPr lang="en-US" sz="2400" b="1" dirty="0"/>
              <a:t> </a:t>
            </a:r>
            <a:r>
              <a:rPr lang="en-US" sz="2400" b="1" i="1" dirty="0"/>
              <a:t>List</a:t>
            </a:r>
          </a:p>
          <a:p>
            <a:pPr marL="98425" indent="0">
              <a:spcBef>
                <a:spcPts val="200"/>
              </a:spcBef>
              <a:spcAft>
                <a:spcPts val="1200"/>
              </a:spcAft>
              <a:buNone/>
            </a:pPr>
            <a:r>
              <a:rPr lang="en-US" dirty="0"/>
              <a:t>Baris </a:t>
            </a:r>
            <a:r>
              <a:rPr lang="en-US" dirty="0" err="1"/>
              <a:t>pertama</a:t>
            </a:r>
            <a:r>
              <a:rPr lang="en-US" dirty="0"/>
              <a:t> </a:t>
            </a:r>
            <a:r>
              <a:rPr lang="en-US" dirty="0" err="1"/>
              <a:t>dari</a:t>
            </a:r>
            <a:r>
              <a:rPr lang="en-US" dirty="0"/>
              <a:t> </a:t>
            </a:r>
            <a:r>
              <a:rPr lang="en-US" i="1" dirty="0"/>
              <a:t>member function </a:t>
            </a:r>
            <a:r>
              <a:rPr lang="en-US" dirty="0" err="1"/>
              <a:t>membagi</a:t>
            </a:r>
            <a:r>
              <a:rPr lang="en-US" dirty="0"/>
              <a:t> </a:t>
            </a:r>
            <a:r>
              <a:rPr lang="en-US" i="1" dirty="0"/>
              <a:t>list</a:t>
            </a:r>
            <a:r>
              <a:rPr lang="en-US" dirty="0"/>
              <a:t> </a:t>
            </a:r>
            <a:r>
              <a:rPr lang="en-US" dirty="0" err="1"/>
              <a:t>menjadi</a:t>
            </a:r>
            <a:r>
              <a:rPr lang="en-US" dirty="0"/>
              <a:t> </a:t>
            </a:r>
            <a:r>
              <a:rPr lang="en-US" dirty="0" err="1"/>
              <a:t>dua</a:t>
            </a:r>
            <a:r>
              <a:rPr lang="en-US" dirty="0"/>
              <a:t> </a:t>
            </a:r>
            <a:r>
              <a:rPr lang="en-US" dirty="0" err="1"/>
              <a:t>bagian</a:t>
            </a:r>
            <a:r>
              <a:rPr lang="en-US" dirty="0"/>
              <a:t> dan </a:t>
            </a:r>
            <a:r>
              <a:rPr lang="en-US" dirty="0" err="1"/>
              <a:t>mengatakan</a:t>
            </a:r>
            <a:r>
              <a:rPr lang="en-US" dirty="0"/>
              <a:t> </a:t>
            </a:r>
            <a:r>
              <a:rPr lang="en-US" dirty="0" err="1"/>
              <a:t>bahwa</a:t>
            </a:r>
            <a:r>
              <a:rPr lang="en-US" dirty="0"/>
              <a:t> </a:t>
            </a:r>
            <a:r>
              <a:rPr lang="en-US" dirty="0" err="1"/>
              <a:t>jika</a:t>
            </a:r>
            <a:r>
              <a:rPr lang="en-US" dirty="0"/>
              <a:t> </a:t>
            </a:r>
            <a:r>
              <a:rPr lang="en-US" dirty="0" err="1"/>
              <a:t>elemen</a:t>
            </a:r>
            <a:r>
              <a:rPr lang="en-US" dirty="0"/>
              <a:t> </a:t>
            </a:r>
            <a:r>
              <a:rPr lang="en-US" dirty="0" err="1"/>
              <a:t>memiliki</a:t>
            </a:r>
            <a:r>
              <a:rPr lang="en-US" dirty="0"/>
              <a:t> </a:t>
            </a:r>
            <a:r>
              <a:rPr lang="en-US" dirty="0" err="1"/>
              <a:t>nilai</a:t>
            </a:r>
            <a:r>
              <a:rPr lang="en-US" dirty="0"/>
              <a:t> yang </a:t>
            </a:r>
            <a:r>
              <a:rPr lang="en-US" dirty="0" err="1"/>
              <a:t>sama</a:t>
            </a:r>
            <a:r>
              <a:rPr lang="en-US" dirty="0"/>
              <a:t> </a:t>
            </a:r>
            <a:r>
              <a:rPr lang="en-US" dirty="0" err="1"/>
              <a:t>dengan</a:t>
            </a:r>
            <a:r>
              <a:rPr lang="en-US" dirty="0"/>
              <a:t> </a:t>
            </a:r>
            <a:r>
              <a:rPr lang="en-US" i="1" dirty="0"/>
              <a:t>head </a:t>
            </a:r>
            <a:r>
              <a:rPr lang="en-US" dirty="0" err="1"/>
              <a:t>dari</a:t>
            </a:r>
            <a:r>
              <a:rPr lang="en-US" dirty="0"/>
              <a:t> </a:t>
            </a:r>
            <a:r>
              <a:rPr lang="en-US" i="1" dirty="0"/>
              <a:t>list</a:t>
            </a:r>
            <a:r>
              <a:rPr lang="en-US" dirty="0"/>
              <a:t>, </a:t>
            </a:r>
            <a:r>
              <a:rPr lang="en-US" dirty="0" err="1"/>
              <a:t>maka</a:t>
            </a:r>
            <a:r>
              <a:rPr lang="en-US" dirty="0"/>
              <a:t> </a:t>
            </a:r>
            <a:r>
              <a:rPr lang="en-US" dirty="0" err="1"/>
              <a:t>terlepas</a:t>
            </a:r>
            <a:r>
              <a:rPr lang="en-US" dirty="0"/>
              <a:t> </a:t>
            </a:r>
            <a:r>
              <a:rPr lang="en-US" dirty="0" err="1"/>
              <a:t>dari</a:t>
            </a:r>
            <a:r>
              <a:rPr lang="en-US" dirty="0"/>
              <a:t> </a:t>
            </a:r>
            <a:r>
              <a:rPr lang="en-US" dirty="0" err="1"/>
              <a:t>sisa</a:t>
            </a:r>
            <a:r>
              <a:rPr lang="en-US" dirty="0"/>
              <a:t> </a:t>
            </a:r>
            <a:r>
              <a:rPr lang="en-US" i="1" dirty="0"/>
              <a:t>list</a:t>
            </a:r>
            <a:r>
              <a:rPr lang="en-US" dirty="0"/>
              <a:t>, </a:t>
            </a:r>
            <a:r>
              <a:rPr lang="en-US" dirty="0" err="1"/>
              <a:t>elemen</a:t>
            </a:r>
            <a:r>
              <a:rPr lang="en-US" dirty="0"/>
              <a:t> </a:t>
            </a:r>
            <a:r>
              <a:rPr lang="en-US" dirty="0" err="1"/>
              <a:t>itu</a:t>
            </a:r>
            <a:r>
              <a:rPr lang="en-US" dirty="0"/>
              <a:t> </a:t>
            </a:r>
            <a:r>
              <a:rPr lang="en-US" dirty="0" err="1"/>
              <a:t>adalah</a:t>
            </a:r>
            <a:r>
              <a:rPr lang="en-US" dirty="0"/>
              <a:t> </a:t>
            </a:r>
            <a:r>
              <a:rPr lang="en-US" i="1" dirty="0"/>
              <a:t>member</a:t>
            </a:r>
            <a:r>
              <a:rPr lang="en-US" dirty="0"/>
              <a:t> </a:t>
            </a:r>
            <a:r>
              <a:rPr lang="en-US" dirty="0" err="1"/>
              <a:t>dari</a:t>
            </a:r>
            <a:r>
              <a:rPr lang="en-US" dirty="0"/>
              <a:t> </a:t>
            </a:r>
            <a:r>
              <a:rPr lang="en-US" i="1" dirty="0"/>
              <a:t>list</a:t>
            </a:r>
            <a:endParaRPr lang="en-US" dirty="0"/>
          </a:p>
          <a:p>
            <a:pPr marL="441325" indent="-342900">
              <a:spcBef>
                <a:spcPts val="200"/>
              </a:spcBef>
              <a:spcAft>
                <a:spcPts val="1200"/>
              </a:spcAft>
              <a:buFont typeface="Arial" panose="020B0604020202020204" pitchFamily="34" charset="0"/>
              <a:buChar char="•"/>
            </a:pPr>
            <a:r>
              <a:rPr lang="en-US" dirty="0" err="1"/>
              <a:t>Misalnya</a:t>
            </a:r>
            <a:r>
              <a:rPr lang="en-US" dirty="0"/>
              <a:t>, </a:t>
            </a:r>
            <a:r>
              <a:rPr lang="en-US" dirty="0" err="1"/>
              <a:t>diberikan</a:t>
            </a:r>
            <a:r>
              <a:rPr lang="en-US" dirty="0"/>
              <a:t> </a:t>
            </a:r>
            <a:r>
              <a:rPr lang="en-US" dirty="0" err="1"/>
              <a:t>elemen</a:t>
            </a:r>
            <a:r>
              <a:rPr lang="en-US" dirty="0"/>
              <a:t> ‘</a:t>
            </a:r>
            <a:r>
              <a:rPr lang="en-US" dirty="0" err="1"/>
              <a:t>ujang</a:t>
            </a:r>
            <a:r>
              <a:rPr lang="en-US" dirty="0"/>
              <a:t>' dan </a:t>
            </a:r>
            <a:r>
              <a:rPr lang="en-US" i="1" dirty="0"/>
              <a:t>list</a:t>
            </a:r>
            <a:r>
              <a:rPr lang="en-US" dirty="0"/>
              <a:t> ‘[</a:t>
            </a:r>
            <a:r>
              <a:rPr lang="en-US" dirty="0" err="1"/>
              <a:t>ujang</a:t>
            </a:r>
            <a:r>
              <a:rPr lang="en-US" dirty="0"/>
              <a:t>, </a:t>
            </a:r>
            <a:r>
              <a:rPr lang="en-US" dirty="0" err="1"/>
              <a:t>encep</a:t>
            </a:r>
            <a:r>
              <a:rPr lang="en-US" dirty="0"/>
              <a:t>, </a:t>
            </a:r>
            <a:r>
              <a:rPr lang="en-US" dirty="0" err="1"/>
              <a:t>aang</a:t>
            </a:r>
            <a:r>
              <a:rPr lang="en-US" dirty="0"/>
              <a:t>]' </a:t>
            </a:r>
            <a:r>
              <a:rPr lang="en-US" dirty="0" err="1"/>
              <a:t>ujang</a:t>
            </a:r>
            <a:r>
              <a:rPr lang="en-US" dirty="0"/>
              <a:t> </a:t>
            </a:r>
            <a:r>
              <a:rPr lang="en-US" dirty="0" err="1"/>
              <a:t>adalah</a:t>
            </a:r>
            <a:r>
              <a:rPr lang="en-US" dirty="0"/>
              <a:t> member </a:t>
            </a:r>
            <a:r>
              <a:rPr lang="en-US" dirty="0" err="1"/>
              <a:t>dari</a:t>
            </a:r>
            <a:r>
              <a:rPr lang="en-US" dirty="0"/>
              <a:t> list</a:t>
            </a:r>
          </a:p>
          <a:p>
            <a:pPr marL="98425" indent="0">
              <a:spcBef>
                <a:spcPts val="200"/>
              </a:spcBef>
              <a:spcAft>
                <a:spcPts val="1200"/>
              </a:spcAft>
              <a:buNone/>
            </a:pPr>
            <a:r>
              <a:rPr lang="en-US" dirty="0"/>
              <a:t>Baris </a:t>
            </a:r>
            <a:r>
              <a:rPr lang="en-US" dirty="0" err="1"/>
              <a:t>kedua</a:t>
            </a:r>
            <a:r>
              <a:rPr lang="en-US" dirty="0"/>
              <a:t> </a:t>
            </a:r>
            <a:r>
              <a:rPr lang="en-US" dirty="0" err="1"/>
              <a:t>dari</a:t>
            </a:r>
            <a:r>
              <a:rPr lang="en-US" dirty="0"/>
              <a:t> </a:t>
            </a:r>
            <a:r>
              <a:rPr lang="en-US" i="1" dirty="0"/>
              <a:t>member function </a:t>
            </a:r>
            <a:r>
              <a:rPr lang="en-US" dirty="0" err="1"/>
              <a:t>mengatakan</a:t>
            </a:r>
            <a:r>
              <a:rPr lang="en-US" dirty="0"/>
              <a:t> </a:t>
            </a:r>
            <a:r>
              <a:rPr lang="en-US" dirty="0" err="1"/>
              <a:t>bahwa</a:t>
            </a:r>
            <a:r>
              <a:rPr lang="en-US" dirty="0"/>
              <a:t>, </a:t>
            </a:r>
            <a:r>
              <a:rPr lang="en-US" dirty="0" err="1"/>
              <a:t>setelah</a:t>
            </a:r>
            <a:r>
              <a:rPr lang="en-US" dirty="0"/>
              <a:t> </a:t>
            </a:r>
            <a:r>
              <a:rPr lang="en-US" dirty="0" err="1"/>
              <a:t>gagal</a:t>
            </a:r>
            <a:r>
              <a:rPr lang="en-US" dirty="0"/>
              <a:t> </a:t>
            </a:r>
            <a:r>
              <a:rPr lang="en-US" dirty="0" err="1"/>
              <a:t>dalam</a:t>
            </a:r>
            <a:r>
              <a:rPr lang="en-US" dirty="0"/>
              <a:t> </a:t>
            </a:r>
            <a:r>
              <a:rPr lang="en-US" dirty="0" err="1"/>
              <a:t>tes</a:t>
            </a:r>
            <a:r>
              <a:rPr lang="en-US" dirty="0"/>
              <a:t> </a:t>
            </a:r>
            <a:r>
              <a:rPr lang="en-US" dirty="0" err="1"/>
              <a:t>pertama</a:t>
            </a:r>
            <a:r>
              <a:rPr lang="en-US" dirty="0"/>
              <a:t> </a:t>
            </a:r>
            <a:r>
              <a:rPr lang="en-US" dirty="0" err="1"/>
              <a:t>dari</a:t>
            </a:r>
            <a:r>
              <a:rPr lang="en-US" dirty="0"/>
              <a:t> </a:t>
            </a:r>
            <a:r>
              <a:rPr lang="en-US" dirty="0" err="1"/>
              <a:t>keanggotaan</a:t>
            </a:r>
            <a:r>
              <a:rPr lang="en-US" dirty="0"/>
              <a:t>, </a:t>
            </a:r>
            <a:r>
              <a:rPr lang="en-US" i="1" dirty="0"/>
              <a:t>list</a:t>
            </a:r>
            <a:r>
              <a:rPr lang="en-US" dirty="0"/>
              <a:t> </a:t>
            </a:r>
            <a:r>
              <a:rPr lang="en-US" dirty="0" err="1"/>
              <a:t>tersebut</a:t>
            </a:r>
            <a:r>
              <a:rPr lang="en-US" dirty="0"/>
              <a:t> </a:t>
            </a:r>
            <a:r>
              <a:rPr lang="en-US" dirty="0" err="1"/>
              <a:t>harus</a:t>
            </a:r>
            <a:r>
              <a:rPr lang="en-US" dirty="0"/>
              <a:t> </a:t>
            </a:r>
            <a:r>
              <a:rPr lang="en-US" dirty="0" err="1"/>
              <a:t>dibagi</a:t>
            </a:r>
            <a:r>
              <a:rPr lang="en-US" dirty="0"/>
              <a:t> </a:t>
            </a:r>
            <a:r>
              <a:rPr lang="en-US" dirty="0" err="1"/>
              <a:t>menjadi</a:t>
            </a:r>
            <a:r>
              <a:rPr lang="en-US" dirty="0"/>
              <a:t> </a:t>
            </a:r>
            <a:r>
              <a:rPr lang="en-US" dirty="0" err="1"/>
              <a:t>dua</a:t>
            </a:r>
            <a:r>
              <a:rPr lang="en-US" dirty="0"/>
              <a:t> </a:t>
            </a:r>
            <a:r>
              <a:rPr lang="en-US" dirty="0" err="1"/>
              <a:t>bagian</a:t>
            </a:r>
            <a:r>
              <a:rPr lang="en-US" dirty="0"/>
              <a:t> dan </a:t>
            </a:r>
            <a:r>
              <a:rPr lang="en-US" dirty="0" err="1"/>
              <a:t>harus</a:t>
            </a:r>
            <a:r>
              <a:rPr lang="en-US" dirty="0"/>
              <a:t> </a:t>
            </a:r>
            <a:r>
              <a:rPr lang="en-US" dirty="0" err="1"/>
              <a:t>memeriksa</a:t>
            </a:r>
            <a:r>
              <a:rPr lang="en-US" dirty="0"/>
              <a:t> </a:t>
            </a:r>
            <a:r>
              <a:rPr lang="en-US" dirty="0" err="1"/>
              <a:t>untuk</a:t>
            </a:r>
            <a:r>
              <a:rPr lang="en-US" dirty="0"/>
              <a:t> </a:t>
            </a:r>
            <a:r>
              <a:rPr lang="en-US" dirty="0" err="1"/>
              <a:t>melihat</a:t>
            </a:r>
            <a:r>
              <a:rPr lang="en-US" dirty="0"/>
              <a:t> </a:t>
            </a:r>
            <a:r>
              <a:rPr lang="en-US" dirty="0" err="1"/>
              <a:t>apakah</a:t>
            </a:r>
            <a:r>
              <a:rPr lang="en-US" dirty="0"/>
              <a:t> </a:t>
            </a:r>
            <a:r>
              <a:rPr lang="en-US" dirty="0" err="1"/>
              <a:t>elemen</a:t>
            </a:r>
            <a:r>
              <a:rPr lang="en-US" dirty="0"/>
              <a:t> </a:t>
            </a:r>
            <a:r>
              <a:rPr lang="en-US" dirty="0" err="1"/>
              <a:t>tersebut</a:t>
            </a:r>
            <a:r>
              <a:rPr lang="en-US" dirty="0"/>
              <a:t> </a:t>
            </a:r>
            <a:r>
              <a:rPr lang="en-US" dirty="0" err="1"/>
              <a:t>adalah</a:t>
            </a:r>
            <a:r>
              <a:rPr lang="en-US" dirty="0"/>
              <a:t> </a:t>
            </a:r>
            <a:r>
              <a:rPr lang="en-US" i="1" dirty="0"/>
              <a:t>member</a:t>
            </a:r>
            <a:r>
              <a:rPr lang="en-US" dirty="0"/>
              <a:t> </a:t>
            </a:r>
            <a:r>
              <a:rPr lang="en-US" dirty="0" err="1"/>
              <a:t>dari</a:t>
            </a:r>
            <a:r>
              <a:rPr lang="en-US" dirty="0"/>
              <a:t> </a:t>
            </a:r>
            <a:r>
              <a:rPr lang="en-US" dirty="0" err="1"/>
              <a:t>bagian</a:t>
            </a:r>
            <a:r>
              <a:rPr lang="en-US" dirty="0"/>
              <a:t> yang </a:t>
            </a:r>
            <a:r>
              <a:rPr lang="en-US" dirty="0" err="1"/>
              <a:t>tersisa</a:t>
            </a:r>
            <a:r>
              <a:rPr lang="en-US" dirty="0"/>
              <a:t> </a:t>
            </a:r>
            <a:r>
              <a:rPr lang="en-US" dirty="0" err="1"/>
              <a:t>dari</a:t>
            </a:r>
            <a:r>
              <a:rPr lang="en-US" dirty="0"/>
              <a:t> </a:t>
            </a:r>
            <a:r>
              <a:rPr lang="en-US" i="1" dirty="0"/>
              <a:t>list. Head </a:t>
            </a:r>
            <a:r>
              <a:rPr lang="en-US" dirty="0" err="1"/>
              <a:t>tidak</a:t>
            </a:r>
            <a:r>
              <a:rPr lang="en-US" dirty="0"/>
              <a:t> </a:t>
            </a:r>
            <a:r>
              <a:rPr lang="en-US" dirty="0" err="1"/>
              <a:t>menjadi</a:t>
            </a:r>
            <a:r>
              <a:rPr lang="en-US" dirty="0"/>
              <a:t> </a:t>
            </a:r>
            <a:r>
              <a:rPr lang="en-US" dirty="0" err="1"/>
              <a:t>perhatian</a:t>
            </a:r>
            <a:r>
              <a:rPr lang="en-US" dirty="0"/>
              <a:t> </a:t>
            </a:r>
            <a:r>
              <a:rPr lang="en-US" dirty="0" err="1"/>
              <a:t>karena</a:t>
            </a:r>
            <a:r>
              <a:rPr lang="en-US" dirty="0"/>
              <a:t> </a:t>
            </a:r>
            <a:r>
              <a:rPr lang="en-US" dirty="0" err="1"/>
              <a:t>telah</a:t>
            </a:r>
            <a:r>
              <a:rPr lang="en-US" dirty="0"/>
              <a:t> </a:t>
            </a:r>
            <a:r>
              <a:rPr lang="en-US" dirty="0" err="1"/>
              <a:t>ditentukan</a:t>
            </a:r>
            <a:r>
              <a:rPr lang="en-US" dirty="0"/>
              <a:t> </a:t>
            </a:r>
            <a:r>
              <a:rPr lang="en-US" dirty="0" err="1"/>
              <a:t>bahwa</a:t>
            </a:r>
            <a:r>
              <a:rPr lang="en-US" dirty="0"/>
              <a:t> </a:t>
            </a:r>
            <a:r>
              <a:rPr lang="en-US" dirty="0" err="1"/>
              <a:t>elemen</a:t>
            </a:r>
            <a:r>
              <a:rPr lang="en-US" dirty="0"/>
              <a:t> </a:t>
            </a:r>
            <a:r>
              <a:rPr lang="en-US" dirty="0" err="1"/>
              <a:t>tidak</a:t>
            </a:r>
            <a:r>
              <a:rPr lang="en-US" dirty="0"/>
              <a:t> </a:t>
            </a:r>
            <a:r>
              <a:rPr lang="en-US" dirty="0" err="1"/>
              <a:t>sama</a:t>
            </a:r>
            <a:r>
              <a:rPr lang="en-US" dirty="0"/>
              <a:t> </a:t>
            </a:r>
            <a:r>
              <a:rPr lang="en-US" dirty="0" err="1"/>
              <a:t>dengan</a:t>
            </a:r>
            <a:r>
              <a:rPr lang="en-US" dirty="0"/>
              <a:t> </a:t>
            </a:r>
            <a:r>
              <a:rPr lang="en-US" i="1" dirty="0"/>
              <a:t>head</a:t>
            </a:r>
            <a:r>
              <a:rPr lang="en-US" dirty="0"/>
              <a:t> </a:t>
            </a:r>
            <a:r>
              <a:rPr lang="en-US" dirty="0" err="1"/>
              <a:t>dari</a:t>
            </a:r>
            <a:r>
              <a:rPr lang="en-US" dirty="0"/>
              <a:t> </a:t>
            </a:r>
            <a:r>
              <a:rPr lang="en-US" i="1" dirty="0"/>
              <a:t>list</a:t>
            </a:r>
          </a:p>
          <a:p>
            <a:pPr marL="441325" indent="-342900">
              <a:spcBef>
                <a:spcPts val="200"/>
              </a:spcBef>
              <a:spcAft>
                <a:spcPts val="1200"/>
              </a:spcAft>
              <a:buFont typeface="Arial" panose="020B0604020202020204" pitchFamily="34" charset="0"/>
              <a:buChar char="•"/>
            </a:pPr>
            <a:r>
              <a:rPr lang="en-US" dirty="0" err="1"/>
              <a:t>Misalnya</a:t>
            </a:r>
            <a:r>
              <a:rPr lang="en-US" dirty="0"/>
              <a:t>, </a:t>
            </a:r>
            <a:r>
              <a:rPr lang="en-US" dirty="0" err="1"/>
              <a:t>diberikan</a:t>
            </a:r>
            <a:r>
              <a:rPr lang="en-US" dirty="0"/>
              <a:t> </a:t>
            </a:r>
            <a:r>
              <a:rPr lang="en-US" dirty="0" err="1"/>
              <a:t>elemen</a:t>
            </a:r>
            <a:r>
              <a:rPr lang="en-US" dirty="0"/>
              <a:t> ‘</a:t>
            </a:r>
            <a:r>
              <a:rPr lang="en-US" dirty="0" err="1"/>
              <a:t>ujang</a:t>
            </a:r>
            <a:r>
              <a:rPr lang="en-US" dirty="0"/>
              <a:t>’ dan </a:t>
            </a:r>
            <a:r>
              <a:rPr lang="en-US" i="1" dirty="0"/>
              <a:t>list</a:t>
            </a:r>
            <a:r>
              <a:rPr lang="en-US" dirty="0"/>
              <a:t> ‘[</a:t>
            </a:r>
            <a:r>
              <a:rPr lang="en-US" dirty="0" err="1"/>
              <a:t>encep</a:t>
            </a:r>
            <a:r>
              <a:rPr lang="en-US" dirty="0"/>
              <a:t>, </a:t>
            </a:r>
            <a:r>
              <a:rPr lang="en-US" dirty="0" err="1"/>
              <a:t>aang</a:t>
            </a:r>
            <a:r>
              <a:rPr lang="en-US" dirty="0"/>
              <a:t>, </a:t>
            </a:r>
            <a:r>
              <a:rPr lang="en-US" dirty="0" err="1"/>
              <a:t>ujang</a:t>
            </a:r>
            <a:r>
              <a:rPr lang="en-US" dirty="0"/>
              <a:t>], </a:t>
            </a:r>
            <a:r>
              <a:rPr lang="en-US" dirty="0" err="1"/>
              <a:t>ujang</a:t>
            </a:r>
            <a:r>
              <a:rPr lang="en-US" dirty="0"/>
              <a:t> </a:t>
            </a:r>
            <a:r>
              <a:rPr lang="en-US" dirty="0" err="1"/>
              <a:t>bukan</a:t>
            </a:r>
            <a:r>
              <a:rPr lang="en-US" dirty="0"/>
              <a:t> </a:t>
            </a:r>
            <a:r>
              <a:rPr lang="en-US" dirty="0" err="1"/>
              <a:t>elemen</a:t>
            </a:r>
            <a:r>
              <a:rPr lang="en-US" dirty="0"/>
              <a:t> </a:t>
            </a:r>
            <a:r>
              <a:rPr lang="en-US" dirty="0" err="1"/>
              <a:t>pertama</a:t>
            </a:r>
            <a:r>
              <a:rPr lang="en-US" dirty="0"/>
              <a:t> </a:t>
            </a:r>
            <a:r>
              <a:rPr lang="en-US" dirty="0" err="1"/>
              <a:t>dalam</a:t>
            </a:r>
            <a:r>
              <a:rPr lang="en-US" dirty="0"/>
              <a:t> </a:t>
            </a:r>
            <a:r>
              <a:rPr lang="en-US" i="1" dirty="0"/>
              <a:t>list</a:t>
            </a:r>
            <a:r>
              <a:rPr lang="en-US" dirty="0"/>
              <a:t>, </a:t>
            </a:r>
            <a:r>
              <a:rPr lang="en-US" dirty="0" err="1"/>
              <a:t>kita</a:t>
            </a:r>
            <a:r>
              <a:rPr lang="en-US" dirty="0"/>
              <a:t> </a:t>
            </a:r>
            <a:r>
              <a:rPr lang="en-US" dirty="0" err="1"/>
              <a:t>harus</a:t>
            </a:r>
            <a:r>
              <a:rPr lang="en-US" dirty="0"/>
              <a:t> </a:t>
            </a:r>
            <a:r>
              <a:rPr lang="en-US" dirty="0" err="1"/>
              <a:t>memeriksa</a:t>
            </a:r>
            <a:r>
              <a:rPr lang="en-US" dirty="0"/>
              <a:t> </a:t>
            </a:r>
            <a:r>
              <a:rPr lang="en-US" dirty="0" err="1"/>
              <a:t>sisa</a:t>
            </a:r>
            <a:r>
              <a:rPr lang="en-US" dirty="0"/>
              <a:t> </a:t>
            </a:r>
            <a:r>
              <a:rPr lang="en-US" dirty="0" err="1"/>
              <a:t>dari</a:t>
            </a:r>
            <a:r>
              <a:rPr lang="en-US" dirty="0"/>
              <a:t> </a:t>
            </a:r>
            <a:r>
              <a:rPr lang="en-US" i="1" dirty="0"/>
              <a:t>list</a:t>
            </a:r>
            <a:r>
              <a:rPr lang="en-US" dirty="0"/>
              <a:t>, </a:t>
            </a:r>
            <a:r>
              <a:rPr lang="en-US" dirty="0" err="1"/>
              <a:t>yaitu</a:t>
            </a:r>
            <a:r>
              <a:rPr lang="en-US" dirty="0"/>
              <a:t>, [</a:t>
            </a:r>
            <a:r>
              <a:rPr lang="en-US" dirty="0" err="1"/>
              <a:t>aang</a:t>
            </a:r>
            <a:r>
              <a:rPr lang="en-US" dirty="0"/>
              <a:t>, </a:t>
            </a:r>
            <a:r>
              <a:rPr lang="en-US" dirty="0" err="1"/>
              <a:t>ujang</a:t>
            </a:r>
            <a:r>
              <a:rPr lang="en-US" dirty="0"/>
              <a:t>]. Jika ‘</a:t>
            </a:r>
            <a:r>
              <a:rPr lang="en-US" dirty="0" err="1"/>
              <a:t>ujang</a:t>
            </a:r>
            <a:r>
              <a:rPr lang="en-US" dirty="0"/>
              <a:t>’ </a:t>
            </a:r>
            <a:r>
              <a:rPr lang="en-US" dirty="0" err="1"/>
              <a:t>adalah</a:t>
            </a:r>
            <a:r>
              <a:rPr lang="en-US" dirty="0"/>
              <a:t> </a:t>
            </a:r>
            <a:r>
              <a:rPr lang="en-US" i="1" dirty="0"/>
              <a:t>member</a:t>
            </a:r>
            <a:r>
              <a:rPr lang="en-US" dirty="0"/>
              <a:t> </a:t>
            </a:r>
            <a:r>
              <a:rPr lang="en-US" dirty="0" err="1"/>
              <a:t>dari</a:t>
            </a:r>
            <a:r>
              <a:rPr lang="en-US" dirty="0"/>
              <a:t> </a:t>
            </a:r>
            <a:r>
              <a:rPr lang="en-US" i="1" dirty="0"/>
              <a:t>list</a:t>
            </a:r>
            <a:r>
              <a:rPr lang="en-US" dirty="0"/>
              <a:t> </a:t>
            </a:r>
            <a:r>
              <a:rPr lang="en-US" dirty="0" err="1"/>
              <a:t>pendek</a:t>
            </a:r>
            <a:r>
              <a:rPr lang="en-US" dirty="0"/>
              <a:t> </a:t>
            </a:r>
            <a:r>
              <a:rPr lang="en-US" dirty="0" err="1"/>
              <a:t>ini</a:t>
            </a:r>
            <a:r>
              <a:rPr lang="en-US" dirty="0"/>
              <a:t>, </a:t>
            </a:r>
            <a:r>
              <a:rPr lang="en-US" dirty="0" err="1"/>
              <a:t>maka</a:t>
            </a:r>
            <a:r>
              <a:rPr lang="en-US" dirty="0"/>
              <a:t> </a:t>
            </a:r>
            <a:r>
              <a:rPr lang="en-US" dirty="0" err="1"/>
              <a:t>ia</a:t>
            </a:r>
            <a:r>
              <a:rPr lang="en-US" dirty="0"/>
              <a:t> juga </a:t>
            </a:r>
            <a:r>
              <a:rPr lang="en-US" dirty="0" err="1"/>
              <a:t>harus</a:t>
            </a:r>
            <a:r>
              <a:rPr lang="en-US" dirty="0"/>
              <a:t> </a:t>
            </a:r>
            <a:r>
              <a:rPr lang="en-US" dirty="0" err="1"/>
              <a:t>menjadi</a:t>
            </a:r>
            <a:r>
              <a:rPr lang="en-US" dirty="0"/>
              <a:t> </a:t>
            </a:r>
            <a:r>
              <a:rPr lang="en-US" i="1" dirty="0"/>
              <a:t>member</a:t>
            </a:r>
            <a:r>
              <a:rPr lang="en-US" dirty="0"/>
              <a:t> </a:t>
            </a:r>
            <a:r>
              <a:rPr lang="en-US" dirty="0" err="1"/>
              <a:t>dari</a:t>
            </a:r>
            <a:r>
              <a:rPr lang="en-US" dirty="0"/>
              <a:t> </a:t>
            </a:r>
            <a:r>
              <a:rPr lang="en-US" i="1" dirty="0"/>
              <a:t>list</a:t>
            </a:r>
            <a:r>
              <a:rPr lang="en-US" dirty="0"/>
              <a:t> </a:t>
            </a:r>
            <a:r>
              <a:rPr lang="en-US" dirty="0" err="1"/>
              <a:t>asli</a:t>
            </a:r>
            <a:endParaRPr lang="en-US" dirty="0"/>
          </a:p>
        </p:txBody>
      </p:sp>
      <p:sp>
        <p:nvSpPr>
          <p:cNvPr id="8" name="Title 1">
            <a:extLst>
              <a:ext uri="{FF2B5EF4-FFF2-40B4-BE49-F238E27FC236}">
                <a16:creationId xmlns:a16="http://schemas.microsoft.com/office/drawing/2014/main" id="{994B24E5-B993-4E78-8713-AFBB45126C91}"/>
              </a:ext>
            </a:extLst>
          </p:cNvPr>
          <p:cNvSpPr>
            <a:spLocks noGrp="1"/>
          </p:cNvSpPr>
          <p:nvPr>
            <p:ph type="title"/>
          </p:nvPr>
        </p:nvSpPr>
        <p:spPr>
          <a:xfrm>
            <a:off x="1097280" y="286603"/>
            <a:ext cx="10058400" cy="1450757"/>
          </a:xfrm>
        </p:spPr>
        <p:txBody>
          <a:bodyPr>
            <a:normAutofit/>
          </a:bodyPr>
          <a:lstStyle/>
          <a:p>
            <a:r>
              <a:rPr lang="en-US" sz="4000" b="1" dirty="0"/>
              <a:t>BAHASA PEMROGRAMAN PROLOG</a:t>
            </a:r>
            <a:br>
              <a:rPr lang="id-ID" sz="4000" b="1" dirty="0"/>
            </a:br>
            <a:r>
              <a:rPr lang="en-US" sz="2700" i="1" dirty="0"/>
              <a:t>Bahasa Prolog </a:t>
            </a:r>
            <a:r>
              <a:rPr lang="en-US" sz="2700" i="1" dirty="0" err="1"/>
              <a:t>Dalam</a:t>
            </a:r>
            <a:r>
              <a:rPr lang="en-US" sz="2700" i="1" dirty="0"/>
              <a:t> </a:t>
            </a:r>
            <a:r>
              <a:rPr lang="en-US" sz="2700" i="1" dirty="0" err="1"/>
              <a:t>Sistem</a:t>
            </a:r>
            <a:r>
              <a:rPr lang="en-US" sz="2700" i="1" dirty="0"/>
              <a:t> </a:t>
            </a:r>
            <a:r>
              <a:rPr lang="en-US" sz="2700" i="1" dirty="0" err="1"/>
              <a:t>Pakar</a:t>
            </a:r>
            <a:endParaRPr lang="id-ID" sz="2700" i="1" dirty="0"/>
          </a:p>
        </p:txBody>
      </p:sp>
      <p:sp>
        <p:nvSpPr>
          <p:cNvPr id="12" name="Rounded Rectangle 37">
            <a:extLst>
              <a:ext uri="{FF2B5EF4-FFF2-40B4-BE49-F238E27FC236}">
                <a16:creationId xmlns:a16="http://schemas.microsoft.com/office/drawing/2014/main" id="{1E791449-7B2B-4B36-8E25-87C9A8FE1AAB}"/>
              </a:ext>
            </a:extLst>
          </p:cNvPr>
          <p:cNvSpPr/>
          <p:nvPr/>
        </p:nvSpPr>
        <p:spPr>
          <a:xfrm>
            <a:off x="10060302" y="858978"/>
            <a:ext cx="1095378" cy="750098"/>
          </a:xfrm>
          <a:prstGeom prst="roundRect">
            <a:avLst>
              <a:gd name="adj" fmla="val 10000"/>
            </a:avLst>
          </a:prstGeom>
          <a:blipFill rotWithShape="0">
            <a:blip r:embed="rId2"/>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ID"/>
          </a:p>
        </p:txBody>
      </p:sp>
      <p:sp>
        <p:nvSpPr>
          <p:cNvPr id="13" name="Rounded Rectangle 40">
            <a:extLst>
              <a:ext uri="{FF2B5EF4-FFF2-40B4-BE49-F238E27FC236}">
                <a16:creationId xmlns:a16="http://schemas.microsoft.com/office/drawing/2014/main" id="{5CD83DB4-84FD-446F-9B7E-576CB208627F}"/>
              </a:ext>
            </a:extLst>
          </p:cNvPr>
          <p:cNvSpPr/>
          <p:nvPr/>
        </p:nvSpPr>
        <p:spPr>
          <a:xfrm>
            <a:off x="9627349" y="1074991"/>
            <a:ext cx="432953" cy="484341"/>
          </a:xfrm>
          <a:prstGeom prst="roundRect">
            <a:avLst>
              <a:gd name="adj" fmla="val 10000"/>
            </a:avLst>
          </a:prstGeom>
          <a:blipFill rotWithShape="0">
            <a:blip r:embed="rId3"/>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ID"/>
          </a:p>
        </p:txBody>
      </p:sp>
    </p:spTree>
    <p:extLst>
      <p:ext uri="{BB962C8B-B14F-4D97-AF65-F5344CB8AC3E}">
        <p14:creationId xmlns:p14="http://schemas.microsoft.com/office/powerpoint/2010/main" val="25386089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11">
            <a:extLst>
              <a:ext uri="{FF2B5EF4-FFF2-40B4-BE49-F238E27FC236}">
                <a16:creationId xmlns:a16="http://schemas.microsoft.com/office/drawing/2014/main" id="{B345FC37-C10F-4729-A837-1625721FF460}"/>
              </a:ext>
            </a:extLst>
          </p:cNvPr>
          <p:cNvSpPr txBox="1">
            <a:spLocks/>
          </p:cNvSpPr>
          <p:nvPr/>
        </p:nvSpPr>
        <p:spPr>
          <a:xfrm>
            <a:off x="1097279" y="1856508"/>
            <a:ext cx="10058400" cy="4436715"/>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0"/>
              </a:spcBef>
              <a:spcAft>
                <a:spcPts val="600"/>
              </a:spcAft>
              <a:buNone/>
            </a:pPr>
            <a:r>
              <a:rPr lang="en-US" sz="2400" b="1" dirty="0" err="1"/>
              <a:t>Contoh</a:t>
            </a:r>
            <a:r>
              <a:rPr lang="en-US" sz="2400" b="1" dirty="0"/>
              <a:t> - I</a:t>
            </a:r>
          </a:p>
          <a:p>
            <a:pPr marL="98425" indent="0">
              <a:spcBef>
                <a:spcPts val="200"/>
              </a:spcBef>
              <a:spcAft>
                <a:spcPts val="600"/>
              </a:spcAft>
              <a:buNone/>
            </a:pPr>
            <a:r>
              <a:rPr lang="en-US" sz="2200" dirty="0" err="1"/>
              <a:t>Menyiapkan</a:t>
            </a:r>
            <a:r>
              <a:rPr lang="en-US" sz="2200" dirty="0"/>
              <a:t> </a:t>
            </a:r>
            <a:r>
              <a:rPr lang="en-US" sz="2200" i="1" dirty="0"/>
              <a:t>database</a:t>
            </a:r>
            <a:r>
              <a:rPr lang="en-US" sz="2200" dirty="0"/>
              <a:t> </a:t>
            </a:r>
            <a:r>
              <a:rPr lang="en-US" sz="2200" dirty="0" err="1"/>
              <a:t>untuk</a:t>
            </a:r>
            <a:r>
              <a:rPr lang="en-US" sz="2200" dirty="0"/>
              <a:t> </a:t>
            </a:r>
            <a:r>
              <a:rPr lang="en-US" sz="2200" dirty="0" err="1"/>
              <a:t>koneksi</a:t>
            </a:r>
            <a:r>
              <a:rPr lang="en-US" sz="2200" dirty="0"/>
              <a:t> </a:t>
            </a:r>
            <a:r>
              <a:rPr lang="en-US" sz="2200" dirty="0" err="1"/>
              <a:t>penerbangan</a:t>
            </a:r>
            <a:r>
              <a:rPr lang="en-US" sz="2200" dirty="0"/>
              <a:t>: </a:t>
            </a:r>
          </a:p>
          <a:p>
            <a:pPr marL="354013" indent="-255588">
              <a:spcBef>
                <a:spcPts val="200"/>
              </a:spcBef>
              <a:spcAft>
                <a:spcPts val="600"/>
              </a:spcAft>
              <a:buFont typeface="Arial" panose="020B0604020202020204" pitchFamily="34" charset="0"/>
              <a:buChar char="•"/>
            </a:pPr>
            <a:r>
              <a:rPr lang="en-US" sz="2200" dirty="0" err="1"/>
              <a:t>Adakah</a:t>
            </a:r>
            <a:r>
              <a:rPr lang="en-US" sz="2200" dirty="0"/>
              <a:t> </a:t>
            </a:r>
            <a:r>
              <a:rPr lang="en-US" sz="2200" dirty="0" err="1"/>
              <a:t>suatu</a:t>
            </a:r>
            <a:r>
              <a:rPr lang="en-US" sz="2200" dirty="0"/>
              <a:t> </a:t>
            </a:r>
            <a:r>
              <a:rPr lang="en-US" sz="2200" dirty="0" err="1"/>
              <a:t>penerbangan</a:t>
            </a:r>
            <a:r>
              <a:rPr lang="en-US" sz="2200" dirty="0"/>
              <a:t> </a:t>
            </a:r>
            <a:r>
              <a:rPr lang="en-US" sz="2200" dirty="0" err="1"/>
              <a:t>langsung</a:t>
            </a:r>
            <a:r>
              <a:rPr lang="en-US" sz="2200" dirty="0"/>
              <a:t> </a:t>
            </a:r>
            <a:r>
              <a:rPr lang="en-US" sz="2200" dirty="0" err="1"/>
              <a:t>dari</a:t>
            </a:r>
            <a:r>
              <a:rPr lang="en-US" sz="2200" dirty="0"/>
              <a:t> A </a:t>
            </a:r>
            <a:r>
              <a:rPr lang="en-US" sz="2200" dirty="0" err="1"/>
              <a:t>ke</a:t>
            </a:r>
            <a:r>
              <a:rPr lang="en-US" sz="2200" dirty="0"/>
              <a:t> B? </a:t>
            </a:r>
          </a:p>
          <a:p>
            <a:pPr marL="354013" indent="-255588">
              <a:spcBef>
                <a:spcPts val="200"/>
              </a:spcBef>
              <a:spcAft>
                <a:spcPts val="600"/>
              </a:spcAft>
              <a:buFont typeface="Arial" panose="020B0604020202020204" pitchFamily="34" charset="0"/>
              <a:buChar char="•"/>
            </a:pPr>
            <a:r>
              <a:rPr lang="en-US" sz="2200" dirty="0" err="1"/>
              <a:t>Dapatkah</a:t>
            </a:r>
            <a:r>
              <a:rPr lang="en-US" sz="2200" dirty="0"/>
              <a:t> </a:t>
            </a:r>
            <a:r>
              <a:rPr lang="en-US" sz="2200" dirty="0" err="1"/>
              <a:t>saya</a:t>
            </a:r>
            <a:r>
              <a:rPr lang="en-US" sz="2200" dirty="0"/>
              <a:t> terbang </a:t>
            </a:r>
            <a:r>
              <a:rPr lang="en-US" sz="2200" dirty="0" err="1"/>
              <a:t>dari</a:t>
            </a:r>
            <a:r>
              <a:rPr lang="en-US" sz="2200" dirty="0"/>
              <a:t> C </a:t>
            </a:r>
            <a:r>
              <a:rPr lang="en-US" sz="2200" dirty="0" err="1"/>
              <a:t>ke</a:t>
            </a:r>
            <a:r>
              <a:rPr lang="en-US" sz="2200" dirty="0"/>
              <a:t> D? </a:t>
            </a:r>
          </a:p>
          <a:p>
            <a:pPr marL="354013" indent="-255588">
              <a:spcBef>
                <a:spcPts val="200"/>
              </a:spcBef>
              <a:spcAft>
                <a:spcPts val="600"/>
              </a:spcAft>
              <a:buFont typeface="Arial" panose="020B0604020202020204" pitchFamily="34" charset="0"/>
              <a:buChar char="•"/>
            </a:pPr>
            <a:r>
              <a:rPr lang="en-US" sz="2200" dirty="0" err="1"/>
              <a:t>Tujuan</a:t>
            </a:r>
            <a:r>
              <a:rPr lang="en-US" sz="2200" dirty="0"/>
              <a:t> </a:t>
            </a:r>
            <a:r>
              <a:rPr lang="en-US" sz="2200" dirty="0" err="1"/>
              <a:t>apa</a:t>
            </a:r>
            <a:r>
              <a:rPr lang="en-US" sz="2200" dirty="0"/>
              <a:t> </a:t>
            </a:r>
            <a:r>
              <a:rPr lang="en-US" sz="2200" dirty="0" err="1"/>
              <a:t>saja</a:t>
            </a:r>
            <a:r>
              <a:rPr lang="en-US" sz="2200" dirty="0"/>
              <a:t> yang </a:t>
            </a:r>
            <a:r>
              <a:rPr lang="en-US" sz="2200" dirty="0" err="1"/>
              <a:t>mungkin</a:t>
            </a:r>
            <a:r>
              <a:rPr lang="en-US" sz="2200" dirty="0"/>
              <a:t> </a:t>
            </a:r>
            <a:r>
              <a:rPr lang="en-US" sz="2200" dirty="0" err="1"/>
              <a:t>dapat</a:t>
            </a:r>
            <a:r>
              <a:rPr lang="en-US" sz="2200" dirty="0"/>
              <a:t> </a:t>
            </a:r>
            <a:r>
              <a:rPr lang="en-US" sz="2200" dirty="0" err="1"/>
              <a:t>saya</a:t>
            </a:r>
            <a:r>
              <a:rPr lang="en-US" sz="2200" dirty="0"/>
              <a:t> </a:t>
            </a:r>
            <a:r>
              <a:rPr lang="en-US" sz="2200" dirty="0" err="1"/>
              <a:t>capai</a:t>
            </a:r>
            <a:r>
              <a:rPr lang="en-US" sz="2200" dirty="0"/>
              <a:t> </a:t>
            </a:r>
            <a:r>
              <a:rPr lang="en-US" sz="2200" dirty="0" err="1"/>
              <a:t>dari</a:t>
            </a:r>
            <a:r>
              <a:rPr lang="en-US" sz="2200" dirty="0"/>
              <a:t> E? </a:t>
            </a:r>
            <a:r>
              <a:rPr lang="en-US" sz="2200" dirty="0" err="1"/>
              <a:t>dst</a:t>
            </a:r>
            <a:r>
              <a:rPr lang="en-US" sz="2200" dirty="0"/>
              <a:t> </a:t>
            </a:r>
          </a:p>
          <a:p>
            <a:pPr marL="98425" indent="0">
              <a:spcBef>
                <a:spcPts val="2400"/>
              </a:spcBef>
              <a:spcAft>
                <a:spcPts val="600"/>
              </a:spcAft>
              <a:buNone/>
            </a:pPr>
            <a:r>
              <a:rPr lang="en-US" sz="2200" dirty="0"/>
              <a:t>Daftar </a:t>
            </a:r>
            <a:r>
              <a:rPr lang="en-US" sz="2200" dirty="0" err="1"/>
              <a:t>penerbangan</a:t>
            </a:r>
            <a:r>
              <a:rPr lang="en-US" sz="2200" dirty="0"/>
              <a:t> </a:t>
            </a:r>
            <a:r>
              <a:rPr lang="en-US" sz="2200" dirty="0" err="1"/>
              <a:t>langsung</a:t>
            </a:r>
            <a:r>
              <a:rPr lang="en-US" sz="2200" dirty="0"/>
              <a:t>:</a:t>
            </a:r>
          </a:p>
          <a:p>
            <a:pPr marL="354013" indent="-255588">
              <a:spcBef>
                <a:spcPts val="200"/>
              </a:spcBef>
              <a:spcAft>
                <a:spcPts val="600"/>
              </a:spcAft>
              <a:buFont typeface="Arial" panose="020B0604020202020204" pitchFamily="34" charset="0"/>
              <a:buChar char="•"/>
            </a:pPr>
            <a:r>
              <a:rPr lang="en-US" sz="2200" i="1" dirty="0"/>
              <a:t>direct(</a:t>
            </a:r>
            <a:r>
              <a:rPr lang="en-US" sz="2200" i="1" dirty="0" err="1"/>
              <a:t>jakarta,denpasar</a:t>
            </a:r>
            <a:r>
              <a:rPr lang="en-US" sz="2200" i="1" dirty="0"/>
              <a:t>). </a:t>
            </a:r>
          </a:p>
          <a:p>
            <a:pPr marL="354013" indent="-255588">
              <a:spcBef>
                <a:spcPts val="200"/>
              </a:spcBef>
              <a:spcAft>
                <a:spcPts val="600"/>
              </a:spcAft>
              <a:buFont typeface="Arial" panose="020B0604020202020204" pitchFamily="34" charset="0"/>
              <a:buChar char="•"/>
            </a:pPr>
            <a:r>
              <a:rPr lang="en-US" sz="2200" i="1" dirty="0"/>
              <a:t>direct(</a:t>
            </a:r>
            <a:r>
              <a:rPr lang="en-US" sz="2200" i="1" dirty="0" err="1"/>
              <a:t>jakarta,surabaya</a:t>
            </a:r>
            <a:r>
              <a:rPr lang="en-US" sz="2200" i="1" dirty="0"/>
              <a:t>). </a:t>
            </a:r>
          </a:p>
          <a:p>
            <a:pPr marL="354013" indent="-255588">
              <a:spcBef>
                <a:spcPts val="200"/>
              </a:spcBef>
              <a:spcAft>
                <a:spcPts val="600"/>
              </a:spcAft>
              <a:buFont typeface="Arial" panose="020B0604020202020204" pitchFamily="34" charset="0"/>
              <a:buChar char="•"/>
            </a:pPr>
            <a:r>
              <a:rPr lang="en-US" sz="2200" i="1" dirty="0"/>
              <a:t>direct(</a:t>
            </a:r>
            <a:r>
              <a:rPr lang="en-US" sz="2200" i="1" dirty="0" err="1"/>
              <a:t>denpasar,mataram</a:t>
            </a:r>
            <a:r>
              <a:rPr lang="en-US" sz="2200" i="1" dirty="0"/>
              <a:t>). </a:t>
            </a:r>
          </a:p>
          <a:p>
            <a:pPr marL="354013" indent="-255588">
              <a:spcBef>
                <a:spcPts val="200"/>
              </a:spcBef>
              <a:spcAft>
                <a:spcPts val="600"/>
              </a:spcAft>
              <a:buFont typeface="Arial" panose="020B0604020202020204" pitchFamily="34" charset="0"/>
              <a:buChar char="•"/>
            </a:pPr>
            <a:r>
              <a:rPr lang="en-US" sz="2200" i="1" dirty="0"/>
              <a:t>direct(</a:t>
            </a:r>
            <a:r>
              <a:rPr lang="en-US" sz="2200" i="1" dirty="0" err="1"/>
              <a:t>mataram,kupang</a:t>
            </a:r>
            <a:r>
              <a:rPr lang="en-US" sz="2200" i="1" dirty="0"/>
              <a:t>). </a:t>
            </a:r>
          </a:p>
        </p:txBody>
      </p:sp>
      <p:sp>
        <p:nvSpPr>
          <p:cNvPr id="9" name="Title 1">
            <a:extLst>
              <a:ext uri="{FF2B5EF4-FFF2-40B4-BE49-F238E27FC236}">
                <a16:creationId xmlns:a16="http://schemas.microsoft.com/office/drawing/2014/main" id="{62F4B048-64A2-4674-A76E-B5BF08D92FE7}"/>
              </a:ext>
            </a:extLst>
          </p:cNvPr>
          <p:cNvSpPr>
            <a:spLocks noGrp="1"/>
          </p:cNvSpPr>
          <p:nvPr>
            <p:ph type="title"/>
          </p:nvPr>
        </p:nvSpPr>
        <p:spPr>
          <a:xfrm>
            <a:off x="1097280" y="286603"/>
            <a:ext cx="10058400" cy="1450757"/>
          </a:xfrm>
        </p:spPr>
        <p:txBody>
          <a:bodyPr>
            <a:normAutofit/>
          </a:bodyPr>
          <a:lstStyle/>
          <a:p>
            <a:r>
              <a:rPr lang="en-US" sz="4000" b="1" dirty="0"/>
              <a:t>BAHASA PEMROGRAMAN PROLOG</a:t>
            </a:r>
            <a:br>
              <a:rPr lang="id-ID" sz="4000" b="1" dirty="0"/>
            </a:br>
            <a:r>
              <a:rPr lang="en-US" sz="2700" i="1" dirty="0" err="1"/>
              <a:t>Contoh</a:t>
            </a:r>
            <a:r>
              <a:rPr lang="en-US" sz="2700" i="1" dirty="0"/>
              <a:t> </a:t>
            </a:r>
            <a:r>
              <a:rPr lang="en-US" sz="2700" i="1" dirty="0" err="1"/>
              <a:t>Penerapan</a:t>
            </a:r>
            <a:r>
              <a:rPr lang="en-US" sz="2700" i="1" dirty="0"/>
              <a:t> Bahasa Prolog</a:t>
            </a:r>
            <a:endParaRPr lang="id-ID" sz="2700" i="1" dirty="0"/>
          </a:p>
        </p:txBody>
      </p:sp>
      <p:sp>
        <p:nvSpPr>
          <p:cNvPr id="13" name="Rounded Rectangle 37">
            <a:extLst>
              <a:ext uri="{FF2B5EF4-FFF2-40B4-BE49-F238E27FC236}">
                <a16:creationId xmlns:a16="http://schemas.microsoft.com/office/drawing/2014/main" id="{7CB29599-4778-4110-A2E2-BE66D69659AC}"/>
              </a:ext>
            </a:extLst>
          </p:cNvPr>
          <p:cNvSpPr/>
          <p:nvPr/>
        </p:nvSpPr>
        <p:spPr>
          <a:xfrm>
            <a:off x="10060302" y="858978"/>
            <a:ext cx="1095378" cy="750098"/>
          </a:xfrm>
          <a:prstGeom prst="roundRect">
            <a:avLst>
              <a:gd name="adj" fmla="val 10000"/>
            </a:avLst>
          </a:prstGeom>
          <a:blipFill rotWithShape="0">
            <a:blip r:embed="rId2"/>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ID"/>
          </a:p>
        </p:txBody>
      </p:sp>
      <p:sp>
        <p:nvSpPr>
          <p:cNvPr id="14" name="Rounded Rectangle 40">
            <a:extLst>
              <a:ext uri="{FF2B5EF4-FFF2-40B4-BE49-F238E27FC236}">
                <a16:creationId xmlns:a16="http://schemas.microsoft.com/office/drawing/2014/main" id="{1ED36D9B-51D9-4A40-AAB0-7D2EF4FCCE97}"/>
              </a:ext>
            </a:extLst>
          </p:cNvPr>
          <p:cNvSpPr/>
          <p:nvPr/>
        </p:nvSpPr>
        <p:spPr>
          <a:xfrm>
            <a:off x="9627349" y="1074991"/>
            <a:ext cx="432953" cy="484341"/>
          </a:xfrm>
          <a:prstGeom prst="roundRect">
            <a:avLst>
              <a:gd name="adj" fmla="val 10000"/>
            </a:avLst>
          </a:prstGeom>
          <a:blipFill rotWithShape="0">
            <a:blip r:embed="rId3"/>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ID"/>
          </a:p>
        </p:txBody>
      </p:sp>
    </p:spTree>
    <p:extLst>
      <p:ext uri="{BB962C8B-B14F-4D97-AF65-F5344CB8AC3E}">
        <p14:creationId xmlns:p14="http://schemas.microsoft.com/office/powerpoint/2010/main" val="2471696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5" end="5"/>
                                            </p:txEl>
                                          </p:spTgt>
                                        </p:tgtEl>
                                        <p:attrNameLst>
                                          <p:attrName>style.visibility</p:attrName>
                                        </p:attrNameLst>
                                      </p:cBhvr>
                                      <p:to>
                                        <p:strVal val="visible"/>
                                      </p:to>
                                    </p:set>
                                    <p:animEffect transition="in" filter="fade">
                                      <p:cBhvr>
                                        <p:cTn id="7" dur="500"/>
                                        <p:tgtEl>
                                          <p:spTgt spid="10">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
                                            <p:txEl>
                                              <p:pRg st="6" end="6"/>
                                            </p:txEl>
                                          </p:spTgt>
                                        </p:tgtEl>
                                        <p:attrNameLst>
                                          <p:attrName>style.visibility</p:attrName>
                                        </p:attrNameLst>
                                      </p:cBhvr>
                                      <p:to>
                                        <p:strVal val="visible"/>
                                      </p:to>
                                    </p:set>
                                    <p:animEffect transition="in" filter="fade">
                                      <p:cBhvr>
                                        <p:cTn id="10" dur="500"/>
                                        <p:tgtEl>
                                          <p:spTgt spid="10">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xEl>
                                              <p:pRg st="7" end="7"/>
                                            </p:txEl>
                                          </p:spTgt>
                                        </p:tgtEl>
                                        <p:attrNameLst>
                                          <p:attrName>style.visibility</p:attrName>
                                        </p:attrNameLst>
                                      </p:cBhvr>
                                      <p:to>
                                        <p:strVal val="visible"/>
                                      </p:to>
                                    </p:set>
                                    <p:animEffect transition="in" filter="fade">
                                      <p:cBhvr>
                                        <p:cTn id="13" dur="500"/>
                                        <p:tgtEl>
                                          <p:spTgt spid="10">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xEl>
                                              <p:pRg st="8" end="8"/>
                                            </p:txEl>
                                          </p:spTgt>
                                        </p:tgtEl>
                                        <p:attrNameLst>
                                          <p:attrName>style.visibility</p:attrName>
                                        </p:attrNameLst>
                                      </p:cBhvr>
                                      <p:to>
                                        <p:strVal val="visible"/>
                                      </p:to>
                                    </p:set>
                                    <p:animEffect transition="in" filter="fade">
                                      <p:cBhvr>
                                        <p:cTn id="16" dur="500"/>
                                        <p:tgtEl>
                                          <p:spTgt spid="10">
                                            <p:txEl>
                                              <p:pRg st="8" end="8"/>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0">
                                            <p:txEl>
                                              <p:pRg st="9" end="9"/>
                                            </p:txEl>
                                          </p:spTgt>
                                        </p:tgtEl>
                                        <p:attrNameLst>
                                          <p:attrName>style.visibility</p:attrName>
                                        </p:attrNameLst>
                                      </p:cBhvr>
                                      <p:to>
                                        <p:strVal val="visible"/>
                                      </p:to>
                                    </p:set>
                                    <p:animEffect transition="in" filter="fade">
                                      <p:cBhvr>
                                        <p:cTn id="19" dur="500"/>
                                        <p:tgtEl>
                                          <p:spTgt spid="10">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11">
            <a:extLst>
              <a:ext uri="{FF2B5EF4-FFF2-40B4-BE49-F238E27FC236}">
                <a16:creationId xmlns:a16="http://schemas.microsoft.com/office/drawing/2014/main" id="{B345FC37-C10F-4729-A837-1625721FF460}"/>
              </a:ext>
            </a:extLst>
          </p:cNvPr>
          <p:cNvSpPr txBox="1">
            <a:spLocks/>
          </p:cNvSpPr>
          <p:nvPr/>
        </p:nvSpPr>
        <p:spPr>
          <a:xfrm>
            <a:off x="1097279" y="1856508"/>
            <a:ext cx="10058400" cy="4436715"/>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0"/>
              </a:spcBef>
              <a:spcAft>
                <a:spcPts val="600"/>
              </a:spcAft>
              <a:buNone/>
            </a:pPr>
            <a:r>
              <a:rPr lang="en-US" sz="2400" b="1" dirty="0" err="1"/>
              <a:t>Contoh</a:t>
            </a:r>
            <a:r>
              <a:rPr lang="en-US" sz="2400" b="1" dirty="0"/>
              <a:t> - I</a:t>
            </a:r>
          </a:p>
          <a:p>
            <a:pPr marL="98425" indent="0">
              <a:spcBef>
                <a:spcPts val="200"/>
              </a:spcBef>
              <a:spcAft>
                <a:spcPts val="600"/>
              </a:spcAft>
              <a:buNone/>
            </a:pPr>
            <a:r>
              <a:rPr lang="fi-FI" sz="2200" dirty="0"/>
              <a:t>Untuk menemukan koneksi diantara dua kota:</a:t>
            </a:r>
            <a:r>
              <a:rPr lang="en-US" sz="2200" dirty="0"/>
              <a:t> </a:t>
            </a:r>
          </a:p>
          <a:p>
            <a:pPr marL="354013" indent="-255588">
              <a:spcBef>
                <a:spcPts val="200"/>
              </a:spcBef>
              <a:spcAft>
                <a:spcPts val="600"/>
              </a:spcAft>
              <a:buFont typeface="Arial" panose="020B0604020202020204" pitchFamily="34" charset="0"/>
              <a:buChar char="•"/>
            </a:pPr>
            <a:r>
              <a:rPr lang="en-US" sz="2200" dirty="0"/>
              <a:t>Ada </a:t>
            </a:r>
            <a:r>
              <a:rPr lang="en-US" sz="2200" dirty="0" err="1"/>
              <a:t>suatu</a:t>
            </a:r>
            <a:r>
              <a:rPr lang="en-US" sz="2200" dirty="0"/>
              <a:t> </a:t>
            </a:r>
            <a:r>
              <a:rPr lang="en-US" sz="2200" dirty="0" err="1"/>
              <a:t>koneksi</a:t>
            </a:r>
            <a:r>
              <a:rPr lang="en-US" sz="2200" dirty="0"/>
              <a:t> </a:t>
            </a:r>
            <a:r>
              <a:rPr lang="en-US" sz="2200" dirty="0" err="1"/>
              <a:t>dari</a:t>
            </a:r>
            <a:r>
              <a:rPr lang="en-US" sz="2200" dirty="0"/>
              <a:t> X </a:t>
            </a:r>
            <a:r>
              <a:rPr lang="en-US" sz="2200" dirty="0" err="1"/>
              <a:t>ke</a:t>
            </a:r>
            <a:r>
              <a:rPr lang="en-US" sz="2200" dirty="0"/>
              <a:t> Y, </a:t>
            </a:r>
            <a:r>
              <a:rPr lang="en-US" sz="2200" dirty="0" err="1"/>
              <a:t>jika</a:t>
            </a:r>
            <a:r>
              <a:rPr lang="en-US" sz="2200" dirty="0"/>
              <a:t> </a:t>
            </a:r>
            <a:r>
              <a:rPr lang="en-US" sz="2200" dirty="0" err="1"/>
              <a:t>ada</a:t>
            </a:r>
            <a:r>
              <a:rPr lang="en-US" sz="2200" dirty="0"/>
              <a:t> </a:t>
            </a:r>
            <a:r>
              <a:rPr lang="en-US" sz="2200" dirty="0" err="1"/>
              <a:t>suatu</a:t>
            </a:r>
            <a:r>
              <a:rPr lang="en-US" sz="2200" dirty="0"/>
              <a:t> </a:t>
            </a:r>
            <a:r>
              <a:rPr lang="en-US" sz="2200" dirty="0" err="1"/>
              <a:t>penerbangan</a:t>
            </a:r>
            <a:r>
              <a:rPr lang="en-US" sz="2200" dirty="0"/>
              <a:t> </a:t>
            </a:r>
            <a:r>
              <a:rPr lang="en-US" sz="2200" dirty="0" err="1"/>
              <a:t>langsung</a:t>
            </a:r>
            <a:r>
              <a:rPr lang="en-US" sz="2200" dirty="0"/>
              <a:t> </a:t>
            </a:r>
            <a:r>
              <a:rPr lang="en-US" sz="2200" dirty="0" err="1"/>
              <a:t>dari</a:t>
            </a:r>
            <a:r>
              <a:rPr lang="en-US" sz="2200" dirty="0"/>
              <a:t> X </a:t>
            </a:r>
            <a:r>
              <a:rPr lang="en-US" sz="2200" dirty="0" err="1"/>
              <a:t>ke</a:t>
            </a:r>
            <a:r>
              <a:rPr lang="en-US" sz="2200" dirty="0"/>
              <a:t> Y, </a:t>
            </a:r>
            <a:r>
              <a:rPr lang="en-US" sz="2200" dirty="0" err="1"/>
              <a:t>sehingga</a:t>
            </a:r>
            <a:r>
              <a:rPr lang="en-US" sz="2200" dirty="0"/>
              <a:t> </a:t>
            </a:r>
            <a:r>
              <a:rPr lang="en-US" sz="2200" dirty="0" err="1"/>
              <a:t>diberikan</a:t>
            </a:r>
            <a:r>
              <a:rPr lang="en-US" sz="2200" dirty="0"/>
              <a:t> </a:t>
            </a:r>
            <a:r>
              <a:rPr lang="en-US" sz="2200" dirty="0" err="1"/>
              <a:t>aturan</a:t>
            </a:r>
            <a:r>
              <a:rPr lang="en-US" sz="2200" dirty="0"/>
              <a:t> </a:t>
            </a:r>
            <a:r>
              <a:rPr lang="en-US" sz="2200" dirty="0" err="1"/>
              <a:t>berikut</a:t>
            </a:r>
            <a:r>
              <a:rPr lang="en-US" sz="2200" dirty="0"/>
              <a:t>: </a:t>
            </a:r>
          </a:p>
          <a:p>
            <a:pPr marL="98425" indent="0" algn="ctr">
              <a:spcBef>
                <a:spcPts val="200"/>
              </a:spcBef>
              <a:spcAft>
                <a:spcPts val="600"/>
              </a:spcAft>
              <a:buNone/>
            </a:pPr>
            <a:r>
              <a:rPr lang="en-US" sz="2200" i="1" dirty="0"/>
              <a:t>direct(X, Y) </a:t>
            </a:r>
            <a:r>
              <a:rPr lang="en-US" sz="2200" i="1" dirty="0">
                <a:sym typeface="Wingdings" panose="05000000000000000000" pitchFamily="2" charset="2"/>
              </a:rPr>
              <a:t></a:t>
            </a:r>
            <a:r>
              <a:rPr lang="en-US" sz="2200" i="1" dirty="0"/>
              <a:t> </a:t>
            </a:r>
            <a:r>
              <a:rPr lang="en-US" sz="2200" i="1" dirty="0" err="1"/>
              <a:t>connecton</a:t>
            </a:r>
            <a:r>
              <a:rPr lang="en-US" sz="2200" i="1" dirty="0"/>
              <a:t>(X, Y). </a:t>
            </a:r>
          </a:p>
          <a:p>
            <a:pPr marL="354013" indent="-255588">
              <a:spcBef>
                <a:spcPts val="200"/>
              </a:spcBef>
              <a:spcAft>
                <a:spcPts val="600"/>
              </a:spcAft>
              <a:buFont typeface="Arial" panose="020B0604020202020204" pitchFamily="34" charset="0"/>
              <a:buChar char="•"/>
            </a:pPr>
            <a:r>
              <a:rPr lang="en-US" sz="2200" dirty="0" err="1"/>
              <a:t>Dalam</a:t>
            </a:r>
            <a:r>
              <a:rPr lang="en-US" sz="2200" dirty="0"/>
              <a:t> </a:t>
            </a:r>
            <a:r>
              <a:rPr lang="en-US" sz="2200" dirty="0" err="1"/>
              <a:t>bahasa</a:t>
            </a:r>
            <a:r>
              <a:rPr lang="en-US" sz="2200" dirty="0"/>
              <a:t> prolog: </a:t>
            </a:r>
            <a:r>
              <a:rPr lang="en-US" sz="2200" i="1" dirty="0"/>
              <a:t>connection(X,Y):- direct( X,Y)</a:t>
            </a:r>
          </a:p>
          <a:p>
            <a:pPr marL="354013" indent="-255588">
              <a:spcBef>
                <a:spcPts val="2400"/>
              </a:spcBef>
              <a:spcAft>
                <a:spcPts val="600"/>
              </a:spcAft>
              <a:buFont typeface="Arial" panose="020B0604020202020204" pitchFamily="34" charset="0"/>
              <a:buChar char="•"/>
            </a:pPr>
            <a:r>
              <a:rPr lang="en-US" sz="2200" dirty="0"/>
              <a:t>Ada </a:t>
            </a:r>
            <a:r>
              <a:rPr lang="en-US" sz="2200" dirty="0" err="1"/>
              <a:t>suatu</a:t>
            </a:r>
            <a:r>
              <a:rPr lang="en-US" sz="2200" dirty="0"/>
              <a:t> </a:t>
            </a:r>
            <a:r>
              <a:rPr lang="en-US" sz="2200" dirty="0" err="1"/>
              <a:t>koneksi</a:t>
            </a:r>
            <a:r>
              <a:rPr lang="en-US" sz="2200" dirty="0"/>
              <a:t> </a:t>
            </a:r>
            <a:r>
              <a:rPr lang="en-US" sz="2200" dirty="0" err="1"/>
              <a:t>dari</a:t>
            </a:r>
            <a:r>
              <a:rPr lang="en-US" sz="2200" dirty="0"/>
              <a:t> X </a:t>
            </a:r>
            <a:r>
              <a:rPr lang="en-US" sz="2200" dirty="0" err="1"/>
              <a:t>ke</a:t>
            </a:r>
            <a:r>
              <a:rPr lang="en-US" sz="2200" dirty="0"/>
              <a:t> Y, </a:t>
            </a:r>
            <a:r>
              <a:rPr lang="en-US" sz="2200" dirty="0" err="1"/>
              <a:t>jika</a:t>
            </a:r>
            <a:r>
              <a:rPr lang="en-US" sz="2200" dirty="0"/>
              <a:t> </a:t>
            </a:r>
            <a:r>
              <a:rPr lang="en-US" sz="2200" dirty="0" err="1"/>
              <a:t>ada</a:t>
            </a:r>
            <a:r>
              <a:rPr lang="en-US" sz="2200" dirty="0"/>
              <a:t> </a:t>
            </a:r>
            <a:r>
              <a:rPr lang="en-US" sz="2200" dirty="0" err="1"/>
              <a:t>suatu</a:t>
            </a:r>
            <a:r>
              <a:rPr lang="en-US" sz="2200" dirty="0"/>
              <a:t> </a:t>
            </a:r>
            <a:r>
              <a:rPr lang="en-US" sz="2200" dirty="0" err="1"/>
              <a:t>penerbangan</a:t>
            </a:r>
            <a:r>
              <a:rPr lang="en-US" sz="2200" dirty="0"/>
              <a:t> </a:t>
            </a:r>
            <a:r>
              <a:rPr lang="en-US" sz="2200" dirty="0" err="1"/>
              <a:t>langsung</a:t>
            </a:r>
            <a:r>
              <a:rPr lang="en-US" sz="2200" dirty="0"/>
              <a:t> </a:t>
            </a:r>
            <a:r>
              <a:rPr lang="en-US" sz="2200" dirty="0" err="1"/>
              <a:t>dari</a:t>
            </a:r>
            <a:r>
              <a:rPr lang="en-US" sz="2200" dirty="0"/>
              <a:t> X </a:t>
            </a:r>
            <a:r>
              <a:rPr lang="en-US" sz="2200" dirty="0" err="1"/>
              <a:t>ke</a:t>
            </a:r>
            <a:r>
              <a:rPr lang="en-US" sz="2200" dirty="0"/>
              <a:t> Z dan </a:t>
            </a:r>
            <a:r>
              <a:rPr lang="en-US" sz="2200" dirty="0" err="1"/>
              <a:t>suatu</a:t>
            </a:r>
            <a:r>
              <a:rPr lang="en-US" sz="2200" dirty="0"/>
              <a:t> </a:t>
            </a:r>
            <a:r>
              <a:rPr lang="en-US" sz="2200" dirty="0" err="1"/>
              <a:t>koneksi</a:t>
            </a:r>
            <a:r>
              <a:rPr lang="en-US" sz="2200" dirty="0"/>
              <a:t> </a:t>
            </a:r>
            <a:r>
              <a:rPr lang="en-US" sz="2200" dirty="0" err="1"/>
              <a:t>dari</a:t>
            </a:r>
            <a:r>
              <a:rPr lang="en-US" sz="2200" dirty="0"/>
              <a:t> Z </a:t>
            </a:r>
            <a:r>
              <a:rPr lang="en-US" sz="2200" dirty="0" err="1"/>
              <a:t>ke</a:t>
            </a:r>
            <a:r>
              <a:rPr lang="en-US" sz="2200" dirty="0"/>
              <a:t> Y: </a:t>
            </a:r>
          </a:p>
          <a:p>
            <a:pPr marL="98425" indent="0" algn="ctr">
              <a:spcBef>
                <a:spcPts val="200"/>
              </a:spcBef>
              <a:spcAft>
                <a:spcPts val="600"/>
              </a:spcAft>
              <a:buNone/>
            </a:pPr>
            <a:r>
              <a:rPr lang="en-US" sz="2200" i="1" dirty="0"/>
              <a:t>direct(X,Z),connection(Z,Y) </a:t>
            </a:r>
            <a:r>
              <a:rPr lang="en-US" sz="2200" i="1" dirty="0">
                <a:sym typeface="Wingdings" panose="05000000000000000000" pitchFamily="2" charset="2"/>
              </a:rPr>
              <a:t></a:t>
            </a:r>
            <a:r>
              <a:rPr lang="en-US" sz="2200" i="1" dirty="0"/>
              <a:t> connection(X,Y). </a:t>
            </a:r>
          </a:p>
          <a:p>
            <a:pPr marL="354013" indent="-255588">
              <a:spcBef>
                <a:spcPts val="200"/>
              </a:spcBef>
              <a:spcAft>
                <a:spcPts val="600"/>
              </a:spcAft>
              <a:buFont typeface="Arial" panose="020B0604020202020204" pitchFamily="34" charset="0"/>
              <a:buChar char="•"/>
            </a:pPr>
            <a:r>
              <a:rPr lang="en-US" sz="2200" dirty="0" err="1"/>
              <a:t>Dalam</a:t>
            </a:r>
            <a:r>
              <a:rPr lang="en-US" sz="2200" dirty="0"/>
              <a:t> </a:t>
            </a:r>
            <a:r>
              <a:rPr lang="en-US" sz="2200" dirty="0" err="1"/>
              <a:t>bahasa</a:t>
            </a:r>
            <a:r>
              <a:rPr lang="en-US" sz="2200" dirty="0"/>
              <a:t> prolog:  </a:t>
            </a:r>
            <a:r>
              <a:rPr lang="en-US" sz="2200" i="1" dirty="0"/>
              <a:t>connection(X,Y):-direct(X,Z),connection(Z,Y)</a:t>
            </a:r>
            <a:r>
              <a:rPr lang="en-US" sz="2200" dirty="0"/>
              <a:t> </a:t>
            </a:r>
          </a:p>
        </p:txBody>
      </p:sp>
      <p:sp>
        <p:nvSpPr>
          <p:cNvPr id="9" name="Title 1">
            <a:extLst>
              <a:ext uri="{FF2B5EF4-FFF2-40B4-BE49-F238E27FC236}">
                <a16:creationId xmlns:a16="http://schemas.microsoft.com/office/drawing/2014/main" id="{62F4B048-64A2-4674-A76E-B5BF08D92FE7}"/>
              </a:ext>
            </a:extLst>
          </p:cNvPr>
          <p:cNvSpPr>
            <a:spLocks noGrp="1"/>
          </p:cNvSpPr>
          <p:nvPr>
            <p:ph type="title"/>
          </p:nvPr>
        </p:nvSpPr>
        <p:spPr>
          <a:xfrm>
            <a:off x="1097280" y="286603"/>
            <a:ext cx="10058400" cy="1450757"/>
          </a:xfrm>
        </p:spPr>
        <p:txBody>
          <a:bodyPr>
            <a:normAutofit/>
          </a:bodyPr>
          <a:lstStyle/>
          <a:p>
            <a:r>
              <a:rPr lang="en-US" sz="4000" b="1" dirty="0"/>
              <a:t>BAHASA PEMROGRAMAN PROLOG</a:t>
            </a:r>
            <a:br>
              <a:rPr lang="id-ID" sz="4000" b="1" dirty="0"/>
            </a:br>
            <a:r>
              <a:rPr lang="en-US" sz="2700" i="1" dirty="0" err="1"/>
              <a:t>Contoh</a:t>
            </a:r>
            <a:r>
              <a:rPr lang="en-US" sz="2700" i="1" dirty="0"/>
              <a:t> </a:t>
            </a:r>
            <a:r>
              <a:rPr lang="en-US" sz="2700" i="1" dirty="0" err="1"/>
              <a:t>Penerapan</a:t>
            </a:r>
            <a:r>
              <a:rPr lang="en-US" sz="2700" i="1" dirty="0"/>
              <a:t> Bahasa Prolog</a:t>
            </a:r>
            <a:endParaRPr lang="id-ID" sz="2700" i="1" dirty="0"/>
          </a:p>
        </p:txBody>
      </p:sp>
      <p:sp>
        <p:nvSpPr>
          <p:cNvPr id="13" name="Rounded Rectangle 37">
            <a:extLst>
              <a:ext uri="{FF2B5EF4-FFF2-40B4-BE49-F238E27FC236}">
                <a16:creationId xmlns:a16="http://schemas.microsoft.com/office/drawing/2014/main" id="{7CB29599-4778-4110-A2E2-BE66D69659AC}"/>
              </a:ext>
            </a:extLst>
          </p:cNvPr>
          <p:cNvSpPr/>
          <p:nvPr/>
        </p:nvSpPr>
        <p:spPr>
          <a:xfrm>
            <a:off x="10060302" y="858978"/>
            <a:ext cx="1095378" cy="750098"/>
          </a:xfrm>
          <a:prstGeom prst="roundRect">
            <a:avLst>
              <a:gd name="adj" fmla="val 10000"/>
            </a:avLst>
          </a:prstGeom>
          <a:blipFill rotWithShape="0">
            <a:blip r:embed="rId2"/>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ID"/>
          </a:p>
        </p:txBody>
      </p:sp>
      <p:sp>
        <p:nvSpPr>
          <p:cNvPr id="14" name="Rounded Rectangle 40">
            <a:extLst>
              <a:ext uri="{FF2B5EF4-FFF2-40B4-BE49-F238E27FC236}">
                <a16:creationId xmlns:a16="http://schemas.microsoft.com/office/drawing/2014/main" id="{1ED36D9B-51D9-4A40-AAB0-7D2EF4FCCE97}"/>
              </a:ext>
            </a:extLst>
          </p:cNvPr>
          <p:cNvSpPr/>
          <p:nvPr/>
        </p:nvSpPr>
        <p:spPr>
          <a:xfrm>
            <a:off x="9627349" y="1074991"/>
            <a:ext cx="432953" cy="484341"/>
          </a:xfrm>
          <a:prstGeom prst="roundRect">
            <a:avLst>
              <a:gd name="adj" fmla="val 10000"/>
            </a:avLst>
          </a:prstGeom>
          <a:blipFill rotWithShape="0">
            <a:blip r:embed="rId3"/>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ID"/>
          </a:p>
        </p:txBody>
      </p:sp>
    </p:spTree>
    <p:extLst>
      <p:ext uri="{BB962C8B-B14F-4D97-AF65-F5344CB8AC3E}">
        <p14:creationId xmlns:p14="http://schemas.microsoft.com/office/powerpoint/2010/main" val="1777638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5" end="5"/>
                                            </p:txEl>
                                          </p:spTgt>
                                        </p:tgtEl>
                                        <p:attrNameLst>
                                          <p:attrName>style.visibility</p:attrName>
                                        </p:attrNameLst>
                                      </p:cBhvr>
                                      <p:to>
                                        <p:strVal val="visible"/>
                                      </p:to>
                                    </p:set>
                                    <p:animEffect transition="in" filter="fade">
                                      <p:cBhvr>
                                        <p:cTn id="7" dur="500"/>
                                        <p:tgtEl>
                                          <p:spTgt spid="10">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
                                            <p:txEl>
                                              <p:pRg st="6" end="6"/>
                                            </p:txEl>
                                          </p:spTgt>
                                        </p:tgtEl>
                                        <p:attrNameLst>
                                          <p:attrName>style.visibility</p:attrName>
                                        </p:attrNameLst>
                                      </p:cBhvr>
                                      <p:to>
                                        <p:strVal val="visible"/>
                                      </p:to>
                                    </p:set>
                                    <p:animEffect transition="in" filter="fade">
                                      <p:cBhvr>
                                        <p:cTn id="10" dur="500"/>
                                        <p:tgtEl>
                                          <p:spTgt spid="10">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xEl>
                                              <p:pRg st="7" end="7"/>
                                            </p:txEl>
                                          </p:spTgt>
                                        </p:tgtEl>
                                        <p:attrNameLst>
                                          <p:attrName>style.visibility</p:attrName>
                                        </p:attrNameLst>
                                      </p:cBhvr>
                                      <p:to>
                                        <p:strVal val="visible"/>
                                      </p:to>
                                    </p:set>
                                    <p:animEffect transition="in" filter="fade">
                                      <p:cBhvr>
                                        <p:cTn id="13" dur="500"/>
                                        <p:tgtEl>
                                          <p:spTgt spid="1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11">
            <a:extLst>
              <a:ext uri="{FF2B5EF4-FFF2-40B4-BE49-F238E27FC236}">
                <a16:creationId xmlns:a16="http://schemas.microsoft.com/office/drawing/2014/main" id="{B345FC37-C10F-4729-A837-1625721FF460}"/>
              </a:ext>
            </a:extLst>
          </p:cNvPr>
          <p:cNvSpPr txBox="1">
            <a:spLocks/>
          </p:cNvSpPr>
          <p:nvPr/>
        </p:nvSpPr>
        <p:spPr>
          <a:xfrm>
            <a:off x="1097279" y="1856508"/>
            <a:ext cx="10058400" cy="4436715"/>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0"/>
              </a:spcBef>
              <a:spcAft>
                <a:spcPts val="600"/>
              </a:spcAft>
              <a:buNone/>
            </a:pPr>
            <a:r>
              <a:rPr lang="en-US" sz="2400" b="1" dirty="0" err="1"/>
              <a:t>Contoh</a:t>
            </a:r>
            <a:r>
              <a:rPr lang="en-US" sz="2400" b="1" dirty="0"/>
              <a:t> - I</a:t>
            </a:r>
          </a:p>
          <a:p>
            <a:pPr marL="98425" indent="0">
              <a:spcBef>
                <a:spcPts val="200"/>
              </a:spcBef>
              <a:spcAft>
                <a:spcPts val="600"/>
              </a:spcAft>
              <a:buNone/>
            </a:pPr>
            <a:r>
              <a:rPr lang="fi-FI" sz="2200" dirty="0"/>
              <a:t>Untuk menjawab pertanyaan-pertanyaan sebelumnya, tuliskan program yang berisikan </a:t>
            </a:r>
            <a:r>
              <a:rPr lang="fi-FI" sz="2200" i="1" dirty="0"/>
              <a:t>database</a:t>
            </a:r>
            <a:r>
              <a:rPr lang="fi-FI" sz="2200" dirty="0"/>
              <a:t> sebagai </a:t>
            </a:r>
            <a:r>
              <a:rPr lang="fi-FI" sz="2200" i="1" dirty="0"/>
              <a:t>knowledge based</a:t>
            </a:r>
            <a:r>
              <a:rPr lang="fi-FI" sz="2200" dirty="0"/>
              <a:t>-nya. Jalankan program dengan </a:t>
            </a:r>
            <a:r>
              <a:rPr lang="fi-FI" sz="2200" i="1" dirty="0"/>
              <a:t>query</a:t>
            </a:r>
            <a:r>
              <a:rPr lang="fi-FI" sz="2200" dirty="0"/>
              <a:t> yang berhubungan dengan pertanyaan berikut:</a:t>
            </a:r>
            <a:r>
              <a:rPr lang="en-US" sz="2200" dirty="0"/>
              <a:t> </a:t>
            </a:r>
          </a:p>
          <a:p>
            <a:pPr marL="354013" indent="-255588">
              <a:spcBef>
                <a:spcPts val="200"/>
              </a:spcBef>
              <a:spcAft>
                <a:spcPts val="600"/>
              </a:spcAft>
              <a:buFont typeface="Arial" panose="020B0604020202020204" pitchFamily="34" charset="0"/>
              <a:buChar char="•"/>
            </a:pPr>
            <a:r>
              <a:rPr lang="en-US" sz="2200" dirty="0"/>
              <a:t>Q1: </a:t>
            </a:r>
            <a:r>
              <a:rPr lang="en-US" sz="2200" dirty="0" err="1"/>
              <a:t>Apakah</a:t>
            </a:r>
            <a:r>
              <a:rPr lang="en-US" sz="2200" dirty="0"/>
              <a:t> </a:t>
            </a:r>
            <a:r>
              <a:rPr lang="en-US" sz="2200" dirty="0" err="1"/>
              <a:t>ada</a:t>
            </a:r>
            <a:r>
              <a:rPr lang="en-US" sz="2200" dirty="0"/>
              <a:t> </a:t>
            </a:r>
            <a:r>
              <a:rPr lang="en-US" sz="2200" dirty="0" err="1"/>
              <a:t>suatu</a:t>
            </a:r>
            <a:r>
              <a:rPr lang="en-US" sz="2200" dirty="0"/>
              <a:t> </a:t>
            </a:r>
            <a:r>
              <a:rPr lang="en-US" sz="2200" dirty="0" err="1"/>
              <a:t>penerbangan</a:t>
            </a:r>
            <a:r>
              <a:rPr lang="en-US" sz="2200" dirty="0"/>
              <a:t> </a:t>
            </a:r>
            <a:r>
              <a:rPr lang="en-US" sz="2200" dirty="0" err="1"/>
              <a:t>dari</a:t>
            </a:r>
            <a:r>
              <a:rPr lang="en-US" sz="2200" dirty="0"/>
              <a:t> Jakarta </a:t>
            </a:r>
            <a:r>
              <a:rPr lang="en-US" sz="2200" dirty="0" err="1"/>
              <a:t>ke</a:t>
            </a:r>
            <a:r>
              <a:rPr lang="en-US" sz="2200" dirty="0"/>
              <a:t> </a:t>
            </a:r>
            <a:r>
              <a:rPr lang="en-US" sz="2200" dirty="0" err="1"/>
              <a:t>Kupang</a:t>
            </a:r>
            <a:r>
              <a:rPr lang="en-US" sz="2200" dirty="0"/>
              <a:t>? </a:t>
            </a:r>
          </a:p>
          <a:p>
            <a:pPr marL="391033" lvl="1" indent="0">
              <a:spcAft>
                <a:spcPts val="600"/>
              </a:spcAft>
              <a:buNone/>
            </a:pPr>
            <a:r>
              <a:rPr lang="en-US" sz="2000" i="1" dirty="0"/>
              <a:t>?- connection(</a:t>
            </a:r>
            <a:r>
              <a:rPr lang="en-US" sz="2000" i="1" dirty="0" err="1"/>
              <a:t>jakarta,kupang</a:t>
            </a:r>
            <a:r>
              <a:rPr lang="en-US" sz="2000" i="1" dirty="0"/>
              <a:t>) </a:t>
            </a:r>
          </a:p>
          <a:p>
            <a:pPr marL="354013" indent="-255588">
              <a:spcBef>
                <a:spcPts val="200"/>
              </a:spcBef>
              <a:spcAft>
                <a:spcPts val="600"/>
              </a:spcAft>
              <a:buFont typeface="Arial" panose="020B0604020202020204" pitchFamily="34" charset="0"/>
              <a:buChar char="•"/>
            </a:pPr>
            <a:r>
              <a:rPr lang="en-US" sz="2200" dirty="0"/>
              <a:t>Q2: </a:t>
            </a:r>
            <a:r>
              <a:rPr lang="en-US" sz="2200" dirty="0" err="1"/>
              <a:t>Kemanakah</a:t>
            </a:r>
            <a:r>
              <a:rPr lang="en-US" sz="2200" dirty="0"/>
              <a:t> </a:t>
            </a:r>
            <a:r>
              <a:rPr lang="en-US" sz="2200" dirty="0" err="1"/>
              <a:t>seseorang</a:t>
            </a:r>
            <a:r>
              <a:rPr lang="en-US" sz="2200" dirty="0"/>
              <a:t> </a:t>
            </a:r>
            <a:r>
              <a:rPr lang="en-US" sz="2200" dirty="0" err="1"/>
              <a:t>dapat</a:t>
            </a:r>
            <a:r>
              <a:rPr lang="en-US" sz="2200" dirty="0"/>
              <a:t> terbang </a:t>
            </a:r>
            <a:r>
              <a:rPr lang="en-US" sz="2200" dirty="0" err="1"/>
              <a:t>dari</a:t>
            </a:r>
            <a:r>
              <a:rPr lang="en-US" sz="2200" dirty="0"/>
              <a:t> Denpasar? </a:t>
            </a:r>
          </a:p>
          <a:p>
            <a:pPr marL="391033" lvl="1" indent="0">
              <a:spcAft>
                <a:spcPts val="600"/>
              </a:spcAft>
              <a:buNone/>
            </a:pPr>
            <a:r>
              <a:rPr lang="en-US" sz="2000" i="1" dirty="0"/>
              <a:t>?- connection(</a:t>
            </a:r>
            <a:r>
              <a:rPr lang="en-US" sz="2000" i="1" dirty="0" err="1"/>
              <a:t>denpasar,X</a:t>
            </a:r>
            <a:r>
              <a:rPr lang="en-US" sz="2000" i="1" dirty="0"/>
              <a:t>) </a:t>
            </a:r>
          </a:p>
          <a:p>
            <a:pPr marL="354013" indent="-255588">
              <a:spcBef>
                <a:spcPts val="200"/>
              </a:spcBef>
              <a:spcAft>
                <a:spcPts val="600"/>
              </a:spcAft>
              <a:buFont typeface="Arial" panose="020B0604020202020204" pitchFamily="34" charset="0"/>
              <a:buChar char="•"/>
            </a:pPr>
            <a:r>
              <a:rPr lang="en-US" sz="2200" dirty="0"/>
              <a:t>Q3: </a:t>
            </a:r>
            <a:r>
              <a:rPr lang="en-US" sz="2200" dirty="0" err="1"/>
              <a:t>Dapatkah</a:t>
            </a:r>
            <a:r>
              <a:rPr lang="en-US" sz="2200" dirty="0"/>
              <a:t> </a:t>
            </a:r>
            <a:r>
              <a:rPr lang="en-US" sz="2200" dirty="0" err="1"/>
              <a:t>seseorang</a:t>
            </a:r>
            <a:r>
              <a:rPr lang="en-US" sz="2200" dirty="0"/>
              <a:t> terbang </a:t>
            </a:r>
            <a:r>
              <a:rPr lang="en-US" sz="2200" dirty="0" err="1"/>
              <a:t>dari</a:t>
            </a:r>
            <a:r>
              <a:rPr lang="en-US" sz="2200" dirty="0"/>
              <a:t> </a:t>
            </a:r>
            <a:r>
              <a:rPr lang="en-US" sz="2200" dirty="0" err="1"/>
              <a:t>Kupang</a:t>
            </a:r>
            <a:r>
              <a:rPr lang="en-US" sz="2200" dirty="0"/>
              <a:t>? </a:t>
            </a:r>
          </a:p>
          <a:p>
            <a:pPr marL="391033" lvl="1" indent="0">
              <a:spcAft>
                <a:spcPts val="600"/>
              </a:spcAft>
              <a:buNone/>
            </a:pPr>
            <a:r>
              <a:rPr lang="en-US" sz="2000" i="1" dirty="0"/>
              <a:t>?- connection(</a:t>
            </a:r>
            <a:r>
              <a:rPr lang="en-US" sz="2000" i="1" dirty="0" err="1"/>
              <a:t>kupang,X</a:t>
            </a:r>
            <a:r>
              <a:rPr lang="en-US" sz="2000" i="1" dirty="0"/>
              <a:t>) </a:t>
            </a:r>
          </a:p>
          <a:p>
            <a:pPr marL="354013" indent="-255588">
              <a:spcBef>
                <a:spcPts val="200"/>
              </a:spcBef>
              <a:spcAft>
                <a:spcPts val="600"/>
              </a:spcAft>
              <a:buFont typeface="Arial" panose="020B0604020202020204" pitchFamily="34" charset="0"/>
              <a:buChar char="•"/>
            </a:pPr>
            <a:r>
              <a:rPr lang="en-US" sz="2200" dirty="0"/>
              <a:t>Q4: Dari </a:t>
            </a:r>
            <a:r>
              <a:rPr lang="en-US" sz="2200" dirty="0" err="1"/>
              <a:t>manakah</a:t>
            </a:r>
            <a:r>
              <a:rPr lang="en-US" sz="2200" dirty="0"/>
              <a:t> </a:t>
            </a:r>
            <a:r>
              <a:rPr lang="en-US" sz="2200" dirty="0" err="1"/>
              <a:t>seseorang</a:t>
            </a:r>
            <a:r>
              <a:rPr lang="en-US" sz="2200" dirty="0"/>
              <a:t> </a:t>
            </a:r>
            <a:r>
              <a:rPr lang="en-US" sz="2200" dirty="0" err="1"/>
              <a:t>dapat</a:t>
            </a:r>
            <a:r>
              <a:rPr lang="en-US" sz="2200" dirty="0"/>
              <a:t> terbang </a:t>
            </a:r>
            <a:r>
              <a:rPr lang="en-US" sz="2200" dirty="0" err="1"/>
              <a:t>ke</a:t>
            </a:r>
            <a:r>
              <a:rPr lang="en-US" sz="2200" dirty="0"/>
              <a:t> </a:t>
            </a:r>
            <a:r>
              <a:rPr lang="en-US" sz="2200" dirty="0" err="1"/>
              <a:t>Kupang</a:t>
            </a:r>
            <a:r>
              <a:rPr lang="en-US" sz="2200" dirty="0"/>
              <a:t>? </a:t>
            </a:r>
          </a:p>
          <a:p>
            <a:pPr marL="391033" lvl="1" indent="0">
              <a:spcAft>
                <a:spcPts val="600"/>
              </a:spcAft>
              <a:buNone/>
            </a:pPr>
            <a:r>
              <a:rPr lang="en-US" sz="2000" i="1" dirty="0"/>
              <a:t>?- connection(</a:t>
            </a:r>
            <a:r>
              <a:rPr lang="en-US" sz="2000" i="1" dirty="0" err="1"/>
              <a:t>X,kupang</a:t>
            </a:r>
            <a:r>
              <a:rPr lang="en-US" sz="2000" i="1" dirty="0"/>
              <a:t>)</a:t>
            </a:r>
          </a:p>
        </p:txBody>
      </p:sp>
      <p:sp>
        <p:nvSpPr>
          <p:cNvPr id="9" name="Title 1">
            <a:extLst>
              <a:ext uri="{FF2B5EF4-FFF2-40B4-BE49-F238E27FC236}">
                <a16:creationId xmlns:a16="http://schemas.microsoft.com/office/drawing/2014/main" id="{62F4B048-64A2-4674-A76E-B5BF08D92FE7}"/>
              </a:ext>
            </a:extLst>
          </p:cNvPr>
          <p:cNvSpPr>
            <a:spLocks noGrp="1"/>
          </p:cNvSpPr>
          <p:nvPr>
            <p:ph type="title"/>
          </p:nvPr>
        </p:nvSpPr>
        <p:spPr>
          <a:xfrm>
            <a:off x="1097280" y="286603"/>
            <a:ext cx="10058400" cy="1450757"/>
          </a:xfrm>
        </p:spPr>
        <p:txBody>
          <a:bodyPr>
            <a:normAutofit/>
          </a:bodyPr>
          <a:lstStyle/>
          <a:p>
            <a:r>
              <a:rPr lang="en-US" sz="4000" b="1" dirty="0"/>
              <a:t>BAHASA PEMROGRAMAN PROLOG</a:t>
            </a:r>
            <a:br>
              <a:rPr lang="id-ID" sz="4000" b="1" dirty="0"/>
            </a:br>
            <a:r>
              <a:rPr lang="en-US" sz="2700" i="1" dirty="0" err="1"/>
              <a:t>Contoh</a:t>
            </a:r>
            <a:r>
              <a:rPr lang="en-US" sz="2700" i="1" dirty="0"/>
              <a:t> </a:t>
            </a:r>
            <a:r>
              <a:rPr lang="en-US" sz="2700" i="1" dirty="0" err="1"/>
              <a:t>Penerapan</a:t>
            </a:r>
            <a:r>
              <a:rPr lang="en-US" sz="2700" i="1" dirty="0"/>
              <a:t> Bahasa Prolog</a:t>
            </a:r>
            <a:endParaRPr lang="id-ID" sz="2700" i="1" dirty="0"/>
          </a:p>
        </p:txBody>
      </p:sp>
      <p:sp>
        <p:nvSpPr>
          <p:cNvPr id="13" name="Rounded Rectangle 37">
            <a:extLst>
              <a:ext uri="{FF2B5EF4-FFF2-40B4-BE49-F238E27FC236}">
                <a16:creationId xmlns:a16="http://schemas.microsoft.com/office/drawing/2014/main" id="{7CB29599-4778-4110-A2E2-BE66D69659AC}"/>
              </a:ext>
            </a:extLst>
          </p:cNvPr>
          <p:cNvSpPr/>
          <p:nvPr/>
        </p:nvSpPr>
        <p:spPr>
          <a:xfrm>
            <a:off x="10060302" y="858978"/>
            <a:ext cx="1095378" cy="750098"/>
          </a:xfrm>
          <a:prstGeom prst="roundRect">
            <a:avLst>
              <a:gd name="adj" fmla="val 10000"/>
            </a:avLst>
          </a:prstGeom>
          <a:blipFill rotWithShape="0">
            <a:blip r:embed="rId2"/>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ID"/>
          </a:p>
        </p:txBody>
      </p:sp>
      <p:sp>
        <p:nvSpPr>
          <p:cNvPr id="14" name="Rounded Rectangle 40">
            <a:extLst>
              <a:ext uri="{FF2B5EF4-FFF2-40B4-BE49-F238E27FC236}">
                <a16:creationId xmlns:a16="http://schemas.microsoft.com/office/drawing/2014/main" id="{1ED36D9B-51D9-4A40-AAB0-7D2EF4FCCE97}"/>
              </a:ext>
            </a:extLst>
          </p:cNvPr>
          <p:cNvSpPr/>
          <p:nvPr/>
        </p:nvSpPr>
        <p:spPr>
          <a:xfrm>
            <a:off x="9627349" y="1074991"/>
            <a:ext cx="432953" cy="484341"/>
          </a:xfrm>
          <a:prstGeom prst="roundRect">
            <a:avLst>
              <a:gd name="adj" fmla="val 10000"/>
            </a:avLst>
          </a:prstGeom>
          <a:blipFill rotWithShape="0">
            <a:blip r:embed="rId3"/>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ID"/>
          </a:p>
        </p:txBody>
      </p:sp>
    </p:spTree>
    <p:extLst>
      <p:ext uri="{BB962C8B-B14F-4D97-AF65-F5344CB8AC3E}">
        <p14:creationId xmlns:p14="http://schemas.microsoft.com/office/powerpoint/2010/main" val="29938516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11">
            <a:extLst>
              <a:ext uri="{FF2B5EF4-FFF2-40B4-BE49-F238E27FC236}">
                <a16:creationId xmlns:a16="http://schemas.microsoft.com/office/drawing/2014/main" id="{B345FC37-C10F-4729-A837-1625721FF460}"/>
              </a:ext>
            </a:extLst>
          </p:cNvPr>
          <p:cNvSpPr txBox="1">
            <a:spLocks/>
          </p:cNvSpPr>
          <p:nvPr/>
        </p:nvSpPr>
        <p:spPr>
          <a:xfrm>
            <a:off x="1097279" y="1856508"/>
            <a:ext cx="10058400" cy="4436715"/>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0"/>
              </a:spcBef>
              <a:spcAft>
                <a:spcPts val="600"/>
              </a:spcAft>
              <a:buNone/>
            </a:pPr>
            <a:r>
              <a:rPr lang="en-US" sz="2400" b="1" dirty="0" err="1"/>
              <a:t>Contoh</a:t>
            </a:r>
            <a:r>
              <a:rPr lang="en-US" sz="2400" b="1" dirty="0"/>
              <a:t> - II</a:t>
            </a:r>
          </a:p>
          <a:p>
            <a:pPr marL="98425" indent="0">
              <a:spcBef>
                <a:spcPts val="200"/>
              </a:spcBef>
              <a:buNone/>
            </a:pPr>
            <a:r>
              <a:rPr lang="fi-FI" dirty="0"/>
              <a:t>Temukan seluruh elemen yang beranggotakan dua list yang diberikan:</a:t>
            </a:r>
            <a:r>
              <a:rPr lang="en-US" dirty="0"/>
              <a:t> </a:t>
            </a:r>
          </a:p>
          <a:p>
            <a:pPr marL="434975" indent="-342900">
              <a:spcBef>
                <a:spcPts val="200"/>
              </a:spcBef>
              <a:buFont typeface="Arial" panose="020B0604020202020204" pitchFamily="34" charset="0"/>
              <a:buChar char="•"/>
              <a:defRPr/>
            </a:pPr>
            <a:r>
              <a:rPr lang="id-ID" dirty="0"/>
              <a:t>List: [a1, a2, ..., an] atau [a1 | [a2..., an]] </a:t>
            </a:r>
          </a:p>
          <a:p>
            <a:pPr marL="434975" indent="-342900">
              <a:spcBef>
                <a:spcPts val="200"/>
              </a:spcBef>
              <a:buFont typeface="Arial" panose="020B0604020202020204" pitchFamily="34" charset="0"/>
              <a:buChar char="•"/>
              <a:defRPr/>
            </a:pPr>
            <a:r>
              <a:rPr lang="en-US" dirty="0"/>
              <a:t>a1 </a:t>
            </a:r>
            <a:r>
              <a:rPr lang="en-US" dirty="0" err="1"/>
              <a:t>disebut</a:t>
            </a:r>
            <a:r>
              <a:rPr lang="en-US" dirty="0"/>
              <a:t> </a:t>
            </a:r>
            <a:r>
              <a:rPr lang="en-US" dirty="0" err="1"/>
              <a:t>dengan</a:t>
            </a:r>
            <a:r>
              <a:rPr lang="en-US" dirty="0"/>
              <a:t> </a:t>
            </a:r>
            <a:r>
              <a:rPr lang="en-US" i="1" dirty="0"/>
              <a:t>head </a:t>
            </a:r>
            <a:r>
              <a:rPr lang="en-US" dirty="0" err="1"/>
              <a:t>dari</a:t>
            </a:r>
            <a:r>
              <a:rPr lang="en-US" dirty="0"/>
              <a:t> [a1, a2, ..., an] </a:t>
            </a:r>
          </a:p>
          <a:p>
            <a:pPr marL="434975" indent="-342900">
              <a:spcBef>
                <a:spcPts val="200"/>
              </a:spcBef>
              <a:buFont typeface="Arial" panose="020B0604020202020204" pitchFamily="34" charset="0"/>
              <a:buChar char="•"/>
              <a:defRPr/>
            </a:pPr>
            <a:r>
              <a:rPr lang="en-US" dirty="0"/>
              <a:t>[a2, ..., an] </a:t>
            </a:r>
            <a:r>
              <a:rPr lang="en-US" dirty="0" err="1"/>
              <a:t>disebut</a:t>
            </a:r>
            <a:r>
              <a:rPr lang="en-US" dirty="0"/>
              <a:t> </a:t>
            </a:r>
            <a:r>
              <a:rPr lang="en-US" i="1" dirty="0"/>
              <a:t>tail </a:t>
            </a:r>
            <a:r>
              <a:rPr lang="en-US" dirty="0" err="1"/>
              <a:t>dari</a:t>
            </a:r>
            <a:r>
              <a:rPr lang="en-US" dirty="0"/>
              <a:t> [a1, a2, ..., an] </a:t>
            </a:r>
          </a:p>
          <a:p>
            <a:pPr marL="434975" indent="-342900">
              <a:spcBef>
                <a:spcPts val="200"/>
              </a:spcBef>
              <a:buFont typeface="Arial" panose="020B0604020202020204" pitchFamily="34" charset="0"/>
              <a:buChar char="•"/>
              <a:defRPr/>
            </a:pPr>
            <a:r>
              <a:rPr lang="id-ID" dirty="0"/>
              <a:t>Contoh: [1,2,3,4,5=[1|[2,3,4,5]] </a:t>
            </a:r>
          </a:p>
          <a:p>
            <a:pPr marL="92075" indent="0">
              <a:spcBef>
                <a:spcPts val="200"/>
              </a:spcBef>
              <a:buFontTx/>
              <a:buNone/>
              <a:defRPr/>
            </a:pPr>
            <a:r>
              <a:rPr lang="id-ID" dirty="0"/>
              <a:t>X merupakan suatu member dari keduanya L1 dan L2, jika X adalah member dari L1 dan X adalah member dari L2. </a:t>
            </a:r>
          </a:p>
          <a:p>
            <a:pPr marL="92075" indent="0" algn="ctr">
              <a:spcBef>
                <a:spcPts val="200"/>
              </a:spcBef>
              <a:buFontTx/>
              <a:buNone/>
              <a:defRPr/>
            </a:pPr>
            <a:r>
              <a:rPr lang="id-ID" i="1" dirty="0"/>
              <a:t>member_both (X,L1,L2) </a:t>
            </a:r>
            <a:r>
              <a:rPr lang="id-ID" i="1" dirty="0">
                <a:sym typeface="Wingdings" panose="05000000000000000000" pitchFamily="2" charset="2"/>
              </a:rPr>
              <a:t></a:t>
            </a:r>
            <a:r>
              <a:rPr lang="id-ID" i="1" dirty="0"/>
              <a:t> member(X,L1), member(X,L2). </a:t>
            </a:r>
          </a:p>
          <a:p>
            <a:pPr marL="92075" indent="0">
              <a:buFontTx/>
              <a:buNone/>
              <a:defRPr/>
            </a:pPr>
            <a:r>
              <a:rPr lang="fi-FI" dirty="0"/>
              <a:t>Kita memerlukan mendefinisikan pada saat X merupakan member dari suatu </a:t>
            </a:r>
            <a:r>
              <a:rPr lang="fi-FI" i="1" dirty="0"/>
              <a:t>list. </a:t>
            </a:r>
            <a:endParaRPr lang="fi-FI" dirty="0"/>
          </a:p>
          <a:p>
            <a:pPr marL="434975" indent="-342900">
              <a:spcBef>
                <a:spcPts val="200"/>
              </a:spcBef>
              <a:buFont typeface="Arial" panose="020B0604020202020204" pitchFamily="34" charset="0"/>
              <a:buChar char="•"/>
              <a:defRPr/>
            </a:pPr>
            <a:r>
              <a:rPr lang="id-ID" dirty="0"/>
              <a:t>Jika X adalah sebagai </a:t>
            </a:r>
            <a:r>
              <a:rPr lang="id-ID" i="1" dirty="0"/>
              <a:t>head</a:t>
            </a:r>
            <a:r>
              <a:rPr lang="id-ID" dirty="0"/>
              <a:t>-nya, maka jawabannya positif (benar)</a:t>
            </a:r>
            <a:r>
              <a:rPr lang="en-US" dirty="0"/>
              <a:t>: </a:t>
            </a:r>
            <a:r>
              <a:rPr lang="id-ID" i="1" dirty="0"/>
              <a:t>member(X,[X|List]). </a:t>
            </a:r>
          </a:p>
          <a:p>
            <a:pPr marL="434975" indent="-342900">
              <a:spcBef>
                <a:spcPts val="200"/>
              </a:spcBef>
              <a:buFont typeface="Arial" panose="020B0604020202020204" pitchFamily="34" charset="0"/>
              <a:buChar char="•"/>
              <a:defRPr/>
            </a:pPr>
            <a:r>
              <a:rPr lang="id-ID" dirty="0"/>
              <a:t>Sebaliknya, lakukan pengecekan apakah X adalah member dari </a:t>
            </a:r>
            <a:r>
              <a:rPr lang="id-ID" i="1" dirty="0"/>
              <a:t>tail. </a:t>
            </a:r>
            <a:endParaRPr lang="id-ID" dirty="0"/>
          </a:p>
          <a:p>
            <a:pPr marL="92075" indent="0" algn="ctr">
              <a:spcBef>
                <a:spcPts val="200"/>
              </a:spcBef>
              <a:buFontTx/>
              <a:buNone/>
              <a:defRPr/>
            </a:pPr>
            <a:r>
              <a:rPr lang="id-ID" i="1" dirty="0"/>
              <a:t>member(X,[Y|List]) </a:t>
            </a:r>
            <a:r>
              <a:rPr lang="id-ID" i="1" dirty="0">
                <a:sym typeface="Wingdings" panose="05000000000000000000" pitchFamily="2" charset="2"/>
              </a:rPr>
              <a:t></a:t>
            </a:r>
            <a:r>
              <a:rPr lang="id-ID" i="1" dirty="0"/>
              <a:t> member(X,List). </a:t>
            </a:r>
          </a:p>
        </p:txBody>
      </p:sp>
      <p:sp>
        <p:nvSpPr>
          <p:cNvPr id="9" name="Title 1">
            <a:extLst>
              <a:ext uri="{FF2B5EF4-FFF2-40B4-BE49-F238E27FC236}">
                <a16:creationId xmlns:a16="http://schemas.microsoft.com/office/drawing/2014/main" id="{62F4B048-64A2-4674-A76E-B5BF08D92FE7}"/>
              </a:ext>
            </a:extLst>
          </p:cNvPr>
          <p:cNvSpPr>
            <a:spLocks noGrp="1"/>
          </p:cNvSpPr>
          <p:nvPr>
            <p:ph type="title"/>
          </p:nvPr>
        </p:nvSpPr>
        <p:spPr>
          <a:xfrm>
            <a:off x="1097280" y="286603"/>
            <a:ext cx="10058400" cy="1450757"/>
          </a:xfrm>
        </p:spPr>
        <p:txBody>
          <a:bodyPr>
            <a:normAutofit/>
          </a:bodyPr>
          <a:lstStyle/>
          <a:p>
            <a:r>
              <a:rPr lang="en-US" sz="4000" b="1" dirty="0"/>
              <a:t>BAHASA PEMROGRAMAN PROLOG</a:t>
            </a:r>
            <a:br>
              <a:rPr lang="id-ID" sz="4000" b="1" dirty="0"/>
            </a:br>
            <a:r>
              <a:rPr lang="en-US" sz="2700" i="1" dirty="0" err="1"/>
              <a:t>Contoh</a:t>
            </a:r>
            <a:r>
              <a:rPr lang="en-US" sz="2700" i="1" dirty="0"/>
              <a:t> </a:t>
            </a:r>
            <a:r>
              <a:rPr lang="en-US" sz="2700" i="1" dirty="0" err="1"/>
              <a:t>Penerapan</a:t>
            </a:r>
            <a:r>
              <a:rPr lang="en-US" sz="2700" i="1" dirty="0"/>
              <a:t> Bahasa Prolog</a:t>
            </a:r>
            <a:endParaRPr lang="id-ID" sz="2700" i="1" dirty="0"/>
          </a:p>
        </p:txBody>
      </p:sp>
      <p:sp>
        <p:nvSpPr>
          <p:cNvPr id="13" name="Rounded Rectangle 37">
            <a:extLst>
              <a:ext uri="{FF2B5EF4-FFF2-40B4-BE49-F238E27FC236}">
                <a16:creationId xmlns:a16="http://schemas.microsoft.com/office/drawing/2014/main" id="{7CB29599-4778-4110-A2E2-BE66D69659AC}"/>
              </a:ext>
            </a:extLst>
          </p:cNvPr>
          <p:cNvSpPr/>
          <p:nvPr/>
        </p:nvSpPr>
        <p:spPr>
          <a:xfrm>
            <a:off x="10060302" y="858978"/>
            <a:ext cx="1095378" cy="750098"/>
          </a:xfrm>
          <a:prstGeom prst="roundRect">
            <a:avLst>
              <a:gd name="adj" fmla="val 10000"/>
            </a:avLst>
          </a:prstGeom>
          <a:blipFill rotWithShape="0">
            <a:blip r:embed="rId2"/>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ID"/>
          </a:p>
        </p:txBody>
      </p:sp>
      <p:sp>
        <p:nvSpPr>
          <p:cNvPr id="14" name="Rounded Rectangle 40">
            <a:extLst>
              <a:ext uri="{FF2B5EF4-FFF2-40B4-BE49-F238E27FC236}">
                <a16:creationId xmlns:a16="http://schemas.microsoft.com/office/drawing/2014/main" id="{1ED36D9B-51D9-4A40-AAB0-7D2EF4FCCE97}"/>
              </a:ext>
            </a:extLst>
          </p:cNvPr>
          <p:cNvSpPr/>
          <p:nvPr/>
        </p:nvSpPr>
        <p:spPr>
          <a:xfrm>
            <a:off x="9627349" y="1074991"/>
            <a:ext cx="432953" cy="484341"/>
          </a:xfrm>
          <a:prstGeom prst="roundRect">
            <a:avLst>
              <a:gd name="adj" fmla="val 10000"/>
            </a:avLst>
          </a:prstGeom>
          <a:blipFill rotWithShape="0">
            <a:blip r:embed="rId3"/>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ID"/>
          </a:p>
        </p:txBody>
      </p:sp>
    </p:spTree>
    <p:extLst>
      <p:ext uri="{BB962C8B-B14F-4D97-AF65-F5344CB8AC3E}">
        <p14:creationId xmlns:p14="http://schemas.microsoft.com/office/powerpoint/2010/main" val="2509462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6" end="6"/>
                                            </p:txEl>
                                          </p:spTgt>
                                        </p:tgtEl>
                                        <p:attrNameLst>
                                          <p:attrName>style.visibility</p:attrName>
                                        </p:attrNameLst>
                                      </p:cBhvr>
                                      <p:to>
                                        <p:strVal val="visible"/>
                                      </p:to>
                                    </p:set>
                                    <p:animEffect transition="in" filter="fade">
                                      <p:cBhvr>
                                        <p:cTn id="7" dur="500"/>
                                        <p:tgtEl>
                                          <p:spTgt spid="10">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
                                            <p:txEl>
                                              <p:pRg st="7" end="7"/>
                                            </p:txEl>
                                          </p:spTgt>
                                        </p:tgtEl>
                                        <p:attrNameLst>
                                          <p:attrName>style.visibility</p:attrName>
                                        </p:attrNameLst>
                                      </p:cBhvr>
                                      <p:to>
                                        <p:strVal val="visible"/>
                                      </p:to>
                                    </p:set>
                                    <p:animEffect transition="in" filter="fade">
                                      <p:cBhvr>
                                        <p:cTn id="10" dur="500"/>
                                        <p:tgtEl>
                                          <p:spTgt spid="10">
                                            <p:txEl>
                                              <p:pRg st="7" end="7"/>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xEl>
                                              <p:pRg st="8" end="8"/>
                                            </p:txEl>
                                          </p:spTgt>
                                        </p:tgtEl>
                                        <p:attrNameLst>
                                          <p:attrName>style.visibility</p:attrName>
                                        </p:attrNameLst>
                                      </p:cBhvr>
                                      <p:to>
                                        <p:strVal val="visible"/>
                                      </p:to>
                                    </p:set>
                                    <p:animEffect transition="in" filter="fade">
                                      <p:cBhvr>
                                        <p:cTn id="15" dur="500"/>
                                        <p:tgtEl>
                                          <p:spTgt spid="10">
                                            <p:txEl>
                                              <p:pRg st="8" end="8"/>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xEl>
                                              <p:pRg st="9" end="9"/>
                                            </p:txEl>
                                          </p:spTgt>
                                        </p:tgtEl>
                                        <p:attrNameLst>
                                          <p:attrName>style.visibility</p:attrName>
                                        </p:attrNameLst>
                                      </p:cBhvr>
                                      <p:to>
                                        <p:strVal val="visible"/>
                                      </p:to>
                                    </p:set>
                                    <p:animEffect transition="in" filter="fade">
                                      <p:cBhvr>
                                        <p:cTn id="18" dur="500"/>
                                        <p:tgtEl>
                                          <p:spTgt spid="10">
                                            <p:txEl>
                                              <p:pRg st="9" end="9"/>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0">
                                            <p:txEl>
                                              <p:pRg st="10" end="10"/>
                                            </p:txEl>
                                          </p:spTgt>
                                        </p:tgtEl>
                                        <p:attrNameLst>
                                          <p:attrName>style.visibility</p:attrName>
                                        </p:attrNameLst>
                                      </p:cBhvr>
                                      <p:to>
                                        <p:strVal val="visible"/>
                                      </p:to>
                                    </p:set>
                                    <p:animEffect transition="in" filter="fade">
                                      <p:cBhvr>
                                        <p:cTn id="21" dur="500"/>
                                        <p:tgtEl>
                                          <p:spTgt spid="10">
                                            <p:txEl>
                                              <p:pRg st="10" end="10"/>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0">
                                            <p:txEl>
                                              <p:pRg st="11" end="11"/>
                                            </p:txEl>
                                          </p:spTgt>
                                        </p:tgtEl>
                                        <p:attrNameLst>
                                          <p:attrName>style.visibility</p:attrName>
                                        </p:attrNameLst>
                                      </p:cBhvr>
                                      <p:to>
                                        <p:strVal val="visible"/>
                                      </p:to>
                                    </p:set>
                                    <p:animEffect transition="in" filter="fade">
                                      <p:cBhvr>
                                        <p:cTn id="24" dur="500"/>
                                        <p:tgtEl>
                                          <p:spTgt spid="10">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11">
            <a:extLst>
              <a:ext uri="{FF2B5EF4-FFF2-40B4-BE49-F238E27FC236}">
                <a16:creationId xmlns:a16="http://schemas.microsoft.com/office/drawing/2014/main" id="{B345FC37-C10F-4729-A837-1625721FF460}"/>
              </a:ext>
            </a:extLst>
          </p:cNvPr>
          <p:cNvSpPr txBox="1">
            <a:spLocks/>
          </p:cNvSpPr>
          <p:nvPr/>
        </p:nvSpPr>
        <p:spPr>
          <a:xfrm>
            <a:off x="1097279" y="1856508"/>
            <a:ext cx="10058400" cy="4436715"/>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0"/>
              </a:spcBef>
              <a:spcAft>
                <a:spcPts val="600"/>
              </a:spcAft>
              <a:buNone/>
            </a:pPr>
            <a:r>
              <a:rPr lang="en-US" sz="2400" b="1" dirty="0" err="1"/>
              <a:t>Contoh</a:t>
            </a:r>
            <a:r>
              <a:rPr lang="en-US" sz="2400" b="1" dirty="0"/>
              <a:t> - II</a:t>
            </a:r>
          </a:p>
          <a:p>
            <a:pPr marL="98425" indent="0">
              <a:spcBef>
                <a:spcPts val="200"/>
              </a:spcBef>
              <a:spcAft>
                <a:spcPts val="600"/>
              </a:spcAft>
              <a:buNone/>
            </a:pPr>
            <a:r>
              <a:rPr lang="id-ID" sz="2200" dirty="0"/>
              <a:t>Maka dalam bahasa Prolog bisa dituliskan terurut sebagai berikut </a:t>
            </a:r>
            <a:r>
              <a:rPr lang="fi-FI" sz="2200" dirty="0"/>
              <a:t>:</a:t>
            </a:r>
            <a:r>
              <a:rPr lang="en-US" sz="2200" dirty="0"/>
              <a:t> </a:t>
            </a:r>
          </a:p>
          <a:p>
            <a:pPr marL="433388" indent="-342900">
              <a:buFont typeface="Arial" panose="020B0604020202020204" pitchFamily="34" charset="0"/>
              <a:buChar char="•"/>
              <a:defRPr/>
            </a:pPr>
            <a:r>
              <a:rPr lang="id-ID" sz="2200" i="1" dirty="0"/>
              <a:t>member(X|[X|List]). </a:t>
            </a:r>
          </a:p>
          <a:p>
            <a:pPr marL="433388" indent="-342900">
              <a:buFont typeface="Arial" panose="020B0604020202020204" pitchFamily="34" charset="0"/>
              <a:buChar char="•"/>
              <a:defRPr/>
            </a:pPr>
            <a:r>
              <a:rPr lang="id-ID" sz="2200" i="1" dirty="0"/>
              <a:t>member(X,[Y|List]):-member(X,List). </a:t>
            </a:r>
          </a:p>
          <a:p>
            <a:pPr marL="433388" indent="-342900">
              <a:buFont typeface="Arial" panose="020B0604020202020204" pitchFamily="34" charset="0"/>
              <a:buChar char="•"/>
              <a:defRPr/>
            </a:pPr>
            <a:r>
              <a:rPr lang="id-ID" sz="2200" i="1" dirty="0"/>
              <a:t>member_both(X,L1,L2):-member(X,L1),member(X,L2). </a:t>
            </a:r>
          </a:p>
          <a:p>
            <a:pPr marL="92075" indent="0">
              <a:spcBef>
                <a:spcPts val="2400"/>
              </a:spcBef>
              <a:buFontTx/>
              <a:buNone/>
              <a:defRPr/>
            </a:pPr>
            <a:r>
              <a:rPr lang="fi-FI" sz="2200" dirty="0"/>
              <a:t>Kemudian jalankan program untuk memecahkan permasalahan </a:t>
            </a:r>
          </a:p>
          <a:p>
            <a:pPr marL="0" indent="0" algn="ctr">
              <a:buFontTx/>
              <a:buNone/>
              <a:defRPr/>
            </a:pPr>
            <a:r>
              <a:rPr lang="id-ID" sz="2200" i="1" dirty="0"/>
              <a:t>?-member_both(X,[1,2,3],[2,3,4,5]) </a:t>
            </a:r>
            <a:endParaRPr lang="en-US" sz="2200" i="1" dirty="0"/>
          </a:p>
          <a:p>
            <a:pPr marL="0" indent="0" algn="ctr">
              <a:spcBef>
                <a:spcPts val="2400"/>
              </a:spcBef>
              <a:buFontTx/>
              <a:buNone/>
              <a:defRPr/>
            </a:pPr>
            <a:r>
              <a:rPr lang="id-ID" sz="2200" dirty="0"/>
              <a:t>Bagaimana kita memecahkan permasalahan ini dengan tipe pemrograman imperati</a:t>
            </a:r>
            <a:r>
              <a:rPr lang="en-US" sz="2200" dirty="0"/>
              <a:t>f</a:t>
            </a:r>
            <a:r>
              <a:rPr lang="id-ID" sz="2200" dirty="0"/>
              <a:t> ? (misalkan bahasa C) </a:t>
            </a:r>
          </a:p>
        </p:txBody>
      </p:sp>
      <p:sp>
        <p:nvSpPr>
          <p:cNvPr id="9" name="Title 1">
            <a:extLst>
              <a:ext uri="{FF2B5EF4-FFF2-40B4-BE49-F238E27FC236}">
                <a16:creationId xmlns:a16="http://schemas.microsoft.com/office/drawing/2014/main" id="{62F4B048-64A2-4674-A76E-B5BF08D92FE7}"/>
              </a:ext>
            </a:extLst>
          </p:cNvPr>
          <p:cNvSpPr>
            <a:spLocks noGrp="1"/>
          </p:cNvSpPr>
          <p:nvPr>
            <p:ph type="title"/>
          </p:nvPr>
        </p:nvSpPr>
        <p:spPr>
          <a:xfrm>
            <a:off x="1097280" y="286603"/>
            <a:ext cx="10058400" cy="1450757"/>
          </a:xfrm>
        </p:spPr>
        <p:txBody>
          <a:bodyPr>
            <a:normAutofit/>
          </a:bodyPr>
          <a:lstStyle/>
          <a:p>
            <a:r>
              <a:rPr lang="en-US" sz="4000" b="1" dirty="0"/>
              <a:t>BAHASA PEMROGRAMAN PROLOG</a:t>
            </a:r>
            <a:br>
              <a:rPr lang="id-ID" sz="4000" b="1" dirty="0"/>
            </a:br>
            <a:r>
              <a:rPr lang="en-US" sz="2700" i="1" dirty="0" err="1"/>
              <a:t>Contoh</a:t>
            </a:r>
            <a:r>
              <a:rPr lang="en-US" sz="2700" i="1" dirty="0"/>
              <a:t> </a:t>
            </a:r>
            <a:r>
              <a:rPr lang="en-US" sz="2700" i="1" dirty="0" err="1"/>
              <a:t>Penerapan</a:t>
            </a:r>
            <a:r>
              <a:rPr lang="en-US" sz="2700" i="1" dirty="0"/>
              <a:t> Bahasa Prolog</a:t>
            </a:r>
            <a:endParaRPr lang="id-ID" sz="2700" i="1" dirty="0"/>
          </a:p>
        </p:txBody>
      </p:sp>
      <p:sp>
        <p:nvSpPr>
          <p:cNvPr id="13" name="Rounded Rectangle 37">
            <a:extLst>
              <a:ext uri="{FF2B5EF4-FFF2-40B4-BE49-F238E27FC236}">
                <a16:creationId xmlns:a16="http://schemas.microsoft.com/office/drawing/2014/main" id="{7CB29599-4778-4110-A2E2-BE66D69659AC}"/>
              </a:ext>
            </a:extLst>
          </p:cNvPr>
          <p:cNvSpPr/>
          <p:nvPr/>
        </p:nvSpPr>
        <p:spPr>
          <a:xfrm>
            <a:off x="10060302" y="858978"/>
            <a:ext cx="1095378" cy="750098"/>
          </a:xfrm>
          <a:prstGeom prst="roundRect">
            <a:avLst>
              <a:gd name="adj" fmla="val 10000"/>
            </a:avLst>
          </a:prstGeom>
          <a:blipFill rotWithShape="0">
            <a:blip r:embed="rId2"/>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ID"/>
          </a:p>
        </p:txBody>
      </p:sp>
      <p:sp>
        <p:nvSpPr>
          <p:cNvPr id="14" name="Rounded Rectangle 40">
            <a:extLst>
              <a:ext uri="{FF2B5EF4-FFF2-40B4-BE49-F238E27FC236}">
                <a16:creationId xmlns:a16="http://schemas.microsoft.com/office/drawing/2014/main" id="{1ED36D9B-51D9-4A40-AAB0-7D2EF4FCCE97}"/>
              </a:ext>
            </a:extLst>
          </p:cNvPr>
          <p:cNvSpPr/>
          <p:nvPr/>
        </p:nvSpPr>
        <p:spPr>
          <a:xfrm>
            <a:off x="9627349" y="1074991"/>
            <a:ext cx="432953" cy="484341"/>
          </a:xfrm>
          <a:prstGeom prst="roundRect">
            <a:avLst>
              <a:gd name="adj" fmla="val 10000"/>
            </a:avLst>
          </a:prstGeom>
          <a:blipFill rotWithShape="0">
            <a:blip r:embed="rId3"/>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ID"/>
          </a:p>
        </p:txBody>
      </p:sp>
    </p:spTree>
    <p:extLst>
      <p:ext uri="{BB962C8B-B14F-4D97-AF65-F5344CB8AC3E}">
        <p14:creationId xmlns:p14="http://schemas.microsoft.com/office/powerpoint/2010/main" val="4120799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5" end="5"/>
                                            </p:txEl>
                                          </p:spTgt>
                                        </p:tgtEl>
                                        <p:attrNameLst>
                                          <p:attrName>style.visibility</p:attrName>
                                        </p:attrNameLst>
                                      </p:cBhvr>
                                      <p:to>
                                        <p:strVal val="visible"/>
                                      </p:to>
                                    </p:set>
                                    <p:animEffect transition="in" filter="fade">
                                      <p:cBhvr>
                                        <p:cTn id="7" dur="500"/>
                                        <p:tgtEl>
                                          <p:spTgt spid="10">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
                                            <p:txEl>
                                              <p:pRg st="6" end="6"/>
                                            </p:txEl>
                                          </p:spTgt>
                                        </p:tgtEl>
                                        <p:attrNameLst>
                                          <p:attrName>style.visibility</p:attrName>
                                        </p:attrNameLst>
                                      </p:cBhvr>
                                      <p:to>
                                        <p:strVal val="visible"/>
                                      </p:to>
                                    </p:set>
                                    <p:animEffect transition="in" filter="fade">
                                      <p:cBhvr>
                                        <p:cTn id="10" dur="500"/>
                                        <p:tgtEl>
                                          <p:spTgt spid="10">
                                            <p:txEl>
                                              <p:pRg st="6" end="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xEl>
                                              <p:pRg st="7" end="7"/>
                                            </p:txEl>
                                          </p:spTgt>
                                        </p:tgtEl>
                                        <p:attrNameLst>
                                          <p:attrName>style.visibility</p:attrName>
                                        </p:attrNameLst>
                                      </p:cBhvr>
                                      <p:to>
                                        <p:strVal val="visible"/>
                                      </p:to>
                                    </p:set>
                                    <p:animEffect transition="in" filter="fade">
                                      <p:cBhvr>
                                        <p:cTn id="15" dur="500"/>
                                        <p:tgtEl>
                                          <p:spTgt spid="1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11">
            <a:extLst>
              <a:ext uri="{FF2B5EF4-FFF2-40B4-BE49-F238E27FC236}">
                <a16:creationId xmlns:a16="http://schemas.microsoft.com/office/drawing/2014/main" id="{B345FC37-C10F-4729-A837-1625721FF460}"/>
              </a:ext>
            </a:extLst>
          </p:cNvPr>
          <p:cNvSpPr txBox="1">
            <a:spLocks/>
          </p:cNvSpPr>
          <p:nvPr/>
        </p:nvSpPr>
        <p:spPr>
          <a:xfrm>
            <a:off x="1097279" y="1856508"/>
            <a:ext cx="3310129" cy="4436715"/>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0"/>
              </a:spcBef>
              <a:spcAft>
                <a:spcPts val="600"/>
              </a:spcAft>
              <a:buNone/>
            </a:pPr>
            <a:r>
              <a:rPr lang="en-US" sz="2400" b="1" dirty="0" err="1"/>
              <a:t>Contoh</a:t>
            </a:r>
            <a:r>
              <a:rPr lang="en-US" sz="2400" b="1" dirty="0"/>
              <a:t> - II</a:t>
            </a:r>
          </a:p>
          <a:p>
            <a:pPr marL="92075" indent="0">
              <a:spcBef>
                <a:spcPts val="200"/>
              </a:spcBef>
              <a:buFontTx/>
              <a:buNone/>
              <a:defRPr/>
            </a:pPr>
            <a:r>
              <a:rPr lang="en-US" sz="2200" dirty="0"/>
              <a:t>M</a:t>
            </a:r>
            <a:r>
              <a:rPr lang="id-ID" sz="2200" dirty="0"/>
              <a:t>emecahkan permasalahan dengan tipe pemrograman imperati</a:t>
            </a:r>
            <a:r>
              <a:rPr lang="en-US" sz="2200" dirty="0"/>
              <a:t>f</a:t>
            </a:r>
            <a:r>
              <a:rPr lang="id-ID" sz="2200" dirty="0"/>
              <a:t> (bahasa C) </a:t>
            </a:r>
          </a:p>
        </p:txBody>
      </p:sp>
      <p:sp>
        <p:nvSpPr>
          <p:cNvPr id="9" name="Title 1">
            <a:extLst>
              <a:ext uri="{FF2B5EF4-FFF2-40B4-BE49-F238E27FC236}">
                <a16:creationId xmlns:a16="http://schemas.microsoft.com/office/drawing/2014/main" id="{62F4B048-64A2-4674-A76E-B5BF08D92FE7}"/>
              </a:ext>
            </a:extLst>
          </p:cNvPr>
          <p:cNvSpPr>
            <a:spLocks noGrp="1"/>
          </p:cNvSpPr>
          <p:nvPr>
            <p:ph type="title"/>
          </p:nvPr>
        </p:nvSpPr>
        <p:spPr>
          <a:xfrm>
            <a:off x="1097280" y="286603"/>
            <a:ext cx="10058400" cy="1450757"/>
          </a:xfrm>
        </p:spPr>
        <p:txBody>
          <a:bodyPr>
            <a:normAutofit/>
          </a:bodyPr>
          <a:lstStyle/>
          <a:p>
            <a:r>
              <a:rPr lang="en-US" sz="4000" b="1" dirty="0"/>
              <a:t>BAHASA PEMROGRAMAN PROLOG</a:t>
            </a:r>
            <a:br>
              <a:rPr lang="id-ID" sz="4000" b="1" dirty="0"/>
            </a:br>
            <a:r>
              <a:rPr lang="en-US" sz="2700" i="1" dirty="0" err="1"/>
              <a:t>Contoh</a:t>
            </a:r>
            <a:r>
              <a:rPr lang="en-US" sz="2700" i="1" dirty="0"/>
              <a:t> </a:t>
            </a:r>
            <a:r>
              <a:rPr lang="en-US" sz="2700" i="1" dirty="0" err="1"/>
              <a:t>Penerapan</a:t>
            </a:r>
            <a:r>
              <a:rPr lang="en-US" sz="2700" i="1" dirty="0"/>
              <a:t> Bahasa Prolog</a:t>
            </a:r>
            <a:endParaRPr lang="id-ID" sz="2700" i="1" dirty="0"/>
          </a:p>
        </p:txBody>
      </p:sp>
      <p:sp>
        <p:nvSpPr>
          <p:cNvPr id="13" name="Rounded Rectangle 37">
            <a:extLst>
              <a:ext uri="{FF2B5EF4-FFF2-40B4-BE49-F238E27FC236}">
                <a16:creationId xmlns:a16="http://schemas.microsoft.com/office/drawing/2014/main" id="{7CB29599-4778-4110-A2E2-BE66D69659AC}"/>
              </a:ext>
            </a:extLst>
          </p:cNvPr>
          <p:cNvSpPr/>
          <p:nvPr/>
        </p:nvSpPr>
        <p:spPr>
          <a:xfrm>
            <a:off x="10060302" y="858978"/>
            <a:ext cx="1095378" cy="750098"/>
          </a:xfrm>
          <a:prstGeom prst="roundRect">
            <a:avLst>
              <a:gd name="adj" fmla="val 10000"/>
            </a:avLst>
          </a:prstGeom>
          <a:blipFill rotWithShape="0">
            <a:blip r:embed="rId2"/>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ID"/>
          </a:p>
        </p:txBody>
      </p:sp>
      <p:sp>
        <p:nvSpPr>
          <p:cNvPr id="14" name="Rounded Rectangle 40">
            <a:extLst>
              <a:ext uri="{FF2B5EF4-FFF2-40B4-BE49-F238E27FC236}">
                <a16:creationId xmlns:a16="http://schemas.microsoft.com/office/drawing/2014/main" id="{1ED36D9B-51D9-4A40-AAB0-7D2EF4FCCE97}"/>
              </a:ext>
            </a:extLst>
          </p:cNvPr>
          <p:cNvSpPr/>
          <p:nvPr/>
        </p:nvSpPr>
        <p:spPr>
          <a:xfrm>
            <a:off x="9627349" y="1074991"/>
            <a:ext cx="432953" cy="484341"/>
          </a:xfrm>
          <a:prstGeom prst="roundRect">
            <a:avLst>
              <a:gd name="adj" fmla="val 10000"/>
            </a:avLst>
          </a:prstGeom>
          <a:blipFill rotWithShape="0">
            <a:blip r:embed="rId3"/>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ID"/>
          </a:p>
        </p:txBody>
      </p:sp>
      <p:pic>
        <p:nvPicPr>
          <p:cNvPr id="6" name="Picture 4">
            <a:extLst>
              <a:ext uri="{FF2B5EF4-FFF2-40B4-BE49-F238E27FC236}">
                <a16:creationId xmlns:a16="http://schemas.microsoft.com/office/drawing/2014/main" id="{F16D2435-B5CA-4D17-AAB6-114943849D2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773930" y="1969193"/>
            <a:ext cx="6381750" cy="475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04431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11">
            <a:extLst>
              <a:ext uri="{FF2B5EF4-FFF2-40B4-BE49-F238E27FC236}">
                <a16:creationId xmlns:a16="http://schemas.microsoft.com/office/drawing/2014/main" id="{B345FC37-C10F-4729-A837-1625721FF460}"/>
              </a:ext>
            </a:extLst>
          </p:cNvPr>
          <p:cNvSpPr txBox="1">
            <a:spLocks/>
          </p:cNvSpPr>
          <p:nvPr/>
        </p:nvSpPr>
        <p:spPr>
          <a:xfrm>
            <a:off x="1097279" y="1856508"/>
            <a:ext cx="10058400" cy="4436715"/>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0"/>
              </a:spcBef>
              <a:spcAft>
                <a:spcPts val="600"/>
              </a:spcAft>
              <a:buNone/>
            </a:pPr>
            <a:r>
              <a:rPr lang="en-US" sz="2400" b="1" dirty="0" err="1"/>
              <a:t>Contoh</a:t>
            </a:r>
            <a:r>
              <a:rPr lang="en-US" sz="2400" b="1" dirty="0"/>
              <a:t> - II</a:t>
            </a:r>
          </a:p>
          <a:p>
            <a:pPr marL="98425" indent="0">
              <a:spcBef>
                <a:spcPts val="200"/>
              </a:spcBef>
              <a:spcAft>
                <a:spcPts val="600"/>
              </a:spcAft>
              <a:buNone/>
            </a:pPr>
            <a:r>
              <a:rPr lang="fi-FI" sz="2200" dirty="0"/>
              <a:t>Aspek Lain Bahasa Prolog:</a:t>
            </a:r>
            <a:r>
              <a:rPr lang="en-US" sz="2200" dirty="0"/>
              <a:t> </a:t>
            </a:r>
          </a:p>
          <a:p>
            <a:pPr marL="354013" indent="-255588">
              <a:spcBef>
                <a:spcPts val="200"/>
              </a:spcBef>
              <a:buFont typeface="Arial" panose="020B0604020202020204" pitchFamily="34" charset="0"/>
              <a:buChar char="•"/>
            </a:pPr>
            <a:r>
              <a:rPr lang="en-US" sz="2200" dirty="0" err="1"/>
              <a:t>Mekanisme</a:t>
            </a:r>
            <a:r>
              <a:rPr lang="en-US" sz="2200" dirty="0"/>
              <a:t> </a:t>
            </a:r>
            <a:r>
              <a:rPr lang="en-US" sz="2200" dirty="0" err="1"/>
              <a:t>pencarian</a:t>
            </a:r>
            <a:r>
              <a:rPr lang="en-US" sz="2200" dirty="0"/>
              <a:t> </a:t>
            </a:r>
            <a:r>
              <a:rPr lang="en-US" sz="2200" dirty="0" err="1"/>
              <a:t>tidak</a:t>
            </a:r>
            <a:r>
              <a:rPr lang="en-US" sz="2200" dirty="0"/>
              <a:t> </a:t>
            </a:r>
            <a:r>
              <a:rPr lang="en-US" sz="2200" dirty="0" err="1"/>
              <a:t>memerlukan</a:t>
            </a:r>
            <a:r>
              <a:rPr lang="en-US" sz="2200" dirty="0"/>
              <a:t> </a:t>
            </a:r>
            <a:r>
              <a:rPr lang="en-US" sz="2200" dirty="0" err="1"/>
              <a:t>secara</a:t>
            </a:r>
            <a:r>
              <a:rPr lang="en-US" sz="2200" dirty="0"/>
              <a:t> </a:t>
            </a:r>
            <a:r>
              <a:rPr lang="en-US" sz="2200" dirty="0" err="1"/>
              <a:t>eksplisit</a:t>
            </a:r>
            <a:r>
              <a:rPr lang="en-US" sz="2200" dirty="0"/>
              <a:t> </a:t>
            </a:r>
            <a:r>
              <a:rPr lang="en-US" sz="2200" dirty="0" err="1"/>
              <a:t>untuk</a:t>
            </a:r>
            <a:r>
              <a:rPr lang="en-US" sz="2200" dirty="0"/>
              <a:t> </a:t>
            </a:r>
            <a:r>
              <a:rPr lang="en-US" sz="2200" dirty="0" err="1"/>
              <a:t>dispesifikasikan</a:t>
            </a:r>
            <a:r>
              <a:rPr lang="en-US" sz="2200" dirty="0"/>
              <a:t>, </a:t>
            </a:r>
            <a:r>
              <a:rPr lang="en-US" sz="2200" dirty="0" err="1"/>
              <a:t>namun</a:t>
            </a:r>
            <a:r>
              <a:rPr lang="en-US" sz="2200" dirty="0"/>
              <a:t> </a:t>
            </a:r>
            <a:r>
              <a:rPr lang="en-US" sz="2200" dirty="0" err="1"/>
              <a:t>diberikan</a:t>
            </a:r>
            <a:r>
              <a:rPr lang="en-US" sz="2200" dirty="0"/>
              <a:t> </a:t>
            </a:r>
            <a:r>
              <a:rPr lang="en-US" sz="2200" dirty="0" err="1"/>
              <a:t>secara</a:t>
            </a:r>
            <a:r>
              <a:rPr lang="en-US" sz="2200" dirty="0"/>
              <a:t> </a:t>
            </a:r>
            <a:r>
              <a:rPr lang="en-US" sz="2200" dirty="0" err="1"/>
              <a:t>implisit</a:t>
            </a:r>
            <a:r>
              <a:rPr lang="en-US" sz="2200" dirty="0"/>
              <a:t> </a:t>
            </a:r>
          </a:p>
          <a:p>
            <a:pPr marL="354013" indent="-255588">
              <a:spcBef>
                <a:spcPts val="200"/>
              </a:spcBef>
              <a:buFont typeface="Arial" panose="020B0604020202020204" pitchFamily="34" charset="0"/>
              <a:buChar char="•"/>
            </a:pPr>
            <a:r>
              <a:rPr lang="en-US" sz="2200" dirty="0"/>
              <a:t>Cara </a:t>
            </a:r>
            <a:r>
              <a:rPr lang="en-US" sz="2200" dirty="0" err="1"/>
              <a:t>pemecahan</a:t>
            </a:r>
            <a:r>
              <a:rPr lang="en-US" sz="2200" dirty="0"/>
              <a:t> </a:t>
            </a:r>
            <a:r>
              <a:rPr lang="en-US" sz="2200" dirty="0" err="1"/>
              <a:t>dari</a:t>
            </a:r>
            <a:r>
              <a:rPr lang="en-US" sz="2200" dirty="0"/>
              <a:t> Prolog </a:t>
            </a:r>
            <a:r>
              <a:rPr lang="en-US" sz="2200" dirty="0" err="1"/>
              <a:t>dapat</a:t>
            </a:r>
            <a:r>
              <a:rPr lang="en-US" sz="2200" dirty="0"/>
              <a:t> </a:t>
            </a:r>
            <a:r>
              <a:rPr lang="en-US" sz="2200" dirty="0" err="1"/>
              <a:t>digunakan</a:t>
            </a:r>
            <a:r>
              <a:rPr lang="en-US" sz="2200" dirty="0"/>
              <a:t> </a:t>
            </a:r>
            <a:r>
              <a:rPr lang="en-US" sz="2200" dirty="0" err="1"/>
              <a:t>dalam</a:t>
            </a:r>
            <a:r>
              <a:rPr lang="en-US" sz="2200" dirty="0"/>
              <a:t> </a:t>
            </a:r>
            <a:r>
              <a:rPr lang="en-US" sz="2200" dirty="0" err="1"/>
              <a:t>berbagai</a:t>
            </a:r>
            <a:r>
              <a:rPr lang="en-US" sz="2200" dirty="0"/>
              <a:t> </a:t>
            </a:r>
            <a:r>
              <a:rPr lang="en-US" sz="2200" dirty="0" err="1"/>
              <a:t>cara</a:t>
            </a:r>
            <a:r>
              <a:rPr lang="en-US" sz="2200" dirty="0"/>
              <a:t> </a:t>
            </a:r>
            <a:r>
              <a:rPr lang="en-US" sz="2200" dirty="0" err="1"/>
              <a:t>jika</a:t>
            </a:r>
            <a:r>
              <a:rPr lang="en-US" sz="2200" dirty="0"/>
              <a:t> </a:t>
            </a:r>
            <a:r>
              <a:rPr lang="en-US" sz="2200" dirty="0" err="1"/>
              <a:t>dibandingkan</a:t>
            </a:r>
            <a:r>
              <a:rPr lang="en-US" sz="2200" dirty="0"/>
              <a:t> </a:t>
            </a:r>
            <a:r>
              <a:rPr lang="en-US" sz="2200" dirty="0" err="1"/>
              <a:t>dengan</a:t>
            </a:r>
            <a:r>
              <a:rPr lang="en-US" sz="2200" dirty="0"/>
              <a:t> </a:t>
            </a:r>
            <a:r>
              <a:rPr lang="en-US" sz="2200" dirty="0" err="1"/>
              <a:t>cara</a:t>
            </a:r>
            <a:r>
              <a:rPr lang="en-US" sz="2200" dirty="0"/>
              <a:t> </a:t>
            </a:r>
            <a:r>
              <a:rPr lang="en-US" sz="2200" dirty="0" err="1"/>
              <a:t>pemecahan</a:t>
            </a:r>
            <a:r>
              <a:rPr lang="en-US" sz="2200" dirty="0"/>
              <a:t> </a:t>
            </a:r>
            <a:r>
              <a:rPr lang="en-US" sz="2200" dirty="0" err="1"/>
              <a:t>menggunaan</a:t>
            </a:r>
            <a:r>
              <a:rPr lang="en-US" sz="2200" dirty="0"/>
              <a:t> </a:t>
            </a:r>
            <a:r>
              <a:rPr lang="en-US" sz="2200" dirty="0" err="1"/>
              <a:t>bahasa</a:t>
            </a:r>
            <a:r>
              <a:rPr lang="en-US" sz="2200" dirty="0"/>
              <a:t> C</a:t>
            </a:r>
          </a:p>
          <a:p>
            <a:pPr marL="622300" indent="-255588">
              <a:spcBef>
                <a:spcPts val="200"/>
              </a:spcBef>
              <a:buFont typeface="Arial" panose="020B0604020202020204" pitchFamily="34" charset="0"/>
              <a:buChar char="•"/>
            </a:pPr>
            <a:r>
              <a:rPr lang="en-US" sz="2200" dirty="0" err="1"/>
              <a:t>Misalnya</a:t>
            </a:r>
            <a:r>
              <a:rPr lang="en-US" sz="2200" dirty="0"/>
              <a:t> </a:t>
            </a:r>
            <a:r>
              <a:rPr lang="en-US" sz="2200" dirty="0" err="1"/>
              <a:t>pengecekan</a:t>
            </a:r>
            <a:r>
              <a:rPr lang="en-US" sz="2200" dirty="0"/>
              <a:t> </a:t>
            </a:r>
            <a:r>
              <a:rPr lang="en-US" sz="2200" dirty="0" err="1"/>
              <a:t>keanggotaan</a:t>
            </a:r>
            <a:r>
              <a:rPr lang="en-US" sz="2200" dirty="0"/>
              <a:t> </a:t>
            </a:r>
          </a:p>
          <a:p>
            <a:pPr marL="659320" lvl="1" indent="0">
              <a:spcAft>
                <a:spcPts val="200"/>
              </a:spcAft>
              <a:buNone/>
            </a:pPr>
            <a:r>
              <a:rPr lang="en-US" sz="2000" i="1" dirty="0"/>
              <a:t>?-</a:t>
            </a:r>
            <a:r>
              <a:rPr lang="en-US" sz="2000" i="1" dirty="0" err="1"/>
              <a:t>member_both</a:t>
            </a:r>
            <a:r>
              <a:rPr lang="en-US" sz="2000" i="1" dirty="0"/>
              <a:t>(2,[1,2,3],[2,3,4,5]). </a:t>
            </a:r>
          </a:p>
          <a:p>
            <a:pPr marL="622300" indent="-255588">
              <a:spcBef>
                <a:spcPts val="200"/>
              </a:spcBef>
              <a:buFont typeface="Arial" panose="020B0604020202020204" pitchFamily="34" charset="0"/>
              <a:buChar char="•"/>
            </a:pPr>
            <a:r>
              <a:rPr lang="en-US" sz="2200" dirty="0" err="1"/>
              <a:t>Perumpamaan</a:t>
            </a:r>
            <a:r>
              <a:rPr lang="en-US" sz="2200" dirty="0"/>
              <a:t> </a:t>
            </a:r>
            <a:r>
              <a:rPr lang="en-US" sz="2200" dirty="0" err="1"/>
              <a:t>suatu</a:t>
            </a:r>
            <a:r>
              <a:rPr lang="en-US" sz="2200" dirty="0"/>
              <a:t> </a:t>
            </a:r>
            <a:r>
              <a:rPr lang="en-US" sz="2200" dirty="0" err="1"/>
              <a:t>elemen</a:t>
            </a:r>
            <a:r>
              <a:rPr lang="en-US" sz="2200" dirty="0"/>
              <a:t> </a:t>
            </a:r>
            <a:r>
              <a:rPr lang="en-US" sz="2200" dirty="0" err="1"/>
              <a:t>dari</a:t>
            </a:r>
            <a:r>
              <a:rPr lang="en-US" sz="2200" dirty="0"/>
              <a:t> </a:t>
            </a:r>
            <a:r>
              <a:rPr lang="en-US" sz="2200" dirty="0" err="1"/>
              <a:t>suatu</a:t>
            </a:r>
            <a:r>
              <a:rPr lang="en-US" sz="2200" dirty="0"/>
              <a:t> list </a:t>
            </a:r>
          </a:p>
          <a:p>
            <a:pPr marL="659320" lvl="1" indent="0">
              <a:spcAft>
                <a:spcPts val="200"/>
              </a:spcAft>
              <a:buNone/>
            </a:pPr>
            <a:r>
              <a:rPr lang="en-US" sz="2000" i="1" dirty="0"/>
              <a:t>?-</a:t>
            </a:r>
            <a:r>
              <a:rPr lang="en-US" sz="2000" i="1" dirty="0" err="1"/>
              <a:t>member_both</a:t>
            </a:r>
            <a:r>
              <a:rPr lang="en-US" sz="2000" i="1" dirty="0"/>
              <a:t>(2,[1,2,3],[X,3,4,5]). </a:t>
            </a:r>
          </a:p>
          <a:p>
            <a:pPr marL="98425" indent="0" algn="ctr">
              <a:spcBef>
                <a:spcPts val="1800"/>
              </a:spcBef>
              <a:spcAft>
                <a:spcPts val="600"/>
              </a:spcAft>
              <a:buNone/>
            </a:pPr>
            <a:r>
              <a:rPr lang="en-US" i="1" dirty="0"/>
              <a:t>“ Prolog </a:t>
            </a:r>
            <a:r>
              <a:rPr lang="en-US" i="1" dirty="0" err="1"/>
              <a:t>menyusun</a:t>
            </a:r>
            <a:r>
              <a:rPr lang="en-US" i="1" dirty="0"/>
              <a:t> </a:t>
            </a:r>
            <a:r>
              <a:rPr lang="en-US" i="1" dirty="0" err="1"/>
              <a:t>suatu</a:t>
            </a:r>
            <a:r>
              <a:rPr lang="en-US" i="1" dirty="0"/>
              <a:t> list </a:t>
            </a:r>
            <a:r>
              <a:rPr lang="en-US" i="1" dirty="0" err="1"/>
              <a:t>secara</a:t>
            </a:r>
            <a:r>
              <a:rPr lang="en-US" i="1" dirty="0"/>
              <a:t> </a:t>
            </a:r>
            <a:r>
              <a:rPr lang="en-US" i="1" dirty="0" err="1"/>
              <a:t>dinamis</a:t>
            </a:r>
            <a:r>
              <a:rPr lang="en-US" i="1" dirty="0"/>
              <a:t>, </a:t>
            </a:r>
            <a:r>
              <a:rPr lang="en-US" i="1" dirty="0" err="1"/>
              <a:t>tidak</a:t>
            </a:r>
            <a:r>
              <a:rPr lang="en-US" i="1" dirty="0"/>
              <a:t> </a:t>
            </a:r>
            <a:r>
              <a:rPr lang="en-US" i="1" dirty="0" err="1"/>
              <a:t>ada</a:t>
            </a:r>
            <a:r>
              <a:rPr lang="en-US" i="1" dirty="0"/>
              <a:t> </a:t>
            </a:r>
            <a:r>
              <a:rPr lang="en-US" i="1" dirty="0" err="1"/>
              <a:t>ukuran</a:t>
            </a:r>
            <a:r>
              <a:rPr lang="en-US" i="1" dirty="0"/>
              <a:t> </a:t>
            </a:r>
            <a:r>
              <a:rPr lang="en-US" i="1" dirty="0" err="1"/>
              <a:t>dari</a:t>
            </a:r>
            <a:r>
              <a:rPr lang="en-US" i="1" dirty="0"/>
              <a:t> list yang </a:t>
            </a:r>
            <a:r>
              <a:rPr lang="en-US" i="1" dirty="0" err="1"/>
              <a:t>harus</a:t>
            </a:r>
            <a:r>
              <a:rPr lang="en-US" i="1" dirty="0"/>
              <a:t> </a:t>
            </a:r>
            <a:r>
              <a:rPr lang="en-US" i="1" dirty="0" err="1"/>
              <a:t>didefinisikan</a:t>
            </a:r>
            <a:r>
              <a:rPr lang="en-US" i="1" dirty="0"/>
              <a:t>, </a:t>
            </a:r>
            <a:r>
              <a:rPr lang="en-US" i="1" dirty="0" err="1"/>
              <a:t>jika</a:t>
            </a:r>
            <a:r>
              <a:rPr lang="en-US" i="1" dirty="0"/>
              <a:t> </a:t>
            </a:r>
            <a:r>
              <a:rPr lang="en-US" i="1" dirty="0" err="1"/>
              <a:t>dibandingkan</a:t>
            </a:r>
            <a:r>
              <a:rPr lang="en-US" i="1" dirty="0"/>
              <a:t> </a:t>
            </a:r>
            <a:r>
              <a:rPr lang="en-US" i="1" dirty="0" err="1"/>
              <a:t>dengan</a:t>
            </a:r>
            <a:r>
              <a:rPr lang="en-US" i="1" dirty="0"/>
              <a:t> array yang </a:t>
            </a:r>
            <a:r>
              <a:rPr lang="en-US" i="1" dirty="0" err="1"/>
              <a:t>digunakan</a:t>
            </a:r>
            <a:r>
              <a:rPr lang="en-US" i="1" dirty="0"/>
              <a:t> </a:t>
            </a:r>
            <a:r>
              <a:rPr lang="en-US" i="1" dirty="0" err="1"/>
              <a:t>untuk</a:t>
            </a:r>
            <a:r>
              <a:rPr lang="en-US" i="1" dirty="0"/>
              <a:t> </a:t>
            </a:r>
            <a:r>
              <a:rPr lang="en-US" i="1" dirty="0" err="1"/>
              <a:t>merepresentasikan</a:t>
            </a:r>
            <a:r>
              <a:rPr lang="en-US" i="1" dirty="0"/>
              <a:t> list </a:t>
            </a:r>
            <a:r>
              <a:rPr lang="en-US" i="1" dirty="0" err="1"/>
              <a:t>dalam</a:t>
            </a:r>
            <a:r>
              <a:rPr lang="en-US" i="1" dirty="0"/>
              <a:t> </a:t>
            </a:r>
            <a:r>
              <a:rPr lang="en-US" i="1" dirty="0" err="1"/>
              <a:t>bahasa</a:t>
            </a:r>
            <a:r>
              <a:rPr lang="en-US" i="1" dirty="0"/>
              <a:t> C  “</a:t>
            </a:r>
          </a:p>
        </p:txBody>
      </p:sp>
      <p:sp>
        <p:nvSpPr>
          <p:cNvPr id="9" name="Title 1">
            <a:extLst>
              <a:ext uri="{FF2B5EF4-FFF2-40B4-BE49-F238E27FC236}">
                <a16:creationId xmlns:a16="http://schemas.microsoft.com/office/drawing/2014/main" id="{62F4B048-64A2-4674-A76E-B5BF08D92FE7}"/>
              </a:ext>
            </a:extLst>
          </p:cNvPr>
          <p:cNvSpPr>
            <a:spLocks noGrp="1"/>
          </p:cNvSpPr>
          <p:nvPr>
            <p:ph type="title"/>
          </p:nvPr>
        </p:nvSpPr>
        <p:spPr>
          <a:xfrm>
            <a:off x="1097280" y="286603"/>
            <a:ext cx="10058400" cy="1450757"/>
          </a:xfrm>
        </p:spPr>
        <p:txBody>
          <a:bodyPr>
            <a:normAutofit/>
          </a:bodyPr>
          <a:lstStyle/>
          <a:p>
            <a:r>
              <a:rPr lang="en-US" sz="4000" b="1" dirty="0"/>
              <a:t>BAHASA PEMROGRAMAN PROLOG</a:t>
            </a:r>
            <a:br>
              <a:rPr lang="id-ID" sz="4000" b="1" dirty="0"/>
            </a:br>
            <a:r>
              <a:rPr lang="en-US" sz="2700" i="1" dirty="0" err="1"/>
              <a:t>Contoh</a:t>
            </a:r>
            <a:r>
              <a:rPr lang="en-US" sz="2700" i="1" dirty="0"/>
              <a:t> </a:t>
            </a:r>
            <a:r>
              <a:rPr lang="en-US" sz="2700" i="1" dirty="0" err="1"/>
              <a:t>Penerapan</a:t>
            </a:r>
            <a:r>
              <a:rPr lang="en-US" sz="2700" i="1" dirty="0"/>
              <a:t> Bahasa Prolog</a:t>
            </a:r>
            <a:endParaRPr lang="id-ID" sz="2700" i="1" dirty="0"/>
          </a:p>
        </p:txBody>
      </p:sp>
      <p:sp>
        <p:nvSpPr>
          <p:cNvPr id="13" name="Rounded Rectangle 37">
            <a:extLst>
              <a:ext uri="{FF2B5EF4-FFF2-40B4-BE49-F238E27FC236}">
                <a16:creationId xmlns:a16="http://schemas.microsoft.com/office/drawing/2014/main" id="{7CB29599-4778-4110-A2E2-BE66D69659AC}"/>
              </a:ext>
            </a:extLst>
          </p:cNvPr>
          <p:cNvSpPr/>
          <p:nvPr/>
        </p:nvSpPr>
        <p:spPr>
          <a:xfrm>
            <a:off x="10060302" y="858978"/>
            <a:ext cx="1095378" cy="750098"/>
          </a:xfrm>
          <a:prstGeom prst="roundRect">
            <a:avLst>
              <a:gd name="adj" fmla="val 10000"/>
            </a:avLst>
          </a:prstGeom>
          <a:blipFill rotWithShape="0">
            <a:blip r:embed="rId2"/>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ID"/>
          </a:p>
        </p:txBody>
      </p:sp>
      <p:sp>
        <p:nvSpPr>
          <p:cNvPr id="14" name="Rounded Rectangle 40">
            <a:extLst>
              <a:ext uri="{FF2B5EF4-FFF2-40B4-BE49-F238E27FC236}">
                <a16:creationId xmlns:a16="http://schemas.microsoft.com/office/drawing/2014/main" id="{1ED36D9B-51D9-4A40-AAB0-7D2EF4FCCE97}"/>
              </a:ext>
            </a:extLst>
          </p:cNvPr>
          <p:cNvSpPr/>
          <p:nvPr/>
        </p:nvSpPr>
        <p:spPr>
          <a:xfrm>
            <a:off x="9627349" y="1074991"/>
            <a:ext cx="432953" cy="484341"/>
          </a:xfrm>
          <a:prstGeom prst="roundRect">
            <a:avLst>
              <a:gd name="adj" fmla="val 10000"/>
            </a:avLst>
          </a:prstGeom>
          <a:blipFill rotWithShape="0">
            <a:blip r:embed="rId3"/>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ID"/>
          </a:p>
        </p:txBody>
      </p:sp>
    </p:spTree>
    <p:extLst>
      <p:ext uri="{BB962C8B-B14F-4D97-AF65-F5344CB8AC3E}">
        <p14:creationId xmlns:p14="http://schemas.microsoft.com/office/powerpoint/2010/main" val="3306363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8" end="8"/>
                                            </p:txEl>
                                          </p:spTgt>
                                        </p:tgtEl>
                                        <p:attrNameLst>
                                          <p:attrName>style.visibility</p:attrName>
                                        </p:attrNameLst>
                                      </p:cBhvr>
                                      <p:to>
                                        <p:strVal val="visible"/>
                                      </p:to>
                                    </p:set>
                                    <p:animEffect transition="in" filter="fade">
                                      <p:cBhvr>
                                        <p:cTn id="7" dur="500"/>
                                        <p:tgtEl>
                                          <p:spTgt spid="1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31EF33E-A6F4-4CA7-B5D0-E7D1237BD608}"/>
              </a:ext>
            </a:extLst>
          </p:cNvPr>
          <p:cNvSpPr>
            <a:spLocks noGrp="1"/>
          </p:cNvSpPr>
          <p:nvPr>
            <p:ph type="title"/>
          </p:nvPr>
        </p:nvSpPr>
        <p:spPr>
          <a:xfrm>
            <a:off x="1097280" y="286603"/>
            <a:ext cx="10058400" cy="1450757"/>
          </a:xfrm>
        </p:spPr>
        <p:txBody>
          <a:bodyPr>
            <a:normAutofit/>
          </a:bodyPr>
          <a:lstStyle/>
          <a:p>
            <a:r>
              <a:rPr lang="en-US" sz="4000" b="1" dirty="0"/>
              <a:t>REPRESENTASI PENGETAHUAN</a:t>
            </a:r>
            <a:br>
              <a:rPr lang="id-ID" sz="4000" b="1" dirty="0"/>
            </a:br>
            <a:r>
              <a:rPr lang="en-US" sz="2700" i="1" dirty="0"/>
              <a:t>Teknik </a:t>
            </a:r>
            <a:r>
              <a:rPr lang="en-US" sz="2700" i="1" dirty="0" err="1"/>
              <a:t>Representasi</a:t>
            </a:r>
            <a:r>
              <a:rPr lang="en-US" sz="2700" i="1" dirty="0"/>
              <a:t> </a:t>
            </a:r>
            <a:r>
              <a:rPr lang="en-US" sz="2700" i="1" dirty="0" err="1"/>
              <a:t>Pengetahuan</a:t>
            </a:r>
            <a:endParaRPr lang="id-ID" sz="2700" i="1" dirty="0"/>
          </a:p>
        </p:txBody>
      </p:sp>
      <p:sp>
        <p:nvSpPr>
          <p:cNvPr id="10" name="Content Placeholder 11">
            <a:extLst>
              <a:ext uri="{FF2B5EF4-FFF2-40B4-BE49-F238E27FC236}">
                <a16:creationId xmlns:a16="http://schemas.microsoft.com/office/drawing/2014/main" id="{B345FC37-C10F-4729-A837-1625721FF460}"/>
              </a:ext>
            </a:extLst>
          </p:cNvPr>
          <p:cNvSpPr txBox="1">
            <a:spLocks/>
          </p:cNvSpPr>
          <p:nvPr/>
        </p:nvSpPr>
        <p:spPr>
          <a:xfrm>
            <a:off x="1097280" y="1935667"/>
            <a:ext cx="9357935" cy="4282412"/>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0"/>
              </a:spcBef>
              <a:spcAft>
                <a:spcPts val="600"/>
              </a:spcAft>
              <a:buNone/>
            </a:pPr>
            <a:r>
              <a:rPr lang="en-US" sz="2800" b="1" dirty="0"/>
              <a:t>Teknik </a:t>
            </a:r>
            <a:r>
              <a:rPr lang="en-US" sz="2800" b="1" dirty="0" err="1"/>
              <a:t>Representasi</a:t>
            </a:r>
            <a:r>
              <a:rPr lang="en-US" sz="2800" b="1" dirty="0"/>
              <a:t> </a:t>
            </a:r>
            <a:r>
              <a:rPr lang="en-US" sz="2800" b="1" dirty="0" err="1"/>
              <a:t>Pengetahuan</a:t>
            </a:r>
            <a:endParaRPr lang="en-US" sz="2800" b="1" dirty="0"/>
          </a:p>
          <a:p>
            <a:pPr marL="98425" indent="0">
              <a:spcBef>
                <a:spcPts val="0"/>
              </a:spcBef>
              <a:spcAft>
                <a:spcPts val="600"/>
              </a:spcAft>
              <a:buNone/>
            </a:pPr>
            <a:endParaRPr lang="en-US" i="1" dirty="0"/>
          </a:p>
          <a:p>
            <a:pPr marL="354013" indent="-255588" algn="r">
              <a:spcAft>
                <a:spcPts val="1200"/>
              </a:spcAft>
              <a:buFont typeface="Arial" panose="020B0604020202020204" pitchFamily="34" charset="0"/>
              <a:buChar char="•"/>
            </a:pPr>
            <a:r>
              <a:rPr lang="en-US" sz="2800" i="1" dirty="0"/>
              <a:t>Logic, Rules and Representation</a:t>
            </a:r>
          </a:p>
          <a:p>
            <a:pPr marL="354013" indent="-255588" algn="r">
              <a:spcAft>
                <a:spcPts val="1200"/>
              </a:spcAft>
              <a:buFont typeface="Arial" panose="020B0604020202020204" pitchFamily="34" charset="0"/>
              <a:buChar char="•"/>
            </a:pPr>
            <a:r>
              <a:rPr lang="en-US" sz="2800" i="1" dirty="0"/>
              <a:t>Semantic Networks</a:t>
            </a:r>
          </a:p>
          <a:p>
            <a:pPr marL="354013" indent="-255588" algn="r">
              <a:spcAft>
                <a:spcPts val="1200"/>
              </a:spcAft>
              <a:buFont typeface="Arial" panose="020B0604020202020204" pitchFamily="34" charset="0"/>
              <a:buChar char="•"/>
            </a:pPr>
            <a:r>
              <a:rPr lang="en-US" sz="2800" i="1" dirty="0"/>
              <a:t>Frames</a:t>
            </a:r>
          </a:p>
        </p:txBody>
      </p:sp>
      <p:pic>
        <p:nvPicPr>
          <p:cNvPr id="8" name="Picture 4">
            <a:extLst>
              <a:ext uri="{FF2B5EF4-FFF2-40B4-BE49-F238E27FC236}">
                <a16:creationId xmlns:a16="http://schemas.microsoft.com/office/drawing/2014/main" id="{C69A684A-5D12-426C-93B8-CCF8212461D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84104" y="3703479"/>
            <a:ext cx="3348038"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4">
            <a:extLst>
              <a:ext uri="{FF2B5EF4-FFF2-40B4-BE49-F238E27FC236}">
                <a16:creationId xmlns:a16="http://schemas.microsoft.com/office/drawing/2014/main" id="{33D511CB-CF94-42BD-AB9A-C3FCD37E6BE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869617" y="691680"/>
            <a:ext cx="1284095" cy="964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Google Shape;286;p29">
            <a:extLst>
              <a:ext uri="{FF2B5EF4-FFF2-40B4-BE49-F238E27FC236}">
                <a16:creationId xmlns:a16="http://schemas.microsoft.com/office/drawing/2014/main" id="{AB848955-D7C5-4E05-A1ED-A16C6E199284}"/>
              </a:ext>
            </a:extLst>
          </p:cNvPr>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48887" y="2812574"/>
            <a:ext cx="5048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18545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11">
            <a:extLst>
              <a:ext uri="{FF2B5EF4-FFF2-40B4-BE49-F238E27FC236}">
                <a16:creationId xmlns:a16="http://schemas.microsoft.com/office/drawing/2014/main" id="{B345FC37-C10F-4729-A837-1625721FF460}"/>
              </a:ext>
            </a:extLst>
          </p:cNvPr>
          <p:cNvSpPr txBox="1">
            <a:spLocks/>
          </p:cNvSpPr>
          <p:nvPr/>
        </p:nvSpPr>
        <p:spPr>
          <a:xfrm>
            <a:off x="1097279" y="1856508"/>
            <a:ext cx="4998721" cy="4436715"/>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0"/>
              </a:spcBef>
              <a:spcAft>
                <a:spcPts val="600"/>
              </a:spcAft>
              <a:buNone/>
            </a:pPr>
            <a:r>
              <a:rPr lang="en-US" sz="2400" b="1" dirty="0" err="1"/>
              <a:t>Contoh</a:t>
            </a:r>
            <a:r>
              <a:rPr lang="en-US" sz="2400" b="1" dirty="0"/>
              <a:t> - III</a:t>
            </a:r>
          </a:p>
          <a:p>
            <a:pPr marL="98425" indent="0">
              <a:spcBef>
                <a:spcPts val="200"/>
              </a:spcBef>
              <a:spcAft>
                <a:spcPts val="600"/>
              </a:spcAft>
              <a:buNone/>
            </a:pPr>
            <a:r>
              <a:rPr lang="fi-FI" sz="2200" dirty="0"/>
              <a:t>Menyatakan </a:t>
            </a:r>
            <a:r>
              <a:rPr lang="fi-FI" sz="2200" i="1" dirty="0"/>
              <a:t>ontology</a:t>
            </a:r>
            <a:r>
              <a:rPr lang="fi-FI" sz="2200" dirty="0"/>
              <a:t>, misalnya </a:t>
            </a:r>
            <a:r>
              <a:rPr lang="fi-FI" sz="2200" i="1" dirty="0"/>
              <a:t>database</a:t>
            </a:r>
            <a:r>
              <a:rPr lang="fi-FI" sz="2200" dirty="0"/>
              <a:t> animal:</a:t>
            </a:r>
          </a:p>
          <a:p>
            <a:pPr marL="98425" indent="0">
              <a:spcAft>
                <a:spcPts val="0"/>
              </a:spcAft>
              <a:buNone/>
            </a:pPr>
            <a:r>
              <a:rPr lang="fi-FI" sz="2200" i="1" dirty="0"/>
              <a:t>animal(mammal,tiger,carnivore,stripes).</a:t>
            </a:r>
          </a:p>
          <a:p>
            <a:pPr marL="98425" indent="0">
              <a:spcBef>
                <a:spcPts val="200"/>
              </a:spcBef>
              <a:spcAft>
                <a:spcPts val="0"/>
              </a:spcAft>
              <a:buNone/>
            </a:pPr>
            <a:r>
              <a:rPr lang="fi-FI" sz="2200" i="1" dirty="0"/>
              <a:t>animal(mammal,hyena,carnivore,ugly). </a:t>
            </a:r>
          </a:p>
          <a:p>
            <a:pPr marL="98425" indent="0">
              <a:spcBef>
                <a:spcPts val="200"/>
              </a:spcBef>
              <a:spcAft>
                <a:spcPts val="0"/>
              </a:spcAft>
              <a:buNone/>
            </a:pPr>
            <a:r>
              <a:rPr lang="fi-FI" sz="2200" i="1" dirty="0"/>
              <a:t>animal(mammal,lion,carnivore,mane). 	</a:t>
            </a:r>
          </a:p>
          <a:p>
            <a:pPr marL="98425" indent="0">
              <a:spcBef>
                <a:spcPts val="200"/>
              </a:spcBef>
              <a:spcAft>
                <a:spcPts val="0"/>
              </a:spcAft>
              <a:buNone/>
            </a:pPr>
            <a:r>
              <a:rPr lang="fi-FI" sz="2200" i="1" dirty="0"/>
              <a:t>animal(mammal,zebra,herbivore,stripes). </a:t>
            </a:r>
          </a:p>
          <a:p>
            <a:pPr marL="98425" indent="0">
              <a:spcBef>
                <a:spcPts val="200"/>
              </a:spcBef>
              <a:spcAft>
                <a:spcPts val="0"/>
              </a:spcAft>
              <a:buNone/>
            </a:pPr>
            <a:r>
              <a:rPr lang="fi-FI" sz="2200" i="1" dirty="0"/>
              <a:t>animal(bird,eagle,carnivore,large). 	</a:t>
            </a:r>
          </a:p>
          <a:p>
            <a:pPr marL="98425" indent="0">
              <a:spcBef>
                <a:spcPts val="200"/>
              </a:spcBef>
              <a:spcAft>
                <a:spcPts val="0"/>
              </a:spcAft>
              <a:buNone/>
            </a:pPr>
            <a:r>
              <a:rPr lang="fi-FI" sz="2200" i="1" dirty="0"/>
              <a:t>animal(bird,sparrow,scavenger,small). 	</a:t>
            </a:r>
          </a:p>
          <a:p>
            <a:pPr marL="98425" indent="0">
              <a:spcBef>
                <a:spcPts val="200"/>
              </a:spcBef>
              <a:spcAft>
                <a:spcPts val="0"/>
              </a:spcAft>
              <a:buNone/>
            </a:pPr>
            <a:r>
              <a:rPr lang="fi-FI" sz="2200" i="1" dirty="0"/>
              <a:t>animal(reptile,snake,carnivore,long). 	</a:t>
            </a:r>
          </a:p>
          <a:p>
            <a:pPr marL="98425" indent="0">
              <a:spcBef>
                <a:spcPts val="200"/>
              </a:spcBef>
              <a:spcAft>
                <a:spcPts val="0"/>
              </a:spcAft>
              <a:buNone/>
            </a:pPr>
            <a:r>
              <a:rPr lang="fi-FI" sz="2200" i="1" dirty="0"/>
              <a:t>animal(reptile,lizard,scavenger,small). </a:t>
            </a:r>
            <a:endParaRPr lang="en-US" sz="2200" i="1" dirty="0"/>
          </a:p>
        </p:txBody>
      </p:sp>
      <p:sp>
        <p:nvSpPr>
          <p:cNvPr id="9" name="Title 1">
            <a:extLst>
              <a:ext uri="{FF2B5EF4-FFF2-40B4-BE49-F238E27FC236}">
                <a16:creationId xmlns:a16="http://schemas.microsoft.com/office/drawing/2014/main" id="{62F4B048-64A2-4674-A76E-B5BF08D92FE7}"/>
              </a:ext>
            </a:extLst>
          </p:cNvPr>
          <p:cNvSpPr>
            <a:spLocks noGrp="1"/>
          </p:cNvSpPr>
          <p:nvPr>
            <p:ph type="title"/>
          </p:nvPr>
        </p:nvSpPr>
        <p:spPr>
          <a:xfrm>
            <a:off x="1097280" y="286603"/>
            <a:ext cx="10058400" cy="1450757"/>
          </a:xfrm>
        </p:spPr>
        <p:txBody>
          <a:bodyPr>
            <a:normAutofit/>
          </a:bodyPr>
          <a:lstStyle/>
          <a:p>
            <a:r>
              <a:rPr lang="en-US" sz="4000" b="1" dirty="0"/>
              <a:t>BAHASA PEMROGRAMAN PROLOG</a:t>
            </a:r>
            <a:br>
              <a:rPr lang="id-ID" sz="4000" b="1" dirty="0"/>
            </a:br>
            <a:r>
              <a:rPr lang="en-US" sz="2700" i="1" dirty="0" err="1"/>
              <a:t>Contoh</a:t>
            </a:r>
            <a:r>
              <a:rPr lang="en-US" sz="2700" i="1" dirty="0"/>
              <a:t> </a:t>
            </a:r>
            <a:r>
              <a:rPr lang="en-US" sz="2700" i="1" dirty="0" err="1"/>
              <a:t>Penerapan</a:t>
            </a:r>
            <a:r>
              <a:rPr lang="en-US" sz="2700" i="1" dirty="0"/>
              <a:t> Bahasa Prolog</a:t>
            </a:r>
            <a:endParaRPr lang="id-ID" sz="2700" i="1" dirty="0"/>
          </a:p>
        </p:txBody>
      </p:sp>
      <p:sp>
        <p:nvSpPr>
          <p:cNvPr id="13" name="Rounded Rectangle 37">
            <a:extLst>
              <a:ext uri="{FF2B5EF4-FFF2-40B4-BE49-F238E27FC236}">
                <a16:creationId xmlns:a16="http://schemas.microsoft.com/office/drawing/2014/main" id="{7CB29599-4778-4110-A2E2-BE66D69659AC}"/>
              </a:ext>
            </a:extLst>
          </p:cNvPr>
          <p:cNvSpPr/>
          <p:nvPr/>
        </p:nvSpPr>
        <p:spPr>
          <a:xfrm>
            <a:off x="10060302" y="858978"/>
            <a:ext cx="1095378" cy="750098"/>
          </a:xfrm>
          <a:prstGeom prst="roundRect">
            <a:avLst>
              <a:gd name="adj" fmla="val 10000"/>
            </a:avLst>
          </a:prstGeom>
          <a:blipFill rotWithShape="0">
            <a:blip r:embed="rId2"/>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ID"/>
          </a:p>
        </p:txBody>
      </p:sp>
      <p:sp>
        <p:nvSpPr>
          <p:cNvPr id="14" name="Rounded Rectangle 40">
            <a:extLst>
              <a:ext uri="{FF2B5EF4-FFF2-40B4-BE49-F238E27FC236}">
                <a16:creationId xmlns:a16="http://schemas.microsoft.com/office/drawing/2014/main" id="{1ED36D9B-51D9-4A40-AAB0-7D2EF4FCCE97}"/>
              </a:ext>
            </a:extLst>
          </p:cNvPr>
          <p:cNvSpPr/>
          <p:nvPr/>
        </p:nvSpPr>
        <p:spPr>
          <a:xfrm>
            <a:off x="9627349" y="1074991"/>
            <a:ext cx="432953" cy="484341"/>
          </a:xfrm>
          <a:prstGeom prst="roundRect">
            <a:avLst>
              <a:gd name="adj" fmla="val 10000"/>
            </a:avLst>
          </a:prstGeom>
          <a:blipFill rotWithShape="0">
            <a:blip r:embed="rId3"/>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ID"/>
          </a:p>
        </p:txBody>
      </p:sp>
      <p:sp>
        <p:nvSpPr>
          <p:cNvPr id="6" name="Content Placeholder 11">
            <a:extLst>
              <a:ext uri="{FF2B5EF4-FFF2-40B4-BE49-F238E27FC236}">
                <a16:creationId xmlns:a16="http://schemas.microsoft.com/office/drawing/2014/main" id="{AF429A92-ACB3-4234-A2BD-AB75FA1C8324}"/>
              </a:ext>
            </a:extLst>
          </p:cNvPr>
          <p:cNvSpPr txBox="1">
            <a:spLocks/>
          </p:cNvSpPr>
          <p:nvPr/>
        </p:nvSpPr>
        <p:spPr>
          <a:xfrm>
            <a:off x="6426058" y="1856509"/>
            <a:ext cx="5516006" cy="2660627"/>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200"/>
              </a:spcBef>
              <a:spcAft>
                <a:spcPts val="600"/>
              </a:spcAft>
              <a:buNone/>
            </a:pPr>
            <a:r>
              <a:rPr lang="en-US" dirty="0"/>
              <a:t>Jika </a:t>
            </a:r>
            <a:r>
              <a:rPr lang="en-US" dirty="0" err="1"/>
              <a:t>diberikan</a:t>
            </a:r>
            <a:r>
              <a:rPr lang="en-US" dirty="0"/>
              <a:t> </a:t>
            </a:r>
            <a:r>
              <a:rPr lang="en-US" dirty="0" err="1"/>
              <a:t>beberapa</a:t>
            </a:r>
            <a:r>
              <a:rPr lang="en-US" dirty="0"/>
              <a:t> </a:t>
            </a:r>
            <a:r>
              <a:rPr lang="en-US" dirty="0" err="1"/>
              <a:t>pertanyaan</a:t>
            </a:r>
            <a:r>
              <a:rPr lang="en-US" dirty="0"/>
              <a:t>: </a:t>
            </a:r>
          </a:p>
          <a:p>
            <a:pPr marL="354013" indent="-255588">
              <a:spcBef>
                <a:spcPts val="200"/>
              </a:spcBef>
              <a:buFont typeface="Arial" panose="020B0604020202020204" pitchFamily="34" charset="0"/>
              <a:buChar char="•"/>
            </a:pPr>
            <a:r>
              <a:rPr lang="en-US" dirty="0" err="1"/>
              <a:t>Temukan</a:t>
            </a:r>
            <a:r>
              <a:rPr lang="en-US" dirty="0"/>
              <a:t> </a:t>
            </a:r>
            <a:r>
              <a:rPr lang="en-US" dirty="0" err="1"/>
              <a:t>semua</a:t>
            </a:r>
            <a:r>
              <a:rPr lang="en-US" dirty="0"/>
              <a:t> </a:t>
            </a:r>
            <a:r>
              <a:rPr lang="en-US" dirty="0" err="1"/>
              <a:t>binatang</a:t>
            </a:r>
            <a:r>
              <a:rPr lang="en-US" dirty="0"/>
              <a:t> yang </a:t>
            </a:r>
            <a:r>
              <a:rPr lang="en-US" dirty="0" err="1"/>
              <a:t>termasuk</a:t>
            </a:r>
            <a:r>
              <a:rPr lang="en-US" dirty="0"/>
              <a:t> </a:t>
            </a:r>
            <a:r>
              <a:rPr lang="en-US" dirty="0" err="1"/>
              <a:t>mamalia</a:t>
            </a:r>
            <a:r>
              <a:rPr lang="en-US" dirty="0"/>
              <a:t>(mammal)? </a:t>
            </a:r>
          </a:p>
          <a:p>
            <a:pPr marL="354013" indent="-255588">
              <a:spcBef>
                <a:spcPts val="200"/>
              </a:spcBef>
              <a:buFont typeface="Arial" panose="020B0604020202020204" pitchFamily="34" charset="0"/>
              <a:buChar char="•"/>
            </a:pPr>
            <a:r>
              <a:rPr lang="en-US" dirty="0" err="1"/>
              <a:t>Temukan</a:t>
            </a:r>
            <a:r>
              <a:rPr lang="en-US" dirty="0"/>
              <a:t> </a:t>
            </a:r>
            <a:r>
              <a:rPr lang="en-US" dirty="0" err="1"/>
              <a:t>semua</a:t>
            </a:r>
            <a:r>
              <a:rPr lang="en-US" dirty="0"/>
              <a:t> </a:t>
            </a:r>
            <a:r>
              <a:rPr lang="en-US" dirty="0" err="1"/>
              <a:t>binatang</a:t>
            </a:r>
            <a:r>
              <a:rPr lang="en-US" dirty="0"/>
              <a:t> </a:t>
            </a:r>
            <a:r>
              <a:rPr lang="en-US" dirty="0" err="1"/>
              <a:t>karnivora</a:t>
            </a:r>
            <a:r>
              <a:rPr lang="en-US" dirty="0"/>
              <a:t> yang </a:t>
            </a:r>
            <a:r>
              <a:rPr lang="en-US" dirty="0" err="1"/>
              <a:t>mamalia</a:t>
            </a:r>
            <a:r>
              <a:rPr lang="en-US" dirty="0"/>
              <a:t>? </a:t>
            </a:r>
          </a:p>
          <a:p>
            <a:pPr marL="354013" indent="-255588">
              <a:spcBef>
                <a:spcPts val="200"/>
              </a:spcBef>
              <a:buFont typeface="Arial" panose="020B0604020202020204" pitchFamily="34" charset="0"/>
              <a:buChar char="•"/>
            </a:pPr>
            <a:r>
              <a:rPr lang="en-US" dirty="0" err="1"/>
              <a:t>Temukan</a:t>
            </a:r>
            <a:r>
              <a:rPr lang="en-US" dirty="0"/>
              <a:t> </a:t>
            </a:r>
            <a:r>
              <a:rPr lang="en-US" dirty="0" err="1"/>
              <a:t>semua</a:t>
            </a:r>
            <a:r>
              <a:rPr lang="en-US" dirty="0"/>
              <a:t> </a:t>
            </a:r>
            <a:r>
              <a:rPr lang="en-US" dirty="0" err="1"/>
              <a:t>binatang</a:t>
            </a:r>
            <a:r>
              <a:rPr lang="en-US" dirty="0"/>
              <a:t> </a:t>
            </a:r>
            <a:r>
              <a:rPr lang="en-US" dirty="0" err="1"/>
              <a:t>mamalia</a:t>
            </a:r>
            <a:r>
              <a:rPr lang="en-US" dirty="0"/>
              <a:t> yang </a:t>
            </a:r>
            <a:r>
              <a:rPr lang="en-US" dirty="0" err="1"/>
              <a:t>berstrip</a:t>
            </a:r>
            <a:r>
              <a:rPr lang="en-US" dirty="0"/>
              <a:t>? </a:t>
            </a:r>
          </a:p>
          <a:p>
            <a:pPr marL="354013" indent="-255588">
              <a:spcBef>
                <a:spcPts val="200"/>
              </a:spcBef>
              <a:buFont typeface="Arial" panose="020B0604020202020204" pitchFamily="34" charset="0"/>
              <a:buChar char="•"/>
            </a:pPr>
            <a:r>
              <a:rPr lang="en-US" dirty="0" err="1"/>
              <a:t>Apakah</a:t>
            </a:r>
            <a:r>
              <a:rPr lang="en-US" dirty="0"/>
              <a:t> </a:t>
            </a:r>
            <a:r>
              <a:rPr lang="en-US" dirty="0" err="1"/>
              <a:t>ada</a:t>
            </a:r>
            <a:r>
              <a:rPr lang="en-US" dirty="0"/>
              <a:t> </a:t>
            </a:r>
            <a:r>
              <a:rPr lang="en-US" dirty="0" err="1"/>
              <a:t>binatang</a:t>
            </a:r>
            <a:r>
              <a:rPr lang="en-US" dirty="0"/>
              <a:t> </a:t>
            </a:r>
            <a:r>
              <a:rPr lang="en-US" dirty="0" err="1"/>
              <a:t>reptil</a:t>
            </a:r>
            <a:r>
              <a:rPr lang="en-US" dirty="0"/>
              <a:t> yang </a:t>
            </a:r>
            <a:r>
              <a:rPr lang="en-US" dirty="0" err="1"/>
              <a:t>memiliki</a:t>
            </a:r>
            <a:r>
              <a:rPr lang="en-US" dirty="0"/>
              <a:t> </a:t>
            </a:r>
            <a:r>
              <a:rPr lang="en-US" dirty="0" err="1"/>
              <a:t>bulu</a:t>
            </a:r>
            <a:r>
              <a:rPr lang="en-US" dirty="0"/>
              <a:t> di </a:t>
            </a:r>
            <a:r>
              <a:rPr lang="en-US" dirty="0" err="1"/>
              <a:t>tengkuknya</a:t>
            </a:r>
            <a:r>
              <a:rPr lang="en-US" dirty="0"/>
              <a:t> (mane)? </a:t>
            </a:r>
          </a:p>
        </p:txBody>
      </p:sp>
      <p:sp>
        <p:nvSpPr>
          <p:cNvPr id="7" name="Content Placeholder 11">
            <a:extLst>
              <a:ext uri="{FF2B5EF4-FFF2-40B4-BE49-F238E27FC236}">
                <a16:creationId xmlns:a16="http://schemas.microsoft.com/office/drawing/2014/main" id="{E83C8700-331F-40E8-9EA0-79B81A1DCD21}"/>
              </a:ext>
            </a:extLst>
          </p:cNvPr>
          <p:cNvSpPr txBox="1">
            <a:spLocks/>
          </p:cNvSpPr>
          <p:nvPr/>
        </p:nvSpPr>
        <p:spPr>
          <a:xfrm>
            <a:off x="6426058" y="4523232"/>
            <a:ext cx="5516006" cy="1769991"/>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200"/>
              </a:spcBef>
              <a:spcAft>
                <a:spcPts val="600"/>
              </a:spcAft>
              <a:buNone/>
            </a:pPr>
            <a:r>
              <a:rPr lang="en-US" dirty="0" err="1"/>
              <a:t>Maka</a:t>
            </a:r>
            <a:r>
              <a:rPr lang="en-US" dirty="0"/>
              <a:t> </a:t>
            </a:r>
            <a:r>
              <a:rPr lang="en-US" dirty="0" err="1"/>
              <a:t>bentuk</a:t>
            </a:r>
            <a:r>
              <a:rPr lang="en-US" dirty="0"/>
              <a:t> </a:t>
            </a:r>
            <a:r>
              <a:rPr lang="en-US" dirty="0" err="1"/>
              <a:t>perintah</a:t>
            </a:r>
            <a:r>
              <a:rPr lang="en-US" dirty="0"/>
              <a:t> </a:t>
            </a:r>
            <a:r>
              <a:rPr lang="en-US" i="1" dirty="0"/>
              <a:t>query</a:t>
            </a:r>
            <a:r>
              <a:rPr lang="en-US" dirty="0"/>
              <a:t> </a:t>
            </a:r>
            <a:r>
              <a:rPr lang="en-US" dirty="0" err="1"/>
              <a:t>dalam</a:t>
            </a:r>
            <a:r>
              <a:rPr lang="en-US" dirty="0"/>
              <a:t> prolog: </a:t>
            </a:r>
          </a:p>
          <a:p>
            <a:pPr marL="354013" indent="-255588">
              <a:spcBef>
                <a:spcPts val="200"/>
              </a:spcBef>
              <a:buFont typeface="Arial" panose="020B0604020202020204" pitchFamily="34" charset="0"/>
              <a:buChar char="•"/>
            </a:pPr>
            <a:r>
              <a:rPr lang="es-ES" i="1" dirty="0"/>
              <a:t>animal(</a:t>
            </a:r>
            <a:r>
              <a:rPr lang="es-ES" i="1" dirty="0" err="1"/>
              <a:t>mammal,X,Y,Z</a:t>
            </a:r>
            <a:r>
              <a:rPr lang="es-ES" i="1" dirty="0"/>
              <a:t>). </a:t>
            </a:r>
          </a:p>
          <a:p>
            <a:pPr marL="354013" indent="-255588">
              <a:spcBef>
                <a:spcPts val="200"/>
              </a:spcBef>
              <a:buFont typeface="Arial" panose="020B0604020202020204" pitchFamily="34" charset="0"/>
              <a:buChar char="•"/>
            </a:pPr>
            <a:r>
              <a:rPr lang="es-ES" i="1" dirty="0"/>
              <a:t>animal(</a:t>
            </a:r>
            <a:r>
              <a:rPr lang="es-ES" i="1" dirty="0" err="1"/>
              <a:t>mammal,X,carnivore,Z</a:t>
            </a:r>
            <a:r>
              <a:rPr lang="es-ES" i="1" dirty="0"/>
              <a:t>). </a:t>
            </a:r>
          </a:p>
          <a:p>
            <a:pPr marL="354013" indent="-255588">
              <a:spcBef>
                <a:spcPts val="200"/>
              </a:spcBef>
              <a:buFont typeface="Arial" panose="020B0604020202020204" pitchFamily="34" charset="0"/>
              <a:buChar char="•"/>
            </a:pPr>
            <a:r>
              <a:rPr lang="es-ES" i="1" dirty="0"/>
              <a:t>animal(</a:t>
            </a:r>
            <a:r>
              <a:rPr lang="es-ES" i="1" dirty="0" err="1"/>
              <a:t>mammal,X,Y,stripes</a:t>
            </a:r>
            <a:r>
              <a:rPr lang="es-ES" i="1" dirty="0"/>
              <a:t>). </a:t>
            </a:r>
          </a:p>
          <a:p>
            <a:pPr marL="354013" indent="-255588">
              <a:spcBef>
                <a:spcPts val="200"/>
              </a:spcBef>
              <a:buFont typeface="Arial" panose="020B0604020202020204" pitchFamily="34" charset="0"/>
              <a:buChar char="•"/>
            </a:pPr>
            <a:r>
              <a:rPr lang="es-ES" i="1" dirty="0"/>
              <a:t>animal(</a:t>
            </a:r>
            <a:r>
              <a:rPr lang="es-ES" i="1" dirty="0" err="1"/>
              <a:t>reptile,X,Y,mane</a:t>
            </a:r>
            <a:r>
              <a:rPr lang="es-ES" i="1" dirty="0"/>
              <a:t>). </a:t>
            </a:r>
            <a:endParaRPr lang="en-US" i="1" dirty="0"/>
          </a:p>
        </p:txBody>
      </p:sp>
    </p:spTree>
    <p:extLst>
      <p:ext uri="{BB962C8B-B14F-4D97-AF65-F5344CB8AC3E}">
        <p14:creationId xmlns:p14="http://schemas.microsoft.com/office/powerpoint/2010/main" val="1955657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1">
            <a:extLst>
              <a:ext uri="{FF2B5EF4-FFF2-40B4-BE49-F238E27FC236}">
                <a16:creationId xmlns:a16="http://schemas.microsoft.com/office/drawing/2014/main" id="{EC095EDD-D25D-4D54-9AAD-D1F4417331BA}"/>
              </a:ext>
            </a:extLst>
          </p:cNvPr>
          <p:cNvSpPr txBox="1">
            <a:spLocks/>
          </p:cNvSpPr>
          <p:nvPr/>
        </p:nvSpPr>
        <p:spPr>
          <a:xfrm>
            <a:off x="1097279" y="1872854"/>
            <a:ext cx="10058400" cy="4303827"/>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200"/>
              </a:spcBef>
              <a:spcAft>
                <a:spcPts val="600"/>
              </a:spcAft>
              <a:buNone/>
            </a:pPr>
            <a:r>
              <a:rPr lang="sv-SE" sz="2400" dirty="0"/>
              <a:t>Beberapa aplikasi dalam pemrograman logika dapat diterapkan untuk kebutuhan berikut: </a:t>
            </a:r>
          </a:p>
          <a:p>
            <a:pPr marL="98425" indent="0">
              <a:spcBef>
                <a:spcPts val="200"/>
              </a:spcBef>
              <a:spcAft>
                <a:spcPts val="600"/>
              </a:spcAft>
              <a:buNone/>
            </a:pPr>
            <a:endParaRPr lang="sv-SE" sz="2400" dirty="0"/>
          </a:p>
          <a:p>
            <a:pPr marL="360363" indent="-261938">
              <a:spcBef>
                <a:spcPts val="200"/>
              </a:spcBef>
              <a:spcAft>
                <a:spcPts val="600"/>
              </a:spcAft>
              <a:buFont typeface="Arial" panose="020B0604020202020204" pitchFamily="34" charset="0"/>
              <a:buChar char="•"/>
            </a:pPr>
            <a:r>
              <a:rPr lang="sv-SE" sz="2400" i="1" dirty="0"/>
              <a:t>Reasoning Agents </a:t>
            </a:r>
          </a:p>
          <a:p>
            <a:pPr marL="360363" indent="-261938">
              <a:spcBef>
                <a:spcPts val="200"/>
              </a:spcBef>
              <a:spcAft>
                <a:spcPts val="600"/>
              </a:spcAft>
              <a:buFont typeface="Arial" panose="020B0604020202020204" pitchFamily="34" charset="0"/>
              <a:buChar char="•"/>
            </a:pPr>
            <a:r>
              <a:rPr lang="sv-SE" sz="2400" i="1" dirty="0"/>
              <a:t>Semantic Web </a:t>
            </a:r>
          </a:p>
          <a:p>
            <a:pPr marL="360363" indent="-261938">
              <a:spcBef>
                <a:spcPts val="200"/>
              </a:spcBef>
              <a:spcAft>
                <a:spcPts val="600"/>
              </a:spcAft>
              <a:buFont typeface="Arial" panose="020B0604020202020204" pitchFamily="34" charset="0"/>
              <a:buChar char="•"/>
            </a:pPr>
            <a:r>
              <a:rPr lang="sv-SE" sz="2400" i="1" dirty="0"/>
              <a:t>Natural Language Processing </a:t>
            </a:r>
          </a:p>
          <a:p>
            <a:pPr marL="360363" indent="-261938">
              <a:spcBef>
                <a:spcPts val="200"/>
              </a:spcBef>
              <a:spcAft>
                <a:spcPts val="600"/>
              </a:spcAft>
              <a:buFont typeface="Arial" panose="020B0604020202020204" pitchFamily="34" charset="0"/>
              <a:buChar char="•"/>
            </a:pPr>
            <a:r>
              <a:rPr lang="sv-SE" sz="2400" i="1" dirty="0"/>
              <a:t>Security Protocol Analysis </a:t>
            </a:r>
          </a:p>
          <a:p>
            <a:pPr marL="360363" indent="-261938">
              <a:spcBef>
                <a:spcPts val="200"/>
              </a:spcBef>
              <a:spcAft>
                <a:spcPts val="600"/>
              </a:spcAft>
              <a:buFont typeface="Arial" panose="020B0604020202020204" pitchFamily="34" charset="0"/>
              <a:buChar char="•"/>
            </a:pPr>
            <a:r>
              <a:rPr lang="sv-SE" sz="2400" i="1" dirty="0"/>
              <a:t>Molecular Biology</a:t>
            </a:r>
          </a:p>
          <a:p>
            <a:pPr marL="360363" indent="-261938">
              <a:spcBef>
                <a:spcPts val="200"/>
              </a:spcBef>
              <a:spcAft>
                <a:spcPts val="600"/>
              </a:spcAft>
              <a:buFont typeface="Arial" panose="020B0604020202020204" pitchFamily="34" charset="0"/>
              <a:buChar char="•"/>
            </a:pPr>
            <a:r>
              <a:rPr lang="sv-SE" sz="2400" i="1" dirty="0"/>
              <a:t>dll</a:t>
            </a:r>
          </a:p>
        </p:txBody>
      </p:sp>
      <p:sp>
        <p:nvSpPr>
          <p:cNvPr id="10" name="Title 1">
            <a:extLst>
              <a:ext uri="{FF2B5EF4-FFF2-40B4-BE49-F238E27FC236}">
                <a16:creationId xmlns:a16="http://schemas.microsoft.com/office/drawing/2014/main" id="{D0B18F07-E993-401F-960E-A5FA97A50F00}"/>
              </a:ext>
            </a:extLst>
          </p:cNvPr>
          <p:cNvSpPr>
            <a:spLocks noGrp="1"/>
          </p:cNvSpPr>
          <p:nvPr>
            <p:ph type="title"/>
          </p:nvPr>
        </p:nvSpPr>
        <p:spPr>
          <a:xfrm>
            <a:off x="1097280" y="286603"/>
            <a:ext cx="10058400" cy="1450757"/>
          </a:xfrm>
        </p:spPr>
        <p:txBody>
          <a:bodyPr>
            <a:normAutofit/>
          </a:bodyPr>
          <a:lstStyle/>
          <a:p>
            <a:r>
              <a:rPr lang="en-US" sz="4000" b="1" dirty="0"/>
              <a:t>BAHASA PEMROGRAMAN PROLOG</a:t>
            </a:r>
            <a:br>
              <a:rPr lang="id-ID" sz="4000" b="1" dirty="0"/>
            </a:br>
            <a:r>
              <a:rPr lang="en-US" sz="2700" i="1" dirty="0" err="1"/>
              <a:t>Aplikasi</a:t>
            </a:r>
            <a:r>
              <a:rPr lang="en-US" sz="2700" i="1" dirty="0"/>
              <a:t> </a:t>
            </a:r>
            <a:r>
              <a:rPr lang="en-US" sz="2700" i="1" dirty="0" err="1"/>
              <a:t>Penerapan</a:t>
            </a:r>
            <a:r>
              <a:rPr lang="en-US" sz="2700" i="1" dirty="0"/>
              <a:t> Bahasa Prolog</a:t>
            </a:r>
            <a:endParaRPr lang="id-ID" sz="2700" i="1" dirty="0"/>
          </a:p>
        </p:txBody>
      </p:sp>
      <p:sp>
        <p:nvSpPr>
          <p:cNvPr id="11" name="Rounded Rectangle 37">
            <a:extLst>
              <a:ext uri="{FF2B5EF4-FFF2-40B4-BE49-F238E27FC236}">
                <a16:creationId xmlns:a16="http://schemas.microsoft.com/office/drawing/2014/main" id="{58F78704-C1A1-4749-B767-C9781EE41EB2}"/>
              </a:ext>
            </a:extLst>
          </p:cNvPr>
          <p:cNvSpPr/>
          <p:nvPr/>
        </p:nvSpPr>
        <p:spPr>
          <a:xfrm>
            <a:off x="10060302" y="858978"/>
            <a:ext cx="1095378" cy="750098"/>
          </a:xfrm>
          <a:prstGeom prst="roundRect">
            <a:avLst>
              <a:gd name="adj" fmla="val 10000"/>
            </a:avLst>
          </a:prstGeom>
          <a:blipFill rotWithShape="0">
            <a:blip r:embed="rId2"/>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ID"/>
          </a:p>
        </p:txBody>
      </p:sp>
      <p:sp>
        <p:nvSpPr>
          <p:cNvPr id="12" name="Rounded Rectangle 40">
            <a:extLst>
              <a:ext uri="{FF2B5EF4-FFF2-40B4-BE49-F238E27FC236}">
                <a16:creationId xmlns:a16="http://schemas.microsoft.com/office/drawing/2014/main" id="{5777CB45-BE34-4861-BFED-2D97FBA84F29}"/>
              </a:ext>
            </a:extLst>
          </p:cNvPr>
          <p:cNvSpPr/>
          <p:nvPr/>
        </p:nvSpPr>
        <p:spPr>
          <a:xfrm>
            <a:off x="9627349" y="1074991"/>
            <a:ext cx="432953" cy="484341"/>
          </a:xfrm>
          <a:prstGeom prst="roundRect">
            <a:avLst>
              <a:gd name="adj" fmla="val 10000"/>
            </a:avLst>
          </a:prstGeom>
          <a:blipFill rotWithShape="0">
            <a:blip r:embed="rId3"/>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ID"/>
          </a:p>
        </p:txBody>
      </p:sp>
    </p:spTree>
    <p:extLst>
      <p:ext uri="{BB962C8B-B14F-4D97-AF65-F5344CB8AC3E}">
        <p14:creationId xmlns:p14="http://schemas.microsoft.com/office/powerpoint/2010/main" val="1801363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1">
            <a:extLst>
              <a:ext uri="{FF2B5EF4-FFF2-40B4-BE49-F238E27FC236}">
                <a16:creationId xmlns:a16="http://schemas.microsoft.com/office/drawing/2014/main" id="{EC095EDD-D25D-4D54-9AAD-D1F4417331BA}"/>
              </a:ext>
            </a:extLst>
          </p:cNvPr>
          <p:cNvSpPr txBox="1">
            <a:spLocks/>
          </p:cNvSpPr>
          <p:nvPr/>
        </p:nvSpPr>
        <p:spPr>
          <a:xfrm>
            <a:off x="1097279" y="1872854"/>
            <a:ext cx="10058400" cy="4303827"/>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60363" indent="-261938">
              <a:spcBef>
                <a:spcPts val="200"/>
              </a:spcBef>
              <a:spcAft>
                <a:spcPts val="1800"/>
              </a:spcAft>
              <a:buFont typeface="Arial" panose="020B0604020202020204" pitchFamily="34" charset="0"/>
              <a:buChar char="•"/>
            </a:pPr>
            <a:r>
              <a:rPr lang="sv-SE" sz="2400" dirty="0"/>
              <a:t>Sistem pakar atau </a:t>
            </a:r>
            <a:r>
              <a:rPr lang="sv-SE" sz="2400" i="1" dirty="0"/>
              <a:t>expert systems </a:t>
            </a:r>
            <a:r>
              <a:rPr lang="sv-SE" sz="2400" dirty="0"/>
              <a:t>(ES) adalah program komputer yang dirancang untuk meniru pekerjaan para pakar di bidang pengetahuan tertentu </a:t>
            </a:r>
          </a:p>
          <a:p>
            <a:pPr marL="360363" indent="-261938">
              <a:spcBef>
                <a:spcPts val="200"/>
              </a:spcBef>
              <a:spcAft>
                <a:spcPts val="1800"/>
              </a:spcAft>
              <a:buFont typeface="Arial" panose="020B0604020202020204" pitchFamily="34" charset="0"/>
              <a:buChar char="•"/>
            </a:pPr>
            <a:r>
              <a:rPr lang="sv-SE" sz="2400" dirty="0"/>
              <a:t>Sistem pakar umumnya relevan digunakan dalam situasi, misalnya persoalan bisnis, keahlian yang dibutuhkan tersedia dan stabil, pengetahuan yang diperlukan langka, masalahnya adalah pada tingkat kesulitan yang tepat, domain didefinisikan dengan baik dan dengan ukuran yang dapat dikelola, solusinya tergantung pada alasan logis, bukan “akal sehat</a:t>
            </a:r>
          </a:p>
          <a:p>
            <a:pPr marL="360363" indent="-261938">
              <a:spcBef>
                <a:spcPts val="200"/>
              </a:spcBef>
              <a:spcAft>
                <a:spcPts val="1800"/>
              </a:spcAft>
              <a:buFont typeface="Arial" panose="020B0604020202020204" pitchFamily="34" charset="0"/>
              <a:buChar char="•"/>
            </a:pPr>
            <a:r>
              <a:rPr lang="sv-SE" sz="2400" dirty="0"/>
              <a:t>Paradigma pemrograman adalah suatu pola yang menyajikan suatu acuan berpikir terhadap pemrograman komputer, terdapat empat paradigma utama, yaitu paradigma imperatif, paradigma berorientasi obyek, paradigma fungsional, dan paradigma logika</a:t>
            </a:r>
          </a:p>
        </p:txBody>
      </p:sp>
      <p:sp>
        <p:nvSpPr>
          <p:cNvPr id="9" name="Title 1">
            <a:extLst>
              <a:ext uri="{FF2B5EF4-FFF2-40B4-BE49-F238E27FC236}">
                <a16:creationId xmlns:a16="http://schemas.microsoft.com/office/drawing/2014/main" id="{E2CC5DFC-1961-480F-8B2A-4937DFDC254E}"/>
              </a:ext>
            </a:extLst>
          </p:cNvPr>
          <p:cNvSpPr>
            <a:spLocks noGrp="1"/>
          </p:cNvSpPr>
          <p:nvPr>
            <p:ph type="title"/>
          </p:nvPr>
        </p:nvSpPr>
        <p:spPr>
          <a:xfrm>
            <a:off x="1097280" y="286603"/>
            <a:ext cx="10058400" cy="1450757"/>
          </a:xfrm>
        </p:spPr>
        <p:txBody>
          <a:bodyPr>
            <a:normAutofit/>
          </a:bodyPr>
          <a:lstStyle/>
          <a:p>
            <a:r>
              <a:rPr lang="en-US" sz="4000" b="1" dirty="0"/>
              <a:t>KESIMPULAN</a:t>
            </a:r>
            <a:br>
              <a:rPr lang="id-ID" sz="4000" b="1" dirty="0"/>
            </a:br>
            <a:r>
              <a:rPr lang="en-US" sz="2700" i="1" dirty="0" err="1"/>
              <a:t>Sistem</a:t>
            </a:r>
            <a:r>
              <a:rPr lang="en-US" sz="2700" i="1" dirty="0"/>
              <a:t> </a:t>
            </a:r>
            <a:r>
              <a:rPr lang="en-US" sz="2700" i="1" dirty="0" err="1"/>
              <a:t>Berbasis</a:t>
            </a:r>
            <a:r>
              <a:rPr lang="en-US" sz="2700" i="1" dirty="0"/>
              <a:t> </a:t>
            </a:r>
            <a:r>
              <a:rPr lang="en-US" sz="2700" i="1" dirty="0" err="1"/>
              <a:t>Pengetahuan</a:t>
            </a:r>
            <a:endParaRPr lang="id-ID" sz="2700" i="1" dirty="0"/>
          </a:p>
        </p:txBody>
      </p:sp>
      <p:pic>
        <p:nvPicPr>
          <p:cNvPr id="5" name="Picture 4">
            <a:extLst>
              <a:ext uri="{FF2B5EF4-FFF2-40B4-BE49-F238E27FC236}">
                <a16:creationId xmlns:a16="http://schemas.microsoft.com/office/drawing/2014/main" id="{43222B24-B502-46BE-8949-E485AD794A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1969" y="665427"/>
            <a:ext cx="1859337" cy="1031592"/>
          </a:xfrm>
          <a:prstGeom prst="rect">
            <a:avLst/>
          </a:prstGeom>
        </p:spPr>
      </p:pic>
    </p:spTree>
    <p:extLst>
      <p:ext uri="{BB962C8B-B14F-4D97-AF65-F5344CB8AC3E}">
        <p14:creationId xmlns:p14="http://schemas.microsoft.com/office/powerpoint/2010/main" val="2771372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fade">
                                      <p:cBhvr>
                                        <p:cTn id="7" dur="500"/>
                                        <p:tgtEl>
                                          <p:spTgt spid="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fade">
                                      <p:cBhvr>
                                        <p:cTn id="12"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1">
            <a:extLst>
              <a:ext uri="{FF2B5EF4-FFF2-40B4-BE49-F238E27FC236}">
                <a16:creationId xmlns:a16="http://schemas.microsoft.com/office/drawing/2014/main" id="{EC095EDD-D25D-4D54-9AAD-D1F4417331BA}"/>
              </a:ext>
            </a:extLst>
          </p:cNvPr>
          <p:cNvSpPr txBox="1">
            <a:spLocks/>
          </p:cNvSpPr>
          <p:nvPr/>
        </p:nvSpPr>
        <p:spPr>
          <a:xfrm>
            <a:off x="1097279" y="1872854"/>
            <a:ext cx="10058400" cy="4303827"/>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60363" indent="-261938">
              <a:spcBef>
                <a:spcPts val="200"/>
              </a:spcBef>
              <a:spcAft>
                <a:spcPts val="1800"/>
              </a:spcAft>
              <a:buFont typeface="Arial" panose="020B0604020202020204" pitchFamily="34" charset="0"/>
              <a:buChar char="•"/>
            </a:pPr>
            <a:r>
              <a:rPr lang="sv-SE" sz="2400" dirty="0"/>
              <a:t>Pemrograman logika merupakan paradigma pemrograman deklaratif yang menekankan atas “apa” yang program lakukan, daripada “bagaimana” akan melakukan, dan Prolog adalah bahasa pemrograman yang menggunakan pemrograman logika untuk komputasi</a:t>
            </a:r>
          </a:p>
          <a:p>
            <a:pPr marL="360363" indent="-261938">
              <a:spcBef>
                <a:spcPts val="200"/>
              </a:spcBef>
              <a:spcAft>
                <a:spcPts val="1800"/>
              </a:spcAft>
              <a:buFont typeface="Arial" panose="020B0604020202020204" pitchFamily="34" charset="0"/>
              <a:buChar char="•"/>
            </a:pPr>
            <a:r>
              <a:rPr lang="sv-SE" sz="2400" dirty="0"/>
              <a:t>Sistem pakar dapat dikembangkan dengan bahasa pemrograman Prolog, yaitu menggunakan </a:t>
            </a:r>
            <a:r>
              <a:rPr lang="sv-SE" sz="2400" i="1" dirty="0"/>
              <a:t>rules </a:t>
            </a:r>
            <a:r>
              <a:rPr lang="sv-SE" sz="2400" dirty="0"/>
              <a:t>untuk membuat keputusan, dan </a:t>
            </a:r>
            <a:r>
              <a:rPr lang="sv-SE" sz="2400" i="1" dirty="0"/>
              <a:t>list</a:t>
            </a:r>
            <a:r>
              <a:rPr lang="sv-SE" sz="2400" dirty="0"/>
              <a:t> sebagai metode menyimpan data</a:t>
            </a:r>
          </a:p>
        </p:txBody>
      </p:sp>
      <p:sp>
        <p:nvSpPr>
          <p:cNvPr id="9" name="Title 1">
            <a:extLst>
              <a:ext uri="{FF2B5EF4-FFF2-40B4-BE49-F238E27FC236}">
                <a16:creationId xmlns:a16="http://schemas.microsoft.com/office/drawing/2014/main" id="{E2CC5DFC-1961-480F-8B2A-4937DFDC254E}"/>
              </a:ext>
            </a:extLst>
          </p:cNvPr>
          <p:cNvSpPr>
            <a:spLocks noGrp="1"/>
          </p:cNvSpPr>
          <p:nvPr>
            <p:ph type="title"/>
          </p:nvPr>
        </p:nvSpPr>
        <p:spPr>
          <a:xfrm>
            <a:off x="1097280" y="286603"/>
            <a:ext cx="10058400" cy="1450757"/>
          </a:xfrm>
        </p:spPr>
        <p:txBody>
          <a:bodyPr>
            <a:normAutofit/>
          </a:bodyPr>
          <a:lstStyle/>
          <a:p>
            <a:r>
              <a:rPr lang="en-US" sz="4000" b="1" dirty="0"/>
              <a:t>KESIMPULAN</a:t>
            </a:r>
            <a:br>
              <a:rPr lang="id-ID" sz="4000" b="1" dirty="0"/>
            </a:br>
            <a:r>
              <a:rPr lang="en-US" sz="2700" i="1" dirty="0" err="1"/>
              <a:t>Sistem</a:t>
            </a:r>
            <a:r>
              <a:rPr lang="en-US" sz="2700" i="1" dirty="0"/>
              <a:t> </a:t>
            </a:r>
            <a:r>
              <a:rPr lang="en-US" sz="2700" i="1" dirty="0" err="1"/>
              <a:t>Berbasis</a:t>
            </a:r>
            <a:r>
              <a:rPr lang="en-US" sz="2700" i="1" dirty="0"/>
              <a:t> </a:t>
            </a:r>
            <a:r>
              <a:rPr lang="en-US" sz="2700" i="1" dirty="0" err="1"/>
              <a:t>Pengetahuan</a:t>
            </a:r>
            <a:endParaRPr lang="id-ID" sz="2700" i="1" dirty="0"/>
          </a:p>
        </p:txBody>
      </p:sp>
      <p:pic>
        <p:nvPicPr>
          <p:cNvPr id="5" name="Picture 4">
            <a:extLst>
              <a:ext uri="{FF2B5EF4-FFF2-40B4-BE49-F238E27FC236}">
                <a16:creationId xmlns:a16="http://schemas.microsoft.com/office/drawing/2014/main" id="{43222B24-B502-46BE-8949-E485AD794A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1969" y="665427"/>
            <a:ext cx="1859337" cy="1031592"/>
          </a:xfrm>
          <a:prstGeom prst="rect">
            <a:avLst/>
          </a:prstGeom>
        </p:spPr>
      </p:pic>
      <p:sp>
        <p:nvSpPr>
          <p:cNvPr id="6" name="Content Placeholder 11">
            <a:extLst>
              <a:ext uri="{FF2B5EF4-FFF2-40B4-BE49-F238E27FC236}">
                <a16:creationId xmlns:a16="http://schemas.microsoft.com/office/drawing/2014/main" id="{5C1B1FDE-B179-453A-A6FE-7803F377346B}"/>
              </a:ext>
            </a:extLst>
          </p:cNvPr>
          <p:cNvSpPr txBox="1">
            <a:spLocks/>
          </p:cNvSpPr>
          <p:nvPr/>
        </p:nvSpPr>
        <p:spPr>
          <a:xfrm>
            <a:off x="7412182" y="5059330"/>
            <a:ext cx="3743497" cy="1117351"/>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lgn="r">
              <a:spcBef>
                <a:spcPts val="200"/>
              </a:spcBef>
              <a:buNone/>
            </a:pPr>
            <a:r>
              <a:rPr lang="en-US" sz="2200" b="1" i="1" dirty="0"/>
              <a:t>Kata </a:t>
            </a:r>
            <a:r>
              <a:rPr lang="en-US" sz="2200" b="1" i="1" dirty="0" err="1"/>
              <a:t>Kunci</a:t>
            </a:r>
            <a:endParaRPr lang="en-US" sz="2200" b="1" i="1" dirty="0"/>
          </a:p>
          <a:p>
            <a:pPr marL="98425" indent="0" algn="r">
              <a:spcBef>
                <a:spcPts val="200"/>
              </a:spcBef>
              <a:buNone/>
            </a:pPr>
            <a:r>
              <a:rPr lang="en-US" sz="2200" i="1" dirty="0"/>
              <a:t>“ </a:t>
            </a:r>
            <a:r>
              <a:rPr lang="en-US" sz="2200" i="1" dirty="0" err="1"/>
              <a:t>Seni</a:t>
            </a:r>
            <a:r>
              <a:rPr lang="en-US" sz="2200" i="1" dirty="0"/>
              <a:t> </a:t>
            </a:r>
            <a:r>
              <a:rPr lang="en-US" sz="2200" i="1" dirty="0" err="1"/>
              <a:t>memilah</a:t>
            </a:r>
            <a:r>
              <a:rPr lang="en-US" sz="2200" i="1" dirty="0"/>
              <a:t> </a:t>
            </a:r>
            <a:r>
              <a:rPr lang="id-ID" sz="2200" i="1"/>
              <a:t>dan</a:t>
            </a:r>
            <a:r>
              <a:rPr lang="en-US" sz="2200" i="1"/>
              <a:t> </a:t>
            </a:r>
            <a:r>
              <a:rPr lang="en-US" sz="2200" i="1" dirty="0" err="1"/>
              <a:t>menyelesaikan</a:t>
            </a:r>
            <a:r>
              <a:rPr lang="en-US" sz="2200" i="1" dirty="0"/>
              <a:t> </a:t>
            </a:r>
            <a:r>
              <a:rPr lang="en-US" sz="2200" i="1" dirty="0" err="1"/>
              <a:t>masalah</a:t>
            </a:r>
            <a:r>
              <a:rPr lang="en-US" sz="2200" i="1" dirty="0"/>
              <a:t> ”</a:t>
            </a:r>
          </a:p>
        </p:txBody>
      </p:sp>
    </p:spTree>
    <p:extLst>
      <p:ext uri="{BB962C8B-B14F-4D97-AF65-F5344CB8AC3E}">
        <p14:creationId xmlns:p14="http://schemas.microsoft.com/office/powerpoint/2010/main" val="1061300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fade">
                                      <p:cBhvr>
                                        <p:cTn id="7" dur="500"/>
                                        <p:tgtEl>
                                          <p:spTgt spid="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1">
            <a:extLst>
              <a:ext uri="{FF2B5EF4-FFF2-40B4-BE49-F238E27FC236}">
                <a16:creationId xmlns:a16="http://schemas.microsoft.com/office/drawing/2014/main" id="{D462B42B-228E-4116-8A40-1073DF7B7BF4}"/>
              </a:ext>
            </a:extLst>
          </p:cNvPr>
          <p:cNvSpPr txBox="1">
            <a:spLocks/>
          </p:cNvSpPr>
          <p:nvPr/>
        </p:nvSpPr>
        <p:spPr>
          <a:xfrm>
            <a:off x="1097280" y="1843547"/>
            <a:ext cx="10826496" cy="472785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200"/>
              </a:spcBef>
              <a:buNone/>
            </a:pPr>
            <a:r>
              <a:rPr lang="en-US" sz="1800" dirty="0" err="1"/>
              <a:t>Unduh</a:t>
            </a:r>
            <a:r>
              <a:rPr lang="en-US" sz="1800" dirty="0"/>
              <a:t> dan </a:t>
            </a:r>
            <a:r>
              <a:rPr lang="en-US" sz="1800" dirty="0" err="1"/>
              <a:t>pelajari</a:t>
            </a:r>
            <a:r>
              <a:rPr lang="en-US" sz="1800" dirty="0"/>
              <a:t> </a:t>
            </a:r>
            <a:r>
              <a:rPr lang="en-US" sz="1800" dirty="0" err="1"/>
              <a:t>seluruh</a:t>
            </a:r>
            <a:r>
              <a:rPr lang="en-US" sz="1800" dirty="0"/>
              <a:t> </a:t>
            </a:r>
            <a:r>
              <a:rPr lang="en-US" sz="1800" dirty="0" err="1"/>
              <a:t>lingkungan</a:t>
            </a:r>
            <a:r>
              <a:rPr lang="en-US" sz="1800" dirty="0"/>
              <a:t> </a:t>
            </a:r>
            <a:r>
              <a:rPr lang="en-US" sz="1800" dirty="0" err="1"/>
              <a:t>kerja</a:t>
            </a:r>
            <a:r>
              <a:rPr lang="en-US" sz="1800" dirty="0"/>
              <a:t> </a:t>
            </a:r>
            <a:r>
              <a:rPr lang="en-US" sz="1800" dirty="0" err="1"/>
              <a:t>dari</a:t>
            </a:r>
            <a:r>
              <a:rPr lang="en-US" sz="1800" dirty="0"/>
              <a:t> Prolog pada </a:t>
            </a:r>
            <a:r>
              <a:rPr lang="en-US" sz="1800" dirty="0" err="1"/>
              <a:t>tautan</a:t>
            </a:r>
            <a:r>
              <a:rPr lang="en-US" sz="1800" dirty="0"/>
              <a:t> </a:t>
            </a:r>
            <a:r>
              <a:rPr lang="en-US" sz="1800" dirty="0" err="1"/>
              <a:t>berikut</a:t>
            </a:r>
            <a:r>
              <a:rPr lang="en-US" sz="1800" dirty="0"/>
              <a:t> </a:t>
            </a:r>
          </a:p>
          <a:p>
            <a:pPr marL="98425" indent="0">
              <a:spcBef>
                <a:spcPts val="200"/>
              </a:spcBef>
              <a:buNone/>
            </a:pPr>
            <a:r>
              <a:rPr lang="en-US" sz="1800" dirty="0">
                <a:hlinkClick r:id="rId2"/>
              </a:rPr>
              <a:t>http://www.swi-prolog.org/Download.html</a:t>
            </a:r>
            <a:r>
              <a:rPr lang="en-US" sz="1800" dirty="0"/>
              <a:t> (</a:t>
            </a:r>
            <a:r>
              <a:rPr lang="en-US" sz="1800" dirty="0" err="1"/>
              <a:t>pilih</a:t>
            </a:r>
            <a:r>
              <a:rPr lang="en-US" sz="1800" dirty="0"/>
              <a:t> “stable release”)</a:t>
            </a:r>
          </a:p>
          <a:p>
            <a:pPr marL="441325" indent="-342900">
              <a:spcBef>
                <a:spcPts val="200"/>
              </a:spcBef>
              <a:buFont typeface="Arial" panose="020B0604020202020204" pitchFamily="34" charset="0"/>
              <a:buChar char="•"/>
            </a:pPr>
            <a:r>
              <a:rPr lang="en-US" sz="1800" dirty="0" err="1"/>
              <a:t>Ikuti</a:t>
            </a:r>
            <a:r>
              <a:rPr lang="en-US" sz="1800" dirty="0"/>
              <a:t> </a:t>
            </a:r>
            <a:r>
              <a:rPr lang="en-US" sz="1800" dirty="0" err="1"/>
              <a:t>langkah</a:t>
            </a:r>
            <a:r>
              <a:rPr lang="en-US" sz="1800" dirty="0"/>
              <a:t> </a:t>
            </a:r>
            <a:r>
              <a:rPr lang="en-US" sz="1800" dirty="0" err="1"/>
              <a:t>instalasi</a:t>
            </a:r>
            <a:r>
              <a:rPr lang="en-US" sz="1800" dirty="0"/>
              <a:t>: </a:t>
            </a:r>
            <a:r>
              <a:rPr lang="en-US" sz="1800" dirty="0">
                <a:hlinkClick r:id="rId3"/>
              </a:rPr>
              <a:t>https://www.youtube.com/watch?v=LnLb1Q802u4</a:t>
            </a:r>
            <a:endParaRPr lang="en-US" sz="1800" dirty="0"/>
          </a:p>
          <a:p>
            <a:pPr marL="441325" indent="-342900">
              <a:spcBef>
                <a:spcPts val="200"/>
              </a:spcBef>
              <a:buFont typeface="Arial" panose="020B0604020202020204" pitchFamily="34" charset="0"/>
              <a:buChar char="•"/>
            </a:pPr>
            <a:r>
              <a:rPr lang="en-US" sz="1800" dirty="0" err="1"/>
              <a:t>Ikuti</a:t>
            </a:r>
            <a:r>
              <a:rPr lang="en-US" sz="1800" dirty="0"/>
              <a:t> </a:t>
            </a:r>
            <a:r>
              <a:rPr lang="en-US" sz="1800" dirty="0" err="1"/>
              <a:t>langkah</a:t>
            </a:r>
            <a:r>
              <a:rPr lang="en-US" sz="1800" dirty="0"/>
              <a:t> tutorial </a:t>
            </a:r>
            <a:r>
              <a:rPr lang="en-US" sz="1800" dirty="0" err="1"/>
              <a:t>sederhana</a:t>
            </a:r>
            <a:r>
              <a:rPr lang="en-US" sz="1800" dirty="0"/>
              <a:t> </a:t>
            </a:r>
            <a:r>
              <a:rPr lang="en-US" sz="1800" dirty="0" err="1"/>
              <a:t>berikut</a:t>
            </a:r>
            <a:r>
              <a:rPr lang="en-US" sz="1800" dirty="0"/>
              <a:t>: </a:t>
            </a:r>
            <a:r>
              <a:rPr lang="en-US" sz="1800" dirty="0">
                <a:hlinkClick r:id="rId4"/>
              </a:rPr>
              <a:t>https://www.youtube.com/watch?v=Be1O9qqeZ8w</a:t>
            </a:r>
            <a:endParaRPr lang="en-US" sz="1800" dirty="0"/>
          </a:p>
          <a:p>
            <a:pPr marL="441325" indent="-342900">
              <a:spcBef>
                <a:spcPts val="200"/>
              </a:spcBef>
              <a:buFont typeface="Arial" panose="020B0604020202020204" pitchFamily="34" charset="0"/>
              <a:buChar char="•"/>
            </a:pPr>
            <a:r>
              <a:rPr lang="en-US" sz="1800" dirty="0" err="1"/>
              <a:t>Lengkapi</a:t>
            </a:r>
            <a:r>
              <a:rPr lang="en-US" sz="1800" dirty="0"/>
              <a:t> </a:t>
            </a:r>
            <a:r>
              <a:rPr lang="en-US" sz="1800" dirty="0" err="1"/>
              <a:t>pengetahuan</a:t>
            </a:r>
            <a:r>
              <a:rPr lang="en-US" sz="1800" dirty="0"/>
              <a:t> </a:t>
            </a:r>
            <a:r>
              <a:rPr lang="en-US" sz="1800" dirty="0" err="1"/>
              <a:t>anda</a:t>
            </a:r>
            <a:r>
              <a:rPr lang="en-US" sz="1800" dirty="0"/>
              <a:t>: </a:t>
            </a:r>
          </a:p>
          <a:p>
            <a:pPr marL="442913" lvl="1" indent="0">
              <a:buNone/>
            </a:pPr>
            <a:r>
              <a:rPr lang="en-US" dirty="0">
                <a:hlinkClick r:id="rId5"/>
              </a:rPr>
              <a:t>https://www.youtube.com/playlist?list=PLOCAiko58zvphb54fqcavwgLblIK-8XnA</a:t>
            </a:r>
          </a:p>
          <a:p>
            <a:pPr marL="442913" lvl="1" indent="0">
              <a:buNone/>
            </a:pPr>
            <a:r>
              <a:rPr lang="en-US" dirty="0">
                <a:hlinkClick r:id="rId6"/>
              </a:rPr>
              <a:t>https://www.youtube.com/@teknik2020dci/videos</a:t>
            </a:r>
            <a:r>
              <a:rPr lang="en-US" dirty="0"/>
              <a:t> </a:t>
            </a:r>
            <a:endParaRPr lang="en-US" dirty="0">
              <a:hlinkClick r:id="rId5"/>
            </a:endParaRPr>
          </a:p>
          <a:p>
            <a:pPr marL="442913" lvl="1" indent="0">
              <a:buNone/>
            </a:pPr>
            <a:r>
              <a:rPr lang="en-US" dirty="0">
                <a:hlinkClick r:id="rId5"/>
              </a:rPr>
              <a:t>https://www.youtube.com/@artificialintelligencestmi4743/videos</a:t>
            </a:r>
          </a:p>
          <a:p>
            <a:pPr marL="442913" lvl="1" indent="0">
              <a:buNone/>
            </a:pPr>
            <a:r>
              <a:rPr lang="en-US" dirty="0">
                <a:hlinkClick r:id="rId5"/>
              </a:rPr>
              <a:t>https://www.youtube.com/watch?v=4vv3EOjtpHo&amp;list=PLEJXowNB4kPy3_qhGksOO8ch_Di7T8_9E</a:t>
            </a:r>
            <a:endParaRPr lang="en-US" dirty="0"/>
          </a:p>
          <a:p>
            <a:pPr marL="441325" indent="-342900">
              <a:spcBef>
                <a:spcPts val="200"/>
              </a:spcBef>
              <a:buFont typeface="Arial" panose="020B0604020202020204" pitchFamily="34" charset="0"/>
              <a:buChar char="•"/>
            </a:pPr>
            <a:r>
              <a:rPr lang="en-US" sz="1800" dirty="0" err="1"/>
              <a:t>Silahkan</a:t>
            </a:r>
            <a:r>
              <a:rPr lang="en-US" sz="1800" dirty="0"/>
              <a:t> </a:t>
            </a:r>
            <a:r>
              <a:rPr lang="en-US" sz="1800" dirty="0" err="1"/>
              <a:t>cari</a:t>
            </a:r>
            <a:r>
              <a:rPr lang="en-US" sz="1800" dirty="0"/>
              <a:t> tutorial </a:t>
            </a:r>
            <a:r>
              <a:rPr lang="en-US" sz="1800" dirty="0" err="1"/>
              <a:t>lainnya</a:t>
            </a:r>
            <a:r>
              <a:rPr lang="en-US" sz="1800" dirty="0"/>
              <a:t> </a:t>
            </a:r>
            <a:r>
              <a:rPr lang="en-US" sz="1800" dirty="0" err="1"/>
              <a:t>dilangit</a:t>
            </a:r>
            <a:r>
              <a:rPr lang="en-US" sz="1800" dirty="0"/>
              <a:t> </a:t>
            </a:r>
            <a:r>
              <a:rPr lang="en-US" sz="1800" dirty="0" err="1"/>
              <a:t>untuk</a:t>
            </a:r>
            <a:r>
              <a:rPr lang="en-US" sz="1800" dirty="0"/>
              <a:t> </a:t>
            </a:r>
            <a:r>
              <a:rPr lang="en-US" sz="1800" dirty="0" err="1"/>
              <a:t>membuat</a:t>
            </a:r>
            <a:r>
              <a:rPr lang="en-US" sz="1800" dirty="0"/>
              <a:t> </a:t>
            </a:r>
            <a:r>
              <a:rPr lang="en-US" sz="1800" dirty="0" err="1"/>
              <a:t>akal</a:t>
            </a:r>
            <a:r>
              <a:rPr lang="en-US" sz="1800" dirty="0"/>
              <a:t> </a:t>
            </a:r>
            <a:r>
              <a:rPr lang="en-US" sz="1800" dirty="0" err="1"/>
              <a:t>sehat</a:t>
            </a:r>
            <a:r>
              <a:rPr lang="en-US" sz="1800" dirty="0"/>
              <a:t> </a:t>
            </a:r>
            <a:r>
              <a:rPr lang="en-US" sz="1800" dirty="0" err="1"/>
              <a:t>kita</a:t>
            </a:r>
            <a:r>
              <a:rPr lang="en-US" sz="1800" dirty="0"/>
              <a:t> </a:t>
            </a:r>
            <a:r>
              <a:rPr lang="en-US" sz="1800" dirty="0" err="1"/>
              <a:t>lebih</a:t>
            </a:r>
            <a:r>
              <a:rPr lang="en-US" sz="1800" dirty="0"/>
              <a:t> SEHAT !</a:t>
            </a:r>
          </a:p>
          <a:p>
            <a:pPr marL="98425" indent="0">
              <a:buNone/>
            </a:pPr>
            <a:r>
              <a:rPr lang="en-US" sz="1800" dirty="0" err="1"/>
              <a:t>Berdasarkan</a:t>
            </a:r>
            <a:r>
              <a:rPr lang="en-US" sz="1800" dirty="0"/>
              <a:t> </a:t>
            </a:r>
            <a:r>
              <a:rPr lang="en-US" sz="1800" dirty="0" err="1"/>
              <a:t>seluruh</a:t>
            </a:r>
            <a:r>
              <a:rPr lang="en-US" sz="1800" dirty="0"/>
              <a:t> </a:t>
            </a:r>
            <a:r>
              <a:rPr lang="en-US" sz="1800" dirty="0" err="1"/>
              <a:t>materi</a:t>
            </a:r>
            <a:r>
              <a:rPr lang="en-US" sz="1800" dirty="0"/>
              <a:t> pada slide ke-6, 7, dan 8 </a:t>
            </a:r>
            <a:r>
              <a:rPr lang="en-US" sz="1800" dirty="0" err="1"/>
              <a:t>buatlah</a:t>
            </a:r>
            <a:r>
              <a:rPr lang="en-US" sz="1800" dirty="0"/>
              <a:t> </a:t>
            </a:r>
            <a:r>
              <a:rPr lang="en-US" sz="1800" dirty="0" err="1"/>
              <a:t>sistem</a:t>
            </a:r>
            <a:r>
              <a:rPr lang="en-US" sz="1800" dirty="0"/>
              <a:t> </a:t>
            </a:r>
            <a:r>
              <a:rPr lang="en-US" sz="1800" dirty="0" err="1"/>
              <a:t>pakar</a:t>
            </a:r>
            <a:r>
              <a:rPr lang="en-US" sz="1800" dirty="0"/>
              <a:t> (</a:t>
            </a:r>
            <a:r>
              <a:rPr lang="en-US" sz="1800" dirty="0" err="1"/>
              <a:t>tema</a:t>
            </a:r>
            <a:r>
              <a:rPr lang="en-US" sz="1800" dirty="0"/>
              <a:t> </a:t>
            </a:r>
            <a:r>
              <a:rPr lang="en-US" sz="1800" dirty="0" err="1"/>
              <a:t>bebas</a:t>
            </a:r>
            <a:r>
              <a:rPr lang="en-US" sz="1800" dirty="0"/>
              <a:t>) </a:t>
            </a:r>
            <a:r>
              <a:rPr lang="en-US" sz="1800" dirty="0" err="1"/>
              <a:t>berdasarkan</a:t>
            </a:r>
            <a:r>
              <a:rPr lang="en-US" sz="1800" dirty="0"/>
              <a:t> </a:t>
            </a:r>
            <a:r>
              <a:rPr lang="en-US" sz="1800" dirty="0" err="1"/>
              <a:t>teknik</a:t>
            </a:r>
            <a:r>
              <a:rPr lang="en-US" sz="1800" dirty="0"/>
              <a:t> </a:t>
            </a:r>
            <a:r>
              <a:rPr lang="en-US" sz="1800" dirty="0" err="1"/>
              <a:t>representasi</a:t>
            </a:r>
            <a:r>
              <a:rPr lang="en-US" sz="1800" dirty="0"/>
              <a:t> </a:t>
            </a:r>
            <a:r>
              <a:rPr lang="en-US" sz="1800" dirty="0" err="1"/>
              <a:t>pengetahuan</a:t>
            </a:r>
            <a:r>
              <a:rPr lang="en-US" sz="1800" dirty="0"/>
              <a:t> </a:t>
            </a:r>
            <a:r>
              <a:rPr lang="en-US" sz="1800" i="1" dirty="0"/>
              <a:t>logic, rules and representation</a:t>
            </a:r>
            <a:r>
              <a:rPr lang="en-US" sz="1800" dirty="0"/>
              <a:t> </a:t>
            </a:r>
            <a:r>
              <a:rPr lang="en-US" sz="1800" dirty="0" err="1"/>
              <a:t>menggunakan</a:t>
            </a:r>
            <a:r>
              <a:rPr lang="en-US" sz="1800" dirty="0"/>
              <a:t> </a:t>
            </a:r>
            <a:r>
              <a:rPr lang="en-US" sz="1800" i="1" dirty="0"/>
              <a:t>logic programming</a:t>
            </a:r>
            <a:r>
              <a:rPr lang="en-US" sz="1800" dirty="0"/>
              <a:t> </a:t>
            </a:r>
            <a:r>
              <a:rPr lang="en-US" sz="1800" dirty="0" err="1"/>
              <a:t>dalam</a:t>
            </a:r>
            <a:r>
              <a:rPr lang="en-US" sz="1800" dirty="0"/>
              <a:t> </a:t>
            </a:r>
            <a:r>
              <a:rPr lang="en-US" sz="1800" dirty="0" err="1"/>
              <a:t>bahasa</a:t>
            </a:r>
            <a:r>
              <a:rPr lang="en-US" sz="1800" dirty="0"/>
              <a:t> PROLOG</a:t>
            </a:r>
          </a:p>
          <a:p>
            <a:pPr marL="98425" indent="0">
              <a:buNone/>
            </a:pPr>
            <a:r>
              <a:rPr lang="en-US" sz="1800" b="1" dirty="0" err="1"/>
              <a:t>Catatan</a:t>
            </a:r>
            <a:r>
              <a:rPr lang="en-US" sz="1800" b="1" dirty="0"/>
              <a:t>: </a:t>
            </a:r>
            <a:r>
              <a:rPr lang="en-US" sz="1800" dirty="0" err="1"/>
              <a:t>Laporan</a:t>
            </a:r>
            <a:r>
              <a:rPr lang="en-US" sz="1800" dirty="0"/>
              <a:t> dan program </a:t>
            </a:r>
            <a:r>
              <a:rPr lang="en-US" sz="1800" dirty="0" err="1"/>
              <a:t>dikumpulkan</a:t>
            </a:r>
            <a:r>
              <a:rPr lang="en-US" sz="1800" dirty="0"/>
              <a:t> </a:t>
            </a:r>
            <a:r>
              <a:rPr lang="en-US" sz="1800" dirty="0" err="1"/>
              <a:t>serta</a:t>
            </a:r>
            <a:r>
              <a:rPr lang="en-US" sz="1800" dirty="0"/>
              <a:t> </a:t>
            </a:r>
            <a:r>
              <a:rPr lang="en-US" sz="1800" dirty="0" err="1"/>
              <a:t>didemokan</a:t>
            </a:r>
            <a:r>
              <a:rPr lang="en-US" sz="1800" dirty="0"/>
              <a:t> pada </a:t>
            </a:r>
            <a:r>
              <a:rPr lang="en-US" sz="1800" dirty="0" err="1"/>
              <a:t>pertemuan</a:t>
            </a:r>
            <a:r>
              <a:rPr lang="en-US" sz="1800" dirty="0"/>
              <a:t> ke-11 </a:t>
            </a:r>
          </a:p>
        </p:txBody>
      </p:sp>
      <p:sp>
        <p:nvSpPr>
          <p:cNvPr id="19" name="Title 1">
            <a:extLst>
              <a:ext uri="{FF2B5EF4-FFF2-40B4-BE49-F238E27FC236}">
                <a16:creationId xmlns:a16="http://schemas.microsoft.com/office/drawing/2014/main" id="{EA40E7E7-A631-41A3-BF98-F0E6CCA2BBED}"/>
              </a:ext>
            </a:extLst>
          </p:cNvPr>
          <p:cNvSpPr>
            <a:spLocks noGrp="1"/>
          </p:cNvSpPr>
          <p:nvPr>
            <p:ph type="title"/>
          </p:nvPr>
        </p:nvSpPr>
        <p:spPr>
          <a:xfrm>
            <a:off x="1097280" y="286603"/>
            <a:ext cx="10058400" cy="1450757"/>
          </a:xfrm>
        </p:spPr>
        <p:txBody>
          <a:bodyPr>
            <a:normAutofit/>
          </a:bodyPr>
          <a:lstStyle/>
          <a:p>
            <a:r>
              <a:rPr lang="en-US" sz="4000" b="1" dirty="0"/>
              <a:t>TUGAS KELOMPOK</a:t>
            </a:r>
            <a:br>
              <a:rPr lang="id-ID" sz="4000" b="1" dirty="0"/>
            </a:br>
            <a:r>
              <a:rPr lang="en-US" sz="2700" i="1" dirty="0" err="1"/>
              <a:t>Opsi</a:t>
            </a:r>
            <a:r>
              <a:rPr lang="en-US" sz="2700" i="1" dirty="0"/>
              <a:t> </a:t>
            </a:r>
            <a:r>
              <a:rPr lang="en-US" sz="2700" i="1" dirty="0" err="1"/>
              <a:t>Tugas</a:t>
            </a:r>
            <a:r>
              <a:rPr lang="en-US" sz="2700" i="1" dirty="0"/>
              <a:t> </a:t>
            </a:r>
            <a:r>
              <a:rPr lang="en-US" sz="2700" i="1" dirty="0" err="1"/>
              <a:t>Besar</a:t>
            </a:r>
            <a:endParaRPr lang="id-ID" sz="2700" i="1" dirty="0"/>
          </a:p>
        </p:txBody>
      </p:sp>
      <p:pic>
        <p:nvPicPr>
          <p:cNvPr id="5" name="Picture 4">
            <a:extLst>
              <a:ext uri="{FF2B5EF4-FFF2-40B4-BE49-F238E27FC236}">
                <a16:creationId xmlns:a16="http://schemas.microsoft.com/office/drawing/2014/main" id="{E44D9933-81FF-40C8-83CD-4221CF48F2D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177460" y="637308"/>
            <a:ext cx="978219" cy="1009774"/>
          </a:xfrm>
          <a:prstGeom prst="rect">
            <a:avLst/>
          </a:prstGeom>
        </p:spPr>
      </p:pic>
    </p:spTree>
    <p:extLst>
      <p:ext uri="{BB962C8B-B14F-4D97-AF65-F5344CB8AC3E}">
        <p14:creationId xmlns:p14="http://schemas.microsoft.com/office/powerpoint/2010/main" val="27801249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id-ID" sz="4000" b="1" dirty="0"/>
              <a:t>TERIMA KASIH</a:t>
            </a:r>
            <a:br>
              <a:rPr lang="id-ID" sz="4000" b="1" dirty="0"/>
            </a:br>
            <a:endParaRPr lang="id-ID" sz="2800" b="1" dirty="0"/>
          </a:p>
        </p:txBody>
      </p:sp>
      <p:pic>
        <p:nvPicPr>
          <p:cNvPr id="11"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3105" y="2531854"/>
            <a:ext cx="4222750" cy="305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2" descr="earth-3d-space-tour-bi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6030" y="2261793"/>
            <a:ext cx="3232150" cy="359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94991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2000" fill="hold">
                                          <p:stCondLst>
                                            <p:cond delay="0"/>
                                          </p:stCondLst>
                                        </p:cTn>
                                        <p:tgtEl>
                                          <p:spTgt spid="11"/>
                                        </p:tgtEl>
                                        <p:attrNameLst>
                                          <p:attrName>style.visibility</p:attrName>
                                        </p:attrNameLst>
                                      </p:cBhvr>
                                      <p:to>
                                        <p:strVal val="visible"/>
                                      </p:to>
                                    </p:set>
                                    <p:animEffect transition="in" filter="fade">
                                      <p:cBhvr>
                                        <p:cTn id="7" dur="2000" fill="hold">
                                          <p:stCondLst>
                                            <p:cond delay="0"/>
                                          </p:stCondLst>
                                        </p:cTn>
                                        <p:tgtEl>
                                          <p:spTgt spid="11"/>
                                        </p:tgtEl>
                                      </p:cBhvr>
                                    </p:animEffect>
                                  </p:childTnLst>
                                </p:cTn>
                              </p:par>
                              <p:par>
                                <p:cTn id="8" presetID="35" presetClass="path" presetSubtype="0" accel="50000" decel="50000" fill="hold" nodeType="withEffect">
                                  <p:stCondLst>
                                    <p:cond delay="0"/>
                                  </p:stCondLst>
                                  <p:childTnLst>
                                    <p:animMotion origin="layout" path="M 0.0 0.0  L -0.25 0.0  E" pathEditMode="relative" ptsTypes="">
                                      <p:cBhvr>
                                        <p:cTn id="9" dur="2000" fill="hold">
                                          <p:stCondLst>
                                            <p:cond delay="0"/>
                                          </p:stCondLst>
                                        </p:cTn>
                                        <p:tgtEl>
                                          <p:spTgt spid="11"/>
                                        </p:tgtEl>
                                        <p:attrNameLst>
                                          <p:attrName>ppt_x</p:attrName>
                                          <p:attrName>ppt_y</p:attrName>
                                        </p:attrNameLst>
                                      </p:cBhvr>
                                    </p:animMotion>
                                  </p:childTnLst>
                                </p:cTn>
                              </p:par>
                              <p:par>
                                <p:cTn id="10" presetID="10" presetClass="entr" presetSubtype="0" fill="hold" nodeType="withEffect">
                                  <p:stCondLst>
                                    <p:cond delay="0"/>
                                  </p:stCondLst>
                                  <p:childTnLst>
                                    <p:set>
                                      <p:cBhvr>
                                        <p:cTn id="11" dur="1000" fill="hold">
                                          <p:stCondLst>
                                            <p:cond delay="0"/>
                                          </p:stCondLst>
                                        </p:cTn>
                                        <p:tgtEl>
                                          <p:spTgt spid="12"/>
                                        </p:tgtEl>
                                        <p:attrNameLst>
                                          <p:attrName>style.visibility</p:attrName>
                                        </p:attrNameLst>
                                      </p:cBhvr>
                                      <p:to>
                                        <p:strVal val="visible"/>
                                      </p:to>
                                    </p:set>
                                    <p:animEffect transition="in" filter="fade">
                                      <p:cBhvr>
                                        <p:cTn id="12" dur="1000" fill="hold">
                                          <p:stCondLst>
                                            <p:cond delay="0"/>
                                          </p:stCondLst>
                                        </p:cTn>
                                        <p:tgtEl>
                                          <p:spTgt spid="12"/>
                                        </p:tgtEl>
                                      </p:cBhvr>
                                    </p:animEffect>
                                  </p:childTnLst>
                                </p:cTn>
                              </p:par>
                              <p:par>
                                <p:cTn id="13" presetID="63" presetClass="path" presetSubtype="0" accel="50000" decel="50000" fill="hold" nodeType="withEffect">
                                  <p:stCondLst>
                                    <p:cond delay="500"/>
                                  </p:stCondLst>
                                  <p:childTnLst>
                                    <p:animMotion origin="layout" path="M 0.0 0.0  L 0.25 0.0  E" pathEditMode="relative" ptsTypes="">
                                      <p:cBhvr>
                                        <p:cTn id="14" dur="2000" fill="hold">
                                          <p:stCondLst>
                                            <p:cond delay="0"/>
                                          </p:stCondLst>
                                        </p:cTn>
                                        <p:tgtEl>
                                          <p:spTgt spid="1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31EF33E-A6F4-4CA7-B5D0-E7D1237BD608}"/>
              </a:ext>
            </a:extLst>
          </p:cNvPr>
          <p:cNvSpPr>
            <a:spLocks noGrp="1"/>
          </p:cNvSpPr>
          <p:nvPr>
            <p:ph type="title"/>
          </p:nvPr>
        </p:nvSpPr>
        <p:spPr>
          <a:xfrm>
            <a:off x="1097280" y="286603"/>
            <a:ext cx="10058400" cy="1450757"/>
          </a:xfrm>
        </p:spPr>
        <p:txBody>
          <a:bodyPr>
            <a:normAutofit/>
          </a:bodyPr>
          <a:lstStyle/>
          <a:p>
            <a:r>
              <a:rPr lang="en-US" sz="4000" b="1" dirty="0"/>
              <a:t>SISTEM PAKAR</a:t>
            </a:r>
            <a:br>
              <a:rPr lang="id-ID" sz="4000" b="1" dirty="0"/>
            </a:br>
            <a:r>
              <a:rPr lang="en-US" sz="2700" i="1" dirty="0" err="1"/>
              <a:t>Definisi</a:t>
            </a:r>
            <a:r>
              <a:rPr lang="en-US" sz="2700" i="1" dirty="0"/>
              <a:t> </a:t>
            </a:r>
            <a:r>
              <a:rPr lang="en-US" sz="2700" i="1" dirty="0" err="1"/>
              <a:t>Sistem</a:t>
            </a:r>
            <a:r>
              <a:rPr lang="en-US" sz="2700" i="1" dirty="0"/>
              <a:t> </a:t>
            </a:r>
            <a:r>
              <a:rPr lang="en-US" sz="2700" i="1" dirty="0" err="1"/>
              <a:t>Pakar</a:t>
            </a:r>
            <a:endParaRPr lang="id-ID" sz="2700" i="1" dirty="0"/>
          </a:p>
        </p:txBody>
      </p:sp>
      <p:sp>
        <p:nvSpPr>
          <p:cNvPr id="6" name="Content Placeholder 11">
            <a:extLst>
              <a:ext uri="{FF2B5EF4-FFF2-40B4-BE49-F238E27FC236}">
                <a16:creationId xmlns:a16="http://schemas.microsoft.com/office/drawing/2014/main" id="{E5CFEAD5-E07C-4250-B42D-6A5F8A0A799A}"/>
              </a:ext>
            </a:extLst>
          </p:cNvPr>
          <p:cNvSpPr txBox="1">
            <a:spLocks/>
          </p:cNvSpPr>
          <p:nvPr/>
        </p:nvSpPr>
        <p:spPr>
          <a:xfrm>
            <a:off x="1097279" y="1925933"/>
            <a:ext cx="10058401" cy="1157926"/>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lgn="ctr">
              <a:spcBef>
                <a:spcPts val="200"/>
              </a:spcBef>
              <a:buNone/>
            </a:pPr>
            <a:r>
              <a:rPr lang="en-US" sz="2500" i="1" dirty="0"/>
              <a:t>“ </a:t>
            </a:r>
            <a:r>
              <a:rPr lang="en-US" sz="2500" i="1" dirty="0" err="1"/>
              <a:t>Sistem</a:t>
            </a:r>
            <a:r>
              <a:rPr lang="en-US" sz="2500" i="1" dirty="0"/>
              <a:t> </a:t>
            </a:r>
            <a:r>
              <a:rPr lang="en-US" sz="2500" i="1" dirty="0" err="1"/>
              <a:t>pakar</a:t>
            </a:r>
            <a:r>
              <a:rPr lang="en-US" sz="2500" i="1" dirty="0"/>
              <a:t> </a:t>
            </a:r>
            <a:r>
              <a:rPr lang="en-US" sz="2500" i="1" dirty="0" err="1"/>
              <a:t>atau</a:t>
            </a:r>
            <a:r>
              <a:rPr lang="en-US" sz="2500" i="1" dirty="0"/>
              <a:t> expert systems (ES) </a:t>
            </a:r>
            <a:r>
              <a:rPr lang="en-US" sz="2500" i="1" dirty="0" err="1"/>
              <a:t>adalah</a:t>
            </a:r>
            <a:r>
              <a:rPr lang="en-US" sz="2500" i="1" dirty="0"/>
              <a:t> program </a:t>
            </a:r>
            <a:r>
              <a:rPr lang="en-US" sz="2500" i="1" dirty="0" err="1"/>
              <a:t>komputer</a:t>
            </a:r>
            <a:r>
              <a:rPr lang="en-US" sz="2500" i="1" dirty="0"/>
              <a:t> yang </a:t>
            </a:r>
            <a:r>
              <a:rPr lang="en-US" sz="2500" i="1" dirty="0" err="1"/>
              <a:t>dirancang</a:t>
            </a:r>
            <a:r>
              <a:rPr lang="en-US" sz="2500" i="1" dirty="0"/>
              <a:t> </a:t>
            </a:r>
            <a:r>
              <a:rPr lang="en-US" sz="2500" i="1" dirty="0" err="1"/>
              <a:t>untuk</a:t>
            </a:r>
            <a:r>
              <a:rPr lang="en-US" sz="2500" i="1" dirty="0"/>
              <a:t> </a:t>
            </a:r>
            <a:r>
              <a:rPr lang="en-US" sz="2500" i="1" dirty="0" err="1"/>
              <a:t>meniru</a:t>
            </a:r>
            <a:r>
              <a:rPr lang="en-US" sz="2500" i="1" dirty="0"/>
              <a:t> </a:t>
            </a:r>
            <a:r>
              <a:rPr lang="en-US" sz="2500" i="1" dirty="0" err="1"/>
              <a:t>pekerjaan</a:t>
            </a:r>
            <a:r>
              <a:rPr lang="en-US" sz="2500" i="1" dirty="0"/>
              <a:t> para </a:t>
            </a:r>
            <a:r>
              <a:rPr lang="en-US" sz="2500" i="1" dirty="0" err="1"/>
              <a:t>pakar</a:t>
            </a:r>
            <a:r>
              <a:rPr lang="en-US" sz="2500" i="1" dirty="0"/>
              <a:t> di </a:t>
            </a:r>
            <a:r>
              <a:rPr lang="en-US" sz="2500" i="1" dirty="0" err="1"/>
              <a:t>bidang</a:t>
            </a:r>
            <a:r>
              <a:rPr lang="en-US" sz="2500" i="1" dirty="0"/>
              <a:t> </a:t>
            </a:r>
            <a:r>
              <a:rPr lang="en-US" sz="2500" i="1" dirty="0" err="1"/>
              <a:t>pengetahuan</a:t>
            </a:r>
            <a:r>
              <a:rPr lang="en-US" sz="2500" i="1" dirty="0"/>
              <a:t> </a:t>
            </a:r>
            <a:r>
              <a:rPr lang="en-US" sz="2500" i="1" dirty="0" err="1"/>
              <a:t>tertentu</a:t>
            </a:r>
            <a:r>
              <a:rPr lang="en-US" sz="2500" i="1" dirty="0"/>
              <a:t> </a:t>
            </a:r>
            <a:r>
              <a:rPr lang="en-US" sz="2500" dirty="0"/>
              <a:t>“</a:t>
            </a:r>
          </a:p>
        </p:txBody>
      </p:sp>
      <p:sp>
        <p:nvSpPr>
          <p:cNvPr id="10" name="Content Placeholder 11">
            <a:extLst>
              <a:ext uri="{FF2B5EF4-FFF2-40B4-BE49-F238E27FC236}">
                <a16:creationId xmlns:a16="http://schemas.microsoft.com/office/drawing/2014/main" id="{B345FC37-C10F-4729-A837-1625721FF460}"/>
              </a:ext>
            </a:extLst>
          </p:cNvPr>
          <p:cNvSpPr txBox="1">
            <a:spLocks/>
          </p:cNvSpPr>
          <p:nvPr/>
        </p:nvSpPr>
        <p:spPr>
          <a:xfrm>
            <a:off x="1097279" y="3083859"/>
            <a:ext cx="10056433" cy="313422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0"/>
              </a:spcBef>
              <a:spcAft>
                <a:spcPts val="600"/>
              </a:spcAft>
              <a:buNone/>
            </a:pPr>
            <a:r>
              <a:rPr lang="en-US" sz="2400" b="1" dirty="0" err="1"/>
              <a:t>Deskripsi</a:t>
            </a:r>
            <a:r>
              <a:rPr lang="en-US" sz="2400" b="1" dirty="0"/>
              <a:t> </a:t>
            </a:r>
            <a:r>
              <a:rPr lang="en-US" sz="2400" b="1" dirty="0" err="1"/>
              <a:t>Sistem</a:t>
            </a:r>
            <a:endParaRPr lang="en-US" sz="2400" b="1" dirty="0"/>
          </a:p>
          <a:p>
            <a:pPr marL="354013" indent="-255588">
              <a:spcBef>
                <a:spcPts val="200"/>
              </a:spcBef>
              <a:buFont typeface="Arial" panose="020B0604020202020204" pitchFamily="34" charset="0"/>
              <a:buChar char="•"/>
            </a:pPr>
            <a:r>
              <a:rPr lang="en-US" sz="2200" dirty="0" err="1"/>
              <a:t>Terkait</a:t>
            </a:r>
            <a:r>
              <a:rPr lang="en-US" sz="2200" dirty="0"/>
              <a:t> proses </a:t>
            </a:r>
            <a:r>
              <a:rPr lang="en-US" sz="2200" dirty="0" err="1"/>
              <a:t>memperoleh</a:t>
            </a:r>
            <a:r>
              <a:rPr lang="en-US" sz="2200" dirty="0"/>
              <a:t> (</a:t>
            </a:r>
            <a:r>
              <a:rPr lang="en-US" sz="2200" dirty="0" err="1"/>
              <a:t>akuisisi</a:t>
            </a:r>
            <a:r>
              <a:rPr lang="en-US" sz="2200" dirty="0"/>
              <a:t>) </a:t>
            </a:r>
            <a:r>
              <a:rPr lang="en-US" sz="2200" dirty="0" err="1"/>
              <a:t>pengetahuan</a:t>
            </a:r>
            <a:r>
              <a:rPr lang="en-US" sz="2200" dirty="0"/>
              <a:t> </a:t>
            </a:r>
            <a:r>
              <a:rPr lang="en-US" sz="2200" dirty="0" err="1"/>
              <a:t>dari</a:t>
            </a:r>
            <a:r>
              <a:rPr lang="en-US" sz="2200" dirty="0"/>
              <a:t> </a:t>
            </a:r>
            <a:r>
              <a:rPr lang="en-US" sz="2200" dirty="0" err="1"/>
              <a:t>pakar</a:t>
            </a:r>
            <a:r>
              <a:rPr lang="en-US" sz="2200" dirty="0"/>
              <a:t> </a:t>
            </a:r>
            <a:r>
              <a:rPr lang="en-US" sz="2200" dirty="0" err="1"/>
              <a:t>atau</a:t>
            </a:r>
            <a:r>
              <a:rPr lang="en-US" sz="2200" dirty="0"/>
              <a:t> </a:t>
            </a:r>
            <a:r>
              <a:rPr lang="en-US" sz="2200" dirty="0" err="1"/>
              <a:t>sekelompok</a:t>
            </a:r>
            <a:r>
              <a:rPr lang="en-US" sz="2200" dirty="0"/>
              <a:t> </a:t>
            </a:r>
            <a:r>
              <a:rPr lang="en-US" sz="2200" dirty="0" err="1"/>
              <a:t>pakar</a:t>
            </a:r>
            <a:r>
              <a:rPr lang="en-US" sz="2200" dirty="0"/>
              <a:t>, dan </a:t>
            </a:r>
            <a:r>
              <a:rPr lang="en-US" sz="2200" dirty="0" err="1"/>
              <a:t>menggunakannya</a:t>
            </a:r>
            <a:r>
              <a:rPr lang="en-US" sz="2200" dirty="0"/>
              <a:t> </a:t>
            </a:r>
            <a:r>
              <a:rPr lang="en-US" sz="2200" dirty="0" err="1"/>
              <a:t>untuk</a:t>
            </a:r>
            <a:r>
              <a:rPr lang="en-US" sz="2200" dirty="0"/>
              <a:t> </a:t>
            </a:r>
            <a:r>
              <a:rPr lang="en-US" sz="2200" dirty="0" err="1"/>
              <a:t>membangun</a:t>
            </a:r>
            <a:r>
              <a:rPr lang="en-US" sz="2200" dirty="0"/>
              <a:t> </a:t>
            </a:r>
            <a:r>
              <a:rPr lang="en-US" sz="2200" dirty="0" err="1"/>
              <a:t>sistem</a:t>
            </a:r>
            <a:r>
              <a:rPr lang="en-US" sz="2200" dirty="0"/>
              <a:t> </a:t>
            </a:r>
            <a:r>
              <a:rPr lang="en-US" sz="2200" dirty="0" err="1"/>
              <a:t>berbasis</a:t>
            </a:r>
            <a:r>
              <a:rPr lang="en-US" sz="2200" dirty="0"/>
              <a:t> </a:t>
            </a:r>
            <a:r>
              <a:rPr lang="en-US" sz="2200" dirty="0" err="1"/>
              <a:t>pengetahuan</a:t>
            </a:r>
            <a:endParaRPr lang="en-US" sz="2200" dirty="0"/>
          </a:p>
          <a:p>
            <a:pPr marL="354013" indent="-255588">
              <a:spcBef>
                <a:spcPts val="200"/>
              </a:spcBef>
              <a:buFont typeface="Arial" panose="020B0604020202020204" pitchFamily="34" charset="0"/>
              <a:buChar char="•"/>
            </a:pPr>
            <a:r>
              <a:rPr lang="en-US" sz="2200" dirty="0" err="1"/>
              <a:t>Perwujudan</a:t>
            </a:r>
            <a:r>
              <a:rPr lang="en-US" sz="2200" dirty="0"/>
              <a:t> </a:t>
            </a:r>
            <a:r>
              <a:rPr lang="en-US" sz="2200" dirty="0" err="1"/>
              <a:t>komponen</a:t>
            </a:r>
            <a:r>
              <a:rPr lang="en-US" sz="2200" dirty="0"/>
              <a:t> </a:t>
            </a:r>
            <a:r>
              <a:rPr lang="en-US" sz="2200" dirty="0" err="1"/>
              <a:t>berbasis</a:t>
            </a:r>
            <a:r>
              <a:rPr lang="en-US" sz="2200" dirty="0"/>
              <a:t> </a:t>
            </a:r>
            <a:r>
              <a:rPr lang="en-US" sz="2200" dirty="0" err="1"/>
              <a:t>pengetahuan</a:t>
            </a:r>
            <a:r>
              <a:rPr lang="en-US" sz="2200" dirty="0"/>
              <a:t> di </a:t>
            </a:r>
            <a:r>
              <a:rPr lang="en-US" sz="2200" dirty="0" err="1"/>
              <a:t>dalam</a:t>
            </a:r>
            <a:r>
              <a:rPr lang="en-US" sz="2200" dirty="0"/>
              <a:t> </a:t>
            </a:r>
            <a:r>
              <a:rPr lang="en-US" sz="2200" dirty="0" err="1"/>
              <a:t>komputer</a:t>
            </a:r>
            <a:r>
              <a:rPr lang="en-US" sz="2200" dirty="0"/>
              <a:t> </a:t>
            </a:r>
            <a:r>
              <a:rPr lang="en-US" sz="2200" dirty="0" err="1"/>
              <a:t>dari</a:t>
            </a:r>
            <a:r>
              <a:rPr lang="en-US" sz="2200" dirty="0"/>
              <a:t> </a:t>
            </a:r>
            <a:r>
              <a:rPr lang="en-US" sz="2200" dirty="0" err="1"/>
              <a:t>keterampilan</a:t>
            </a:r>
            <a:r>
              <a:rPr lang="en-US" sz="2200" dirty="0"/>
              <a:t> </a:t>
            </a:r>
            <a:r>
              <a:rPr lang="en-US" sz="2200" dirty="0" err="1"/>
              <a:t>pakar</a:t>
            </a:r>
            <a:r>
              <a:rPr lang="en-US" sz="2200" dirty="0"/>
              <a:t>, </a:t>
            </a:r>
            <a:r>
              <a:rPr lang="en-US" sz="2200" dirty="0" err="1"/>
              <a:t>sehingga</a:t>
            </a:r>
            <a:r>
              <a:rPr lang="en-US" sz="2200" dirty="0"/>
              <a:t> </a:t>
            </a:r>
            <a:r>
              <a:rPr lang="en-US" sz="2200" dirty="0" err="1"/>
              <a:t>sistem</a:t>
            </a:r>
            <a:r>
              <a:rPr lang="en-US" sz="2200" dirty="0"/>
              <a:t> </a:t>
            </a:r>
            <a:r>
              <a:rPr lang="en-US" sz="2200" dirty="0" err="1"/>
              <a:t>dapat</a:t>
            </a:r>
            <a:r>
              <a:rPr lang="en-US" sz="2200" dirty="0"/>
              <a:t> </a:t>
            </a:r>
            <a:r>
              <a:rPr lang="en-US" sz="2200" dirty="0" err="1"/>
              <a:t>menawarkan</a:t>
            </a:r>
            <a:r>
              <a:rPr lang="en-US" sz="2200" dirty="0"/>
              <a:t> </a:t>
            </a:r>
            <a:r>
              <a:rPr lang="en-US" sz="2200" dirty="0" err="1"/>
              <a:t>nasihat</a:t>
            </a:r>
            <a:r>
              <a:rPr lang="en-US" sz="2200" dirty="0"/>
              <a:t> </a:t>
            </a:r>
            <a:r>
              <a:rPr lang="en-US" sz="2200" dirty="0" err="1"/>
              <a:t>atau</a:t>
            </a:r>
            <a:r>
              <a:rPr lang="en-US" sz="2200" dirty="0"/>
              <a:t> </a:t>
            </a:r>
            <a:r>
              <a:rPr lang="en-US" sz="2200" dirty="0" err="1"/>
              <a:t>mengambil</a:t>
            </a:r>
            <a:r>
              <a:rPr lang="en-US" sz="2200" dirty="0"/>
              <a:t> </a:t>
            </a:r>
            <a:r>
              <a:rPr lang="en-US" sz="2200" dirty="0" err="1"/>
              <a:t>keputusan</a:t>
            </a:r>
            <a:r>
              <a:rPr lang="en-US" sz="2200" dirty="0"/>
              <a:t> </a:t>
            </a:r>
            <a:r>
              <a:rPr lang="en-US" sz="2200" dirty="0" err="1"/>
              <a:t>cerdas</a:t>
            </a:r>
            <a:r>
              <a:rPr lang="en-US" sz="2200" dirty="0"/>
              <a:t> </a:t>
            </a:r>
            <a:r>
              <a:rPr lang="en-US" sz="2200" dirty="0" err="1"/>
              <a:t>tentang</a:t>
            </a:r>
            <a:r>
              <a:rPr lang="en-US" sz="2200" dirty="0"/>
              <a:t> </a:t>
            </a:r>
            <a:r>
              <a:rPr lang="en-US" sz="2200" dirty="0" err="1"/>
              <a:t>fungsi</a:t>
            </a:r>
            <a:r>
              <a:rPr lang="en-US" sz="2200" dirty="0"/>
              <a:t> </a:t>
            </a:r>
            <a:r>
              <a:rPr lang="en-US" sz="2200" dirty="0" err="1"/>
              <a:t>pemrosesan</a:t>
            </a:r>
            <a:endParaRPr lang="en-US" sz="2200" dirty="0"/>
          </a:p>
          <a:p>
            <a:pPr marL="354013" indent="-255588">
              <a:spcBef>
                <a:spcPts val="200"/>
              </a:spcBef>
              <a:buFont typeface="Arial" panose="020B0604020202020204" pitchFamily="34" charset="0"/>
              <a:buChar char="•"/>
            </a:pPr>
            <a:r>
              <a:rPr lang="en-US" sz="2200" dirty="0" err="1"/>
              <a:t>Karakteristik</a:t>
            </a:r>
            <a:r>
              <a:rPr lang="en-US" sz="2200" dirty="0"/>
              <a:t> </a:t>
            </a:r>
            <a:r>
              <a:rPr lang="en-US" sz="2200" dirty="0" err="1"/>
              <a:t>dasarnya</a:t>
            </a:r>
            <a:r>
              <a:rPr lang="en-US" sz="2200" dirty="0"/>
              <a:t> </a:t>
            </a:r>
            <a:r>
              <a:rPr lang="en-US" sz="2200" dirty="0" err="1"/>
              <a:t>adalah</a:t>
            </a:r>
            <a:r>
              <a:rPr lang="en-US" sz="2200" dirty="0"/>
              <a:t> </a:t>
            </a:r>
            <a:r>
              <a:rPr lang="en-US" sz="2200" dirty="0" err="1"/>
              <a:t>kemampuan</a:t>
            </a:r>
            <a:r>
              <a:rPr lang="en-US" sz="2200" dirty="0"/>
              <a:t> </a:t>
            </a:r>
            <a:r>
              <a:rPr lang="en-US" sz="2200" dirty="0" err="1"/>
              <a:t>sistem</a:t>
            </a:r>
            <a:r>
              <a:rPr lang="en-US" sz="2200" dirty="0"/>
              <a:t>, </a:t>
            </a:r>
            <a:r>
              <a:rPr lang="en-US" sz="2200" dirty="0" err="1"/>
              <a:t>sesuai</a:t>
            </a:r>
            <a:r>
              <a:rPr lang="en-US" sz="2200" dirty="0"/>
              <a:t> </a:t>
            </a:r>
            <a:r>
              <a:rPr lang="en-US" sz="2200" dirty="0" err="1"/>
              <a:t>permintaan</a:t>
            </a:r>
            <a:r>
              <a:rPr lang="en-US" sz="2200" dirty="0"/>
              <a:t>, </a:t>
            </a:r>
            <a:r>
              <a:rPr lang="en-US" sz="2200" dirty="0" err="1"/>
              <a:t>untuk</a:t>
            </a:r>
            <a:r>
              <a:rPr lang="en-US" sz="2200" dirty="0"/>
              <a:t> </a:t>
            </a:r>
            <a:r>
              <a:rPr lang="en-US" sz="2200" dirty="0" err="1"/>
              <a:t>menjustifikasi</a:t>
            </a:r>
            <a:r>
              <a:rPr lang="en-US" sz="2200" dirty="0"/>
              <a:t> </a:t>
            </a:r>
            <a:r>
              <a:rPr lang="en-US" sz="2200" dirty="0" err="1"/>
              <a:t>jalur</a:t>
            </a:r>
            <a:r>
              <a:rPr lang="en-US" sz="2200" dirty="0"/>
              <a:t> </a:t>
            </a:r>
            <a:r>
              <a:rPr lang="en-US" sz="2200" dirty="0" err="1"/>
              <a:t>penalarannya</a:t>
            </a:r>
            <a:r>
              <a:rPr lang="en-US" sz="2200" dirty="0"/>
              <a:t> </a:t>
            </a:r>
            <a:r>
              <a:rPr lang="en-US" sz="2200" dirty="0" err="1"/>
              <a:t>sendiri</a:t>
            </a:r>
            <a:r>
              <a:rPr lang="en-US" sz="2200" dirty="0"/>
              <a:t> </a:t>
            </a:r>
            <a:r>
              <a:rPr lang="en-US" sz="2200" dirty="0" err="1"/>
              <a:t>dengan</a:t>
            </a:r>
            <a:r>
              <a:rPr lang="en-US" sz="2200" dirty="0"/>
              <a:t> </a:t>
            </a:r>
            <a:r>
              <a:rPr lang="en-US" sz="2200" dirty="0" err="1"/>
              <a:t>cara</a:t>
            </a:r>
            <a:r>
              <a:rPr lang="en-US" sz="2200" dirty="0"/>
              <a:t> </a:t>
            </a:r>
            <a:r>
              <a:rPr lang="en-US" sz="2200" dirty="0" err="1"/>
              <a:t>langsung</a:t>
            </a:r>
            <a:r>
              <a:rPr lang="en-US" sz="2200" dirty="0"/>
              <a:t> yang </a:t>
            </a:r>
            <a:r>
              <a:rPr lang="en-US" sz="2200" dirty="0" err="1"/>
              <a:t>dapat</a:t>
            </a:r>
            <a:r>
              <a:rPr lang="en-US" sz="2200" dirty="0"/>
              <a:t> </a:t>
            </a:r>
            <a:r>
              <a:rPr lang="en-US" sz="2200" dirty="0" err="1"/>
              <a:t>dipahami</a:t>
            </a:r>
            <a:r>
              <a:rPr lang="en-US" sz="2200" dirty="0"/>
              <a:t> </a:t>
            </a:r>
          </a:p>
          <a:p>
            <a:pPr marL="354013" indent="-255588">
              <a:spcBef>
                <a:spcPts val="200"/>
              </a:spcBef>
              <a:buFont typeface="Arial" panose="020B0604020202020204" pitchFamily="34" charset="0"/>
              <a:buChar char="•"/>
            </a:pPr>
            <a:r>
              <a:rPr lang="en-US" sz="2200" dirty="0"/>
              <a:t>Gaya yang </a:t>
            </a:r>
            <a:r>
              <a:rPr lang="en-US" sz="2200" dirty="0" err="1"/>
              <a:t>diadopsi</a:t>
            </a:r>
            <a:r>
              <a:rPr lang="en-US" sz="2200" dirty="0"/>
              <a:t> </a:t>
            </a:r>
            <a:r>
              <a:rPr lang="en-US" sz="2200" dirty="0" err="1"/>
              <a:t>untuk</a:t>
            </a:r>
            <a:r>
              <a:rPr lang="en-US" sz="2200" dirty="0"/>
              <a:t> </a:t>
            </a:r>
            <a:r>
              <a:rPr lang="en-US" sz="2200" dirty="0" err="1"/>
              <a:t>mencapai</a:t>
            </a:r>
            <a:r>
              <a:rPr lang="en-US" sz="2200" dirty="0"/>
              <a:t> </a:t>
            </a:r>
            <a:r>
              <a:rPr lang="en-US" sz="2200" dirty="0" err="1"/>
              <a:t>karakteristik</a:t>
            </a:r>
            <a:r>
              <a:rPr lang="en-US" sz="2200" dirty="0"/>
              <a:t> </a:t>
            </a:r>
            <a:r>
              <a:rPr lang="en-US" sz="2200" dirty="0" err="1"/>
              <a:t>ini</a:t>
            </a:r>
            <a:r>
              <a:rPr lang="en-US" sz="2200" dirty="0"/>
              <a:t> </a:t>
            </a:r>
            <a:r>
              <a:rPr lang="en-US" sz="2200" dirty="0" err="1"/>
              <a:t>adalah</a:t>
            </a:r>
            <a:r>
              <a:rPr lang="en-US" sz="2200" dirty="0"/>
              <a:t> </a:t>
            </a:r>
            <a:r>
              <a:rPr lang="en-US" sz="2200" i="1" dirty="0"/>
              <a:t>rule based programming</a:t>
            </a:r>
          </a:p>
        </p:txBody>
      </p:sp>
      <p:pic>
        <p:nvPicPr>
          <p:cNvPr id="7" name="Picture 6">
            <a:extLst>
              <a:ext uri="{FF2B5EF4-FFF2-40B4-BE49-F238E27FC236}">
                <a16:creationId xmlns:a16="http://schemas.microsoft.com/office/drawing/2014/main" id="{601D0BD5-A702-4A45-BCA8-4F8F7C63CE64}"/>
              </a:ext>
            </a:extLst>
          </p:cNvPr>
          <p:cNvPicPr>
            <a:picLocks noChangeAspect="1"/>
          </p:cNvPicPr>
          <p:nvPr/>
        </p:nvPicPr>
        <p:blipFill>
          <a:blip r:embed="rId2"/>
          <a:stretch>
            <a:fillRect/>
          </a:stretch>
        </p:blipFill>
        <p:spPr>
          <a:xfrm>
            <a:off x="9869617" y="630252"/>
            <a:ext cx="1286063" cy="1030778"/>
          </a:xfrm>
          <a:prstGeom prst="rect">
            <a:avLst/>
          </a:prstGeom>
        </p:spPr>
      </p:pic>
    </p:spTree>
    <p:extLst>
      <p:ext uri="{BB962C8B-B14F-4D97-AF65-F5344CB8AC3E}">
        <p14:creationId xmlns:p14="http://schemas.microsoft.com/office/powerpoint/2010/main" val="1337578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31EF33E-A6F4-4CA7-B5D0-E7D1237BD608}"/>
              </a:ext>
            </a:extLst>
          </p:cNvPr>
          <p:cNvSpPr>
            <a:spLocks noGrp="1"/>
          </p:cNvSpPr>
          <p:nvPr>
            <p:ph type="title"/>
          </p:nvPr>
        </p:nvSpPr>
        <p:spPr>
          <a:xfrm>
            <a:off x="1097280" y="286603"/>
            <a:ext cx="10058400" cy="1450757"/>
          </a:xfrm>
        </p:spPr>
        <p:txBody>
          <a:bodyPr>
            <a:normAutofit/>
          </a:bodyPr>
          <a:lstStyle/>
          <a:p>
            <a:r>
              <a:rPr lang="en-US" sz="4000" b="1" dirty="0"/>
              <a:t>SISTEM PAKAR</a:t>
            </a:r>
            <a:br>
              <a:rPr lang="id-ID" sz="4000" b="1" dirty="0"/>
            </a:br>
            <a:r>
              <a:rPr lang="en-US" sz="2700" i="1" dirty="0" err="1"/>
              <a:t>Konsep</a:t>
            </a:r>
            <a:r>
              <a:rPr lang="en-US" sz="2700" i="1" dirty="0"/>
              <a:t> </a:t>
            </a:r>
            <a:r>
              <a:rPr lang="en-US" sz="2700" i="1" dirty="0" err="1"/>
              <a:t>Sistem</a:t>
            </a:r>
            <a:r>
              <a:rPr lang="en-US" sz="2700" i="1" dirty="0"/>
              <a:t> </a:t>
            </a:r>
            <a:r>
              <a:rPr lang="en-US" sz="2700" i="1" dirty="0" err="1"/>
              <a:t>Pakar</a:t>
            </a:r>
            <a:endParaRPr lang="id-ID" sz="2700" i="1" dirty="0"/>
          </a:p>
        </p:txBody>
      </p:sp>
      <p:sp>
        <p:nvSpPr>
          <p:cNvPr id="10" name="Content Placeholder 11">
            <a:extLst>
              <a:ext uri="{FF2B5EF4-FFF2-40B4-BE49-F238E27FC236}">
                <a16:creationId xmlns:a16="http://schemas.microsoft.com/office/drawing/2014/main" id="{B345FC37-C10F-4729-A837-1625721FF460}"/>
              </a:ext>
            </a:extLst>
          </p:cNvPr>
          <p:cNvSpPr txBox="1">
            <a:spLocks/>
          </p:cNvSpPr>
          <p:nvPr/>
        </p:nvSpPr>
        <p:spPr>
          <a:xfrm>
            <a:off x="1097279" y="1856509"/>
            <a:ext cx="5536603" cy="3109938"/>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0"/>
              </a:spcBef>
              <a:spcAft>
                <a:spcPts val="600"/>
              </a:spcAft>
              <a:buNone/>
            </a:pPr>
            <a:r>
              <a:rPr lang="en-US" sz="2400" b="1" dirty="0" err="1"/>
              <a:t>Karateristik</a:t>
            </a:r>
            <a:r>
              <a:rPr lang="en-US" sz="2400" b="1" dirty="0"/>
              <a:t> </a:t>
            </a:r>
            <a:r>
              <a:rPr lang="en-US" sz="2400" b="1" dirty="0" err="1"/>
              <a:t>Sistem</a:t>
            </a:r>
            <a:endParaRPr lang="en-US" sz="2400" b="1" dirty="0"/>
          </a:p>
          <a:p>
            <a:pPr marL="354013" indent="-255588">
              <a:spcBef>
                <a:spcPts val="200"/>
              </a:spcBef>
              <a:buFont typeface="Arial" panose="020B0604020202020204" pitchFamily="34" charset="0"/>
              <a:buChar char="•"/>
            </a:pPr>
            <a:r>
              <a:rPr lang="en-US" dirty="0" err="1"/>
              <a:t>Menggunakan</a:t>
            </a:r>
            <a:r>
              <a:rPr lang="en-US" dirty="0"/>
              <a:t> </a:t>
            </a:r>
            <a:r>
              <a:rPr lang="en-US" dirty="0" err="1"/>
              <a:t>pengetahuan</a:t>
            </a:r>
            <a:endParaRPr lang="en-US" dirty="0"/>
          </a:p>
          <a:p>
            <a:pPr marL="354013" indent="-255588">
              <a:spcBef>
                <a:spcPts val="200"/>
              </a:spcBef>
              <a:buFont typeface="Arial" panose="020B0604020202020204" pitchFamily="34" charset="0"/>
              <a:buChar char="•"/>
            </a:pPr>
            <a:r>
              <a:rPr lang="en-US" dirty="0" err="1"/>
              <a:t>Memiliki</a:t>
            </a:r>
            <a:r>
              <a:rPr lang="en-US" dirty="0"/>
              <a:t> </a:t>
            </a:r>
            <a:r>
              <a:rPr lang="en-US" dirty="0" err="1"/>
              <a:t>beberapa</a:t>
            </a:r>
            <a:r>
              <a:rPr lang="en-US" dirty="0"/>
              <a:t> </a:t>
            </a:r>
            <a:r>
              <a:rPr lang="en-US" dirty="0" err="1"/>
              <a:t>cara</a:t>
            </a:r>
            <a:r>
              <a:rPr lang="en-US" dirty="0"/>
              <a:t> </a:t>
            </a:r>
            <a:r>
              <a:rPr lang="en-US" dirty="0" err="1"/>
              <a:t>menyimpan</a:t>
            </a:r>
            <a:r>
              <a:rPr lang="en-US" dirty="0"/>
              <a:t> </a:t>
            </a:r>
            <a:r>
              <a:rPr lang="en-US" dirty="0" err="1"/>
              <a:t>pengetahuan</a:t>
            </a:r>
            <a:r>
              <a:rPr lang="en-US" dirty="0"/>
              <a:t> </a:t>
            </a:r>
          </a:p>
          <a:p>
            <a:pPr marL="354013" indent="-255588">
              <a:spcBef>
                <a:spcPts val="200"/>
              </a:spcBef>
              <a:buFont typeface="Arial" panose="020B0604020202020204" pitchFamily="34" charset="0"/>
              <a:buChar char="•"/>
            </a:pPr>
            <a:r>
              <a:rPr lang="en-US" dirty="0" err="1"/>
              <a:t>Memiliki</a:t>
            </a:r>
            <a:r>
              <a:rPr lang="en-US" dirty="0"/>
              <a:t> </a:t>
            </a:r>
            <a:r>
              <a:rPr lang="en-US" dirty="0" err="1"/>
              <a:t>beberapa</a:t>
            </a:r>
            <a:r>
              <a:rPr lang="en-US" dirty="0"/>
              <a:t> </a:t>
            </a:r>
            <a:r>
              <a:rPr lang="en-US" dirty="0" err="1"/>
              <a:t>cara</a:t>
            </a:r>
            <a:r>
              <a:rPr lang="en-US" dirty="0"/>
              <a:t> </a:t>
            </a:r>
            <a:r>
              <a:rPr lang="en-US" dirty="0" err="1"/>
              <a:t>inferensi</a:t>
            </a:r>
            <a:r>
              <a:rPr lang="en-US" dirty="0"/>
              <a:t> </a:t>
            </a:r>
            <a:r>
              <a:rPr lang="en-US" dirty="0" err="1"/>
              <a:t>untuk</a:t>
            </a:r>
            <a:r>
              <a:rPr lang="en-US" dirty="0"/>
              <a:t> </a:t>
            </a:r>
            <a:r>
              <a:rPr lang="en-US" dirty="0" err="1"/>
              <a:t>memproses</a:t>
            </a:r>
            <a:r>
              <a:rPr lang="en-US" dirty="0"/>
              <a:t> </a:t>
            </a:r>
            <a:r>
              <a:rPr lang="en-US" dirty="0" err="1"/>
              <a:t>pengetahuan</a:t>
            </a:r>
            <a:endParaRPr lang="en-US" dirty="0"/>
          </a:p>
          <a:p>
            <a:pPr marL="354013" indent="-255588">
              <a:spcBef>
                <a:spcPts val="200"/>
              </a:spcBef>
              <a:buFont typeface="Arial" panose="020B0604020202020204" pitchFamily="34" charset="0"/>
              <a:buChar char="•"/>
            </a:pPr>
            <a:r>
              <a:rPr lang="en-US" dirty="0"/>
              <a:t>Mampu </a:t>
            </a:r>
            <a:r>
              <a:rPr lang="en-US" dirty="0" err="1"/>
              <a:t>bertindak</a:t>
            </a:r>
            <a:r>
              <a:rPr lang="en-US" dirty="0"/>
              <a:t> </a:t>
            </a:r>
            <a:r>
              <a:rPr lang="en-US" dirty="0" err="1"/>
              <a:t>sebagai</a:t>
            </a:r>
            <a:r>
              <a:rPr lang="en-US" dirty="0"/>
              <a:t> </a:t>
            </a:r>
            <a:r>
              <a:rPr lang="en-US" dirty="0" err="1"/>
              <a:t>pakar</a:t>
            </a:r>
            <a:r>
              <a:rPr lang="en-US" dirty="0"/>
              <a:t> </a:t>
            </a:r>
            <a:r>
              <a:rPr lang="en-US" dirty="0" err="1"/>
              <a:t>manusia</a:t>
            </a:r>
            <a:r>
              <a:rPr lang="en-US" dirty="0"/>
              <a:t> </a:t>
            </a:r>
            <a:r>
              <a:rPr lang="en-US" dirty="0" err="1"/>
              <a:t>untuk</a:t>
            </a:r>
            <a:r>
              <a:rPr lang="en-US" dirty="0"/>
              <a:t> </a:t>
            </a:r>
            <a:r>
              <a:rPr lang="en-US" dirty="0" err="1"/>
              <a:t>pengambilan</a:t>
            </a:r>
            <a:r>
              <a:rPr lang="en-US" dirty="0"/>
              <a:t> </a:t>
            </a:r>
            <a:r>
              <a:rPr lang="en-US" dirty="0" err="1"/>
              <a:t>keputusan</a:t>
            </a:r>
            <a:r>
              <a:rPr lang="en-US" dirty="0"/>
              <a:t> </a:t>
            </a:r>
            <a:r>
              <a:rPr lang="en-US" dirty="0" err="1"/>
              <a:t>tingkat</a:t>
            </a:r>
            <a:r>
              <a:rPr lang="en-US" dirty="0"/>
              <a:t> </a:t>
            </a:r>
            <a:r>
              <a:rPr lang="en-US" dirty="0" err="1"/>
              <a:t>tinggi</a:t>
            </a:r>
            <a:r>
              <a:rPr lang="en-US" dirty="0"/>
              <a:t> </a:t>
            </a:r>
            <a:r>
              <a:rPr lang="en-US" dirty="0" err="1"/>
              <a:t>dalam</a:t>
            </a:r>
            <a:r>
              <a:rPr lang="en-US" dirty="0"/>
              <a:t> area </a:t>
            </a:r>
            <a:r>
              <a:rPr lang="en-US" dirty="0" err="1"/>
              <a:t>tertentu</a:t>
            </a:r>
            <a:endParaRPr lang="en-US" i="1" dirty="0"/>
          </a:p>
        </p:txBody>
      </p:sp>
      <p:pic>
        <p:nvPicPr>
          <p:cNvPr id="7" name="Picture 6">
            <a:extLst>
              <a:ext uri="{FF2B5EF4-FFF2-40B4-BE49-F238E27FC236}">
                <a16:creationId xmlns:a16="http://schemas.microsoft.com/office/drawing/2014/main" id="{601D0BD5-A702-4A45-BCA8-4F8F7C63CE64}"/>
              </a:ext>
            </a:extLst>
          </p:cNvPr>
          <p:cNvPicPr>
            <a:picLocks noChangeAspect="1"/>
          </p:cNvPicPr>
          <p:nvPr/>
        </p:nvPicPr>
        <p:blipFill>
          <a:blip r:embed="rId2"/>
          <a:stretch>
            <a:fillRect/>
          </a:stretch>
        </p:blipFill>
        <p:spPr>
          <a:xfrm>
            <a:off x="9869617" y="630252"/>
            <a:ext cx="1286063" cy="1030778"/>
          </a:xfrm>
          <a:prstGeom prst="rect">
            <a:avLst/>
          </a:prstGeom>
        </p:spPr>
      </p:pic>
      <p:sp>
        <p:nvSpPr>
          <p:cNvPr id="8" name="Content Placeholder 11">
            <a:extLst>
              <a:ext uri="{FF2B5EF4-FFF2-40B4-BE49-F238E27FC236}">
                <a16:creationId xmlns:a16="http://schemas.microsoft.com/office/drawing/2014/main" id="{3EFE6C01-4CB8-4660-B736-E723C4BB4F93}"/>
              </a:ext>
            </a:extLst>
          </p:cNvPr>
          <p:cNvSpPr txBox="1">
            <a:spLocks/>
          </p:cNvSpPr>
          <p:nvPr/>
        </p:nvSpPr>
        <p:spPr>
          <a:xfrm>
            <a:off x="1097280" y="4589938"/>
            <a:ext cx="10058400" cy="1792933"/>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0"/>
              </a:spcBef>
              <a:spcAft>
                <a:spcPts val="600"/>
              </a:spcAft>
              <a:buNone/>
            </a:pPr>
            <a:r>
              <a:rPr lang="en-US" sz="2400" b="1" dirty="0"/>
              <a:t>Fitur </a:t>
            </a:r>
            <a:r>
              <a:rPr lang="en-US" sz="2400" b="1" dirty="0" err="1"/>
              <a:t>Sistem</a:t>
            </a:r>
            <a:endParaRPr lang="en-US" sz="2400" b="1" dirty="0"/>
          </a:p>
          <a:p>
            <a:pPr marL="354013" indent="-255588">
              <a:spcBef>
                <a:spcPts val="200"/>
              </a:spcBef>
              <a:buFont typeface="Arial" panose="020B0604020202020204" pitchFamily="34" charset="0"/>
              <a:buChar char="•"/>
            </a:pPr>
            <a:r>
              <a:rPr lang="en-US" dirty="0" err="1"/>
              <a:t>Memiliki</a:t>
            </a:r>
            <a:r>
              <a:rPr lang="en-US" dirty="0"/>
              <a:t> </a:t>
            </a:r>
            <a:r>
              <a:rPr lang="en-US" dirty="0" err="1"/>
              <a:t>topik</a:t>
            </a:r>
            <a:r>
              <a:rPr lang="en-US" dirty="0"/>
              <a:t> </a:t>
            </a:r>
            <a:r>
              <a:rPr lang="en-US" dirty="0" err="1"/>
              <a:t>atau</a:t>
            </a:r>
            <a:r>
              <a:rPr lang="en-US" dirty="0"/>
              <a:t> domain yang </a:t>
            </a:r>
            <a:r>
              <a:rPr lang="en-US" dirty="0" err="1"/>
              <a:t>sangat</a:t>
            </a:r>
            <a:r>
              <a:rPr lang="en-US" dirty="0"/>
              <a:t> </a:t>
            </a:r>
            <a:r>
              <a:rPr lang="en-US" dirty="0" err="1"/>
              <a:t>terfokus</a:t>
            </a:r>
            <a:r>
              <a:rPr lang="en-US" dirty="0"/>
              <a:t> </a:t>
            </a:r>
            <a:r>
              <a:rPr lang="en-US" dirty="0" err="1"/>
              <a:t>untuk</a:t>
            </a:r>
            <a:r>
              <a:rPr lang="en-US" dirty="0"/>
              <a:t> </a:t>
            </a:r>
            <a:r>
              <a:rPr lang="en-US" dirty="0" err="1"/>
              <a:t>diselesaikan</a:t>
            </a:r>
            <a:r>
              <a:rPr lang="en-US" dirty="0"/>
              <a:t> oleh </a:t>
            </a:r>
            <a:r>
              <a:rPr lang="en-US" dirty="0" err="1"/>
              <a:t>sistem</a:t>
            </a:r>
            <a:r>
              <a:rPr lang="en-US" dirty="0"/>
              <a:t> </a:t>
            </a:r>
            <a:r>
              <a:rPr lang="en-US" dirty="0" err="1"/>
              <a:t>pakar</a:t>
            </a:r>
            <a:r>
              <a:rPr lang="en-US" dirty="0"/>
              <a:t>, </a:t>
            </a:r>
            <a:r>
              <a:rPr lang="en-US" dirty="0" err="1"/>
              <a:t>membuatnya</a:t>
            </a:r>
            <a:r>
              <a:rPr lang="en-US" dirty="0"/>
              <a:t> </a:t>
            </a:r>
            <a:r>
              <a:rPr lang="en-US" dirty="0" err="1"/>
              <a:t>lebih</a:t>
            </a:r>
            <a:r>
              <a:rPr lang="en-US" dirty="0"/>
              <a:t> </a:t>
            </a:r>
            <a:r>
              <a:rPr lang="en-US" dirty="0" err="1"/>
              <a:t>mudah</a:t>
            </a:r>
            <a:r>
              <a:rPr lang="en-US" dirty="0"/>
              <a:t> </a:t>
            </a:r>
            <a:r>
              <a:rPr lang="en-US" dirty="0" err="1"/>
              <a:t>untuk</a:t>
            </a:r>
            <a:r>
              <a:rPr lang="en-US" dirty="0"/>
              <a:t> </a:t>
            </a:r>
            <a:r>
              <a:rPr lang="en-US" dirty="0" err="1"/>
              <a:t>dikembangkan</a:t>
            </a:r>
            <a:r>
              <a:rPr lang="en-US" dirty="0"/>
              <a:t>.</a:t>
            </a:r>
          </a:p>
          <a:p>
            <a:pPr marL="354013" indent="-255588">
              <a:spcBef>
                <a:spcPts val="200"/>
              </a:spcBef>
              <a:buFont typeface="Arial" panose="020B0604020202020204" pitchFamily="34" charset="0"/>
              <a:buChar char="•"/>
            </a:pPr>
            <a:r>
              <a:rPr lang="en-US" dirty="0"/>
              <a:t>Mampu </a:t>
            </a:r>
            <a:r>
              <a:rPr lang="en-US" dirty="0" err="1"/>
              <a:t>membenarkan</a:t>
            </a:r>
            <a:r>
              <a:rPr lang="en-US" dirty="0"/>
              <a:t> </a:t>
            </a:r>
            <a:r>
              <a:rPr lang="en-US" dirty="0" err="1"/>
              <a:t>atau</a:t>
            </a:r>
            <a:r>
              <a:rPr lang="en-US" dirty="0"/>
              <a:t> </a:t>
            </a:r>
            <a:r>
              <a:rPr lang="en-US" dirty="0" err="1"/>
              <a:t>menjustifikasi</a:t>
            </a:r>
            <a:r>
              <a:rPr lang="en-US" dirty="0"/>
              <a:t> </a:t>
            </a:r>
            <a:r>
              <a:rPr lang="en-US" dirty="0" err="1"/>
              <a:t>penalaran</a:t>
            </a:r>
            <a:r>
              <a:rPr lang="en-US" dirty="0"/>
              <a:t> </a:t>
            </a:r>
            <a:r>
              <a:rPr lang="en-US" dirty="0" err="1"/>
              <a:t>sendiri</a:t>
            </a:r>
            <a:r>
              <a:rPr lang="en-US" dirty="0"/>
              <a:t> </a:t>
            </a:r>
            <a:r>
              <a:rPr lang="en-US" dirty="0" err="1"/>
              <a:t>untuk</a:t>
            </a:r>
            <a:r>
              <a:rPr lang="en-US" dirty="0"/>
              <a:t> </a:t>
            </a:r>
            <a:r>
              <a:rPr lang="en-US" dirty="0" err="1"/>
              <a:t>membantu</a:t>
            </a:r>
            <a:r>
              <a:rPr lang="en-US" dirty="0"/>
              <a:t> </a:t>
            </a:r>
            <a:r>
              <a:rPr lang="en-US" dirty="0" err="1"/>
              <a:t>menunjukkan</a:t>
            </a:r>
            <a:r>
              <a:rPr lang="en-US" dirty="0"/>
              <a:t> </a:t>
            </a:r>
            <a:r>
              <a:rPr lang="en-US" dirty="0" err="1"/>
              <a:t>mengapa</a:t>
            </a:r>
            <a:r>
              <a:rPr lang="en-US" dirty="0"/>
              <a:t> </a:t>
            </a:r>
            <a:r>
              <a:rPr lang="en-US" dirty="0" err="1"/>
              <a:t>sistem</a:t>
            </a:r>
            <a:r>
              <a:rPr lang="en-US" dirty="0"/>
              <a:t> </a:t>
            </a:r>
            <a:r>
              <a:rPr lang="en-US" dirty="0" err="1"/>
              <a:t>pakar</a:t>
            </a:r>
            <a:r>
              <a:rPr lang="en-US" dirty="0"/>
              <a:t> </a:t>
            </a:r>
            <a:r>
              <a:rPr lang="en-US" dirty="0" err="1"/>
              <a:t>telah</a:t>
            </a:r>
            <a:r>
              <a:rPr lang="en-US" dirty="0"/>
              <a:t> </a:t>
            </a:r>
            <a:r>
              <a:rPr lang="en-US" dirty="0" err="1"/>
              <a:t>membuat</a:t>
            </a:r>
            <a:r>
              <a:rPr lang="en-US" dirty="0"/>
              <a:t> </a:t>
            </a:r>
            <a:r>
              <a:rPr lang="en-US" dirty="0" err="1"/>
              <a:t>rekomendasi</a:t>
            </a:r>
            <a:r>
              <a:rPr lang="en-US" dirty="0"/>
              <a:t> </a:t>
            </a:r>
            <a:r>
              <a:rPr lang="en-US" dirty="0" err="1"/>
              <a:t>khusus</a:t>
            </a:r>
            <a:endParaRPr lang="en-US" i="1" dirty="0"/>
          </a:p>
        </p:txBody>
      </p:sp>
      <p:sp>
        <p:nvSpPr>
          <p:cNvPr id="11" name="Content Placeholder 11">
            <a:extLst>
              <a:ext uri="{FF2B5EF4-FFF2-40B4-BE49-F238E27FC236}">
                <a16:creationId xmlns:a16="http://schemas.microsoft.com/office/drawing/2014/main" id="{60CC7C58-2466-4A47-8933-D7097947D503}"/>
              </a:ext>
            </a:extLst>
          </p:cNvPr>
          <p:cNvSpPr txBox="1">
            <a:spLocks/>
          </p:cNvSpPr>
          <p:nvPr/>
        </p:nvSpPr>
        <p:spPr>
          <a:xfrm>
            <a:off x="6723515" y="1856509"/>
            <a:ext cx="5109897" cy="3264132"/>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0"/>
              </a:spcBef>
              <a:spcAft>
                <a:spcPts val="600"/>
              </a:spcAft>
              <a:buNone/>
            </a:pPr>
            <a:r>
              <a:rPr lang="en-US" sz="2400" b="1" dirty="0" err="1"/>
              <a:t>Komponen</a:t>
            </a:r>
            <a:r>
              <a:rPr lang="en-US" sz="2400" b="1" dirty="0"/>
              <a:t> </a:t>
            </a:r>
            <a:r>
              <a:rPr lang="en-US" sz="2400" b="1" dirty="0" err="1"/>
              <a:t>Sistem</a:t>
            </a:r>
            <a:endParaRPr lang="en-US" sz="2400" b="1" dirty="0"/>
          </a:p>
          <a:p>
            <a:pPr marL="354013" indent="-255588">
              <a:spcBef>
                <a:spcPts val="200"/>
              </a:spcBef>
              <a:buFont typeface="Arial" panose="020B0604020202020204" pitchFamily="34" charset="0"/>
              <a:buChar char="•"/>
            </a:pPr>
            <a:r>
              <a:rPr lang="en-US" i="1" dirty="0"/>
              <a:t>Knowledge-based module</a:t>
            </a:r>
            <a:r>
              <a:rPr lang="en-US" dirty="0"/>
              <a:t>, </a:t>
            </a:r>
            <a:r>
              <a:rPr lang="en-US" dirty="0" err="1"/>
              <a:t>untuk</a:t>
            </a:r>
            <a:r>
              <a:rPr lang="en-US" dirty="0"/>
              <a:t> </a:t>
            </a:r>
            <a:r>
              <a:rPr lang="en-US" dirty="0" err="1"/>
              <a:t>menyimpan</a:t>
            </a:r>
            <a:r>
              <a:rPr lang="en-US" dirty="0"/>
              <a:t> </a:t>
            </a:r>
            <a:r>
              <a:rPr lang="en-US" dirty="0" err="1"/>
              <a:t>pengetahuan</a:t>
            </a:r>
            <a:r>
              <a:rPr lang="en-US" dirty="0"/>
              <a:t> </a:t>
            </a:r>
            <a:r>
              <a:rPr lang="en-US" dirty="0" err="1"/>
              <a:t>dalam</a:t>
            </a:r>
            <a:r>
              <a:rPr lang="en-US" dirty="0"/>
              <a:t> </a:t>
            </a:r>
            <a:r>
              <a:rPr lang="en-US" dirty="0" err="1"/>
              <a:t>representasi</a:t>
            </a:r>
            <a:r>
              <a:rPr lang="en-US" dirty="0"/>
              <a:t> </a:t>
            </a:r>
            <a:r>
              <a:rPr lang="en-US" dirty="0" err="1"/>
              <a:t>tertentu</a:t>
            </a:r>
            <a:endParaRPr lang="en-US" dirty="0"/>
          </a:p>
          <a:p>
            <a:pPr marL="354013" indent="-255588">
              <a:spcBef>
                <a:spcPts val="200"/>
              </a:spcBef>
              <a:buFont typeface="Arial" panose="020B0604020202020204" pitchFamily="34" charset="0"/>
              <a:buChar char="•"/>
            </a:pPr>
            <a:r>
              <a:rPr lang="en-US" i="1" dirty="0"/>
              <a:t>Inference engine</a:t>
            </a:r>
            <a:r>
              <a:rPr lang="en-US" dirty="0"/>
              <a:t>, program yang </a:t>
            </a:r>
            <a:r>
              <a:rPr lang="en-US" dirty="0" err="1"/>
              <a:t>menggunakan</a:t>
            </a:r>
            <a:r>
              <a:rPr lang="en-US" dirty="0"/>
              <a:t> basis </a:t>
            </a:r>
            <a:r>
              <a:rPr lang="en-US" dirty="0" err="1"/>
              <a:t>pengetahuan</a:t>
            </a:r>
            <a:r>
              <a:rPr lang="en-US" dirty="0"/>
              <a:t> </a:t>
            </a:r>
            <a:r>
              <a:rPr lang="en-US" dirty="0" err="1"/>
              <a:t>untuk</a:t>
            </a:r>
            <a:r>
              <a:rPr lang="en-US" dirty="0"/>
              <a:t> </a:t>
            </a:r>
            <a:r>
              <a:rPr lang="en-US" dirty="0" err="1"/>
              <a:t>menalar</a:t>
            </a:r>
            <a:r>
              <a:rPr lang="en-US" dirty="0"/>
              <a:t> </a:t>
            </a:r>
            <a:r>
              <a:rPr lang="en-US" dirty="0" err="1"/>
              <a:t>sehingga</a:t>
            </a:r>
            <a:r>
              <a:rPr lang="en-US" dirty="0"/>
              <a:t> </a:t>
            </a:r>
            <a:r>
              <a:rPr lang="en-US" dirty="0" err="1"/>
              <a:t>mencapai</a:t>
            </a:r>
            <a:r>
              <a:rPr lang="en-US" dirty="0"/>
              <a:t> </a:t>
            </a:r>
            <a:r>
              <a:rPr lang="en-US" dirty="0" err="1"/>
              <a:t>kesimpulan</a:t>
            </a:r>
            <a:endParaRPr lang="en-US" dirty="0"/>
          </a:p>
          <a:p>
            <a:pPr marL="354013" indent="-255588">
              <a:spcBef>
                <a:spcPts val="200"/>
              </a:spcBef>
              <a:buFont typeface="Arial" panose="020B0604020202020204" pitchFamily="34" charset="0"/>
              <a:buChar char="•"/>
            </a:pPr>
            <a:r>
              <a:rPr lang="en-US" i="1" dirty="0"/>
              <a:t>Explanatory interface</a:t>
            </a:r>
            <a:r>
              <a:rPr lang="en-US" dirty="0"/>
              <a:t>, </a:t>
            </a:r>
            <a:r>
              <a:rPr lang="en-US" dirty="0" err="1"/>
              <a:t>manusia</a:t>
            </a:r>
            <a:r>
              <a:rPr lang="en-US" dirty="0"/>
              <a:t> </a:t>
            </a:r>
            <a:r>
              <a:rPr lang="en-US" dirty="0" err="1"/>
              <a:t>berinteraksi</a:t>
            </a:r>
            <a:endParaRPr lang="en-US" dirty="0"/>
          </a:p>
          <a:p>
            <a:pPr marL="354013" indent="-255588">
              <a:spcBef>
                <a:spcPts val="200"/>
              </a:spcBef>
              <a:buFont typeface="Arial" panose="020B0604020202020204" pitchFamily="34" charset="0"/>
              <a:buChar char="•"/>
            </a:pPr>
            <a:r>
              <a:rPr lang="en-US" i="1" dirty="0"/>
              <a:t>Knowledge acquisition module</a:t>
            </a:r>
            <a:r>
              <a:rPr lang="en-US" dirty="0"/>
              <a:t>, </a:t>
            </a:r>
            <a:r>
              <a:rPr lang="en-US" dirty="0" err="1"/>
              <a:t>membantu</a:t>
            </a:r>
            <a:r>
              <a:rPr lang="en-US" dirty="0"/>
              <a:t> </a:t>
            </a:r>
            <a:r>
              <a:rPr lang="en-US" dirty="0" err="1"/>
              <a:t>saat</a:t>
            </a:r>
            <a:r>
              <a:rPr lang="en-US" dirty="0"/>
              <a:t> </a:t>
            </a:r>
            <a:r>
              <a:rPr lang="en-US" dirty="0" err="1"/>
              <a:t>membangun</a:t>
            </a:r>
            <a:r>
              <a:rPr lang="en-US" dirty="0"/>
              <a:t> basis </a:t>
            </a:r>
            <a:r>
              <a:rPr lang="en-US" dirty="0" err="1"/>
              <a:t>pengetahuan</a:t>
            </a:r>
            <a:r>
              <a:rPr lang="en-US" dirty="0"/>
              <a:t> </a:t>
            </a:r>
            <a:r>
              <a:rPr lang="en-US" dirty="0" err="1"/>
              <a:t>baru</a:t>
            </a:r>
            <a:endParaRPr lang="en-US" i="1" dirty="0"/>
          </a:p>
        </p:txBody>
      </p:sp>
    </p:spTree>
    <p:extLst>
      <p:ext uri="{BB962C8B-B14F-4D97-AF65-F5344CB8AC3E}">
        <p14:creationId xmlns:p14="http://schemas.microsoft.com/office/powerpoint/2010/main" val="4226228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31EF33E-A6F4-4CA7-B5D0-E7D1237BD608}"/>
              </a:ext>
            </a:extLst>
          </p:cNvPr>
          <p:cNvSpPr>
            <a:spLocks noGrp="1"/>
          </p:cNvSpPr>
          <p:nvPr>
            <p:ph type="title"/>
          </p:nvPr>
        </p:nvSpPr>
        <p:spPr>
          <a:xfrm>
            <a:off x="1097280" y="286603"/>
            <a:ext cx="10058400" cy="1450757"/>
          </a:xfrm>
        </p:spPr>
        <p:txBody>
          <a:bodyPr>
            <a:normAutofit/>
          </a:bodyPr>
          <a:lstStyle/>
          <a:p>
            <a:r>
              <a:rPr lang="en-US" sz="4000" b="1" dirty="0"/>
              <a:t>SISTEM PAKAR</a:t>
            </a:r>
            <a:br>
              <a:rPr lang="id-ID" sz="4000" b="1" dirty="0"/>
            </a:br>
            <a:r>
              <a:rPr lang="en-US" sz="2700" i="1" dirty="0" err="1"/>
              <a:t>Konsep</a:t>
            </a:r>
            <a:r>
              <a:rPr lang="en-US" sz="2700" i="1" dirty="0"/>
              <a:t> </a:t>
            </a:r>
            <a:r>
              <a:rPr lang="en-US" sz="2700" i="1" dirty="0" err="1"/>
              <a:t>Sistem</a:t>
            </a:r>
            <a:r>
              <a:rPr lang="en-US" sz="2700" i="1" dirty="0"/>
              <a:t> </a:t>
            </a:r>
            <a:r>
              <a:rPr lang="en-US" sz="2700" i="1" dirty="0" err="1"/>
              <a:t>Pakar</a:t>
            </a:r>
            <a:endParaRPr lang="id-ID" sz="2700" i="1" dirty="0"/>
          </a:p>
        </p:txBody>
      </p:sp>
      <p:pic>
        <p:nvPicPr>
          <p:cNvPr id="7" name="Picture 6">
            <a:extLst>
              <a:ext uri="{FF2B5EF4-FFF2-40B4-BE49-F238E27FC236}">
                <a16:creationId xmlns:a16="http://schemas.microsoft.com/office/drawing/2014/main" id="{601D0BD5-A702-4A45-BCA8-4F8F7C63CE64}"/>
              </a:ext>
            </a:extLst>
          </p:cNvPr>
          <p:cNvPicPr>
            <a:picLocks noChangeAspect="1"/>
          </p:cNvPicPr>
          <p:nvPr/>
        </p:nvPicPr>
        <p:blipFill>
          <a:blip r:embed="rId2"/>
          <a:stretch>
            <a:fillRect/>
          </a:stretch>
        </p:blipFill>
        <p:spPr>
          <a:xfrm>
            <a:off x="9869617" y="630252"/>
            <a:ext cx="1286063" cy="1030778"/>
          </a:xfrm>
          <a:prstGeom prst="rect">
            <a:avLst/>
          </a:prstGeom>
        </p:spPr>
      </p:pic>
      <p:sp>
        <p:nvSpPr>
          <p:cNvPr id="11" name="Content Placeholder 11">
            <a:extLst>
              <a:ext uri="{FF2B5EF4-FFF2-40B4-BE49-F238E27FC236}">
                <a16:creationId xmlns:a16="http://schemas.microsoft.com/office/drawing/2014/main" id="{60CC7C58-2466-4A47-8933-D7097947D503}"/>
              </a:ext>
            </a:extLst>
          </p:cNvPr>
          <p:cNvSpPr txBox="1">
            <a:spLocks/>
          </p:cNvSpPr>
          <p:nvPr/>
        </p:nvSpPr>
        <p:spPr>
          <a:xfrm>
            <a:off x="6096001" y="1856508"/>
            <a:ext cx="5559815" cy="4516583"/>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54013" indent="-255588">
              <a:spcBef>
                <a:spcPts val="200"/>
              </a:spcBef>
              <a:spcAft>
                <a:spcPts val="600"/>
              </a:spcAft>
              <a:buFont typeface="Arial" panose="020B0604020202020204" pitchFamily="34" charset="0"/>
              <a:buChar char="•"/>
            </a:pPr>
            <a:r>
              <a:rPr lang="en-US" sz="1600" i="1" dirty="0"/>
              <a:t>Expert</a:t>
            </a:r>
            <a:r>
              <a:rPr lang="en-US" sz="1600" dirty="0"/>
              <a:t> — </a:t>
            </a:r>
            <a:r>
              <a:rPr lang="en-US" sz="1600" dirty="0" err="1"/>
              <a:t>pakar</a:t>
            </a:r>
            <a:r>
              <a:rPr lang="en-US" sz="1600" dirty="0"/>
              <a:t> </a:t>
            </a:r>
            <a:r>
              <a:rPr lang="en-US" sz="1600" dirty="0" err="1"/>
              <a:t>manusia</a:t>
            </a:r>
            <a:r>
              <a:rPr lang="en-US" sz="1600" dirty="0"/>
              <a:t> yang </a:t>
            </a:r>
            <a:r>
              <a:rPr lang="en-US" sz="1600" dirty="0" err="1"/>
              <a:t>memberikan</a:t>
            </a:r>
            <a:r>
              <a:rPr lang="en-US" sz="1600" dirty="0"/>
              <a:t> </a:t>
            </a:r>
            <a:r>
              <a:rPr lang="en-US" sz="1600" dirty="0" err="1"/>
              <a:t>pengetahuan</a:t>
            </a:r>
            <a:r>
              <a:rPr lang="en-US" sz="1600" dirty="0"/>
              <a:t> </a:t>
            </a:r>
            <a:r>
              <a:rPr lang="en-US" sz="1600" dirty="0" err="1"/>
              <a:t>bagi</a:t>
            </a:r>
            <a:r>
              <a:rPr lang="en-US" sz="1600" dirty="0"/>
              <a:t> </a:t>
            </a:r>
            <a:r>
              <a:rPr lang="en-US" sz="1600" dirty="0" err="1"/>
              <a:t>atau</a:t>
            </a:r>
            <a:r>
              <a:rPr lang="en-US" sz="1600" dirty="0"/>
              <a:t> </a:t>
            </a:r>
            <a:r>
              <a:rPr lang="en-US" sz="1600" dirty="0" err="1"/>
              <a:t>kedalam</a:t>
            </a:r>
            <a:r>
              <a:rPr lang="en-US" sz="1600" dirty="0"/>
              <a:t> </a:t>
            </a:r>
            <a:r>
              <a:rPr lang="en-US" sz="1600" dirty="0" err="1"/>
              <a:t>sistem</a:t>
            </a:r>
            <a:r>
              <a:rPr lang="en-US" sz="1600" dirty="0"/>
              <a:t> </a:t>
            </a:r>
            <a:r>
              <a:rPr lang="en-US" sz="1600" dirty="0" err="1"/>
              <a:t>pakar</a:t>
            </a:r>
            <a:endParaRPr lang="en-US" sz="1600" dirty="0"/>
          </a:p>
          <a:p>
            <a:pPr marL="354013" indent="-255588">
              <a:spcBef>
                <a:spcPts val="200"/>
              </a:spcBef>
              <a:spcAft>
                <a:spcPts val="600"/>
              </a:spcAft>
              <a:buFont typeface="Arial" panose="020B0604020202020204" pitchFamily="34" charset="0"/>
              <a:buChar char="•"/>
            </a:pPr>
            <a:r>
              <a:rPr lang="en-US" sz="1600" i="1" dirty="0"/>
              <a:t>Database</a:t>
            </a:r>
            <a:r>
              <a:rPr lang="en-US" sz="1600" dirty="0"/>
              <a:t> — </a:t>
            </a:r>
            <a:r>
              <a:rPr lang="en-US" sz="1600" dirty="0" err="1"/>
              <a:t>beberapa</a:t>
            </a:r>
            <a:r>
              <a:rPr lang="en-US" sz="1600" dirty="0"/>
              <a:t> </a:t>
            </a:r>
            <a:r>
              <a:rPr lang="en-US" sz="1600" dirty="0" err="1"/>
              <a:t>metode</a:t>
            </a:r>
            <a:r>
              <a:rPr lang="en-US" sz="1600" dirty="0"/>
              <a:t> </a:t>
            </a:r>
            <a:r>
              <a:rPr lang="en-US" sz="1600" dirty="0" err="1"/>
              <a:t>akuisisi</a:t>
            </a:r>
            <a:r>
              <a:rPr lang="en-US" sz="1600" dirty="0"/>
              <a:t> </a:t>
            </a:r>
            <a:r>
              <a:rPr lang="en-US" sz="1600" dirty="0" err="1"/>
              <a:t>pengetahuan</a:t>
            </a:r>
            <a:r>
              <a:rPr lang="en-US" sz="1600" dirty="0"/>
              <a:t> </a:t>
            </a:r>
            <a:r>
              <a:rPr lang="en-US" sz="1600" dirty="0" err="1"/>
              <a:t>menggunakan</a:t>
            </a:r>
            <a:r>
              <a:rPr lang="en-US" sz="1600" dirty="0"/>
              <a:t> data </a:t>
            </a:r>
            <a:r>
              <a:rPr lang="en-US" sz="1600" dirty="0" err="1"/>
              <a:t>dalam</a:t>
            </a:r>
            <a:r>
              <a:rPr lang="en-US" sz="1600" dirty="0"/>
              <a:t> basis data </a:t>
            </a:r>
            <a:r>
              <a:rPr lang="en-US" sz="1600" dirty="0" err="1"/>
              <a:t>untuk</a:t>
            </a:r>
            <a:r>
              <a:rPr lang="en-US" sz="1600" dirty="0"/>
              <a:t> </a:t>
            </a:r>
            <a:r>
              <a:rPr lang="en-US" sz="1600" dirty="0" err="1"/>
              <a:t>secara</a:t>
            </a:r>
            <a:r>
              <a:rPr lang="en-US" sz="1600" dirty="0"/>
              <a:t> </a:t>
            </a:r>
            <a:r>
              <a:rPr lang="en-US" sz="1600" dirty="0" err="1"/>
              <a:t>otomatis</a:t>
            </a:r>
            <a:r>
              <a:rPr lang="en-US" sz="1600" dirty="0"/>
              <a:t> </a:t>
            </a:r>
            <a:r>
              <a:rPr lang="en-US" sz="1600" dirty="0" err="1"/>
              <a:t>menghasilkan</a:t>
            </a:r>
            <a:r>
              <a:rPr lang="en-US" sz="1600" dirty="0"/>
              <a:t> </a:t>
            </a:r>
            <a:r>
              <a:rPr lang="en-US" sz="1600" dirty="0" err="1"/>
              <a:t>aturan</a:t>
            </a:r>
            <a:r>
              <a:rPr lang="en-US" sz="1600" dirty="0"/>
              <a:t> </a:t>
            </a:r>
            <a:r>
              <a:rPr lang="en-US" sz="1600" dirty="0" err="1"/>
              <a:t>baru</a:t>
            </a:r>
            <a:r>
              <a:rPr lang="en-US" sz="1600" dirty="0"/>
              <a:t>, </a:t>
            </a:r>
            <a:r>
              <a:rPr lang="en-US" sz="1600" dirty="0" err="1"/>
              <a:t>misalnya</a:t>
            </a:r>
            <a:r>
              <a:rPr lang="en-US" sz="1600" dirty="0"/>
              <a:t> data </a:t>
            </a:r>
            <a:r>
              <a:rPr lang="en-US" sz="1600" dirty="0" err="1"/>
              <a:t>cuaca</a:t>
            </a:r>
            <a:r>
              <a:rPr lang="en-US" sz="1600" dirty="0"/>
              <a:t> </a:t>
            </a:r>
            <a:r>
              <a:rPr lang="en-US" sz="1600" dirty="0" err="1"/>
              <a:t>dapat</a:t>
            </a:r>
            <a:r>
              <a:rPr lang="en-US" sz="1600" dirty="0"/>
              <a:t> </a:t>
            </a:r>
            <a:r>
              <a:rPr lang="en-US" sz="1600" dirty="0" err="1"/>
              <a:t>digunakan</a:t>
            </a:r>
            <a:r>
              <a:rPr lang="en-US" sz="1600" dirty="0"/>
              <a:t> </a:t>
            </a:r>
            <a:r>
              <a:rPr lang="en-US" sz="1600" dirty="0" err="1"/>
              <a:t>untuk</a:t>
            </a:r>
            <a:r>
              <a:rPr lang="en-US" sz="1600" dirty="0"/>
              <a:t> </a:t>
            </a:r>
            <a:r>
              <a:rPr lang="en-US" sz="1600" dirty="0" err="1"/>
              <a:t>menghasilkan</a:t>
            </a:r>
            <a:r>
              <a:rPr lang="en-US" sz="1600" dirty="0"/>
              <a:t> </a:t>
            </a:r>
            <a:r>
              <a:rPr lang="en-US" sz="1600" dirty="0" err="1"/>
              <a:t>aturan</a:t>
            </a:r>
            <a:r>
              <a:rPr lang="en-US" sz="1600" dirty="0"/>
              <a:t> </a:t>
            </a:r>
            <a:r>
              <a:rPr lang="en-US" sz="1600" dirty="0" err="1"/>
              <a:t>prediksi</a:t>
            </a:r>
            <a:r>
              <a:rPr lang="en-US" sz="1600" dirty="0"/>
              <a:t> </a:t>
            </a:r>
            <a:r>
              <a:rPr lang="en-US" sz="1600" dirty="0" err="1"/>
              <a:t>cuaca</a:t>
            </a:r>
            <a:r>
              <a:rPr lang="en-US" sz="1600" dirty="0"/>
              <a:t> </a:t>
            </a:r>
            <a:r>
              <a:rPr lang="en-US" sz="1600" dirty="0" err="1"/>
              <a:t>besok</a:t>
            </a:r>
            <a:endParaRPr lang="en-US" sz="1600" dirty="0"/>
          </a:p>
          <a:p>
            <a:pPr marL="354013" indent="-255588">
              <a:spcBef>
                <a:spcPts val="200"/>
              </a:spcBef>
              <a:spcAft>
                <a:spcPts val="600"/>
              </a:spcAft>
              <a:buFont typeface="Arial" panose="020B0604020202020204" pitchFamily="34" charset="0"/>
              <a:buChar char="•"/>
            </a:pPr>
            <a:r>
              <a:rPr lang="en-US" sz="1600" i="1" dirty="0"/>
              <a:t>Acquisition module</a:t>
            </a:r>
            <a:r>
              <a:rPr lang="en-US" sz="1600" dirty="0"/>
              <a:t> — </a:t>
            </a:r>
            <a:r>
              <a:rPr lang="en-US" sz="1600" dirty="0" err="1"/>
              <a:t>memperoleh</a:t>
            </a:r>
            <a:r>
              <a:rPr lang="en-US" sz="1600" dirty="0"/>
              <a:t> </a:t>
            </a:r>
            <a:r>
              <a:rPr lang="en-US" sz="1600" dirty="0" err="1"/>
              <a:t>pengetahuan</a:t>
            </a:r>
            <a:r>
              <a:rPr lang="en-US" sz="1600" dirty="0"/>
              <a:t> yang </a:t>
            </a:r>
            <a:r>
              <a:rPr lang="en-US" sz="1600" dirty="0" err="1"/>
              <a:t>sesuai</a:t>
            </a:r>
            <a:r>
              <a:rPr lang="en-US" sz="1600" dirty="0"/>
              <a:t> </a:t>
            </a:r>
            <a:r>
              <a:rPr lang="en-US" sz="1600" dirty="0" err="1"/>
              <a:t>dari</a:t>
            </a:r>
            <a:r>
              <a:rPr lang="en-US" sz="1600" dirty="0"/>
              <a:t> </a:t>
            </a:r>
            <a:r>
              <a:rPr lang="en-US" sz="1600" dirty="0" err="1"/>
              <a:t>pakar</a:t>
            </a:r>
            <a:r>
              <a:rPr lang="en-US" sz="1600" dirty="0"/>
              <a:t> </a:t>
            </a:r>
            <a:r>
              <a:rPr lang="en-US" sz="1600" dirty="0" err="1"/>
              <a:t>manusia</a:t>
            </a:r>
            <a:r>
              <a:rPr lang="en-US" sz="1600" dirty="0"/>
              <a:t> dan basis data </a:t>
            </a:r>
            <a:r>
              <a:rPr lang="en-US" sz="1600" dirty="0" err="1"/>
              <a:t>untuk</a:t>
            </a:r>
            <a:r>
              <a:rPr lang="en-US" sz="1600" dirty="0"/>
              <a:t> </a:t>
            </a:r>
            <a:r>
              <a:rPr lang="en-US" sz="1600" i="1" dirty="0"/>
              <a:t>knowledge base</a:t>
            </a:r>
            <a:r>
              <a:rPr lang="en-US" sz="1600" dirty="0"/>
              <a:t> (KB)</a:t>
            </a:r>
          </a:p>
          <a:p>
            <a:pPr marL="354013" indent="-255588">
              <a:spcBef>
                <a:spcPts val="200"/>
              </a:spcBef>
              <a:spcAft>
                <a:spcPts val="600"/>
              </a:spcAft>
              <a:buFont typeface="Arial" panose="020B0604020202020204" pitchFamily="34" charset="0"/>
              <a:buChar char="•"/>
            </a:pPr>
            <a:r>
              <a:rPr lang="en-US" sz="1600" i="1" dirty="0"/>
              <a:t>Knowledge base</a:t>
            </a:r>
            <a:r>
              <a:rPr lang="en-US" sz="1600" dirty="0"/>
              <a:t> — </a:t>
            </a:r>
            <a:r>
              <a:rPr lang="en-US" sz="1600" dirty="0" err="1"/>
              <a:t>mempertahankan</a:t>
            </a:r>
            <a:r>
              <a:rPr lang="en-US" sz="1600" dirty="0"/>
              <a:t> </a:t>
            </a:r>
            <a:r>
              <a:rPr lang="en-US" sz="1600" dirty="0" err="1"/>
              <a:t>pengetahuan</a:t>
            </a:r>
            <a:r>
              <a:rPr lang="en-US" sz="1600" dirty="0"/>
              <a:t> dan </a:t>
            </a:r>
            <a:r>
              <a:rPr lang="en-US" sz="1600" dirty="0" err="1"/>
              <a:t>aturan</a:t>
            </a:r>
            <a:r>
              <a:rPr lang="en-US" sz="1600" dirty="0"/>
              <a:t> yang </a:t>
            </a:r>
            <a:r>
              <a:rPr lang="en-US" sz="1600" dirty="0" err="1"/>
              <a:t>digunakan</a:t>
            </a:r>
            <a:r>
              <a:rPr lang="en-US" sz="1600" dirty="0"/>
              <a:t> oleh </a:t>
            </a:r>
            <a:r>
              <a:rPr lang="en-US" sz="1600" dirty="0" err="1"/>
              <a:t>sistem</a:t>
            </a:r>
            <a:r>
              <a:rPr lang="en-US" sz="1600" dirty="0"/>
              <a:t> </a:t>
            </a:r>
            <a:r>
              <a:rPr lang="en-US" sz="1600" dirty="0" err="1"/>
              <a:t>pakar</a:t>
            </a:r>
            <a:r>
              <a:rPr lang="en-US" sz="1600" dirty="0"/>
              <a:t> </a:t>
            </a:r>
            <a:r>
              <a:rPr lang="en-US" sz="1600" dirty="0" err="1"/>
              <a:t>dalam</a:t>
            </a:r>
            <a:r>
              <a:rPr lang="en-US" sz="1600" dirty="0"/>
              <a:t> </a:t>
            </a:r>
            <a:r>
              <a:rPr lang="en-US" sz="1600" dirty="0" err="1"/>
              <a:t>membuat</a:t>
            </a:r>
            <a:r>
              <a:rPr lang="en-US" sz="1600" dirty="0"/>
              <a:t> </a:t>
            </a:r>
            <a:r>
              <a:rPr lang="en-US" sz="1600" dirty="0" err="1"/>
              <a:t>keputusan</a:t>
            </a:r>
            <a:endParaRPr lang="en-US" sz="1600" dirty="0"/>
          </a:p>
          <a:p>
            <a:pPr marL="354013" indent="-255588">
              <a:spcBef>
                <a:spcPts val="200"/>
              </a:spcBef>
              <a:spcAft>
                <a:spcPts val="600"/>
              </a:spcAft>
              <a:buFont typeface="Arial" panose="020B0604020202020204" pitchFamily="34" charset="0"/>
              <a:buChar char="•"/>
            </a:pPr>
            <a:r>
              <a:rPr lang="en-US" sz="1600" i="1" dirty="0"/>
              <a:t>Inference engine</a:t>
            </a:r>
            <a:r>
              <a:rPr lang="en-US" sz="1600" dirty="0"/>
              <a:t> — </a:t>
            </a:r>
            <a:r>
              <a:rPr lang="en-US" sz="1600" dirty="0" err="1"/>
              <a:t>sistem</a:t>
            </a:r>
            <a:r>
              <a:rPr lang="en-US" sz="1600" dirty="0"/>
              <a:t> yang </a:t>
            </a:r>
            <a:r>
              <a:rPr lang="en-US" sz="1600" dirty="0" err="1"/>
              <a:t>memberikan</a:t>
            </a:r>
            <a:r>
              <a:rPr lang="en-US" sz="1600" dirty="0"/>
              <a:t> </a:t>
            </a:r>
            <a:r>
              <a:rPr lang="en-US" sz="1600" dirty="0" err="1"/>
              <a:t>jawaban</a:t>
            </a:r>
            <a:r>
              <a:rPr lang="en-US" sz="1600" dirty="0"/>
              <a:t> </a:t>
            </a:r>
            <a:r>
              <a:rPr lang="en-US" sz="1600" dirty="0" err="1"/>
              <a:t>atas</a:t>
            </a:r>
            <a:r>
              <a:rPr lang="en-US" sz="1600" dirty="0"/>
              <a:t> </a:t>
            </a:r>
            <a:r>
              <a:rPr lang="en-US" sz="1600" dirty="0" err="1"/>
              <a:t>masalah</a:t>
            </a:r>
            <a:r>
              <a:rPr lang="en-US" sz="1600" dirty="0"/>
              <a:t> yang </a:t>
            </a:r>
            <a:r>
              <a:rPr lang="en-US" sz="1600" dirty="0" err="1"/>
              <a:t>akan</a:t>
            </a:r>
            <a:r>
              <a:rPr lang="en-US" sz="1600" dirty="0"/>
              <a:t> </a:t>
            </a:r>
            <a:r>
              <a:rPr lang="en-US" sz="1600" dirty="0" err="1"/>
              <a:t>diselesakan</a:t>
            </a:r>
            <a:r>
              <a:rPr lang="en-US" sz="1600" dirty="0"/>
              <a:t>, </a:t>
            </a:r>
            <a:r>
              <a:rPr lang="en-US" sz="1600" dirty="0" err="1"/>
              <a:t>mesin</a:t>
            </a:r>
            <a:r>
              <a:rPr lang="en-US" sz="1600" dirty="0"/>
              <a:t> </a:t>
            </a:r>
            <a:r>
              <a:rPr lang="en-US" sz="1600" dirty="0" err="1"/>
              <a:t>inferensi</a:t>
            </a:r>
            <a:r>
              <a:rPr lang="en-US" sz="1600" dirty="0"/>
              <a:t> </a:t>
            </a:r>
            <a:r>
              <a:rPr lang="en-US" sz="1600" dirty="0" err="1"/>
              <a:t>menggunakan</a:t>
            </a:r>
            <a:r>
              <a:rPr lang="en-US" sz="1600" dirty="0"/>
              <a:t> </a:t>
            </a:r>
            <a:r>
              <a:rPr lang="en-US" sz="1600" dirty="0" err="1"/>
              <a:t>pengetahuan</a:t>
            </a:r>
            <a:r>
              <a:rPr lang="en-US" sz="1600" dirty="0"/>
              <a:t> </a:t>
            </a:r>
            <a:r>
              <a:rPr lang="en-US" sz="1600" dirty="0" err="1"/>
              <a:t>dari</a:t>
            </a:r>
            <a:r>
              <a:rPr lang="en-US" sz="1600" dirty="0"/>
              <a:t> KB </a:t>
            </a:r>
            <a:r>
              <a:rPr lang="en-US" sz="1600" dirty="0" err="1"/>
              <a:t>untuk</a:t>
            </a:r>
            <a:r>
              <a:rPr lang="en-US" sz="1600" dirty="0"/>
              <a:t> </a:t>
            </a:r>
            <a:r>
              <a:rPr lang="en-US" sz="1600" dirty="0" err="1"/>
              <a:t>sampai</a:t>
            </a:r>
            <a:r>
              <a:rPr lang="en-US" sz="1600" dirty="0"/>
              <a:t> pada </a:t>
            </a:r>
            <a:r>
              <a:rPr lang="en-US" sz="1600" dirty="0" err="1"/>
              <a:t>suatu</a:t>
            </a:r>
            <a:r>
              <a:rPr lang="en-US" sz="1600" dirty="0"/>
              <a:t> </a:t>
            </a:r>
            <a:r>
              <a:rPr lang="en-US" sz="1600" dirty="0" err="1"/>
              <a:t>keputusan</a:t>
            </a:r>
            <a:endParaRPr lang="en-US" sz="1600" dirty="0"/>
          </a:p>
          <a:p>
            <a:pPr marL="354013" indent="-255588">
              <a:spcBef>
                <a:spcPts val="200"/>
              </a:spcBef>
              <a:spcAft>
                <a:spcPts val="600"/>
              </a:spcAft>
              <a:buFont typeface="Arial" panose="020B0604020202020204" pitchFamily="34" charset="0"/>
              <a:buChar char="•"/>
            </a:pPr>
            <a:r>
              <a:rPr lang="en-US" sz="1600" i="1" dirty="0"/>
              <a:t>Explanatory interface</a:t>
            </a:r>
            <a:r>
              <a:rPr lang="en-US" sz="1600" dirty="0"/>
              <a:t> — </a:t>
            </a:r>
            <a:r>
              <a:rPr lang="en-US" sz="1600" dirty="0" err="1"/>
              <a:t>memberikan</a:t>
            </a:r>
            <a:r>
              <a:rPr lang="en-US" sz="1600" dirty="0"/>
              <a:t> </a:t>
            </a:r>
            <a:r>
              <a:rPr lang="en-US" sz="1600" dirty="0" err="1"/>
              <a:t>penjelasan</a:t>
            </a:r>
            <a:r>
              <a:rPr lang="en-US" sz="1600" dirty="0"/>
              <a:t> </a:t>
            </a:r>
            <a:r>
              <a:rPr lang="en-US" sz="1600" dirty="0" err="1"/>
              <a:t>kepada</a:t>
            </a:r>
            <a:r>
              <a:rPr lang="en-US" sz="1600" dirty="0"/>
              <a:t> </a:t>
            </a:r>
            <a:r>
              <a:rPr lang="en-US" sz="1600" dirty="0" err="1"/>
              <a:t>pengguna</a:t>
            </a:r>
            <a:r>
              <a:rPr lang="en-US" sz="1600" dirty="0"/>
              <a:t> </a:t>
            </a:r>
            <a:r>
              <a:rPr lang="en-US" sz="1600" dirty="0" err="1"/>
              <a:t>tentang</a:t>
            </a:r>
            <a:r>
              <a:rPr lang="en-US" sz="1600" dirty="0"/>
              <a:t> </a:t>
            </a:r>
            <a:r>
              <a:rPr lang="en-US" sz="1600" dirty="0" err="1"/>
              <a:t>bagaimana</a:t>
            </a:r>
            <a:r>
              <a:rPr lang="en-US" sz="1600" dirty="0"/>
              <a:t> </a:t>
            </a:r>
            <a:r>
              <a:rPr lang="en-US" sz="1600" dirty="0" err="1"/>
              <a:t>sistem</a:t>
            </a:r>
            <a:r>
              <a:rPr lang="en-US" sz="1600" dirty="0"/>
              <a:t> </a:t>
            </a:r>
            <a:r>
              <a:rPr lang="en-US" sz="1600" dirty="0" err="1"/>
              <a:t>pakar</a:t>
            </a:r>
            <a:r>
              <a:rPr lang="en-US" sz="1600" dirty="0"/>
              <a:t> </a:t>
            </a:r>
            <a:r>
              <a:rPr lang="en-US" sz="1600" dirty="0" err="1"/>
              <a:t>mencapai</a:t>
            </a:r>
            <a:r>
              <a:rPr lang="en-US" sz="1600" dirty="0"/>
              <a:t> </a:t>
            </a:r>
            <a:r>
              <a:rPr lang="en-US" sz="1600" dirty="0" err="1"/>
              <a:t>kesimpulannya</a:t>
            </a:r>
            <a:endParaRPr lang="en-US" sz="1600" dirty="0"/>
          </a:p>
          <a:p>
            <a:pPr marL="354013" indent="-255588">
              <a:spcBef>
                <a:spcPts val="200"/>
              </a:spcBef>
              <a:spcAft>
                <a:spcPts val="600"/>
              </a:spcAft>
              <a:buFont typeface="Arial" panose="020B0604020202020204" pitchFamily="34" charset="0"/>
              <a:buChar char="•"/>
            </a:pPr>
            <a:r>
              <a:rPr lang="en-US" sz="1600" dirty="0"/>
              <a:t>User — </a:t>
            </a:r>
            <a:r>
              <a:rPr lang="en-US" sz="1600" dirty="0" err="1"/>
              <a:t>manusia</a:t>
            </a:r>
            <a:r>
              <a:rPr lang="en-US" sz="1600" dirty="0"/>
              <a:t> yang </a:t>
            </a:r>
            <a:r>
              <a:rPr lang="en-US" sz="1600" dirty="0" err="1"/>
              <a:t>menggunakan</a:t>
            </a:r>
            <a:r>
              <a:rPr lang="en-US" sz="1600" dirty="0"/>
              <a:t> </a:t>
            </a:r>
            <a:r>
              <a:rPr lang="en-US" sz="1600" dirty="0" err="1"/>
              <a:t>sistem</a:t>
            </a:r>
            <a:r>
              <a:rPr lang="en-US" sz="1600" dirty="0"/>
              <a:t> </a:t>
            </a:r>
            <a:r>
              <a:rPr lang="en-US" sz="1600" dirty="0" err="1"/>
              <a:t>pakar</a:t>
            </a:r>
            <a:endParaRPr lang="en-US" sz="1600" dirty="0"/>
          </a:p>
        </p:txBody>
      </p:sp>
      <p:pic>
        <p:nvPicPr>
          <p:cNvPr id="12" name="Picture 3">
            <a:extLst>
              <a:ext uri="{FF2B5EF4-FFF2-40B4-BE49-F238E27FC236}">
                <a16:creationId xmlns:a16="http://schemas.microsoft.com/office/drawing/2014/main" id="{68E4F512-1BCB-436F-8389-B3002EC7F6F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6184" y="2046499"/>
            <a:ext cx="5559816" cy="418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26291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31EF33E-A6F4-4CA7-B5D0-E7D1237BD608}"/>
              </a:ext>
            </a:extLst>
          </p:cNvPr>
          <p:cNvSpPr>
            <a:spLocks noGrp="1"/>
          </p:cNvSpPr>
          <p:nvPr>
            <p:ph type="title"/>
          </p:nvPr>
        </p:nvSpPr>
        <p:spPr>
          <a:xfrm>
            <a:off x="1097280" y="286603"/>
            <a:ext cx="10058400" cy="1450757"/>
          </a:xfrm>
        </p:spPr>
        <p:txBody>
          <a:bodyPr>
            <a:normAutofit/>
          </a:bodyPr>
          <a:lstStyle/>
          <a:p>
            <a:r>
              <a:rPr lang="en-US" sz="4000" b="1" dirty="0"/>
              <a:t>SISTEM PAKAR</a:t>
            </a:r>
            <a:br>
              <a:rPr lang="id-ID" sz="4000" b="1" dirty="0"/>
            </a:br>
            <a:r>
              <a:rPr lang="en-US" sz="2700" i="1" dirty="0" err="1"/>
              <a:t>Tipe</a:t>
            </a:r>
            <a:r>
              <a:rPr lang="en-US" sz="2700" i="1" dirty="0"/>
              <a:t> </a:t>
            </a:r>
            <a:r>
              <a:rPr lang="en-US" sz="2700" i="1" dirty="0" err="1"/>
              <a:t>Sistem</a:t>
            </a:r>
            <a:r>
              <a:rPr lang="en-US" sz="2700" i="1" dirty="0"/>
              <a:t> </a:t>
            </a:r>
            <a:r>
              <a:rPr lang="en-US" sz="2700" i="1" dirty="0" err="1"/>
              <a:t>Pakar</a:t>
            </a:r>
            <a:endParaRPr lang="id-ID" sz="2700" i="1" dirty="0"/>
          </a:p>
        </p:txBody>
      </p:sp>
      <p:pic>
        <p:nvPicPr>
          <p:cNvPr id="7" name="Picture 6">
            <a:extLst>
              <a:ext uri="{FF2B5EF4-FFF2-40B4-BE49-F238E27FC236}">
                <a16:creationId xmlns:a16="http://schemas.microsoft.com/office/drawing/2014/main" id="{601D0BD5-A702-4A45-BCA8-4F8F7C63CE64}"/>
              </a:ext>
            </a:extLst>
          </p:cNvPr>
          <p:cNvPicPr>
            <a:picLocks noChangeAspect="1"/>
          </p:cNvPicPr>
          <p:nvPr/>
        </p:nvPicPr>
        <p:blipFill>
          <a:blip r:embed="rId2"/>
          <a:stretch>
            <a:fillRect/>
          </a:stretch>
        </p:blipFill>
        <p:spPr>
          <a:xfrm>
            <a:off x="9869617" y="630252"/>
            <a:ext cx="1286063" cy="1030778"/>
          </a:xfrm>
          <a:prstGeom prst="rect">
            <a:avLst/>
          </a:prstGeom>
        </p:spPr>
      </p:pic>
      <p:pic>
        <p:nvPicPr>
          <p:cNvPr id="6" name="Picture 4">
            <a:extLst>
              <a:ext uri="{FF2B5EF4-FFF2-40B4-BE49-F238E27FC236}">
                <a16:creationId xmlns:a16="http://schemas.microsoft.com/office/drawing/2014/main" id="{C34815EF-A5F0-4319-A8AF-A20448859DA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2362" y="1878107"/>
            <a:ext cx="5626249" cy="3732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6">
            <a:extLst>
              <a:ext uri="{FF2B5EF4-FFF2-40B4-BE49-F238E27FC236}">
                <a16:creationId xmlns:a16="http://schemas.microsoft.com/office/drawing/2014/main" id="{8E472FDE-4379-460A-9092-123C048248F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646915" y="1878106"/>
            <a:ext cx="5029200" cy="218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Content Placeholder 11">
            <a:extLst>
              <a:ext uri="{FF2B5EF4-FFF2-40B4-BE49-F238E27FC236}">
                <a16:creationId xmlns:a16="http://schemas.microsoft.com/office/drawing/2014/main" id="{8E3C8A7A-2F09-4229-9571-6250D8F1397A}"/>
              </a:ext>
            </a:extLst>
          </p:cNvPr>
          <p:cNvSpPr txBox="1">
            <a:spLocks/>
          </p:cNvSpPr>
          <p:nvPr/>
        </p:nvSpPr>
        <p:spPr>
          <a:xfrm>
            <a:off x="6626615" y="4151762"/>
            <a:ext cx="5049499" cy="2096634"/>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54013" indent="-255588">
              <a:spcBef>
                <a:spcPts val="200"/>
              </a:spcBef>
              <a:spcAft>
                <a:spcPts val="600"/>
              </a:spcAft>
              <a:buFont typeface="Arial" panose="020B0604020202020204" pitchFamily="34" charset="0"/>
              <a:buChar char="•"/>
            </a:pPr>
            <a:r>
              <a:rPr lang="en-US" sz="1600" dirty="0"/>
              <a:t>Banyak </a:t>
            </a:r>
            <a:r>
              <a:rPr lang="en-US" sz="1600" dirty="0" err="1"/>
              <a:t>sistem</a:t>
            </a:r>
            <a:r>
              <a:rPr lang="en-US" sz="1600" dirty="0"/>
              <a:t> </a:t>
            </a:r>
            <a:r>
              <a:rPr lang="en-US" sz="1600" dirty="0" err="1"/>
              <a:t>pakar</a:t>
            </a:r>
            <a:r>
              <a:rPr lang="en-US" sz="1600" dirty="0"/>
              <a:t> </a:t>
            </a:r>
            <a:r>
              <a:rPr lang="en-US" sz="1600" dirty="0" err="1"/>
              <a:t>dibangun</a:t>
            </a:r>
            <a:r>
              <a:rPr lang="en-US" sz="1600" dirty="0"/>
              <a:t> </a:t>
            </a:r>
            <a:r>
              <a:rPr lang="en-US" sz="1600" dirty="0" err="1"/>
              <a:t>menggunakan</a:t>
            </a:r>
            <a:r>
              <a:rPr lang="en-US" sz="1600" dirty="0"/>
              <a:t> “</a:t>
            </a:r>
            <a:r>
              <a:rPr lang="en-US" sz="1600" i="1" dirty="0"/>
              <a:t>shell</a:t>
            </a:r>
            <a:r>
              <a:rPr lang="en-US" sz="1600" dirty="0"/>
              <a:t>” </a:t>
            </a:r>
            <a:r>
              <a:rPr lang="en-US" sz="1600" dirty="0" err="1"/>
              <a:t>generik</a:t>
            </a:r>
            <a:endParaRPr lang="en-US" sz="1600" dirty="0"/>
          </a:p>
          <a:p>
            <a:pPr marL="354013" indent="-255588">
              <a:spcBef>
                <a:spcPts val="200"/>
              </a:spcBef>
              <a:spcAft>
                <a:spcPts val="600"/>
              </a:spcAft>
              <a:buFont typeface="Arial" panose="020B0604020202020204" pitchFamily="34" charset="0"/>
              <a:buChar char="•"/>
            </a:pPr>
            <a:r>
              <a:rPr lang="en-US" sz="1600" i="1" dirty="0"/>
              <a:t>Shell</a:t>
            </a:r>
            <a:r>
              <a:rPr lang="en-US" sz="1600" dirty="0"/>
              <a:t> </a:t>
            </a:r>
            <a:r>
              <a:rPr lang="en-US" sz="1600" dirty="0" err="1"/>
              <a:t>sistem</a:t>
            </a:r>
            <a:r>
              <a:rPr lang="en-US" sz="1600" dirty="0"/>
              <a:t> </a:t>
            </a:r>
            <a:r>
              <a:rPr lang="en-US" sz="1600" dirty="0" err="1"/>
              <a:t>pakar</a:t>
            </a:r>
            <a:r>
              <a:rPr lang="en-US" sz="1600" dirty="0"/>
              <a:t> </a:t>
            </a:r>
            <a:r>
              <a:rPr lang="en-US" sz="1600" dirty="0" err="1"/>
              <a:t>terdiri</a:t>
            </a:r>
            <a:r>
              <a:rPr lang="en-US" sz="1600" dirty="0"/>
              <a:t> </a:t>
            </a:r>
            <a:r>
              <a:rPr lang="en-US" sz="1600" dirty="0" err="1"/>
              <a:t>dari</a:t>
            </a:r>
            <a:r>
              <a:rPr lang="en-US" sz="1600" dirty="0"/>
              <a:t> </a:t>
            </a:r>
            <a:r>
              <a:rPr lang="en-US" sz="1600" dirty="0" err="1"/>
              <a:t>komponen</a:t>
            </a:r>
            <a:r>
              <a:rPr lang="en-US" sz="1600" dirty="0"/>
              <a:t> </a:t>
            </a:r>
            <a:r>
              <a:rPr lang="en-US" sz="1600" dirty="0" err="1"/>
              <a:t>pemrograman</a:t>
            </a:r>
            <a:r>
              <a:rPr lang="en-US" sz="1600" dirty="0"/>
              <a:t> </a:t>
            </a:r>
            <a:r>
              <a:rPr lang="en-US" sz="1600" dirty="0" err="1"/>
              <a:t>dari</a:t>
            </a:r>
            <a:r>
              <a:rPr lang="en-US" sz="1600" dirty="0"/>
              <a:t> </a:t>
            </a:r>
            <a:r>
              <a:rPr lang="en-US" sz="1600" dirty="0" err="1"/>
              <a:t>sistem</a:t>
            </a:r>
            <a:r>
              <a:rPr lang="en-US" sz="1600" dirty="0"/>
              <a:t> </a:t>
            </a:r>
            <a:r>
              <a:rPr lang="en-US" sz="1600" dirty="0" err="1"/>
              <a:t>pakar</a:t>
            </a:r>
            <a:r>
              <a:rPr lang="en-US" sz="1600" dirty="0"/>
              <a:t>, </a:t>
            </a:r>
            <a:r>
              <a:rPr lang="en-US" sz="1600" dirty="0" err="1"/>
              <a:t>tetapi</a:t>
            </a:r>
            <a:r>
              <a:rPr lang="en-US" sz="1600" dirty="0"/>
              <a:t> </a:t>
            </a:r>
            <a:r>
              <a:rPr lang="en-US" sz="1600" dirty="0" err="1"/>
              <a:t>tanpa</a:t>
            </a:r>
            <a:r>
              <a:rPr lang="en-US" sz="1600" dirty="0"/>
              <a:t> </a:t>
            </a:r>
            <a:r>
              <a:rPr lang="en-US" sz="1600" i="1" dirty="0"/>
              <a:t>knowledge base</a:t>
            </a:r>
            <a:r>
              <a:rPr lang="en-US" sz="1600" dirty="0"/>
              <a:t> (KB)</a:t>
            </a:r>
          </a:p>
          <a:p>
            <a:pPr marL="354013" indent="-255588">
              <a:spcBef>
                <a:spcPts val="200"/>
              </a:spcBef>
              <a:spcAft>
                <a:spcPts val="600"/>
              </a:spcAft>
              <a:buFont typeface="Arial" panose="020B0604020202020204" pitchFamily="34" charset="0"/>
              <a:buChar char="•"/>
            </a:pPr>
            <a:r>
              <a:rPr lang="en-US" sz="1600" dirty="0" err="1"/>
              <a:t>Dengan</a:t>
            </a:r>
            <a:r>
              <a:rPr lang="en-US" sz="1600" dirty="0"/>
              <a:t> </a:t>
            </a:r>
            <a:r>
              <a:rPr lang="en-US" sz="1600" i="1" dirty="0"/>
              <a:t>shell</a:t>
            </a:r>
            <a:r>
              <a:rPr lang="en-US" sz="1600" dirty="0"/>
              <a:t>, </a:t>
            </a:r>
            <a:r>
              <a:rPr lang="en-US" sz="1600" dirty="0" err="1"/>
              <a:t>seorang</a:t>
            </a:r>
            <a:r>
              <a:rPr lang="en-US" sz="1600" dirty="0"/>
              <a:t> </a:t>
            </a:r>
            <a:r>
              <a:rPr lang="en-US" sz="1600" i="1" dirty="0"/>
              <a:t>knowledge engineer</a:t>
            </a:r>
            <a:r>
              <a:rPr lang="en-US" sz="1600" dirty="0"/>
              <a:t> </a:t>
            </a:r>
            <a:r>
              <a:rPr lang="en-US" sz="1600" dirty="0" err="1"/>
              <a:t>dapat</a:t>
            </a:r>
            <a:r>
              <a:rPr lang="en-US" sz="1600" dirty="0"/>
              <a:t> </a:t>
            </a:r>
            <a:r>
              <a:rPr lang="en-US" sz="1600" dirty="0" err="1"/>
              <a:t>dengan</a:t>
            </a:r>
            <a:r>
              <a:rPr lang="en-US" sz="1600" dirty="0"/>
              <a:t> </a:t>
            </a:r>
            <a:r>
              <a:rPr lang="en-US" sz="1600" dirty="0" err="1"/>
              <a:t>cepat</a:t>
            </a:r>
            <a:r>
              <a:rPr lang="en-US" sz="1600" dirty="0"/>
              <a:t> </a:t>
            </a:r>
            <a:r>
              <a:rPr lang="en-US" sz="1600" dirty="0" err="1"/>
              <a:t>memasukan</a:t>
            </a:r>
            <a:r>
              <a:rPr lang="en-US" sz="1600" dirty="0"/>
              <a:t> KB </a:t>
            </a:r>
            <a:r>
              <a:rPr lang="en-US" sz="1600" dirty="0" err="1"/>
              <a:t>baru</a:t>
            </a:r>
            <a:r>
              <a:rPr lang="en-US" sz="1600" dirty="0"/>
              <a:t>, dan </a:t>
            </a:r>
            <a:r>
              <a:rPr lang="en-US" sz="1600" dirty="0" err="1"/>
              <a:t>tanpa</a:t>
            </a:r>
            <a:r>
              <a:rPr lang="en-US" sz="1600" dirty="0"/>
              <a:t> </a:t>
            </a:r>
            <a:r>
              <a:rPr lang="en-US" sz="1600" dirty="0" err="1"/>
              <a:t>perlu</a:t>
            </a:r>
            <a:r>
              <a:rPr lang="en-US" sz="1600" dirty="0"/>
              <a:t> </a:t>
            </a:r>
            <a:r>
              <a:rPr lang="en-US" sz="1600" dirty="0" err="1"/>
              <a:t>upaya</a:t>
            </a:r>
            <a:r>
              <a:rPr lang="en-US" sz="1600" dirty="0"/>
              <a:t> </a:t>
            </a:r>
            <a:r>
              <a:rPr lang="en-US" sz="1600" dirty="0" err="1"/>
              <a:t>pemrograman</a:t>
            </a:r>
            <a:r>
              <a:rPr lang="en-US" sz="1600" dirty="0"/>
              <a:t> detail </a:t>
            </a:r>
            <a:r>
              <a:rPr lang="en-US" sz="1600" dirty="0" err="1"/>
              <a:t>dapat</a:t>
            </a:r>
            <a:r>
              <a:rPr lang="en-US" sz="1600" dirty="0"/>
              <a:t> </a:t>
            </a:r>
            <a:r>
              <a:rPr lang="en-US" sz="1600" dirty="0" err="1"/>
              <a:t>membuat</a:t>
            </a:r>
            <a:r>
              <a:rPr lang="en-US" sz="1600" dirty="0"/>
              <a:t> </a:t>
            </a:r>
            <a:r>
              <a:rPr lang="en-US" sz="1600" dirty="0" err="1"/>
              <a:t>sistem</a:t>
            </a:r>
            <a:r>
              <a:rPr lang="en-US" sz="1600" dirty="0"/>
              <a:t> </a:t>
            </a:r>
            <a:r>
              <a:rPr lang="en-US" sz="1600" dirty="0" err="1"/>
              <a:t>pakar</a:t>
            </a:r>
            <a:r>
              <a:rPr lang="en-US" sz="1600" dirty="0"/>
              <a:t> yang </a:t>
            </a:r>
            <a:r>
              <a:rPr lang="en-US" sz="1600" dirty="0" err="1"/>
              <a:t>cukup</a:t>
            </a:r>
            <a:r>
              <a:rPr lang="en-US" sz="1600" dirty="0"/>
              <a:t> </a:t>
            </a:r>
            <a:r>
              <a:rPr lang="en-US" sz="1600" dirty="0" err="1"/>
              <a:t>lengkap</a:t>
            </a:r>
            <a:endParaRPr lang="en-US" sz="1600" dirty="0"/>
          </a:p>
        </p:txBody>
      </p:sp>
    </p:spTree>
    <p:extLst>
      <p:ext uri="{BB962C8B-B14F-4D97-AF65-F5344CB8AC3E}">
        <p14:creationId xmlns:p14="http://schemas.microsoft.com/office/powerpoint/2010/main" val="1990164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9257</TotalTime>
  <Words>5098</Words>
  <Application>Microsoft Office PowerPoint</Application>
  <PresentationFormat>Widescreen</PresentationFormat>
  <Paragraphs>475</Paragraphs>
  <Slides>55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55</vt:i4>
      </vt:variant>
    </vt:vector>
  </HeadingPairs>
  <TitlesOfParts>
    <vt:vector size="59" baseType="lpstr">
      <vt:lpstr>Arial</vt:lpstr>
      <vt:lpstr>Calibri</vt:lpstr>
      <vt:lpstr>Calibri Light</vt:lpstr>
      <vt:lpstr>Retrospect</vt:lpstr>
      <vt:lpstr>ARTIFICIAL INTELLIGENCE Intelligent Informatics Knowledge    PENALARAN: LOGIC, RULES AND REPRESENTATION - III “ REPRESENTASI PENGETAHUAN DAN PENALARAN ” </vt:lpstr>
      <vt:lpstr>Dr. Aradea, S.T., M.T. Lecturer/ Researcher Artificial Intelligence Siliwangi Research Group</vt:lpstr>
      <vt:lpstr>REFERENSI Kecerdasan Buatan</vt:lpstr>
      <vt:lpstr>IKHTISAR Representasi Pengetahuan dan Penalaran</vt:lpstr>
      <vt:lpstr>REPRESENTASI PENGETAHUAN Teknik Representasi Pengetahuan</vt:lpstr>
      <vt:lpstr>SISTEM PAKAR Definisi Sistem Pakar</vt:lpstr>
      <vt:lpstr>SISTEM PAKAR Konsep Sistem Pakar</vt:lpstr>
      <vt:lpstr>SISTEM PAKAR Konsep Sistem Pakar</vt:lpstr>
      <vt:lpstr>SISTEM PAKAR Tipe Sistem Pakar</vt:lpstr>
      <vt:lpstr>SISTEM PAKAR Proses Sistem Pakar</vt:lpstr>
      <vt:lpstr>SISTEM PAKAR Proses Sistem Pakar</vt:lpstr>
      <vt:lpstr>SISTEM PAKAR Penerapan Sistem Pakar</vt:lpstr>
      <vt:lpstr>SISTEM PAKAR Kelebihan dan Kekurangan Sistem Pakar</vt:lpstr>
      <vt:lpstr>PARADIGMA PEMROGRAMAN Definisi Paradigma Pemrograman</vt:lpstr>
      <vt:lpstr>PARADIGMA PEMROGRAMAN Definisi Paradigma Pemrograman</vt:lpstr>
      <vt:lpstr>PARADIGMA PEMROGRAMAN Definisi Paradigma Pemrograman</vt:lpstr>
      <vt:lpstr>PARADIGMA PEMROGRAMAN Pemrograman Prosedural vs. Deklaratif</vt:lpstr>
      <vt:lpstr>PEMROGRAMAN LOGIKA Definisi Pemrograman Logika</vt:lpstr>
      <vt:lpstr>PEMROGRAMAN LOGIKA Alat Bantu Pemrograman</vt:lpstr>
      <vt:lpstr>BAHASA PEMROGRAMAN PROLOG Definisi Bahasa Prolog</vt:lpstr>
      <vt:lpstr>BAHASA PEMROGRAMAN PROLOG Definisi Bahasa Prolog</vt:lpstr>
      <vt:lpstr>BAHASA PEMROGRAMAN PROLOG Deskripsi Bahasa Prolog</vt:lpstr>
      <vt:lpstr>BAHASA PEMROGRAMAN PROLOG Deskripsi Bahasa Prolog</vt:lpstr>
      <vt:lpstr>BAHASA PEMROGRAMAN PROLOG Deskripsi Bahasa Prolog</vt:lpstr>
      <vt:lpstr>BAHASA PEMROGRAMAN PROLOG Deskripsi Bahasa Prolog</vt:lpstr>
      <vt:lpstr>BAHASA PEMROGRAMAN PROLOG Bahasa Prolog Dalam Sistem Pakar</vt:lpstr>
      <vt:lpstr>BAHASA PEMROGRAMAN PROLOG Bahasa Prolog Dalam Sistem Pakar</vt:lpstr>
      <vt:lpstr>BAHASA PEMROGRAMAN PROLOG Bahasa Prolog Dalam Sistem Pakar</vt:lpstr>
      <vt:lpstr>BAHASA PEMROGRAMAN PROLOG Bahasa Prolog Dalam Sistem Pakar</vt:lpstr>
      <vt:lpstr>BAHASA PEMROGRAMAN PROLOG Bahasa Prolog Dalam Sistem Pakar</vt:lpstr>
      <vt:lpstr>BAHASA PEMROGRAMAN PROLOG Bahasa Prolog Dalam Sistem Pakar</vt:lpstr>
      <vt:lpstr>BAHASA PEMROGRAMAN PROLOG Bahasa Prolog Dalam Sistem Pakar</vt:lpstr>
      <vt:lpstr>BAHASA PEMROGRAMAN PROLOG Bahasa Prolog Dalam Sistem Pakar</vt:lpstr>
      <vt:lpstr>BAHASA PEMROGRAMAN PROLOG Bahasa Prolog Dalam Sistem Pakar</vt:lpstr>
      <vt:lpstr>BAHASA PEMROGRAMAN PROLOG Bahasa Prolog Dalam Sistem Pakar</vt:lpstr>
      <vt:lpstr>BAHASA PEMROGRAMAN PROLOG Bahasa Prolog Dalam Sistem Pakar</vt:lpstr>
      <vt:lpstr>BAHASA PEMROGRAMAN PROLOG Bahasa Prolog Dalam Sistem Pakar</vt:lpstr>
      <vt:lpstr>BAHASA PEMROGRAMAN PROLOG Bahasa Prolog Dalam Sistem Pakar</vt:lpstr>
      <vt:lpstr>BAHASA PEMROGRAMAN PROLOG Bahasa Prolog Dalam Sistem Pakar</vt:lpstr>
      <vt:lpstr>BAHASA PEMROGRAMAN PROLOG Bahasa Prolog Dalam Sistem Pakar</vt:lpstr>
      <vt:lpstr>BAHASA PEMROGRAMAN PROLOG Bahasa Prolog Dalam Sistem Pakar</vt:lpstr>
      <vt:lpstr>BAHASA PEMROGRAMAN PROLOG Bahasa Prolog Dalam Sistem Pakar</vt:lpstr>
      <vt:lpstr>BAHASA PEMROGRAMAN PROLOG Contoh Penerapan Bahasa Prolog</vt:lpstr>
      <vt:lpstr>BAHASA PEMROGRAMAN PROLOG Contoh Penerapan Bahasa Prolog</vt:lpstr>
      <vt:lpstr>BAHASA PEMROGRAMAN PROLOG Contoh Penerapan Bahasa Prolog</vt:lpstr>
      <vt:lpstr>BAHASA PEMROGRAMAN PROLOG Contoh Penerapan Bahasa Prolog</vt:lpstr>
      <vt:lpstr>BAHASA PEMROGRAMAN PROLOG Contoh Penerapan Bahasa Prolog</vt:lpstr>
      <vt:lpstr>BAHASA PEMROGRAMAN PROLOG Contoh Penerapan Bahasa Prolog</vt:lpstr>
      <vt:lpstr>BAHASA PEMROGRAMAN PROLOG Contoh Penerapan Bahasa Prolog</vt:lpstr>
      <vt:lpstr>BAHASA PEMROGRAMAN PROLOG Contoh Penerapan Bahasa Prolog</vt:lpstr>
      <vt:lpstr>BAHASA PEMROGRAMAN PROLOG Aplikasi Penerapan Bahasa Prolog</vt:lpstr>
      <vt:lpstr>KESIMPULAN Sistem Berbasis Pengetahuan</vt:lpstr>
      <vt:lpstr>KESIMPULAN Sistem Berbasis Pengetahuan</vt:lpstr>
      <vt:lpstr>TUGAS KELOMPOK Opsi Tugas Besar</vt:lpstr>
      <vt:lpstr>TERIMA KASIH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Siliwangi (AIS)</dc:title>
  <dc:creator>ACER PC</dc:creator>
  <cp:lastModifiedBy>DELL LATITUDE 5290</cp:lastModifiedBy>
  <cp:revision>2934</cp:revision>
  <dcterms:created xsi:type="dcterms:W3CDTF">2020-07-24T08:40:20Z</dcterms:created>
  <dcterms:modified xsi:type="dcterms:W3CDTF">2023-10-15T15:10:05Z</dcterms:modified>
</cp:coreProperties>
</file>