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657" r:id="rId3"/>
    <p:sldId id="258" r:id="rId4"/>
    <p:sldId id="303" r:id="rId5"/>
    <p:sldId id="534" r:id="rId6"/>
    <p:sldId id="520" r:id="rId7"/>
    <p:sldId id="588" r:id="rId8"/>
    <p:sldId id="627" r:id="rId9"/>
    <p:sldId id="628" r:id="rId10"/>
    <p:sldId id="629" r:id="rId11"/>
    <p:sldId id="630" r:id="rId12"/>
    <p:sldId id="631" r:id="rId13"/>
    <p:sldId id="632" r:id="rId14"/>
    <p:sldId id="626" r:id="rId15"/>
    <p:sldId id="625" r:id="rId16"/>
    <p:sldId id="633" r:id="rId17"/>
    <p:sldId id="635" r:id="rId18"/>
    <p:sldId id="634" r:id="rId19"/>
    <p:sldId id="637" r:id="rId20"/>
    <p:sldId id="636" r:id="rId21"/>
    <p:sldId id="638" r:id="rId22"/>
    <p:sldId id="639" r:id="rId23"/>
    <p:sldId id="641" r:id="rId24"/>
    <p:sldId id="642" r:id="rId25"/>
    <p:sldId id="643" r:id="rId26"/>
    <p:sldId id="640" r:id="rId27"/>
    <p:sldId id="590" r:id="rId28"/>
    <p:sldId id="644" r:id="rId29"/>
    <p:sldId id="646" r:id="rId30"/>
    <p:sldId id="647" r:id="rId31"/>
    <p:sldId id="648" r:id="rId32"/>
    <p:sldId id="645" r:id="rId33"/>
    <p:sldId id="649" r:id="rId34"/>
    <p:sldId id="650" r:id="rId35"/>
    <p:sldId id="624" r:id="rId36"/>
    <p:sldId id="651" r:id="rId37"/>
    <p:sldId id="652" r:id="rId38"/>
    <p:sldId id="655" r:id="rId39"/>
    <p:sldId id="653" r:id="rId40"/>
    <p:sldId id="654" r:id="rId41"/>
    <p:sldId id="656" r:id="rId42"/>
    <p:sldId id="577" r:id="rId43"/>
    <p:sldId id="623" r:id="rId44"/>
    <p:sldId id="398" r:id="rId45"/>
    <p:sldId id="31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3861" autoAdjust="0"/>
  </p:normalViewPr>
  <p:slideViewPr>
    <p:cSldViewPr snapToGrid="0">
      <p:cViewPr varScale="1">
        <p:scale>
          <a:sx n="65" d="100"/>
          <a:sy n="65" d="100"/>
        </p:scale>
        <p:origin x="4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6EAF1-731A-4EDF-A21A-1FB49D775A8F}" type="datetimeFigureOut">
              <a:rPr lang="en-ID" smtClean="0"/>
              <a:t>15/10/2023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B929D-0792-4167-A1F4-6D117CA4B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948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adea@unsil.ac.i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kmap.com/" TargetMode="External"/><Relationship Id="rId2" Type="http://schemas.openxmlformats.org/officeDocument/2006/relationships/hyperlink" Target="https://www.semantic-a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://www.ipli.com/semantic.htm" TargetMode="External"/><Relationship Id="rId4" Type="http://schemas.openxmlformats.org/officeDocument/2006/relationships/hyperlink" Target="https://www.scientificamerican.com/article/the-semantic-web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rofile/Aradea_Dipalokareswara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ais.if.unsil.ac.i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radea.dipaloka@gmail.com" TargetMode="External"/><Relationship Id="rId5" Type="http://schemas.openxmlformats.org/officeDocument/2006/relationships/hyperlink" Target="https://s.id/ais-yt" TargetMode="External"/><Relationship Id="rId4" Type="http://schemas.openxmlformats.org/officeDocument/2006/relationships/hyperlink" Target="mailto:aradea.informatika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varestech.com/temp/fuzzyjess/Jess60/" TargetMode="External"/><Relationship Id="rId5" Type="http://schemas.openxmlformats.org/officeDocument/2006/relationships/hyperlink" Target="https://herzberg.ca.sandia.gov/" TargetMode="External"/><Relationship Id="rId4" Type="http://schemas.openxmlformats.org/officeDocument/2006/relationships/hyperlink" Target="https://www.jessrules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eknik2020dci/videos" TargetMode="External"/><Relationship Id="rId2" Type="http://schemas.openxmlformats.org/officeDocument/2006/relationships/hyperlink" Target="https://www.youtube.com/playlist?list=PLOCAiko58zvphb54fqcavwgLblIK-8Xn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www.youtube.com/watch?v=4vv3EOjtpHo&amp;list=PLEJXowNB4kPy3_qhGksOO8ch_Di7T8_9E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157908" cy="3566160"/>
          </a:xfrm>
        </p:spPr>
        <p:txBody>
          <a:bodyPr>
            <a:normAutofit/>
          </a:bodyPr>
          <a:lstStyle/>
          <a:p>
            <a:r>
              <a:rPr lang="en-US" sz="3600" b="1" dirty="0"/>
              <a:t>ARTIFICIAL INTELLIGENCE</a:t>
            </a:r>
            <a:br>
              <a:rPr lang="id-ID" sz="5400" b="1" dirty="0"/>
            </a:br>
            <a:r>
              <a:rPr lang="en-US" sz="2600" b="1" i="1" dirty="0">
                <a:solidFill>
                  <a:schemeClr val="tx2"/>
                </a:solidFill>
              </a:rPr>
              <a:t>Intelligent Informatics Knowledge</a:t>
            </a:r>
            <a:br>
              <a:rPr lang="id-ID" sz="2600" b="1" i="1" dirty="0">
                <a:solidFill>
                  <a:schemeClr val="tx2"/>
                </a:solidFill>
              </a:rPr>
            </a:br>
            <a:br>
              <a:rPr lang="id-ID" sz="2200" b="1" i="1" dirty="0"/>
            </a:br>
            <a:br>
              <a:rPr lang="id-ID" sz="2200" b="1" dirty="0"/>
            </a:br>
            <a:br>
              <a:rPr lang="id-ID" sz="2400" b="1" dirty="0"/>
            </a:br>
            <a:r>
              <a:rPr lang="en-US" sz="3200" b="1" dirty="0"/>
              <a:t>PENALARAN: SEMANTIC NETWORKS AND FRAMES</a:t>
            </a:r>
            <a:br>
              <a:rPr lang="id-ID" sz="2200" b="1" dirty="0"/>
            </a:br>
            <a:r>
              <a:rPr lang="id-ID" sz="2400" b="1" dirty="0"/>
              <a:t>“</a:t>
            </a:r>
            <a:r>
              <a:rPr lang="en-US" sz="2400" b="1" dirty="0"/>
              <a:t> REPRESENTASI PENGETAHUAN DAN PENALARAN </a:t>
            </a:r>
            <a:r>
              <a:rPr lang="id-ID" sz="2400" b="1" dirty="0"/>
              <a:t>”</a:t>
            </a:r>
            <a:br>
              <a:rPr lang="id-ID" sz="2400" b="1" dirty="0"/>
            </a:br>
            <a:endParaRPr lang="id-ID" sz="24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83425" y="4455621"/>
            <a:ext cx="10280741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KELOMPOK KEILMUAN</a:t>
            </a:r>
            <a:r>
              <a:rPr lang="id-ID" sz="2800" b="1" dirty="0"/>
              <a:t> INFORMATIKA</a:t>
            </a:r>
            <a:r>
              <a:rPr lang="en-US" sz="2800" b="1" dirty="0"/>
              <a:t> DAN SISTEM INTELIGEN</a:t>
            </a:r>
            <a:endParaRPr lang="id-ID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4F1D9-23FE-493E-A97F-FDF0472B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920" y="1464854"/>
            <a:ext cx="1745800" cy="9402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346A09-1DE7-414B-ABA1-ACC33EAE75B0}"/>
              </a:ext>
            </a:extLst>
          </p:cNvPr>
          <p:cNvSpPr txBox="1">
            <a:spLocks/>
          </p:cNvSpPr>
          <p:nvPr/>
        </p:nvSpPr>
        <p:spPr>
          <a:xfrm>
            <a:off x="8922327" y="5393147"/>
            <a:ext cx="2483404" cy="784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b="1" dirty="0">
                <a:solidFill>
                  <a:schemeClr val="tx1"/>
                </a:solidFill>
                <a:latin typeface="+mn-lt"/>
              </a:rPr>
              <a:t>Dr. Aradea, S.T., M.T.</a:t>
            </a:r>
          </a:p>
          <a:p>
            <a:r>
              <a:rPr lang="id-ID" sz="1400" dirty="0">
                <a:solidFill>
                  <a:schemeClr val="tx1"/>
                </a:solidFill>
                <a:hlinkClick r:id="rId3"/>
              </a:rPr>
              <a:t>aradea.informatika@gmail.com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5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10058400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200" dirty="0"/>
              <a:t>Sifat </a:t>
            </a:r>
            <a:r>
              <a:rPr lang="en-US" sz="2200" dirty="0" err="1"/>
              <a:t>hierarki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diagram </a:t>
            </a:r>
            <a:r>
              <a:rPr lang="en-US" sz="2200" dirty="0" err="1"/>
              <a:t>membantu</a:t>
            </a:r>
            <a:r>
              <a:rPr lang="en-US" sz="2200" dirty="0"/>
              <a:t> </a:t>
            </a:r>
            <a:r>
              <a:rPr lang="en-US" sz="2200" dirty="0" err="1"/>
              <a:t>menjelaskan</a:t>
            </a:r>
            <a:r>
              <a:rPr lang="en-US" sz="2200" dirty="0"/>
              <a:t> </a:t>
            </a:r>
            <a:r>
              <a:rPr lang="en-US" sz="2200" dirty="0" err="1"/>
              <a:t>elemen-elemen</a:t>
            </a:r>
            <a:r>
              <a:rPr lang="en-US" sz="2200" dirty="0"/>
              <a:t> </a:t>
            </a:r>
            <a:r>
              <a:rPr lang="en-US" sz="2200" i="1" dirty="0"/>
              <a:t>network</a:t>
            </a:r>
            <a:r>
              <a:rPr lang="en-US" sz="2200" dirty="0"/>
              <a:t>, </a:t>
            </a:r>
            <a:r>
              <a:rPr lang="en-US" sz="2200" dirty="0" err="1"/>
              <a:t>misalnya</a:t>
            </a:r>
            <a:r>
              <a:rPr lang="en-US" sz="2200" dirty="0"/>
              <a:t>: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Grass Snakes </a:t>
            </a:r>
            <a:r>
              <a:rPr lang="en-US" sz="2200" dirty="0" err="1"/>
              <a:t>adalah</a:t>
            </a:r>
            <a:r>
              <a:rPr lang="en-US" sz="2200" dirty="0"/>
              <a:t> sub-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total </a:t>
            </a:r>
            <a:r>
              <a:rPr lang="en-US" sz="2200" dirty="0" err="1"/>
              <a:t>kelas</a:t>
            </a:r>
            <a:r>
              <a:rPr lang="en-US" sz="2200" dirty="0"/>
              <a:t> Reptiles, </a:t>
            </a:r>
            <a:r>
              <a:rPr lang="en-US" sz="2200" dirty="0" err="1"/>
              <a:t>jadi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ular</a:t>
            </a:r>
            <a:r>
              <a:rPr lang="en-US" sz="2200" dirty="0"/>
              <a:t> </a:t>
            </a:r>
            <a:r>
              <a:rPr lang="en-US" sz="2200" dirty="0" err="1"/>
              <a:t>rumput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reptil</a:t>
            </a:r>
            <a:r>
              <a:rPr lang="en-US" sz="2200" dirty="0"/>
              <a:t>.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Demikian</a:t>
            </a:r>
            <a:r>
              <a:rPr lang="en-US" sz="2200" dirty="0"/>
              <a:t> pula, Slither dan Sidney </a:t>
            </a:r>
            <a:r>
              <a:rPr lang="en-US" sz="2200" dirty="0" err="1"/>
              <a:t>adalah</a:t>
            </a:r>
            <a:r>
              <a:rPr lang="en-US" sz="2200" dirty="0"/>
              <a:t> grass snakes,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ular</a:t>
            </a:r>
            <a:r>
              <a:rPr lang="en-US" sz="2200" dirty="0"/>
              <a:t> </a:t>
            </a:r>
            <a:r>
              <a:rPr lang="en-US" sz="2200" dirty="0" err="1"/>
              <a:t>rumput</a:t>
            </a:r>
            <a:r>
              <a:rPr lang="en-US" sz="2200" dirty="0"/>
              <a:t> juga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sifat</a:t>
            </a:r>
            <a:r>
              <a:rPr lang="en-US" sz="2200" dirty="0"/>
              <a:t> Small dan Green, </a:t>
            </a:r>
            <a:r>
              <a:rPr lang="en-US" sz="2200" dirty="0" err="1"/>
              <a:t>maka</a:t>
            </a:r>
            <a:r>
              <a:rPr lang="en-US" sz="2200" dirty="0"/>
              <a:t> Sidney dan Slither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kecil</a:t>
            </a:r>
            <a:r>
              <a:rPr lang="en-US" sz="2200" dirty="0"/>
              <a:t> dan </a:t>
            </a:r>
            <a:r>
              <a:rPr lang="en-US" sz="2200" dirty="0" err="1"/>
              <a:t>hijau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mereka</a:t>
            </a:r>
            <a:r>
              <a:rPr lang="en-US" sz="2200" dirty="0"/>
              <a:t> </a:t>
            </a:r>
            <a:r>
              <a:rPr lang="en-US" sz="2200" dirty="0" err="1"/>
              <a:t>termasuk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.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Namun</a:t>
            </a:r>
            <a:r>
              <a:rPr lang="en-US" sz="2200" dirty="0"/>
              <a:t>, Slither </a:t>
            </a:r>
            <a:r>
              <a:rPr lang="en-US" sz="2200" dirty="0" err="1"/>
              <a:t>adalah</a:t>
            </a:r>
            <a:r>
              <a:rPr lang="en-US" sz="2200" dirty="0"/>
              <a:t> Vegetarian, </a:t>
            </a:r>
            <a:r>
              <a:rPr lang="en-US" sz="2200" dirty="0" err="1"/>
              <a:t>jadi</a:t>
            </a:r>
            <a:r>
              <a:rPr lang="en-US" sz="2200" dirty="0"/>
              <a:t> </a:t>
            </a:r>
            <a:r>
              <a:rPr lang="en-US" sz="2200" dirty="0" err="1"/>
              <a:t>atribut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berlaku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Slither (</a:t>
            </a:r>
            <a:r>
              <a:rPr lang="en-US" sz="2200" dirty="0" err="1"/>
              <a:t>ular</a:t>
            </a:r>
            <a:r>
              <a:rPr lang="en-US" sz="2200" dirty="0"/>
              <a:t> </a:t>
            </a:r>
            <a:r>
              <a:rPr lang="en-US" sz="2200" dirty="0" err="1"/>
              <a:t>rumput</a:t>
            </a:r>
            <a:r>
              <a:rPr lang="en-US" sz="2200" dirty="0"/>
              <a:t> </a:t>
            </a:r>
            <a:r>
              <a:rPr lang="en-US" sz="2200" dirty="0" err="1"/>
              <a:t>biasanya</a:t>
            </a:r>
            <a:r>
              <a:rPr lang="en-US" sz="2200" dirty="0"/>
              <a:t> carnivores).</a:t>
            </a:r>
          </a:p>
          <a:p>
            <a:pPr marL="98425" indent="0" algn="ctr">
              <a:spcAft>
                <a:spcPts val="600"/>
              </a:spcAft>
              <a:buNone/>
            </a:pPr>
            <a:r>
              <a:rPr lang="en-US" sz="2200" i="1" dirty="0" err="1"/>
              <a:t>Kesederhanaan</a:t>
            </a:r>
            <a:r>
              <a:rPr lang="en-US" sz="2200" i="1" dirty="0"/>
              <a:t> semantic network </a:t>
            </a:r>
            <a:r>
              <a:rPr lang="en-US" sz="2200" i="1" dirty="0" err="1"/>
              <a:t>sebenarnya</a:t>
            </a:r>
            <a:r>
              <a:rPr lang="en-US" sz="2200" i="1" dirty="0"/>
              <a:t> </a:t>
            </a:r>
            <a:r>
              <a:rPr lang="en-US" sz="2200" i="1" dirty="0" err="1"/>
              <a:t>bisa</a:t>
            </a:r>
            <a:r>
              <a:rPr lang="en-US" sz="2200" i="1" dirty="0"/>
              <a:t> </a:t>
            </a:r>
            <a:r>
              <a:rPr lang="en-US" sz="2200" i="1" dirty="0" err="1"/>
              <a:t>terlalu</a:t>
            </a:r>
            <a:r>
              <a:rPr lang="en-US" sz="2200" i="1" dirty="0"/>
              <a:t> </a:t>
            </a:r>
            <a:r>
              <a:rPr lang="en-US" sz="2200" i="1" dirty="0" err="1"/>
              <a:t>fleksibel</a:t>
            </a:r>
            <a:r>
              <a:rPr lang="en-US" sz="2200" i="1" dirty="0"/>
              <a:t>, </a:t>
            </a:r>
            <a:r>
              <a:rPr lang="en-US" sz="2200" i="1" dirty="0" err="1"/>
              <a:t>yaitu</a:t>
            </a:r>
            <a:r>
              <a:rPr lang="en-US" sz="2200" i="1" dirty="0"/>
              <a:t>, </a:t>
            </a:r>
            <a:r>
              <a:rPr lang="en-US" sz="2200" i="1" dirty="0" err="1"/>
              <a:t>terlalu</a:t>
            </a:r>
            <a:r>
              <a:rPr lang="en-US" sz="2200" i="1" dirty="0"/>
              <a:t> </a:t>
            </a:r>
            <a:r>
              <a:rPr lang="en-US" sz="2200" i="1" dirty="0" err="1"/>
              <a:t>banyak</a:t>
            </a:r>
            <a:r>
              <a:rPr lang="en-US" sz="2200" i="1" dirty="0"/>
              <a:t> </a:t>
            </a:r>
            <a:r>
              <a:rPr lang="en-US" sz="2200" i="1" dirty="0" err="1"/>
              <a:t>cara</a:t>
            </a:r>
            <a:r>
              <a:rPr lang="en-US" sz="2200" i="1" dirty="0"/>
              <a:t> </a:t>
            </a:r>
            <a:r>
              <a:rPr lang="en-US" sz="2200" i="1" dirty="0" err="1"/>
              <a:t>untuk</a:t>
            </a:r>
            <a:r>
              <a:rPr lang="en-US" sz="2200" i="1" dirty="0"/>
              <a:t> </a:t>
            </a:r>
            <a:r>
              <a:rPr lang="en-US" sz="2200" i="1" dirty="0" err="1"/>
              <a:t>merepresentasikan</a:t>
            </a:r>
            <a:r>
              <a:rPr lang="en-US" sz="2200" i="1" dirty="0"/>
              <a:t> </a:t>
            </a:r>
            <a:r>
              <a:rPr lang="en-US" sz="2200" i="1" dirty="0" err="1"/>
              <a:t>sesuatu</a:t>
            </a:r>
            <a:r>
              <a:rPr lang="en-US" sz="2200" i="1" dirty="0"/>
              <a:t>, </a:t>
            </a:r>
            <a:r>
              <a:rPr lang="en-US" sz="2200" i="1" dirty="0" err="1"/>
              <a:t>hal</a:t>
            </a:r>
            <a:r>
              <a:rPr lang="en-US" sz="2200" i="1" dirty="0"/>
              <a:t> </a:t>
            </a:r>
            <a:r>
              <a:rPr lang="en-US" sz="2200" i="1" dirty="0" err="1"/>
              <a:t>ini</a:t>
            </a:r>
            <a:r>
              <a:rPr lang="en-US" sz="2200" i="1" dirty="0"/>
              <a:t> </a:t>
            </a:r>
            <a:r>
              <a:rPr lang="en-US" sz="2200" i="1" dirty="0" err="1"/>
              <a:t>dapat</a:t>
            </a:r>
            <a:r>
              <a:rPr lang="en-US" sz="2200" i="1" dirty="0"/>
              <a:t> </a:t>
            </a:r>
            <a:r>
              <a:rPr lang="en-US" sz="2200" i="1" dirty="0" err="1"/>
              <a:t>mengarah</a:t>
            </a:r>
            <a:r>
              <a:rPr lang="en-US" sz="2200" i="1" dirty="0"/>
              <a:t> pada </a:t>
            </a:r>
            <a:r>
              <a:rPr lang="en-US" sz="2200" i="1" dirty="0" err="1"/>
              <a:t>kompleksitas</a:t>
            </a:r>
            <a:r>
              <a:rPr lang="en-US" sz="2200" i="1" dirty="0"/>
              <a:t> </a:t>
            </a:r>
            <a:r>
              <a:rPr lang="en-US" sz="2200" i="1" dirty="0" err="1"/>
              <a:t>ekstrim</a:t>
            </a:r>
            <a:r>
              <a:rPr lang="en-US" sz="2200" i="1" dirty="0"/>
              <a:t> </a:t>
            </a:r>
            <a:r>
              <a:rPr lang="en-US" sz="2200" i="1" dirty="0" err="1"/>
              <a:t>ketika</a:t>
            </a:r>
            <a:r>
              <a:rPr lang="en-US" sz="2200" i="1" dirty="0"/>
              <a:t> </a:t>
            </a:r>
            <a:r>
              <a:rPr lang="en-US" sz="2200" i="1" dirty="0" err="1"/>
              <a:t>mewakili</a:t>
            </a:r>
            <a:r>
              <a:rPr lang="en-US" sz="2200" i="1" dirty="0"/>
              <a:t> </a:t>
            </a:r>
            <a:r>
              <a:rPr lang="en-US" sz="2200" i="1" dirty="0" err="1"/>
              <a:t>kasus</a:t>
            </a:r>
            <a:r>
              <a:rPr lang="en-US" sz="2200" i="1" dirty="0"/>
              <a:t> yang </a:t>
            </a:r>
            <a:r>
              <a:rPr lang="en-US" sz="2200" i="1" dirty="0" err="1"/>
              <a:t>luar</a:t>
            </a:r>
            <a:r>
              <a:rPr lang="en-US" sz="2200" i="1" dirty="0"/>
              <a:t> </a:t>
            </a:r>
            <a:r>
              <a:rPr lang="en-US" sz="2200" i="1" dirty="0" err="1"/>
              <a:t>biasa</a:t>
            </a:r>
            <a:r>
              <a:rPr lang="en-US" sz="2200" i="1" dirty="0"/>
              <a:t>, </a:t>
            </a:r>
            <a:r>
              <a:rPr lang="en-US" sz="2200" i="1" dirty="0" err="1"/>
              <a:t>misalnya</a:t>
            </a:r>
            <a:r>
              <a:rPr lang="en-US" sz="2200" i="1" dirty="0"/>
              <a:t> </a:t>
            </a:r>
            <a:r>
              <a:rPr lang="en-US" sz="2200" i="1" dirty="0" err="1"/>
              <a:t>jika</a:t>
            </a:r>
            <a:r>
              <a:rPr lang="en-US" sz="2200" i="1" dirty="0"/>
              <a:t> Sidney </a:t>
            </a:r>
            <a:r>
              <a:rPr lang="en-US" sz="2200" i="1" dirty="0" err="1"/>
              <a:t>tidak</a:t>
            </a:r>
            <a:r>
              <a:rPr lang="en-US" sz="2200" i="1" dirty="0"/>
              <a:t> </a:t>
            </a:r>
            <a:r>
              <a:rPr lang="en-US" sz="2200" i="1" dirty="0" err="1"/>
              <a:t>hijau</a:t>
            </a:r>
            <a:r>
              <a:rPr lang="en-US" sz="2200" i="1" dirty="0"/>
              <a:t> </a:t>
            </a:r>
            <a:r>
              <a:rPr lang="en-US" sz="2200" i="1" dirty="0" err="1"/>
              <a:t>karena</a:t>
            </a:r>
            <a:r>
              <a:rPr lang="en-US" sz="2200" i="1" dirty="0"/>
              <a:t> </a:t>
            </a:r>
            <a:r>
              <a:rPr lang="en-US" sz="2200" i="1" dirty="0" err="1"/>
              <a:t>suatu</a:t>
            </a:r>
            <a:r>
              <a:rPr lang="en-US" sz="2200" i="1" dirty="0"/>
              <a:t> </a:t>
            </a:r>
            <a:r>
              <a:rPr lang="en-US" sz="2200" i="1" dirty="0" err="1"/>
              <a:t>penyakit</a:t>
            </a:r>
            <a:endParaRPr lang="en-US" sz="2200" i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F0FB92-7EE2-4086-964E-C1F5D45D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SEMANTIC NETWORKS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Semantic Networks</a:t>
            </a:r>
            <a:endParaRPr lang="id-ID" sz="27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209357-1E10-4B89-9EE0-46C29BC1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5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0F0FB92-7EE2-4086-964E-C1F5D45D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SEMANTIC NETWORKS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Semantic Networks</a:t>
            </a:r>
            <a:endParaRPr lang="id-ID" sz="27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209357-1E10-4B89-9EE0-46C29BC1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5DBF25F-E451-4980-BA35-0D8B5495D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14" y="1828800"/>
            <a:ext cx="74676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ADC7B6-BC24-483C-83E8-5EC977125CD0}"/>
              </a:ext>
            </a:extLst>
          </p:cNvPr>
          <p:cNvSpPr txBox="1">
            <a:spLocks/>
          </p:cNvSpPr>
          <p:nvPr/>
        </p:nvSpPr>
        <p:spPr>
          <a:xfrm>
            <a:off x="1097279" y="1745668"/>
            <a:ext cx="4735485" cy="457200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dimakan</a:t>
            </a:r>
            <a:r>
              <a:rPr lang="en-US" dirty="0"/>
              <a:t> slither?</a:t>
            </a:r>
          </a:p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i="1" dirty="0"/>
              <a:t>Semantic net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rumput</a:t>
            </a:r>
            <a:r>
              <a:rPr lang="en-US" dirty="0"/>
              <a:t> Slither </a:t>
            </a:r>
            <a:r>
              <a:rPr lang="en-US" dirty="0" err="1"/>
              <a:t>adalah</a:t>
            </a:r>
            <a:r>
              <a:rPr lang="en-US" dirty="0"/>
              <a:t> vegetarian dan Slither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daging</a:t>
            </a:r>
            <a:r>
              <a:rPr lang="en-US" dirty="0"/>
              <a:t>, “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kontradiktif</a:t>
            </a:r>
            <a:r>
              <a:rPr lang="en-US" dirty="0"/>
              <a:t>”</a:t>
            </a:r>
          </a:p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dirty="0"/>
              <a:t>Kesimpulan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i="1" dirty="0"/>
              <a:t>network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dan </a:t>
            </a:r>
            <a:r>
              <a:rPr lang="en-US" i="1" dirty="0"/>
              <a:t>link</a:t>
            </a:r>
            <a:r>
              <a:rPr lang="en-US" dirty="0"/>
              <a:t> mana yang </a:t>
            </a:r>
            <a:r>
              <a:rPr lang="en-US" dirty="0" err="1"/>
              <a:t>diikuti</a:t>
            </a:r>
            <a:r>
              <a:rPr lang="en-US" dirty="0"/>
              <a:t>, “proses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diandalkan</a:t>
            </a:r>
            <a:r>
              <a:rPr lang="en-US" dirty="0"/>
              <a:t>”</a:t>
            </a:r>
          </a:p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inferensi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semantic net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arti </a:t>
            </a:r>
            <a:r>
              <a:rPr lang="en-US" i="1" dirty="0"/>
              <a:t>link</a:t>
            </a:r>
            <a:r>
              <a:rPr lang="en-US" dirty="0"/>
              <a:t> dan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i="1" dirty="0"/>
              <a:t>link</a:t>
            </a:r>
            <a:r>
              <a:rPr lang="en-US" dirty="0"/>
              <a:t> yang </a:t>
            </a:r>
            <a:r>
              <a:rPr lang="en-US" dirty="0" err="1"/>
              <a:t>benar</a:t>
            </a:r>
            <a:endParaRPr lang="en-US" dirty="0"/>
          </a:p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dirty="0"/>
              <a:t>Karena </a:t>
            </a:r>
            <a:r>
              <a:rPr lang="en-US" i="1" dirty="0"/>
              <a:t>link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dan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inferensi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semantic net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rumit</a:t>
            </a:r>
            <a:endParaRPr lang="en-US" dirty="0"/>
          </a:p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9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5649885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 err="1"/>
              <a:t>Penalaran</a:t>
            </a:r>
            <a:r>
              <a:rPr lang="en-US" sz="2400" b="1" dirty="0"/>
              <a:t> </a:t>
            </a:r>
            <a:r>
              <a:rPr lang="en-US" sz="2400" b="1" i="1" dirty="0"/>
              <a:t>Semantic Net</a:t>
            </a:r>
          </a:p>
          <a:p>
            <a:pPr marL="98425" indent="0">
              <a:spcBef>
                <a:spcPts val="200"/>
              </a:spcBef>
              <a:spcAft>
                <a:spcPts val="1800"/>
              </a:spcAft>
              <a:buNone/>
            </a:pPr>
            <a:r>
              <a:rPr lang="en-US" sz="2200" i="1" dirty="0"/>
              <a:t>Semantic net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sulit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penalaran</a:t>
            </a:r>
            <a:r>
              <a:rPr lang="en-US" sz="2200" dirty="0"/>
              <a:t>,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mesin</a:t>
            </a:r>
            <a:r>
              <a:rPr lang="en-US" sz="2200" dirty="0"/>
              <a:t> </a:t>
            </a:r>
            <a:r>
              <a:rPr lang="en-US" sz="2200" dirty="0" err="1"/>
              <a:t>inferensi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memahami</a:t>
            </a:r>
            <a:r>
              <a:rPr lang="en-US" sz="2200" dirty="0"/>
              <a:t> </a:t>
            </a:r>
            <a:r>
              <a:rPr lang="en-US" sz="2200" dirty="0" err="1"/>
              <a:t>tipe</a:t>
            </a:r>
            <a:r>
              <a:rPr lang="en-US" sz="2200" dirty="0"/>
              <a:t> </a:t>
            </a:r>
            <a:r>
              <a:rPr lang="en-US" sz="2200" i="1" dirty="0"/>
              <a:t>link</a:t>
            </a:r>
            <a:r>
              <a:rPr lang="en-US" sz="2200" dirty="0"/>
              <a:t> </a:t>
            </a:r>
            <a:r>
              <a:rPr lang="en-US" sz="2200" dirty="0" err="1"/>
              <a:t>apa</a:t>
            </a:r>
            <a:r>
              <a:rPr lang="en-US" sz="2200" dirty="0"/>
              <a:t> yang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diantara</a:t>
            </a:r>
            <a:r>
              <a:rPr lang="en-US" sz="2200" dirty="0"/>
              <a:t> </a:t>
            </a:r>
            <a:r>
              <a:rPr lang="en-US" sz="2200" i="1" dirty="0"/>
              <a:t>node</a:t>
            </a:r>
            <a:r>
              <a:rPr lang="en-US" sz="2200" dirty="0"/>
              <a:t>, dan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i="1" dirty="0"/>
              <a:t>constraints</a:t>
            </a:r>
            <a:r>
              <a:rPr lang="en-US" sz="2200" dirty="0"/>
              <a:t> pada </a:t>
            </a:r>
            <a:r>
              <a:rPr lang="en-US" sz="2200" i="1" dirty="0"/>
              <a:t>link</a:t>
            </a:r>
            <a:r>
              <a:rPr lang="en-US" sz="2200" dirty="0"/>
              <a:t> yang </a:t>
            </a:r>
            <a:r>
              <a:rPr lang="en-US" sz="2200" dirty="0" err="1"/>
              <a:t>diizinkan</a:t>
            </a:r>
            <a:r>
              <a:rPr lang="en-US" sz="2200" dirty="0"/>
              <a:t>, </a:t>
            </a:r>
            <a:r>
              <a:rPr lang="en-US" sz="2200" dirty="0" err="1"/>
              <a:t>misalnya</a:t>
            </a:r>
            <a:r>
              <a:rPr lang="en-US" sz="2200" dirty="0"/>
              <a:t>:</a:t>
            </a:r>
          </a:p>
          <a:p>
            <a:pPr marL="354013" indent="-255588">
              <a:spcBef>
                <a:spcPts val="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Memahami</a:t>
            </a:r>
            <a:r>
              <a:rPr lang="en-US" sz="2200" dirty="0"/>
              <a:t> </a:t>
            </a:r>
            <a:r>
              <a:rPr lang="en-US" sz="2200" i="1" dirty="0"/>
              <a:t>semantic net</a:t>
            </a:r>
            <a:r>
              <a:rPr lang="en-US" sz="2200" dirty="0"/>
              <a:t> yang </a:t>
            </a:r>
            <a:r>
              <a:rPr lang="en-US" sz="2200" dirty="0" err="1"/>
              <a:t>mendeskripsikan</a:t>
            </a:r>
            <a:r>
              <a:rPr lang="en-US" sz="2200" dirty="0"/>
              <a:t> Slither, </a:t>
            </a:r>
            <a:r>
              <a:rPr lang="en-US" sz="2200" dirty="0" err="1"/>
              <a:t>perlu</a:t>
            </a:r>
            <a:r>
              <a:rPr lang="en-US" sz="2200" dirty="0"/>
              <a:t> </a:t>
            </a:r>
            <a:r>
              <a:rPr lang="en-US" sz="2200" dirty="0" err="1"/>
              <a:t>memahami</a:t>
            </a:r>
            <a:r>
              <a:rPr lang="en-US" sz="2200" dirty="0"/>
              <a:t> </a:t>
            </a:r>
            <a:r>
              <a:rPr lang="en-US" sz="2200" i="1" dirty="0"/>
              <a:t>link</a:t>
            </a:r>
            <a:r>
              <a:rPr lang="en-US" sz="2200" dirty="0"/>
              <a:t> </a:t>
            </a:r>
            <a:r>
              <a:rPr lang="en-US" sz="2200" dirty="0" err="1"/>
              <a:t>nya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, kata “</a:t>
            </a:r>
            <a:r>
              <a:rPr lang="en-US" sz="2200" dirty="0" err="1"/>
              <a:t>is_a</a:t>
            </a:r>
            <a:r>
              <a:rPr lang="en-US" sz="2200" dirty="0"/>
              <a:t>”, “eats”, “vegetarian”, </a:t>
            </a:r>
            <a:r>
              <a:rPr lang="en-US" sz="2200" dirty="0" err="1"/>
              <a:t>dll</a:t>
            </a:r>
            <a:r>
              <a:rPr lang="en-US" sz="2200" dirty="0"/>
              <a:t> </a:t>
            </a:r>
          </a:p>
          <a:p>
            <a:pPr marL="354013" indent="-255588">
              <a:spcBef>
                <a:spcPts val="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Jika </a:t>
            </a:r>
            <a:r>
              <a:rPr lang="en-US" sz="2200" dirty="0" err="1"/>
              <a:t>mesin</a:t>
            </a:r>
            <a:r>
              <a:rPr lang="en-US" sz="2200" dirty="0"/>
              <a:t> </a:t>
            </a:r>
            <a:r>
              <a:rPr lang="en-US" sz="2200" dirty="0" err="1"/>
              <a:t>inferensi</a:t>
            </a:r>
            <a:r>
              <a:rPr lang="en-US" sz="2200" dirty="0"/>
              <a:t> </a:t>
            </a: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penalaran</a:t>
            </a:r>
            <a:r>
              <a:rPr lang="en-US" sz="2200" dirty="0"/>
              <a:t> pada </a:t>
            </a:r>
            <a:r>
              <a:rPr lang="en-US" sz="2200" i="1" dirty="0"/>
              <a:t>network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mesin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pemahaman</a:t>
            </a:r>
            <a:r>
              <a:rPr lang="en-US" sz="2200" dirty="0"/>
              <a:t> kata-kata </a:t>
            </a:r>
            <a:r>
              <a:rPr lang="en-US" sz="2200" dirty="0" err="1"/>
              <a:t>tersebut</a:t>
            </a:r>
            <a:endParaRPr lang="en-US" sz="2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F0FB92-7EE2-4086-964E-C1F5D45D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SEMANTIC NETWORKS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Semantic Networks</a:t>
            </a:r>
            <a:endParaRPr lang="id-ID" sz="27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209357-1E10-4B89-9EE0-46C29BC1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7ED07780-DC66-4AE6-9115-D78243A1E15A}"/>
              </a:ext>
            </a:extLst>
          </p:cNvPr>
          <p:cNvSpPr txBox="1">
            <a:spLocks/>
          </p:cNvSpPr>
          <p:nvPr/>
        </p:nvSpPr>
        <p:spPr>
          <a:xfrm>
            <a:off x="6962183" y="2272145"/>
            <a:ext cx="4779265" cy="38964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Semantic net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hierarki</a:t>
            </a:r>
            <a:endParaRPr lang="en-US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Semantic net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diagram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dan </a:t>
            </a:r>
            <a:r>
              <a:rPr lang="en-US" dirty="0" err="1"/>
              <a:t>kompleks</a:t>
            </a:r>
            <a:endParaRPr lang="en-US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Link</a:t>
            </a:r>
            <a:r>
              <a:rPr lang="en-US" dirty="0"/>
              <a:t> yang </a:t>
            </a:r>
            <a:r>
              <a:rPr lang="en-US" dirty="0" err="1"/>
              <a:t>eksplisit</a:t>
            </a:r>
            <a:r>
              <a:rPr lang="en-US" dirty="0"/>
              <a:t> dan diagram visual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Sebagian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i="1" dirty="0"/>
              <a:t>link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konsep-konsep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i="1" dirty="0"/>
              <a:t>link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0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10058400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200" i="1" dirty="0"/>
              <a:t>Semantic net</a:t>
            </a:r>
            <a:r>
              <a:rPr lang="en-US" sz="2200" dirty="0"/>
              <a:t>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menyebabkan</a:t>
            </a:r>
            <a:r>
              <a:rPr lang="en-US" sz="2200" dirty="0"/>
              <a:t> </a:t>
            </a:r>
            <a:r>
              <a:rPr lang="en-US" sz="2200" dirty="0" err="1"/>
              <a:t>sejumlah</a:t>
            </a:r>
            <a:r>
              <a:rPr lang="en-US" sz="2200" dirty="0"/>
              <a:t> </a:t>
            </a:r>
            <a:r>
              <a:rPr lang="en-US" sz="2200" dirty="0" err="1"/>
              <a:t>tantangan</a:t>
            </a:r>
            <a:r>
              <a:rPr lang="en-US" sz="2200" dirty="0"/>
              <a:t> </a:t>
            </a:r>
            <a:r>
              <a:rPr lang="en-US" sz="2200" dirty="0" err="1"/>
              <a:t>epistemologis</a:t>
            </a:r>
            <a:r>
              <a:rPr lang="en-US" sz="2200" dirty="0"/>
              <a:t>: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semantik</a:t>
            </a:r>
            <a:r>
              <a:rPr lang="en-US" sz="2200" dirty="0"/>
              <a:t> formal dan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gagasan</a:t>
            </a:r>
            <a:r>
              <a:rPr lang="en-US" sz="2200" dirty="0"/>
              <a:t> yang </a:t>
            </a:r>
            <a:r>
              <a:rPr lang="en-US" sz="2200" dirty="0" err="1"/>
              <a:t>disepakati</a:t>
            </a:r>
            <a:r>
              <a:rPr lang="en-US" sz="2200" dirty="0"/>
              <a:t> </a:t>
            </a:r>
            <a:r>
              <a:rPr lang="en-US" sz="2200" dirty="0" err="1"/>
              <a:t>tentang</a:t>
            </a:r>
            <a:r>
              <a:rPr lang="en-US" sz="2200" dirty="0"/>
              <a:t> </a:t>
            </a:r>
            <a:r>
              <a:rPr lang="en-US" sz="2200" dirty="0" err="1"/>
              <a:t>apa</a:t>
            </a:r>
            <a:r>
              <a:rPr lang="en-US" sz="2200" dirty="0"/>
              <a:t> arti </a:t>
            </a:r>
            <a:r>
              <a:rPr lang="en-US" sz="2200" dirty="0" err="1"/>
              <a:t>struktur</a:t>
            </a:r>
            <a:r>
              <a:rPr lang="en-US" sz="2200" dirty="0"/>
              <a:t> </a:t>
            </a:r>
            <a:r>
              <a:rPr lang="en-US" sz="2200" dirty="0" err="1"/>
              <a:t>representasi</a:t>
            </a:r>
            <a:r>
              <a:rPr lang="en-US" sz="2200" dirty="0"/>
              <a:t> yang </a:t>
            </a:r>
            <a:r>
              <a:rPr lang="en-US" sz="2200" dirty="0" err="1"/>
              <a:t>diberikan</a:t>
            </a:r>
            <a:r>
              <a:rPr lang="en-US" sz="2200" dirty="0"/>
              <a:t>, </a:t>
            </a:r>
            <a:r>
              <a:rPr lang="en-US" sz="2200" dirty="0" err="1"/>
              <a:t>seperti</a:t>
            </a:r>
            <a:r>
              <a:rPr lang="en-US" sz="2200" dirty="0"/>
              <a:t> yang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i="1" dirty="0"/>
              <a:t>logic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Semantic net</a:t>
            </a:r>
            <a:r>
              <a:rPr lang="en-US" sz="2200" dirty="0"/>
              <a:t> </a:t>
            </a:r>
            <a:r>
              <a:rPr lang="en-US" sz="2200" dirty="0" err="1"/>
              <a:t>memang</a:t>
            </a:r>
            <a:r>
              <a:rPr lang="en-US" sz="2200" dirty="0"/>
              <a:t> </a:t>
            </a:r>
            <a:r>
              <a:rPr lang="en-US" sz="2200" dirty="0" err="1"/>
              <a:t>cenderung</a:t>
            </a:r>
            <a:r>
              <a:rPr lang="en-US" sz="2200" dirty="0"/>
              <a:t> </a:t>
            </a:r>
            <a:r>
              <a:rPr lang="en-US" sz="2200" dirty="0" err="1"/>
              <a:t>mengandalkan</a:t>
            </a:r>
            <a:r>
              <a:rPr lang="en-US" sz="2200" dirty="0"/>
              <a:t> </a:t>
            </a:r>
            <a:r>
              <a:rPr lang="en-US" sz="2200" dirty="0" err="1"/>
              <a:t>prosedur</a:t>
            </a:r>
            <a:r>
              <a:rPr lang="en-US" sz="2200" dirty="0"/>
              <a:t> yang </a:t>
            </a:r>
            <a:r>
              <a:rPr lang="en-US" sz="2200" dirty="0" err="1"/>
              <a:t>memanipulasinya</a:t>
            </a:r>
            <a:endParaRPr lang="en-US" sz="2200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dibatasi</a:t>
            </a:r>
            <a:r>
              <a:rPr lang="en-US" sz="2200" dirty="0"/>
              <a:t> oleh </a:t>
            </a:r>
            <a:r>
              <a:rPr lang="en-US" sz="2200" dirty="0" err="1"/>
              <a:t>pemahaman</a:t>
            </a:r>
            <a:r>
              <a:rPr lang="en-US" sz="2200" dirty="0"/>
              <a:t> </a:t>
            </a:r>
            <a:r>
              <a:rPr lang="en-US" sz="2200" i="1" dirty="0"/>
              <a:t>user</a:t>
            </a:r>
            <a:r>
              <a:rPr lang="en-US" sz="2200" dirty="0"/>
              <a:t> </a:t>
            </a:r>
            <a:r>
              <a:rPr lang="en-US" sz="2200" dirty="0" err="1"/>
              <a:t>tentang</a:t>
            </a:r>
            <a:r>
              <a:rPr lang="en-US" sz="2200" dirty="0"/>
              <a:t> arti </a:t>
            </a:r>
            <a:r>
              <a:rPr lang="en-US" sz="2200" i="1" dirty="0"/>
              <a:t>link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i="1" dirty="0"/>
              <a:t>semantic net</a:t>
            </a:r>
            <a:r>
              <a:rPr lang="en-US" sz="2200" dirty="0"/>
              <a:t>, </a:t>
            </a:r>
            <a:r>
              <a:rPr lang="en-US" sz="2200" i="1" dirty="0"/>
              <a:t>link</a:t>
            </a:r>
            <a:r>
              <a:rPr lang="en-US" sz="2200" dirty="0"/>
              <a:t> </a:t>
            </a:r>
            <a:r>
              <a:rPr lang="en-US" sz="2200" dirty="0" err="1"/>
              <a:t>antar</a:t>
            </a:r>
            <a:r>
              <a:rPr lang="en-US" sz="2200" dirty="0"/>
              <a:t> </a:t>
            </a:r>
            <a:r>
              <a:rPr lang="en-US" sz="2200" i="1" dirty="0"/>
              <a:t>node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semuanya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bentuk</a:t>
            </a:r>
            <a:r>
              <a:rPr lang="en-US" sz="2200" dirty="0"/>
              <a:t>,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perlu</a:t>
            </a:r>
            <a:r>
              <a:rPr lang="en-US" sz="2200" dirty="0"/>
              <a:t> </a:t>
            </a:r>
            <a:r>
              <a:rPr lang="en-US" sz="2200" dirty="0" err="1"/>
              <a:t>membedakan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i="1" dirty="0"/>
              <a:t>link</a:t>
            </a:r>
            <a:r>
              <a:rPr lang="en-US" sz="2200" dirty="0"/>
              <a:t> yang </a:t>
            </a:r>
            <a:r>
              <a:rPr lang="en-US" sz="2200" dirty="0" err="1"/>
              <a:t>menegaskan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dan </a:t>
            </a:r>
            <a:r>
              <a:rPr lang="en-US" sz="2200" i="1" dirty="0"/>
              <a:t>link</a:t>
            </a:r>
            <a:r>
              <a:rPr lang="en-US" sz="2200" dirty="0"/>
              <a:t> yang </a:t>
            </a:r>
            <a:r>
              <a:rPr lang="en-US" sz="2200" dirty="0" err="1"/>
              <a:t>sifatnya</a:t>
            </a:r>
            <a:r>
              <a:rPr lang="en-US" sz="2200" dirty="0"/>
              <a:t> </a:t>
            </a:r>
            <a:r>
              <a:rPr lang="en-US" sz="2200" dirty="0" err="1"/>
              <a:t>struktural</a:t>
            </a:r>
            <a:endParaRPr lang="en-US" sz="2200" dirty="0"/>
          </a:p>
          <a:p>
            <a:pPr marL="98425" indent="0" algn="ctr">
              <a:spcBef>
                <a:spcPts val="200"/>
              </a:spcBef>
              <a:buNone/>
            </a:pPr>
            <a:r>
              <a:rPr lang="en-US" sz="1800" i="1" dirty="0">
                <a:hlinkClick r:id="rId2"/>
              </a:rPr>
              <a:t>https://www.semantic-ai.com/</a:t>
            </a:r>
            <a:endParaRPr lang="en-US" sz="1800" i="1" dirty="0"/>
          </a:p>
          <a:p>
            <a:pPr marL="98425" indent="0" algn="ctr">
              <a:spcBef>
                <a:spcPts val="200"/>
              </a:spcBef>
              <a:buNone/>
            </a:pPr>
            <a:r>
              <a:rPr lang="en-US" sz="1800" i="1" dirty="0">
                <a:hlinkClick r:id="rId3"/>
              </a:rPr>
              <a:t>http://www.thinkmap.com/</a:t>
            </a:r>
            <a:endParaRPr lang="en-US" sz="1800" i="1" dirty="0"/>
          </a:p>
          <a:p>
            <a:pPr marL="98425" indent="0" algn="ctr">
              <a:spcBef>
                <a:spcPts val="200"/>
              </a:spcBef>
              <a:buNone/>
            </a:pPr>
            <a:r>
              <a:rPr lang="en-US" sz="1800" i="1" dirty="0">
                <a:hlinkClick r:id="rId4"/>
              </a:rPr>
              <a:t>https://www.scientificamerican.com/article/the-semantic-web/</a:t>
            </a:r>
            <a:endParaRPr lang="en-US" sz="1800" i="1" dirty="0"/>
          </a:p>
          <a:p>
            <a:pPr marL="98425" indent="0" algn="ctr">
              <a:spcBef>
                <a:spcPts val="200"/>
              </a:spcBef>
              <a:buNone/>
            </a:pPr>
            <a:r>
              <a:rPr lang="en-US" sz="1800" i="1" dirty="0">
                <a:hlinkClick r:id="rId5"/>
              </a:rPr>
              <a:t>http://www.ipli.com/semantic.htm</a:t>
            </a:r>
            <a:endParaRPr lang="en-US" sz="1800" i="1" dirty="0"/>
          </a:p>
          <a:p>
            <a:pPr marL="98425" indent="0" algn="ctr">
              <a:spcBef>
                <a:spcPts val="200"/>
              </a:spcBef>
              <a:buNone/>
            </a:pPr>
            <a:r>
              <a:rPr lang="en-US" sz="1800" i="1" dirty="0">
                <a:hlinkClick r:id="rId4"/>
              </a:rPr>
              <a:t>https://www.scientificamerican.com/article/the-semantic-web/</a:t>
            </a:r>
            <a:r>
              <a:rPr lang="en-US" sz="1800" i="1" dirty="0"/>
              <a:t> </a:t>
            </a:r>
          </a:p>
          <a:p>
            <a:pPr marL="98425" indent="0" algn="ctr">
              <a:spcBef>
                <a:spcPts val="200"/>
              </a:spcBef>
              <a:buNone/>
            </a:pPr>
            <a:endParaRPr lang="en-US" sz="1800" i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F0FB92-7EE2-4086-964E-C1F5D45D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SEMANTIC NETWORKS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Semantic Networks</a:t>
            </a:r>
            <a:endParaRPr lang="id-ID" sz="27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209357-1E10-4B89-9EE0-46C29BC1E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4998721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Kelebihan</a:t>
            </a:r>
            <a:endParaRPr lang="en-US" sz="2400" b="1" dirty="0"/>
          </a:p>
          <a:p>
            <a:pPr marL="354013" indent="-2555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Cenderung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yang </a:t>
            </a:r>
            <a:r>
              <a:rPr lang="en-US" sz="2200" dirty="0" err="1"/>
              <a:t>kuat</a:t>
            </a:r>
            <a:r>
              <a:rPr lang="en-US" sz="2200" dirty="0"/>
              <a:t> dan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diadaptasi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mewakili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berbagai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dimasukkan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i="1" dirty="0"/>
              <a:t>network</a:t>
            </a:r>
          </a:p>
          <a:p>
            <a:pPr marL="354013" indent="-2555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Network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bentuk</a:t>
            </a:r>
            <a:r>
              <a:rPr lang="en-US" sz="2200" dirty="0"/>
              <a:t> </a:t>
            </a:r>
            <a:r>
              <a:rPr lang="en-US" sz="2200" dirty="0" err="1"/>
              <a:t>grafis</a:t>
            </a:r>
            <a:r>
              <a:rPr lang="en-US" sz="2200" dirty="0"/>
              <a:t> dan </a:t>
            </a:r>
            <a:r>
              <a:rPr lang="en-US" sz="2200" dirty="0" err="1"/>
              <a:t>karenanya</a:t>
            </a:r>
            <a:r>
              <a:rPr lang="en-US" sz="2200" dirty="0"/>
              <a:t> </a:t>
            </a:r>
            <a:r>
              <a:rPr lang="en-US" sz="2200" dirty="0" err="1"/>
              <a:t>relatif</a:t>
            </a:r>
            <a:r>
              <a:rPr lang="en-US" sz="2200" dirty="0"/>
              <a:t> </a:t>
            </a:r>
            <a:r>
              <a:rPr lang="en-US" sz="2200" dirty="0" err="1"/>
              <a:t>mudah</a:t>
            </a:r>
            <a:r>
              <a:rPr lang="en-US" sz="2200" dirty="0"/>
              <a:t> </a:t>
            </a:r>
            <a:r>
              <a:rPr lang="en-US" sz="2200" dirty="0" err="1"/>
              <a:t>dimengerti</a:t>
            </a:r>
            <a:endParaRPr lang="en-US" sz="2200" dirty="0"/>
          </a:p>
          <a:p>
            <a:pPr marL="354013" indent="-2555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alat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i="1" dirty="0"/>
              <a:t>knowledge engineer</a:t>
            </a:r>
            <a:r>
              <a:rPr lang="en-US" sz="2200" dirty="0"/>
              <a:t> dan </a:t>
            </a:r>
            <a:r>
              <a:rPr lang="en-US" sz="2200" i="1" dirty="0"/>
              <a:t>human expert</a:t>
            </a:r>
            <a:r>
              <a:rPr lang="en-US" sz="2200" dirty="0"/>
              <a:t> </a:t>
            </a:r>
            <a:r>
              <a:rPr lang="en-US" sz="2200" dirty="0" err="1"/>
              <a:t>selama</a:t>
            </a:r>
            <a:r>
              <a:rPr lang="en-US" sz="2200" dirty="0"/>
              <a:t> </a:t>
            </a:r>
            <a:r>
              <a:rPr lang="en-US" sz="2200" dirty="0" err="1"/>
              <a:t>fase</a:t>
            </a:r>
            <a:r>
              <a:rPr lang="en-US" sz="2200" dirty="0"/>
              <a:t> </a:t>
            </a:r>
            <a:r>
              <a:rPr lang="en-US" sz="2200" dirty="0" err="1"/>
              <a:t>akuisisi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endParaRPr lang="en-US" sz="2200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0CC7C58-2466-4A47-8933-D7097947D503}"/>
              </a:ext>
            </a:extLst>
          </p:cNvPr>
          <p:cNvSpPr txBox="1">
            <a:spLocks/>
          </p:cNvSpPr>
          <p:nvPr/>
        </p:nvSpPr>
        <p:spPr>
          <a:xfrm>
            <a:off x="6426058" y="1856509"/>
            <a:ext cx="5114772" cy="44367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Kekurangan</a:t>
            </a:r>
            <a:endParaRPr lang="en-US" sz="2400" b="1" dirty="0"/>
          </a:p>
          <a:p>
            <a:pPr marL="354013" indent="-255588">
              <a:buFont typeface="Arial" panose="020B0604020202020204" pitchFamily="34" charset="0"/>
              <a:buChar char="•"/>
            </a:pPr>
            <a:r>
              <a:rPr lang="en-US" sz="2200" dirty="0" err="1"/>
              <a:t>Mungkin</a:t>
            </a:r>
            <a:r>
              <a:rPr lang="en-US" sz="2200" dirty="0"/>
              <a:t> </a:t>
            </a:r>
            <a:r>
              <a:rPr lang="en-US" sz="2200" dirty="0" err="1"/>
              <a:t>sulit</a:t>
            </a:r>
            <a:r>
              <a:rPr lang="en-US" sz="2200" dirty="0"/>
              <a:t>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situasi</a:t>
            </a:r>
            <a:r>
              <a:rPr lang="en-US" sz="2200" dirty="0"/>
              <a:t> </a:t>
            </a:r>
            <a:r>
              <a:rPr lang="en-US" sz="2200" dirty="0" err="1"/>
              <a:t>inferensi</a:t>
            </a:r>
            <a:r>
              <a:rPr lang="en-US" sz="2200" dirty="0"/>
              <a:t> yang </a:t>
            </a:r>
            <a:r>
              <a:rPr lang="en-US" sz="2200" dirty="0" err="1"/>
              <a:t>berbeda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i="1" dirty="0"/>
              <a:t>network</a:t>
            </a:r>
            <a:r>
              <a:rPr lang="en-US" sz="2200" dirty="0"/>
              <a:t>, diagram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kompleks</a:t>
            </a:r>
            <a:endParaRPr lang="en-US" sz="22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Banyaknya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i="1" dirty="0"/>
              <a:t>link</a:t>
            </a:r>
            <a:r>
              <a:rPr lang="en-US" sz="2200" dirty="0"/>
              <a:t> dan </a:t>
            </a:r>
            <a:r>
              <a:rPr lang="en-US" sz="2200" dirty="0" err="1"/>
              <a:t>konsep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bentuk</a:t>
            </a:r>
            <a:r>
              <a:rPr lang="en-US" sz="2200" dirty="0"/>
              <a:t> </a:t>
            </a:r>
            <a:r>
              <a:rPr lang="en-US" sz="2200" dirty="0" err="1"/>
              <a:t>representasi</a:t>
            </a:r>
            <a:r>
              <a:rPr lang="en-US" sz="2200" dirty="0"/>
              <a:t> </a:t>
            </a:r>
            <a:r>
              <a:rPr lang="en-US" sz="2200" dirty="0" err="1"/>
              <a:t>rentan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ledakan</a:t>
            </a:r>
            <a:r>
              <a:rPr lang="en-US" sz="2200" dirty="0"/>
              <a:t> </a:t>
            </a:r>
            <a:r>
              <a:rPr lang="en-US" sz="2200" dirty="0" err="1"/>
              <a:t>kombinatorial</a:t>
            </a:r>
            <a:endParaRPr lang="en-US" sz="22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Kesulitan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menghubungkan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prosedural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fakta</a:t>
            </a:r>
            <a:r>
              <a:rPr lang="en-US" sz="2200" dirty="0"/>
              <a:t>,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proliferasi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konsep</a:t>
            </a:r>
            <a:r>
              <a:rPr lang="en-US" sz="2200" dirty="0"/>
              <a:t> yang </a:t>
            </a:r>
            <a:r>
              <a:rPr lang="en-US" sz="2200" dirty="0" err="1"/>
              <a:t>berbeda</a:t>
            </a:r>
            <a:r>
              <a:rPr lang="en-US" sz="2200" dirty="0"/>
              <a:t>, dan </a:t>
            </a:r>
            <a:r>
              <a:rPr lang="en-US" sz="2200" i="1" dirty="0"/>
              <a:t>link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representasi</a:t>
            </a:r>
            <a:r>
              <a:rPr lang="en-US" sz="2200" dirty="0"/>
              <a:t> </a:t>
            </a:r>
            <a:r>
              <a:rPr lang="en-US" sz="2200" dirty="0" err="1"/>
              <a:t>kompleks</a:t>
            </a:r>
            <a:r>
              <a:rPr lang="en-US" sz="2200" dirty="0"/>
              <a:t> </a:t>
            </a:r>
            <a:r>
              <a:rPr lang="en-US" sz="2200" dirty="0" err="1"/>
              <a:t>serta</a:t>
            </a:r>
            <a:r>
              <a:rPr lang="en-US" sz="2200" dirty="0"/>
              <a:t> </a:t>
            </a:r>
            <a:r>
              <a:rPr lang="en-US" sz="2200" dirty="0" err="1"/>
              <a:t>memerlukan</a:t>
            </a:r>
            <a:r>
              <a:rPr lang="en-US" sz="2200" dirty="0"/>
              <a:t> </a:t>
            </a:r>
            <a:r>
              <a:rPr lang="en-US" sz="2200" dirty="0" err="1"/>
              <a:t>operasi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 yang </a:t>
            </a:r>
            <a:r>
              <a:rPr lang="en-US" sz="2200" dirty="0" err="1"/>
              <a:t>luas</a:t>
            </a:r>
            <a:endParaRPr lang="en-US" sz="2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F0FB92-7EE2-4086-964E-C1F5D45D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SEMANTIC NETWORKS</a:t>
            </a:r>
            <a:br>
              <a:rPr lang="id-ID" sz="4000" b="1" dirty="0"/>
            </a:br>
            <a:r>
              <a:rPr lang="en-US" sz="2700" i="1" dirty="0" err="1"/>
              <a:t>Kelebihan</a:t>
            </a:r>
            <a:r>
              <a:rPr lang="en-US" sz="2700" i="1" dirty="0"/>
              <a:t> dan </a:t>
            </a:r>
            <a:r>
              <a:rPr lang="en-US" sz="2700" i="1" dirty="0" err="1"/>
              <a:t>Kekurangan</a:t>
            </a:r>
            <a:r>
              <a:rPr lang="en-US" sz="2700" i="1" dirty="0"/>
              <a:t> Semantic Networks</a:t>
            </a:r>
            <a:endParaRPr lang="id-ID" sz="27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209357-1E10-4B89-9EE0-46C29BC1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FRAMES</a:t>
            </a:r>
            <a:br>
              <a:rPr lang="id-ID" sz="4000" b="1" dirty="0"/>
            </a:br>
            <a:r>
              <a:rPr lang="en-US" sz="2700" i="1" dirty="0" err="1"/>
              <a:t>Definisi</a:t>
            </a:r>
            <a:r>
              <a:rPr lang="en-US" sz="2700" i="1" dirty="0"/>
              <a:t> Frames</a:t>
            </a:r>
            <a:endParaRPr lang="id-ID" sz="2700" i="1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E5CFEAD5-E07C-4250-B42D-6A5F8A0A799A}"/>
              </a:ext>
            </a:extLst>
          </p:cNvPr>
          <p:cNvSpPr txBox="1">
            <a:spLocks/>
          </p:cNvSpPr>
          <p:nvPr/>
        </p:nvSpPr>
        <p:spPr>
          <a:xfrm>
            <a:off x="1097279" y="2231135"/>
            <a:ext cx="10058401" cy="8527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800" i="1" dirty="0"/>
              <a:t>“ Frames </a:t>
            </a:r>
            <a:r>
              <a:rPr lang="en-US" sz="2800" i="1" dirty="0" err="1"/>
              <a:t>adalah</a:t>
            </a:r>
            <a:r>
              <a:rPr lang="en-US" sz="2800" i="1" dirty="0"/>
              <a:t> </a:t>
            </a:r>
            <a:r>
              <a:rPr lang="en-US" sz="2800" i="1" dirty="0" err="1"/>
              <a:t>versi</a:t>
            </a:r>
            <a:r>
              <a:rPr lang="en-US" sz="2800" i="1" dirty="0"/>
              <a:t> </a:t>
            </a:r>
            <a:r>
              <a:rPr lang="en-US" sz="2800" i="1" dirty="0" err="1"/>
              <a:t>sederhana</a:t>
            </a:r>
            <a:r>
              <a:rPr lang="en-US" sz="2800" i="1" dirty="0"/>
              <a:t> </a:t>
            </a:r>
            <a:r>
              <a:rPr lang="en-US" sz="2800" i="1" dirty="0" err="1"/>
              <a:t>dari</a:t>
            </a:r>
            <a:r>
              <a:rPr lang="en-US" sz="2800" i="1" dirty="0"/>
              <a:t> semantic networks </a:t>
            </a:r>
            <a:r>
              <a:rPr lang="en-US" sz="2800" dirty="0"/>
              <a:t>“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3083859"/>
            <a:ext cx="10056433" cy="31342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Deskripsi</a:t>
            </a:r>
            <a:endParaRPr lang="en-US" sz="2400" b="1" dirty="0"/>
          </a:p>
          <a:p>
            <a:pPr marL="354013" indent="-255588">
              <a:spcBef>
                <a:spcPts val="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representasi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frames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“</a:t>
            </a:r>
            <a:r>
              <a:rPr lang="en-US" sz="2400" i="1" dirty="0" err="1"/>
              <a:t>is_a</a:t>
            </a:r>
            <a:r>
              <a:rPr lang="en-US" sz="2400" dirty="0"/>
              <a:t>” yang </a:t>
            </a:r>
            <a:r>
              <a:rPr lang="en-US" sz="2400" dirty="0" err="1"/>
              <a:t>berlaku</a:t>
            </a:r>
            <a:endParaRPr lang="en-US" sz="2400" dirty="0"/>
          </a:p>
          <a:p>
            <a:pPr marL="354013" indent="-255588">
              <a:spcBef>
                <a:spcPts val="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Frames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, </a:t>
            </a:r>
            <a:r>
              <a:rPr lang="en-US" sz="2400" dirty="0" err="1"/>
              <a:t>mengumpulkan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spesifik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en-US" sz="2400" dirty="0"/>
          </a:p>
          <a:p>
            <a:pPr marL="354013" indent="-255588">
              <a:spcBef>
                <a:spcPts val="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Pada </a:t>
            </a:r>
            <a:r>
              <a:rPr lang="en-US" sz="2400" dirty="0" err="1"/>
              <a:t>dasarnya</a:t>
            </a:r>
            <a:r>
              <a:rPr lang="en-US" sz="2400" dirty="0"/>
              <a:t> </a:t>
            </a:r>
            <a:r>
              <a:rPr lang="en-US" sz="2400" i="1" dirty="0"/>
              <a:t>frames</a:t>
            </a:r>
            <a:r>
              <a:rPr lang="en-US" sz="2400" dirty="0"/>
              <a:t> </a:t>
            </a:r>
            <a:r>
              <a:rPr lang="en-US" sz="2400" dirty="0" err="1"/>
              <a:t>memungkinkan</a:t>
            </a:r>
            <a:r>
              <a:rPr lang="en-US" sz="2400" dirty="0"/>
              <a:t> data dan </a:t>
            </a:r>
            <a:r>
              <a:rPr lang="en-US" sz="2400" dirty="0" err="1"/>
              <a:t>prosedur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dimasukkan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endParaRPr lang="en-US" sz="2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D0BD5-A702-4A45-BCA8-4F8F7C63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8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4596939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200" dirty="0" err="1"/>
              <a:t>Didalam</a:t>
            </a:r>
            <a:r>
              <a:rPr lang="en-US" sz="2200" dirty="0"/>
              <a:t> </a:t>
            </a:r>
            <a:r>
              <a:rPr lang="en-US" sz="2200" dirty="0" err="1"/>
              <a:t>strukturnya</a:t>
            </a:r>
            <a:r>
              <a:rPr lang="en-US" sz="2200" dirty="0"/>
              <a:t>, </a:t>
            </a:r>
            <a:r>
              <a:rPr lang="en-US" sz="2200" i="1" dirty="0"/>
              <a:t>slot</a:t>
            </a:r>
            <a:r>
              <a:rPr lang="en-US" sz="2200" dirty="0"/>
              <a:t> (</a:t>
            </a:r>
            <a:r>
              <a:rPr lang="en-US" sz="2200" dirty="0" err="1"/>
              <a:t>misalnya</a:t>
            </a:r>
            <a:r>
              <a:rPr lang="en-US" sz="2200" dirty="0"/>
              <a:t>, baris) </a:t>
            </a:r>
            <a:r>
              <a:rPr lang="en-US" sz="2200" dirty="0" err="1"/>
              <a:t>dapat</a:t>
            </a:r>
            <a:r>
              <a:rPr lang="en-US" sz="2200" dirty="0"/>
              <a:t>: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Menyimpan</a:t>
            </a:r>
            <a:r>
              <a:rPr lang="en-US" sz="2200" dirty="0"/>
              <a:t> detail masing-masing </a:t>
            </a:r>
            <a:r>
              <a:rPr lang="en-US" sz="2200" dirty="0" err="1"/>
              <a:t>objek</a:t>
            </a:r>
            <a:r>
              <a:rPr lang="en-US" sz="2200" dirty="0"/>
              <a:t> data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i="1" dirty="0"/>
              <a:t>link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frame</a:t>
            </a:r>
            <a:r>
              <a:rPr lang="en-US" sz="2200" dirty="0"/>
              <a:t> lain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/>
              <a:t>kode</a:t>
            </a:r>
            <a:r>
              <a:rPr lang="en-US" sz="2200" dirty="0"/>
              <a:t> </a:t>
            </a:r>
            <a:r>
              <a:rPr lang="en-US" sz="2200" dirty="0" err="1"/>
              <a:t>prosedural</a:t>
            </a:r>
            <a:r>
              <a:rPr lang="en-US" sz="2200" dirty="0"/>
              <a:t>, </a:t>
            </a:r>
            <a:r>
              <a:rPr lang="en-US" sz="2200" dirty="0" err="1"/>
              <a:t>menghubungkan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lain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mendapatkan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menulis</a:t>
            </a:r>
            <a:r>
              <a:rPr lang="en-US" sz="2200" dirty="0"/>
              <a:t> data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apakah</a:t>
            </a:r>
            <a:r>
              <a:rPr lang="en-US" sz="2200" dirty="0"/>
              <a:t> </a:t>
            </a:r>
            <a:r>
              <a:rPr lang="en-US" sz="2200" dirty="0" err="1"/>
              <a:t>diperlukan</a:t>
            </a:r>
            <a:r>
              <a:rPr lang="en-US" sz="2200" dirty="0"/>
              <a:t> </a:t>
            </a:r>
            <a:r>
              <a:rPr lang="en-US" sz="2200" dirty="0" err="1"/>
              <a:t>properti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i="1" dirty="0"/>
              <a:t>frame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endParaRPr lang="en-US" sz="2200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0CC7C58-2466-4A47-8933-D7097947D503}"/>
              </a:ext>
            </a:extLst>
          </p:cNvPr>
          <p:cNvSpPr txBox="1">
            <a:spLocks/>
          </p:cNvSpPr>
          <p:nvPr/>
        </p:nvSpPr>
        <p:spPr>
          <a:xfrm>
            <a:off x="5694218" y="2450592"/>
            <a:ext cx="5853575" cy="3574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200" dirty="0" err="1"/>
              <a:t>Contoh</a:t>
            </a:r>
            <a:r>
              <a:rPr lang="en-US" sz="2200" dirty="0"/>
              <a:t> </a:t>
            </a:r>
            <a:r>
              <a:rPr lang="en-US" sz="2200" i="1" dirty="0"/>
              <a:t>frame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cangkir</a:t>
            </a:r>
            <a:r>
              <a:rPr lang="en-US" sz="2200" dirty="0"/>
              <a:t> kopi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EA93F5-EBA7-4487-993A-AE366EEF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FRAMES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Frames</a:t>
            </a:r>
            <a:endParaRPr lang="id-ID" sz="27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241C9-1ADF-412F-856C-B852B6C7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05E663B2-4D58-489B-908C-46F973EF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00" y="3006437"/>
            <a:ext cx="5495984" cy="259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18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10058400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Tipe</a:t>
            </a:r>
            <a:r>
              <a:rPr lang="en-US" sz="2400" b="1" dirty="0"/>
              <a:t> </a:t>
            </a:r>
            <a:r>
              <a:rPr lang="en-US" sz="2400" b="1" i="1" dirty="0"/>
              <a:t>Slot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i="1" dirty="0"/>
              <a:t>Frames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u="sng" dirty="0"/>
              <a:t>Slot</a:t>
            </a:r>
            <a:r>
              <a:rPr lang="en-US" sz="2400" u="sng" dirty="0"/>
              <a:t> </a:t>
            </a:r>
            <a:r>
              <a:rPr lang="en-US" sz="2400" u="sng" dirty="0" err="1"/>
              <a:t>bernama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item data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</a:p>
          <a:p>
            <a:pPr marL="391033" lvl="1" indent="0">
              <a:spcAft>
                <a:spcPts val="600"/>
              </a:spcAft>
              <a:buNone/>
            </a:pPr>
            <a:r>
              <a:rPr lang="en-US" sz="2200" dirty="0" err="1"/>
              <a:t>Misalnya</a:t>
            </a:r>
            <a:r>
              <a:rPr lang="en-US" sz="2200" dirty="0"/>
              <a:t>, </a:t>
            </a:r>
            <a:r>
              <a:rPr lang="en-US" sz="2200" i="1" dirty="0"/>
              <a:t>slot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i="1" dirty="0" err="1"/>
              <a:t>number_of_wheels</a:t>
            </a:r>
            <a:r>
              <a:rPr lang="en-US" sz="2200" i="1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i="1" dirty="0"/>
              <a:t>frame</a:t>
            </a:r>
            <a:r>
              <a:rPr lang="en-US" sz="2200" dirty="0"/>
              <a:t> </a:t>
            </a:r>
            <a:r>
              <a:rPr lang="en-US" sz="2200" dirty="0" err="1"/>
              <a:t>mobil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i="1" dirty="0"/>
              <a:t>default</a:t>
            </a:r>
            <a:r>
              <a:rPr lang="en-US" sz="2200" dirty="0"/>
              <a:t> </a:t>
            </a:r>
            <a:r>
              <a:rPr lang="en-US" sz="2200" dirty="0" err="1"/>
              <a:t>empat</a:t>
            </a:r>
            <a:r>
              <a:rPr lang="en-US" sz="2200" dirty="0"/>
              <a:t>, </a:t>
            </a:r>
            <a:r>
              <a:rPr lang="en-US" sz="2200" i="1" dirty="0"/>
              <a:t>slot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di-</a:t>
            </a:r>
            <a:r>
              <a:rPr lang="en-US" sz="2200" i="1" dirty="0"/>
              <a:t>overwritten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tipe</a:t>
            </a:r>
            <a:r>
              <a:rPr lang="en-US" sz="2200" dirty="0"/>
              <a:t> </a:t>
            </a:r>
            <a:r>
              <a:rPr lang="en-US" sz="2200" dirty="0" err="1"/>
              <a:t>mobil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(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mobil</a:t>
            </a:r>
            <a:r>
              <a:rPr lang="en-US" sz="2200" dirty="0"/>
              <a:t> </a:t>
            </a:r>
            <a:r>
              <a:rPr lang="en-US" sz="2200" dirty="0" err="1"/>
              <a:t>roda</a:t>
            </a:r>
            <a:r>
              <a:rPr lang="en-US" sz="2200" dirty="0"/>
              <a:t> </a:t>
            </a:r>
            <a:r>
              <a:rPr lang="en-US" sz="2200" dirty="0" err="1"/>
              <a:t>tiga</a:t>
            </a:r>
            <a:r>
              <a:rPr lang="en-US" sz="2200" dirty="0"/>
              <a:t>)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memenuhi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standar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,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i="1" dirty="0"/>
              <a:t>range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rentang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juga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ditentukan</a:t>
            </a:r>
            <a:r>
              <a:rPr lang="en-US" sz="2200" dirty="0"/>
              <a:t>, </a:t>
            </a: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dirty="0" err="1"/>
              <a:t>ukurannya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i="1" dirty="0"/>
              <a:t>small, medium or large</a:t>
            </a:r>
          </a:p>
          <a:p>
            <a:pPr marL="354013" indent="-255588"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u="sng" dirty="0"/>
              <a:t>Slot </a:t>
            </a:r>
            <a:r>
              <a:rPr lang="en-US" sz="2400" u="sng" dirty="0" err="1"/>
              <a:t>menunjukkan</a:t>
            </a:r>
            <a:r>
              <a:rPr lang="en-US" sz="2400" u="sng" dirty="0"/>
              <a:t> </a:t>
            </a:r>
            <a:r>
              <a:rPr lang="en-US" sz="2400" u="sng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istilah</a:t>
            </a:r>
            <a:r>
              <a:rPr lang="en-US" sz="2400" dirty="0"/>
              <a:t> </a:t>
            </a:r>
            <a:r>
              <a:rPr lang="en-US" sz="2400" i="1" dirty="0"/>
              <a:t>IS_A</a:t>
            </a:r>
          </a:p>
          <a:p>
            <a:pPr marL="391033" lvl="1" indent="0">
              <a:spcAft>
                <a:spcPts val="600"/>
              </a:spcAft>
              <a:buNone/>
            </a:pPr>
            <a:r>
              <a:rPr lang="en-US" sz="2200" dirty="0" err="1"/>
              <a:t>Misalnya</a:t>
            </a:r>
            <a:r>
              <a:rPr lang="en-US" sz="2200" dirty="0"/>
              <a:t>, </a:t>
            </a:r>
            <a:r>
              <a:rPr lang="en-US" sz="2200" dirty="0" err="1"/>
              <a:t>mobil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kendaraan</a:t>
            </a:r>
            <a:r>
              <a:rPr lang="en-US" sz="2200" dirty="0"/>
              <a:t> </a:t>
            </a:r>
            <a:r>
              <a:rPr lang="en-US" sz="2200" dirty="0" err="1"/>
              <a:t>bermotor</a:t>
            </a:r>
            <a:r>
              <a:rPr lang="en-US" sz="2200" dirty="0"/>
              <a:t>, </a:t>
            </a:r>
            <a:r>
              <a:rPr lang="en-US" sz="2200" i="1" dirty="0"/>
              <a:t>slot</a:t>
            </a:r>
            <a:r>
              <a:rPr lang="en-US" sz="2200" dirty="0"/>
              <a:t> </a:t>
            </a:r>
            <a:r>
              <a:rPr lang="en-US" sz="2200" i="1" dirty="0"/>
              <a:t>IS_A</a:t>
            </a:r>
            <a:r>
              <a:rPr lang="en-US" sz="2200" dirty="0"/>
              <a:t> </a:t>
            </a:r>
            <a:r>
              <a:rPr lang="en-US" sz="2200" dirty="0" err="1"/>
              <a:t>kendaraan</a:t>
            </a:r>
            <a:r>
              <a:rPr lang="en-US" sz="2200" dirty="0"/>
              <a:t> </a:t>
            </a:r>
            <a:r>
              <a:rPr lang="en-US" sz="2200" dirty="0" err="1"/>
              <a:t>bermotor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menghubungkan</a:t>
            </a:r>
            <a:r>
              <a:rPr lang="en-US" sz="2200" dirty="0"/>
              <a:t> </a:t>
            </a:r>
            <a:r>
              <a:rPr lang="en-US" sz="2200" i="1" dirty="0"/>
              <a:t>frame</a:t>
            </a:r>
            <a:r>
              <a:rPr lang="en-US" sz="2200" dirty="0"/>
              <a:t> </a:t>
            </a:r>
            <a:r>
              <a:rPr lang="en-US" sz="2200" dirty="0" err="1"/>
              <a:t>mobil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frame</a:t>
            </a:r>
            <a:r>
              <a:rPr lang="en-US" sz="2200" dirty="0"/>
              <a:t> yang </a:t>
            </a:r>
            <a:r>
              <a:rPr lang="en-US" sz="2200" dirty="0" err="1"/>
              <a:t>menggambarkan</a:t>
            </a:r>
            <a:r>
              <a:rPr lang="en-US" sz="2200" dirty="0"/>
              <a:t> </a:t>
            </a:r>
            <a:r>
              <a:rPr lang="en-US" sz="2200" dirty="0" err="1"/>
              <a:t>fitur-fitur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r>
              <a:rPr lang="en-US" sz="2200" dirty="0"/>
              <a:t> </a:t>
            </a:r>
            <a:r>
              <a:rPr lang="en-US" sz="2200" dirty="0" err="1"/>
              <a:t>kendaraan</a:t>
            </a:r>
            <a:r>
              <a:rPr lang="en-US" sz="2200" dirty="0"/>
              <a:t> </a:t>
            </a:r>
            <a:r>
              <a:rPr lang="en-US" sz="2200" dirty="0" err="1"/>
              <a:t>bermotor</a:t>
            </a:r>
            <a:endParaRPr lang="en-US" sz="2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EA93F5-EBA7-4487-993A-AE366EEF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FRAMES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Frames</a:t>
            </a:r>
            <a:endParaRPr lang="id-ID" sz="27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241C9-1ADF-412F-856C-B852B6C7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5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80" y="1856508"/>
            <a:ext cx="3931920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Tipe</a:t>
            </a:r>
            <a:r>
              <a:rPr lang="en-US" sz="2400" b="1" dirty="0"/>
              <a:t> </a:t>
            </a:r>
            <a:r>
              <a:rPr lang="en-US" sz="2400" b="1" i="1" dirty="0"/>
              <a:t>Slot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i="1" dirty="0"/>
              <a:t>Frames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u="sng" dirty="0"/>
              <a:t>Slot</a:t>
            </a:r>
            <a:r>
              <a:rPr lang="en-US" sz="2400" u="sng" dirty="0"/>
              <a:t> </a:t>
            </a:r>
            <a:r>
              <a:rPr lang="en-US" sz="2400" u="sng" dirty="0" err="1"/>
              <a:t>berisi</a:t>
            </a:r>
            <a:r>
              <a:rPr lang="en-US" sz="2400" u="sng" dirty="0"/>
              <a:t> </a:t>
            </a:r>
            <a:r>
              <a:rPr lang="en-US" sz="2400" u="sng" dirty="0" err="1"/>
              <a:t>kode</a:t>
            </a:r>
            <a:r>
              <a:rPr lang="en-US" sz="2400" u="sng" dirty="0"/>
              <a:t> </a:t>
            </a:r>
            <a:r>
              <a:rPr lang="en-US" sz="2400" u="sng" dirty="0" err="1"/>
              <a:t>prosedural</a:t>
            </a:r>
            <a:r>
              <a:rPr lang="en-US" sz="2400" dirty="0"/>
              <a:t> </a:t>
            </a:r>
          </a:p>
          <a:p>
            <a:pPr marL="391033" lvl="1" indent="0">
              <a:spcAft>
                <a:spcPts val="600"/>
              </a:spcAft>
              <a:buNone/>
            </a:pPr>
            <a:r>
              <a:rPr lang="en-US" sz="2200" dirty="0" err="1"/>
              <a:t>Misalnya</a:t>
            </a:r>
            <a:r>
              <a:rPr lang="en-US" sz="2200" dirty="0"/>
              <a:t>,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i="1" dirty="0"/>
              <a:t>mil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dilalui</a:t>
            </a:r>
            <a:r>
              <a:rPr lang="en-US" sz="2200" dirty="0"/>
              <a:t> </a:t>
            </a:r>
            <a:r>
              <a:rPr lang="en-US" sz="2200" dirty="0" err="1"/>
              <a:t>mobil</a:t>
            </a:r>
            <a:r>
              <a:rPr lang="en-US" sz="2200" dirty="0"/>
              <a:t>, </a:t>
            </a:r>
            <a:r>
              <a:rPr lang="en-US" sz="2200" dirty="0" err="1"/>
              <a:t>contoh</a:t>
            </a:r>
            <a:r>
              <a:rPr lang="en-US" sz="2200" dirty="0"/>
              <a:t> </a:t>
            </a:r>
            <a:r>
              <a:rPr lang="en-US" sz="2200" dirty="0" err="1"/>
              <a:t>jangkauannya</a:t>
            </a:r>
            <a:r>
              <a:rPr lang="en-US" sz="2200" dirty="0"/>
              <a:t> </a:t>
            </a:r>
            <a:r>
              <a:rPr lang="en-US" sz="2200" dirty="0" err="1"/>
              <a:t>ditentukan</a:t>
            </a:r>
            <a:r>
              <a:rPr lang="en-US" sz="2200" dirty="0"/>
              <a:t> oleh </a:t>
            </a:r>
            <a:r>
              <a:rPr lang="en-US" sz="2200" dirty="0" err="1"/>
              <a:t>bensin</a:t>
            </a:r>
            <a:r>
              <a:rPr lang="en-US" sz="2200" dirty="0"/>
              <a:t> yang </a:t>
            </a:r>
            <a:r>
              <a:rPr lang="en-US" sz="2200" dirty="0" err="1"/>
              <a:t>ada</a:t>
            </a:r>
            <a:r>
              <a:rPr lang="en-US" sz="2200" dirty="0"/>
              <a:t> dan </a:t>
            </a:r>
            <a:r>
              <a:rPr lang="en-US" sz="2200" dirty="0" err="1"/>
              <a:t>ukuran</a:t>
            </a:r>
            <a:r>
              <a:rPr lang="en-US" sz="2200" dirty="0"/>
              <a:t> </a:t>
            </a:r>
            <a:r>
              <a:rPr lang="en-US" sz="2200" dirty="0" err="1"/>
              <a:t>mesin</a:t>
            </a:r>
            <a:r>
              <a:rPr lang="en-US" sz="2200" dirty="0"/>
              <a:t>,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i="1" dirty="0"/>
              <a:t>slot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i="1" dirty="0"/>
              <a:t>range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menyimpan</a:t>
            </a:r>
            <a:r>
              <a:rPr lang="en-US" sz="2200" dirty="0"/>
              <a:t> </a:t>
            </a:r>
            <a:r>
              <a:rPr lang="en-US" sz="2200" dirty="0" err="1"/>
              <a:t>kode</a:t>
            </a:r>
            <a:r>
              <a:rPr lang="en-US" sz="2200" dirty="0"/>
              <a:t> </a:t>
            </a:r>
            <a:r>
              <a:rPr lang="en-US" sz="2200" dirty="0" err="1"/>
              <a:t>prosedural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menghitung</a:t>
            </a:r>
            <a:r>
              <a:rPr lang="en-US" sz="2200" dirty="0"/>
              <a:t> </a:t>
            </a:r>
            <a:r>
              <a:rPr lang="en-US" sz="2200" i="1" dirty="0"/>
              <a:t>range (if needed)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i="1" dirty="0"/>
              <a:t>slot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i="1" dirty="0" err="1"/>
              <a:t>current_petrol</a:t>
            </a:r>
            <a:r>
              <a:rPr lang="en-US" sz="2200" dirty="0"/>
              <a:t> dan </a:t>
            </a:r>
            <a:r>
              <a:rPr lang="en-US" sz="2200" i="1" dirty="0" err="1"/>
              <a:t>engine_size</a:t>
            </a:r>
            <a:endParaRPr lang="en-US" sz="2200" i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EA93F5-EBA7-4487-993A-AE366EEF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FRAMES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Frames</a:t>
            </a:r>
            <a:endParaRPr lang="id-ID" sz="27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241C9-1ADF-412F-856C-B852B6C7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EEDA00C4-AA1B-45DC-8408-0C8723D8EAED}"/>
              </a:ext>
            </a:extLst>
          </p:cNvPr>
          <p:cNvSpPr txBox="1">
            <a:spLocks/>
          </p:cNvSpPr>
          <p:nvPr/>
        </p:nvSpPr>
        <p:spPr>
          <a:xfrm>
            <a:off x="5368756" y="5130060"/>
            <a:ext cx="6383927" cy="10976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200" dirty="0"/>
              <a:t>Kode </a:t>
            </a:r>
            <a:r>
              <a:rPr lang="en-US" sz="2200" dirty="0" err="1"/>
              <a:t>prosedural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i="1" dirty="0"/>
              <a:t>demon </a:t>
            </a:r>
            <a:r>
              <a:rPr lang="en-US" sz="2200" dirty="0"/>
              <a:t>(</a:t>
            </a:r>
            <a:r>
              <a:rPr lang="en-US" sz="2200" i="1" dirty="0" err="1"/>
              <a:t>if_needed</a:t>
            </a:r>
            <a:r>
              <a:rPr lang="en-US" sz="2200" i="1" dirty="0"/>
              <a:t> demon</a:t>
            </a:r>
            <a:r>
              <a:rPr lang="en-US" sz="2200" dirty="0"/>
              <a:t>)</a:t>
            </a:r>
            <a:r>
              <a:rPr lang="en-US" sz="2200" i="1" dirty="0"/>
              <a:t> </a:t>
            </a:r>
            <a:r>
              <a:rPr lang="en-US" sz="2200" dirty="0"/>
              <a:t>dan </a:t>
            </a:r>
            <a:r>
              <a:rPr lang="en-US" sz="2200" dirty="0" err="1"/>
              <a:t>diaktifkan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otomatis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rentang</a:t>
            </a:r>
            <a:r>
              <a:rPr lang="en-US" sz="2200" dirty="0"/>
              <a:t> (</a:t>
            </a:r>
            <a:r>
              <a:rPr lang="en-US" sz="2200" i="1" dirty="0"/>
              <a:t>range</a:t>
            </a:r>
            <a:r>
              <a:rPr lang="en-US" sz="2200" dirty="0"/>
              <a:t>) </a:t>
            </a:r>
            <a:r>
              <a:rPr lang="en-US" sz="2200" dirty="0" err="1"/>
              <a:t>diperlukan</a:t>
            </a:r>
            <a:endParaRPr lang="en-US" sz="2200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7A94FD3-F296-48B6-A00A-2A7C0B565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23" y="2381308"/>
            <a:ext cx="67976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92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10058400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/>
              <a:t>Tingkat </a:t>
            </a:r>
            <a:r>
              <a:rPr lang="en-US" sz="2400" b="1" dirty="0" err="1"/>
              <a:t>Informasi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i="1" dirty="0"/>
              <a:t>Frames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Level </a:t>
            </a:r>
            <a:r>
              <a:rPr lang="en-US" sz="2400" dirty="0" err="1"/>
              <a:t>tertinggi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i="1" dirty="0"/>
              <a:t>frame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harfiah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i="1" dirty="0"/>
              <a:t>FRAME</a:t>
            </a:r>
            <a:r>
              <a:rPr lang="en-US" sz="2400" dirty="0"/>
              <a:t>, yang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i="1" dirty="0"/>
              <a:t>frame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Dibawahnya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i="1" dirty="0"/>
              <a:t>SLOT</a:t>
            </a:r>
            <a:r>
              <a:rPr lang="en-US" sz="2400" dirty="0"/>
              <a:t>, masing-masing </a:t>
            </a:r>
            <a:r>
              <a:rPr lang="en-US" sz="2400" i="1" dirty="0"/>
              <a:t>slot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frame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endParaRPr lang="en-US" sz="2400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Didalam</a:t>
            </a:r>
            <a:r>
              <a:rPr lang="en-US" sz="2400" dirty="0"/>
              <a:t> </a:t>
            </a:r>
            <a:r>
              <a:rPr lang="en-US" sz="2400" i="1" dirty="0"/>
              <a:t>slot</a:t>
            </a:r>
            <a:r>
              <a:rPr lang="en-US" sz="2400" dirty="0"/>
              <a:t>, </a:t>
            </a:r>
            <a:r>
              <a:rPr lang="en-US" sz="2400" i="1" dirty="0"/>
              <a:t>FACET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detail pada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mencakup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, </a:t>
            </a:r>
            <a:r>
              <a:rPr lang="en-US" sz="2400" dirty="0" err="1"/>
              <a:t>rentang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diterapkan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,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i="1" dirty="0"/>
              <a:t>default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i="1" dirty="0"/>
              <a:t>demon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Terakhir</a:t>
            </a:r>
            <a:r>
              <a:rPr lang="en-US" sz="2400" dirty="0"/>
              <a:t>, </a:t>
            </a:r>
            <a:r>
              <a:rPr lang="en-US" sz="2400" i="1" dirty="0"/>
              <a:t>DATA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spesifik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i="1" dirty="0" err="1"/>
              <a:t>number_of_wheels</a:t>
            </a:r>
            <a:r>
              <a:rPr lang="en-US" sz="2400" i="1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4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i="1" dirty="0"/>
              <a:t>frame</a:t>
            </a:r>
            <a:r>
              <a:rPr lang="en-US" sz="2400" dirty="0"/>
              <a:t> yang </a:t>
            </a:r>
            <a:r>
              <a:rPr lang="en-US" sz="2400" dirty="0" err="1"/>
              <a:t>mendeskripsikan</a:t>
            </a:r>
            <a:r>
              <a:rPr lang="en-US" sz="2400" dirty="0"/>
              <a:t> </a:t>
            </a:r>
            <a:r>
              <a:rPr lang="en-US" sz="2400" dirty="0" err="1"/>
              <a:t>kendaraan</a:t>
            </a:r>
            <a:r>
              <a:rPr lang="en-US" sz="2400" dirty="0"/>
              <a:t> </a:t>
            </a:r>
            <a:r>
              <a:rPr lang="en-US" sz="2400" dirty="0" err="1"/>
              <a:t>bermotor</a:t>
            </a:r>
            <a:endParaRPr lang="en-US" sz="2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EA93F5-EBA7-4487-993A-AE366EEF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FRAMES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Frames</a:t>
            </a:r>
            <a:endParaRPr lang="id-ID" sz="27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241C9-1ADF-412F-856C-B852B6C7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7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331208"/>
            <a:ext cx="10058400" cy="1313596"/>
          </a:xfrm>
        </p:spPr>
        <p:txBody>
          <a:bodyPr>
            <a:normAutofit/>
          </a:bodyPr>
          <a:lstStyle/>
          <a:p>
            <a:r>
              <a:rPr lang="id-ID" sz="3200" b="1" dirty="0">
                <a:latin typeface="+mn-lt"/>
              </a:rPr>
              <a:t>Dr. Aradea, S.T., M.T.</a:t>
            </a:r>
            <a:br>
              <a:rPr lang="id-ID" sz="4400" b="1" dirty="0">
                <a:latin typeface="+mn-lt"/>
              </a:rPr>
            </a:br>
            <a:r>
              <a:rPr lang="id-ID" sz="2600" dirty="0"/>
              <a:t>Lecturer/ Researcher</a:t>
            </a:r>
            <a:br>
              <a:rPr lang="id-ID" sz="2600" dirty="0"/>
            </a:br>
            <a:r>
              <a:rPr lang="en-US" sz="2600" dirty="0"/>
              <a:t>Artificial Intelligence </a:t>
            </a:r>
            <a:r>
              <a:rPr lang="en-US" sz="2600" dirty="0" err="1"/>
              <a:t>Siliwangi</a:t>
            </a:r>
            <a:r>
              <a:rPr lang="en-US" sz="2600" dirty="0"/>
              <a:t> </a:t>
            </a:r>
            <a:r>
              <a:rPr lang="id-ID" sz="2600" dirty="0"/>
              <a:t>Research Group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1904890"/>
            <a:ext cx="10058400" cy="141587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b="1" i="1" dirty="0"/>
              <a:t>Research Field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Self-Adaptive Systems, Artificial Intelligence, Automated Software Engineering</a:t>
            </a:r>
            <a:r>
              <a:rPr lang="id-ID" sz="2400" dirty="0"/>
              <a:t>, Agent Based Modeling, </a:t>
            </a:r>
            <a:r>
              <a:rPr lang="en-US" sz="2400" dirty="0"/>
              <a:t>Context-Aware </a:t>
            </a:r>
            <a:r>
              <a:rPr lang="id-ID" sz="2400" dirty="0"/>
              <a:t>Computing</a:t>
            </a:r>
            <a:r>
              <a:rPr lang="en-US" sz="2400" dirty="0"/>
              <a:t>, Information Automation</a:t>
            </a:r>
            <a:r>
              <a:rPr lang="id-ID" sz="2400" dirty="0"/>
              <a:t>, Intelligent Agents, Knowledge-Based Systems, </a:t>
            </a:r>
            <a:r>
              <a:rPr lang="en-US" sz="2400" dirty="0"/>
              <a:t>Information Science</a:t>
            </a:r>
            <a:r>
              <a:rPr lang="id-ID" sz="2400" dirty="0"/>
              <a:t>, </a:t>
            </a:r>
            <a:r>
              <a:rPr lang="en-US" sz="2400" dirty="0"/>
              <a:t>IT Service</a:t>
            </a:r>
            <a:r>
              <a:rPr lang="id-ID" sz="2400" dirty="0"/>
              <a:t>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0" y="3449422"/>
            <a:ext cx="2097414" cy="2538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409285-E061-4A27-9087-3B8384AC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880" y="611611"/>
            <a:ext cx="1745800" cy="9402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5929E-5A27-4367-A9F5-426CF0B474C7}"/>
              </a:ext>
            </a:extLst>
          </p:cNvPr>
          <p:cNvSpPr txBox="1">
            <a:spLocks/>
          </p:cNvSpPr>
          <p:nvPr/>
        </p:nvSpPr>
        <p:spPr>
          <a:xfrm>
            <a:off x="3569045" y="3409081"/>
            <a:ext cx="7586635" cy="276803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800" b="1" i="1" dirty="0"/>
              <a:t>Education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S1: Informatics </a:t>
            </a:r>
            <a:r>
              <a:rPr lang="en-US" sz="2600" dirty="0"/>
              <a:t>-</a:t>
            </a:r>
            <a:r>
              <a:rPr lang="id-ID" sz="2600" dirty="0"/>
              <a:t> UII (Yogyakarta)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S2: Informatics </a:t>
            </a:r>
            <a:r>
              <a:rPr lang="en-US" sz="2600" dirty="0"/>
              <a:t>-</a:t>
            </a:r>
            <a:r>
              <a:rPr lang="id-ID" sz="2600" dirty="0"/>
              <a:t> ITB (Bandung)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S3: Electrical Engineering and Informatics </a:t>
            </a:r>
            <a:r>
              <a:rPr lang="en-US" sz="2600" dirty="0"/>
              <a:t>-</a:t>
            </a:r>
            <a:r>
              <a:rPr lang="id-ID" sz="2600" dirty="0"/>
              <a:t> ITB (Bandung)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d-ID" sz="1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800" b="1" i="1" dirty="0"/>
              <a:t>Links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4"/>
              </a:rPr>
              <a:t>aradea.informatika@gmail.com</a:t>
            </a:r>
            <a:endParaRPr lang="id-ID" sz="2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5"/>
              </a:rPr>
              <a:t>https://s.id/ais-yt</a:t>
            </a:r>
            <a:endParaRPr lang="en-US" sz="2200" dirty="0">
              <a:hlinkClick r:id="rId6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7"/>
              </a:rPr>
              <a:t>http://ais.if.unsil.ac.id/</a:t>
            </a:r>
            <a:endParaRPr lang="id-ID" sz="2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8"/>
              </a:rPr>
              <a:t>https://www.researchgate.net/profile/Aradea_Dipalokareswara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504275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10058400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i="1" dirty="0"/>
              <a:t>Inheritance</a:t>
            </a:r>
          </a:p>
          <a:p>
            <a:pPr marL="98425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sz="2400" i="1" dirty="0"/>
              <a:t>Frame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mewarisi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frame</a:t>
            </a:r>
            <a:r>
              <a:rPr lang="en-US" sz="2400" dirty="0"/>
              <a:t> lain,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hierarkis</a:t>
            </a:r>
            <a:r>
              <a:rPr lang="en-US" sz="2400" dirty="0"/>
              <a:t>, </a:t>
            </a:r>
            <a:r>
              <a:rPr lang="en-US" sz="2400" dirty="0" err="1"/>
              <a:t>misalnya</a:t>
            </a:r>
            <a:r>
              <a:rPr lang="en-US" sz="2400" dirty="0"/>
              <a:t>, </a:t>
            </a:r>
            <a:r>
              <a:rPr lang="en-US" sz="2400" i="1" dirty="0"/>
              <a:t>frame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cangkir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i="1" dirty="0"/>
              <a:t>slot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lain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endParaRPr lang="en-US" sz="2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EA93F5-EBA7-4487-993A-AE366EEF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FRAMES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Frames</a:t>
            </a:r>
            <a:endParaRPr lang="id-ID" sz="27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241C9-1ADF-412F-856C-B852B6C7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EEAAB-057D-44AF-A81D-8E7909BA2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245" y="3502152"/>
            <a:ext cx="7029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AEE29D1A-31AB-49EC-90DA-6C12BB996AFD}"/>
              </a:ext>
            </a:extLst>
          </p:cNvPr>
          <p:cNvSpPr txBox="1">
            <a:spLocks/>
          </p:cNvSpPr>
          <p:nvPr/>
        </p:nvSpPr>
        <p:spPr>
          <a:xfrm>
            <a:off x="1097279" y="4197893"/>
            <a:ext cx="2823557" cy="164927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200" dirty="0" err="1"/>
              <a:t>Misalnya</a:t>
            </a:r>
            <a:r>
              <a:rPr lang="en-US" sz="2200" dirty="0"/>
              <a:t>, </a:t>
            </a:r>
            <a:r>
              <a:rPr lang="en-US" sz="2200" dirty="0" err="1"/>
              <a:t>atribut</a:t>
            </a:r>
            <a:r>
              <a:rPr lang="en-US" sz="2200" dirty="0"/>
              <a:t> </a:t>
            </a:r>
            <a:r>
              <a:rPr lang="en-US" sz="2200" i="1" dirty="0"/>
              <a:t>mug</a:t>
            </a:r>
            <a:r>
              <a:rPr lang="en-US" sz="2200" dirty="0"/>
              <a:t> yang </a:t>
            </a:r>
            <a:r>
              <a:rPr lang="en-US" sz="2200" dirty="0" err="1"/>
              <a:t>diterapkan</a:t>
            </a:r>
            <a:r>
              <a:rPr lang="en-US" sz="2200" dirty="0"/>
              <a:t> pada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wadah</a:t>
            </a:r>
            <a:r>
              <a:rPr lang="en-US" sz="2200" dirty="0"/>
              <a:t> </a:t>
            </a:r>
            <a:r>
              <a:rPr lang="en-US" sz="2200" dirty="0" err="1"/>
              <a:t>minum</a:t>
            </a:r>
            <a:r>
              <a:rPr lang="en-US" sz="2200" dirty="0"/>
              <a:t> </a:t>
            </a:r>
            <a:r>
              <a:rPr lang="en-US" sz="2200" dirty="0" err="1"/>
              <a:t>lainnya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cangkir</a:t>
            </a:r>
            <a:r>
              <a:rPr lang="en-US" sz="2200" dirty="0"/>
              <a:t> </a:t>
            </a:r>
            <a:r>
              <a:rPr lang="en-US" sz="2200" dirty="0" err="1"/>
              <a:t>teh</a:t>
            </a:r>
            <a:r>
              <a:rPr lang="en-US" sz="2200" dirty="0"/>
              <a:t> dan </a:t>
            </a:r>
            <a:r>
              <a:rPr lang="en-US" sz="2200" dirty="0" err="1"/>
              <a:t>cangkir</a:t>
            </a:r>
            <a:r>
              <a:rPr lang="en-US" sz="2200" dirty="0"/>
              <a:t> kopi</a:t>
            </a:r>
          </a:p>
        </p:txBody>
      </p:sp>
    </p:spTree>
    <p:extLst>
      <p:ext uri="{BB962C8B-B14F-4D97-AF65-F5344CB8AC3E}">
        <p14:creationId xmlns:p14="http://schemas.microsoft.com/office/powerpoint/2010/main" val="31711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10058400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i="1" dirty="0"/>
              <a:t>Inheritance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Objek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rendah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hierarki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otomatis</a:t>
            </a:r>
            <a:r>
              <a:rPr lang="en-US" sz="2200" dirty="0"/>
              <a:t> </a:t>
            </a:r>
            <a:r>
              <a:rPr lang="en-US" sz="2200" dirty="0" err="1"/>
              <a:t>mewarisi</a:t>
            </a:r>
            <a:r>
              <a:rPr lang="en-US" sz="2200" dirty="0"/>
              <a:t> </a:t>
            </a:r>
            <a:r>
              <a:rPr lang="en-US" sz="2200" dirty="0" err="1"/>
              <a:t>konten</a:t>
            </a:r>
            <a:r>
              <a:rPr lang="en-US" sz="2200" dirty="0"/>
              <a:t> </a:t>
            </a:r>
            <a:r>
              <a:rPr lang="en-US" sz="2200" i="1" dirty="0"/>
              <a:t>slot</a:t>
            </a:r>
            <a:r>
              <a:rPr lang="en-US" sz="2200" dirty="0"/>
              <a:t> yang </a:t>
            </a:r>
            <a:r>
              <a:rPr lang="en-US" sz="2200" dirty="0" err="1"/>
              <a:t>sesuai</a:t>
            </a:r>
            <a:r>
              <a:rPr lang="en-US" sz="2200" dirty="0"/>
              <a:t>, </a:t>
            </a:r>
            <a:r>
              <a:rPr lang="en-US" sz="2200" dirty="0" err="1"/>
              <a:t>kecuali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data </a:t>
            </a:r>
            <a:r>
              <a:rPr lang="en-US" sz="2200" dirty="0" err="1"/>
              <a:t>ini</a:t>
            </a:r>
            <a:r>
              <a:rPr lang="en-US" sz="2200" dirty="0"/>
              <a:t> di-</a:t>
            </a:r>
            <a:r>
              <a:rPr lang="en-US" sz="2200" i="1" dirty="0"/>
              <a:t>overwritten</a:t>
            </a:r>
            <a:r>
              <a:rPr lang="en-US" sz="2200" dirty="0"/>
              <a:t>, </a:t>
            </a:r>
            <a:r>
              <a:rPr lang="en-US" sz="2200" dirty="0" err="1"/>
              <a:t>misal</a:t>
            </a:r>
            <a:r>
              <a:rPr lang="en-US" sz="2200" dirty="0"/>
              <a:t> </a:t>
            </a:r>
            <a:r>
              <a:rPr lang="en-US" sz="2200" i="1" dirty="0"/>
              <a:t>mug</a:t>
            </a:r>
            <a:r>
              <a:rPr lang="en-US" sz="2200" dirty="0"/>
              <a:t> </a:t>
            </a:r>
            <a:r>
              <a:rPr lang="en-US" sz="2200" dirty="0" err="1"/>
              <a:t>teh</a:t>
            </a:r>
            <a:r>
              <a:rPr lang="en-US" sz="2200" dirty="0"/>
              <a:t> </a:t>
            </a:r>
            <a:r>
              <a:rPr lang="en-US" sz="2200" dirty="0" err="1"/>
              <a:t>menyimpan</a:t>
            </a:r>
            <a:r>
              <a:rPr lang="en-US" sz="2200" dirty="0"/>
              <a:t> </a:t>
            </a:r>
            <a:r>
              <a:rPr lang="en-US" sz="2200" dirty="0" err="1"/>
              <a:t>teh</a:t>
            </a:r>
            <a:r>
              <a:rPr lang="en-US" sz="2200" dirty="0"/>
              <a:t> (</a:t>
            </a:r>
            <a:r>
              <a:rPr lang="en-US" sz="2200" dirty="0" err="1"/>
              <a:t>bukan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cairan</a:t>
            </a:r>
            <a:r>
              <a:rPr lang="en-US" sz="2200" dirty="0"/>
              <a:t>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ditentukan</a:t>
            </a:r>
            <a:r>
              <a:rPr lang="en-US" sz="2200" dirty="0"/>
              <a:t>)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Nilai </a:t>
            </a:r>
            <a:r>
              <a:rPr lang="en-US" sz="2200" i="1" dirty="0"/>
              <a:t>default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pegangan</a:t>
            </a:r>
            <a:r>
              <a:rPr lang="en-US" sz="2200" dirty="0"/>
              <a:t> </a:t>
            </a:r>
            <a:r>
              <a:rPr lang="en-US" sz="2200" dirty="0" err="1"/>
              <a:t>diwarisi</a:t>
            </a:r>
            <a:r>
              <a:rPr lang="en-US" sz="2200" dirty="0"/>
              <a:t> dan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tertulis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kebanyakan</a:t>
            </a:r>
            <a:r>
              <a:rPr lang="en-US" sz="2200" dirty="0"/>
              <a:t> </a:t>
            </a:r>
            <a:r>
              <a:rPr lang="en-US" sz="2200" dirty="0" err="1"/>
              <a:t>cangkir</a:t>
            </a:r>
            <a:r>
              <a:rPr lang="en-US" sz="2200" dirty="0"/>
              <a:t> </a:t>
            </a:r>
            <a:r>
              <a:rPr lang="en-US" sz="2200" dirty="0" err="1"/>
              <a:t>teh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pegangan</a:t>
            </a:r>
            <a:r>
              <a:rPr lang="en-US" sz="2200" dirty="0"/>
              <a:t>,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mungkin</a:t>
            </a:r>
            <a:r>
              <a:rPr lang="en-US" sz="2200" dirty="0"/>
              <a:t> </a:t>
            </a:r>
            <a:r>
              <a:rPr lang="en-US" sz="2200" dirty="0" err="1"/>
              <a:t>tertulis</a:t>
            </a:r>
            <a:r>
              <a:rPr lang="en-US" sz="2200" dirty="0"/>
              <a:t> di </a:t>
            </a:r>
            <a:r>
              <a:rPr lang="en-US" sz="2200" dirty="0" err="1"/>
              <a:t>bawah</a:t>
            </a:r>
            <a:r>
              <a:rPr lang="en-US" sz="2200" dirty="0"/>
              <a:t> </a:t>
            </a:r>
            <a:r>
              <a:rPr lang="en-US" sz="2200" dirty="0" err="1"/>
              <a:t>hierarki</a:t>
            </a:r>
            <a:r>
              <a:rPr lang="en-US" sz="2200" dirty="0"/>
              <a:t> </a:t>
            </a:r>
            <a:r>
              <a:rPr lang="en-US" sz="2200" i="1" dirty="0"/>
              <a:t>frame </a:t>
            </a:r>
            <a:r>
              <a:rPr lang="en-US" sz="2200" dirty="0" err="1"/>
              <a:t>ketika</a:t>
            </a:r>
            <a:r>
              <a:rPr lang="en-US" sz="2200" dirty="0"/>
              <a:t>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mendefinisikan</a:t>
            </a:r>
            <a:r>
              <a:rPr lang="en-US" sz="2200" dirty="0"/>
              <a:t> </a:t>
            </a:r>
            <a:r>
              <a:rPr lang="en-US" sz="2200" i="1" dirty="0"/>
              <a:t>frame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i="1" dirty="0"/>
              <a:t>mug Fred</a:t>
            </a:r>
            <a:r>
              <a:rPr lang="en-US" sz="2200" dirty="0"/>
              <a:t> 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Awalnya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i="1" dirty="0" err="1"/>
              <a:t>frmae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i="1" dirty="0"/>
              <a:t>slot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i="1" dirty="0"/>
              <a:t>NUMBER_OF_HANDLES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bawaan</a:t>
            </a:r>
            <a:r>
              <a:rPr lang="en-US" sz="2200" dirty="0"/>
              <a:t> yang </a:t>
            </a:r>
            <a:r>
              <a:rPr lang="en-US" sz="2200" dirty="0" err="1"/>
              <a:t>diwarisi</a:t>
            </a:r>
            <a:r>
              <a:rPr lang="en-US" sz="2200" dirty="0"/>
              <a:t>, oleh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diasumsikan</a:t>
            </a:r>
            <a:r>
              <a:rPr lang="en-US" sz="2200" dirty="0"/>
              <a:t> </a:t>
            </a:r>
            <a:r>
              <a:rPr lang="en-US" sz="2200" i="1" dirty="0"/>
              <a:t>mug Fred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pegangan</a:t>
            </a:r>
            <a:r>
              <a:rPr lang="en-US" sz="2200" dirty="0"/>
              <a:t> 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Namun</a:t>
            </a:r>
            <a:r>
              <a:rPr lang="en-US" sz="2200" dirty="0"/>
              <a:t>,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berjalan</a:t>
            </a:r>
            <a:r>
              <a:rPr lang="en-US" sz="2200" dirty="0"/>
              <a:t>, </a:t>
            </a:r>
            <a:r>
              <a:rPr lang="en-US" sz="2200" dirty="0" err="1"/>
              <a:t>dimungkinkan</a:t>
            </a:r>
            <a:r>
              <a:rPr lang="en-US" sz="2200" dirty="0"/>
              <a:t> </a:t>
            </a:r>
            <a:r>
              <a:rPr lang="en-US" sz="2200" dirty="0" err="1"/>
              <a:t>mengetahui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i="1" dirty="0"/>
              <a:t>mug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r>
              <a:rPr lang="en-US" sz="2200" dirty="0"/>
              <a:t> dan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pegangan</a:t>
            </a:r>
            <a:r>
              <a:rPr lang="en-US" sz="2200" dirty="0"/>
              <a:t>, pada </a:t>
            </a:r>
            <a:r>
              <a:rPr lang="en-US" sz="2200" dirty="0" err="1"/>
              <a:t>poin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i="1" dirty="0"/>
              <a:t>slot</a:t>
            </a:r>
            <a:r>
              <a:rPr lang="en-US" sz="2200" dirty="0"/>
              <a:t> yang </a:t>
            </a: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i="1" dirty="0"/>
              <a:t>frame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yang </a:t>
            </a:r>
            <a:r>
              <a:rPr lang="en-US" sz="2200" dirty="0" err="1"/>
              <a:t>tersimpan</a:t>
            </a:r>
            <a:r>
              <a:rPr lang="en-US" sz="2200" dirty="0"/>
              <a:t> di </a:t>
            </a:r>
            <a:r>
              <a:rPr lang="en-US" sz="2200" dirty="0" err="1"/>
              <a:t>dalamnya</a:t>
            </a:r>
            <a:r>
              <a:rPr lang="en-US" sz="2200" dirty="0"/>
              <a:t> </a:t>
            </a:r>
            <a:r>
              <a:rPr lang="en-US" sz="2200" dirty="0" err="1"/>
              <a:t>dibandingkan</a:t>
            </a:r>
            <a:r>
              <a:rPr lang="en-US" sz="2200" dirty="0"/>
              <a:t> meng-</a:t>
            </a:r>
            <a:r>
              <a:rPr lang="en-US" sz="2200" i="1" dirty="0"/>
              <a:t>overriding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i="1" dirty="0"/>
              <a:t>default</a:t>
            </a:r>
            <a:r>
              <a:rPr lang="en-US" sz="2200" dirty="0"/>
              <a:t> yang </a:t>
            </a:r>
            <a:r>
              <a:rPr lang="en-US" sz="2200" dirty="0" err="1"/>
              <a:t>diwarisi</a:t>
            </a:r>
            <a:endParaRPr lang="en-US" sz="2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EA93F5-EBA7-4487-993A-AE366EEF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FRAMES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Frames</a:t>
            </a:r>
            <a:endParaRPr lang="id-ID" sz="27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241C9-1ADF-412F-856C-B852B6C7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83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80" y="1856508"/>
            <a:ext cx="4552614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Contoh</a:t>
            </a:r>
            <a:endParaRPr lang="en-US" sz="2400" b="1" dirty="0"/>
          </a:p>
          <a:p>
            <a:pPr marL="98425" indent="0">
              <a:spcAft>
                <a:spcPts val="1200"/>
              </a:spcAft>
              <a:buNone/>
            </a:pPr>
            <a:r>
              <a:rPr lang="en-US" sz="2200" i="1" dirty="0"/>
              <a:t>Motor Vehicles Frame</a:t>
            </a:r>
            <a:r>
              <a:rPr lang="en-US" sz="2200" dirty="0"/>
              <a:t> dan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i="1" dirty="0"/>
              <a:t>three-wheeled car frame </a:t>
            </a:r>
          </a:p>
          <a:p>
            <a:pPr marL="98425" indent="0">
              <a:spcAft>
                <a:spcPts val="1200"/>
              </a:spcAft>
              <a:buNone/>
            </a:pPr>
            <a:endParaRPr lang="en-US" sz="2200" dirty="0"/>
          </a:p>
          <a:p>
            <a:pPr marL="98425" indent="0">
              <a:spcAft>
                <a:spcPts val="1200"/>
              </a:spcAft>
              <a:buNone/>
            </a:pPr>
            <a:endParaRPr lang="en-US" sz="2200" dirty="0"/>
          </a:p>
          <a:p>
            <a:pPr marL="98425" indent="0">
              <a:spcAft>
                <a:spcPts val="1200"/>
              </a:spcAft>
              <a:buNone/>
            </a:pPr>
            <a:r>
              <a:rPr lang="en-US" sz="2200" dirty="0"/>
              <a:t>Mobil </a:t>
            </a:r>
            <a:r>
              <a:rPr lang="en-US" sz="2200" dirty="0" err="1"/>
              <a:t>roda</a:t>
            </a:r>
            <a:r>
              <a:rPr lang="en-US" sz="2200" dirty="0"/>
              <a:t> </a:t>
            </a:r>
            <a:r>
              <a:rPr lang="en-US" sz="2200" dirty="0" err="1"/>
              <a:t>tiga</a:t>
            </a:r>
            <a:r>
              <a:rPr lang="en-US" sz="2200" dirty="0"/>
              <a:t> yang </a:t>
            </a:r>
            <a:r>
              <a:rPr lang="en-US" sz="2200" dirty="0" err="1"/>
              <a:t>diproduksi</a:t>
            </a:r>
            <a:r>
              <a:rPr lang="en-US" sz="2200" dirty="0"/>
              <a:t> oleh “</a:t>
            </a:r>
            <a:r>
              <a:rPr lang="en-US" sz="2200" i="1" dirty="0"/>
              <a:t>Smith's</a:t>
            </a:r>
            <a:r>
              <a:rPr lang="en-US" sz="2200" dirty="0"/>
              <a:t>”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mesin</a:t>
            </a:r>
            <a:r>
              <a:rPr lang="en-US" sz="2200" dirty="0"/>
              <a:t> 1,1 liter dan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kecepatan</a:t>
            </a:r>
            <a:r>
              <a:rPr lang="en-US" sz="2200" dirty="0"/>
              <a:t> </a:t>
            </a:r>
            <a:r>
              <a:rPr lang="en-US" sz="2200" dirty="0" err="1"/>
              <a:t>maksimum</a:t>
            </a:r>
            <a:r>
              <a:rPr lang="en-US" sz="2200" dirty="0"/>
              <a:t> 100 kilometer per jam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0CC7C58-2466-4A47-8933-D7097947D503}"/>
              </a:ext>
            </a:extLst>
          </p:cNvPr>
          <p:cNvSpPr txBox="1">
            <a:spLocks/>
          </p:cNvSpPr>
          <p:nvPr/>
        </p:nvSpPr>
        <p:spPr>
          <a:xfrm>
            <a:off x="6542108" y="1856509"/>
            <a:ext cx="4998721" cy="17779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b="1" dirty="0"/>
          </a:p>
          <a:p>
            <a:pPr marL="98425" indent="0">
              <a:buNone/>
            </a:pPr>
            <a:r>
              <a:rPr lang="en-US" sz="2200" dirty="0"/>
              <a:t>Slot </a:t>
            </a:r>
            <a:r>
              <a:rPr lang="en-US" sz="2200" i="1" dirty="0"/>
              <a:t>NUMBER_OF_WHEELS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mengambil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i="1" dirty="0"/>
              <a:t>default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situasi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, </a:t>
            </a:r>
            <a:r>
              <a:rPr lang="en-US" sz="2200" dirty="0" err="1"/>
              <a:t>tetapi</a:t>
            </a:r>
            <a:r>
              <a:rPr lang="en-US" sz="2200" dirty="0"/>
              <a:t> di-</a:t>
            </a:r>
            <a:r>
              <a:rPr lang="en-US" sz="2200" i="1" dirty="0"/>
              <a:t>overwritten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baru</a:t>
            </a:r>
            <a:r>
              <a:rPr lang="en-US" sz="2200" dirty="0"/>
              <a:t> 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209357-1E10-4B89-9EE0-46C29BC1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1F9B44A-A7E7-44A4-A081-2A97EE5D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FRAMES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Frames</a:t>
            </a:r>
            <a:endParaRPr lang="id-ID" sz="2700" i="1" dirty="0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92C8B9BC-ECDE-4F7A-97B4-85C2B98FD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7" y="3634429"/>
            <a:ext cx="4754881" cy="81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F72AE05F-D910-4287-A03F-CF1ECAEAF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35" y="3796850"/>
            <a:ext cx="6180265" cy="185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4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4998721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Deskripsi</a:t>
            </a:r>
            <a:r>
              <a:rPr lang="en-US" sz="2400" b="1" dirty="0"/>
              <a:t> </a:t>
            </a:r>
            <a:r>
              <a:rPr lang="en-US" sz="2400" b="1" dirty="0" err="1"/>
              <a:t>Ontologi</a:t>
            </a:r>
            <a:endParaRPr lang="en-US" sz="2400" b="1" i="1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Ontologi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KBS yang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frame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filsafat</a:t>
            </a:r>
            <a:r>
              <a:rPr lang="en-US" sz="2400" dirty="0"/>
              <a:t>, </a:t>
            </a:r>
            <a:r>
              <a:rPr lang="en-US" sz="2400" dirty="0" err="1"/>
              <a:t>istilah</a:t>
            </a:r>
            <a:r>
              <a:rPr lang="en-US" sz="2400" dirty="0"/>
              <a:t> “</a:t>
            </a:r>
            <a:r>
              <a:rPr lang="en-US" sz="2400" dirty="0" err="1"/>
              <a:t>ontologi</a:t>
            </a:r>
            <a:r>
              <a:rPr lang="en-US" sz="2400" dirty="0"/>
              <a:t>” </a:t>
            </a:r>
            <a:r>
              <a:rPr lang="en-US" sz="2400" dirty="0" err="1"/>
              <a:t>mengacu</a:t>
            </a:r>
            <a:r>
              <a:rPr lang="en-US" sz="2400" dirty="0"/>
              <a:t> pada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teori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</a:t>
            </a:r>
            <a:r>
              <a:rPr lang="en-US" sz="2400" dirty="0" err="1"/>
              <a:t>makhluk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keberadaan</a:t>
            </a:r>
            <a:endParaRPr lang="en-US" sz="2400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Dari </a:t>
            </a:r>
            <a:r>
              <a:rPr lang="en-US" sz="2400" dirty="0" err="1"/>
              <a:t>perspektif</a:t>
            </a:r>
            <a:r>
              <a:rPr lang="en-US" sz="2400" dirty="0"/>
              <a:t> </a:t>
            </a:r>
            <a:r>
              <a:rPr lang="en-US" sz="2400" i="1" dirty="0"/>
              <a:t>knowledge engineering</a:t>
            </a:r>
            <a:r>
              <a:rPr lang="en-US" sz="2400" dirty="0"/>
              <a:t>, </a:t>
            </a:r>
            <a:r>
              <a:rPr lang="en-US" sz="2400" dirty="0" err="1"/>
              <a:t>istilah</a:t>
            </a:r>
            <a:r>
              <a:rPr lang="en-US" sz="2400" dirty="0"/>
              <a:t> “</a:t>
            </a:r>
            <a:r>
              <a:rPr lang="en-US" sz="2400" dirty="0" err="1"/>
              <a:t>ontologi</a:t>
            </a:r>
            <a:r>
              <a:rPr lang="en-US" sz="2400" dirty="0"/>
              <a:t>”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sinonim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terminologi</a:t>
            </a:r>
            <a:r>
              <a:rPr lang="en-US" sz="2400" dirty="0"/>
              <a:t> di </a:t>
            </a:r>
            <a:r>
              <a:rPr lang="en-US" sz="2400" dirty="0" err="1"/>
              <a:t>beberapa</a:t>
            </a:r>
            <a:r>
              <a:rPr lang="en-US" sz="2400" dirty="0"/>
              <a:t> domain</a:t>
            </a:r>
            <a:endParaRPr lang="en-US" sz="2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EA93F5-EBA7-4487-993A-AE366EEF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FRAMES</a:t>
            </a:r>
            <a:br>
              <a:rPr lang="id-ID" sz="4000" b="1" dirty="0"/>
            </a:br>
            <a:r>
              <a:rPr lang="en-US" sz="2700" i="1" dirty="0" err="1"/>
              <a:t>Ontologi</a:t>
            </a:r>
            <a:r>
              <a:rPr lang="en-US" sz="2700" i="1" dirty="0"/>
              <a:t> </a:t>
            </a:r>
            <a:r>
              <a:rPr lang="en-US" sz="2700" i="1" dirty="0" err="1"/>
              <a:t>Dalam</a:t>
            </a:r>
            <a:r>
              <a:rPr lang="en-US" sz="2700" i="1" dirty="0"/>
              <a:t> Frame</a:t>
            </a:r>
            <a:endParaRPr lang="id-ID" sz="27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241C9-1ADF-412F-856C-B852B6C7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324D9C41-4F5E-46B0-B603-A11A1E86F30E}"/>
              </a:ext>
            </a:extLst>
          </p:cNvPr>
          <p:cNvSpPr txBox="1">
            <a:spLocks/>
          </p:cNvSpPr>
          <p:nvPr/>
        </p:nvSpPr>
        <p:spPr>
          <a:xfrm>
            <a:off x="6425183" y="1856507"/>
            <a:ext cx="4998721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Definisi</a:t>
            </a:r>
            <a:r>
              <a:rPr lang="en-US" sz="2400" b="1" dirty="0"/>
              <a:t> </a:t>
            </a:r>
            <a:r>
              <a:rPr lang="en-US" sz="2400" b="1" dirty="0" err="1"/>
              <a:t>Ontologi</a:t>
            </a:r>
            <a:endParaRPr lang="en-US" sz="2400" b="1" i="1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Ontologi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spesifikasi</a:t>
            </a:r>
            <a:r>
              <a:rPr lang="en-US" sz="2200" dirty="0"/>
              <a:t> </a:t>
            </a:r>
            <a:r>
              <a:rPr lang="en-US" sz="2200" dirty="0" err="1"/>
              <a:t>eksplisit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konseptualisasi</a:t>
            </a:r>
            <a:r>
              <a:rPr lang="en-US" sz="2200" dirty="0"/>
              <a:t> (Gruber, 1994) 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Suatu</a:t>
            </a:r>
            <a:r>
              <a:rPr lang="en-US" sz="2200" dirty="0"/>
              <a:t> (AI-) </a:t>
            </a:r>
            <a:r>
              <a:rPr lang="en-US" sz="2200" dirty="0" err="1"/>
              <a:t>ontologi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teori</a:t>
            </a:r>
            <a:r>
              <a:rPr lang="en-US" sz="2200" dirty="0"/>
              <a:t> </a:t>
            </a:r>
            <a:r>
              <a:rPr lang="en-US" sz="2200" dirty="0" err="1"/>
              <a:t>tentang</a:t>
            </a:r>
            <a:r>
              <a:rPr lang="en-US" sz="2200" dirty="0"/>
              <a:t> </a:t>
            </a:r>
            <a:r>
              <a:rPr lang="en-US" sz="2200" dirty="0" err="1"/>
              <a:t>entitas</a:t>
            </a:r>
            <a:r>
              <a:rPr lang="en-US" sz="2200" dirty="0"/>
              <a:t> </a:t>
            </a:r>
            <a:r>
              <a:rPr lang="en-US" sz="2200" dirty="0" err="1"/>
              <a:t>apa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pikiran</a:t>
            </a:r>
            <a:r>
              <a:rPr lang="en-US" sz="2200" dirty="0"/>
              <a:t> </a:t>
            </a:r>
            <a:r>
              <a:rPr lang="en-US" sz="2200" dirty="0" err="1"/>
              <a:t>agen</a:t>
            </a:r>
            <a:r>
              <a:rPr lang="en-US" sz="2200" dirty="0"/>
              <a:t> </a:t>
            </a:r>
            <a:r>
              <a:rPr lang="en-US" sz="2200" dirty="0" err="1"/>
              <a:t>berpengetahuan</a:t>
            </a:r>
            <a:r>
              <a:rPr lang="en-US" sz="2200" dirty="0"/>
              <a:t> (</a:t>
            </a:r>
            <a:r>
              <a:rPr lang="en-US" sz="2200" dirty="0" err="1"/>
              <a:t>Wielinga</a:t>
            </a:r>
            <a:r>
              <a:rPr lang="en-US" sz="2200" dirty="0"/>
              <a:t> dan Schreiber, 1993)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Ontologi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kumpulan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(</a:t>
            </a:r>
            <a:r>
              <a:rPr lang="en-US" sz="2200" i="1" dirty="0"/>
              <a:t>body of knowledge</a:t>
            </a:r>
            <a:r>
              <a:rPr lang="en-US" sz="2200" dirty="0"/>
              <a:t>), </a:t>
            </a:r>
            <a:r>
              <a:rPr lang="en-US" sz="2200" dirty="0" err="1"/>
              <a:t>menjelaskan</a:t>
            </a:r>
            <a:r>
              <a:rPr lang="en-US" sz="2200" dirty="0"/>
              <a:t> </a:t>
            </a:r>
            <a:r>
              <a:rPr lang="en-US" sz="2200" dirty="0" err="1"/>
              <a:t>taksonomi</a:t>
            </a:r>
            <a:r>
              <a:rPr lang="en-US" sz="2200" dirty="0"/>
              <a:t> </a:t>
            </a:r>
            <a:r>
              <a:rPr lang="en-US" sz="2200" dirty="0" err="1"/>
              <a:t>konsep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i="1" dirty="0"/>
              <a:t>task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i="1" dirty="0"/>
              <a:t>domain</a:t>
            </a:r>
            <a:r>
              <a:rPr lang="en-US" sz="2200" dirty="0"/>
              <a:t> yang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interpretasi</a:t>
            </a:r>
            <a:r>
              <a:rPr lang="en-US" sz="2200" dirty="0"/>
              <a:t> </a:t>
            </a:r>
            <a:r>
              <a:rPr lang="en-US" sz="2200" dirty="0" err="1"/>
              <a:t>semantik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(Alberts, 1993)</a:t>
            </a:r>
          </a:p>
        </p:txBody>
      </p:sp>
    </p:spTree>
    <p:extLst>
      <p:ext uri="{BB962C8B-B14F-4D97-AF65-F5344CB8AC3E}">
        <p14:creationId xmlns:p14="http://schemas.microsoft.com/office/powerpoint/2010/main" val="360243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10058400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Definisi</a:t>
            </a:r>
            <a:r>
              <a:rPr lang="en-US" sz="2400" b="1" dirty="0"/>
              <a:t> </a:t>
            </a:r>
            <a:r>
              <a:rPr lang="en-US" sz="2400" b="1" dirty="0" err="1"/>
              <a:t>Ontologi</a:t>
            </a:r>
            <a:endParaRPr lang="en-US" sz="2400" b="1" i="1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u="sng" dirty="0" err="1"/>
              <a:t>Definisi</a:t>
            </a:r>
            <a:r>
              <a:rPr lang="en-US" sz="2200" u="sng" dirty="0"/>
              <a:t> Gruber</a:t>
            </a:r>
            <a:r>
              <a:rPr lang="en-US" sz="2200" dirty="0"/>
              <a:t>, </a:t>
            </a:r>
            <a:r>
              <a:rPr lang="en-US" sz="2200" dirty="0" err="1"/>
              <a:t>menyiratkan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ontologi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deskripsi</a:t>
            </a:r>
            <a:r>
              <a:rPr lang="en-US" sz="2200" dirty="0"/>
              <a:t> </a:t>
            </a:r>
            <a:r>
              <a:rPr lang="en-US" sz="2200" b="1" i="1" dirty="0"/>
              <a:t>meta-level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representasi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endParaRPr lang="en-US" sz="2200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u="sng" dirty="0" err="1"/>
              <a:t>Definisi</a:t>
            </a:r>
            <a:r>
              <a:rPr lang="en-US" sz="2200" u="sng" dirty="0"/>
              <a:t> </a:t>
            </a:r>
            <a:r>
              <a:rPr lang="en-US" sz="2200" u="sng" dirty="0" err="1"/>
              <a:t>Wielinga</a:t>
            </a:r>
            <a:r>
              <a:rPr lang="en-US" sz="2200" dirty="0"/>
              <a:t>, </a:t>
            </a:r>
            <a:r>
              <a:rPr lang="en-US" sz="2200" dirty="0" err="1"/>
              <a:t>menekankan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gagasan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ontologi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b="1" dirty="0" err="1"/>
              <a:t>agen</a:t>
            </a:r>
            <a:r>
              <a:rPr lang="en-US" sz="2200" b="1" dirty="0"/>
              <a:t> </a:t>
            </a:r>
            <a:r>
              <a:rPr lang="en-US" sz="2200" b="1" dirty="0" err="1"/>
              <a:t>berpengetahuan</a:t>
            </a:r>
            <a:r>
              <a:rPr lang="en-US" sz="2200" dirty="0"/>
              <a:t>, </a:t>
            </a:r>
            <a:r>
              <a:rPr lang="en-US" sz="2200" dirty="0" err="1"/>
              <a:t>termasuk</a:t>
            </a:r>
            <a:r>
              <a:rPr lang="en-US" sz="2200" dirty="0"/>
              <a:t> </a:t>
            </a:r>
            <a:r>
              <a:rPr lang="en-US" sz="2200" dirty="0" err="1"/>
              <a:t>manusia</a:t>
            </a:r>
            <a:r>
              <a:rPr lang="en-US" sz="2200" dirty="0"/>
              <a:t>. Karena </a:t>
            </a:r>
            <a:r>
              <a:rPr lang="en-US" sz="2200" dirty="0" err="1"/>
              <a:t>agen</a:t>
            </a:r>
            <a:r>
              <a:rPr lang="en-US" sz="2200" dirty="0"/>
              <a:t> </a:t>
            </a:r>
            <a:r>
              <a:rPr lang="en-US" sz="2200" dirty="0" err="1"/>
              <a:t>berpengetahuan</a:t>
            </a:r>
            <a:r>
              <a:rPr lang="en-US" sz="2200" dirty="0"/>
              <a:t> </a:t>
            </a:r>
            <a:r>
              <a:rPr lang="en-US" sz="2200" dirty="0" err="1"/>
              <a:t>berbeda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sering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representasi</a:t>
            </a:r>
            <a:r>
              <a:rPr lang="en-US" sz="2200" dirty="0"/>
              <a:t> </a:t>
            </a:r>
            <a:r>
              <a:rPr lang="en-US" sz="2200" dirty="0" err="1"/>
              <a:t>tingkat</a:t>
            </a:r>
            <a:r>
              <a:rPr lang="en-US" sz="2200" dirty="0"/>
              <a:t> </a:t>
            </a:r>
            <a:r>
              <a:rPr lang="en-US" sz="2200" dirty="0" err="1"/>
              <a:t>simbol</a:t>
            </a:r>
            <a:r>
              <a:rPr lang="en-US" sz="2200" dirty="0"/>
              <a:t> yang </a:t>
            </a:r>
            <a:r>
              <a:rPr lang="en-US" sz="2200" dirty="0" err="1"/>
              <a:t>berbeda</a:t>
            </a:r>
            <a:r>
              <a:rPr lang="en-US" sz="2200" dirty="0"/>
              <a:t>,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mudah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merumuskan</a:t>
            </a:r>
            <a:r>
              <a:rPr lang="en-US" sz="2200" dirty="0"/>
              <a:t> </a:t>
            </a:r>
            <a:r>
              <a:rPr lang="en-US" sz="2200" dirty="0" err="1"/>
              <a:t>ontologi</a:t>
            </a:r>
            <a:r>
              <a:rPr lang="en-US" sz="2200" dirty="0"/>
              <a:t> pada </a:t>
            </a:r>
            <a:r>
              <a:rPr lang="en-US" sz="2200" dirty="0" err="1"/>
              <a:t>tingkat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. </a:t>
            </a:r>
            <a:r>
              <a:rPr lang="en-US" sz="2200" dirty="0" err="1"/>
              <a:t>Ontologi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mediator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dipahami</a:t>
            </a:r>
            <a:r>
              <a:rPr lang="en-US" sz="2200" dirty="0"/>
              <a:t> oleh </a:t>
            </a:r>
            <a:r>
              <a:rPr lang="en-US" sz="2200" i="1" dirty="0"/>
              <a:t>domain expert </a:t>
            </a:r>
            <a:r>
              <a:rPr lang="en-US" sz="2200" dirty="0"/>
              <a:t>dan </a:t>
            </a:r>
            <a:r>
              <a:rPr lang="en-US" sz="2200" i="1" dirty="0"/>
              <a:t>knowledge</a:t>
            </a:r>
            <a:r>
              <a:rPr lang="en-US" sz="2200" dirty="0"/>
              <a:t> </a:t>
            </a:r>
            <a:r>
              <a:rPr lang="en-US" sz="2200" dirty="0" err="1"/>
              <a:t>sebagaimana</a:t>
            </a:r>
            <a:r>
              <a:rPr lang="en-US" sz="2200" dirty="0"/>
              <a:t> </a:t>
            </a:r>
            <a:r>
              <a:rPr lang="en-US" sz="2200" dirty="0" err="1"/>
              <a:t>direpresentasikan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berbasis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endParaRPr lang="en-US" sz="2200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u="sng" dirty="0" err="1"/>
              <a:t>Definisi</a:t>
            </a:r>
            <a:r>
              <a:rPr lang="en-US" sz="2200" u="sng" dirty="0"/>
              <a:t> Alberts</a:t>
            </a:r>
            <a:r>
              <a:rPr lang="en-US" sz="2200" dirty="0"/>
              <a:t>, </a:t>
            </a:r>
            <a:r>
              <a:rPr lang="en-US" sz="2200" dirty="0" err="1"/>
              <a:t>menekankan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bukan</a:t>
            </a:r>
            <a:r>
              <a:rPr lang="en-US" sz="2200" dirty="0"/>
              <a:t> </a:t>
            </a:r>
            <a:r>
              <a:rPr lang="en-US" sz="2200" dirty="0" err="1"/>
              <a:t>terminologi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r>
              <a:rPr lang="en-US" sz="2200" dirty="0"/>
              <a:t> yang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ontologi</a:t>
            </a:r>
            <a:r>
              <a:rPr lang="en-US" sz="2200" dirty="0"/>
              <a:t>,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b="1" dirty="0" err="1"/>
              <a:t>interpretasi</a:t>
            </a:r>
            <a:r>
              <a:rPr lang="en-US" sz="2200" b="1" dirty="0"/>
              <a:t> </a:t>
            </a:r>
            <a:r>
              <a:rPr lang="en-US" sz="2200" b="1" dirty="0" err="1"/>
              <a:t>semantik</a:t>
            </a:r>
            <a:r>
              <a:rPr lang="en-US" sz="2200" b="1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istilah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. </a:t>
            </a:r>
            <a:r>
              <a:rPr lang="en-US" sz="2200" dirty="0" err="1"/>
              <a:t>Ontologi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spesifik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i="1" dirty="0"/>
              <a:t>task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i="1" dirty="0"/>
              <a:t>domain</a:t>
            </a:r>
            <a:r>
              <a:rPr lang="en-US" sz="2200" dirty="0"/>
              <a:t>, </a:t>
            </a:r>
            <a:r>
              <a:rPr lang="en-US" sz="2200" dirty="0" err="1"/>
              <a:t>artinya</a:t>
            </a:r>
            <a:r>
              <a:rPr lang="en-US" sz="2200" dirty="0"/>
              <a:t>, </a:t>
            </a:r>
            <a:r>
              <a:rPr lang="en-US" sz="2200" i="1" dirty="0"/>
              <a:t>domain</a:t>
            </a:r>
            <a:r>
              <a:rPr lang="en-US" sz="2200" dirty="0"/>
              <a:t> dan </a:t>
            </a:r>
            <a:r>
              <a:rPr lang="en-US" sz="2200" i="1" dirty="0"/>
              <a:t>task</a:t>
            </a:r>
            <a:r>
              <a:rPr lang="en-US" sz="2200" dirty="0"/>
              <a:t> yang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mempengaruhi</a:t>
            </a:r>
            <a:r>
              <a:rPr lang="en-US" sz="2200" dirty="0"/>
              <a:t> </a:t>
            </a:r>
            <a:r>
              <a:rPr lang="en-US" sz="2200" dirty="0" err="1"/>
              <a:t>ontologi</a:t>
            </a:r>
            <a:endParaRPr lang="en-US" sz="2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EA93F5-EBA7-4487-993A-AE366EEF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FRAMES</a:t>
            </a:r>
            <a:br>
              <a:rPr lang="id-ID" sz="4000" b="1" dirty="0"/>
            </a:br>
            <a:r>
              <a:rPr lang="en-US" sz="2700" i="1" dirty="0" err="1"/>
              <a:t>Ontologi</a:t>
            </a:r>
            <a:r>
              <a:rPr lang="en-US" sz="2700" i="1" dirty="0"/>
              <a:t> </a:t>
            </a:r>
            <a:r>
              <a:rPr lang="en-US" sz="2700" i="1" dirty="0" err="1"/>
              <a:t>Dalam</a:t>
            </a:r>
            <a:r>
              <a:rPr lang="en-US" sz="2700" i="1" dirty="0"/>
              <a:t> Frame</a:t>
            </a:r>
            <a:endParaRPr lang="id-ID" sz="27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241C9-1ADF-412F-856C-B852B6C7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19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10058400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sz="2400" dirty="0" err="1"/>
              <a:t>Ontologi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dikelompokkan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dan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subjek</a:t>
            </a:r>
            <a:r>
              <a:rPr lang="en-US" sz="2400" dirty="0"/>
              <a:t> </a:t>
            </a:r>
            <a:r>
              <a:rPr lang="en-US" sz="2400" dirty="0" err="1"/>
              <a:t>konseptualisasi</a:t>
            </a:r>
            <a:r>
              <a:rPr lang="en-US" sz="2400" dirty="0"/>
              <a:t>,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r>
              <a:rPr lang="en-US" sz="2400" dirty="0"/>
              <a:t>: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1" dirty="0"/>
              <a:t>Terminological ontologies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i="1" dirty="0"/>
              <a:t>lexicons</a:t>
            </a:r>
            <a:r>
              <a:rPr lang="en-US" sz="2400" dirty="0"/>
              <a:t> (</a:t>
            </a:r>
            <a:r>
              <a:rPr lang="en-US" sz="2400" dirty="0" err="1"/>
              <a:t>kosakata</a:t>
            </a:r>
            <a:r>
              <a:rPr lang="en-US" sz="2400" dirty="0"/>
              <a:t>),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istilah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mewakili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domain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1" dirty="0"/>
              <a:t>Information ontologies</a:t>
            </a:r>
            <a:r>
              <a:rPr lang="en-US" sz="2400" dirty="0"/>
              <a:t>, yang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i="1" dirty="0"/>
              <a:t>record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basis </a:t>
            </a:r>
            <a:r>
              <a:rPr lang="en-US" sz="2400" dirty="0" err="1"/>
              <a:t>pengetahuan</a:t>
            </a:r>
            <a:endParaRPr lang="en-US" sz="2400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 dirty="0"/>
              <a:t>Knowledge modelling ontologies</a:t>
            </a:r>
            <a:r>
              <a:rPr lang="en-US" sz="2400" dirty="0"/>
              <a:t>,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konseptualisasi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dan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internal yang </a:t>
            </a:r>
            <a:r>
              <a:rPr lang="en-US" sz="2400" dirty="0" err="1"/>
              <a:t>lebih</a:t>
            </a:r>
            <a:r>
              <a:rPr lang="en-US" sz="2400" dirty="0"/>
              <a:t> kaya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ontologi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,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disesuaikan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yang </a:t>
            </a:r>
            <a:r>
              <a:rPr lang="en-US" sz="2400" dirty="0" err="1"/>
              <a:t>dideskripsikan</a:t>
            </a:r>
            <a:endParaRPr lang="en-US" sz="2400" dirty="0"/>
          </a:p>
          <a:p>
            <a:pPr marL="98425" indent="0" algn="ctr">
              <a:spcBef>
                <a:spcPts val="200"/>
              </a:spcBef>
              <a:buNone/>
            </a:pPr>
            <a:r>
              <a:rPr lang="en-US" sz="1800" i="1" dirty="0" err="1"/>
              <a:t>Dalam</a:t>
            </a:r>
            <a:r>
              <a:rPr lang="en-US" sz="1800" i="1" dirty="0"/>
              <a:t> </a:t>
            </a:r>
            <a:r>
              <a:rPr lang="en-US" sz="1800" i="1" dirty="0" err="1"/>
              <a:t>konteks</a:t>
            </a:r>
            <a:r>
              <a:rPr lang="en-US" sz="1800" i="1" dirty="0"/>
              <a:t> </a:t>
            </a:r>
            <a:r>
              <a:rPr lang="en-US" sz="1800" i="1" dirty="0" err="1"/>
              <a:t>sistem</a:t>
            </a:r>
            <a:r>
              <a:rPr lang="en-US" sz="1800" i="1" dirty="0"/>
              <a:t> </a:t>
            </a:r>
            <a:r>
              <a:rPr lang="en-US" sz="1800" i="1" dirty="0" err="1"/>
              <a:t>berbasis</a:t>
            </a:r>
            <a:r>
              <a:rPr lang="en-US" sz="1800" i="1" dirty="0"/>
              <a:t> </a:t>
            </a:r>
            <a:r>
              <a:rPr lang="en-US" sz="1800" i="1" dirty="0" err="1"/>
              <a:t>pengetahuan</a:t>
            </a:r>
            <a:r>
              <a:rPr lang="en-US" sz="1800" i="1" dirty="0"/>
              <a:t>, knowledge modelling ontologies </a:t>
            </a:r>
            <a:r>
              <a:rPr lang="en-US" sz="1800" i="1" dirty="0" err="1"/>
              <a:t>adalah</a:t>
            </a:r>
            <a:r>
              <a:rPr lang="en-US" sz="1800" i="1" dirty="0"/>
              <a:t> yang paling </a:t>
            </a:r>
            <a:r>
              <a:rPr lang="en-US" sz="1800" i="1" dirty="0" err="1"/>
              <a:t>berguna</a:t>
            </a:r>
            <a:r>
              <a:rPr lang="en-US" sz="1800" i="1" dirty="0"/>
              <a:t>, </a:t>
            </a:r>
            <a:r>
              <a:rPr lang="en-US" sz="1800" i="1" dirty="0" err="1"/>
              <a:t>dengan</a:t>
            </a:r>
            <a:r>
              <a:rPr lang="en-US" sz="1800" i="1" dirty="0"/>
              <a:t> </a:t>
            </a:r>
            <a:r>
              <a:rPr lang="en-US" sz="1800" i="1" dirty="0" err="1"/>
              <a:t>membuat</a:t>
            </a:r>
            <a:r>
              <a:rPr lang="en-US" sz="1800" i="1" dirty="0"/>
              <a:t> </a:t>
            </a:r>
            <a:r>
              <a:rPr lang="en-US" sz="1800" i="1" dirty="0" err="1"/>
              <a:t>ontologi</a:t>
            </a:r>
            <a:r>
              <a:rPr lang="en-US" sz="1800" i="1" dirty="0"/>
              <a:t>, </a:t>
            </a:r>
            <a:r>
              <a:rPr lang="en-US" sz="1800" i="1" dirty="0" err="1"/>
              <a:t>dapat</a:t>
            </a:r>
            <a:r>
              <a:rPr lang="en-US" sz="1800" i="1" dirty="0"/>
              <a:t> </a:t>
            </a:r>
            <a:r>
              <a:rPr lang="en-US" sz="1800" i="1" dirty="0" err="1"/>
              <a:t>mendefinisikan</a:t>
            </a:r>
            <a:r>
              <a:rPr lang="en-US" sz="1800" i="1" dirty="0"/>
              <a:t> </a:t>
            </a:r>
            <a:r>
              <a:rPr lang="en-US" sz="1800" i="1" dirty="0" err="1"/>
              <a:t>batasan</a:t>
            </a:r>
            <a:r>
              <a:rPr lang="en-US" sz="1800" i="1" dirty="0"/>
              <a:t> </a:t>
            </a:r>
            <a:r>
              <a:rPr lang="en-US" sz="1800" i="1" dirty="0" err="1"/>
              <a:t>pengetahuan</a:t>
            </a:r>
            <a:r>
              <a:rPr lang="en-US" sz="1800" i="1" dirty="0"/>
              <a:t> </a:t>
            </a:r>
            <a:r>
              <a:rPr lang="en-US" sz="1800" i="1" dirty="0" err="1"/>
              <a:t>untuk</a:t>
            </a:r>
            <a:r>
              <a:rPr lang="en-US" sz="1800" i="1" dirty="0"/>
              <a:t> </a:t>
            </a:r>
            <a:r>
              <a:rPr lang="en-US" sz="1800" i="1" dirty="0" err="1"/>
              <a:t>mengurangi</a:t>
            </a:r>
            <a:r>
              <a:rPr lang="en-US" sz="1800" i="1" dirty="0"/>
              <a:t> </a:t>
            </a:r>
            <a:r>
              <a:rPr lang="en-US" sz="1800" i="1" dirty="0" err="1"/>
              <a:t>kerapuhan</a:t>
            </a:r>
            <a:endParaRPr lang="en-US" sz="1800" i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EA93F5-EBA7-4487-993A-AE366EEF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FRAMES</a:t>
            </a:r>
            <a:br>
              <a:rPr lang="id-ID" sz="4000" b="1" dirty="0"/>
            </a:br>
            <a:r>
              <a:rPr lang="en-US" sz="2700" i="1" dirty="0" err="1"/>
              <a:t>Ontologi</a:t>
            </a:r>
            <a:r>
              <a:rPr lang="en-US" sz="2700" i="1" dirty="0"/>
              <a:t> </a:t>
            </a:r>
            <a:r>
              <a:rPr lang="en-US" sz="2700" i="1" dirty="0" err="1"/>
              <a:t>Dalam</a:t>
            </a:r>
            <a:r>
              <a:rPr lang="en-US" sz="2700" i="1" dirty="0"/>
              <a:t> Frame</a:t>
            </a:r>
            <a:endParaRPr lang="id-ID" sz="27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241C9-1ADF-412F-856C-B852B6C7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5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5114772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Kelebihan</a:t>
            </a:r>
            <a:endParaRPr lang="en-US" sz="2400" b="1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dibaca</a:t>
            </a:r>
            <a:r>
              <a:rPr lang="en-US" sz="1800" dirty="0"/>
              <a:t> dan </a:t>
            </a:r>
            <a:r>
              <a:rPr lang="en-US" sz="1800" dirty="0" err="1"/>
              <a:t>berasimilasi</a:t>
            </a:r>
            <a:endParaRPr lang="en-US" sz="18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Menyimpan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i="1" dirty="0"/>
              <a:t>default</a:t>
            </a:r>
            <a:r>
              <a:rPr lang="en-US" sz="1800" dirty="0"/>
              <a:t>,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mengisi</a:t>
            </a:r>
            <a:r>
              <a:rPr lang="en-US" sz="1800" dirty="0"/>
              <a:t> </a:t>
            </a:r>
            <a:r>
              <a:rPr lang="en-US" sz="1800" i="1" dirty="0"/>
              <a:t>slot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i="1" dirty="0"/>
              <a:t>frame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Nilai default </a:t>
            </a:r>
            <a:r>
              <a:rPr lang="en-US" sz="1800" dirty="0" err="1"/>
              <a:t>dapat</a:t>
            </a:r>
            <a:r>
              <a:rPr lang="en-US" sz="1800" dirty="0"/>
              <a:t> di-</a:t>
            </a:r>
            <a:r>
              <a:rPr lang="en-US" sz="1800" i="1" dirty="0"/>
              <a:t>overwrite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en-US" sz="1800" dirty="0" err="1"/>
              <a:t>kesimpulan</a:t>
            </a:r>
            <a:r>
              <a:rPr lang="en-US" sz="1800" dirty="0"/>
              <a:t> yang </a:t>
            </a:r>
            <a:r>
              <a:rPr lang="en-US" sz="1800" dirty="0" err="1"/>
              <a:t>dicapai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endParaRPr lang="en-US" sz="18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Hierarkis</a:t>
            </a:r>
            <a:r>
              <a:rPr lang="en-US" sz="1800" dirty="0"/>
              <a:t> dan </a:t>
            </a:r>
            <a:r>
              <a:rPr lang="en-US" sz="1800" dirty="0" err="1"/>
              <a:t>klasifikasi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yang </a:t>
            </a:r>
            <a:r>
              <a:rPr lang="en-US" sz="1800" dirty="0" err="1"/>
              <a:t>mudah</a:t>
            </a:r>
            <a:endParaRPr lang="en-US" sz="18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kompleksitas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hierarki</a:t>
            </a:r>
            <a:r>
              <a:rPr lang="en-US" sz="1800" dirty="0"/>
              <a:t> </a:t>
            </a:r>
            <a:r>
              <a:rPr lang="en-US" sz="1800" i="1" dirty="0"/>
              <a:t>frame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Mendokumentasikan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format dan </a:t>
            </a:r>
            <a:r>
              <a:rPr lang="en-US" sz="1800" dirty="0" err="1"/>
              <a:t>sintaksis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endParaRPr lang="en-US" sz="18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Menggabungkan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prosedural</a:t>
            </a:r>
            <a:r>
              <a:rPr lang="en-US" sz="1800" dirty="0"/>
              <a:t> dan </a:t>
            </a:r>
            <a:r>
              <a:rPr lang="en-US" sz="1800" dirty="0" err="1"/>
              <a:t>deklaratif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skema</a:t>
            </a:r>
            <a:r>
              <a:rPr lang="en-US" sz="1800" dirty="0"/>
              <a:t> </a:t>
            </a:r>
            <a:r>
              <a:rPr lang="en-US" sz="1800" dirty="0" err="1"/>
              <a:t>representasi</a:t>
            </a:r>
            <a:endParaRPr lang="en-US" sz="18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Membatasi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diizinkan</a:t>
            </a:r>
            <a:r>
              <a:rPr lang="en-US" sz="1800" dirty="0"/>
              <a:t>/ </a:t>
            </a:r>
            <a:r>
              <a:rPr lang="en-US" sz="1800" dirty="0" err="1"/>
              <a:t>rentang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endParaRPr lang="en-US" sz="18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i="1" dirty="0"/>
              <a:t>demon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prosedur</a:t>
            </a:r>
            <a:r>
              <a:rPr lang="en-US" sz="1800" dirty="0"/>
              <a:t> </a:t>
            </a:r>
            <a:r>
              <a:rPr lang="en-US" sz="1800" dirty="0" err="1"/>
              <a:t>otomatis</a:t>
            </a:r>
            <a:r>
              <a:rPr lang="en-US" sz="1800" dirty="0"/>
              <a:t> (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konsistensi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i="1" dirty="0"/>
              <a:t>slot</a:t>
            </a:r>
            <a:r>
              <a:rPr lang="en-US" sz="1800" dirty="0"/>
              <a:t>)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0CC7C58-2466-4A47-8933-D7097947D503}"/>
              </a:ext>
            </a:extLst>
          </p:cNvPr>
          <p:cNvSpPr txBox="1">
            <a:spLocks/>
          </p:cNvSpPr>
          <p:nvPr/>
        </p:nvSpPr>
        <p:spPr>
          <a:xfrm>
            <a:off x="6426058" y="1856509"/>
            <a:ext cx="4729622" cy="44367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Kekurangan</a:t>
            </a:r>
            <a:endParaRPr lang="en-US" sz="2400" b="1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efisien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i="1" dirty="0"/>
              <a:t>runtime</a:t>
            </a:r>
            <a:r>
              <a:rPr lang="en-US" sz="1800" dirty="0"/>
              <a:t>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i="1" dirty="0"/>
              <a:t>frame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yang paling </a:t>
            </a:r>
            <a:r>
              <a:rPr lang="en-US" sz="1800" dirty="0" err="1"/>
              <a:t>efisien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data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endParaRPr lang="en-US" sz="18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menyebabkan</a:t>
            </a:r>
            <a:r>
              <a:rPr lang="en-US" sz="1800" dirty="0"/>
              <a:t> "</a:t>
            </a:r>
            <a:r>
              <a:rPr lang="en-US" sz="1800" i="1" dirty="0"/>
              <a:t>procedural fever</a:t>
            </a:r>
            <a:r>
              <a:rPr lang="en-US" sz="1800" dirty="0"/>
              <a:t>", yang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yang </a:t>
            </a:r>
            <a:r>
              <a:rPr lang="en-US" sz="1800" dirty="0" err="1"/>
              <a:t>jelas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fokus</a:t>
            </a:r>
            <a:r>
              <a:rPr lang="en-US" sz="1800" dirty="0"/>
              <a:t> pada </a:t>
            </a:r>
            <a:r>
              <a:rPr lang="en-US" sz="1800" dirty="0" err="1"/>
              <a:t>pembuatan</a:t>
            </a:r>
            <a:r>
              <a:rPr lang="en-US" sz="1800" dirty="0"/>
              <a:t> </a:t>
            </a:r>
            <a:r>
              <a:rPr lang="en-US" sz="1800" dirty="0" err="1"/>
              <a:t>prosedur</a:t>
            </a:r>
            <a:r>
              <a:rPr lang="en-US" sz="1800" dirty="0"/>
              <a:t> yang </a:t>
            </a:r>
            <a:r>
              <a:rPr lang="en-US" sz="1800" dirty="0" err="1"/>
              <a:t>tepat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pada </a:t>
            </a:r>
            <a:r>
              <a:rPr lang="en-US" sz="1800" dirty="0" err="1"/>
              <a:t>memeriksa</a:t>
            </a:r>
            <a:r>
              <a:rPr lang="en-US" sz="1800" dirty="0"/>
              <a:t> </a:t>
            </a:r>
            <a:r>
              <a:rPr lang="en-US" sz="1800" dirty="0" err="1"/>
              <a:t>keseluruhan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dan </a:t>
            </a:r>
            <a:r>
              <a:rPr lang="en-US" sz="1800" dirty="0" err="1"/>
              <a:t>isi</a:t>
            </a:r>
            <a:r>
              <a:rPr lang="en-US" sz="1800" dirty="0"/>
              <a:t> </a:t>
            </a:r>
            <a:r>
              <a:rPr lang="en-US" sz="1800" i="1" dirty="0"/>
              <a:t>frame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Membutuhkan</a:t>
            </a:r>
            <a:r>
              <a:rPr lang="en-US" sz="1800" dirty="0"/>
              <a:t> </a:t>
            </a:r>
            <a:r>
              <a:rPr lang="en-US" sz="1800" dirty="0" err="1"/>
              <a:t>perhatian</a:t>
            </a:r>
            <a:r>
              <a:rPr lang="en-US" sz="1800" dirty="0"/>
              <a:t> pada </a:t>
            </a:r>
            <a:r>
              <a:rPr lang="en-US" sz="1800" dirty="0" err="1"/>
              <a:t>tahap</a:t>
            </a:r>
            <a:r>
              <a:rPr lang="en-US" sz="1800" dirty="0"/>
              <a:t> </a:t>
            </a:r>
            <a:r>
              <a:rPr lang="en-US" sz="1800" dirty="0" err="1"/>
              <a:t>desain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taksonomi</a:t>
            </a:r>
            <a:r>
              <a:rPr lang="en-US" sz="1800" dirty="0"/>
              <a:t> yang </a:t>
            </a:r>
            <a:r>
              <a:rPr lang="en-US" sz="1800" dirty="0" err="1"/>
              <a:t>cocok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, </a:t>
            </a:r>
            <a:r>
              <a:rPr lang="en-US" sz="1800" dirty="0" err="1"/>
              <a:t>struktur</a:t>
            </a:r>
            <a:r>
              <a:rPr lang="en-US" sz="1800" dirty="0"/>
              <a:t> yang </a:t>
            </a:r>
            <a:r>
              <a:rPr lang="en-US" sz="1800" dirty="0" err="1"/>
              <a:t>disepakati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terminologi</a:t>
            </a:r>
            <a:r>
              <a:rPr lang="en-US" sz="1800" dirty="0"/>
              <a:t> yang </a:t>
            </a:r>
            <a:r>
              <a:rPr lang="en-US" sz="1800" dirty="0" err="1"/>
              <a:t>diciptakan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209357-1E10-4B89-9EE0-46C29BC1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9715E4-219E-4E41-8889-9F49BDDC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FRAMES</a:t>
            </a:r>
            <a:br>
              <a:rPr lang="id-ID" sz="4000" b="1" dirty="0"/>
            </a:br>
            <a:r>
              <a:rPr lang="en-US" sz="2700" i="1" dirty="0" err="1"/>
              <a:t>Kelebihan</a:t>
            </a:r>
            <a:r>
              <a:rPr lang="en-US" sz="2700" i="1" dirty="0"/>
              <a:t> dan </a:t>
            </a:r>
            <a:r>
              <a:rPr lang="en-US" sz="2700" i="1" dirty="0" err="1"/>
              <a:t>Kekurangan</a:t>
            </a:r>
            <a:r>
              <a:rPr lang="en-US" sz="2700" i="1" dirty="0"/>
              <a:t> Frames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419722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E5CFEAD5-E07C-4250-B42D-6A5F8A0A799A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058401" cy="115792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400" i="1" dirty="0"/>
              <a:t>“ </a:t>
            </a:r>
            <a:r>
              <a:rPr lang="en-US" sz="2400" i="1" dirty="0" err="1"/>
              <a:t>Terdapat</a:t>
            </a:r>
            <a:r>
              <a:rPr lang="en-US" sz="2400" i="1" dirty="0"/>
              <a:t> tools </a:t>
            </a:r>
            <a:r>
              <a:rPr lang="en-US" sz="2400" i="1" dirty="0" err="1"/>
              <a:t>utama</a:t>
            </a:r>
            <a:r>
              <a:rPr lang="en-US" sz="2400" i="1" dirty="0"/>
              <a:t> </a:t>
            </a:r>
            <a:r>
              <a:rPr lang="en-US" sz="2400" i="1" dirty="0" err="1"/>
              <a:t>untuk</a:t>
            </a:r>
            <a:r>
              <a:rPr lang="en-US" sz="2400" i="1" dirty="0"/>
              <a:t> </a:t>
            </a:r>
            <a:r>
              <a:rPr lang="en-US" sz="2400" i="1" dirty="0" err="1"/>
              <a:t>pengembangan</a:t>
            </a:r>
            <a:r>
              <a:rPr lang="en-US" sz="2400" i="1" dirty="0"/>
              <a:t> </a:t>
            </a:r>
            <a:r>
              <a:rPr lang="en-US" sz="2400" i="1" dirty="0" err="1"/>
              <a:t>sistem</a:t>
            </a:r>
            <a:r>
              <a:rPr lang="en-US" sz="2400" i="1" dirty="0"/>
              <a:t> </a:t>
            </a:r>
            <a:r>
              <a:rPr lang="en-US" sz="2400" i="1" dirty="0" err="1"/>
              <a:t>berbasis</a:t>
            </a:r>
            <a:r>
              <a:rPr lang="en-US" sz="2400" i="1" dirty="0"/>
              <a:t> </a:t>
            </a:r>
            <a:r>
              <a:rPr lang="en-US" sz="2400" i="1" dirty="0" err="1"/>
              <a:t>pengetahuan</a:t>
            </a:r>
            <a:r>
              <a:rPr lang="en-US" sz="2400" i="1" dirty="0"/>
              <a:t> </a:t>
            </a:r>
            <a:r>
              <a:rPr lang="en-US" sz="2400" dirty="0"/>
              <a:t>“</a:t>
            </a:r>
          </a:p>
          <a:p>
            <a:pPr marL="441325" indent="-342900" algn="ctr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i="1" dirty="0"/>
              <a:t>Programming languages</a:t>
            </a:r>
          </a:p>
          <a:p>
            <a:pPr marL="441325" indent="-342900" algn="ctr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i="1" dirty="0"/>
              <a:t>Expert system shells</a:t>
            </a:r>
          </a:p>
          <a:p>
            <a:pPr marL="441325" indent="-342900" algn="ctr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i="1" dirty="0"/>
              <a:t>Expert system development environments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3272431"/>
            <a:ext cx="10056433" cy="29456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Deskripsi</a:t>
            </a:r>
            <a:endParaRPr lang="en-US" sz="2400" b="1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Programming languages </a:t>
            </a:r>
            <a:r>
              <a:rPr lang="en-US" sz="2200" dirty="0" err="1"/>
              <a:t>termasuk</a:t>
            </a:r>
            <a:r>
              <a:rPr lang="en-US" sz="2200" dirty="0"/>
              <a:t> </a:t>
            </a:r>
            <a:r>
              <a:rPr lang="en-US" sz="2200" dirty="0" err="1"/>
              <a:t>bahasa</a:t>
            </a:r>
            <a:r>
              <a:rPr lang="en-US" sz="2200" dirty="0"/>
              <a:t> </a:t>
            </a:r>
            <a:r>
              <a:rPr lang="en-US" sz="2200" dirty="0" err="1"/>
              <a:t>seperti</a:t>
            </a:r>
            <a:r>
              <a:rPr lang="en-US" sz="2200" dirty="0"/>
              <a:t> C ++, Java, Phyton, </a:t>
            </a:r>
            <a:r>
              <a:rPr lang="en-US" sz="2200" dirty="0" err="1"/>
              <a:t>serta</a:t>
            </a:r>
            <a:r>
              <a:rPr lang="en-US" sz="2200" dirty="0"/>
              <a:t> </a:t>
            </a:r>
            <a:r>
              <a:rPr lang="en-US" sz="2200" dirty="0" err="1"/>
              <a:t>bahasa</a:t>
            </a:r>
            <a:r>
              <a:rPr lang="en-US" sz="2200" dirty="0"/>
              <a:t> yang </a:t>
            </a:r>
            <a:r>
              <a:rPr lang="en-US" sz="2200" dirty="0" err="1"/>
              <a:t>dirancang</a:t>
            </a:r>
            <a:r>
              <a:rPr lang="en-US" sz="2200" dirty="0"/>
              <a:t> </a:t>
            </a:r>
            <a:r>
              <a:rPr lang="en-US" sz="2200" dirty="0" err="1"/>
              <a:t>khusus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AI, </a:t>
            </a:r>
            <a:r>
              <a:rPr lang="en-US" sz="2200" dirty="0" err="1"/>
              <a:t>termasuk</a:t>
            </a:r>
            <a:r>
              <a:rPr lang="en-US" sz="2200" dirty="0"/>
              <a:t> LISP dan PROLOG, tools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fleksibel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tools </a:t>
            </a:r>
            <a:r>
              <a:rPr lang="en-US" sz="2200" dirty="0" err="1"/>
              <a:t>lainnya</a:t>
            </a:r>
            <a:r>
              <a:rPr lang="en-US" sz="2200" dirty="0"/>
              <a:t> </a:t>
            </a:r>
            <a:r>
              <a:rPr lang="en-US" sz="2200" dirty="0" err="1"/>
              <a:t>namun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kompleks</a:t>
            </a:r>
            <a:endParaRPr lang="en-US" sz="22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Expert system shells </a:t>
            </a: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kerangka</a:t>
            </a:r>
            <a:r>
              <a:rPr lang="en-US" sz="2200" dirty="0"/>
              <a:t> </a:t>
            </a:r>
            <a:r>
              <a:rPr lang="en-US" sz="2200" dirty="0" err="1"/>
              <a:t>kerja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pengembangan</a:t>
            </a:r>
            <a:r>
              <a:rPr lang="en-US" sz="2200" dirty="0"/>
              <a:t>,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i="1" dirty="0"/>
              <a:t>knowledge base </a:t>
            </a:r>
            <a:r>
              <a:rPr lang="en-US" sz="2200" dirty="0"/>
              <a:t>dan </a:t>
            </a:r>
            <a:r>
              <a:rPr lang="en-US" sz="2200" i="1" dirty="0"/>
              <a:t>rules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ditambahkan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kerangka</a:t>
            </a:r>
            <a:r>
              <a:rPr lang="en-US" sz="2200" dirty="0"/>
              <a:t> </a:t>
            </a:r>
            <a:r>
              <a:rPr lang="en-US" sz="2200" dirty="0" err="1"/>
              <a:t>kerja</a:t>
            </a:r>
            <a:endParaRPr lang="en-US" sz="22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Expert system development environments </a:t>
            </a: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kerangka</a:t>
            </a:r>
            <a:r>
              <a:rPr lang="en-US" sz="2200" dirty="0"/>
              <a:t> </a:t>
            </a:r>
            <a:r>
              <a:rPr lang="en-US" sz="2200" dirty="0" err="1"/>
              <a:t>kerja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kuat</a:t>
            </a:r>
            <a:r>
              <a:rPr lang="en-US" sz="2200" dirty="0"/>
              <a:t> dan </a:t>
            </a:r>
            <a:r>
              <a:rPr lang="en-US" sz="2200" dirty="0" err="1"/>
              <a:t>fleksibel</a:t>
            </a:r>
            <a:r>
              <a:rPr lang="en-US" sz="2200" dirty="0"/>
              <a:t>, </a:t>
            </a:r>
            <a:r>
              <a:rPr lang="en-US" sz="2200" dirty="0" err="1"/>
              <a:t>memungkinkan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skema</a:t>
            </a:r>
            <a:r>
              <a:rPr lang="en-US" sz="2200" dirty="0"/>
              <a:t> </a:t>
            </a:r>
            <a:r>
              <a:rPr lang="en-US" sz="2200" dirty="0" err="1"/>
              <a:t>representasi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, dan </a:t>
            </a:r>
            <a:r>
              <a:rPr lang="en-US" sz="2200" dirty="0" err="1"/>
              <a:t>memungkinkan</a:t>
            </a:r>
            <a:r>
              <a:rPr lang="en-US" sz="2200" dirty="0"/>
              <a:t> </a:t>
            </a:r>
            <a:r>
              <a:rPr lang="en-US" sz="2200" i="1" dirty="0"/>
              <a:t>knowledge base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disegmentasi</a:t>
            </a:r>
            <a:endParaRPr lang="en-US" sz="2200" dirty="0"/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D60C6ED0-E8D1-4E9C-93EF-E5F9361A84A6}"/>
              </a:ext>
            </a:extLst>
          </p:cNvPr>
          <p:cNvSpPr/>
          <p:nvPr/>
        </p:nvSpPr>
        <p:spPr>
          <a:xfrm>
            <a:off x="10060302" y="858978"/>
            <a:ext cx="1095378" cy="750098"/>
          </a:xfrm>
          <a:prstGeom prst="roundRect">
            <a:avLst>
              <a:gd name="adj" fmla="val 10000"/>
            </a:avLst>
          </a:prstGeom>
          <a:blipFill rotWithShape="0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1" name="Rounded Rectangle 40">
            <a:extLst>
              <a:ext uri="{FF2B5EF4-FFF2-40B4-BE49-F238E27FC236}">
                <a16:creationId xmlns:a16="http://schemas.microsoft.com/office/drawing/2014/main" id="{F5E607EE-2E81-4A60-B1C2-57194BDCA6C0}"/>
              </a:ext>
            </a:extLst>
          </p:cNvPr>
          <p:cNvSpPr/>
          <p:nvPr/>
        </p:nvSpPr>
        <p:spPr>
          <a:xfrm>
            <a:off x="9627349" y="1074991"/>
            <a:ext cx="432953" cy="484341"/>
          </a:xfrm>
          <a:prstGeom prst="roundRect">
            <a:avLst>
              <a:gd name="adj" fmla="val 10000"/>
            </a:avLst>
          </a:pr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A26B4E-AD74-4309-A6BC-C3A7338C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EXPERT SYSTEM SHELLS</a:t>
            </a:r>
            <a:br>
              <a:rPr lang="id-ID" sz="4000" b="1" dirty="0"/>
            </a:br>
            <a:r>
              <a:rPr lang="en-US" sz="2700" i="1" dirty="0" err="1"/>
              <a:t>Definisi</a:t>
            </a:r>
            <a:r>
              <a:rPr lang="en-US" sz="2700" i="1" dirty="0"/>
              <a:t> Alat Bantu Shells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287354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25089"/>
            <a:ext cx="4998721" cy="4392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i="1" dirty="0"/>
              <a:t>Expert System Shells</a:t>
            </a:r>
          </a:p>
          <a:p>
            <a:pPr marL="354013" indent="-255588">
              <a:spcBef>
                <a:spcPts val="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Expert system shells </a:t>
            </a:r>
            <a:r>
              <a:rPr lang="en-US" sz="2200" dirty="0"/>
              <a:t>(</a:t>
            </a:r>
            <a:r>
              <a:rPr lang="en-US" sz="2200" i="1" dirty="0"/>
              <a:t>ES Shell</a:t>
            </a:r>
            <a:r>
              <a:rPr lang="en-US" sz="2200" dirty="0"/>
              <a:t>)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pilihan</a:t>
            </a:r>
            <a:r>
              <a:rPr lang="en-US" sz="2200" dirty="0"/>
              <a:t> </a:t>
            </a:r>
            <a:r>
              <a:rPr lang="en-US" sz="2200" dirty="0" err="1"/>
              <a:t>praktis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i="1" dirty="0"/>
              <a:t>small ESs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kemudahan</a:t>
            </a:r>
            <a:r>
              <a:rPr lang="en-US" sz="2200" dirty="0"/>
              <a:t> </a:t>
            </a:r>
            <a:r>
              <a:rPr lang="en-US" sz="2200" dirty="0" err="1"/>
              <a:t>penggunaannya</a:t>
            </a:r>
            <a:endParaRPr lang="en-US" sz="2200" dirty="0"/>
          </a:p>
          <a:p>
            <a:pPr marL="354013" indent="-255588">
              <a:spcBef>
                <a:spcPts val="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Shell</a:t>
            </a:r>
            <a:r>
              <a:rPr lang="en-US" sz="2200" dirty="0"/>
              <a:t> </a:t>
            </a:r>
            <a:r>
              <a:rPr lang="en-US" sz="2200" dirty="0" err="1"/>
              <a:t>benar-benar</a:t>
            </a:r>
            <a:r>
              <a:rPr lang="en-US" sz="2200" dirty="0"/>
              <a:t> </a:t>
            </a:r>
            <a:r>
              <a:rPr lang="en-US" sz="2200" i="1" dirty="0"/>
              <a:t>ready-made ES </a:t>
            </a:r>
            <a:r>
              <a:rPr lang="en-US" sz="2200" dirty="0" err="1"/>
              <a:t>tanpa</a:t>
            </a:r>
            <a:r>
              <a:rPr lang="en-US" sz="2200" dirty="0"/>
              <a:t> basis </a:t>
            </a:r>
            <a:r>
              <a:rPr lang="en-US" sz="2200" dirty="0" err="1"/>
              <a:t>pengetahuan</a:t>
            </a:r>
            <a:r>
              <a:rPr lang="en-US" sz="2200" dirty="0"/>
              <a:t>,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pemrograman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didalamnya</a:t>
            </a:r>
            <a:r>
              <a:rPr lang="en-US" sz="2200" dirty="0"/>
              <a:t>, </a:t>
            </a:r>
            <a:r>
              <a:rPr lang="en-US" sz="2200" dirty="0" err="1"/>
              <a:t>menunggu</a:t>
            </a:r>
            <a:r>
              <a:rPr lang="en-US" sz="2200" dirty="0"/>
              <a:t> </a:t>
            </a:r>
            <a:r>
              <a:rPr lang="en-US" sz="2200" i="1" dirty="0"/>
              <a:t>rules</a:t>
            </a:r>
            <a:r>
              <a:rPr lang="en-US" sz="2200" dirty="0"/>
              <a:t> </a:t>
            </a:r>
            <a:r>
              <a:rPr lang="en-US" sz="2200" dirty="0" err="1"/>
              <a:t>dimasukkan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</a:p>
          <a:p>
            <a:pPr marL="354013" indent="-255588">
              <a:spcBef>
                <a:spcPts val="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ES Shell </a:t>
            </a:r>
            <a:r>
              <a:rPr lang="en-US" sz="2200" dirty="0" err="1"/>
              <a:t>menyediakan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cepat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pengembangan</a:t>
            </a:r>
            <a:r>
              <a:rPr lang="en-US" sz="2200" dirty="0"/>
              <a:t> </a:t>
            </a:r>
            <a:r>
              <a:rPr lang="en-US" sz="2200" dirty="0" err="1"/>
              <a:t>tanpa</a:t>
            </a:r>
            <a:r>
              <a:rPr lang="en-US" sz="2200" dirty="0"/>
              <a:t> </a:t>
            </a:r>
            <a:r>
              <a:rPr lang="en-US" sz="2200" dirty="0" err="1"/>
              <a:t>membangun</a:t>
            </a:r>
            <a:r>
              <a:rPr lang="en-US" sz="2200" dirty="0"/>
              <a:t> </a:t>
            </a:r>
            <a:r>
              <a:rPr lang="en-US" sz="2200" dirty="0" err="1"/>
              <a:t>keseluruhan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awal</a:t>
            </a:r>
            <a:endParaRPr lang="en-US" sz="2200" dirty="0"/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D60C6ED0-E8D1-4E9C-93EF-E5F9361A84A6}"/>
              </a:ext>
            </a:extLst>
          </p:cNvPr>
          <p:cNvSpPr/>
          <p:nvPr/>
        </p:nvSpPr>
        <p:spPr>
          <a:xfrm>
            <a:off x="10060302" y="858978"/>
            <a:ext cx="1095378" cy="750098"/>
          </a:xfrm>
          <a:prstGeom prst="roundRect">
            <a:avLst>
              <a:gd name="adj" fmla="val 10000"/>
            </a:avLst>
          </a:prstGeom>
          <a:blipFill rotWithShape="0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1" name="Rounded Rectangle 40">
            <a:extLst>
              <a:ext uri="{FF2B5EF4-FFF2-40B4-BE49-F238E27FC236}">
                <a16:creationId xmlns:a16="http://schemas.microsoft.com/office/drawing/2014/main" id="{F5E607EE-2E81-4A60-B1C2-57194BDCA6C0}"/>
              </a:ext>
            </a:extLst>
          </p:cNvPr>
          <p:cNvSpPr/>
          <p:nvPr/>
        </p:nvSpPr>
        <p:spPr>
          <a:xfrm>
            <a:off x="9627349" y="1074991"/>
            <a:ext cx="432953" cy="484341"/>
          </a:xfrm>
          <a:prstGeom prst="roundRect">
            <a:avLst>
              <a:gd name="adj" fmla="val 10000"/>
            </a:avLst>
          </a:pr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A26B4E-AD74-4309-A6BC-C3A7338C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EXPERT SYSTEM SHELLS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Alat Bantu Shells</a:t>
            </a:r>
            <a:endParaRPr lang="id-ID" sz="2700" i="1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4397C53-C8B0-4BF1-B345-F94EF3E2C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182" y="1953373"/>
            <a:ext cx="5794462" cy="358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DDA041DF-EF93-4C26-84C5-45E9500816D1}"/>
              </a:ext>
            </a:extLst>
          </p:cNvPr>
          <p:cNvSpPr txBox="1">
            <a:spLocks/>
          </p:cNvSpPr>
          <p:nvPr/>
        </p:nvSpPr>
        <p:spPr>
          <a:xfrm>
            <a:off x="7127324" y="5565846"/>
            <a:ext cx="4028356" cy="7500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sv-SE" dirty="0"/>
              <a:t>Struktur dasar </a:t>
            </a:r>
            <a:r>
              <a:rPr lang="sv-SE" i="1" dirty="0"/>
              <a:t>ES Shell </a:t>
            </a:r>
            <a:r>
              <a:rPr lang="sv-SE" dirty="0"/>
              <a:t>dan relasinya dengan </a:t>
            </a:r>
            <a:r>
              <a:rPr lang="sv-SE" i="1" dirty="0"/>
              <a:t>knowledge base </a:t>
            </a:r>
          </a:p>
        </p:txBody>
      </p:sp>
    </p:spTree>
    <p:extLst>
      <p:ext uri="{BB962C8B-B14F-4D97-AF65-F5344CB8AC3E}">
        <p14:creationId xmlns:p14="http://schemas.microsoft.com/office/powerpoint/2010/main" val="23533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8" y="1825089"/>
            <a:ext cx="10405873" cy="4392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i="1" dirty="0"/>
              <a:t>Domain-Specific Shells</a:t>
            </a:r>
          </a:p>
          <a:p>
            <a:pPr marL="354013" indent="-255588">
              <a:spcBef>
                <a:spcPts val="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Domain-specific shells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i="1" dirty="0"/>
              <a:t>ES Shell </a:t>
            </a:r>
            <a:r>
              <a:rPr lang="en-US" sz="2400" dirty="0"/>
              <a:t>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merepresentasikan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domain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</a:p>
          <a:p>
            <a:pPr marL="354013" indent="-255588">
              <a:spcBef>
                <a:spcPts val="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Misalnya</a:t>
            </a:r>
            <a:r>
              <a:rPr lang="en-US" sz="2400" dirty="0"/>
              <a:t>, </a:t>
            </a:r>
            <a:r>
              <a:rPr lang="en-US" sz="2400" i="1" dirty="0"/>
              <a:t>shell</a:t>
            </a:r>
            <a:r>
              <a:rPr lang="en-US" sz="2400" dirty="0"/>
              <a:t>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i="1" dirty="0"/>
              <a:t>help desk</a:t>
            </a:r>
            <a:r>
              <a:rPr lang="en-US" sz="2400" dirty="0"/>
              <a:t>, </a:t>
            </a:r>
            <a:r>
              <a:rPr lang="en-US" sz="2400" dirty="0" err="1"/>
              <a:t>penjadwalan</a:t>
            </a:r>
            <a:r>
              <a:rPr lang="en-US" sz="2400" dirty="0"/>
              <a:t>, </a:t>
            </a:r>
            <a:r>
              <a:rPr lang="en-US" sz="2400" dirty="0" err="1"/>
              <a:t>konfigurasi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, dan lain-lain</a:t>
            </a:r>
          </a:p>
          <a:p>
            <a:pPr marL="354013" indent="-255588">
              <a:spcBef>
                <a:spcPts val="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Shell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i="1" dirty="0"/>
              <a:t>specific user-interface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peangkapan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mahal </a:t>
            </a:r>
            <a:r>
              <a:rPr lang="en-US" sz="2400" dirty="0" err="1"/>
              <a:t>dari</a:t>
            </a:r>
            <a:r>
              <a:rPr lang="en-US" sz="2400" dirty="0"/>
              <a:t> pada </a:t>
            </a:r>
            <a:r>
              <a:rPr lang="en-US" sz="2400" i="1" dirty="0"/>
              <a:t>ES Shell </a:t>
            </a:r>
            <a:r>
              <a:rPr lang="en-US" sz="2400" dirty="0"/>
              <a:t>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</a:p>
          <a:p>
            <a:pPr marL="354013" indent="-255588">
              <a:spcBef>
                <a:spcPts val="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Case-based reasoning (CBR) express </a:t>
            </a:r>
            <a:r>
              <a:rPr lang="en-US" sz="2400" dirty="0" err="1"/>
              <a:t>adalah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model </a:t>
            </a:r>
            <a:r>
              <a:rPr lang="en-US" sz="2400" i="1" dirty="0"/>
              <a:t>domain-specific shell</a:t>
            </a:r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D60C6ED0-E8D1-4E9C-93EF-E5F9361A84A6}"/>
              </a:ext>
            </a:extLst>
          </p:cNvPr>
          <p:cNvSpPr/>
          <p:nvPr/>
        </p:nvSpPr>
        <p:spPr>
          <a:xfrm>
            <a:off x="10060302" y="858978"/>
            <a:ext cx="1095378" cy="750098"/>
          </a:xfrm>
          <a:prstGeom prst="roundRect">
            <a:avLst>
              <a:gd name="adj" fmla="val 10000"/>
            </a:avLst>
          </a:prstGeom>
          <a:blipFill rotWithShape="0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1" name="Rounded Rectangle 40">
            <a:extLst>
              <a:ext uri="{FF2B5EF4-FFF2-40B4-BE49-F238E27FC236}">
                <a16:creationId xmlns:a16="http://schemas.microsoft.com/office/drawing/2014/main" id="{F5E607EE-2E81-4A60-B1C2-57194BDCA6C0}"/>
              </a:ext>
            </a:extLst>
          </p:cNvPr>
          <p:cNvSpPr/>
          <p:nvPr/>
        </p:nvSpPr>
        <p:spPr>
          <a:xfrm>
            <a:off x="9627349" y="1074991"/>
            <a:ext cx="432953" cy="484341"/>
          </a:xfrm>
          <a:prstGeom prst="roundRect">
            <a:avLst>
              <a:gd name="adj" fmla="val 10000"/>
            </a:avLst>
          </a:pr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A26B4E-AD74-4309-A6BC-C3A7338C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EXPERT SYSTEM SHELLS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Alat Bantu Shells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226420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REFERENSI</a:t>
            </a:r>
            <a:br>
              <a:rPr lang="id-ID" sz="4000" b="1" dirty="0"/>
            </a:b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67EA8-F3BF-40B1-B7DF-DF19789C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057" y="720766"/>
            <a:ext cx="1445622" cy="9221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F11E21-47ED-44B5-AB8E-A30566CD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4945"/>
            <a:ext cx="10090673" cy="4542378"/>
          </a:xfrm>
        </p:spPr>
        <p:txBody>
          <a:bodyPr>
            <a:normAutofit/>
          </a:bodyPr>
          <a:lstStyle/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dirty="0"/>
              <a:t>KK Informatika ITB, Inteligensi Buatan, S</a:t>
            </a:r>
            <a:r>
              <a:rPr lang="en-US" sz="1800" dirty="0" err="1"/>
              <a:t>ekolah</a:t>
            </a:r>
            <a:r>
              <a:rPr lang="en-US" sz="1800" dirty="0"/>
              <a:t> Teknik </a:t>
            </a:r>
            <a:r>
              <a:rPr lang="en-US" sz="1800" dirty="0" err="1"/>
              <a:t>Elektro</a:t>
            </a:r>
            <a:r>
              <a:rPr lang="en-US" sz="1800" dirty="0"/>
              <a:t> dan </a:t>
            </a:r>
            <a:r>
              <a:rPr lang="en-US" sz="1800" dirty="0" err="1"/>
              <a:t>Informatika</a:t>
            </a:r>
            <a:r>
              <a:rPr lang="id-ID" sz="1800" dirty="0"/>
              <a:t> ITB</a:t>
            </a:r>
            <a:r>
              <a:rPr lang="en-US" sz="1800" dirty="0"/>
              <a:t>, 2019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Stuart J Russell and Peter </a:t>
            </a:r>
            <a:r>
              <a:rPr lang="en-US" sz="1800" dirty="0" err="1"/>
              <a:t>Norvig</a:t>
            </a:r>
            <a:r>
              <a:rPr lang="en-US" sz="1800" dirty="0"/>
              <a:t>, </a:t>
            </a:r>
            <a:r>
              <a:rPr lang="en-US" sz="1800" dirty="0" err="1"/>
              <a:t>Artifcial</a:t>
            </a:r>
            <a:r>
              <a:rPr lang="en-US" sz="1800" dirty="0"/>
              <a:t> Intelligence: A Modern Approach, 3rd Edition, Prentice-Hall International, Inc, 2011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Danny </a:t>
            </a:r>
            <a:r>
              <a:rPr lang="en-US" sz="1800" dirty="0" err="1"/>
              <a:t>Weyns</a:t>
            </a:r>
            <a:r>
              <a:rPr lang="en-US" sz="1800" dirty="0"/>
              <a:t>, An Introduction to Self-Adaptive Systems - A Contemporary Software Engineering Perspective: Wave VII Learning from Experience, pp. 201-226, IEEE Press, John Wiley &amp; Sons Ltd , 2021 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/>
              <a:t>Suyanto, Artificial Intelligence Rvisi Kedua, informatika Bandung, 2014</a:t>
            </a:r>
            <a:endParaRPr lang="en-US" sz="1800" dirty="0"/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Rajendra A </a:t>
            </a:r>
            <a:r>
              <a:rPr lang="en-US" sz="1800" dirty="0" err="1"/>
              <a:t>Akerkar</a:t>
            </a:r>
            <a:r>
              <a:rPr lang="en-US" sz="1800" dirty="0"/>
              <a:t>, </a:t>
            </a:r>
            <a:r>
              <a:rPr lang="en-US" sz="1800" dirty="0" err="1"/>
              <a:t>Priti</a:t>
            </a:r>
            <a:r>
              <a:rPr lang="en-US" sz="1800" dirty="0"/>
              <a:t> S </a:t>
            </a:r>
            <a:r>
              <a:rPr lang="en-US" sz="1800" dirty="0" err="1"/>
              <a:t>Sajja</a:t>
            </a:r>
            <a:r>
              <a:rPr lang="en-US" sz="1800" dirty="0"/>
              <a:t>, Knowledge-Based Systems. TMRF e-Book Advanced Knowledge Based Systems: Model, Applications &amp; Research, Vol. 1, Jones and Bartlett Publishers, 2010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Simon Kendal, Malcolm </a:t>
            </a:r>
            <a:r>
              <a:rPr lang="en-US" sz="1800" dirty="0" err="1"/>
              <a:t>Creen</a:t>
            </a:r>
            <a:r>
              <a:rPr lang="en-US" sz="1800" dirty="0"/>
              <a:t>, An Introduction to Knowledge Engineering. Springer Science + Business Media, Springer-Verlag London, 2007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John F. Sowa, Knowledge Representation and: Logical, Philosophical, and Computational Foundations, Course Technology, 1999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Efraim Turban, Decision Support Systems &amp; Expert Systems, 4th Ed., Prentice Hall International, Inc, 1995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George F. Luger &amp; William A. </a:t>
            </a:r>
            <a:r>
              <a:rPr lang="en-US" sz="1800" dirty="0" err="1"/>
              <a:t>Stubbleeld</a:t>
            </a:r>
            <a:r>
              <a:rPr lang="en-US" sz="1800" dirty="0"/>
              <a:t>, Artificial Intelligence Structure and Strategies for Complex Problem Solving, 2nd Edition, Cummings Publishing Company Inc., 1993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Elaine Rich, K. Knight, B. Nair, Artificial Intelligence, Tata McGraw-Hill Education Pvt. Ltd., 1983</a:t>
            </a:r>
          </a:p>
        </p:txBody>
      </p:sp>
    </p:spTree>
    <p:extLst>
      <p:ext uri="{BB962C8B-B14F-4D97-AF65-F5344CB8AC3E}">
        <p14:creationId xmlns:p14="http://schemas.microsoft.com/office/powerpoint/2010/main" val="332034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25089"/>
            <a:ext cx="4998721" cy="45202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i="1" dirty="0" err="1"/>
              <a:t>Contoh</a:t>
            </a:r>
            <a:r>
              <a:rPr lang="en-US" sz="2400" b="1" i="1" dirty="0"/>
              <a:t> Expert System Shells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i="1" dirty="0"/>
              <a:t>Crystal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i="1" dirty="0"/>
              <a:t>JESS</a:t>
            </a:r>
          </a:p>
          <a:p>
            <a:pPr marL="98425" indent="0">
              <a:spcBef>
                <a:spcPts val="1800"/>
              </a:spcBef>
              <a:buNone/>
            </a:pPr>
            <a:r>
              <a:rPr lang="en-US" sz="2200" b="1" i="1" dirty="0"/>
              <a:t>Crystal</a:t>
            </a:r>
            <a:r>
              <a:rPr lang="en-US" sz="2200" i="1" dirty="0"/>
              <a:t> </a:t>
            </a:r>
            <a:r>
              <a:rPr lang="en-US" sz="2200" dirty="0"/>
              <a:t>(Shell lama)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fitur</a:t>
            </a:r>
            <a:r>
              <a:rPr lang="en-US" sz="2200" dirty="0"/>
              <a:t>: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Mesin</a:t>
            </a:r>
            <a:r>
              <a:rPr lang="en-US" sz="2200" dirty="0"/>
              <a:t> </a:t>
            </a:r>
            <a:r>
              <a:rPr lang="en-US" sz="2200" dirty="0" err="1"/>
              <a:t>inferensi</a:t>
            </a:r>
            <a:r>
              <a:rPr lang="en-US" sz="2200" dirty="0"/>
              <a:t> </a:t>
            </a:r>
            <a:r>
              <a:rPr lang="en-US" sz="2200" dirty="0" err="1"/>
              <a:t>sederhana</a:t>
            </a:r>
            <a:r>
              <a:rPr lang="en-US" sz="2200" dirty="0"/>
              <a:t> </a:t>
            </a:r>
            <a:r>
              <a:rPr lang="en-US" sz="2200" dirty="0" err="1"/>
              <a:t>mendukung</a:t>
            </a:r>
            <a:r>
              <a:rPr lang="en-US" sz="2200" dirty="0"/>
              <a:t> basis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aturan</a:t>
            </a:r>
            <a:endParaRPr lang="en-US" sz="22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Fasilitas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antarmuka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grafis</a:t>
            </a:r>
            <a:endParaRPr lang="en-US" sz="22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Backward chaining inference engine 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Fitur </a:t>
            </a:r>
            <a:r>
              <a:rPr lang="en-US" sz="2200" dirty="0" err="1"/>
              <a:t>penjelasan</a:t>
            </a:r>
            <a:r>
              <a:rPr lang="en-US" sz="2200" dirty="0"/>
              <a:t> </a:t>
            </a:r>
            <a:r>
              <a:rPr lang="en-US" sz="2200" dirty="0" err="1"/>
              <a:t>otomatis</a:t>
            </a:r>
            <a:r>
              <a:rPr lang="en-US" sz="2200" dirty="0"/>
              <a:t>,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endParaRPr lang="en-US" sz="22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berinteraksi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file </a:t>
            </a:r>
            <a:r>
              <a:rPr lang="en-US" sz="2200" dirty="0" err="1"/>
              <a:t>teks</a:t>
            </a:r>
            <a:r>
              <a:rPr lang="en-US" sz="2200" dirty="0"/>
              <a:t>, basis data, </a:t>
            </a:r>
            <a:r>
              <a:rPr lang="en-US" sz="2200" i="1" dirty="0"/>
              <a:t>spreadsheet</a:t>
            </a:r>
            <a:r>
              <a:rPr lang="en-US" sz="2200" dirty="0"/>
              <a:t>, dan </a:t>
            </a:r>
            <a:r>
              <a:rPr lang="en-US" sz="2200" dirty="0" err="1"/>
              <a:t>kode</a:t>
            </a:r>
            <a:r>
              <a:rPr lang="en-US" sz="2200" dirty="0"/>
              <a:t> C</a:t>
            </a:r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D60C6ED0-E8D1-4E9C-93EF-E5F9361A84A6}"/>
              </a:ext>
            </a:extLst>
          </p:cNvPr>
          <p:cNvSpPr/>
          <p:nvPr/>
        </p:nvSpPr>
        <p:spPr>
          <a:xfrm>
            <a:off x="10060302" y="858978"/>
            <a:ext cx="1095378" cy="750098"/>
          </a:xfrm>
          <a:prstGeom prst="roundRect">
            <a:avLst>
              <a:gd name="adj" fmla="val 10000"/>
            </a:avLst>
          </a:prstGeom>
          <a:blipFill rotWithShape="0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1" name="Rounded Rectangle 40">
            <a:extLst>
              <a:ext uri="{FF2B5EF4-FFF2-40B4-BE49-F238E27FC236}">
                <a16:creationId xmlns:a16="http://schemas.microsoft.com/office/drawing/2014/main" id="{F5E607EE-2E81-4A60-B1C2-57194BDCA6C0}"/>
              </a:ext>
            </a:extLst>
          </p:cNvPr>
          <p:cNvSpPr/>
          <p:nvPr/>
        </p:nvSpPr>
        <p:spPr>
          <a:xfrm>
            <a:off x="9627349" y="1074991"/>
            <a:ext cx="432953" cy="484341"/>
          </a:xfrm>
          <a:prstGeom prst="roundRect">
            <a:avLst>
              <a:gd name="adj" fmla="val 10000"/>
            </a:avLst>
          </a:pr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A26B4E-AD74-4309-A6BC-C3A7338C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EXPERT SYSTEM SHELLS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Alat Bantu Shells</a:t>
            </a:r>
            <a:endParaRPr lang="id-ID" sz="2700" i="1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EB05FCD-F738-416F-B79A-F149B04B9A32}"/>
              </a:ext>
            </a:extLst>
          </p:cNvPr>
          <p:cNvSpPr txBox="1">
            <a:spLocks/>
          </p:cNvSpPr>
          <p:nvPr/>
        </p:nvSpPr>
        <p:spPr>
          <a:xfrm>
            <a:off x="6428509" y="1953372"/>
            <a:ext cx="5312939" cy="439200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b="1" i="1" dirty="0"/>
              <a:t>Java Expert System Shells </a:t>
            </a:r>
            <a:r>
              <a:rPr lang="en-US" b="1" dirty="0"/>
              <a:t>(JESS)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JESS </a:t>
            </a:r>
            <a:r>
              <a:rPr lang="en-US" dirty="0" err="1"/>
              <a:t>adalah</a:t>
            </a:r>
            <a:r>
              <a:rPr lang="en-US" dirty="0"/>
              <a:t> ES shell modern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Java.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Crystal,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standalone ES,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hybrid intelligent systems,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prosedural</a:t>
            </a:r>
            <a:r>
              <a:rPr lang="en-US" dirty="0"/>
              <a:t> dan </a:t>
            </a:r>
            <a:r>
              <a:rPr lang="en-US" dirty="0" err="1"/>
              <a:t>deklaratif</a:t>
            </a:r>
            <a:endParaRPr lang="en-US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JESS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seluruhnya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Java dan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oleh JESS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prosedural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juga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Java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25089"/>
            <a:ext cx="4666213" cy="45202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i="1" dirty="0"/>
              <a:t>Java Expert System Shells </a:t>
            </a:r>
            <a:r>
              <a:rPr lang="en-US" sz="2400" b="1" dirty="0"/>
              <a:t>(JESS)</a:t>
            </a:r>
            <a:endParaRPr lang="en-US" sz="2400" dirty="0"/>
          </a:p>
          <a:p>
            <a:pPr marL="98425" indent="0">
              <a:spcBef>
                <a:spcPts val="200"/>
              </a:spcBef>
              <a:buNone/>
            </a:pPr>
            <a:r>
              <a:rPr lang="en-US" sz="2200" dirty="0"/>
              <a:t>Fitur JESS: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Tools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memperluas</a:t>
            </a:r>
            <a:r>
              <a:rPr lang="en-US" sz="2200" dirty="0"/>
              <a:t> Eclipse, </a:t>
            </a:r>
            <a:r>
              <a:rPr lang="en-US" sz="2200" dirty="0" err="1"/>
              <a:t>lingkungan</a:t>
            </a:r>
            <a:r>
              <a:rPr lang="en-US" sz="2200" dirty="0"/>
              <a:t> </a:t>
            </a:r>
            <a:r>
              <a:rPr lang="en-US" sz="2200" dirty="0" err="1"/>
              <a:t>pengembangan</a:t>
            </a:r>
            <a:r>
              <a:rPr lang="en-US" sz="2200" dirty="0"/>
              <a:t> </a:t>
            </a:r>
            <a:r>
              <a:rPr lang="en-US" sz="2200" dirty="0" err="1"/>
              <a:t>terpadu</a:t>
            </a:r>
            <a:r>
              <a:rPr lang="en-US" sz="2200" dirty="0"/>
              <a:t> yang </a:t>
            </a:r>
            <a:r>
              <a:rPr lang="en-US" sz="2200" dirty="0" err="1"/>
              <a:t>sering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mengembangkan</a:t>
            </a:r>
            <a:r>
              <a:rPr lang="en-US" sz="2200" dirty="0"/>
              <a:t> program Java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Mesin</a:t>
            </a:r>
            <a:r>
              <a:rPr lang="en-US" sz="2200" dirty="0"/>
              <a:t> </a:t>
            </a:r>
            <a:r>
              <a:rPr lang="en-US" sz="2200" dirty="0" err="1"/>
              <a:t>inferensi</a:t>
            </a:r>
            <a:r>
              <a:rPr lang="en-US" sz="2200" dirty="0"/>
              <a:t> yang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dirty="0" err="1"/>
              <a:t>tipe</a:t>
            </a:r>
            <a:r>
              <a:rPr lang="en-US" sz="2200" dirty="0"/>
              <a:t> </a:t>
            </a:r>
            <a:r>
              <a:rPr lang="en-US" sz="2200" dirty="0" err="1"/>
              <a:t>penalaran</a:t>
            </a:r>
            <a:r>
              <a:rPr lang="en-US" sz="2200" dirty="0"/>
              <a:t> </a:t>
            </a:r>
            <a:r>
              <a:rPr lang="en-US" sz="2200" i="1" dirty="0"/>
              <a:t>forward chaining</a:t>
            </a:r>
            <a:r>
              <a:rPr lang="en-US" sz="2200" dirty="0"/>
              <a:t> dan </a:t>
            </a:r>
            <a:r>
              <a:rPr lang="en-US" sz="2200" i="1" dirty="0"/>
              <a:t>backward chaining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Kemampuan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penalaran</a:t>
            </a:r>
            <a:r>
              <a:rPr lang="en-US" sz="2200" dirty="0"/>
              <a:t> pada </a:t>
            </a:r>
            <a:r>
              <a:rPr lang="en-US" sz="2200" dirty="0" err="1"/>
              <a:t>objek</a:t>
            </a:r>
            <a:r>
              <a:rPr lang="en-US" sz="2200" dirty="0"/>
              <a:t> Java </a:t>
            </a:r>
            <a:r>
              <a:rPr lang="en-US" sz="2200" dirty="0" err="1"/>
              <a:t>lainnya</a:t>
            </a:r>
            <a:endParaRPr lang="en-US" sz="22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D60C6ED0-E8D1-4E9C-93EF-E5F9361A84A6}"/>
              </a:ext>
            </a:extLst>
          </p:cNvPr>
          <p:cNvSpPr/>
          <p:nvPr/>
        </p:nvSpPr>
        <p:spPr>
          <a:xfrm>
            <a:off x="10060302" y="858978"/>
            <a:ext cx="1095378" cy="750098"/>
          </a:xfrm>
          <a:prstGeom prst="roundRect">
            <a:avLst>
              <a:gd name="adj" fmla="val 10000"/>
            </a:avLst>
          </a:prstGeom>
          <a:blipFill rotWithShape="0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1" name="Rounded Rectangle 40">
            <a:extLst>
              <a:ext uri="{FF2B5EF4-FFF2-40B4-BE49-F238E27FC236}">
                <a16:creationId xmlns:a16="http://schemas.microsoft.com/office/drawing/2014/main" id="{F5E607EE-2E81-4A60-B1C2-57194BDCA6C0}"/>
              </a:ext>
            </a:extLst>
          </p:cNvPr>
          <p:cNvSpPr/>
          <p:nvPr/>
        </p:nvSpPr>
        <p:spPr>
          <a:xfrm>
            <a:off x="9627349" y="1074991"/>
            <a:ext cx="432953" cy="484341"/>
          </a:xfrm>
          <a:prstGeom prst="roundRect">
            <a:avLst>
              <a:gd name="adj" fmla="val 10000"/>
            </a:avLst>
          </a:pr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A26B4E-AD74-4309-A6BC-C3A7338C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EXPERT SYSTEM SHELLS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Alat Bantu Shells</a:t>
            </a:r>
            <a:endParaRPr lang="id-ID" sz="2700" i="1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EB05FCD-F738-416F-B79A-F149B04B9A32}"/>
              </a:ext>
            </a:extLst>
          </p:cNvPr>
          <p:cNvSpPr txBox="1">
            <a:spLocks/>
          </p:cNvSpPr>
          <p:nvPr/>
        </p:nvSpPr>
        <p:spPr>
          <a:xfrm>
            <a:off x="6428509" y="1843644"/>
            <a:ext cx="5312939" cy="439200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JESS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i="1" dirty="0"/>
              <a:t>graphical user-interface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Java programmers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dan JESS programmers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API Java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Karena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JESS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Java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dan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ES </a:t>
            </a:r>
            <a:r>
              <a:rPr lang="en-US" dirty="0" err="1"/>
              <a:t>berbasis</a:t>
            </a:r>
            <a:r>
              <a:rPr lang="en-US" dirty="0"/>
              <a:t> web</a:t>
            </a:r>
          </a:p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dirty="0"/>
              <a:t>Link </a:t>
            </a:r>
            <a:r>
              <a:rPr lang="en-US" dirty="0" err="1"/>
              <a:t>terkait</a:t>
            </a:r>
            <a:r>
              <a:rPr lang="en-US" dirty="0"/>
              <a:t> JESS: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https://www.jessrules.com/</a:t>
            </a:r>
            <a:r>
              <a:rPr lang="en-US" dirty="0"/>
              <a:t>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https://herzberg.ca.sandia.gov/</a:t>
            </a:r>
            <a:r>
              <a:rPr lang="en-US" dirty="0"/>
              <a:t>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http://alvarestech.com/temp/fuzzyjess/Jess60/</a:t>
            </a:r>
            <a:r>
              <a:rPr lang="en-US" dirty="0"/>
              <a:t> </a:t>
            </a:r>
          </a:p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endParaRPr lang="en-US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4005073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Kelebihan</a:t>
            </a:r>
            <a:endParaRPr lang="en-US" sz="2400" b="1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Waktu </a:t>
            </a:r>
            <a:r>
              <a:rPr lang="en-US" sz="1800" dirty="0" err="1"/>
              <a:t>pemrograman</a:t>
            </a:r>
            <a:r>
              <a:rPr lang="en-US" sz="1800" dirty="0"/>
              <a:t> </a:t>
            </a:r>
            <a:r>
              <a:rPr lang="en-US" sz="1800" dirty="0" err="1"/>
              <a:t>berkurang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shell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ES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diproduksi</a:t>
            </a:r>
            <a:endParaRPr lang="en-US" sz="18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Pengembangan</a:t>
            </a:r>
            <a:r>
              <a:rPr lang="en-US" sz="1800" dirty="0"/>
              <a:t> ES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fokus</a:t>
            </a:r>
            <a:r>
              <a:rPr lang="en-US" sz="1800" dirty="0"/>
              <a:t> pada </a:t>
            </a:r>
            <a:r>
              <a:rPr lang="en-US" sz="1800" dirty="0" err="1"/>
              <a:t>memasukkan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knowledge base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Pakar</a:t>
            </a:r>
            <a:r>
              <a:rPr lang="en-US" sz="1800" dirty="0"/>
              <a:t> yang </a:t>
            </a:r>
            <a:r>
              <a:rPr lang="en-US" sz="1800" dirty="0" err="1"/>
              <a:t>bukan</a:t>
            </a:r>
            <a:r>
              <a:rPr lang="en-US" sz="1800" dirty="0"/>
              <a:t> </a:t>
            </a:r>
            <a:r>
              <a:rPr lang="en-US" sz="1800" dirty="0" err="1"/>
              <a:t>pemrogram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shell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memahami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detail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memprogram</a:t>
            </a:r>
            <a:r>
              <a:rPr lang="en-US" sz="1800" dirty="0"/>
              <a:t> ES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dimasukkan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oleh </a:t>
            </a:r>
            <a:r>
              <a:rPr lang="en-US" sz="1800" dirty="0" err="1"/>
              <a:t>pakar</a:t>
            </a:r>
            <a:r>
              <a:rPr lang="en-US" sz="1800" dirty="0"/>
              <a:t> yang </a:t>
            </a:r>
            <a:r>
              <a:rPr lang="en-US" sz="1800" dirty="0" err="1"/>
              <a:t>bukan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, </a:t>
            </a:r>
            <a:r>
              <a:rPr lang="en-US" sz="1800" dirty="0" err="1"/>
              <a:t>terutama</a:t>
            </a:r>
            <a:r>
              <a:rPr lang="en-US" sz="1800" dirty="0"/>
              <a:t>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antarmuka</a:t>
            </a:r>
            <a:r>
              <a:rPr lang="en-US" sz="1800" dirty="0"/>
              <a:t> yang </a:t>
            </a:r>
            <a:r>
              <a:rPr lang="en-US" sz="1800" dirty="0" err="1"/>
              <a:t>ramah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endParaRPr lang="en-US" sz="1800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0CC7C58-2466-4A47-8933-D7097947D503}"/>
              </a:ext>
            </a:extLst>
          </p:cNvPr>
          <p:cNvSpPr txBox="1">
            <a:spLocks/>
          </p:cNvSpPr>
          <p:nvPr/>
        </p:nvSpPr>
        <p:spPr>
          <a:xfrm>
            <a:off x="5468112" y="1856509"/>
            <a:ext cx="6211270" cy="44367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Kekurangan</a:t>
            </a:r>
            <a:endParaRPr lang="en-US" sz="2400" b="1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Shell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basis </a:t>
            </a:r>
            <a:r>
              <a:rPr lang="en-US" sz="1800" dirty="0" err="1"/>
              <a:t>pengetahuan</a:t>
            </a:r>
            <a:r>
              <a:rPr lang="en-US" sz="1800" dirty="0"/>
              <a:t> dan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skema</a:t>
            </a:r>
            <a:r>
              <a:rPr lang="en-US" sz="1800" dirty="0"/>
              <a:t> </a:t>
            </a:r>
            <a:r>
              <a:rPr lang="en-US" sz="1800" dirty="0" err="1"/>
              <a:t>representasi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endParaRPr lang="en-US" sz="18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Shell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membagi</a:t>
            </a:r>
            <a:r>
              <a:rPr lang="en-US" sz="1800" dirty="0"/>
              <a:t> basis </a:t>
            </a:r>
            <a:r>
              <a:rPr lang="en-US" sz="1800" dirty="0" err="1"/>
              <a:t>pengetahuan</a:t>
            </a:r>
            <a:r>
              <a:rPr lang="en-US" sz="1800" dirty="0"/>
              <a:t> yang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endParaRPr lang="en-US" sz="18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Shell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fleksibilitas</a:t>
            </a:r>
            <a:r>
              <a:rPr lang="en-US" sz="1800" dirty="0"/>
              <a:t> </a:t>
            </a:r>
            <a:r>
              <a:rPr lang="en-US" sz="1800" dirty="0" err="1"/>
              <a:t>terbatas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inferensi</a:t>
            </a:r>
            <a:r>
              <a:rPr lang="en-US" sz="1800" dirty="0"/>
              <a:t> (mis., backward chaining </a:t>
            </a:r>
            <a:r>
              <a:rPr lang="en-US" sz="1800" dirty="0" err="1"/>
              <a:t>saja</a:t>
            </a:r>
            <a:r>
              <a:rPr lang="en-US" sz="1800" dirty="0"/>
              <a:t>) dan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forward chaining </a:t>
            </a:r>
            <a:r>
              <a:rPr lang="en-US" sz="1800" dirty="0" err="1"/>
              <a:t>akan</a:t>
            </a:r>
            <a:r>
              <a:rPr lang="en-US" sz="1800" dirty="0"/>
              <a:t> ideal, dan </a:t>
            </a:r>
            <a:r>
              <a:rPr lang="en-US" sz="1800" dirty="0" err="1"/>
              <a:t>sebaliknya</a:t>
            </a:r>
            <a:endParaRPr lang="en-US" sz="18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Shell </a:t>
            </a:r>
            <a:r>
              <a:rPr lang="en-US" sz="1800" dirty="0" err="1"/>
              <a:t>cenderung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fleksibel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setidaknya</a:t>
            </a:r>
            <a:r>
              <a:rPr lang="en-US" sz="1800" dirty="0"/>
              <a:t> </a:t>
            </a:r>
            <a:r>
              <a:rPr lang="en-US" sz="1800" dirty="0" err="1"/>
              <a:t>sulit</a:t>
            </a:r>
            <a:r>
              <a:rPr lang="en-US" sz="1800" dirty="0"/>
              <a:t> </a:t>
            </a:r>
            <a:r>
              <a:rPr lang="en-US" sz="1800" dirty="0" err="1"/>
              <a:t>dimodifikasi</a:t>
            </a:r>
            <a:r>
              <a:rPr lang="en-US" sz="1800" dirty="0"/>
              <a:t>,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berarti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dimasukkan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format yang </a:t>
            </a:r>
            <a:r>
              <a:rPr lang="en-US" sz="1800" dirty="0" err="1"/>
              <a:t>tepat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ES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Domain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disederhanakan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, </a:t>
            </a:r>
            <a:r>
              <a:rPr lang="en-US" sz="1800" dirty="0" err="1"/>
              <a:t>karena</a:t>
            </a:r>
            <a:r>
              <a:rPr lang="en-US" sz="1800" dirty="0"/>
              <a:t> shell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mewakili</a:t>
            </a:r>
            <a:r>
              <a:rPr lang="en-US" sz="1800" dirty="0"/>
              <a:t> </a:t>
            </a:r>
            <a:r>
              <a:rPr lang="en-US" sz="1800" dirty="0" err="1"/>
              <a:t>kompleksitas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r>
              <a:rPr lang="en-US" sz="1800" dirty="0"/>
              <a:t> domain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membiarkan</a:t>
            </a:r>
            <a:r>
              <a:rPr lang="en-US" sz="1800" dirty="0"/>
              <a:t> shell </a:t>
            </a:r>
            <a:r>
              <a:rPr lang="en-US" sz="1800" dirty="0" err="1"/>
              <a:t>menentukan</a:t>
            </a:r>
            <a:r>
              <a:rPr lang="en-US" sz="1800" dirty="0"/>
              <a:t> format </a:t>
            </a:r>
            <a:r>
              <a:rPr lang="en-US" sz="1800" dirty="0" err="1"/>
              <a:t>sistem</a:t>
            </a:r>
            <a:r>
              <a:rPr lang="en-US" sz="1800" dirty="0"/>
              <a:t>,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memilih</a:t>
            </a:r>
            <a:r>
              <a:rPr lang="en-US" sz="1800" dirty="0"/>
              <a:t> format yang ideal dan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menemukan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yang </a:t>
            </a:r>
            <a:r>
              <a:rPr lang="en-US" sz="1800" dirty="0" err="1"/>
              <a:t>mendukung</a:t>
            </a:r>
            <a:r>
              <a:rPr lang="en-US" sz="1800" dirty="0"/>
              <a:t> format </a:t>
            </a:r>
            <a:r>
              <a:rPr lang="en-US" sz="1800" dirty="0" err="1"/>
              <a:t>ini</a:t>
            </a:r>
            <a:endParaRPr lang="en-US" sz="1800" dirty="0"/>
          </a:p>
        </p:txBody>
      </p:sp>
      <p:sp>
        <p:nvSpPr>
          <p:cNvPr id="9" name="Rounded Rectangle 37">
            <a:extLst>
              <a:ext uri="{FF2B5EF4-FFF2-40B4-BE49-F238E27FC236}">
                <a16:creationId xmlns:a16="http://schemas.microsoft.com/office/drawing/2014/main" id="{CEA6E303-00A8-4B55-BCFF-DE0C3B00EFF4}"/>
              </a:ext>
            </a:extLst>
          </p:cNvPr>
          <p:cNvSpPr/>
          <p:nvPr/>
        </p:nvSpPr>
        <p:spPr>
          <a:xfrm>
            <a:off x="10060302" y="858978"/>
            <a:ext cx="1095378" cy="750098"/>
          </a:xfrm>
          <a:prstGeom prst="roundRect">
            <a:avLst>
              <a:gd name="adj" fmla="val 10000"/>
            </a:avLst>
          </a:prstGeom>
          <a:blipFill rotWithShape="0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2" name="Rounded Rectangle 40">
            <a:extLst>
              <a:ext uri="{FF2B5EF4-FFF2-40B4-BE49-F238E27FC236}">
                <a16:creationId xmlns:a16="http://schemas.microsoft.com/office/drawing/2014/main" id="{5F2E8151-FFBC-4442-BA2E-637F31FE40BA}"/>
              </a:ext>
            </a:extLst>
          </p:cNvPr>
          <p:cNvSpPr/>
          <p:nvPr/>
        </p:nvSpPr>
        <p:spPr>
          <a:xfrm>
            <a:off x="9627349" y="1074991"/>
            <a:ext cx="432953" cy="484341"/>
          </a:xfrm>
          <a:prstGeom prst="roundRect">
            <a:avLst>
              <a:gd name="adj" fmla="val 10000"/>
            </a:avLst>
          </a:pr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ED1E1C-A0C3-404C-928A-5C97CD1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EXPERT SYSTEM SHELLS</a:t>
            </a:r>
            <a:br>
              <a:rPr lang="id-ID" sz="4000" b="1" dirty="0"/>
            </a:br>
            <a:r>
              <a:rPr lang="en-US" sz="2700" i="1" dirty="0" err="1"/>
              <a:t>Kelebihan</a:t>
            </a:r>
            <a:r>
              <a:rPr lang="en-US" sz="2700" i="1" dirty="0"/>
              <a:t> dan </a:t>
            </a:r>
            <a:r>
              <a:rPr lang="en-US" sz="2700" i="1" dirty="0" err="1"/>
              <a:t>Kekurangan</a:t>
            </a:r>
            <a:r>
              <a:rPr lang="en-US" sz="2700" i="1" dirty="0"/>
              <a:t> Shells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28654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25089"/>
            <a:ext cx="10058400" cy="45202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200" i="1" dirty="0"/>
              <a:t>Expert system (ES) development environments </a:t>
            </a:r>
            <a:r>
              <a:rPr lang="en-US" sz="2200" dirty="0" err="1"/>
              <a:t>adalah</a:t>
            </a:r>
            <a:r>
              <a:rPr lang="en-US" sz="2200" dirty="0"/>
              <a:t> tools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mengembangkan</a:t>
            </a:r>
            <a:r>
              <a:rPr lang="en-US" sz="2200" dirty="0"/>
              <a:t> ES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keuntungan</a:t>
            </a:r>
            <a:r>
              <a:rPr lang="en-US" sz="2200" dirty="0"/>
              <a:t> </a:t>
            </a:r>
            <a:r>
              <a:rPr lang="en-US" sz="2200" dirty="0" err="1"/>
              <a:t>utama</a:t>
            </a:r>
            <a:r>
              <a:rPr lang="en-US" sz="2200" dirty="0"/>
              <a:t>: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basis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tersegmentasi</a:t>
            </a:r>
            <a:endParaRPr lang="en-US" sz="2200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Memungkinkan</a:t>
            </a:r>
            <a:r>
              <a:rPr lang="en-US" sz="2200" dirty="0"/>
              <a:t> </a:t>
            </a:r>
            <a:r>
              <a:rPr lang="en-US" sz="2200" dirty="0" err="1"/>
              <a:t>mesin</a:t>
            </a:r>
            <a:r>
              <a:rPr lang="en-US" sz="2200" dirty="0"/>
              <a:t> </a:t>
            </a:r>
            <a:r>
              <a:rPr lang="en-US" sz="2200" dirty="0" err="1"/>
              <a:t>inferensi</a:t>
            </a:r>
            <a:r>
              <a:rPr lang="en-US" sz="2200" dirty="0"/>
              <a:t> </a:t>
            </a:r>
            <a:r>
              <a:rPr lang="en-US" sz="2200" dirty="0" err="1"/>
              <a:t>disesuaikan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basis </a:t>
            </a:r>
            <a:r>
              <a:rPr lang="en-US" sz="2200" dirty="0" err="1"/>
              <a:t>pengetahuan</a:t>
            </a:r>
            <a:endParaRPr lang="en-US" sz="2200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skema</a:t>
            </a:r>
            <a:r>
              <a:rPr lang="en-US" sz="2200" dirty="0"/>
              <a:t> </a:t>
            </a:r>
            <a:r>
              <a:rPr lang="en-US" sz="2200" dirty="0" err="1"/>
              <a:t>representasi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, dan </a:t>
            </a:r>
            <a:r>
              <a:rPr lang="en-US" sz="2200" i="1" dirty="0"/>
              <a:t>rules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forward chaining</a:t>
            </a:r>
            <a:r>
              <a:rPr lang="en-US" sz="2200" dirty="0"/>
              <a:t> dan </a:t>
            </a:r>
            <a:r>
              <a:rPr lang="en-US" sz="2200" i="1" dirty="0"/>
              <a:t>backward chaining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representasi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berorientasi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, </a:t>
            </a:r>
            <a:r>
              <a:rPr lang="en-US" sz="2200" dirty="0" err="1"/>
              <a:t>mirip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frames</a:t>
            </a:r>
            <a:r>
              <a:rPr lang="en-US" sz="2200" dirty="0"/>
              <a:t>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fleksibel</a:t>
            </a:r>
            <a:endParaRPr lang="en-US" sz="2200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pengembangan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besar</a:t>
            </a:r>
            <a:r>
              <a:rPr lang="en-US" sz="2200" dirty="0"/>
              <a:t> </a:t>
            </a:r>
            <a:r>
              <a:rPr lang="en-US" sz="2200" dirty="0" err="1"/>
              <a:t>tetapi</a:t>
            </a:r>
            <a:r>
              <a:rPr lang="en-US" sz="2200" dirty="0"/>
              <a:t> juga </a:t>
            </a:r>
            <a:r>
              <a:rPr lang="en-US" sz="2200" dirty="0" err="1"/>
              <a:t>jauh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mahal, </a:t>
            </a:r>
            <a:r>
              <a:rPr lang="en-US" sz="2200" dirty="0" err="1"/>
              <a:t>kompleks</a:t>
            </a:r>
            <a:r>
              <a:rPr lang="en-US" sz="2200" dirty="0"/>
              <a:t> dan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sulit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dipelajari</a:t>
            </a:r>
            <a:endParaRPr lang="en-US" sz="2200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Memisahkan</a:t>
            </a:r>
            <a:r>
              <a:rPr lang="en-US" sz="2200" dirty="0"/>
              <a:t> </a:t>
            </a:r>
            <a:r>
              <a:rPr lang="en-US" sz="2200" dirty="0" err="1"/>
              <a:t>kontrol</a:t>
            </a:r>
            <a:r>
              <a:rPr lang="en-US" sz="2200" dirty="0"/>
              <a:t> dan </a:t>
            </a:r>
            <a:r>
              <a:rPr lang="en-US" sz="2200" dirty="0" err="1"/>
              <a:t>pengetahuan</a:t>
            </a:r>
            <a:r>
              <a:rPr lang="en-US" sz="2200" dirty="0"/>
              <a:t> domain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penggunaan</a:t>
            </a:r>
            <a:r>
              <a:rPr lang="en-US" sz="2200" dirty="0"/>
              <a:t> </a:t>
            </a:r>
            <a:r>
              <a:rPr lang="en-US" sz="2200" dirty="0" err="1"/>
              <a:t>kembali</a:t>
            </a:r>
            <a:r>
              <a:rPr lang="en-US" sz="2200" dirty="0"/>
              <a:t> basis </a:t>
            </a:r>
            <a:r>
              <a:rPr lang="en-US" sz="2200" dirty="0" err="1"/>
              <a:t>pengetahuan</a:t>
            </a:r>
            <a:endParaRPr lang="en-US" sz="2200" dirty="0"/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D60C6ED0-E8D1-4E9C-93EF-E5F9361A84A6}"/>
              </a:ext>
            </a:extLst>
          </p:cNvPr>
          <p:cNvSpPr/>
          <p:nvPr/>
        </p:nvSpPr>
        <p:spPr>
          <a:xfrm>
            <a:off x="10060302" y="858978"/>
            <a:ext cx="1095378" cy="750098"/>
          </a:xfrm>
          <a:prstGeom prst="roundRect">
            <a:avLst>
              <a:gd name="adj" fmla="val 10000"/>
            </a:avLst>
          </a:prstGeom>
          <a:blipFill rotWithShape="0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1" name="Rounded Rectangle 40">
            <a:extLst>
              <a:ext uri="{FF2B5EF4-FFF2-40B4-BE49-F238E27FC236}">
                <a16:creationId xmlns:a16="http://schemas.microsoft.com/office/drawing/2014/main" id="{F5E607EE-2E81-4A60-B1C2-57194BDCA6C0}"/>
              </a:ext>
            </a:extLst>
          </p:cNvPr>
          <p:cNvSpPr/>
          <p:nvPr/>
        </p:nvSpPr>
        <p:spPr>
          <a:xfrm>
            <a:off x="9627349" y="1074991"/>
            <a:ext cx="432953" cy="484341"/>
          </a:xfrm>
          <a:prstGeom prst="roundRect">
            <a:avLst>
              <a:gd name="adj" fmla="val 10000"/>
            </a:avLst>
          </a:pr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A26B4E-AD74-4309-A6BC-C3A7338C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ES DEVELOPMENT ENVIRONMENTS</a:t>
            </a:r>
            <a:br>
              <a:rPr lang="id-ID" sz="4000" b="1" dirty="0"/>
            </a:br>
            <a:r>
              <a:rPr lang="en-US" sz="2700" i="1" dirty="0" err="1"/>
              <a:t>Kerangka</a:t>
            </a:r>
            <a:r>
              <a:rPr lang="en-US" sz="2700" i="1" dirty="0"/>
              <a:t> </a:t>
            </a:r>
            <a:r>
              <a:rPr lang="en-US" sz="2700" i="1" dirty="0" err="1"/>
              <a:t>Lingkungan</a:t>
            </a:r>
            <a:r>
              <a:rPr lang="en-US" sz="2700" i="1" dirty="0"/>
              <a:t> </a:t>
            </a:r>
            <a:r>
              <a:rPr lang="en-US" sz="2700" i="1" dirty="0" err="1"/>
              <a:t>Pengembangan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1446673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25089"/>
            <a:ext cx="10058400" cy="45202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ES development environments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hal</a:t>
            </a:r>
            <a:r>
              <a:rPr lang="en-US" sz="2200" dirty="0"/>
              <a:t> </a:t>
            </a:r>
            <a:r>
              <a:rPr lang="en-US" sz="2200" dirty="0" err="1"/>
              <a:t>mirip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ES Shell</a:t>
            </a:r>
            <a:r>
              <a:rPr lang="en-US" sz="2200" dirty="0"/>
              <a:t>, </a:t>
            </a:r>
            <a:r>
              <a:rPr lang="en-US" sz="2200" dirty="0" err="1"/>
              <a:t>namun</a:t>
            </a:r>
            <a:r>
              <a:rPr lang="en-US" sz="2200" dirty="0"/>
              <a:t> </a:t>
            </a:r>
            <a:r>
              <a:rPr lang="en-US" sz="2200" dirty="0" err="1"/>
              <a:t>jauh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fleksibel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pada </a:t>
            </a:r>
            <a:r>
              <a:rPr lang="en-US" sz="2200" i="1" dirty="0"/>
              <a:t>ES Shell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Memungkinkan</a:t>
            </a:r>
            <a:r>
              <a:rPr lang="en-US" sz="2200" dirty="0"/>
              <a:t> ES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dikembangkan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yang </a:t>
            </a:r>
            <a:r>
              <a:rPr lang="en-US" sz="2200" dirty="0" err="1"/>
              <a:t>terstruktur</a:t>
            </a:r>
            <a:r>
              <a:rPr lang="en-US" sz="2200" dirty="0"/>
              <a:t> dan </a:t>
            </a:r>
            <a:r>
              <a:rPr lang="en-US" sz="2200" dirty="0" err="1"/>
              <a:t>menawarkan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fleksibilitas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direpresentasikan</a:t>
            </a:r>
            <a:endParaRPr lang="en-US" sz="2200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Menjelaskan</a:t>
            </a:r>
            <a:r>
              <a:rPr lang="en-US" sz="2200" dirty="0"/>
              <a:t> </a:t>
            </a:r>
            <a:r>
              <a:rPr lang="en-US" sz="2200" dirty="0" err="1"/>
              <a:t>pemikiran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terkait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siklus</a:t>
            </a:r>
            <a:r>
              <a:rPr lang="en-US" sz="2200" dirty="0"/>
              <a:t> </a:t>
            </a:r>
            <a:r>
              <a:rPr lang="en-US" sz="2200" dirty="0" err="1"/>
              <a:t>hidup</a:t>
            </a:r>
            <a:r>
              <a:rPr lang="en-US" sz="2200" dirty="0"/>
              <a:t> dan </a:t>
            </a:r>
            <a:r>
              <a:rPr lang="en-US" sz="2200" dirty="0" err="1"/>
              <a:t>metodologi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mengembangkan</a:t>
            </a:r>
            <a:r>
              <a:rPr lang="en-US" sz="2200" dirty="0"/>
              <a:t> ES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ES development environments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kelemahan</a:t>
            </a:r>
            <a:r>
              <a:rPr lang="en-US" sz="2200" dirty="0"/>
              <a:t> </a:t>
            </a:r>
            <a:r>
              <a:rPr lang="en-US" sz="2200" dirty="0" err="1"/>
              <a:t>khusus</a:t>
            </a:r>
            <a:r>
              <a:rPr lang="en-US" sz="2200" dirty="0"/>
              <a:t> </a:t>
            </a:r>
            <a:r>
              <a:rPr lang="en-US" sz="2200" dirty="0" err="1"/>
              <a:t>bila</a:t>
            </a:r>
            <a:r>
              <a:rPr lang="en-US" sz="2200" dirty="0"/>
              <a:t> </a:t>
            </a:r>
            <a:r>
              <a:rPr lang="en-US" sz="2200" dirty="0" err="1"/>
              <a:t>dibandingkan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ES Shell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dikarenakan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fleksibel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r>
              <a:rPr lang="en-US" sz="2200" dirty="0"/>
              <a:t>, </a:t>
            </a:r>
            <a:r>
              <a:rPr lang="en-US" sz="2200" dirty="0" err="1"/>
              <a:t>lebih</a:t>
            </a:r>
            <a:r>
              <a:rPr lang="en-US" sz="2200" dirty="0"/>
              <a:t> mahal dan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kompleks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dipelajari</a:t>
            </a:r>
            <a:endParaRPr lang="en-US" sz="2200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Contoh</a:t>
            </a:r>
            <a:r>
              <a:rPr lang="en-US" sz="2200" dirty="0"/>
              <a:t> </a:t>
            </a:r>
            <a:r>
              <a:rPr lang="en-US" sz="2200" i="1" dirty="0"/>
              <a:t>ES development environments </a:t>
            </a:r>
            <a:r>
              <a:rPr lang="en-US" sz="2200" dirty="0" err="1"/>
              <a:t>adalah</a:t>
            </a:r>
            <a:r>
              <a:rPr lang="en-US" sz="2200" dirty="0"/>
              <a:t> “</a:t>
            </a:r>
            <a:r>
              <a:rPr lang="en-US" sz="2200" i="1" dirty="0" err="1"/>
              <a:t>Aion</a:t>
            </a:r>
            <a:r>
              <a:rPr lang="en-US" sz="2200" i="1" dirty="0"/>
              <a:t> BRE</a:t>
            </a:r>
            <a:r>
              <a:rPr lang="en-US" sz="2200" dirty="0"/>
              <a:t>”,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diproduksi</a:t>
            </a:r>
            <a:r>
              <a:rPr lang="en-US" sz="2200" dirty="0"/>
              <a:t> oleh </a:t>
            </a:r>
            <a:r>
              <a:rPr lang="en-US" sz="2200" i="1" dirty="0"/>
              <a:t>Computer Associates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i="1" dirty="0"/>
              <a:t>tools</a:t>
            </a:r>
            <a:r>
              <a:rPr lang="en-US" sz="2200" dirty="0"/>
              <a:t> </a:t>
            </a:r>
            <a:r>
              <a:rPr lang="en-US" sz="2200" dirty="0" err="1"/>
              <a:t>standar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industri</a:t>
            </a:r>
            <a:r>
              <a:rPr lang="en-US" sz="2200" dirty="0"/>
              <a:t> </a:t>
            </a:r>
            <a:r>
              <a:rPr lang="en-US" sz="2200" dirty="0" err="1"/>
              <a:t>moderen</a:t>
            </a:r>
            <a:endParaRPr lang="en-US" sz="2200" dirty="0"/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D60C6ED0-E8D1-4E9C-93EF-E5F9361A84A6}"/>
              </a:ext>
            </a:extLst>
          </p:cNvPr>
          <p:cNvSpPr/>
          <p:nvPr/>
        </p:nvSpPr>
        <p:spPr>
          <a:xfrm>
            <a:off x="10060302" y="858978"/>
            <a:ext cx="1095378" cy="750098"/>
          </a:xfrm>
          <a:prstGeom prst="roundRect">
            <a:avLst>
              <a:gd name="adj" fmla="val 10000"/>
            </a:avLst>
          </a:prstGeom>
          <a:blipFill rotWithShape="0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1" name="Rounded Rectangle 40">
            <a:extLst>
              <a:ext uri="{FF2B5EF4-FFF2-40B4-BE49-F238E27FC236}">
                <a16:creationId xmlns:a16="http://schemas.microsoft.com/office/drawing/2014/main" id="{F5E607EE-2E81-4A60-B1C2-57194BDCA6C0}"/>
              </a:ext>
            </a:extLst>
          </p:cNvPr>
          <p:cNvSpPr/>
          <p:nvPr/>
        </p:nvSpPr>
        <p:spPr>
          <a:xfrm>
            <a:off x="9627349" y="1074991"/>
            <a:ext cx="432953" cy="484341"/>
          </a:xfrm>
          <a:prstGeom prst="roundRect">
            <a:avLst>
              <a:gd name="adj" fmla="val 10000"/>
            </a:avLst>
          </a:pr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A26B4E-AD74-4309-A6BC-C3A7338C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ES DEVELOPMENT ENVIRONMENTS</a:t>
            </a:r>
            <a:br>
              <a:rPr lang="id-ID" sz="4000" b="1" dirty="0"/>
            </a:br>
            <a:r>
              <a:rPr lang="en-US" sz="2700" i="1" dirty="0" err="1"/>
              <a:t>Kerangka</a:t>
            </a:r>
            <a:r>
              <a:rPr lang="en-US" sz="2700" i="1" dirty="0"/>
              <a:t> </a:t>
            </a:r>
            <a:r>
              <a:rPr lang="en-US" sz="2700" i="1" dirty="0" err="1"/>
              <a:t>Lingkungan</a:t>
            </a:r>
            <a:r>
              <a:rPr lang="en-US" sz="2700" i="1" dirty="0"/>
              <a:t> </a:t>
            </a:r>
            <a:r>
              <a:rPr lang="en-US" sz="2700" i="1" dirty="0" err="1"/>
              <a:t>Pengembangan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2723678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STUDI KASUS</a:t>
            </a:r>
            <a:br>
              <a:rPr lang="id-ID" sz="4000" b="1" dirty="0"/>
            </a:br>
            <a:r>
              <a:rPr lang="en-US" sz="2700" i="1" dirty="0" err="1"/>
              <a:t>Permasalahan</a:t>
            </a:r>
            <a:r>
              <a:rPr lang="en-US" sz="2700" i="1" dirty="0"/>
              <a:t> </a:t>
            </a:r>
            <a:r>
              <a:rPr lang="en-US" sz="2700" i="1" dirty="0" err="1"/>
              <a:t>Kasus</a:t>
            </a:r>
            <a:endParaRPr lang="id-ID" sz="2700" i="1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65377"/>
            <a:ext cx="10056433" cy="435270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Tatarucingan</a:t>
            </a:r>
            <a:r>
              <a:rPr lang="en-US" sz="2400" b="1" dirty="0"/>
              <a:t> Sato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tatarucingan</a:t>
            </a:r>
            <a:r>
              <a:rPr lang="en-US" sz="2400" dirty="0"/>
              <a:t> </a:t>
            </a:r>
            <a:r>
              <a:rPr lang="en-US" sz="2400" dirty="0" err="1"/>
              <a:t>sato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tebak-tebakan</a:t>
            </a:r>
            <a:r>
              <a:rPr lang="en-US" sz="2400" dirty="0"/>
              <a:t> </a:t>
            </a:r>
            <a:r>
              <a:rPr lang="en-US" sz="2400" dirty="0" err="1"/>
              <a:t>binatang</a:t>
            </a:r>
            <a:r>
              <a:rPr lang="en-US" sz="2400" dirty="0"/>
              <a:t>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menangkap</a:t>
            </a:r>
            <a:r>
              <a:rPr lang="en-US" sz="2400" dirty="0"/>
              <a:t> </a:t>
            </a:r>
            <a:r>
              <a:rPr lang="en-US" sz="2400" dirty="0" err="1"/>
              <a:t>fakta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i="1" dirty="0"/>
              <a:t>user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pertanyaan</a:t>
            </a:r>
            <a:r>
              <a:rPr lang="en-US" sz="2400" dirty="0"/>
              <a:t> yang </a:t>
            </a:r>
            <a:r>
              <a:rPr lang="en-US" sz="2400" dirty="0" err="1"/>
              <a:t>diajukan</a:t>
            </a:r>
            <a:r>
              <a:rPr lang="en-US" sz="2400" dirty="0"/>
              <a:t>,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menyimpannya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bertambah</a:t>
            </a:r>
            <a:r>
              <a:rPr lang="en-US" sz="2400" dirty="0"/>
              <a:t>, dan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menyimpulkan</a:t>
            </a:r>
            <a:r>
              <a:rPr lang="en-US" sz="2400" dirty="0"/>
              <a:t> </a:t>
            </a:r>
            <a:r>
              <a:rPr lang="en-US" sz="2400" dirty="0" err="1"/>
              <a:t>jawaban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fakta-fakta</a:t>
            </a:r>
            <a:r>
              <a:rPr lang="en-US" sz="2400" dirty="0"/>
              <a:t> yang </a:t>
            </a:r>
            <a:r>
              <a:rPr lang="en-US" sz="2400" dirty="0" err="1"/>
              <a:t>diterimanya</a:t>
            </a:r>
            <a:endParaRPr lang="en-US" sz="2400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jawaban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bernilai</a:t>
            </a:r>
            <a:r>
              <a:rPr lang="en-US" sz="2400" dirty="0"/>
              <a:t> salah oleh </a:t>
            </a:r>
            <a:r>
              <a:rPr lang="en-US" sz="2400" i="1" dirty="0"/>
              <a:t>user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alternatif</a:t>
            </a:r>
            <a:r>
              <a:rPr lang="en-US" sz="2400" dirty="0"/>
              <a:t> </a:t>
            </a:r>
            <a:r>
              <a:rPr lang="en-US" sz="2400" dirty="0" err="1"/>
              <a:t>jawaban</a:t>
            </a:r>
            <a:r>
              <a:rPr lang="en-US" sz="2400" dirty="0"/>
              <a:t> lain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didapatkannya</a:t>
            </a:r>
            <a:r>
              <a:rPr lang="en-US" sz="2400" dirty="0"/>
              <a:t>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Jika </a:t>
            </a:r>
            <a:r>
              <a:rPr lang="en-US" sz="2400" i="1" dirty="0"/>
              <a:t>user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salah,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bertanya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jawaban</a:t>
            </a:r>
            <a:r>
              <a:rPr lang="en-US" sz="2400" dirty="0"/>
              <a:t> yang </a:t>
            </a:r>
            <a:r>
              <a:rPr lang="en-US" sz="2400" dirty="0" err="1"/>
              <a:t>benar</a:t>
            </a:r>
            <a:r>
              <a:rPr lang="en-US" sz="2400" dirty="0"/>
              <a:t> dan </a:t>
            </a:r>
            <a:r>
              <a:rPr lang="en-US" sz="2400" dirty="0" err="1"/>
              <a:t>menyimpannya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endParaRPr lang="en-US" sz="2400" dirty="0"/>
          </a:p>
        </p:txBody>
      </p:sp>
      <p:pic>
        <p:nvPicPr>
          <p:cNvPr id="8" name="Picture 4" descr="Hasil gambar">
            <a:extLst>
              <a:ext uri="{FF2B5EF4-FFF2-40B4-BE49-F238E27FC236}">
                <a16:creationId xmlns:a16="http://schemas.microsoft.com/office/drawing/2014/main" id="{FEDEA78B-C630-45F2-86B3-E3DBFDD1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85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STUDI KASUS</a:t>
            </a:r>
            <a:br>
              <a:rPr lang="id-ID" sz="4000" b="1" dirty="0"/>
            </a:br>
            <a:r>
              <a:rPr lang="en-US" sz="2700" i="1" dirty="0" err="1"/>
              <a:t>Permasalahan</a:t>
            </a:r>
            <a:r>
              <a:rPr lang="en-US" sz="2700" i="1" dirty="0"/>
              <a:t> </a:t>
            </a:r>
            <a:r>
              <a:rPr lang="en-US" sz="2700" i="1" dirty="0" err="1"/>
              <a:t>Kasus</a:t>
            </a:r>
            <a:endParaRPr lang="id-ID" sz="2700" i="1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65377"/>
            <a:ext cx="4834129" cy="435270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(</a:t>
            </a:r>
            <a:r>
              <a:rPr lang="en-US" dirty="0" err="1"/>
              <a:t>simpul</a:t>
            </a:r>
            <a:r>
              <a:rPr lang="en-US" dirty="0"/>
              <a:t>) dan </a:t>
            </a:r>
            <a:r>
              <a:rPr lang="en-US" i="1" dirty="0"/>
              <a:t>link</a:t>
            </a:r>
            <a:r>
              <a:rPr lang="en-US" dirty="0"/>
              <a:t> (</a:t>
            </a:r>
            <a:r>
              <a:rPr lang="en-US" dirty="0" err="1"/>
              <a:t>relasi</a:t>
            </a:r>
            <a:r>
              <a:rPr lang="en-US" dirty="0"/>
              <a:t>)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i="1" dirty="0"/>
              <a:t>slot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, dan </a:t>
            </a:r>
            <a:r>
              <a:rPr lang="en-US" dirty="0" err="1"/>
              <a:t>jawaban</a:t>
            </a:r>
            <a:r>
              <a:rPr lang="en-US" dirty="0"/>
              <a:t>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i="1" dirty="0"/>
              <a:t>slot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dan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yang </a:t>
            </a:r>
            <a:r>
              <a:rPr lang="en-US" dirty="0" err="1"/>
              <a:t>ditangkap</a:t>
            </a:r>
            <a:r>
              <a:rPr lang="en-US" dirty="0"/>
              <a:t>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i="1" dirty="0"/>
              <a:t>slot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i="1" dirty="0"/>
              <a:t>state</a:t>
            </a:r>
            <a:r>
              <a:rPr lang="en-US" dirty="0"/>
              <a:t>,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lain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8" name="Picture 4" descr="Hasil gambar">
            <a:extLst>
              <a:ext uri="{FF2B5EF4-FFF2-40B4-BE49-F238E27FC236}">
                <a16:creationId xmlns:a16="http://schemas.microsoft.com/office/drawing/2014/main" id="{FEDEA78B-C630-45F2-86B3-E3DBFDD1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Tree Hewan Slot">
            <a:extLst>
              <a:ext uri="{FF2B5EF4-FFF2-40B4-BE49-F238E27FC236}">
                <a16:creationId xmlns:a16="http://schemas.microsoft.com/office/drawing/2014/main" id="{B396EACA-9C32-44DE-9740-A4559958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08" y="1803113"/>
            <a:ext cx="6096000" cy="447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47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STUDI KASUS</a:t>
            </a:r>
            <a:br>
              <a:rPr lang="id-ID" sz="4000" b="1" dirty="0"/>
            </a:br>
            <a:r>
              <a:rPr lang="en-US" sz="2700" i="1" dirty="0" err="1"/>
              <a:t>Permasalahan</a:t>
            </a:r>
            <a:r>
              <a:rPr lang="en-US" sz="2700" i="1" dirty="0"/>
              <a:t> </a:t>
            </a:r>
            <a:r>
              <a:rPr lang="en-US" sz="2700" i="1" dirty="0" err="1"/>
              <a:t>Kasus</a:t>
            </a:r>
            <a:endParaRPr lang="id-ID" sz="2700" i="1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65376"/>
            <a:ext cx="4834129" cy="44988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b="1" dirty="0"/>
              <a:t>Level-1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menebak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jawabannya</a:t>
            </a:r>
            <a:endParaRPr lang="en-US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3, </a:t>
            </a:r>
            <a:r>
              <a:rPr lang="en-US" i="1" dirty="0"/>
              <a:t>node</a:t>
            </a:r>
            <a:r>
              <a:rPr lang="en-US" dirty="0"/>
              <a:t> 4, </a:t>
            </a:r>
            <a:r>
              <a:rPr lang="en-US" i="1" dirty="0"/>
              <a:t>node</a:t>
            </a:r>
            <a:r>
              <a:rPr lang="en-US" dirty="0"/>
              <a:t> 5, dan </a:t>
            </a:r>
            <a:r>
              <a:rPr lang="en-US" i="1" dirty="0"/>
              <a:t>node</a:t>
            </a:r>
            <a:r>
              <a:rPr lang="en-US" dirty="0"/>
              <a:t> 6 </a:t>
            </a:r>
            <a:r>
              <a:rPr lang="en-US" dirty="0" err="1"/>
              <a:t>bernilai</a:t>
            </a:r>
            <a:r>
              <a:rPr lang="en-US" dirty="0"/>
              <a:t> salah (</a:t>
            </a:r>
            <a:r>
              <a:rPr lang="en-US" dirty="0" err="1"/>
              <a:t>tidak</a:t>
            </a:r>
            <a:r>
              <a:rPr lang="en-US" dirty="0"/>
              <a:t>)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Dan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Dan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berlaku</a:t>
            </a:r>
            <a:endParaRPr lang="en-US" dirty="0"/>
          </a:p>
        </p:txBody>
      </p:sp>
      <p:pic>
        <p:nvPicPr>
          <p:cNvPr id="8" name="Picture 4" descr="Hasil gambar">
            <a:extLst>
              <a:ext uri="{FF2B5EF4-FFF2-40B4-BE49-F238E27FC236}">
                <a16:creationId xmlns:a16="http://schemas.microsoft.com/office/drawing/2014/main" id="{FEDEA78B-C630-45F2-86B3-E3DBFDD1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6090B16-6639-4C4D-B7C2-660C1CBE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79248"/>
            <a:ext cx="5638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4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STUDI KASUS</a:t>
            </a:r>
            <a:br>
              <a:rPr lang="id-ID" sz="4000" b="1" dirty="0"/>
            </a:br>
            <a:r>
              <a:rPr lang="en-US" sz="2700" i="1" dirty="0" err="1"/>
              <a:t>Permasalahan</a:t>
            </a:r>
            <a:r>
              <a:rPr lang="en-US" sz="2700" i="1" dirty="0"/>
              <a:t> </a:t>
            </a:r>
            <a:r>
              <a:rPr lang="en-US" sz="2700" i="1" dirty="0" err="1"/>
              <a:t>Kasus</a:t>
            </a:r>
            <a:endParaRPr lang="id-ID" sz="2700" i="1" dirty="0"/>
          </a:p>
        </p:txBody>
      </p:sp>
      <p:pic>
        <p:nvPicPr>
          <p:cNvPr id="8" name="Picture 4" descr="Hasil gambar">
            <a:extLst>
              <a:ext uri="{FF2B5EF4-FFF2-40B4-BE49-F238E27FC236}">
                <a16:creationId xmlns:a16="http://schemas.microsoft.com/office/drawing/2014/main" id="{FEDEA78B-C630-45F2-86B3-E3DBFDD1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C093C7C-E810-47F4-80CF-73C1D8B31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286603"/>
            <a:ext cx="8001000" cy="604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D3BA43-AE8A-4C8D-8C7E-27A5AB1D0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01378"/>
              </p:ext>
            </p:extLst>
          </p:nvPr>
        </p:nvGraphicFramePr>
        <p:xfrm>
          <a:off x="1158240" y="651163"/>
          <a:ext cx="9997440" cy="5680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7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solidFill>
                            <a:schemeClr val="tx1"/>
                          </a:solidFill>
                          <a:effectLst/>
                        </a:rPr>
                        <a:t>Fakta</a:t>
                      </a:r>
                      <a:endParaRPr lang="id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824" marR="278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solidFill>
                            <a:schemeClr val="tx1"/>
                          </a:solidFill>
                          <a:effectLst/>
                        </a:rPr>
                        <a:t>node_binatang.dat</a:t>
                      </a:r>
                      <a:endParaRPr lang="id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824" marR="2782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solidFill>
                            <a:schemeClr val="tx1"/>
                          </a:solidFill>
                          <a:effectLst/>
                        </a:rPr>
                        <a:t> Fakta Awal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solidFill>
                            <a:schemeClr val="tx1"/>
                          </a:solidFill>
                          <a:effectLst/>
                        </a:rPr>
                        <a:t>(F.1)</a:t>
                      </a:r>
                      <a:endParaRPr lang="id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824" marR="278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 F</a:t>
                      </a:r>
                      <a:r>
                        <a:rPr lang="id-ID" sz="1050" b="1" dirty="0">
                          <a:effectLst/>
                        </a:rPr>
                        <a:t>.1 : Fakta awal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root) (tipe keputusan) (pertanyaan Pikirkan satu hewan.... Apakah hewan tersebut hidup didarat?") (ya-node node1)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(tidak-node node2) (jawaban nil))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node1) (tipe keputusan) (pertanyaan Apakah hewan tersebut mendengkur?") (ya-node node3) (tidak-node node4) (jawaban nil))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node2) (tipe keputusan) (pertanyaan Apakah hewan tersebut bertelur?") (ya-node node5) (tidak-node node6) (jawaban nil))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node3) (tipe jawaban) (pertanyaan nil) (ya-node nil) tidak-node nil) (jawaban kucing))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node4) (tipe jawaban) (pertanyaan nil) (ya-node nil) (tidak-node nil) (jawaban kuda))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node5) (tipe jawaban) (pertanyaan nil) (ya-node nil) (tidak-node nil) (jawaban ikan))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node6) (tipe jawaban) (pertanyaan nil) (ya-node nil) (tidak-node nil) (jawaban paus))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(MAIN::next-gensym-idx "3")</a:t>
                      </a:r>
                    </a:p>
                  </a:txBody>
                  <a:tcPr marL="27824" marR="2782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6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solidFill>
                            <a:schemeClr val="tx1"/>
                          </a:solidFill>
                          <a:effectLst/>
                        </a:rPr>
                        <a:t> Fakta Baru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solidFill>
                            <a:schemeClr val="tx1"/>
                          </a:solidFill>
                          <a:effectLst/>
                        </a:rPr>
                        <a:t>(F.2)</a:t>
                      </a:r>
                      <a:endParaRPr lang="id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824" marR="278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 </a:t>
                      </a:r>
                      <a:r>
                        <a:rPr lang="id-ID" sz="1050" b="1" dirty="0">
                          <a:effectLst/>
                        </a:rPr>
                        <a:t>F.2 : Setelah diinput fakta baru - harimau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root) (tipe keputusan) (pertanyaan Pikirkan satu hewan.... Apakah hewan tersebut hidup didarat?") (ya-node node1) (tidak-node node2) (jawaban nil))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node1) (tipe keputusan) (pertanyaan Apakah hewan tersebut mendengkur?") (ya-node node3) (tidak-node node4) (jawaban nil))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node2) (tipe keputusan) (pertanyaan Apakah hewan tersebut bertelur?") (ya-node node5) (tidak-node node6) (jawaban nil))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node3) (tipe jawaban) (pertanyaan nil) (ya-node nil) (tidak-node nil) (jawaban kucing))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node4) (tipe keputusan) (pertanyaan "ya") (ya-node gen4) (tidak-node gen5) (jawaban kuda))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node5) (tipe jawaban) (pertanyaan nil)  (ya-node nil) (tidak-node nil) (jawaban ikan))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node6) (tipe jawaban) (pertanyaan nil) (ya-node nil) (tidak-node nil) (jawaban paus))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gen4) (tipe jawaban) (pertanyaan nil) (ya-node nil) (tidak-node nil) (jawaban harimau))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(node (nama gen5) (tipe jawaban) (pertanyaan nil) (ya-node nil) (tidak-node nil) (jawaban kuda))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(MAIN::next-gensym-idx "6")</a:t>
                      </a:r>
                    </a:p>
                  </a:txBody>
                  <a:tcPr marL="27824" marR="2782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1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STUDI KASUS</a:t>
            </a:r>
            <a:br>
              <a:rPr lang="id-ID" sz="4000" b="1" dirty="0"/>
            </a:br>
            <a:r>
              <a:rPr lang="en-US" sz="2700" i="1" dirty="0" err="1"/>
              <a:t>Permasalahan</a:t>
            </a:r>
            <a:r>
              <a:rPr lang="en-US" sz="2700" i="1" dirty="0"/>
              <a:t> </a:t>
            </a:r>
            <a:r>
              <a:rPr lang="en-US" sz="2700" i="1" dirty="0" err="1"/>
              <a:t>Kasus</a:t>
            </a:r>
            <a:endParaRPr lang="id-ID" sz="2700" i="1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65376"/>
            <a:ext cx="4834129" cy="44439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b="1" dirty="0"/>
              <a:t>Level-2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Sekenario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menebak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lanjutan</a:t>
            </a:r>
            <a:endParaRPr lang="en-US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jawabannya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lagi</a:t>
            </a:r>
            <a:endParaRPr lang="en-US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3, </a:t>
            </a:r>
            <a:r>
              <a:rPr lang="en-US" i="1" dirty="0"/>
              <a:t>node</a:t>
            </a:r>
            <a:r>
              <a:rPr lang="en-US" dirty="0"/>
              <a:t> 4, </a:t>
            </a:r>
            <a:r>
              <a:rPr lang="en-US" i="1" dirty="0"/>
              <a:t>node</a:t>
            </a:r>
            <a:r>
              <a:rPr lang="en-US" dirty="0"/>
              <a:t> 5, dan </a:t>
            </a:r>
            <a:r>
              <a:rPr lang="en-US" i="1" dirty="0"/>
              <a:t>node</a:t>
            </a:r>
            <a:r>
              <a:rPr lang="en-US" dirty="0"/>
              <a:t> 6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(</a:t>
            </a:r>
            <a:r>
              <a:rPr lang="en-US" dirty="0" err="1"/>
              <a:t>ya</a:t>
            </a:r>
            <a:r>
              <a:rPr lang="en-US" dirty="0"/>
              <a:t>), </a:t>
            </a:r>
            <a:r>
              <a:rPr lang="en-US" dirty="0" err="1"/>
              <a:t>sehingga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berlaku</a:t>
            </a:r>
            <a:endParaRPr lang="en-US" dirty="0"/>
          </a:p>
        </p:txBody>
      </p:sp>
      <p:pic>
        <p:nvPicPr>
          <p:cNvPr id="8" name="Picture 4" descr="Hasil gambar">
            <a:extLst>
              <a:ext uri="{FF2B5EF4-FFF2-40B4-BE49-F238E27FC236}">
                <a16:creationId xmlns:a16="http://schemas.microsoft.com/office/drawing/2014/main" id="{FEDEA78B-C630-45F2-86B3-E3DBFDD1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37BC9E2D-421D-4BFD-8831-5432BC9B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728" y="76200"/>
            <a:ext cx="5638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2848"/>
            <a:ext cx="10058400" cy="4023360"/>
          </a:xfrm>
        </p:spPr>
        <p:txBody>
          <a:bodyPr>
            <a:normAutofit/>
          </a:bodyPr>
          <a:lstStyle/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REPRESENTASI “</a:t>
            </a:r>
            <a:r>
              <a:rPr lang="en-US" sz="2400" b="1" dirty="0"/>
              <a:t>PENGETAHUAN”</a:t>
            </a:r>
            <a:endParaRPr lang="en-US" sz="2400" dirty="0"/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REPRESENTASI PENGETAHUAN “</a:t>
            </a:r>
            <a:r>
              <a:rPr lang="en-US" sz="2400" b="1" dirty="0"/>
              <a:t>SEMANTIC NETWORKS</a:t>
            </a:r>
            <a:r>
              <a:rPr lang="en-US" sz="2400" dirty="0"/>
              <a:t>"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REPRESENTASI PENGETAHUAN “</a:t>
            </a:r>
            <a:r>
              <a:rPr lang="en-US" sz="2400" b="1" dirty="0"/>
              <a:t>FRAMES</a:t>
            </a:r>
            <a:r>
              <a:rPr lang="en-US" sz="2400" dirty="0"/>
              <a:t>"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ALAT BANTU “</a:t>
            </a:r>
            <a:r>
              <a:rPr lang="en-US" sz="2400" b="1" dirty="0"/>
              <a:t>EXPERT SYSTEM SHELLS</a:t>
            </a:r>
            <a:r>
              <a:rPr lang="en-US" sz="2400" dirty="0"/>
              <a:t>“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KERANGKA “</a:t>
            </a:r>
            <a:r>
              <a:rPr lang="en-US" sz="2400" b="1" dirty="0"/>
              <a:t>EXPERT SYSTEM DEVELOPMENT ENVIRONMENTS</a:t>
            </a:r>
            <a:r>
              <a:rPr lang="en-US" sz="2400" dirty="0"/>
              <a:t>”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b="1" dirty="0"/>
              <a:t>PENERAPAN</a:t>
            </a:r>
            <a:r>
              <a:rPr lang="en-US" sz="2400" dirty="0"/>
              <a:t>” ALAT BANTU SHELLS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IKHTISAR</a:t>
            </a:r>
            <a:br>
              <a:rPr lang="id-ID" sz="4000" b="1" dirty="0"/>
            </a:br>
            <a:r>
              <a:rPr lang="en-US" sz="2700" i="1" dirty="0" err="1"/>
              <a:t>Representasi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r>
              <a:rPr lang="en-US" sz="2700" i="1" dirty="0"/>
              <a:t> dan </a:t>
            </a:r>
            <a:r>
              <a:rPr lang="en-US" sz="2700" i="1" dirty="0" err="1"/>
              <a:t>Penalaran</a:t>
            </a:r>
            <a:endParaRPr lang="id-ID" sz="27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116" y="4726471"/>
            <a:ext cx="1855563" cy="11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STUDI KASUS</a:t>
            </a:r>
            <a:br>
              <a:rPr lang="id-ID" sz="4000" b="1" dirty="0"/>
            </a:br>
            <a:r>
              <a:rPr lang="en-US" sz="2700" i="1" dirty="0" err="1"/>
              <a:t>Permasalahan</a:t>
            </a:r>
            <a:r>
              <a:rPr lang="en-US" sz="2700" i="1" dirty="0"/>
              <a:t> </a:t>
            </a:r>
            <a:r>
              <a:rPr lang="en-US" sz="2700" i="1" dirty="0" err="1"/>
              <a:t>Kasus</a:t>
            </a:r>
            <a:endParaRPr lang="id-ID" sz="2700" i="1" dirty="0"/>
          </a:p>
        </p:txBody>
      </p:sp>
      <p:pic>
        <p:nvPicPr>
          <p:cNvPr id="8" name="Picture 4" descr="Hasil gambar">
            <a:extLst>
              <a:ext uri="{FF2B5EF4-FFF2-40B4-BE49-F238E27FC236}">
                <a16:creationId xmlns:a16="http://schemas.microsoft.com/office/drawing/2014/main" id="{FEDEA78B-C630-45F2-86B3-E3DBFDD1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53CE0301-500D-41F9-BCE4-1D5AA656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00" y="286603"/>
            <a:ext cx="7010400" cy="648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91AE9C-2A92-471E-AE9C-010B0397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34945"/>
              </p:ext>
            </p:extLst>
          </p:nvPr>
        </p:nvGraphicFramePr>
        <p:xfrm>
          <a:off x="1152700" y="598330"/>
          <a:ext cx="10002980" cy="617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id-ID" sz="1000" b="1" dirty="0">
                          <a:solidFill>
                            <a:schemeClr val="tx1"/>
                          </a:solidFill>
                          <a:effectLst/>
                        </a:rPr>
                        <a:t>Fakta Baru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1" dirty="0">
                          <a:solidFill>
                            <a:schemeClr val="tx1"/>
                          </a:solidFill>
                          <a:effectLst/>
                        </a:rPr>
                        <a:t>(F.3)</a:t>
                      </a:r>
                      <a:endParaRPr lang="id-ID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287" marR="192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id-ID" sz="1000" b="1" dirty="0">
                          <a:solidFill>
                            <a:schemeClr val="tx1"/>
                          </a:solidFill>
                          <a:effectLst/>
                        </a:rPr>
                        <a:t>F.3 : Setelah diinput sifat-sifat baru hewan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root) (tipe keputusan) (pertanyaan Pikirkan satu hewan... Apakah hewan tersebut hidup didarat?") (ya-node node1) (tidak-node node2) (jawaban nil) (sifat 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node (nama node1) (tipe keputusan) (pertanyaan Apakah hewan tersebut mendengkur?") (ya-node node3) (tidak-node node4) (jawaban nil) (sifat 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node2) (tipe keputusan) (pertanyaan Apakah hewan tersebut bertelur?") (ya-node node5) (tidak-node node6) (jawaban nil) (sifat))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node3) (tipe keputusan) (pertanyaan "ya") (ya-node gen4) (tidak-node gen5) (jawaban kucing) (sifat penurut))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node4) (tipe keputusan) (pertanyaan "ya") (ya-node gen6) (tidak-node gen7) (jawaban kuda) (sifat betenaga kuat))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node5) (tipe jawaban) (pertanyaan nil) (ya-node nil) (tidak-node nil) (jawaban ikan) (sifat bertelur))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node6) (tipe jawaban) (pertanyaan nil) (ya-node nil) (tidak-node nil) (jawaban paus) (sifat beranak))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gen4) (tipe jawaban) (pertanyaan nil) (ya-node nil) (tidak-node nil) (jawaban kuda) (sifat ngahiem))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gen5) (tipe jawaban) (pertanyaan nil) (ya-node nil) (tidak-node nil) (jawaban meong) (sifat memanjat))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gen6) (tipe jawaban) (pertanyaan nil) (ya-node nil) (tidak-node nil) (jawaban kucing) (sifat beranak))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gen7) (tipe jawaban) (pertanyaan nil) (ya-node nil) (tidak-node nil) (jawaban paus) (sifat bernyanyi))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gen8) (tipe jawaban) (pertanyaan nil) (ya-node nil) (tidak-node nil) (jawaban kucing) (sifat menggosokan tubuh))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gen9) (tipe jawaban) (pertanyaan nil) (ya-node nil) (tidak-node nil) (jawaban meong) (sifat mengeong))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gen10) (tipe jawaban) (pertanyaan nil) (ya-node nil) (tidak-node nil) (jawaban kucing) (sifat mendesis))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gen11) (tipe jawaban) (pertanyaan nil) (ya-node nil) (tidak-node nil) (jawaban kuda) (sifat berlari))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gen12) (tipe jawaban) (pertanyaan nil) (ya-node nil) (tidak-node nil) (jawaban kuda) (sifat penurut))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gen13) (tipe jawaban) (pertanyaan nil) (ya-node nil) (tidak-node nil) (jawaban ikan) (sifat permukaan air))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gen14) (tipe jawaban) (pertanyaan nil) (ya-node nil) (tidak-node nil) (jawaban paus) (sifat bermigrasi))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gen15) (tipe jawaban) (pertanyaan nil) (ya-node nil) (tidak-node nil) (jawaban paus) (sifat beranak))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gen16) (tipe jawaban) (pertanyaan nil) (ya-node nil) (tidak-node nil) (jawaban harimau) (sifat ganas))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gen17) (tipe jawaban) (pertanyaan nil) (ya-node nil) (tidak-node nil) (jawaban kuda) (sifat beranak))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(node (nama gen18) (tipe jawaban) (pertanyaan nil) (ya-node nil) (tidak-node nil) (jawaban harimau) (sifat mengaum))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0" dirty="0">
                          <a:solidFill>
                            <a:schemeClr val="tx1"/>
                          </a:solidFill>
                          <a:effectLst/>
                        </a:rPr>
                        <a:t>(MAIN::next-gensym-idx "19")</a:t>
                      </a:r>
                    </a:p>
                  </a:txBody>
                  <a:tcPr marL="19287" marR="1928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61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STUDI KASUS</a:t>
            </a:r>
            <a:br>
              <a:rPr lang="id-ID" sz="4000" b="1" dirty="0"/>
            </a:br>
            <a:r>
              <a:rPr lang="en-US" sz="2700" i="1" dirty="0" err="1"/>
              <a:t>Permasalahan</a:t>
            </a:r>
            <a:r>
              <a:rPr lang="en-US" sz="2700" i="1" dirty="0"/>
              <a:t> </a:t>
            </a:r>
            <a:r>
              <a:rPr lang="en-US" sz="2700" i="1" dirty="0" err="1"/>
              <a:t>Kasus</a:t>
            </a:r>
            <a:endParaRPr lang="id-ID" sz="2700" i="1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65377"/>
            <a:ext cx="10056433" cy="435270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Tatarucingan</a:t>
            </a:r>
            <a:r>
              <a:rPr lang="en-US" sz="2400" b="1" dirty="0"/>
              <a:t> Sato</a:t>
            </a:r>
          </a:p>
          <a:p>
            <a:pPr marL="98425"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2400" dirty="0" err="1"/>
              <a:t>Ikuti</a:t>
            </a:r>
            <a:r>
              <a:rPr lang="en-US" sz="2400" dirty="0"/>
              <a:t> </a:t>
            </a:r>
            <a:r>
              <a:rPr lang="en-US" sz="2400" dirty="0" err="1"/>
              <a:t>panduan</a:t>
            </a:r>
            <a:r>
              <a:rPr lang="en-US" sz="2400" dirty="0"/>
              <a:t> </a:t>
            </a:r>
            <a:r>
              <a:rPr lang="en-US" sz="2400" dirty="0" err="1"/>
              <a:t>teknis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(</a:t>
            </a:r>
            <a:r>
              <a:rPr lang="en-US" sz="2400" dirty="0" err="1"/>
              <a:t>terlampir</a:t>
            </a:r>
            <a:r>
              <a:rPr lang="en-US" sz="2400" dirty="0"/>
              <a:t>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mempraktekan</a:t>
            </a:r>
            <a:r>
              <a:rPr lang="en-US" sz="2400" dirty="0"/>
              <a:t> 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persoalan</a:t>
            </a:r>
            <a:r>
              <a:rPr lang="en-US" sz="2400" dirty="0"/>
              <a:t> </a:t>
            </a:r>
            <a:r>
              <a:rPr lang="en-US" sz="2400" dirty="0" err="1"/>
              <a:t>tatarucingan</a:t>
            </a:r>
            <a:r>
              <a:rPr lang="en-US" sz="2400" dirty="0"/>
              <a:t> </a:t>
            </a:r>
            <a:r>
              <a:rPr lang="en-US" sz="2400" dirty="0" err="1"/>
              <a:t>sato</a:t>
            </a:r>
            <a:r>
              <a:rPr lang="en-US" sz="2400" dirty="0"/>
              <a:t>:</a:t>
            </a:r>
          </a:p>
          <a:p>
            <a:pPr marL="354013" indent="-255588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AI-9 x1 Tutorial JESS v</a:t>
            </a:r>
            <a:r>
              <a:rPr lang="id-ID" sz="2400" dirty="0"/>
              <a:t>3</a:t>
            </a:r>
            <a:r>
              <a:rPr lang="en-US" sz="2400" dirty="0"/>
              <a:t>.pdf</a:t>
            </a:r>
          </a:p>
          <a:p>
            <a:pPr marL="354013" indent="-255588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AI-9 x2 </a:t>
            </a:r>
            <a:r>
              <a:rPr lang="en-US" sz="2400" dirty="0" err="1"/>
              <a:t>Taksonomi</a:t>
            </a:r>
            <a:r>
              <a:rPr lang="en-US" sz="2400" dirty="0"/>
              <a:t> </a:t>
            </a:r>
            <a:r>
              <a:rPr lang="en-US" sz="2400" dirty="0" err="1"/>
              <a:t>Hewan</a:t>
            </a:r>
            <a:r>
              <a:rPr lang="en-US" sz="2400" dirty="0"/>
              <a:t> Level-1.pdf</a:t>
            </a:r>
          </a:p>
          <a:p>
            <a:pPr marL="354013" indent="-255588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AI-9 x3 </a:t>
            </a:r>
            <a:r>
              <a:rPr lang="en-US" sz="2400" dirty="0" err="1"/>
              <a:t>Taksonomi</a:t>
            </a:r>
            <a:r>
              <a:rPr lang="en-US" sz="2400" dirty="0"/>
              <a:t> </a:t>
            </a:r>
            <a:r>
              <a:rPr lang="en-US" sz="2400" dirty="0" err="1"/>
              <a:t>Hewan</a:t>
            </a:r>
            <a:r>
              <a:rPr lang="en-US" sz="2400" dirty="0"/>
              <a:t> Level-2.pdf</a:t>
            </a:r>
            <a:endParaRPr lang="id-ID" sz="2400" dirty="0"/>
          </a:p>
          <a:p>
            <a:pPr marL="4445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2"/>
              </a:rPr>
              <a:t>https://www.youtube.com/playlist?list=PLOCAiko58zvphb54fqcavwgLblIK-8XnA</a:t>
            </a:r>
            <a:endParaRPr lang="en-US" dirty="0"/>
          </a:p>
          <a:p>
            <a:pPr marL="442913" lvl="1" indent="0">
              <a:buNone/>
            </a:pPr>
            <a:r>
              <a:rPr lang="en-US" sz="2000" dirty="0">
                <a:hlinkClick r:id="rId3"/>
              </a:rPr>
              <a:t>https://www.youtube.com/@teknik2020dci/videos</a:t>
            </a:r>
            <a:r>
              <a:rPr lang="en-US" sz="2000" dirty="0"/>
              <a:t> </a:t>
            </a:r>
            <a:endParaRPr lang="en-US" sz="2000" dirty="0">
              <a:hlinkClick r:id="rId4"/>
            </a:endParaRPr>
          </a:p>
          <a:p>
            <a:pPr marL="442913" lvl="1" indent="0">
              <a:buNone/>
            </a:pPr>
            <a:r>
              <a:rPr lang="en-US" sz="2000" dirty="0">
                <a:hlinkClick r:id="rId4"/>
              </a:rPr>
              <a:t>https://www.youtube.com/@artificialintelligencestmi4743/videos</a:t>
            </a:r>
          </a:p>
          <a:p>
            <a:pPr marL="354013" indent="-255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 </a:t>
            </a:r>
            <a:endParaRPr lang="en-US" dirty="0"/>
          </a:p>
        </p:txBody>
      </p:sp>
      <p:pic>
        <p:nvPicPr>
          <p:cNvPr id="8" name="Picture 4" descr="Hasil gambar">
            <a:extLst>
              <a:ext uri="{FF2B5EF4-FFF2-40B4-BE49-F238E27FC236}">
                <a16:creationId xmlns:a16="http://schemas.microsoft.com/office/drawing/2014/main" id="{FEDEA78B-C630-45F2-86B3-E3DBFDD1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763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EC095EDD-D25D-4D54-9AAD-D1F4417331BA}"/>
              </a:ext>
            </a:extLst>
          </p:cNvPr>
          <p:cNvSpPr txBox="1">
            <a:spLocks/>
          </p:cNvSpPr>
          <p:nvPr/>
        </p:nvSpPr>
        <p:spPr>
          <a:xfrm>
            <a:off x="1097278" y="1872854"/>
            <a:ext cx="10058401" cy="43038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2400" dirty="0"/>
              <a:t>Ketika memilih skema representasi pengetahuan, penggunaan kombinasi teknik yang berbeda dapat memberikan keunggulan masing-masing, misalnya, dimungkinkan dalam satu KBS menggunakan campuran </a:t>
            </a:r>
            <a:r>
              <a:rPr lang="sv-SE" sz="2400" i="1" dirty="0"/>
              <a:t>rules</a:t>
            </a:r>
            <a:r>
              <a:rPr lang="sv-SE" sz="2400" dirty="0"/>
              <a:t> dan </a:t>
            </a:r>
            <a:r>
              <a:rPr lang="sv-SE" sz="2400" i="1" dirty="0"/>
              <a:t>frames</a:t>
            </a:r>
            <a:r>
              <a:rPr lang="sv-SE" sz="2400" dirty="0"/>
              <a:t>, jika kedua skema representasi ini didukung oleh alat pengembangan</a:t>
            </a:r>
          </a:p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2400" dirty="0"/>
              <a:t>Biaya dan kompleksitas penggunaan dari kombinasi skema representasi pengetahuan harus dipertimbangkan dan diukur terkait keuntungan dalam fleksibilitas</a:t>
            </a:r>
          </a:p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2400" dirty="0"/>
              <a:t>Kompleksitas cenderung meningkat ketika memecah masalah menjadi beberapa bagian, teknik dekomposisi dapat menghasilkan KBS yang efisien, misal 2000 </a:t>
            </a:r>
            <a:r>
              <a:rPr lang="sv-SE" sz="2400" i="1" dirty="0"/>
              <a:t>rule</a:t>
            </a:r>
            <a:r>
              <a:rPr lang="sv-SE" sz="2400" dirty="0"/>
              <a:t> KBS akan terlalu banyak bagi komputer untuk mengatasinya, namun, KBS yang terdiri dari 20 </a:t>
            </a:r>
            <a:r>
              <a:rPr lang="sv-SE" sz="2400" i="1" dirty="0"/>
              <a:t>rule sets</a:t>
            </a:r>
            <a:r>
              <a:rPr lang="sv-SE" sz="2400" dirty="0"/>
              <a:t>, yang masing-masing memiliki 100 </a:t>
            </a:r>
            <a:r>
              <a:rPr lang="sv-SE" sz="2400" i="1" dirty="0"/>
              <a:t>rules</a:t>
            </a:r>
            <a:r>
              <a:rPr lang="sv-SE" sz="2400" dirty="0"/>
              <a:t> dapat diproses secara efisien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CC5DFC-1961-480F-8B2A-4937DFDC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KESIMPULAN</a:t>
            </a:r>
            <a:br>
              <a:rPr lang="id-ID" sz="4000" b="1" dirty="0"/>
            </a:br>
            <a:r>
              <a:rPr lang="en-US" sz="2700" i="1" dirty="0" err="1"/>
              <a:t>Sistem</a:t>
            </a:r>
            <a:r>
              <a:rPr lang="en-US" sz="2700" i="1" dirty="0"/>
              <a:t> </a:t>
            </a:r>
            <a:r>
              <a:rPr lang="en-US" sz="2700" i="1" dirty="0" err="1"/>
              <a:t>Berbasis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22B24-B502-46BE-8949-E485AD79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69" y="665427"/>
            <a:ext cx="1859337" cy="10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EC095EDD-D25D-4D54-9AAD-D1F4417331BA}"/>
              </a:ext>
            </a:extLst>
          </p:cNvPr>
          <p:cNvSpPr txBox="1">
            <a:spLocks/>
          </p:cNvSpPr>
          <p:nvPr/>
        </p:nvSpPr>
        <p:spPr>
          <a:xfrm>
            <a:off x="1097279" y="1872854"/>
            <a:ext cx="10058400" cy="43038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2400" dirty="0"/>
              <a:t>Perencanaan yang tepat untuk skema representasi pengetahuan harus dilakukan dengan melibatkan definisi tipe skema representasi pengetahuan yang tepat</a:t>
            </a:r>
          </a:p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2400" dirty="0"/>
              <a:t>Struktur basis pengetahuan harus mengoptimalkan skema representasi pengetahuan, masalahnya tidak boleh dikonseptualisasikan dalam istilah prosedural karena ini dapat mengakibatkan kode tidak efisien</a:t>
            </a:r>
          </a:p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2400" dirty="0"/>
              <a:t>Tidak ada metode representasi pengetahuan tunggal yang cocok untuk semua masalah, seorang </a:t>
            </a:r>
            <a:r>
              <a:rPr lang="sv-SE" sz="2400" i="1" dirty="0"/>
              <a:t>knowledge engineer</a:t>
            </a:r>
            <a:r>
              <a:rPr lang="sv-SE" sz="2400" dirty="0"/>
              <a:t>, harus mengeksplorasi manfaat yang mungkin dari skema </a:t>
            </a:r>
            <a:r>
              <a:rPr lang="sv-SE" sz="2400" i="1" dirty="0"/>
              <a:t>multiple knowledge representation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CC5DFC-1961-480F-8B2A-4937DFDC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KESIMPULAN</a:t>
            </a:r>
            <a:br>
              <a:rPr lang="id-ID" sz="4000" b="1" dirty="0"/>
            </a:br>
            <a:r>
              <a:rPr lang="en-US" sz="2700" i="1" dirty="0" err="1"/>
              <a:t>Sistem</a:t>
            </a:r>
            <a:r>
              <a:rPr lang="en-US" sz="2700" i="1" dirty="0"/>
              <a:t> </a:t>
            </a:r>
            <a:r>
              <a:rPr lang="en-US" sz="2700" i="1" dirty="0" err="1"/>
              <a:t>Berbasis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22B24-B502-46BE-8949-E485AD79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69" y="665427"/>
            <a:ext cx="1859337" cy="1031592"/>
          </a:xfrm>
          <a:prstGeom prst="rect">
            <a:avLst/>
          </a:prstGeom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5C1B1FDE-B179-453A-A6FE-7803F377346B}"/>
              </a:ext>
            </a:extLst>
          </p:cNvPr>
          <p:cNvSpPr txBox="1">
            <a:spLocks/>
          </p:cNvSpPr>
          <p:nvPr/>
        </p:nvSpPr>
        <p:spPr>
          <a:xfrm>
            <a:off x="7412182" y="5187346"/>
            <a:ext cx="3743497" cy="111735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n-US" sz="2200" b="1" i="1" dirty="0"/>
              <a:t>Kata </a:t>
            </a:r>
            <a:r>
              <a:rPr lang="en-US" sz="2200" b="1" i="1" dirty="0" err="1"/>
              <a:t>Kunci</a:t>
            </a:r>
            <a:endParaRPr lang="en-US" sz="2200" b="1" i="1" dirty="0"/>
          </a:p>
          <a:p>
            <a:pPr marL="98425" indent="0" algn="r">
              <a:spcBef>
                <a:spcPts val="200"/>
              </a:spcBef>
              <a:buNone/>
            </a:pPr>
            <a:r>
              <a:rPr lang="en-US" sz="2200" i="1" dirty="0"/>
              <a:t>“ </a:t>
            </a:r>
            <a:r>
              <a:rPr lang="en-US" sz="2200" i="1" dirty="0" err="1"/>
              <a:t>Seni</a:t>
            </a:r>
            <a:r>
              <a:rPr lang="en-US" sz="2200" i="1" dirty="0"/>
              <a:t> </a:t>
            </a:r>
            <a:r>
              <a:rPr lang="en-US" sz="2200" i="1" dirty="0" err="1"/>
              <a:t>memilah</a:t>
            </a:r>
            <a:r>
              <a:rPr lang="en-US" sz="2200" i="1" dirty="0"/>
              <a:t> </a:t>
            </a:r>
            <a:r>
              <a:rPr lang="id-ID" sz="2200" i="1" dirty="0"/>
              <a:t>dan</a:t>
            </a:r>
            <a:r>
              <a:rPr lang="en-US" sz="2200" i="1" dirty="0"/>
              <a:t> </a:t>
            </a:r>
            <a:r>
              <a:rPr lang="en-US" sz="2200" i="1" dirty="0" err="1"/>
              <a:t>menyelesaikan</a:t>
            </a:r>
            <a:r>
              <a:rPr lang="en-US" sz="2200" i="1" dirty="0"/>
              <a:t> </a:t>
            </a:r>
            <a:r>
              <a:rPr lang="en-US" sz="2200" i="1" dirty="0" err="1"/>
              <a:t>masalah</a:t>
            </a:r>
            <a:r>
              <a:rPr lang="en-US" sz="2200" i="1" dirty="0"/>
              <a:t> ”</a:t>
            </a:r>
          </a:p>
        </p:txBody>
      </p:sp>
    </p:spTree>
    <p:extLst>
      <p:ext uri="{BB962C8B-B14F-4D97-AF65-F5344CB8AC3E}">
        <p14:creationId xmlns:p14="http://schemas.microsoft.com/office/powerpoint/2010/main" val="106130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80" y="1843547"/>
            <a:ext cx="10826496" cy="47278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sz="2200" dirty="0" err="1"/>
              <a:t>Modifikasi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“</a:t>
            </a:r>
            <a:r>
              <a:rPr lang="en-US" sz="2200" dirty="0" err="1"/>
              <a:t>Tatarucingan</a:t>
            </a:r>
            <a:r>
              <a:rPr lang="en-US" sz="2200" dirty="0"/>
              <a:t> Sato”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pertanyaan</a:t>
            </a:r>
            <a:r>
              <a:rPr lang="en-US" sz="2200" dirty="0"/>
              <a:t> </a:t>
            </a:r>
            <a:r>
              <a:rPr lang="en-US" sz="2200" dirty="0" err="1"/>
              <a:t>baru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menambahkan</a:t>
            </a:r>
            <a:r>
              <a:rPr lang="en-US" sz="2200" dirty="0"/>
              <a:t> </a:t>
            </a:r>
            <a:r>
              <a:rPr lang="en-US" sz="2200" i="1" dirty="0"/>
              <a:t>node</a:t>
            </a:r>
            <a:r>
              <a:rPr lang="en-US" sz="2200" dirty="0"/>
              <a:t> </a:t>
            </a:r>
            <a:r>
              <a:rPr lang="en-US" sz="2200" dirty="0" err="1"/>
              <a:t>baru</a:t>
            </a:r>
            <a:r>
              <a:rPr lang="en-US" sz="2200" dirty="0"/>
              <a:t>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contoh</a:t>
            </a:r>
            <a:r>
              <a:rPr lang="en-US" sz="2200" dirty="0"/>
              <a:t> </a:t>
            </a:r>
            <a:r>
              <a:rPr lang="en-US" sz="2200" i="1" dirty="0"/>
              <a:t>level-1 </a:t>
            </a:r>
            <a:r>
              <a:rPr lang="en-US" sz="2200" dirty="0"/>
              <a:t>dan </a:t>
            </a:r>
            <a:r>
              <a:rPr lang="en-US" sz="2200" i="1" dirty="0"/>
              <a:t>level-2</a:t>
            </a:r>
            <a:r>
              <a:rPr lang="en-US" sz="2200" dirty="0"/>
              <a:t>, </a:t>
            </a:r>
            <a:r>
              <a:rPr lang="en-US" sz="2200" dirty="0" err="1"/>
              <a:t>lanjutkan</a:t>
            </a:r>
            <a:r>
              <a:rPr lang="en-US" sz="2200" dirty="0"/>
              <a:t> </a:t>
            </a:r>
            <a:r>
              <a:rPr lang="en-US" sz="2200" dirty="0" err="1"/>
              <a:t>hingga</a:t>
            </a:r>
            <a:r>
              <a:rPr lang="en-US" sz="2200" dirty="0"/>
              <a:t> </a:t>
            </a:r>
            <a:r>
              <a:rPr lang="en-US" sz="2200" i="1" dirty="0"/>
              <a:t>level</a:t>
            </a:r>
            <a:r>
              <a:rPr lang="en-US" sz="2200" dirty="0"/>
              <a:t> yang </a:t>
            </a:r>
            <a:r>
              <a:rPr lang="en-US" sz="2200" dirty="0" err="1"/>
              <a:t>tak</a:t>
            </a:r>
            <a:r>
              <a:rPr lang="en-US" sz="2200" dirty="0"/>
              <a:t> </a:t>
            </a:r>
            <a:r>
              <a:rPr lang="en-US" sz="2200" dirty="0" err="1"/>
              <a:t>terhingga</a:t>
            </a:r>
            <a:r>
              <a:rPr lang="en-US" sz="2200" dirty="0"/>
              <a:t> (</a:t>
            </a: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kemampuan</a:t>
            </a:r>
            <a:r>
              <a:rPr lang="en-US" sz="2200" dirty="0"/>
              <a:t> </a:t>
            </a:r>
            <a:r>
              <a:rPr lang="en-US" sz="2200" dirty="0" err="1"/>
              <a:t>akal</a:t>
            </a:r>
            <a:r>
              <a:rPr lang="en-US" sz="2200" dirty="0"/>
              <a:t> </a:t>
            </a:r>
            <a:r>
              <a:rPr lang="en-US" sz="2200" dirty="0" err="1"/>
              <a:t>sehat</a:t>
            </a:r>
            <a:r>
              <a:rPr lang="en-US" sz="2200" dirty="0"/>
              <a:t> </a:t>
            </a:r>
            <a:r>
              <a:rPr lang="en-US" sz="2200" dirty="0" err="1"/>
              <a:t>anda</a:t>
            </a:r>
            <a:r>
              <a:rPr lang="en-US" sz="2200" dirty="0"/>
              <a:t>)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/>
              <a:t>Laporan</a:t>
            </a:r>
            <a:r>
              <a:rPr lang="en-US" sz="2200" dirty="0"/>
              <a:t> </a:t>
            </a:r>
            <a:r>
              <a:rPr lang="en-US" sz="2200" dirty="0" err="1"/>
              <a:t>disajikan</a:t>
            </a:r>
            <a:r>
              <a:rPr lang="en-US" sz="2200" dirty="0"/>
              <a:t>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file:</a:t>
            </a:r>
          </a:p>
          <a:p>
            <a:pPr marL="44132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Taksonomi</a:t>
            </a:r>
            <a:r>
              <a:rPr lang="en-US" sz="2200" dirty="0"/>
              <a:t> </a:t>
            </a:r>
            <a:r>
              <a:rPr lang="en-US" sz="2200" dirty="0" err="1"/>
              <a:t>Hewan</a:t>
            </a:r>
            <a:r>
              <a:rPr lang="en-US" sz="2200" dirty="0"/>
              <a:t> Level-1.pdf</a:t>
            </a:r>
          </a:p>
          <a:p>
            <a:pPr marL="44132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Taksonomi</a:t>
            </a:r>
            <a:r>
              <a:rPr lang="en-US" sz="2200" dirty="0"/>
              <a:t> </a:t>
            </a:r>
            <a:r>
              <a:rPr lang="en-US" sz="2200" dirty="0" err="1"/>
              <a:t>Hewan</a:t>
            </a:r>
            <a:r>
              <a:rPr lang="en-US" sz="2200" dirty="0"/>
              <a:t> Level-2.pdf</a:t>
            </a:r>
          </a:p>
          <a:p>
            <a:pPr marL="44132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Taksonomi</a:t>
            </a:r>
            <a:r>
              <a:rPr lang="en-US" sz="2200" dirty="0"/>
              <a:t> </a:t>
            </a:r>
            <a:r>
              <a:rPr lang="en-US" sz="2200" dirty="0" err="1"/>
              <a:t>Hewan</a:t>
            </a:r>
            <a:r>
              <a:rPr lang="en-US" sz="2200" dirty="0"/>
              <a:t> Level-n</a:t>
            </a:r>
          </a:p>
          <a:p>
            <a:pPr marL="44132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Dan </a:t>
            </a:r>
            <a:r>
              <a:rPr lang="en-US" sz="2200" dirty="0" err="1"/>
              <a:t>seterusnya</a:t>
            </a:r>
            <a:endParaRPr lang="id-ID" sz="2200" dirty="0"/>
          </a:p>
          <a:p>
            <a:pPr marL="98425" indent="0">
              <a:spcAft>
                <a:spcPts val="600"/>
              </a:spcAft>
              <a:buNone/>
            </a:pPr>
            <a:r>
              <a:rPr lang="id-ID" sz="2200" dirty="0"/>
              <a:t>Atau membuat contoh kasus sendiri silahkan, prisnipnya adalah sama menerapkan level pengetahuan seperti kasus “Tatarucingan Sato”</a:t>
            </a:r>
            <a:endParaRPr lang="en-US" sz="2200" dirty="0"/>
          </a:p>
          <a:p>
            <a:pPr marL="98425" indent="0">
              <a:spcAft>
                <a:spcPts val="1200"/>
              </a:spcAft>
              <a:buNone/>
            </a:pPr>
            <a:r>
              <a:rPr lang="en-US" sz="2200" b="1" dirty="0" err="1"/>
              <a:t>Catatan</a:t>
            </a:r>
            <a:r>
              <a:rPr lang="en-US" sz="2200" b="1" dirty="0"/>
              <a:t>: </a:t>
            </a:r>
            <a:r>
              <a:rPr lang="en-US" sz="2200" dirty="0" err="1"/>
              <a:t>Laporan</a:t>
            </a:r>
            <a:r>
              <a:rPr lang="en-US" sz="2200" dirty="0"/>
              <a:t> dan program </a:t>
            </a:r>
            <a:r>
              <a:rPr lang="en-US" sz="2200" dirty="0" err="1"/>
              <a:t>dikumpulkan</a:t>
            </a:r>
            <a:r>
              <a:rPr lang="en-US" sz="2200" dirty="0"/>
              <a:t> </a:t>
            </a:r>
            <a:r>
              <a:rPr lang="en-US" sz="2200" dirty="0" err="1"/>
              <a:t>serta</a:t>
            </a:r>
            <a:r>
              <a:rPr lang="en-US" sz="2200" dirty="0"/>
              <a:t> </a:t>
            </a:r>
            <a:r>
              <a:rPr lang="en-US" sz="2200" dirty="0" err="1"/>
              <a:t>didemokan</a:t>
            </a:r>
            <a:r>
              <a:rPr lang="en-US" sz="2200" dirty="0"/>
              <a:t> pada </a:t>
            </a:r>
            <a:r>
              <a:rPr lang="en-US" sz="2200" dirty="0" err="1"/>
              <a:t>pertemuan</a:t>
            </a:r>
            <a:r>
              <a:rPr lang="en-US" sz="2200" dirty="0"/>
              <a:t> ke-12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40E7E7-A631-41A3-BF98-F0E6CCA2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TUGAS KELOMPOK</a:t>
            </a:r>
            <a:br>
              <a:rPr lang="id-ID" sz="4000" b="1" dirty="0"/>
            </a:br>
            <a:r>
              <a:rPr lang="en-US" sz="2700" i="1" dirty="0" err="1"/>
              <a:t>Opsi</a:t>
            </a:r>
            <a:r>
              <a:rPr lang="en-US" sz="2700" i="1" dirty="0"/>
              <a:t> </a:t>
            </a:r>
            <a:r>
              <a:rPr lang="en-US" sz="2700" i="1" dirty="0" err="1"/>
              <a:t>Tugas</a:t>
            </a:r>
            <a:r>
              <a:rPr lang="en-US" sz="2700" i="1" dirty="0"/>
              <a:t> </a:t>
            </a:r>
            <a:r>
              <a:rPr lang="en-US" sz="2700" i="1" dirty="0" err="1"/>
              <a:t>Besar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D9933-81FF-40C8-83CD-4221CF48F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60" y="637308"/>
            <a:ext cx="978219" cy="10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24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b="1" dirty="0"/>
              <a:t>TERIMA KASIH</a:t>
            </a:r>
            <a:br>
              <a:rPr lang="id-ID" sz="4000" b="1" dirty="0"/>
            </a:br>
            <a:endParaRPr lang="id-ID" sz="2800" b="1" dirty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05" y="2531854"/>
            <a:ext cx="4222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earth-3d-space-tour-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30" y="2261793"/>
            <a:ext cx="323215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9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relative" ptsTypes="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REPRESENTASI PENGETAHUAN</a:t>
            </a:r>
            <a:br>
              <a:rPr lang="id-ID" sz="4000" b="1" dirty="0"/>
            </a:br>
            <a:r>
              <a:rPr lang="en-US" sz="2700" i="1" dirty="0"/>
              <a:t>Teknik </a:t>
            </a:r>
            <a:r>
              <a:rPr lang="en-US" sz="2700" i="1" dirty="0" err="1"/>
              <a:t>Representasi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endParaRPr lang="id-ID" sz="2700" i="1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80" y="1935667"/>
            <a:ext cx="9357935" cy="42824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/>
              <a:t>Teknik </a:t>
            </a:r>
            <a:r>
              <a:rPr lang="en-US" sz="2800" b="1" dirty="0" err="1"/>
              <a:t>Representasi</a:t>
            </a:r>
            <a:r>
              <a:rPr lang="en-US" sz="2800" b="1" dirty="0"/>
              <a:t> </a:t>
            </a:r>
            <a:r>
              <a:rPr lang="en-US" sz="2800" b="1" dirty="0" err="1"/>
              <a:t>Pengetahuan</a:t>
            </a:r>
            <a:endParaRPr lang="en-US" sz="2800" b="1" dirty="0"/>
          </a:p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endParaRPr lang="en-US" i="1" dirty="0"/>
          </a:p>
          <a:p>
            <a:pPr marL="354013" indent="-255588" algn="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Logic, Rules and Representation</a:t>
            </a:r>
          </a:p>
          <a:p>
            <a:pPr marL="354013" indent="-255588" algn="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Semantic Networks</a:t>
            </a:r>
          </a:p>
          <a:p>
            <a:pPr marL="354013" indent="-255588" algn="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Frames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69A684A-5D12-426C-93B8-CCF82124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04" y="3703479"/>
            <a:ext cx="33480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3D511CB-CF94-42BD-AB9A-C3FCD37E6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oogle Shape;286;p29">
            <a:extLst>
              <a:ext uri="{FF2B5EF4-FFF2-40B4-BE49-F238E27FC236}">
                <a16:creationId xmlns:a16="http://schemas.microsoft.com/office/drawing/2014/main" id="{AB848955-D7C5-4E05-A1ED-A16C6E19928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887" y="3580670"/>
            <a:ext cx="504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286;p29">
            <a:extLst>
              <a:ext uri="{FF2B5EF4-FFF2-40B4-BE49-F238E27FC236}">
                <a16:creationId xmlns:a16="http://schemas.microsoft.com/office/drawing/2014/main" id="{B6F62422-50F6-49A3-86A0-A04ACB90AF7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483" y="4271074"/>
            <a:ext cx="504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54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SEMANTIC NETWORKS</a:t>
            </a:r>
            <a:br>
              <a:rPr lang="id-ID" sz="4000" b="1" dirty="0"/>
            </a:br>
            <a:r>
              <a:rPr lang="en-US" sz="2700" i="1" dirty="0" err="1"/>
              <a:t>Definisi</a:t>
            </a:r>
            <a:r>
              <a:rPr lang="en-US" sz="2700" i="1" dirty="0"/>
              <a:t> Semantic Networks</a:t>
            </a:r>
            <a:endParaRPr lang="id-ID" sz="2700" i="1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E5CFEAD5-E07C-4250-B42D-6A5F8A0A799A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058401" cy="115792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500" i="1" dirty="0"/>
              <a:t>“ Semantic Net </a:t>
            </a:r>
            <a:r>
              <a:rPr lang="en-US" sz="2500" i="1" dirty="0" err="1"/>
              <a:t>adalah</a:t>
            </a:r>
            <a:r>
              <a:rPr lang="en-US" sz="2500" i="1" dirty="0"/>
              <a:t> salah </a:t>
            </a:r>
            <a:r>
              <a:rPr lang="en-US" sz="2500" i="1" dirty="0" err="1"/>
              <a:t>satu</a:t>
            </a:r>
            <a:r>
              <a:rPr lang="en-US" sz="2500" i="1" dirty="0"/>
              <a:t> </a:t>
            </a:r>
            <a:r>
              <a:rPr lang="en-US" sz="2500" i="1" dirty="0" err="1"/>
              <a:t>skema</a:t>
            </a:r>
            <a:r>
              <a:rPr lang="en-US" sz="2500" i="1" dirty="0"/>
              <a:t> </a:t>
            </a:r>
            <a:r>
              <a:rPr lang="en-US" sz="2500" i="1" dirty="0" err="1"/>
              <a:t>representasi</a:t>
            </a:r>
            <a:r>
              <a:rPr lang="en-US" sz="2500" i="1" dirty="0"/>
              <a:t> </a:t>
            </a:r>
            <a:r>
              <a:rPr lang="en-US" sz="2500" i="1" dirty="0" err="1"/>
              <a:t>pengetahuan</a:t>
            </a:r>
            <a:r>
              <a:rPr lang="en-US" sz="2500" i="1" dirty="0"/>
              <a:t> </a:t>
            </a:r>
            <a:r>
              <a:rPr lang="en-US" sz="2500" i="1" dirty="0" err="1"/>
              <a:t>tertua</a:t>
            </a:r>
            <a:r>
              <a:rPr lang="en-US" sz="2500" i="1" dirty="0"/>
              <a:t> dan </a:t>
            </a:r>
            <a:r>
              <a:rPr lang="en-US" sz="2500" i="1" dirty="0" err="1"/>
              <a:t>mudah</a:t>
            </a:r>
            <a:r>
              <a:rPr lang="en-US" sz="2500" i="1" dirty="0"/>
              <a:t> </a:t>
            </a:r>
            <a:r>
              <a:rPr lang="en-US" sz="2500" i="1" dirty="0" err="1"/>
              <a:t>untuk</a:t>
            </a:r>
            <a:r>
              <a:rPr lang="en-US" sz="2500" i="1" dirty="0"/>
              <a:t> </a:t>
            </a:r>
            <a:r>
              <a:rPr lang="en-US" sz="2500" i="1" dirty="0" err="1"/>
              <a:t>dipahami</a:t>
            </a:r>
            <a:r>
              <a:rPr lang="en-US" sz="2500" i="1" dirty="0"/>
              <a:t>, </a:t>
            </a:r>
            <a:r>
              <a:rPr lang="en-US" sz="2500" i="1" dirty="0" err="1"/>
              <a:t>yaitu</a:t>
            </a:r>
            <a:r>
              <a:rPr lang="en-US" sz="2500" i="1" dirty="0"/>
              <a:t> </a:t>
            </a:r>
            <a:r>
              <a:rPr lang="en-US" sz="2500" i="1" dirty="0" err="1"/>
              <a:t>representasi</a:t>
            </a:r>
            <a:r>
              <a:rPr lang="en-US" sz="2500" i="1" dirty="0"/>
              <a:t> </a:t>
            </a:r>
            <a:r>
              <a:rPr lang="en-US" sz="2500" i="1" dirty="0" err="1"/>
              <a:t>grafis</a:t>
            </a:r>
            <a:r>
              <a:rPr lang="en-US" sz="2500" i="1" dirty="0"/>
              <a:t> </a:t>
            </a:r>
            <a:r>
              <a:rPr lang="en-US" sz="2500" i="1" dirty="0" err="1"/>
              <a:t>dari</a:t>
            </a:r>
            <a:r>
              <a:rPr lang="en-US" sz="2500" i="1" dirty="0"/>
              <a:t> </a:t>
            </a:r>
            <a:r>
              <a:rPr lang="en-US" sz="2500" i="1" dirty="0" err="1"/>
              <a:t>pengetahuan</a:t>
            </a:r>
            <a:r>
              <a:rPr lang="en-US" sz="2500" i="1" dirty="0"/>
              <a:t> yang </a:t>
            </a:r>
            <a:r>
              <a:rPr lang="en-US" sz="2500" i="1" dirty="0" err="1"/>
              <a:t>menunjukkan</a:t>
            </a:r>
            <a:r>
              <a:rPr lang="en-US" sz="2500" i="1" dirty="0"/>
              <a:t> </a:t>
            </a:r>
            <a:r>
              <a:rPr lang="en-US" sz="2500" i="1" dirty="0" err="1"/>
              <a:t>objek</a:t>
            </a:r>
            <a:r>
              <a:rPr lang="en-US" sz="2500" i="1" dirty="0"/>
              <a:t> dan </a:t>
            </a:r>
            <a:r>
              <a:rPr lang="en-US" sz="2500" i="1" dirty="0" err="1"/>
              <a:t>relasi</a:t>
            </a:r>
            <a:r>
              <a:rPr lang="en-US" sz="2500" i="1" dirty="0"/>
              <a:t> </a:t>
            </a:r>
            <a:r>
              <a:rPr lang="en-US" sz="2500" i="1" dirty="0" err="1"/>
              <a:t>nya</a:t>
            </a:r>
            <a:r>
              <a:rPr lang="en-US" sz="2500" i="1" dirty="0"/>
              <a:t> </a:t>
            </a:r>
            <a:r>
              <a:rPr lang="en-US" sz="2500" dirty="0"/>
              <a:t>“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3083859"/>
            <a:ext cx="10056433" cy="31342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Deskripsi</a:t>
            </a:r>
            <a:endParaRPr lang="en-US" sz="2400" b="1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oleh </a:t>
            </a:r>
            <a:r>
              <a:rPr lang="en-US" i="1" dirty="0"/>
              <a:t>node</a:t>
            </a:r>
            <a:r>
              <a:rPr lang="en-US" dirty="0"/>
              <a:t>, dan </a:t>
            </a:r>
            <a:r>
              <a:rPr lang="en-US" i="1" dirty="0"/>
              <a:t>link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Semantic Networks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artificial intelligence</a:t>
            </a:r>
            <a:r>
              <a:rPr lang="en-US" dirty="0"/>
              <a:t> (AI)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bertahun-tahun</a:t>
            </a:r>
            <a:endParaRPr lang="en-US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Penggunaan</a:t>
            </a:r>
            <a:r>
              <a:rPr lang="en-US" dirty="0"/>
              <a:t> paling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nodes-and-links approach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Quillian</a:t>
            </a:r>
            <a:r>
              <a:rPr lang="en-US" dirty="0"/>
              <a:t> (1968) dan Winston (1975),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model </a:t>
            </a:r>
            <a:r>
              <a:rPr lang="en-US" i="1" dirty="0"/>
              <a:t>associative memory</a:t>
            </a:r>
            <a:r>
              <a:rPr lang="en-US" dirty="0"/>
              <a:t> 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Quillian</a:t>
            </a:r>
            <a:r>
              <a:rPr lang="en-US" dirty="0"/>
              <a:t> (1968)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i="1" dirty="0"/>
              <a:t>natural language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dan </a:t>
            </a:r>
            <a:r>
              <a:rPr lang="en-US" dirty="0" err="1"/>
              <a:t>penangkapan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mesin</a:t>
            </a:r>
            <a:endParaRPr lang="en-US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Winston (1975)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i="1" dirty="0"/>
              <a:t>machine learning</a:t>
            </a:r>
            <a:r>
              <a:rPr lang="en-US" dirty="0"/>
              <a:t> dan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struktural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doamin</a:t>
            </a:r>
            <a:r>
              <a:rPr lang="en-US" dirty="0"/>
              <a:t> </a:t>
            </a:r>
            <a:r>
              <a:rPr lang="en-US" dirty="0" err="1"/>
              <a:t>lingkungan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D0BD5-A702-4A45-BCA8-4F8F7C63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7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4596939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oleh </a:t>
            </a:r>
            <a:r>
              <a:rPr lang="en-US" i="1" dirty="0"/>
              <a:t>node</a:t>
            </a:r>
            <a:r>
              <a:rPr lang="en-US" dirty="0"/>
              <a:t>, dan </a:t>
            </a:r>
            <a:r>
              <a:rPr lang="en-US" i="1" dirty="0"/>
              <a:t>link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Mary </a:t>
            </a:r>
            <a:r>
              <a:rPr lang="en-US" dirty="0" err="1"/>
              <a:t>adalah</a:t>
            </a:r>
            <a:r>
              <a:rPr lang="en-US" dirty="0"/>
              <a:t> instances </a:t>
            </a:r>
            <a:r>
              <a:rPr lang="en-US" dirty="0" err="1"/>
              <a:t>dari</a:t>
            </a:r>
            <a:r>
              <a:rPr lang="en-US" dirty="0"/>
              <a:t> trainer &amp; trainer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consultant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Seorang</a:t>
            </a:r>
            <a:r>
              <a:rPr lang="en-US" dirty="0"/>
              <a:t> trainer </a:t>
            </a: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programmer dan </a:t>
            </a:r>
            <a:r>
              <a:rPr lang="en-US" dirty="0" err="1"/>
              <a:t>seorang</a:t>
            </a:r>
            <a:r>
              <a:rPr lang="en-US" dirty="0"/>
              <a:t> programmer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employee 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Joe </a:t>
            </a:r>
            <a:r>
              <a:rPr lang="en-US" dirty="0" err="1"/>
              <a:t>adalah</a:t>
            </a:r>
            <a:r>
              <a:rPr lang="en-US" dirty="0"/>
              <a:t> instance </a:t>
            </a:r>
            <a:r>
              <a:rPr lang="en-US" dirty="0" err="1"/>
              <a:t>dari</a:t>
            </a:r>
            <a:r>
              <a:rPr lang="en-US" dirty="0"/>
              <a:t> programmer</a:t>
            </a:r>
          </a:p>
          <a:p>
            <a:pPr marL="98425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dirty="0" err="1"/>
              <a:t>Berikut</a:t>
            </a:r>
            <a:r>
              <a:rPr lang="en-US" dirty="0"/>
              <a:t> diagram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Mary dan Joe, dan </a:t>
            </a:r>
            <a:r>
              <a:rPr lang="en-US" dirty="0" err="1"/>
              <a:t>menunjukkan</a:t>
            </a:r>
            <a:r>
              <a:rPr lang="en-US" dirty="0"/>
              <a:t> proses,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trainer, consultant, programmer, dan employee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0CC7C58-2466-4A47-8933-D7097947D503}"/>
              </a:ext>
            </a:extLst>
          </p:cNvPr>
          <p:cNvSpPr txBox="1">
            <a:spLocks/>
          </p:cNvSpPr>
          <p:nvPr/>
        </p:nvSpPr>
        <p:spPr>
          <a:xfrm>
            <a:off x="5971304" y="5523773"/>
            <a:ext cx="5560809" cy="7455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1800" dirty="0"/>
              <a:t>Diagram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permulaan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semantic network dan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diperbaiki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mendefinisikan</a:t>
            </a:r>
            <a:r>
              <a:rPr lang="en-US" sz="1800" dirty="0"/>
              <a:t> </a:t>
            </a:r>
            <a:r>
              <a:rPr lang="en-US" sz="1800" dirty="0" err="1"/>
              <a:t>sifat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relasinya</a:t>
            </a:r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F0FB92-7EE2-4086-964E-C1F5D45D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SEMANTIC NETWORKS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Semantic Networks</a:t>
            </a:r>
            <a:endParaRPr lang="id-ID" sz="27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209357-1E10-4B89-9EE0-46C29BC1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A2984E1C-A6A9-4B16-8EA5-6C7C091F8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064" y="1864497"/>
            <a:ext cx="5560810" cy="352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58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9"/>
            <a:ext cx="4596939" cy="3809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semantic net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Identifikasi</a:t>
            </a:r>
            <a:r>
              <a:rPr lang="en-US" dirty="0"/>
              <a:t> garis mana pada diagram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label “</a:t>
            </a:r>
            <a:r>
              <a:rPr lang="en-US" dirty="0" err="1"/>
              <a:t>is_a</a:t>
            </a:r>
            <a:r>
              <a:rPr lang="en-US" dirty="0"/>
              <a:t>”,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/ instance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B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Terapkan</a:t>
            </a:r>
            <a:r>
              <a:rPr lang="en-US" dirty="0"/>
              <a:t> label </a:t>
            </a:r>
            <a:r>
              <a:rPr lang="en-US" dirty="0" err="1"/>
              <a:t>kedalam</a:t>
            </a:r>
            <a:r>
              <a:rPr lang="en-US" dirty="0"/>
              <a:t> diagram</a:t>
            </a:r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Tentukan</a:t>
            </a:r>
            <a:r>
              <a:rPr lang="en-US" dirty="0"/>
              <a:t> label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garis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dilabeli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354013" indent="-25558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Terapkan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garis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“</a:t>
            </a:r>
            <a:r>
              <a:rPr lang="en-US" dirty="0" err="1"/>
              <a:t>is_a</a:t>
            </a:r>
            <a:r>
              <a:rPr lang="en-US" dirty="0"/>
              <a:t>”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0CC7C58-2466-4A47-8933-D7097947D503}"/>
              </a:ext>
            </a:extLst>
          </p:cNvPr>
          <p:cNvSpPr txBox="1">
            <a:spLocks/>
          </p:cNvSpPr>
          <p:nvPr/>
        </p:nvSpPr>
        <p:spPr>
          <a:xfrm>
            <a:off x="1097280" y="5611908"/>
            <a:ext cx="10434834" cy="603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1800" i="1" dirty="0"/>
              <a:t>Semantic networks </a:t>
            </a:r>
            <a:r>
              <a:rPr lang="en-US" sz="1800" i="1" dirty="0" err="1"/>
              <a:t>adalah</a:t>
            </a:r>
            <a:r>
              <a:rPr lang="en-US" sz="1800" i="1" dirty="0"/>
              <a:t> </a:t>
            </a:r>
            <a:r>
              <a:rPr lang="en-US" sz="1800" i="1" dirty="0" err="1"/>
              <a:t>cara</a:t>
            </a:r>
            <a:r>
              <a:rPr lang="en-US" sz="1800" i="1" dirty="0"/>
              <a:t> </a:t>
            </a:r>
            <a:r>
              <a:rPr lang="en-US" sz="1800" i="1" dirty="0" err="1"/>
              <a:t>grafis</a:t>
            </a:r>
            <a:r>
              <a:rPr lang="en-US" sz="1800" i="1" dirty="0"/>
              <a:t> </a:t>
            </a:r>
            <a:r>
              <a:rPr lang="en-US" sz="1800" i="1" dirty="0" err="1"/>
              <a:t>untuk</a:t>
            </a:r>
            <a:r>
              <a:rPr lang="en-US" sz="1800" i="1" dirty="0"/>
              <a:t> </a:t>
            </a:r>
            <a:r>
              <a:rPr lang="en-US" sz="1800" i="1" dirty="0" err="1"/>
              <a:t>merepresentasikan</a:t>
            </a:r>
            <a:r>
              <a:rPr lang="en-US" sz="1800" i="1" dirty="0"/>
              <a:t> </a:t>
            </a:r>
            <a:r>
              <a:rPr lang="en-US" sz="1800" i="1" dirty="0" err="1"/>
              <a:t>pengetahuan</a:t>
            </a:r>
            <a:r>
              <a:rPr lang="en-US" sz="1800" i="1" dirty="0"/>
              <a:t>, </a:t>
            </a:r>
            <a:r>
              <a:rPr lang="en-US" sz="1800" i="1" dirty="0" err="1"/>
              <a:t>sering</a:t>
            </a:r>
            <a:r>
              <a:rPr lang="en-US" sz="1800" i="1" dirty="0"/>
              <a:t> </a:t>
            </a:r>
            <a:r>
              <a:rPr lang="en-US" sz="1800" i="1" dirty="0" err="1"/>
              <a:t>digunakan</a:t>
            </a:r>
            <a:r>
              <a:rPr lang="en-US" sz="1800" i="1" dirty="0"/>
              <a:t> </a:t>
            </a:r>
            <a:r>
              <a:rPr lang="en-US" sz="1800" i="1" dirty="0" err="1"/>
              <a:t>sebagai</a:t>
            </a:r>
            <a:r>
              <a:rPr lang="en-US" sz="1800" i="1" dirty="0"/>
              <a:t> </a:t>
            </a:r>
            <a:r>
              <a:rPr lang="en-US" sz="1800" i="1" dirty="0" err="1"/>
              <a:t>alat</a:t>
            </a:r>
            <a:r>
              <a:rPr lang="en-US" sz="1800" i="1" dirty="0"/>
              <a:t> </a:t>
            </a:r>
            <a:r>
              <a:rPr lang="en-US" sz="1800" i="1" dirty="0" err="1"/>
              <a:t>komunikasi</a:t>
            </a:r>
            <a:r>
              <a:rPr lang="en-US" sz="1800" i="1" dirty="0"/>
              <a:t> </a:t>
            </a:r>
            <a:r>
              <a:rPr lang="en-US" sz="1800" i="1" dirty="0" err="1"/>
              <a:t>antara</a:t>
            </a:r>
            <a:r>
              <a:rPr lang="en-US" sz="1800" i="1" dirty="0"/>
              <a:t> knowledge engineer dan </a:t>
            </a:r>
            <a:r>
              <a:rPr lang="en-US" sz="1800" i="1" dirty="0" err="1"/>
              <a:t>pakar</a:t>
            </a:r>
            <a:r>
              <a:rPr lang="en-US" sz="1800" i="1" dirty="0"/>
              <a:t> </a:t>
            </a:r>
            <a:r>
              <a:rPr lang="en-US" sz="1800" i="1" dirty="0" err="1"/>
              <a:t>selama</a:t>
            </a:r>
            <a:r>
              <a:rPr lang="en-US" sz="1800" i="1" dirty="0"/>
              <a:t> </a:t>
            </a:r>
            <a:r>
              <a:rPr lang="en-US" sz="1800" i="1" dirty="0" err="1"/>
              <a:t>fase</a:t>
            </a:r>
            <a:r>
              <a:rPr lang="en-US" sz="1800" i="1" dirty="0"/>
              <a:t> </a:t>
            </a:r>
            <a:r>
              <a:rPr lang="en-US" sz="1800" i="1" dirty="0" err="1"/>
              <a:t>akuisisi</a:t>
            </a:r>
            <a:r>
              <a:rPr lang="en-US" sz="1800" i="1" dirty="0"/>
              <a:t> </a:t>
            </a:r>
            <a:r>
              <a:rPr lang="en-US" sz="1800" i="1" dirty="0" err="1"/>
              <a:t>pengetahuan</a:t>
            </a:r>
            <a:endParaRPr lang="en-US" sz="1800" i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F0FB92-7EE2-4086-964E-C1F5D45D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SEMANTIC NETWORKS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Semantic Networks</a:t>
            </a:r>
            <a:endParaRPr lang="id-ID" sz="27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209357-1E10-4B89-9EE0-46C29BC1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6D181-451C-450D-A72F-FFCBBF089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026" y="1884865"/>
            <a:ext cx="5712667" cy="356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3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1856508"/>
            <a:ext cx="10058400" cy="4436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/>
              <a:t>Inheritance</a:t>
            </a:r>
          </a:p>
          <a:p>
            <a:pPr marL="98425" indent="0">
              <a:spcBef>
                <a:spcPts val="200"/>
              </a:spcBef>
              <a:spcAft>
                <a:spcPts val="1800"/>
              </a:spcAft>
              <a:buNone/>
            </a:pPr>
            <a:r>
              <a:rPr lang="en-US" sz="2200" dirty="0"/>
              <a:t>Inheritance </a:t>
            </a:r>
            <a:r>
              <a:rPr lang="en-US" sz="2200" dirty="0" err="1"/>
              <a:t>berkaitan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mewarisi</a:t>
            </a:r>
            <a:r>
              <a:rPr lang="en-US" sz="2200" dirty="0"/>
              <a:t> </a:t>
            </a:r>
            <a:r>
              <a:rPr lang="en-US" sz="2200" dirty="0" err="1"/>
              <a:t>sifat-sifat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properti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lain, </a:t>
            </a:r>
            <a:r>
              <a:rPr lang="en-US" sz="2200" dirty="0" err="1"/>
              <a:t>misalnya</a:t>
            </a:r>
            <a:r>
              <a:rPr lang="en-US" sz="2200" dirty="0"/>
              <a:t>,</a:t>
            </a:r>
          </a:p>
          <a:p>
            <a:pPr marL="354013" indent="-255588">
              <a:spcBef>
                <a:spcPts val="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Dalam</a:t>
            </a:r>
            <a:r>
              <a:rPr lang="en-US" sz="2200" dirty="0"/>
              <a:t> diagram </a:t>
            </a:r>
            <a:r>
              <a:rPr lang="en-US" sz="2200" dirty="0" err="1"/>
              <a:t>sebelumnya</a:t>
            </a:r>
            <a:r>
              <a:rPr lang="en-US" sz="2200" dirty="0"/>
              <a:t> </a:t>
            </a:r>
            <a:r>
              <a:rPr lang="en-US" sz="2200" dirty="0" err="1"/>
              <a:t>identifikasi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mana Mary dan Joe </a:t>
            </a:r>
            <a:r>
              <a:rPr lang="en-US" sz="2200" dirty="0" err="1"/>
              <a:t>mewarisi</a:t>
            </a:r>
            <a:r>
              <a:rPr lang="en-US" sz="2200" dirty="0"/>
              <a:t> </a:t>
            </a:r>
            <a:r>
              <a:rPr lang="en-US" sz="2200" dirty="0" err="1"/>
              <a:t>properti</a:t>
            </a:r>
            <a:r>
              <a:rPr lang="en-US" sz="2200" dirty="0"/>
              <a:t>:</a:t>
            </a:r>
          </a:p>
          <a:p>
            <a:pPr marL="98425" indent="0" algn="ctr">
              <a:spcBef>
                <a:spcPts val="200"/>
              </a:spcBef>
              <a:spcAft>
                <a:spcPts val="1800"/>
              </a:spcAft>
              <a:buNone/>
            </a:pPr>
            <a:r>
              <a:rPr lang="en-US" sz="2200" dirty="0"/>
              <a:t>Mary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seorang</a:t>
            </a:r>
            <a:r>
              <a:rPr lang="en-US" sz="2200" dirty="0"/>
              <a:t> trainer </a:t>
            </a:r>
            <a:r>
              <a:rPr lang="en-US" sz="2200" dirty="0" err="1"/>
              <a:t>mewarisi</a:t>
            </a:r>
            <a:r>
              <a:rPr lang="en-US" sz="2200" dirty="0"/>
              <a:t> </a:t>
            </a:r>
            <a:r>
              <a:rPr lang="en-US" sz="2200" dirty="0" err="1"/>
              <a:t>sifat-sifat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consultant, dan Joe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seorang</a:t>
            </a:r>
            <a:r>
              <a:rPr lang="en-US" sz="2200" dirty="0"/>
              <a:t> programmer </a:t>
            </a:r>
            <a:r>
              <a:rPr lang="en-US" sz="2200" dirty="0" err="1"/>
              <a:t>mewarisi</a:t>
            </a:r>
            <a:r>
              <a:rPr lang="en-US" sz="2200" dirty="0"/>
              <a:t> </a:t>
            </a:r>
            <a:r>
              <a:rPr lang="en-US" sz="2200" dirty="0" err="1"/>
              <a:t>sifat-sifat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employee</a:t>
            </a:r>
          </a:p>
          <a:p>
            <a:pPr marL="98425" indent="0" algn="ctr">
              <a:spcBef>
                <a:spcPts val="200"/>
              </a:spcBef>
              <a:spcAft>
                <a:spcPts val="1800"/>
              </a:spcAft>
              <a:buNone/>
            </a:pPr>
            <a:r>
              <a:rPr lang="en-US" sz="2200" i="1" dirty="0"/>
              <a:t>Hal </a:t>
            </a:r>
            <a:r>
              <a:rPr lang="en-US" sz="2200" i="1" dirty="0" err="1"/>
              <a:t>ini</a:t>
            </a:r>
            <a:r>
              <a:rPr lang="en-US" sz="2200" i="1" dirty="0"/>
              <a:t> </a:t>
            </a:r>
            <a:r>
              <a:rPr lang="en-US" sz="2200" i="1" dirty="0" err="1"/>
              <a:t>memungkinkan</a:t>
            </a:r>
            <a:r>
              <a:rPr lang="en-US" sz="2200" i="1" dirty="0"/>
              <a:t> </a:t>
            </a:r>
            <a:r>
              <a:rPr lang="en-US" sz="2200" i="1" dirty="0" err="1"/>
              <a:t>untuk</a:t>
            </a:r>
            <a:r>
              <a:rPr lang="en-US" sz="2200" i="1" dirty="0"/>
              <a:t> </a:t>
            </a:r>
            <a:r>
              <a:rPr lang="en-US" sz="2200" i="1" dirty="0" err="1"/>
              <a:t>menggambarkan</a:t>
            </a:r>
            <a:r>
              <a:rPr lang="en-US" sz="2200" i="1" dirty="0"/>
              <a:t> </a:t>
            </a:r>
            <a:r>
              <a:rPr lang="en-US" sz="2200" i="1" dirty="0" err="1"/>
              <a:t>representasi</a:t>
            </a:r>
            <a:r>
              <a:rPr lang="en-US" sz="2200" i="1" dirty="0"/>
              <a:t> </a:t>
            </a:r>
            <a:r>
              <a:rPr lang="en-US" sz="2200" i="1" dirty="0" err="1"/>
              <a:t>grafis</a:t>
            </a:r>
            <a:r>
              <a:rPr lang="en-US" sz="2200" i="1" dirty="0"/>
              <a:t> </a:t>
            </a:r>
            <a:r>
              <a:rPr lang="en-US" sz="2200" i="1" dirty="0" err="1"/>
              <a:t>dari</a:t>
            </a:r>
            <a:r>
              <a:rPr lang="en-US" sz="2200" i="1" dirty="0"/>
              <a:t> </a:t>
            </a:r>
            <a:r>
              <a:rPr lang="en-US" sz="2200" i="1" dirty="0" err="1"/>
              <a:t>pengetahuan</a:t>
            </a:r>
            <a:r>
              <a:rPr lang="en-US" sz="2200" i="1" dirty="0"/>
              <a:t> </a:t>
            </a:r>
            <a:r>
              <a:rPr lang="en-US" sz="2200" i="1" dirty="0" err="1"/>
              <a:t>secara</a:t>
            </a:r>
            <a:r>
              <a:rPr lang="en-US" sz="2200" i="1" dirty="0"/>
              <a:t> </a:t>
            </a:r>
            <a:r>
              <a:rPr lang="en-US" sz="2200" i="1" dirty="0" err="1"/>
              <a:t>sederhana</a:t>
            </a:r>
            <a:r>
              <a:rPr lang="en-US" sz="2200" i="1" dirty="0"/>
              <a:t> dan </a:t>
            </a:r>
            <a:r>
              <a:rPr lang="en-US" sz="2200" i="1" dirty="0" err="1"/>
              <a:t>tepat</a:t>
            </a:r>
            <a:r>
              <a:rPr lang="en-US" sz="2200" i="1" dirty="0"/>
              <a:t>, dan </a:t>
            </a:r>
            <a:r>
              <a:rPr lang="en-US" sz="2200" i="1" dirty="0" err="1"/>
              <a:t>ini</a:t>
            </a:r>
            <a:r>
              <a:rPr lang="en-US" sz="2200" i="1" dirty="0"/>
              <a:t> </a:t>
            </a:r>
            <a:r>
              <a:rPr lang="en-US" sz="2200" i="1" dirty="0" err="1"/>
              <a:t>akan</a:t>
            </a:r>
            <a:r>
              <a:rPr lang="en-US" sz="2200" i="1" dirty="0"/>
              <a:t> </a:t>
            </a:r>
            <a:r>
              <a:rPr lang="en-US" sz="2200" i="1" dirty="0" err="1"/>
              <a:t>membantu</a:t>
            </a:r>
            <a:r>
              <a:rPr lang="en-US" sz="2200" i="1" dirty="0"/>
              <a:t> </a:t>
            </a:r>
            <a:r>
              <a:rPr lang="en-US" sz="2200" i="1" dirty="0" err="1"/>
              <a:t>untuk</a:t>
            </a:r>
            <a:r>
              <a:rPr lang="en-US" sz="2200" i="1" dirty="0"/>
              <a:t> </a:t>
            </a:r>
            <a:r>
              <a:rPr lang="en-US" sz="2200" i="1" dirty="0" err="1"/>
              <a:t>mencapai</a:t>
            </a:r>
            <a:r>
              <a:rPr lang="en-US" sz="2200" i="1" dirty="0"/>
              <a:t> </a:t>
            </a:r>
            <a:r>
              <a:rPr lang="en-US" sz="2200" i="1" dirty="0" err="1"/>
              <a:t>tujuan</a:t>
            </a:r>
            <a:r>
              <a:rPr lang="en-US" sz="2200" i="1" dirty="0"/>
              <a:t> semantic network </a:t>
            </a:r>
            <a:r>
              <a:rPr lang="en-US" sz="2200" i="1" dirty="0" err="1"/>
              <a:t>sebagai</a:t>
            </a:r>
            <a:r>
              <a:rPr lang="en-US" sz="2200" i="1" dirty="0"/>
              <a:t> </a:t>
            </a:r>
            <a:r>
              <a:rPr lang="en-US" sz="2200" i="1" dirty="0" err="1"/>
              <a:t>penyimpan</a:t>
            </a:r>
            <a:r>
              <a:rPr lang="en-US" sz="2200" i="1" dirty="0"/>
              <a:t> </a:t>
            </a:r>
            <a:r>
              <a:rPr lang="en-US" sz="2200" i="1" dirty="0" err="1"/>
              <a:t>pengetahuan</a:t>
            </a:r>
            <a:r>
              <a:rPr lang="en-US" sz="2200" i="1" dirty="0"/>
              <a:t> </a:t>
            </a:r>
            <a:r>
              <a:rPr lang="en-US" sz="2200" i="1" dirty="0" err="1"/>
              <a:t>untuk</a:t>
            </a:r>
            <a:r>
              <a:rPr lang="en-US" sz="2200" i="1" dirty="0"/>
              <a:t> </a:t>
            </a:r>
            <a:r>
              <a:rPr lang="en-US" sz="2200" i="1" dirty="0" err="1"/>
              <a:t>digunakan</a:t>
            </a:r>
            <a:r>
              <a:rPr lang="en-US" sz="2200" i="1" dirty="0"/>
              <a:t> oleh </a:t>
            </a:r>
            <a:r>
              <a:rPr lang="en-US" sz="2200" i="1" dirty="0" err="1"/>
              <a:t>sistem</a:t>
            </a:r>
            <a:r>
              <a:rPr lang="en-US" sz="2200" i="1" dirty="0"/>
              <a:t> </a:t>
            </a:r>
            <a:r>
              <a:rPr lang="en-US" sz="2200" i="1" dirty="0" err="1"/>
              <a:t>berbasis</a:t>
            </a:r>
            <a:r>
              <a:rPr lang="en-US" sz="2200" i="1" dirty="0"/>
              <a:t> </a:t>
            </a:r>
            <a:r>
              <a:rPr lang="en-US" sz="2200" i="1" dirty="0" err="1"/>
              <a:t>pengetahuan</a:t>
            </a:r>
            <a:endParaRPr lang="en-US" sz="2200" i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F0FB92-7EE2-4086-964E-C1F5D45D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SEMANTIC NETWORKS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Semantic Networks</a:t>
            </a:r>
            <a:endParaRPr lang="id-ID" sz="27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209357-1E10-4B89-9EE0-46C29BC1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2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9590</TotalTime>
  <Words>5406</Words>
  <Application>Microsoft Office PowerPoint</Application>
  <PresentationFormat>Widescreen</PresentationFormat>
  <Paragraphs>375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Retrospect</vt:lpstr>
      <vt:lpstr>ARTIFICIAL INTELLIGENCE Intelligent Informatics Knowledge    PENALARAN: SEMANTIC NETWORKS AND FRAMES “ REPRESENTASI PENGETAHUAN DAN PENALARAN ” </vt:lpstr>
      <vt:lpstr>Dr. Aradea, S.T., M.T. Lecturer/ Researcher Artificial Intelligence Siliwangi Research Group</vt:lpstr>
      <vt:lpstr>REFERENSI Kecerdasan Buatan</vt:lpstr>
      <vt:lpstr>IKHTISAR Representasi Pengetahuan dan Penalaran</vt:lpstr>
      <vt:lpstr>REPRESENTASI PENGETAHUAN Teknik Representasi Pengetahuan</vt:lpstr>
      <vt:lpstr>SEMANTIC NETWORKS Definisi Semantic Networks</vt:lpstr>
      <vt:lpstr>SEMANTIC NETWORKS Deskripsi Semantic Networks</vt:lpstr>
      <vt:lpstr>SEMANTIC NETWORKS Deskripsi Semantic Networks</vt:lpstr>
      <vt:lpstr>SEMANTIC NETWORKS Deskripsi Semantic Networks</vt:lpstr>
      <vt:lpstr>SEMANTIC NETWORKS Deskripsi Semantic Networks</vt:lpstr>
      <vt:lpstr>SEMANTIC NETWORKS Deskripsi Semantic Networks</vt:lpstr>
      <vt:lpstr>SEMANTIC NETWORKS Deskripsi Semantic Networks</vt:lpstr>
      <vt:lpstr>SEMANTIC NETWORKS Deskripsi Semantic Networks</vt:lpstr>
      <vt:lpstr>SEMANTIC NETWORKS Kelebihan dan Kekurangan Semantic Networks</vt:lpstr>
      <vt:lpstr>FRAMES Definisi Frames</vt:lpstr>
      <vt:lpstr>FRAMES Deskripsi Frames</vt:lpstr>
      <vt:lpstr>FRAMES Deskripsi Frames</vt:lpstr>
      <vt:lpstr>FRAMES Deskripsi Frames</vt:lpstr>
      <vt:lpstr>FRAMES Deskripsi Frames</vt:lpstr>
      <vt:lpstr>FRAMES Deskripsi Frames</vt:lpstr>
      <vt:lpstr>FRAMES Deskripsi Frames</vt:lpstr>
      <vt:lpstr>FRAMES Deskripsi Frames</vt:lpstr>
      <vt:lpstr>FRAMES Ontologi Dalam Frame</vt:lpstr>
      <vt:lpstr>FRAMES Ontologi Dalam Frame</vt:lpstr>
      <vt:lpstr>FRAMES Ontologi Dalam Frame</vt:lpstr>
      <vt:lpstr>FRAMES Kelebihan dan Kekurangan Frames</vt:lpstr>
      <vt:lpstr>EXPERT SYSTEM SHELLS Definisi Alat Bantu Shells</vt:lpstr>
      <vt:lpstr>EXPERT SYSTEM SHELLS Deskripsi Alat Bantu Shells</vt:lpstr>
      <vt:lpstr>EXPERT SYSTEM SHELLS Deskripsi Alat Bantu Shells</vt:lpstr>
      <vt:lpstr>EXPERT SYSTEM SHELLS Deskripsi Alat Bantu Shells</vt:lpstr>
      <vt:lpstr>EXPERT SYSTEM SHELLS Deskripsi Alat Bantu Shells</vt:lpstr>
      <vt:lpstr>EXPERT SYSTEM SHELLS Kelebihan dan Kekurangan Shells</vt:lpstr>
      <vt:lpstr>ES DEVELOPMENT ENVIRONMENTS Kerangka Lingkungan Pengembangan</vt:lpstr>
      <vt:lpstr>ES DEVELOPMENT ENVIRONMENTS Kerangka Lingkungan Pengembangan</vt:lpstr>
      <vt:lpstr>STUDI KASUS Permasalahan Kasus</vt:lpstr>
      <vt:lpstr>STUDI KASUS Permasalahan Kasus</vt:lpstr>
      <vt:lpstr>STUDI KASUS Permasalahan Kasus</vt:lpstr>
      <vt:lpstr>STUDI KASUS Permasalahan Kasus</vt:lpstr>
      <vt:lpstr>STUDI KASUS Permasalahan Kasus</vt:lpstr>
      <vt:lpstr>STUDI KASUS Permasalahan Kasus</vt:lpstr>
      <vt:lpstr>STUDI KASUS Permasalahan Kasus</vt:lpstr>
      <vt:lpstr>KESIMPULAN Sistem Berbasis Pengetahuan</vt:lpstr>
      <vt:lpstr>KESIMPULAN Sistem Berbasis Pengetahuan</vt:lpstr>
      <vt:lpstr>TUGAS KELOMPOK Opsi Tugas Besar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Siliwangi (AIS)</dc:title>
  <dc:creator>ACER PC</dc:creator>
  <cp:lastModifiedBy>DELL LATITUDE 5290</cp:lastModifiedBy>
  <cp:revision>3144</cp:revision>
  <dcterms:created xsi:type="dcterms:W3CDTF">2020-07-24T08:40:20Z</dcterms:created>
  <dcterms:modified xsi:type="dcterms:W3CDTF">2023-10-15T15:09:58Z</dcterms:modified>
</cp:coreProperties>
</file>