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notesMasterIdLst>
    <p:notesMasterId r:id="rId50"/>
  </p:notesMasterIdLst>
  <p:handoutMasterIdLst>
    <p:handoutMasterId r:id="rId51"/>
  </p:handoutMasterIdLst>
  <p:sldIdLst>
    <p:sldId id="256" r:id="rId5"/>
    <p:sldId id="271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8" r:id="rId24"/>
    <p:sldId id="299" r:id="rId25"/>
    <p:sldId id="300" r:id="rId26"/>
    <p:sldId id="301" r:id="rId27"/>
    <p:sldId id="342" r:id="rId28"/>
    <p:sldId id="343" r:id="rId29"/>
    <p:sldId id="344" r:id="rId30"/>
    <p:sldId id="345" r:id="rId31"/>
    <p:sldId id="302" r:id="rId32"/>
    <p:sldId id="303" r:id="rId33"/>
    <p:sldId id="304" r:id="rId34"/>
    <p:sldId id="305" r:id="rId35"/>
    <p:sldId id="306" r:id="rId36"/>
    <p:sldId id="309" r:id="rId37"/>
    <p:sldId id="34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47" r:id="rId48"/>
    <p:sldId id="348" r:id="rId49"/>
  </p:sldIdLst>
  <p:sldSz cx="12188825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39.wmf"/><Relationship Id="rId4" Type="http://schemas.openxmlformats.org/officeDocument/2006/relationships/image" Target="../media/image7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9.wmf"/><Relationship Id="rId1" Type="http://schemas.openxmlformats.org/officeDocument/2006/relationships/image" Target="../media/image77.wmf"/><Relationship Id="rId4" Type="http://schemas.openxmlformats.org/officeDocument/2006/relationships/image" Target="../media/image8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3/9/2023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3/9/2023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600200"/>
            <a:ext cx="5383398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38589"/>
            <a:ext cx="5383398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5325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DAE9A-F5BC-4CE2-B422-198F12F4B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9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20893-793E-4B74-9C20-A02918CA2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3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5383398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600200"/>
            <a:ext cx="5383398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441" y="3938589"/>
            <a:ext cx="5383398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3938589"/>
            <a:ext cx="5383398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5" y="6245225"/>
            <a:ext cx="2844059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E706D-19E4-4D7D-A936-8CA82E666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0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witsakinah@stmik-tasikmlaya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7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9.wmf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91.bin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168897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8800" dirty="0" smtClean="0"/>
              <a:t>Aljabar Linear 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1214" y="3861048"/>
            <a:ext cx="7162799" cy="990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</a:rPr>
              <a:t>Awit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M.Sakinah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S.Si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M.Stat</a:t>
            </a:r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smtClean="0">
                <a:solidFill>
                  <a:srgbClr val="FF0000"/>
                </a:solidFill>
                <a:hlinkClick r:id="rId2"/>
              </a:rPr>
              <a:t>awitsakinah@gmail.com</a:t>
            </a:r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085722626922</a:t>
            </a:r>
            <a:endParaRPr lang="id-ID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066801"/>
            <a:ext cx="8229600" cy="4830763"/>
          </a:xfrm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b="1" smtClean="0"/>
              <a:t>Matriks Skalar</a:t>
            </a:r>
          </a:p>
          <a:p>
            <a:pPr marL="609600" indent="-609600">
              <a:buNone/>
            </a:pPr>
            <a:r>
              <a:rPr lang="en-US" smtClean="0"/>
              <a:t>	</a:t>
            </a:r>
            <a:r>
              <a:rPr lang="en-US" b="1" smtClean="0"/>
              <a:t>Matriks Skalar</a:t>
            </a:r>
            <a:r>
              <a:rPr lang="en-US" smtClean="0"/>
              <a:t> adalah matriks diagonal yang elemen elemen pada diagonal utamanya bernilai sama.</a:t>
            </a:r>
          </a:p>
          <a:p>
            <a:pPr marL="609600" indent="-609600">
              <a:buNone/>
            </a:pPr>
            <a:r>
              <a:rPr lang="en-US" smtClean="0"/>
              <a:t>Contoh 4:</a:t>
            </a:r>
          </a:p>
          <a:p>
            <a:pPr marL="609600" indent="-609600">
              <a:buNone/>
            </a:pPr>
            <a:endParaRPr lang="en-US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436812" y="3048000"/>
          <a:ext cx="144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3" imgW="736600" imgH="457200" progId="Equation.3">
                  <p:embed/>
                </p:oleObj>
              </mc:Choice>
              <mc:Fallback>
                <p:oleObj name="Equation" r:id="rId3" imgW="73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2" y="3048000"/>
                        <a:ext cx="144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1522413" y="28717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332288" y="3124200"/>
          <a:ext cx="19986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5" imgW="939392" imgH="710891" progId="Equation.3">
                  <p:embed/>
                </p:oleObj>
              </mc:Choice>
              <mc:Fallback>
                <p:oleObj name="Equation" r:id="rId5" imgW="93939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3124200"/>
                        <a:ext cx="19986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1522413" y="27717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7161212" y="3048000"/>
          <a:ext cx="2743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7" imgW="1181100" imgH="914400" progId="Equation.3">
                  <p:embed/>
                </p:oleObj>
              </mc:Choice>
              <mc:Fallback>
                <p:oleObj name="Equation" r:id="rId7" imgW="1181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2" y="3048000"/>
                        <a:ext cx="2743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295401"/>
            <a:ext cx="8229600" cy="4830763"/>
          </a:xfrm>
        </p:spPr>
        <p:txBody>
          <a:bodyPr/>
          <a:lstStyle/>
          <a:p>
            <a:pPr marL="609600" indent="-609600">
              <a:buFontTx/>
              <a:buAutoNum type="arabicPeriod" startAt="5"/>
            </a:pPr>
            <a:r>
              <a:rPr lang="en-US" b="1" smtClean="0"/>
              <a:t>Matriks Identitas ( I )</a:t>
            </a:r>
          </a:p>
          <a:p>
            <a:pPr marL="609600" indent="-609600">
              <a:buNone/>
            </a:pPr>
            <a:r>
              <a:rPr lang="en-US" smtClean="0"/>
              <a:t>	</a:t>
            </a:r>
            <a:r>
              <a:rPr lang="en-US" b="1" smtClean="0"/>
              <a:t>Matriks Identitas</a:t>
            </a:r>
            <a:r>
              <a:rPr lang="en-US" smtClean="0"/>
              <a:t> adalah matriks skalar yang elemen – elemen pada diagonal utamanya bernilai satu.</a:t>
            </a:r>
          </a:p>
          <a:p>
            <a:pPr marL="609600" indent="-609600">
              <a:buNone/>
            </a:pPr>
            <a:r>
              <a:rPr lang="en-US" smtClean="0"/>
              <a:t>Contoh 5 :</a:t>
            </a:r>
          </a:p>
          <a:p>
            <a:pPr marL="609600" indent="-609600">
              <a:buNone/>
            </a:pPr>
            <a:endParaRPr lang="en-US" smtClean="0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132012" y="3124200"/>
          <a:ext cx="190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2" y="3124200"/>
                        <a:ext cx="1905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646612" y="2743200"/>
          <a:ext cx="2133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5" imgW="952087" imgH="710891" progId="Equation.3">
                  <p:embed/>
                </p:oleObj>
              </mc:Choice>
              <mc:Fallback>
                <p:oleObj name="Equation" r:id="rId5" imgW="95208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2" y="2743200"/>
                        <a:ext cx="2133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313612" y="2362200"/>
          <a:ext cx="3048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7" imgW="1168400" imgH="914400" progId="Equation.3">
                  <p:embed/>
                </p:oleObj>
              </mc:Choice>
              <mc:Fallback>
                <p:oleObj name="Equation" r:id="rId7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2" y="2362200"/>
                        <a:ext cx="3048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522413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1522413" y="986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522413" y="1901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7638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990601"/>
            <a:ext cx="8229600" cy="5059363"/>
          </a:xfrm>
        </p:spPr>
        <p:txBody>
          <a:bodyPr/>
          <a:lstStyle/>
          <a:p>
            <a:pPr marL="609600" indent="-609600">
              <a:buNone/>
            </a:pPr>
            <a:r>
              <a:rPr lang="en-US" b="1" smtClean="0"/>
              <a:t>6.  Matriks Segitiga Atas</a:t>
            </a:r>
          </a:p>
          <a:p>
            <a:pPr marL="609600" indent="-609600">
              <a:buNone/>
            </a:pPr>
            <a:r>
              <a:rPr lang="en-US" smtClean="0"/>
              <a:t>	</a:t>
            </a:r>
            <a:r>
              <a:rPr lang="en-US" b="1" smtClean="0"/>
              <a:t>Matriks segitiga Atas</a:t>
            </a:r>
            <a:r>
              <a:rPr lang="en-US" smtClean="0"/>
              <a:t> adalah matriks bujur sangkar yang elemen – elemen dibawah diagonal utamanya bernilai nol.</a:t>
            </a:r>
          </a:p>
          <a:p>
            <a:pPr marL="609600" indent="-609600">
              <a:buNone/>
            </a:pPr>
            <a:r>
              <a:rPr lang="en-US" smtClean="0"/>
              <a:t>Contoh 6 :</a:t>
            </a:r>
          </a:p>
          <a:p>
            <a:pPr marL="609600" indent="-609600">
              <a:buNone/>
            </a:pPr>
            <a:endParaRPr lang="en-US" smtClean="0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93614"/>
              </p:ext>
            </p:extLst>
          </p:nvPr>
        </p:nvGraphicFramePr>
        <p:xfrm>
          <a:off x="2050812" y="3308349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3" imgW="736600" imgH="457200" progId="Equation.3">
                  <p:embed/>
                </p:oleObj>
              </mc:Choice>
              <mc:Fallback>
                <p:oleObj name="Equation" r:id="rId3" imgW="73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812" y="3308349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73199"/>
              </p:ext>
            </p:extLst>
          </p:nvPr>
        </p:nvGraphicFramePr>
        <p:xfrm>
          <a:off x="4358683" y="3238500"/>
          <a:ext cx="1676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5" imgW="952087" imgH="710891" progId="Equation.3">
                  <p:embed/>
                </p:oleObj>
              </mc:Choice>
              <mc:Fallback>
                <p:oleObj name="Equation" r:id="rId5" imgW="95208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683" y="3238500"/>
                        <a:ext cx="1676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53058"/>
              </p:ext>
            </p:extLst>
          </p:nvPr>
        </p:nvGraphicFramePr>
        <p:xfrm>
          <a:off x="6662225" y="3117849"/>
          <a:ext cx="2819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7" imgW="1168400" imgH="914400" progId="Equation.3">
                  <p:embed/>
                </p:oleObj>
              </mc:Choice>
              <mc:Fallback>
                <p:oleObj name="Equation" r:id="rId7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225" y="3117849"/>
                        <a:ext cx="2819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2894012" y="46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1522413" y="986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1522413" y="1901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2436812" y="4343400"/>
            <a:ext cx="914400" cy="838200"/>
          </a:xfrm>
          <a:custGeom>
            <a:avLst/>
            <a:gdLst>
              <a:gd name="T0" fmla="*/ 0 w 576"/>
              <a:gd name="T1" fmla="*/ 0 h 528"/>
              <a:gd name="T2" fmla="*/ 1451610000 w 576"/>
              <a:gd name="T3" fmla="*/ 0 h 528"/>
              <a:gd name="T4" fmla="*/ 1451610000 w 576"/>
              <a:gd name="T5" fmla="*/ 1330642500 h 528"/>
              <a:gd name="T6" fmla="*/ 0 w 576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528">
                <a:moveTo>
                  <a:pt x="0" y="0"/>
                </a:moveTo>
                <a:lnTo>
                  <a:pt x="576" y="0"/>
                </a:lnTo>
                <a:lnTo>
                  <a:pt x="576" y="5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171575"/>
            <a:ext cx="8229600" cy="4954588"/>
          </a:xfrm>
        </p:spPr>
        <p:txBody>
          <a:bodyPr/>
          <a:lstStyle/>
          <a:p>
            <a:pPr marL="609600" indent="-609600">
              <a:buFontTx/>
              <a:buAutoNum type="arabicPeriod" startAt="7"/>
            </a:pPr>
            <a:r>
              <a:rPr lang="en-US" b="1" smtClean="0"/>
              <a:t>Matriks Segitiga Bawah.</a:t>
            </a:r>
          </a:p>
          <a:p>
            <a:pPr marL="609600" indent="-609600">
              <a:buNone/>
            </a:pPr>
            <a:r>
              <a:rPr lang="en-US" smtClean="0"/>
              <a:t>	</a:t>
            </a:r>
            <a:r>
              <a:rPr lang="en-US" b="1" smtClean="0"/>
              <a:t>Matriks segitiga Bawah </a:t>
            </a:r>
            <a:r>
              <a:rPr lang="en-US" smtClean="0"/>
              <a:t>adalah matriks bujur sangkar yang elemen – elemen di atas  diagonal utamanya bernilai nol.</a:t>
            </a:r>
          </a:p>
          <a:p>
            <a:pPr marL="609600" indent="-609600">
              <a:buNone/>
            </a:pPr>
            <a:r>
              <a:rPr lang="en-US" smtClean="0"/>
              <a:t>Contoh 7 :</a:t>
            </a:r>
          </a:p>
          <a:p>
            <a:pPr marL="609600" indent="-609600">
              <a:buNone/>
            </a:pPr>
            <a:endParaRPr lang="en-US" smtClean="0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05339"/>
              </p:ext>
            </p:extLst>
          </p:nvPr>
        </p:nvGraphicFramePr>
        <p:xfrm>
          <a:off x="2096243" y="3433861"/>
          <a:ext cx="1295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43" y="3433861"/>
                        <a:ext cx="1295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52196"/>
              </p:ext>
            </p:extLst>
          </p:nvPr>
        </p:nvGraphicFramePr>
        <p:xfrm>
          <a:off x="4222204" y="3262187"/>
          <a:ext cx="2057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5" imgW="952087" imgH="710891" progId="Equation.3">
                  <p:embed/>
                </p:oleObj>
              </mc:Choice>
              <mc:Fallback>
                <p:oleObj name="Equation" r:id="rId5" imgW="95208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204" y="3262187"/>
                        <a:ext cx="2057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5063"/>
              </p:ext>
            </p:extLst>
          </p:nvPr>
        </p:nvGraphicFramePr>
        <p:xfrm>
          <a:off x="6645326" y="3238500"/>
          <a:ext cx="2743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7" imgW="1181100" imgH="914400" progId="Equation.3">
                  <p:embed/>
                </p:oleObj>
              </mc:Choice>
              <mc:Fallback>
                <p:oleObj name="Equation" r:id="rId7" imgW="1181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326" y="3238500"/>
                        <a:ext cx="2743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522413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522413" y="986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522413" y="1901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2" name="Right Triangle 1"/>
          <p:cNvSpPr/>
          <p:nvPr/>
        </p:nvSpPr>
        <p:spPr>
          <a:xfrm>
            <a:off x="2566020" y="4648200"/>
            <a:ext cx="648072" cy="79702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18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3.  </a:t>
            </a:r>
            <a:r>
              <a:rPr b="1" smtClean="0"/>
              <a:t>OPERASI PADA MATRIKS</a:t>
            </a:r>
            <a:endParaRPr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b="1" smtClean="0"/>
              <a:t>Penjumlahan dan Pengurangan dua matriks.</a:t>
            </a:r>
          </a:p>
          <a:p>
            <a:pPr marL="609600" indent="-609600">
              <a:buNone/>
            </a:pPr>
            <a:r>
              <a:rPr lang="en-US" smtClean="0"/>
              <a:t>	Dua buah matriks ( A dan B ) dapat dijumlahkan dan dikurangkan ababila kedua matriks berordo sama ( berukuran yang sama ).</a:t>
            </a:r>
          </a:p>
          <a:p>
            <a:pPr marL="609600" indent="-60960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811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228600"/>
            <a:ext cx="8686800" cy="662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dituliskan</a:t>
            </a:r>
            <a:r>
              <a:rPr lang="en-US" sz="2800" dirty="0"/>
              <a:t> </a:t>
            </a:r>
            <a:r>
              <a:rPr lang="en-US" sz="2800" dirty="0" err="1"/>
              <a:t>sbb</a:t>
            </a:r>
            <a:r>
              <a:rPr lang="en-US" sz="2800" dirty="0"/>
              <a:t> :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 err="1"/>
              <a:t>Jadi</a:t>
            </a:r>
            <a:r>
              <a:rPr lang="en-US" sz="2800" dirty="0"/>
              <a:t> A + B =                   + 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        </a:t>
            </a:r>
          </a:p>
          <a:p>
            <a:pPr eaLnBrk="1" hangingPunct="1">
              <a:buFontTx/>
              <a:buNone/>
            </a:pPr>
            <a:r>
              <a:rPr lang="en-US" sz="2800" dirty="0"/>
              <a:t>   A + B =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graphicFrame>
        <p:nvGraphicFramePr>
          <p:cNvPr id="19464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43914545"/>
              </p:ext>
            </p:extLst>
          </p:nvPr>
        </p:nvGraphicFramePr>
        <p:xfrm>
          <a:off x="4125031" y="2941637"/>
          <a:ext cx="16002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3" imgW="1282700" imgH="939800" progId="Equation.3">
                  <p:embed/>
                </p:oleObj>
              </mc:Choice>
              <mc:Fallback>
                <p:oleObj name="Equation" r:id="rId3" imgW="1282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031" y="2941637"/>
                        <a:ext cx="16002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46813" y="2881313"/>
          <a:ext cx="17526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5" imgW="1244600" imgH="939800" progId="Equation.3">
                  <p:embed/>
                </p:oleObj>
              </mc:Choice>
              <mc:Fallback>
                <p:oleObj name="Equation" r:id="rId5" imgW="12446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2881313"/>
                        <a:ext cx="17526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03412" y="762000"/>
          <a:ext cx="228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7" imgW="1524000" imgH="939800" progId="Equation.3">
                  <p:embed/>
                </p:oleObj>
              </mc:Choice>
              <mc:Fallback>
                <p:oleObj name="Equation" r:id="rId7" imgW="15240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2" y="762000"/>
                        <a:ext cx="228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1522413" y="27574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799013" y="609601"/>
          <a:ext cx="2773363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9" imgW="1498600" imgH="939800" progId="Equation.3">
                  <p:embed/>
                </p:oleObj>
              </mc:Choice>
              <mc:Fallback>
                <p:oleObj name="Equation" r:id="rId9" imgW="1498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609601"/>
                        <a:ext cx="2773363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1515" name="Rectangle 17"/>
          <p:cNvSpPr>
            <a:spLocks noChangeArrowheads="1"/>
          </p:cNvSpPr>
          <p:nvPr/>
        </p:nvSpPr>
        <p:spPr bwMode="auto">
          <a:xfrm>
            <a:off x="1522413" y="27574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631396"/>
              </p:ext>
            </p:extLst>
          </p:nvPr>
        </p:nvGraphicFramePr>
        <p:xfrm>
          <a:off x="3646140" y="4479926"/>
          <a:ext cx="5314498" cy="180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11" imgW="2476500" imgH="939800" progId="Equation.3">
                  <p:embed/>
                </p:oleObj>
              </mc:Choice>
              <mc:Fallback>
                <p:oleObj name="Equation" r:id="rId11" imgW="2476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140" y="4479926"/>
                        <a:ext cx="5314498" cy="1809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3" name="Freeform 27"/>
          <p:cNvSpPr>
            <a:spLocks/>
          </p:cNvSpPr>
          <p:nvPr/>
        </p:nvSpPr>
        <p:spPr bwMode="auto">
          <a:xfrm>
            <a:off x="4265612" y="2781300"/>
            <a:ext cx="2209800" cy="1295400"/>
          </a:xfrm>
          <a:custGeom>
            <a:avLst/>
            <a:gdLst>
              <a:gd name="T0" fmla="*/ 0 w 1392"/>
              <a:gd name="T1" fmla="*/ 2147483646 h 96"/>
              <a:gd name="T2" fmla="*/ 0 w 1392"/>
              <a:gd name="T3" fmla="*/ 0 h 96"/>
              <a:gd name="T4" fmla="*/ 2147483646 w 1392"/>
              <a:gd name="T5" fmla="*/ 0 h 96"/>
              <a:gd name="T6" fmla="*/ 2147483646 w 1392"/>
              <a:gd name="T7" fmla="*/ 2147483646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96">
                <a:moveTo>
                  <a:pt x="0" y="96"/>
                </a:moveTo>
                <a:lnTo>
                  <a:pt x="0" y="0"/>
                </a:lnTo>
                <a:lnTo>
                  <a:pt x="1392" y="0"/>
                </a:lnTo>
                <a:lnTo>
                  <a:pt x="1392" y="96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5370512" y="2613026"/>
            <a:ext cx="2362200" cy="1524000"/>
          </a:xfrm>
          <a:custGeom>
            <a:avLst/>
            <a:gdLst>
              <a:gd name="T0" fmla="*/ 0 w 1488"/>
              <a:gd name="T1" fmla="*/ 2147483646 h 864"/>
              <a:gd name="T2" fmla="*/ 0 w 1488"/>
              <a:gd name="T3" fmla="*/ 0 h 864"/>
              <a:gd name="T4" fmla="*/ 2147483646 w 1488"/>
              <a:gd name="T5" fmla="*/ 0 h 864"/>
              <a:gd name="T6" fmla="*/ 2147483646 w 1488"/>
              <a:gd name="T7" fmla="*/ 2147483646 h 8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8" h="864">
                <a:moveTo>
                  <a:pt x="0" y="864"/>
                </a:moveTo>
                <a:lnTo>
                  <a:pt x="0" y="0"/>
                </a:lnTo>
                <a:lnTo>
                  <a:pt x="1488" y="0"/>
                </a:lnTo>
                <a:lnTo>
                  <a:pt x="1488" y="864"/>
                </a:ln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485" name="Freeform 29"/>
          <p:cNvSpPr>
            <a:spLocks/>
          </p:cNvSpPr>
          <p:nvPr/>
        </p:nvSpPr>
        <p:spPr bwMode="auto">
          <a:xfrm>
            <a:off x="4646612" y="2438400"/>
            <a:ext cx="2286000" cy="1600200"/>
          </a:xfrm>
          <a:custGeom>
            <a:avLst/>
            <a:gdLst>
              <a:gd name="T0" fmla="*/ 0 w 1440"/>
              <a:gd name="T1" fmla="*/ 2147483646 h 1008"/>
              <a:gd name="T2" fmla="*/ 0 w 1440"/>
              <a:gd name="T3" fmla="*/ 0 h 1008"/>
              <a:gd name="T4" fmla="*/ 2147483646 w 1440"/>
              <a:gd name="T5" fmla="*/ 0 h 1008"/>
              <a:gd name="T6" fmla="*/ 2147483646 w 1440"/>
              <a:gd name="T7" fmla="*/ 2147483646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0" h="1008">
                <a:moveTo>
                  <a:pt x="0" y="1008"/>
                </a:moveTo>
                <a:lnTo>
                  <a:pt x="0" y="0"/>
                </a:lnTo>
                <a:lnTo>
                  <a:pt x="1440" y="0"/>
                </a:lnTo>
                <a:lnTo>
                  <a:pt x="1440" y="1008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42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3" grpId="0" animBg="1"/>
      <p:bldP spid="19484" grpId="0" animBg="1"/>
      <p:bldP spid="194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228600"/>
            <a:ext cx="8458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Dan A – B  dapat dinyatakan sbb :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r>
              <a:rPr lang="en-US" sz="2800"/>
              <a:t>A – B =                          - 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r>
              <a:rPr lang="en-US" sz="2800"/>
              <a:t>A – B = 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7413" y="1541463"/>
          <a:ext cx="21336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3" imgW="1282700" imgH="939800" progId="Equation.3">
                  <p:embed/>
                </p:oleObj>
              </mc:Choice>
              <mc:Fallback>
                <p:oleObj name="Equation" r:id="rId3" imgW="1282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1541463"/>
                        <a:ext cx="213360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4413" y="1546225"/>
          <a:ext cx="23622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5" imgW="1244600" imgH="939800" progId="Equation.3">
                  <p:embed/>
                </p:oleObj>
              </mc:Choice>
              <mc:Fallback>
                <p:oleObj name="Equation" r:id="rId5" imgW="12446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1546225"/>
                        <a:ext cx="23622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4"/>
          <p:cNvSpPr>
            <a:spLocks noChangeArrowheads="1"/>
          </p:cNvSpPr>
          <p:nvPr/>
        </p:nvSpPr>
        <p:spPr bwMode="auto">
          <a:xfrm>
            <a:off x="1522413" y="3076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3503612" y="3657600"/>
          <a:ext cx="5257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7" imgW="2463800" imgH="939800" progId="Equation.3">
                  <p:embed/>
                </p:oleObj>
              </mc:Choice>
              <mc:Fallback>
                <p:oleObj name="Equation" r:id="rId7" imgW="2463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2" y="3657600"/>
                        <a:ext cx="5257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Freeform 15"/>
          <p:cNvSpPr>
            <a:spLocks/>
          </p:cNvSpPr>
          <p:nvPr/>
        </p:nvSpPr>
        <p:spPr bwMode="auto">
          <a:xfrm>
            <a:off x="3732212" y="1295400"/>
            <a:ext cx="2590800" cy="228600"/>
          </a:xfrm>
          <a:custGeom>
            <a:avLst/>
            <a:gdLst>
              <a:gd name="T0" fmla="*/ 0 w 1632"/>
              <a:gd name="T1" fmla="*/ 362902500 h 144"/>
              <a:gd name="T2" fmla="*/ 0 w 1632"/>
              <a:gd name="T3" fmla="*/ 0 h 144"/>
              <a:gd name="T4" fmla="*/ 2147483646 w 1632"/>
              <a:gd name="T5" fmla="*/ 0 h 144"/>
              <a:gd name="T6" fmla="*/ 2147483646 w 1632"/>
              <a:gd name="T7" fmla="*/ 3629025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" h="144">
                <a:moveTo>
                  <a:pt x="0" y="144"/>
                </a:moveTo>
                <a:lnTo>
                  <a:pt x="0" y="0"/>
                </a:lnTo>
                <a:lnTo>
                  <a:pt x="1632" y="0"/>
                </a:lnTo>
                <a:lnTo>
                  <a:pt x="1632" y="144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4189412" y="1143000"/>
            <a:ext cx="2743200" cy="457200"/>
          </a:xfrm>
          <a:custGeom>
            <a:avLst/>
            <a:gdLst>
              <a:gd name="T0" fmla="*/ 0 w 1728"/>
              <a:gd name="T1" fmla="*/ 604837500 h 288"/>
              <a:gd name="T2" fmla="*/ 0 w 1728"/>
              <a:gd name="T3" fmla="*/ 0 h 288"/>
              <a:gd name="T4" fmla="*/ 2147483646 w 1728"/>
              <a:gd name="T5" fmla="*/ 0 h 288"/>
              <a:gd name="T6" fmla="*/ 2147483646 w 1728"/>
              <a:gd name="T7" fmla="*/ 72580500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8" h="288">
                <a:moveTo>
                  <a:pt x="0" y="240"/>
                </a:moveTo>
                <a:lnTo>
                  <a:pt x="0" y="0"/>
                </a:lnTo>
                <a:lnTo>
                  <a:pt x="1728" y="0"/>
                </a:lnTo>
                <a:lnTo>
                  <a:pt x="1728" y="28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545" name="Freeform 17"/>
          <p:cNvSpPr>
            <a:spLocks/>
          </p:cNvSpPr>
          <p:nvPr/>
        </p:nvSpPr>
        <p:spPr bwMode="auto">
          <a:xfrm>
            <a:off x="5103812" y="914400"/>
            <a:ext cx="2895600" cy="685800"/>
          </a:xfrm>
          <a:custGeom>
            <a:avLst/>
            <a:gdLst>
              <a:gd name="T0" fmla="*/ 0 w 1824"/>
              <a:gd name="T1" fmla="*/ 967740000 h 432"/>
              <a:gd name="T2" fmla="*/ 0 w 1824"/>
              <a:gd name="T3" fmla="*/ 0 h 432"/>
              <a:gd name="T4" fmla="*/ 2147483646 w 1824"/>
              <a:gd name="T5" fmla="*/ 0 h 432"/>
              <a:gd name="T6" fmla="*/ 2147483646 w 1824"/>
              <a:gd name="T7" fmla="*/ 108870750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432">
                <a:moveTo>
                  <a:pt x="0" y="384"/>
                </a:moveTo>
                <a:lnTo>
                  <a:pt x="0" y="0"/>
                </a:lnTo>
                <a:lnTo>
                  <a:pt x="1824" y="0"/>
                </a:lnTo>
                <a:lnTo>
                  <a:pt x="1824" y="432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546" name="Freeform 18"/>
          <p:cNvSpPr>
            <a:spLocks/>
          </p:cNvSpPr>
          <p:nvPr/>
        </p:nvSpPr>
        <p:spPr bwMode="auto">
          <a:xfrm>
            <a:off x="3656012" y="1066800"/>
            <a:ext cx="2590800" cy="990600"/>
          </a:xfrm>
          <a:custGeom>
            <a:avLst/>
            <a:gdLst>
              <a:gd name="T0" fmla="*/ 0 w 1632"/>
              <a:gd name="T1" fmla="*/ 2147483646 h 144"/>
              <a:gd name="T2" fmla="*/ 0 w 1632"/>
              <a:gd name="T3" fmla="*/ 0 h 144"/>
              <a:gd name="T4" fmla="*/ 2147483646 w 1632"/>
              <a:gd name="T5" fmla="*/ 0 h 144"/>
              <a:gd name="T6" fmla="*/ 2147483646 w 1632"/>
              <a:gd name="T7" fmla="*/ 2147483646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" h="144">
                <a:moveTo>
                  <a:pt x="0" y="144"/>
                </a:moveTo>
                <a:lnTo>
                  <a:pt x="0" y="0"/>
                </a:lnTo>
                <a:lnTo>
                  <a:pt x="1632" y="0"/>
                </a:lnTo>
                <a:lnTo>
                  <a:pt x="1632" y="144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>
            <a:off x="5103812" y="762000"/>
            <a:ext cx="2895600" cy="1295400"/>
          </a:xfrm>
          <a:custGeom>
            <a:avLst/>
            <a:gdLst>
              <a:gd name="T0" fmla="*/ 0 w 1824"/>
              <a:gd name="T1" fmla="*/ 2147483646 h 432"/>
              <a:gd name="T2" fmla="*/ 0 w 1824"/>
              <a:gd name="T3" fmla="*/ 0 h 432"/>
              <a:gd name="T4" fmla="*/ 2147483646 w 1824"/>
              <a:gd name="T5" fmla="*/ 0 h 432"/>
              <a:gd name="T6" fmla="*/ 2147483646 w 1824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432">
                <a:moveTo>
                  <a:pt x="0" y="384"/>
                </a:moveTo>
                <a:lnTo>
                  <a:pt x="0" y="0"/>
                </a:lnTo>
                <a:lnTo>
                  <a:pt x="1824" y="0"/>
                </a:lnTo>
                <a:lnTo>
                  <a:pt x="1824" y="432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3732212" y="1143000"/>
            <a:ext cx="2590800" cy="1828800"/>
          </a:xfrm>
          <a:custGeom>
            <a:avLst/>
            <a:gdLst>
              <a:gd name="T0" fmla="*/ 0 w 1632"/>
              <a:gd name="T1" fmla="*/ 2147483646 h 144"/>
              <a:gd name="T2" fmla="*/ 0 w 1632"/>
              <a:gd name="T3" fmla="*/ 0 h 144"/>
              <a:gd name="T4" fmla="*/ 2147483646 w 1632"/>
              <a:gd name="T5" fmla="*/ 0 h 144"/>
              <a:gd name="T6" fmla="*/ 2147483646 w 1632"/>
              <a:gd name="T7" fmla="*/ 2147483646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" h="144">
                <a:moveTo>
                  <a:pt x="0" y="144"/>
                </a:moveTo>
                <a:lnTo>
                  <a:pt x="0" y="0"/>
                </a:lnTo>
                <a:lnTo>
                  <a:pt x="1632" y="0"/>
                </a:lnTo>
                <a:lnTo>
                  <a:pt x="1632" y="144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4265612" y="1066800"/>
            <a:ext cx="2743200" cy="1981200"/>
          </a:xfrm>
          <a:custGeom>
            <a:avLst/>
            <a:gdLst>
              <a:gd name="T0" fmla="*/ 0 w 1728"/>
              <a:gd name="T1" fmla="*/ 2147483646 h 720"/>
              <a:gd name="T2" fmla="*/ 0 w 1728"/>
              <a:gd name="T3" fmla="*/ 0 h 720"/>
              <a:gd name="T4" fmla="*/ 2147483646 w 1728"/>
              <a:gd name="T5" fmla="*/ 0 h 720"/>
              <a:gd name="T6" fmla="*/ 2147483646 w 1728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8" h="720">
                <a:moveTo>
                  <a:pt x="0" y="720"/>
                </a:moveTo>
                <a:lnTo>
                  <a:pt x="0" y="0"/>
                </a:lnTo>
                <a:lnTo>
                  <a:pt x="1728" y="0"/>
                </a:lnTo>
                <a:lnTo>
                  <a:pt x="1728" y="72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553" name="Freeform 25"/>
          <p:cNvSpPr>
            <a:spLocks/>
          </p:cNvSpPr>
          <p:nvPr/>
        </p:nvSpPr>
        <p:spPr bwMode="auto">
          <a:xfrm>
            <a:off x="5180012" y="685800"/>
            <a:ext cx="2819400" cy="2362200"/>
          </a:xfrm>
          <a:custGeom>
            <a:avLst/>
            <a:gdLst>
              <a:gd name="T0" fmla="*/ 0 w 1776"/>
              <a:gd name="T1" fmla="*/ 2147483646 h 912"/>
              <a:gd name="T2" fmla="*/ 0 w 1776"/>
              <a:gd name="T3" fmla="*/ 0 h 912"/>
              <a:gd name="T4" fmla="*/ 2147483646 w 1776"/>
              <a:gd name="T5" fmla="*/ 322020699 h 912"/>
              <a:gd name="T6" fmla="*/ 2147483646 w 1776"/>
              <a:gd name="T7" fmla="*/ 2147483646 h 9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912">
                <a:moveTo>
                  <a:pt x="0" y="912"/>
                </a:moveTo>
                <a:lnTo>
                  <a:pt x="0" y="0"/>
                </a:lnTo>
                <a:lnTo>
                  <a:pt x="1776" y="48"/>
                </a:lnTo>
                <a:lnTo>
                  <a:pt x="1776" y="912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>
            <a:off x="4265612" y="990600"/>
            <a:ext cx="2743200" cy="1066800"/>
          </a:xfrm>
          <a:custGeom>
            <a:avLst/>
            <a:gdLst>
              <a:gd name="T0" fmla="*/ 0 w 1728"/>
              <a:gd name="T1" fmla="*/ 1975802500 h 576"/>
              <a:gd name="T2" fmla="*/ 0 w 1728"/>
              <a:gd name="T3" fmla="*/ 0 h 576"/>
              <a:gd name="T4" fmla="*/ 2147483646 w 1728"/>
              <a:gd name="T5" fmla="*/ 0 h 576"/>
              <a:gd name="T6" fmla="*/ 2147483646 w 1728"/>
              <a:gd name="T7" fmla="*/ 1975802500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8" h="576">
                <a:moveTo>
                  <a:pt x="0" y="576"/>
                </a:moveTo>
                <a:lnTo>
                  <a:pt x="0" y="0"/>
                </a:lnTo>
                <a:lnTo>
                  <a:pt x="1728" y="0"/>
                </a:lnTo>
                <a:lnTo>
                  <a:pt x="1728" y="576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51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animBg="1"/>
      <p:bldP spid="22544" grpId="0" animBg="1"/>
      <p:bldP spid="22545" grpId="0" animBg="1"/>
      <p:bldP spid="22546" grpId="0" animBg="1"/>
      <p:bldP spid="22548" grpId="0" animBg="1"/>
      <p:bldP spid="22549" grpId="0" animBg="1"/>
      <p:bldP spid="22552" grpId="0" animBg="1"/>
      <p:bldP spid="22553" grpId="0" animBg="1"/>
      <p:bldP spid="225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"/>
            <a:ext cx="8229600" cy="6126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8 :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:       </a:t>
            </a:r>
            <a:r>
              <a:rPr lang="id-ID" dirty="0" smtClean="0"/>
              <a:t>						    </a:t>
            </a:r>
            <a:r>
              <a:rPr lang="en-US" dirty="0" smtClean="0"/>
              <a:t>   </a:t>
            </a:r>
            <a:r>
              <a:rPr lang="en-US" dirty="0" err="1" smtClean="0"/>
              <a:t>dan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err="1" smtClean="0"/>
              <a:t>Tentukan</a:t>
            </a:r>
            <a:r>
              <a:rPr lang="en-US" dirty="0" smtClean="0"/>
              <a:t> : a. A + B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b. A - B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Jawab</a:t>
            </a:r>
            <a:r>
              <a:rPr lang="en-US" dirty="0" smtClean="0"/>
              <a:t> : a.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484812" y="3048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2" y="304800"/>
                        <a:ext cx="190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380412" y="304800"/>
          <a:ext cx="2057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5" imgW="952500" imgH="457200" progId="Equation.3">
                  <p:embed/>
                </p:oleObj>
              </mc:Choice>
              <mc:Fallback>
                <p:oleObj name="Equation" r:id="rId5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412" y="304800"/>
                        <a:ext cx="2057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522412" y="457201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baseline="3000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endParaRPr lang="en-US" sz="1800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522412" y="11128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96026"/>
              </p:ext>
            </p:extLst>
          </p:nvPr>
        </p:nvGraphicFramePr>
        <p:xfrm>
          <a:off x="2208212" y="3048000"/>
          <a:ext cx="5181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7" imgW="1968500" imgH="457200" progId="Equation.3">
                  <p:embed/>
                </p:oleObj>
              </mc:Choice>
              <mc:Fallback>
                <p:oleObj name="Equation" r:id="rId7" imgW="196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2" y="3048000"/>
                        <a:ext cx="5181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018508"/>
              </p:ext>
            </p:extLst>
          </p:nvPr>
        </p:nvGraphicFramePr>
        <p:xfrm>
          <a:off x="1979612" y="5021264"/>
          <a:ext cx="807524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9" imgW="2959100" imgH="457200" progId="Equation.3">
                  <p:embed/>
                </p:oleObj>
              </mc:Choice>
              <mc:Fallback>
                <p:oleObj name="Equation" r:id="rId9" imgW="2959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2" y="5021264"/>
                        <a:ext cx="807524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1522413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25615" name="Freeform 15"/>
          <p:cNvSpPr>
            <a:spLocks/>
          </p:cNvSpPr>
          <p:nvPr/>
        </p:nvSpPr>
        <p:spPr bwMode="auto">
          <a:xfrm>
            <a:off x="4494212" y="2667000"/>
            <a:ext cx="2057400" cy="381000"/>
          </a:xfrm>
          <a:custGeom>
            <a:avLst/>
            <a:gdLst>
              <a:gd name="T0" fmla="*/ 0 w 1296"/>
              <a:gd name="T1" fmla="*/ 604837500 h 240"/>
              <a:gd name="T2" fmla="*/ 0 w 1296"/>
              <a:gd name="T3" fmla="*/ 0 h 240"/>
              <a:gd name="T4" fmla="*/ 2147483646 w 1296"/>
              <a:gd name="T5" fmla="*/ 0 h 240"/>
              <a:gd name="T6" fmla="*/ 2147483646 w 1296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240">
                <a:moveTo>
                  <a:pt x="0" y="240"/>
                </a:moveTo>
                <a:lnTo>
                  <a:pt x="0" y="0"/>
                </a:lnTo>
                <a:lnTo>
                  <a:pt x="1296" y="0"/>
                </a:lnTo>
                <a:lnTo>
                  <a:pt x="1296" y="240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d-ID"/>
          </a:p>
        </p:txBody>
      </p:sp>
      <p:sp>
        <p:nvSpPr>
          <p:cNvPr id="25616" name="Freeform 16"/>
          <p:cNvSpPr>
            <a:spLocks/>
          </p:cNvSpPr>
          <p:nvPr/>
        </p:nvSpPr>
        <p:spPr bwMode="auto">
          <a:xfrm>
            <a:off x="5027612" y="2362200"/>
            <a:ext cx="2057400" cy="685800"/>
          </a:xfrm>
          <a:custGeom>
            <a:avLst/>
            <a:gdLst>
              <a:gd name="T0" fmla="*/ 0 w 1296"/>
              <a:gd name="T1" fmla="*/ 1088707500 h 432"/>
              <a:gd name="T2" fmla="*/ 0 w 1296"/>
              <a:gd name="T3" fmla="*/ 0 h 432"/>
              <a:gd name="T4" fmla="*/ 2147483646 w 1296"/>
              <a:gd name="T5" fmla="*/ 0 h 432"/>
              <a:gd name="T6" fmla="*/ 2147483646 w 1296"/>
              <a:gd name="T7" fmla="*/ 84677250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432">
                <a:moveTo>
                  <a:pt x="0" y="432"/>
                </a:moveTo>
                <a:lnTo>
                  <a:pt x="0" y="0"/>
                </a:lnTo>
                <a:lnTo>
                  <a:pt x="1296" y="0"/>
                </a:lnTo>
                <a:lnTo>
                  <a:pt x="1296" y="336"/>
                </a:lnTo>
              </a:path>
            </a:pathLst>
          </a:custGeom>
          <a:noFill/>
          <a:ln w="38100" cmpd="sng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17" name="Freeform 17"/>
          <p:cNvSpPr>
            <a:spLocks/>
          </p:cNvSpPr>
          <p:nvPr/>
        </p:nvSpPr>
        <p:spPr bwMode="auto">
          <a:xfrm>
            <a:off x="3884612" y="2819400"/>
            <a:ext cx="2057400" cy="228600"/>
          </a:xfrm>
          <a:custGeom>
            <a:avLst/>
            <a:gdLst>
              <a:gd name="T0" fmla="*/ 0 w 1296"/>
              <a:gd name="T1" fmla="*/ 241935000 h 144"/>
              <a:gd name="T2" fmla="*/ 0 w 1296"/>
              <a:gd name="T3" fmla="*/ 0 h 144"/>
              <a:gd name="T4" fmla="*/ 2147483646 w 1296"/>
              <a:gd name="T5" fmla="*/ 0 h 144"/>
              <a:gd name="T6" fmla="*/ 2147483646 w 1296"/>
              <a:gd name="T7" fmla="*/ 3629025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144">
                <a:moveTo>
                  <a:pt x="0" y="96"/>
                </a:moveTo>
                <a:lnTo>
                  <a:pt x="0" y="0"/>
                </a:lnTo>
                <a:lnTo>
                  <a:pt x="1296" y="0"/>
                </a:lnTo>
                <a:lnTo>
                  <a:pt x="1296" y="144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id-ID"/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3884612" y="4267200"/>
            <a:ext cx="2057400" cy="228600"/>
          </a:xfrm>
          <a:custGeom>
            <a:avLst/>
            <a:gdLst>
              <a:gd name="T0" fmla="*/ 0 w 1296"/>
              <a:gd name="T1" fmla="*/ 120967500 h 144"/>
              <a:gd name="T2" fmla="*/ 0 w 1296"/>
              <a:gd name="T3" fmla="*/ 362902500 h 144"/>
              <a:gd name="T4" fmla="*/ 2147483646 w 1296"/>
              <a:gd name="T5" fmla="*/ 241935000 h 144"/>
              <a:gd name="T6" fmla="*/ 2147483646 w 1296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144">
                <a:moveTo>
                  <a:pt x="0" y="48"/>
                </a:moveTo>
                <a:lnTo>
                  <a:pt x="0" y="144"/>
                </a:lnTo>
                <a:lnTo>
                  <a:pt x="1296" y="96"/>
                </a:lnTo>
                <a:lnTo>
                  <a:pt x="1296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20" name="Freeform 20"/>
          <p:cNvSpPr>
            <a:spLocks/>
          </p:cNvSpPr>
          <p:nvPr/>
        </p:nvSpPr>
        <p:spPr bwMode="auto">
          <a:xfrm>
            <a:off x="4494212" y="4267200"/>
            <a:ext cx="1981200" cy="304800"/>
          </a:xfrm>
          <a:custGeom>
            <a:avLst/>
            <a:gdLst>
              <a:gd name="T0" fmla="*/ 0 w 1248"/>
              <a:gd name="T1" fmla="*/ 0 h 192"/>
              <a:gd name="T2" fmla="*/ 0 w 1248"/>
              <a:gd name="T3" fmla="*/ 483870000 h 192"/>
              <a:gd name="T4" fmla="*/ 2147483646 w 1248"/>
              <a:gd name="T5" fmla="*/ 483870000 h 192"/>
              <a:gd name="T6" fmla="*/ 2147483646 w 1248"/>
              <a:gd name="T7" fmla="*/ 12096750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192">
                <a:moveTo>
                  <a:pt x="0" y="0"/>
                </a:moveTo>
                <a:lnTo>
                  <a:pt x="0" y="192"/>
                </a:lnTo>
                <a:lnTo>
                  <a:pt x="1248" y="192"/>
                </a:lnTo>
                <a:lnTo>
                  <a:pt x="1248" y="4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5621" name="Freeform 21"/>
          <p:cNvSpPr>
            <a:spLocks/>
          </p:cNvSpPr>
          <p:nvPr/>
        </p:nvSpPr>
        <p:spPr bwMode="auto">
          <a:xfrm>
            <a:off x="5103812" y="4267200"/>
            <a:ext cx="1981200" cy="304800"/>
          </a:xfrm>
          <a:custGeom>
            <a:avLst/>
            <a:gdLst>
              <a:gd name="T0" fmla="*/ 0 w 1248"/>
              <a:gd name="T1" fmla="*/ 0 h 192"/>
              <a:gd name="T2" fmla="*/ 0 w 1248"/>
              <a:gd name="T3" fmla="*/ 483870000 h 192"/>
              <a:gd name="T4" fmla="*/ 2147483646 w 1248"/>
              <a:gd name="T5" fmla="*/ 483870000 h 192"/>
              <a:gd name="T6" fmla="*/ 2147483646 w 1248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192">
                <a:moveTo>
                  <a:pt x="0" y="0"/>
                </a:moveTo>
                <a:lnTo>
                  <a:pt x="0" y="192"/>
                </a:lnTo>
                <a:lnTo>
                  <a:pt x="1248" y="192"/>
                </a:lnTo>
                <a:lnTo>
                  <a:pt x="1248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49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animBg="1"/>
      <p:bldP spid="25616" grpId="0" animBg="1"/>
      <p:bldP spid="25617" grpId="0" animBg="1"/>
      <p:bldP spid="25618" grpId="0" animBg="1"/>
      <p:bldP spid="25620" grpId="0" animBg="1"/>
      <p:bldP spid="256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304801"/>
            <a:ext cx="8229600" cy="5821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Jawab b.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10496"/>
              </p:ext>
            </p:extLst>
          </p:nvPr>
        </p:nvGraphicFramePr>
        <p:xfrm>
          <a:off x="2073276" y="1465000"/>
          <a:ext cx="5375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3" imgW="1955800" imgH="457200" progId="Equation.3">
                  <p:embed/>
                </p:oleObj>
              </mc:Choice>
              <mc:Fallback>
                <p:oleObj name="Equation" r:id="rId3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6" y="1465000"/>
                        <a:ext cx="53752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36107"/>
              </p:ext>
            </p:extLst>
          </p:nvPr>
        </p:nvGraphicFramePr>
        <p:xfrm>
          <a:off x="1506538" y="4005064"/>
          <a:ext cx="9099550" cy="1405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5" imgW="3085920" imgH="457200" progId="Equation.3">
                  <p:embed/>
                </p:oleObj>
              </mc:Choice>
              <mc:Fallback>
                <p:oleObj name="Equation" r:id="rId5" imgW="3085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005064"/>
                        <a:ext cx="9099550" cy="1405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522413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 rot="190789">
            <a:off x="3808412" y="1066800"/>
            <a:ext cx="2133600" cy="228600"/>
          </a:xfrm>
          <a:custGeom>
            <a:avLst/>
            <a:gdLst>
              <a:gd name="T0" fmla="*/ 0 w 1344"/>
              <a:gd name="T1" fmla="*/ 362902500 h 144"/>
              <a:gd name="T2" fmla="*/ 0 w 1344"/>
              <a:gd name="T3" fmla="*/ 120967500 h 144"/>
              <a:gd name="T4" fmla="*/ 2147483646 w 1344"/>
              <a:gd name="T5" fmla="*/ 0 h 144"/>
              <a:gd name="T6" fmla="*/ 2147483646 w 1344"/>
              <a:gd name="T7" fmla="*/ 3629025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144">
                <a:moveTo>
                  <a:pt x="0" y="144"/>
                </a:moveTo>
                <a:lnTo>
                  <a:pt x="0" y="48"/>
                </a:lnTo>
                <a:lnTo>
                  <a:pt x="1344" y="0"/>
                </a:lnTo>
                <a:lnTo>
                  <a:pt x="1344" y="144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3" name="Freeform 9"/>
          <p:cNvSpPr>
            <a:spLocks/>
          </p:cNvSpPr>
          <p:nvPr/>
        </p:nvSpPr>
        <p:spPr bwMode="auto">
          <a:xfrm>
            <a:off x="4418012" y="914400"/>
            <a:ext cx="2133600" cy="457200"/>
          </a:xfrm>
          <a:custGeom>
            <a:avLst/>
            <a:gdLst>
              <a:gd name="T0" fmla="*/ 0 w 1344"/>
              <a:gd name="T1" fmla="*/ 725805000 h 288"/>
              <a:gd name="T2" fmla="*/ 0 w 1344"/>
              <a:gd name="T3" fmla="*/ 0 h 288"/>
              <a:gd name="T4" fmla="*/ 2147483646 w 1344"/>
              <a:gd name="T5" fmla="*/ 0 h 288"/>
              <a:gd name="T6" fmla="*/ 2147483646 w 1344"/>
              <a:gd name="T7" fmla="*/ 72580500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288">
                <a:moveTo>
                  <a:pt x="0" y="288"/>
                </a:moveTo>
                <a:lnTo>
                  <a:pt x="0" y="0"/>
                </a:lnTo>
                <a:lnTo>
                  <a:pt x="1344" y="0"/>
                </a:lnTo>
                <a:lnTo>
                  <a:pt x="1344" y="288"/>
                </a:lnTo>
              </a:path>
            </a:pathLst>
          </a:custGeom>
          <a:noFill/>
          <a:ln w="28575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5027612" y="609600"/>
            <a:ext cx="2057400" cy="762000"/>
          </a:xfrm>
          <a:custGeom>
            <a:avLst/>
            <a:gdLst>
              <a:gd name="T0" fmla="*/ 0 w 1296"/>
              <a:gd name="T1" fmla="*/ 1209675000 h 480"/>
              <a:gd name="T2" fmla="*/ 0 w 1296"/>
              <a:gd name="T3" fmla="*/ 0 h 480"/>
              <a:gd name="T4" fmla="*/ 2147483646 w 1296"/>
              <a:gd name="T5" fmla="*/ 0 h 480"/>
              <a:gd name="T6" fmla="*/ 2147483646 w 1296"/>
              <a:gd name="T7" fmla="*/ 96774000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480">
                <a:moveTo>
                  <a:pt x="0" y="480"/>
                </a:moveTo>
                <a:lnTo>
                  <a:pt x="0" y="0"/>
                </a:lnTo>
                <a:lnTo>
                  <a:pt x="1296" y="0"/>
                </a:lnTo>
                <a:lnTo>
                  <a:pt x="1296" y="384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>
            <a:off x="3808412" y="2590800"/>
            <a:ext cx="2057400" cy="381000"/>
          </a:xfrm>
          <a:custGeom>
            <a:avLst/>
            <a:gdLst>
              <a:gd name="T0" fmla="*/ 0 w 1296"/>
              <a:gd name="T1" fmla="*/ 0 h 240"/>
              <a:gd name="T2" fmla="*/ 0 w 1296"/>
              <a:gd name="T3" fmla="*/ 604837500 h 240"/>
              <a:gd name="T4" fmla="*/ 2147483646 w 1296"/>
              <a:gd name="T5" fmla="*/ 604837500 h 240"/>
              <a:gd name="T6" fmla="*/ 2147483646 w 1296"/>
              <a:gd name="T7" fmla="*/ 1209675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240">
                <a:moveTo>
                  <a:pt x="0" y="0"/>
                </a:moveTo>
                <a:lnTo>
                  <a:pt x="0" y="240"/>
                </a:lnTo>
                <a:lnTo>
                  <a:pt x="1296" y="240"/>
                </a:lnTo>
                <a:lnTo>
                  <a:pt x="1296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6" name="Freeform 12"/>
          <p:cNvSpPr>
            <a:spLocks/>
          </p:cNvSpPr>
          <p:nvPr/>
        </p:nvSpPr>
        <p:spPr bwMode="auto">
          <a:xfrm>
            <a:off x="4418012" y="2667000"/>
            <a:ext cx="2057400" cy="457200"/>
          </a:xfrm>
          <a:custGeom>
            <a:avLst/>
            <a:gdLst>
              <a:gd name="T0" fmla="*/ 0 w 1296"/>
              <a:gd name="T1" fmla="*/ 0 h 288"/>
              <a:gd name="T2" fmla="*/ 0 w 1296"/>
              <a:gd name="T3" fmla="*/ 725805000 h 288"/>
              <a:gd name="T4" fmla="*/ 2147483646 w 1296"/>
              <a:gd name="T5" fmla="*/ 725805000 h 288"/>
              <a:gd name="T6" fmla="*/ 2147483646 w 1296"/>
              <a:gd name="T7" fmla="*/ 12096750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288">
                <a:moveTo>
                  <a:pt x="0" y="0"/>
                </a:moveTo>
                <a:lnTo>
                  <a:pt x="0" y="288"/>
                </a:lnTo>
                <a:lnTo>
                  <a:pt x="1296" y="288"/>
                </a:lnTo>
                <a:lnTo>
                  <a:pt x="1296" y="4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5027612" y="2667000"/>
            <a:ext cx="2057400" cy="457200"/>
          </a:xfrm>
          <a:custGeom>
            <a:avLst/>
            <a:gdLst>
              <a:gd name="T0" fmla="*/ 0 w 1296"/>
              <a:gd name="T1" fmla="*/ 0 h 288"/>
              <a:gd name="T2" fmla="*/ 0 w 1296"/>
              <a:gd name="T3" fmla="*/ 725805000 h 288"/>
              <a:gd name="T4" fmla="*/ 2147483646 w 1296"/>
              <a:gd name="T5" fmla="*/ 725805000 h 288"/>
              <a:gd name="T6" fmla="*/ 2147483646 w 129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288">
                <a:moveTo>
                  <a:pt x="0" y="0"/>
                </a:moveTo>
                <a:lnTo>
                  <a:pt x="0" y="288"/>
                </a:lnTo>
                <a:lnTo>
                  <a:pt x="1296" y="288"/>
                </a:lnTo>
                <a:lnTo>
                  <a:pt x="1296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8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b="1" smtClean="0"/>
              <a:t>SIFAT – SIFAT PADA PENJUMLAHAN MATRIKS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Sifat komutatif	: A + B = B + A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Sifat Asosiatif	: (A + B)+C=A+(B+C)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Sifat identitas (0)	: A+0 = 0+A = A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Sifat lawan (-A)	: A+(-A) = 0</a:t>
            </a:r>
          </a:p>
          <a:p>
            <a:pPr marL="609600" indent="-609600">
              <a:buFontTx/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459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887760"/>
          </a:xfrm>
        </p:spPr>
        <p:txBody>
          <a:bodyPr/>
          <a:lstStyle/>
          <a:p>
            <a:r>
              <a:rPr lang="id-ID" dirty="0" smtClean="0"/>
              <a:t>Mengenal tentang aljabar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7310" y="1484784"/>
            <a:ext cx="9601200" cy="5040560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b="1" dirty="0"/>
              <a:t>Aljabar</a:t>
            </a:r>
            <a:r>
              <a:rPr lang="id-ID" dirty="0"/>
              <a:t> berasal dari </a:t>
            </a:r>
            <a:r>
              <a:rPr lang="id-ID" dirty="0" smtClean="0"/>
              <a:t>bahasa arab “</a:t>
            </a:r>
            <a:r>
              <a:rPr lang="id-ID" i="1" dirty="0"/>
              <a:t>al-jabr</a:t>
            </a:r>
            <a:r>
              <a:rPr lang="id-ID" dirty="0"/>
              <a:t>” yang berarti </a:t>
            </a:r>
            <a:r>
              <a:rPr lang="id-ID" i="1" dirty="0"/>
              <a:t>“pertemuan”</a:t>
            </a:r>
            <a:r>
              <a:rPr lang="id-ID" dirty="0"/>
              <a:t>, </a:t>
            </a:r>
            <a:r>
              <a:rPr lang="id-ID" i="1" dirty="0"/>
              <a:t>“hubungan”</a:t>
            </a:r>
            <a:r>
              <a:rPr lang="id-ID" dirty="0"/>
              <a:t> atau </a:t>
            </a:r>
            <a:r>
              <a:rPr lang="id-ID" i="1" dirty="0"/>
              <a:t>“perampungan”</a:t>
            </a:r>
            <a:r>
              <a:rPr lang="id-ID" dirty="0"/>
              <a:t>) adalah cabang </a:t>
            </a:r>
            <a:r>
              <a:rPr lang="id-ID" dirty="0" smtClean="0"/>
              <a:t>matematika</a:t>
            </a:r>
            <a:r>
              <a:rPr lang="id-ID" dirty="0"/>
              <a:t> yang dapat dicirikan sebagai generalisasi dan perpanjangan </a:t>
            </a:r>
            <a:r>
              <a:rPr lang="id-ID" u="sng" dirty="0" smtClean="0"/>
              <a:t>aritmatika.</a:t>
            </a:r>
          </a:p>
          <a:p>
            <a:pPr algn="just"/>
            <a:r>
              <a:rPr lang="id-ID" dirty="0"/>
              <a:t>Aljabar adalah cabang matematika yang mempelajari struktur, hubungan dan kuantitas. Untuk mempelajari hal-hal ini dalam aljabar digunakan simbol (biasanya berupa huruf) untuk merepresentasikan bilangan secara umum sebagai sarana penyederhanaan dan alat bantu memecahkan masalah. Contohnya, x mewakili bilangan yang diketahui dan y bilangan yang ingin diketahui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Muḥammad bin Mūsā al-Khawārizmī </a:t>
            </a:r>
            <a:r>
              <a:rPr lang="id-ID" dirty="0" smtClean="0"/>
              <a:t> adalah orang yang pertama kali menemukan atau memperkanlakn tentang aljabar.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688975" indent="-688975">
              <a:defRPr/>
            </a:pP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</a:rPr>
              <a:t>Perkalian Skalar dengan matriks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1844" y="1600201"/>
            <a:ext cx="9684568" cy="4525963"/>
          </a:xfrm>
        </p:spPr>
        <p:txBody>
          <a:bodyPr/>
          <a:lstStyle/>
          <a:p>
            <a:pPr marL="444500" lvl="1" indent="-28575" algn="just"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skalar</a:t>
            </a:r>
            <a:r>
              <a:rPr lang="en-US" sz="2400" dirty="0"/>
              <a:t> </a:t>
            </a:r>
            <a:r>
              <a:rPr lang="en-US" sz="2400" dirty="0" err="1"/>
              <a:t>dikalikan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yang </a:t>
            </a:r>
            <a:r>
              <a:rPr lang="en-US" sz="2400" dirty="0" err="1"/>
              <a:t>elemen</a:t>
            </a:r>
            <a:r>
              <a:rPr lang="en-US" sz="2400" dirty="0"/>
              <a:t> – </a:t>
            </a:r>
            <a:r>
              <a:rPr lang="en-US" sz="2400" dirty="0" err="1"/>
              <a:t>elemenya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perkalaian</a:t>
            </a:r>
            <a:r>
              <a:rPr lang="en-US" sz="2400" dirty="0"/>
              <a:t> </a:t>
            </a:r>
            <a:r>
              <a:rPr lang="en-US" sz="2400" dirty="0" err="1"/>
              <a:t>skalar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.</a:t>
            </a:r>
          </a:p>
          <a:p>
            <a:pPr lvl="1"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dituliskan</a:t>
            </a:r>
            <a:r>
              <a:rPr lang="en-US" sz="2400" dirty="0"/>
              <a:t> :</a:t>
            </a:r>
          </a:p>
          <a:p>
            <a:pPr lvl="1" eaLnBrk="1" hangingPunct="1">
              <a:buFontTx/>
              <a:buNone/>
            </a:pPr>
            <a:r>
              <a:rPr lang="en-US" sz="2400" dirty="0"/>
              <a:t>	</a:t>
            </a:r>
          </a:p>
          <a:p>
            <a:pPr lvl="1" eaLnBrk="1" hangingPunct="1">
              <a:buFontTx/>
              <a:buNone/>
            </a:pPr>
            <a:endParaRPr lang="en-US" sz="2400" dirty="0"/>
          </a:p>
          <a:p>
            <a:pPr marL="741363" lvl="1" indent="-28575" eaLnBrk="1" hangingPunct="1">
              <a:buFontTx/>
              <a:buNone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0591884"/>
              </p:ext>
            </p:extLst>
          </p:nvPr>
        </p:nvGraphicFramePr>
        <p:xfrm>
          <a:off x="2565400" y="3429000"/>
          <a:ext cx="37068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3" imgW="1524000" imgH="939800" progId="Equation.3">
                  <p:embed/>
                </p:oleObj>
              </mc:Choice>
              <mc:Fallback>
                <p:oleObj name="Equation" r:id="rId3" imgW="15240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429000"/>
                        <a:ext cx="37068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2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1"/>
            <a:ext cx="8153400" cy="6126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	Maka  k x A dapat dituliskan sebagai berikut :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r>
              <a:rPr lang="en-US" sz="2800"/>
              <a:t>K x A = k x 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35438" y="609600"/>
          <a:ext cx="23923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" imgW="1282700" imgH="939800" progId="Equation.3">
                  <p:embed/>
                </p:oleObj>
              </mc:Choice>
              <mc:Fallback>
                <p:oleObj name="Equation" r:id="rId3" imgW="1282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609600"/>
                        <a:ext cx="23923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98663" y="2743200"/>
          <a:ext cx="59055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5" imgW="1968500" imgH="939800" progId="Equation.3">
                  <p:embed/>
                </p:oleObj>
              </mc:Choice>
              <mc:Fallback>
                <p:oleObj name="Equation" r:id="rId5" imgW="19685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743200"/>
                        <a:ext cx="59055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4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17948" y="695654"/>
            <a:ext cx="8229600" cy="6126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9: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Dikeahui</a:t>
            </a:r>
            <a:r>
              <a:rPr lang="en-US" dirty="0" smtClean="0"/>
              <a:t> 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3A ?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239519"/>
              </p:ext>
            </p:extLst>
          </p:nvPr>
        </p:nvGraphicFramePr>
        <p:xfrm>
          <a:off x="3617912" y="798183"/>
          <a:ext cx="2057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2" y="798183"/>
                        <a:ext cx="2057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941689"/>
              </p:ext>
            </p:extLst>
          </p:nvPr>
        </p:nvGraphicFramePr>
        <p:xfrm>
          <a:off x="2346992" y="3068960"/>
          <a:ext cx="6400800" cy="135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5" imgW="2247900" imgH="457200" progId="Equation.3">
                  <p:embed/>
                </p:oleObj>
              </mc:Choice>
              <mc:Fallback>
                <p:oleObj name="Equation" r:id="rId5" imgW="2247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92" y="3068960"/>
                        <a:ext cx="6400800" cy="135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41616"/>
              </p:ext>
            </p:extLst>
          </p:nvPr>
        </p:nvGraphicFramePr>
        <p:xfrm>
          <a:off x="2360612" y="5013176"/>
          <a:ext cx="4572000" cy="154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7" imgW="1244600" imgH="457200" progId="Equation.3">
                  <p:embed/>
                </p:oleObj>
              </mc:Choice>
              <mc:Fallback>
                <p:oleObj name="Equation" r:id="rId7" imgW="124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2" y="5013176"/>
                        <a:ext cx="4572000" cy="1540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1522413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8429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SIFAT – SIFAT PADA PERKALIAN SKALAR DENGAN MATRIKS 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FontTx/>
              <a:buAutoNum type="arabicPeriod"/>
              <a:defRPr/>
            </a:pPr>
            <a:r>
              <a:rPr lang="en-US" sz="2000" b="1"/>
              <a:t>kA = A.k   ( sifat komutatif )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FontTx/>
              <a:buAutoNum type="arabicPeriod"/>
              <a:defRPr/>
            </a:pPr>
            <a:r>
              <a:rPr lang="en-US" sz="2000" b="1"/>
              <a:t>K(A + B ) = k.A + k.B    ( Sifat distributif)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FontTx/>
              <a:buAutoNum type="arabicPeriod"/>
              <a:defRPr/>
            </a:pPr>
            <a:r>
              <a:rPr lang="en-US" sz="2000" b="1"/>
              <a:t>K(A – B ) = k.A – k.B (sifat distributif )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FontTx/>
              <a:buAutoNum type="arabicPeriod"/>
              <a:defRPr/>
            </a:pPr>
            <a:r>
              <a:rPr lang="en-US" sz="2000" b="1"/>
              <a:t>K(lA) = (kl)A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FontTx/>
              <a:buAutoNum type="arabicPeriod"/>
              <a:defRPr/>
            </a:pPr>
            <a:r>
              <a:rPr lang="en-US" sz="2000" b="1"/>
              <a:t>(k+l)A=kA + lA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FontTx/>
              <a:buAutoNum type="arabicPeriod"/>
              <a:defRPr/>
            </a:pPr>
            <a:r>
              <a:rPr lang="en-US" sz="2000" b="1"/>
              <a:t>1A = A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FontTx/>
              <a:buAutoNum type="arabicPeriod"/>
              <a:defRPr/>
            </a:pPr>
            <a:r>
              <a:rPr lang="en-US" sz="2000" b="1"/>
              <a:t>(-1)A = -A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2000" b="1"/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sz="2000" b="1"/>
              <a:t>Contoh :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000" b="1"/>
              <a:t>	1. 2A = A.2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000" b="1"/>
              <a:t>	2. 3(A + B ) = 3.A + 3.B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000" b="1"/>
              <a:t>	3. 5(A – B ) = 5.A – 5.B</a:t>
            </a:r>
          </a:p>
          <a:p>
            <a:pPr marL="457200" indent="-457200">
              <a:lnSpc>
                <a:spcPct val="80000"/>
              </a:lnSpc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000" b="1"/>
              <a:t>	dll</a:t>
            </a:r>
          </a:p>
        </p:txBody>
      </p:sp>
    </p:spTree>
    <p:extLst>
      <p:ext uri="{BB962C8B-B14F-4D97-AF65-F5344CB8AC3E}">
        <p14:creationId xmlns:p14="http://schemas.microsoft.com/office/powerpoint/2010/main" val="93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228600"/>
            <a:ext cx="8229600" cy="1143000"/>
          </a:xfrm>
        </p:spPr>
        <p:txBody>
          <a:bodyPr/>
          <a:lstStyle/>
          <a:p>
            <a:pPr eaLnBrk="1" hangingPunct="1"/>
            <a:r>
              <a:rPr smtClean="0"/>
              <a:t>SOAL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2412" y="1371601"/>
            <a:ext cx="9144000" cy="4906963"/>
          </a:xfrm>
        </p:spPr>
        <p:txBody>
          <a:bodyPr rtlCol="0">
            <a:normAutofit lnSpcReduction="10000"/>
          </a:bodyPr>
          <a:lstStyle/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 err="1"/>
              <a:t>Diketahui</a:t>
            </a:r>
            <a:r>
              <a:rPr lang="en-US" sz="2800" dirty="0"/>
              <a:t> : </a:t>
            </a:r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 err="1"/>
              <a:t>Tentukanlah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?</a:t>
            </a:r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FontTx/>
              <a:buAutoNum type="alphaLcPeriod"/>
              <a:defRPr/>
            </a:pPr>
            <a:r>
              <a:rPr lang="en-US" sz="2800" dirty="0"/>
              <a:t>A + B        	b. </a:t>
            </a:r>
            <a:r>
              <a:rPr lang="id-ID" sz="2800" dirty="0" smtClean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+ C</a:t>
            </a:r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FontTx/>
              <a:buAutoNum type="alphaLcPeriod" startAt="3"/>
              <a:defRPr/>
            </a:pPr>
            <a:r>
              <a:rPr lang="en-US" sz="2800" dirty="0"/>
              <a:t>C + D		d.  </a:t>
            </a:r>
            <a:r>
              <a:rPr lang="id-ID" sz="2800" dirty="0" smtClean="0"/>
              <a:t>2</a:t>
            </a:r>
            <a:r>
              <a:rPr lang="en-US" sz="2800" dirty="0" smtClean="0"/>
              <a:t>D </a:t>
            </a:r>
            <a:r>
              <a:rPr lang="en-US" sz="2800" dirty="0"/>
              <a:t>+ C</a:t>
            </a:r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FontTx/>
              <a:buAutoNum type="alphaLcPeriod" startAt="5"/>
              <a:defRPr/>
            </a:pPr>
            <a:r>
              <a:rPr lang="en-US" sz="2800" dirty="0"/>
              <a:t>A – B		</a:t>
            </a:r>
            <a:r>
              <a:rPr lang="en-US" sz="2800" dirty="0" smtClean="0"/>
              <a:t>f</a:t>
            </a:r>
            <a:r>
              <a:rPr lang="en-US" sz="2800" dirty="0"/>
              <a:t>. </a:t>
            </a:r>
            <a:r>
              <a:rPr lang="id-ID" sz="2800" dirty="0" smtClean="0"/>
              <a:t>  </a:t>
            </a:r>
            <a:r>
              <a:rPr lang="en-US" sz="2800" dirty="0" smtClean="0"/>
              <a:t>B </a:t>
            </a:r>
            <a:r>
              <a:rPr lang="en-US" sz="2800" dirty="0"/>
              <a:t>– </a:t>
            </a:r>
            <a:r>
              <a:rPr lang="id-ID" sz="2800" dirty="0" smtClean="0"/>
              <a:t>4</a:t>
            </a:r>
            <a:r>
              <a:rPr lang="en-US" sz="2800" dirty="0" smtClean="0"/>
              <a:t>A</a:t>
            </a:r>
            <a:endParaRPr lang="en-US" sz="2800" dirty="0"/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g.  </a:t>
            </a:r>
            <a:r>
              <a:rPr lang="id-ID" sz="2800" dirty="0" smtClean="0"/>
              <a:t>6</a:t>
            </a:r>
            <a:r>
              <a:rPr lang="en-US" sz="2800" dirty="0" smtClean="0"/>
              <a:t>C </a:t>
            </a:r>
            <a:r>
              <a:rPr lang="en-US" sz="2800" dirty="0"/>
              <a:t>– D		h.  </a:t>
            </a:r>
            <a:r>
              <a:rPr lang="id-ID" sz="2800" dirty="0"/>
              <a:t>7</a:t>
            </a:r>
            <a:r>
              <a:rPr lang="en-US" sz="2800" dirty="0" smtClean="0"/>
              <a:t>D </a:t>
            </a:r>
            <a:r>
              <a:rPr lang="en-US" sz="2800" dirty="0"/>
              <a:t>- </a:t>
            </a:r>
            <a:r>
              <a:rPr lang="id-ID" sz="2800" dirty="0" smtClean="0"/>
              <a:t>3</a:t>
            </a:r>
            <a:r>
              <a:rPr lang="en-US" sz="2800" dirty="0" smtClean="0"/>
              <a:t>C</a:t>
            </a:r>
            <a:endParaRPr lang="en-US" sz="2800" dirty="0"/>
          </a:p>
          <a:p>
            <a:pPr marL="533400" indent="-53340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23687"/>
              </p:ext>
            </p:extLst>
          </p:nvPr>
        </p:nvGraphicFramePr>
        <p:xfrm>
          <a:off x="2208212" y="1828800"/>
          <a:ext cx="4822304" cy="163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3" imgW="2209800" imgH="939800" progId="Equation.3">
                  <p:embed/>
                </p:oleObj>
              </mc:Choice>
              <mc:Fallback>
                <p:oleObj name="Equation" r:id="rId3" imgW="2209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2" y="1828800"/>
                        <a:ext cx="4822304" cy="163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6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"/>
            <a:ext cx="8229600" cy="6126163"/>
          </a:xfrm>
        </p:spPr>
        <p:txBody>
          <a:bodyPr/>
          <a:lstStyle/>
          <a:p>
            <a:pPr eaLnBrk="1" hangingPunct="1"/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  <a:p>
            <a:pPr eaLnBrk="1" hangingPunct="1"/>
            <a:endParaRPr lang="id-ID" dirty="0" smtClean="0"/>
          </a:p>
          <a:p>
            <a:pPr eaLnBrk="1" hangingPunct="1"/>
            <a:endParaRPr lang="id-ID" dirty="0" smtClean="0"/>
          </a:p>
          <a:p>
            <a:pPr eaLnBrk="1" hangingPunct="1"/>
            <a:endParaRPr lang="id-ID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b) A + C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ordonya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98860"/>
              </p:ext>
            </p:extLst>
          </p:nvPr>
        </p:nvGraphicFramePr>
        <p:xfrm>
          <a:off x="2152391" y="1484784"/>
          <a:ext cx="83248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8" name="Equation" r:id="rId3" imgW="4000320" imgH="939600" progId="Equation.3">
                  <p:embed/>
                </p:oleObj>
              </mc:Choice>
              <mc:Fallback>
                <p:oleObj name="Equation" r:id="rId3" imgW="40003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391" y="1484784"/>
                        <a:ext cx="832485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65531"/>
              </p:ext>
            </p:extLst>
          </p:nvPr>
        </p:nvGraphicFramePr>
        <p:xfrm>
          <a:off x="2133972" y="4293096"/>
          <a:ext cx="7521596" cy="230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Equation" r:id="rId5" imgW="3327120" imgH="939600" progId="Equation.3">
                  <p:embed/>
                </p:oleObj>
              </mc:Choice>
              <mc:Fallback>
                <p:oleObj name="Equation" r:id="rId5" imgW="3327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972" y="4293096"/>
                        <a:ext cx="7521596" cy="2300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7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365001"/>
              </p:ext>
            </p:extLst>
          </p:nvPr>
        </p:nvGraphicFramePr>
        <p:xfrm>
          <a:off x="1962150" y="76200"/>
          <a:ext cx="78089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3" imgW="3504960" imgH="939600" progId="Equation.3">
                  <p:embed/>
                </p:oleObj>
              </mc:Choice>
              <mc:Fallback>
                <p:oleObj name="Equation" r:id="rId3" imgW="3504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76200"/>
                        <a:ext cx="78089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1522413" y="27574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1522413" y="27574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17773" name="Object 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7405875"/>
              </p:ext>
            </p:extLst>
          </p:nvPr>
        </p:nvGraphicFramePr>
        <p:xfrm>
          <a:off x="1962150" y="2281238"/>
          <a:ext cx="74136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Equation" r:id="rId5" imgW="3974760" imgH="939600" progId="Equation.3">
                  <p:embed/>
                </p:oleObj>
              </mc:Choice>
              <mc:Fallback>
                <p:oleObj name="Equation" r:id="rId5" imgW="3974760" imgH="939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281238"/>
                        <a:ext cx="74136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4620072"/>
              </p:ext>
            </p:extLst>
          </p:nvPr>
        </p:nvGraphicFramePr>
        <p:xfrm>
          <a:off x="1962150" y="4365625"/>
          <a:ext cx="8153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Equation" r:id="rId7" imgW="4470120" imgH="939600" progId="Equation.3">
                  <p:embed/>
                </p:oleObj>
              </mc:Choice>
              <mc:Fallback>
                <p:oleObj name="Equation" r:id="rId7" imgW="4470120" imgH="939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365625"/>
                        <a:ext cx="8153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7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20842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6998831"/>
              </p:ext>
            </p:extLst>
          </p:nvPr>
        </p:nvGraphicFramePr>
        <p:xfrm>
          <a:off x="2132013" y="820738"/>
          <a:ext cx="76962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Equation" r:id="rId3" imgW="3593880" imgH="939600" progId="Equation.3">
                  <p:embed/>
                </p:oleObj>
              </mc:Choice>
              <mc:Fallback>
                <p:oleObj name="Equation" r:id="rId3" imgW="3593880" imgH="939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820738"/>
                        <a:ext cx="7696200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5168099"/>
              </p:ext>
            </p:extLst>
          </p:nvPr>
        </p:nvGraphicFramePr>
        <p:xfrm>
          <a:off x="1979613" y="3509963"/>
          <a:ext cx="78359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5" imgW="3530520" imgH="939600" progId="Equation.3">
                  <p:embed/>
                </p:oleObj>
              </mc:Choice>
              <mc:Fallback>
                <p:oleObj name="Equation" r:id="rId5" imgW="3530520" imgH="939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09963"/>
                        <a:ext cx="78359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8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3.  </a:t>
            </a:r>
            <a:r>
              <a:rPr b="1" smtClean="0"/>
              <a:t>Perkalian Dua Matriks</a:t>
            </a:r>
            <a:endParaRPr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7868" y="1449132"/>
            <a:ext cx="8458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( A </a:t>
            </a:r>
            <a:r>
              <a:rPr lang="en-US" sz="2800" dirty="0" err="1"/>
              <a:t>dan</a:t>
            </a:r>
            <a:r>
              <a:rPr lang="en-US" sz="2800" dirty="0"/>
              <a:t> B )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dikalikan</a:t>
            </a:r>
            <a:r>
              <a:rPr lang="en-US" sz="2800" dirty="0"/>
              <a:t> ( A x B )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A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 </a:t>
            </a:r>
            <a:r>
              <a:rPr lang="en-US" sz="2800" dirty="0" err="1"/>
              <a:t>matriks</a:t>
            </a:r>
            <a:r>
              <a:rPr lang="en-US" sz="2800" dirty="0"/>
              <a:t> B.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Misalnya</a:t>
            </a:r>
            <a:r>
              <a:rPr lang="en-US" sz="2800" dirty="0"/>
              <a:t> : A</a:t>
            </a:r>
            <a:r>
              <a:rPr lang="en-US" sz="2800" baseline="-25000" dirty="0"/>
              <a:t>(</a:t>
            </a:r>
            <a:r>
              <a:rPr lang="en-US" sz="2800" baseline="-25000" dirty="0" err="1"/>
              <a:t>n,m</a:t>
            </a:r>
            <a:r>
              <a:rPr lang="en-US" sz="2800" baseline="-25000" dirty="0"/>
              <a:t>)  </a:t>
            </a:r>
            <a:r>
              <a:rPr lang="en-US" sz="2800" dirty="0" err="1"/>
              <a:t>dan</a:t>
            </a:r>
            <a:r>
              <a:rPr lang="en-US" sz="2800" dirty="0"/>
              <a:t> B</a:t>
            </a:r>
            <a:r>
              <a:rPr lang="en-US" sz="2800" baseline="-25000" dirty="0"/>
              <a:t>(</a:t>
            </a:r>
            <a:r>
              <a:rPr lang="en-US" sz="2800" baseline="-25000" dirty="0" err="1"/>
              <a:t>m,k</a:t>
            </a:r>
            <a:r>
              <a:rPr lang="en-US" sz="2800" baseline="-25000" dirty="0"/>
              <a:t>) </a:t>
            </a:r>
            <a:r>
              <a:rPr lang="en-US" sz="2800" dirty="0" err="1"/>
              <a:t>maka</a:t>
            </a:r>
            <a:r>
              <a:rPr lang="en-US" sz="2800" dirty="0"/>
              <a:t> A x B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dikalikan</a:t>
            </a:r>
            <a:r>
              <a:rPr lang="en-US" sz="2800" dirty="0"/>
              <a:t>.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A </a:t>
            </a:r>
            <a:r>
              <a:rPr lang="en-US" sz="2800" dirty="0" err="1"/>
              <a:t>dan</a:t>
            </a:r>
            <a:r>
              <a:rPr lang="en-US" sz="2800" dirty="0"/>
              <a:t> B </a:t>
            </a:r>
            <a:r>
              <a:rPr lang="en-US" sz="2800" dirty="0" err="1"/>
              <a:t>dinyatakan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SBB :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87482202"/>
              </p:ext>
            </p:extLst>
          </p:nvPr>
        </p:nvGraphicFramePr>
        <p:xfrm>
          <a:off x="1701800" y="4403725"/>
          <a:ext cx="32004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1536700" imgH="939800" progId="Equation.3">
                  <p:embed/>
                </p:oleObj>
              </mc:Choice>
              <mc:Fallback>
                <p:oleObj name="Equation" r:id="rId3" imgW="1536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403725"/>
                        <a:ext cx="3200400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58763829"/>
              </p:ext>
            </p:extLst>
          </p:nvPr>
        </p:nvGraphicFramePr>
        <p:xfrm>
          <a:off x="5499100" y="4275138"/>
          <a:ext cx="33369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5" imgW="1524000" imgH="939800" progId="Equation.3">
                  <p:embed/>
                </p:oleObj>
              </mc:Choice>
              <mc:Fallback>
                <p:oleObj name="Equation" r:id="rId5" imgW="15240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4275138"/>
                        <a:ext cx="33369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2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228601"/>
            <a:ext cx="8382000" cy="5897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	Jadi A x B dapat dinyatakan sbb :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r>
              <a:rPr lang="en-US" sz="2800"/>
              <a:t>	</a:t>
            </a:r>
          </a:p>
          <a:p>
            <a:pPr eaLnBrk="1" hangingPunct="1">
              <a:buFontTx/>
              <a:buNone/>
            </a:pPr>
            <a:r>
              <a:rPr lang="en-US" sz="2800"/>
              <a:t>C = A x B =                                x 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5613" y="1173163"/>
          <a:ext cx="2514600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3" imgW="1282700" imgH="939800" progId="Equation.3">
                  <p:embed/>
                </p:oleObj>
              </mc:Choice>
              <mc:Fallback>
                <p:oleObj name="Equation" r:id="rId3" imgW="1282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1173163"/>
                        <a:ext cx="2514600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466013" y="1144588"/>
          <a:ext cx="23622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5" imgW="1269449" imgH="939392" progId="Equation.3">
                  <p:embed/>
                </p:oleObj>
              </mc:Choice>
              <mc:Fallback>
                <p:oleObj name="Equation" r:id="rId5" imgW="1269449" imgH="93939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1144588"/>
                        <a:ext cx="23622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2055812" y="3581400"/>
          <a:ext cx="6324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7" imgW="1485900" imgH="939800" progId="Equation.3">
                  <p:embed/>
                </p:oleObj>
              </mc:Choice>
              <mc:Fallback>
                <p:oleObj name="Equation" r:id="rId7" imgW="1485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2" y="3581400"/>
                        <a:ext cx="6324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885" y="1268760"/>
            <a:ext cx="9601200" cy="1143000"/>
          </a:xfrm>
        </p:spPr>
        <p:txBody>
          <a:bodyPr/>
          <a:lstStyle/>
          <a:p>
            <a:r>
              <a:rPr lang="id-ID" dirty="0" smtClean="0"/>
              <a:t>Aljabar linier/linear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885" y="2564904"/>
            <a:ext cx="9601200" cy="2752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b="1" dirty="0"/>
              <a:t>Aljabar linear</a:t>
            </a:r>
            <a:r>
              <a:rPr lang="id-ID" sz="2800" dirty="0"/>
              <a:t> adalah bidang studi matematika yang mempelajari sistem persamaan linear dan solusinya, vektor, serta transformasi </a:t>
            </a:r>
            <a:r>
              <a:rPr lang="id-ID" sz="2800" dirty="0" smtClean="0"/>
              <a:t>linear, Matriks</a:t>
            </a:r>
            <a:r>
              <a:rPr lang="id-ID" sz="2800" dirty="0"/>
              <a:t> dan operasinya juga merupakan hal yang berkaitan erat dengan bidang aljabar linear</a:t>
            </a:r>
            <a:r>
              <a:rPr lang="id-ID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4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152401"/>
            <a:ext cx="8534400" cy="5973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	maka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C=AXB=                               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c</a:t>
            </a:r>
            <a:r>
              <a:rPr lang="en-US" sz="2800" baseline="-25000"/>
              <a:t>11</a:t>
            </a:r>
            <a:r>
              <a:rPr lang="en-US" sz="2800"/>
              <a:t> = a</a:t>
            </a:r>
            <a:r>
              <a:rPr lang="en-US" sz="2800" baseline="-25000"/>
              <a:t>11</a:t>
            </a:r>
            <a:r>
              <a:rPr lang="en-US" sz="2800"/>
              <a:t> x b</a:t>
            </a:r>
            <a:r>
              <a:rPr lang="en-US" sz="2800" baseline="-25000"/>
              <a:t>11</a:t>
            </a:r>
            <a:r>
              <a:rPr lang="en-US" sz="2800"/>
              <a:t> + a</a:t>
            </a:r>
            <a:r>
              <a:rPr lang="en-US" sz="2800" baseline="-25000"/>
              <a:t>12</a:t>
            </a:r>
            <a:r>
              <a:rPr lang="en-US" sz="2800"/>
              <a:t> x b</a:t>
            </a:r>
            <a:r>
              <a:rPr lang="en-US" sz="2800" baseline="-25000"/>
              <a:t>21</a:t>
            </a:r>
            <a:r>
              <a:rPr lang="en-US" sz="2800"/>
              <a:t> + …. + a</a:t>
            </a:r>
            <a:r>
              <a:rPr lang="en-US" sz="2800" baseline="-25000"/>
              <a:t>1m</a:t>
            </a:r>
            <a:r>
              <a:rPr lang="en-US" sz="2800"/>
              <a:t> x b</a:t>
            </a:r>
            <a:r>
              <a:rPr lang="en-US" sz="2800" baseline="-25000"/>
              <a:t>m1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c</a:t>
            </a:r>
            <a:r>
              <a:rPr lang="en-US" sz="2800" baseline="-25000"/>
              <a:t>12</a:t>
            </a:r>
            <a:r>
              <a:rPr lang="en-US" sz="2800"/>
              <a:t> = a</a:t>
            </a:r>
            <a:r>
              <a:rPr lang="en-US" sz="2800" baseline="-25000"/>
              <a:t>11</a:t>
            </a:r>
            <a:r>
              <a:rPr lang="en-US" sz="2800"/>
              <a:t> x b</a:t>
            </a:r>
            <a:r>
              <a:rPr lang="en-US" sz="2800" baseline="-25000"/>
              <a:t>12</a:t>
            </a:r>
            <a:r>
              <a:rPr lang="en-US" sz="2800"/>
              <a:t> + a</a:t>
            </a:r>
            <a:r>
              <a:rPr lang="en-US" sz="2800" baseline="-25000"/>
              <a:t>12 </a:t>
            </a:r>
            <a:r>
              <a:rPr lang="en-US" sz="2800"/>
              <a:t>x b</a:t>
            </a:r>
            <a:r>
              <a:rPr lang="en-US" sz="2800" baseline="-25000"/>
              <a:t>22</a:t>
            </a:r>
            <a:r>
              <a:rPr lang="en-US" sz="2800"/>
              <a:t> + ….. + a</a:t>
            </a:r>
            <a:r>
              <a:rPr lang="en-US" sz="2800" baseline="-25000"/>
              <a:t>1m</a:t>
            </a:r>
            <a:r>
              <a:rPr lang="en-US" sz="2800"/>
              <a:t> x b</a:t>
            </a:r>
            <a:r>
              <a:rPr lang="en-US" sz="2800" baseline="-25000"/>
              <a:t>m2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c</a:t>
            </a:r>
            <a:r>
              <a:rPr lang="en-US" sz="2800" baseline="-25000"/>
              <a:t>1k</a:t>
            </a:r>
            <a:r>
              <a:rPr lang="en-US" sz="2800"/>
              <a:t> =a</a:t>
            </a:r>
            <a:r>
              <a:rPr lang="en-US" sz="2800" baseline="-25000"/>
              <a:t>11</a:t>
            </a:r>
            <a:r>
              <a:rPr lang="en-US" sz="2800"/>
              <a:t> x b</a:t>
            </a:r>
            <a:r>
              <a:rPr lang="en-US" sz="2800" baseline="-25000"/>
              <a:t>1k</a:t>
            </a:r>
            <a:r>
              <a:rPr lang="en-US" sz="2800"/>
              <a:t> + a</a:t>
            </a:r>
            <a:r>
              <a:rPr lang="en-US" sz="2800" baseline="-25000"/>
              <a:t>12</a:t>
            </a:r>
            <a:r>
              <a:rPr lang="en-US" sz="2800"/>
              <a:t> x b</a:t>
            </a:r>
            <a:r>
              <a:rPr lang="en-US" sz="2800" baseline="-25000"/>
              <a:t>2k</a:t>
            </a:r>
            <a:r>
              <a:rPr lang="en-US" sz="2800"/>
              <a:t> + ….+ a</a:t>
            </a:r>
            <a:r>
              <a:rPr lang="en-US" sz="2800" baseline="-25000"/>
              <a:t>1m</a:t>
            </a:r>
            <a:r>
              <a:rPr lang="en-US" sz="2800"/>
              <a:t> x b</a:t>
            </a:r>
            <a:r>
              <a:rPr lang="en-US" sz="2800" baseline="-25000"/>
              <a:t>mk</a:t>
            </a: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cij = a</a:t>
            </a:r>
            <a:r>
              <a:rPr lang="en-US" sz="2800" baseline="-25000"/>
              <a:t>i1</a:t>
            </a:r>
            <a:r>
              <a:rPr lang="en-US" sz="2800"/>
              <a:t> x </a:t>
            </a:r>
            <a:r>
              <a:rPr lang="en-US" sz="2800" baseline="-25000"/>
              <a:t>b1j</a:t>
            </a:r>
            <a:r>
              <a:rPr lang="en-US" sz="2800"/>
              <a:t> + a</a:t>
            </a:r>
            <a:r>
              <a:rPr lang="en-US" sz="2800" baseline="-25000"/>
              <a:t>i2</a:t>
            </a:r>
            <a:r>
              <a:rPr lang="en-US" sz="2800"/>
              <a:t> x b</a:t>
            </a:r>
            <a:r>
              <a:rPr lang="en-US" sz="2800" baseline="-25000"/>
              <a:t>2j</a:t>
            </a:r>
            <a:r>
              <a:rPr lang="en-US" sz="2800"/>
              <a:t> + …..+ a</a:t>
            </a:r>
            <a:r>
              <a:rPr lang="en-US" sz="2800" baseline="-25000"/>
              <a:t>im</a:t>
            </a:r>
            <a:r>
              <a:rPr lang="en-US" sz="2800"/>
              <a:t> x b</a:t>
            </a:r>
            <a:r>
              <a:rPr lang="en-US" sz="2800" baseline="-25000"/>
              <a:t>mj</a:t>
            </a:r>
          </a:p>
        </p:txBody>
      </p:sp>
      <p:graphicFrame>
        <p:nvGraphicFramePr>
          <p:cNvPr id="419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56013" y="560388"/>
          <a:ext cx="25908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3" imgW="1282700" imgH="939800" progId="Equation.3">
                  <p:embed/>
                </p:oleObj>
              </mc:Choice>
              <mc:Fallback>
                <p:oleObj name="Equation" r:id="rId3" imgW="1282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560388"/>
                        <a:ext cx="25908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85013" y="457200"/>
          <a:ext cx="26670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5" imgW="1269449" imgH="939392" progId="Equation.3">
                  <p:embed/>
                </p:oleObj>
              </mc:Choice>
              <mc:Fallback>
                <p:oleObj name="Equation" r:id="rId5" imgW="1269449" imgH="93939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457200"/>
                        <a:ext cx="26670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4113212" y="685800"/>
            <a:ext cx="304800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722812" y="838200"/>
            <a:ext cx="2590800" cy="304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942012" y="914400"/>
            <a:ext cx="12954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V="1">
            <a:off x="4189412" y="762000"/>
            <a:ext cx="3810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722812" y="838200"/>
            <a:ext cx="320040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5942012" y="914400"/>
            <a:ext cx="20574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4189412" y="762000"/>
            <a:ext cx="495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4799012" y="838200"/>
            <a:ext cx="4419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5942012" y="914400"/>
            <a:ext cx="3200400" cy="1295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39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5" grpId="0" animBg="1"/>
      <p:bldP spid="41996" grpId="0" animBg="1"/>
      <p:bldP spid="41997" grpId="0" animBg="1"/>
      <p:bldP spid="41998" grpId="0" animBg="1"/>
      <p:bldP spid="41999" grpId="0" animBg="1"/>
      <p:bldP spid="42000" grpId="0" animBg="1"/>
      <p:bldP spid="42001" grpId="0" animBg="1"/>
      <p:bldP spid="420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228600"/>
            <a:ext cx="8229600" cy="6248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err="1"/>
              <a:t>Contoh</a:t>
            </a:r>
            <a:r>
              <a:rPr lang="en-US" dirty="0"/>
              <a:t> 10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err="1"/>
              <a:t>Diketahui</a:t>
            </a:r>
            <a:r>
              <a:rPr lang="en-US" dirty="0"/>
              <a:t> :                     </a:t>
            </a:r>
            <a:r>
              <a:rPr lang="id-ID" dirty="0" smtClean="0"/>
              <a:t>	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Tentukanlah</a:t>
            </a:r>
            <a:r>
              <a:rPr lang="en-US" dirty="0"/>
              <a:t>  A x B = 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dirty="0"/>
              <a:t>	</a:t>
            </a:r>
            <a:r>
              <a:rPr lang="es-ES" dirty="0" err="1"/>
              <a:t>Jawab</a:t>
            </a:r>
            <a:r>
              <a:rPr lang="es-ES" dirty="0"/>
              <a:t>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dirty="0"/>
          </a:p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>
              <a:lnSpc>
                <a:spcPct val="80000"/>
              </a:lnSpc>
            </a:pPr>
            <a:endParaRPr lang="es-E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800" dirty="0" err="1"/>
              <a:t>Dari</a:t>
            </a:r>
            <a:r>
              <a:rPr lang="es-ES" sz="2800" dirty="0"/>
              <a:t> </a:t>
            </a:r>
            <a:r>
              <a:rPr lang="es-ES" sz="2800" dirty="0" err="1"/>
              <a:t>soal</a:t>
            </a:r>
            <a:r>
              <a:rPr lang="es-ES" sz="2800" dirty="0"/>
              <a:t> </a:t>
            </a:r>
            <a:r>
              <a:rPr lang="es-ES" sz="2800" dirty="0" err="1"/>
              <a:t>diatas</a:t>
            </a:r>
            <a:r>
              <a:rPr lang="es-ES" sz="2800" dirty="0"/>
              <a:t> </a:t>
            </a:r>
            <a:r>
              <a:rPr lang="es-ES" sz="2800" dirty="0" err="1"/>
              <a:t>diketahui</a:t>
            </a:r>
            <a:r>
              <a:rPr lang="es-ES" sz="2800" dirty="0"/>
              <a:t> 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2800" dirty="0"/>
              <a:t>a</a:t>
            </a:r>
            <a:r>
              <a:rPr lang="es-ES" sz="2800" baseline="-25000" dirty="0"/>
              <a:t>11</a:t>
            </a:r>
            <a:r>
              <a:rPr lang="es-ES" sz="2800" dirty="0"/>
              <a:t> = 1 , a</a:t>
            </a:r>
            <a:r>
              <a:rPr lang="es-ES" sz="2800" baseline="-25000" dirty="0"/>
              <a:t>12</a:t>
            </a:r>
            <a:r>
              <a:rPr lang="es-ES" sz="2800" dirty="0"/>
              <a:t> = 2  ; a</a:t>
            </a:r>
            <a:r>
              <a:rPr lang="es-ES" sz="2800" baseline="-25000" dirty="0"/>
              <a:t>21</a:t>
            </a:r>
            <a:r>
              <a:rPr lang="es-ES" sz="2800" dirty="0"/>
              <a:t> = 3  ; a</a:t>
            </a:r>
            <a:r>
              <a:rPr lang="es-ES" sz="2800" baseline="-25000" dirty="0"/>
              <a:t>22</a:t>
            </a:r>
            <a:r>
              <a:rPr lang="es-ES" sz="2800" dirty="0"/>
              <a:t> = 4</a:t>
            </a:r>
            <a:endParaRPr 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b</a:t>
            </a:r>
            <a:r>
              <a:rPr lang="en-US" baseline="-25000" dirty="0"/>
              <a:t>11</a:t>
            </a:r>
            <a:r>
              <a:rPr lang="en-US" dirty="0"/>
              <a:t> = 5  ; b</a:t>
            </a:r>
            <a:r>
              <a:rPr lang="en-US" baseline="-25000" dirty="0"/>
              <a:t>12</a:t>
            </a:r>
            <a:r>
              <a:rPr lang="en-US" dirty="0"/>
              <a:t> = 6  ; b</a:t>
            </a:r>
            <a:r>
              <a:rPr lang="en-US" baseline="-25000" dirty="0"/>
              <a:t>13</a:t>
            </a:r>
            <a:r>
              <a:rPr lang="en-US" dirty="0"/>
              <a:t> = 9  ; b</a:t>
            </a:r>
            <a:r>
              <a:rPr lang="en-US" baseline="-25000" dirty="0"/>
              <a:t>21</a:t>
            </a:r>
            <a:r>
              <a:rPr lang="en-US" dirty="0"/>
              <a:t> = 7  ; b</a:t>
            </a:r>
            <a:r>
              <a:rPr lang="en-US" baseline="-25000" dirty="0"/>
              <a:t>22</a:t>
            </a:r>
            <a:r>
              <a:rPr lang="en-US" dirty="0"/>
              <a:t> = 8  ; b</a:t>
            </a:r>
            <a:r>
              <a:rPr lang="en-US" baseline="-25000" dirty="0"/>
              <a:t>23</a:t>
            </a:r>
            <a:r>
              <a:rPr lang="en-US" dirty="0"/>
              <a:t> = 0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51151"/>
              </p:ext>
            </p:extLst>
          </p:nvPr>
        </p:nvGraphicFramePr>
        <p:xfrm>
          <a:off x="4249472" y="705783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472" y="705783"/>
                        <a:ext cx="152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522413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56182"/>
              </p:ext>
            </p:extLst>
          </p:nvPr>
        </p:nvGraphicFramePr>
        <p:xfrm>
          <a:off x="8075612" y="629583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5" imgW="952500" imgH="457200" progId="Equation.3">
                  <p:embed/>
                </p:oleObj>
              </mc:Choice>
              <mc:Fallback>
                <p:oleObj name="Equation" r:id="rId5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612" y="629583"/>
                        <a:ext cx="213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017712" y="2895600"/>
          <a:ext cx="6324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7" imgW="2628900" imgH="482600" progId="Equation.3">
                  <p:embed/>
                </p:oleObj>
              </mc:Choice>
              <mc:Fallback>
                <p:oleObj name="Equation" r:id="rId7" imgW="262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2" y="2895600"/>
                        <a:ext cx="6324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4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0"/>
            <a:ext cx="86868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dimana</a:t>
            </a:r>
            <a:r>
              <a:rPr lang="en-US" dirty="0" smtClean="0"/>
              <a:t>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dirty="0" smtClean="0"/>
              <a:t>a</a:t>
            </a:r>
            <a:r>
              <a:rPr lang="es-ES" baseline="-25000" dirty="0" smtClean="0"/>
              <a:t>11</a:t>
            </a:r>
            <a:r>
              <a:rPr lang="es-ES" dirty="0" smtClean="0"/>
              <a:t> = 1 , a</a:t>
            </a:r>
            <a:r>
              <a:rPr lang="es-ES" baseline="-25000" dirty="0" smtClean="0"/>
              <a:t>12</a:t>
            </a:r>
            <a:r>
              <a:rPr lang="es-ES" dirty="0" smtClean="0"/>
              <a:t> = 2  ; a</a:t>
            </a:r>
            <a:r>
              <a:rPr lang="es-ES" baseline="-25000" dirty="0" smtClean="0"/>
              <a:t>21</a:t>
            </a:r>
            <a:r>
              <a:rPr lang="es-ES" dirty="0" smtClean="0"/>
              <a:t> = 3  ; a</a:t>
            </a:r>
            <a:r>
              <a:rPr lang="es-ES" baseline="-25000" dirty="0" smtClean="0"/>
              <a:t>22</a:t>
            </a:r>
            <a:r>
              <a:rPr lang="es-ES" dirty="0" smtClean="0"/>
              <a:t> = 4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b</a:t>
            </a:r>
            <a:r>
              <a:rPr lang="en-US" sz="2800" baseline="-25000" dirty="0"/>
              <a:t>11</a:t>
            </a:r>
            <a:r>
              <a:rPr lang="en-US" sz="2800" dirty="0"/>
              <a:t> = 5  ; b</a:t>
            </a:r>
            <a:r>
              <a:rPr lang="en-US" sz="2800" baseline="-25000" dirty="0"/>
              <a:t>12</a:t>
            </a:r>
            <a:r>
              <a:rPr lang="en-US" sz="2800" dirty="0"/>
              <a:t> = 6  ; b</a:t>
            </a:r>
            <a:r>
              <a:rPr lang="en-US" sz="2800" baseline="-25000" dirty="0"/>
              <a:t>13</a:t>
            </a:r>
            <a:r>
              <a:rPr lang="en-US" sz="2800" dirty="0"/>
              <a:t> = 9  ; b</a:t>
            </a:r>
            <a:r>
              <a:rPr lang="en-US" sz="2800" baseline="-25000" dirty="0"/>
              <a:t>21</a:t>
            </a:r>
            <a:r>
              <a:rPr lang="en-US" sz="2800" dirty="0"/>
              <a:t> = 7  ; b</a:t>
            </a:r>
            <a:r>
              <a:rPr lang="en-US" sz="2800" baseline="-25000" dirty="0"/>
              <a:t>22</a:t>
            </a:r>
            <a:r>
              <a:rPr lang="en-US" sz="2800" dirty="0"/>
              <a:t> = 8  ; b</a:t>
            </a:r>
            <a:r>
              <a:rPr lang="en-US" sz="2800" baseline="-25000" dirty="0"/>
              <a:t>23</a:t>
            </a:r>
            <a:r>
              <a:rPr lang="en-US" sz="2800" dirty="0"/>
              <a:t>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c</a:t>
            </a:r>
            <a:r>
              <a:rPr lang="en-US" sz="2800" baseline="-25000" dirty="0" smtClean="0"/>
              <a:t>11</a:t>
            </a:r>
            <a:r>
              <a:rPr lang="en-US" sz="2800" dirty="0" smtClean="0"/>
              <a:t> </a:t>
            </a:r>
            <a:r>
              <a:rPr lang="en-US" sz="2800" dirty="0"/>
              <a:t>= a</a:t>
            </a:r>
            <a:r>
              <a:rPr lang="en-US" sz="2800" baseline="-25000" dirty="0"/>
              <a:t>11</a:t>
            </a:r>
            <a:r>
              <a:rPr lang="en-US" sz="2800" dirty="0"/>
              <a:t> x b</a:t>
            </a:r>
            <a:r>
              <a:rPr lang="en-US" sz="2800" baseline="-25000" dirty="0"/>
              <a:t>11</a:t>
            </a:r>
            <a:r>
              <a:rPr lang="en-US" sz="2800" dirty="0"/>
              <a:t>  +  a</a:t>
            </a:r>
            <a:r>
              <a:rPr lang="en-US" sz="2800" baseline="-25000" dirty="0"/>
              <a:t>12</a:t>
            </a:r>
            <a:r>
              <a:rPr lang="en-US" sz="2800" dirty="0"/>
              <a:t> x b</a:t>
            </a:r>
            <a:r>
              <a:rPr lang="en-US" sz="2800" baseline="-25000" dirty="0"/>
              <a:t>21</a:t>
            </a:r>
            <a:r>
              <a:rPr lang="en-US" sz="2800" dirty="0"/>
              <a:t> =1.5 + 2.7 = 5 + 14 = 19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</a:t>
            </a:r>
            <a:r>
              <a:rPr lang="en-US" sz="2800" baseline="-25000" dirty="0"/>
              <a:t>12</a:t>
            </a:r>
            <a:r>
              <a:rPr lang="en-US" sz="2800" dirty="0"/>
              <a:t> = a</a:t>
            </a:r>
            <a:r>
              <a:rPr lang="en-US" sz="2800" baseline="-25000" dirty="0"/>
              <a:t>11</a:t>
            </a:r>
            <a:r>
              <a:rPr lang="en-US" sz="2800" dirty="0"/>
              <a:t> x b</a:t>
            </a:r>
            <a:r>
              <a:rPr lang="en-US" sz="2800" baseline="-25000" dirty="0"/>
              <a:t>12</a:t>
            </a:r>
            <a:r>
              <a:rPr lang="en-US" sz="2800" dirty="0"/>
              <a:t>  +  a</a:t>
            </a:r>
            <a:r>
              <a:rPr lang="en-US" sz="2800" baseline="-25000" dirty="0"/>
              <a:t>12</a:t>
            </a:r>
            <a:r>
              <a:rPr lang="en-US" sz="2800" dirty="0"/>
              <a:t> x b</a:t>
            </a:r>
            <a:r>
              <a:rPr lang="en-US" sz="2800" baseline="-25000" dirty="0"/>
              <a:t>22</a:t>
            </a:r>
            <a:r>
              <a:rPr lang="en-US" sz="2800" dirty="0"/>
              <a:t> = 1.6 + 2.8 = 6 + 16 = 22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</a:t>
            </a:r>
            <a:r>
              <a:rPr lang="en-US" sz="2800" baseline="-25000" dirty="0"/>
              <a:t>13</a:t>
            </a:r>
            <a:r>
              <a:rPr lang="en-US" sz="2800" dirty="0"/>
              <a:t> = a</a:t>
            </a:r>
            <a:r>
              <a:rPr lang="en-US" sz="2800" baseline="-25000" dirty="0"/>
              <a:t>11</a:t>
            </a:r>
            <a:r>
              <a:rPr lang="en-US" sz="2800" dirty="0"/>
              <a:t> x b</a:t>
            </a:r>
            <a:r>
              <a:rPr lang="en-US" sz="2800" baseline="-25000" dirty="0"/>
              <a:t>13</a:t>
            </a:r>
            <a:r>
              <a:rPr lang="en-US" sz="2800" dirty="0"/>
              <a:t>  +  a</a:t>
            </a:r>
            <a:r>
              <a:rPr lang="en-US" sz="2800" baseline="-25000" dirty="0"/>
              <a:t>12</a:t>
            </a:r>
            <a:r>
              <a:rPr lang="en-US" sz="2800" dirty="0"/>
              <a:t> x b</a:t>
            </a:r>
            <a:r>
              <a:rPr lang="en-US" sz="2800" baseline="-25000" dirty="0"/>
              <a:t>23</a:t>
            </a:r>
            <a:r>
              <a:rPr lang="en-US" sz="2800" dirty="0"/>
              <a:t> = 1.9 + 2.0 = 9 + 0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</a:t>
            </a:r>
            <a:r>
              <a:rPr lang="en-US" sz="2800" baseline="-25000" dirty="0"/>
              <a:t>21</a:t>
            </a:r>
            <a:r>
              <a:rPr lang="en-US" sz="2800" dirty="0"/>
              <a:t> = a</a:t>
            </a:r>
            <a:r>
              <a:rPr lang="en-US" sz="2800" baseline="-25000" dirty="0"/>
              <a:t>21</a:t>
            </a:r>
            <a:r>
              <a:rPr lang="en-US" sz="2800" dirty="0"/>
              <a:t> x b</a:t>
            </a:r>
            <a:r>
              <a:rPr lang="en-US" sz="2800" baseline="-25000" dirty="0"/>
              <a:t>11</a:t>
            </a:r>
            <a:r>
              <a:rPr lang="en-US" sz="2800" dirty="0"/>
              <a:t>  +  a</a:t>
            </a:r>
            <a:r>
              <a:rPr lang="en-US" sz="2800" baseline="-25000" dirty="0"/>
              <a:t>22</a:t>
            </a:r>
            <a:r>
              <a:rPr lang="en-US" sz="2800" dirty="0"/>
              <a:t> x b</a:t>
            </a:r>
            <a:r>
              <a:rPr lang="en-US" sz="2800" baseline="-25000" dirty="0"/>
              <a:t>21</a:t>
            </a:r>
            <a:r>
              <a:rPr lang="en-US" sz="2800" dirty="0"/>
              <a:t> = 3.5 + 4.7 = 15 + 28 = 43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</a:t>
            </a:r>
            <a:r>
              <a:rPr lang="en-US" sz="2800" baseline="-25000" dirty="0"/>
              <a:t>22</a:t>
            </a:r>
            <a:r>
              <a:rPr lang="en-US" sz="2800" dirty="0"/>
              <a:t> = a</a:t>
            </a:r>
            <a:r>
              <a:rPr lang="en-US" sz="2800" baseline="-25000" dirty="0"/>
              <a:t>21</a:t>
            </a:r>
            <a:r>
              <a:rPr lang="en-US" sz="2800" dirty="0"/>
              <a:t> x b</a:t>
            </a:r>
            <a:r>
              <a:rPr lang="en-US" sz="2800" baseline="-25000" dirty="0"/>
              <a:t>12</a:t>
            </a:r>
            <a:r>
              <a:rPr lang="en-US" sz="2800" dirty="0"/>
              <a:t>  +  a</a:t>
            </a:r>
            <a:r>
              <a:rPr lang="en-US" sz="2800" baseline="-25000" dirty="0"/>
              <a:t>22</a:t>
            </a:r>
            <a:r>
              <a:rPr lang="en-US" sz="2800" dirty="0"/>
              <a:t> x b</a:t>
            </a:r>
            <a:r>
              <a:rPr lang="en-US" sz="2800" baseline="-25000" dirty="0"/>
              <a:t>22</a:t>
            </a:r>
            <a:r>
              <a:rPr lang="en-US" sz="2800" dirty="0"/>
              <a:t> = 3.6 + 4.8 = 18 + 32 = 50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</a:t>
            </a:r>
            <a:r>
              <a:rPr lang="en-US" sz="2800" baseline="-25000" dirty="0"/>
              <a:t>23</a:t>
            </a:r>
            <a:r>
              <a:rPr lang="en-US" sz="2800" dirty="0"/>
              <a:t> = a</a:t>
            </a:r>
            <a:r>
              <a:rPr lang="en-US" sz="2800" baseline="-25000" dirty="0"/>
              <a:t>21</a:t>
            </a:r>
            <a:r>
              <a:rPr lang="en-US" sz="2800" dirty="0"/>
              <a:t> x b</a:t>
            </a:r>
            <a:r>
              <a:rPr lang="en-US" sz="2800" baseline="-25000" dirty="0"/>
              <a:t>13</a:t>
            </a:r>
            <a:r>
              <a:rPr lang="en-US" sz="2800" dirty="0"/>
              <a:t>  +  a</a:t>
            </a:r>
            <a:r>
              <a:rPr lang="en-US" sz="2800" baseline="-25000" dirty="0"/>
              <a:t>22</a:t>
            </a:r>
            <a:r>
              <a:rPr lang="en-US" sz="2800" dirty="0"/>
              <a:t> x b</a:t>
            </a:r>
            <a:r>
              <a:rPr lang="en-US" sz="2800" baseline="-25000" dirty="0"/>
              <a:t>23</a:t>
            </a:r>
            <a:r>
              <a:rPr lang="en-US" sz="2800" dirty="0"/>
              <a:t> = 3.9 + 4.0 = 27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Maka</a:t>
            </a:r>
            <a:r>
              <a:rPr lang="en-US" dirty="0" smtClean="0"/>
              <a:t>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191052"/>
              </p:ext>
            </p:extLst>
          </p:nvPr>
        </p:nvGraphicFramePr>
        <p:xfrm>
          <a:off x="1989137" y="5638800"/>
          <a:ext cx="7766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3" imgW="2578100" imgH="457200" progId="Equation.DSMT4">
                  <p:embed/>
                </p:oleObj>
              </mc:Choice>
              <mc:Fallback>
                <p:oleObj name="Equation" r:id="rId3" imgW="2578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7" y="5638800"/>
                        <a:ext cx="7766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24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2" y="274638"/>
            <a:ext cx="8229600" cy="868362"/>
          </a:xfrm>
        </p:spPr>
        <p:txBody>
          <a:bodyPr/>
          <a:lstStyle/>
          <a:p>
            <a:pPr eaLnBrk="1" hangingPunct="1"/>
            <a:r>
              <a:rPr smtClean="0"/>
              <a:t>soal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143001"/>
            <a:ext cx="8229600" cy="4983163"/>
          </a:xfrm>
        </p:spPr>
        <p:txBody>
          <a:bodyPr/>
          <a:lstStyle/>
          <a:p>
            <a:pPr eaLnBrk="1" hangingPunct="1"/>
            <a:r>
              <a:rPr lang="en-US" smtClean="0"/>
              <a:t>Diketahui matriks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Tentukanlah tiap hasil kali matriks ( jika mungkin) ?</a:t>
            </a:r>
          </a:p>
          <a:p>
            <a:pPr eaLnBrk="1" hangingPunct="1"/>
            <a:r>
              <a:rPr lang="en-US" smtClean="0"/>
              <a:t>a. CA		c. AC		e. BC</a:t>
            </a:r>
          </a:p>
          <a:p>
            <a:pPr eaLnBrk="1" hangingPunct="1"/>
            <a:r>
              <a:rPr lang="en-US" smtClean="0"/>
              <a:t>b. CB		d. AB		f. BA</a:t>
            </a:r>
          </a:p>
          <a:p>
            <a:pPr eaLnBrk="1" hangingPunct="1"/>
            <a:endParaRPr lang="en-US" smtClean="0"/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200672"/>
              </p:ext>
            </p:extLst>
          </p:nvPr>
        </p:nvGraphicFramePr>
        <p:xfrm>
          <a:off x="2005880" y="1556792"/>
          <a:ext cx="5791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3289300" imgH="711200" progId="Equation.3">
                  <p:embed/>
                </p:oleObj>
              </mc:Choice>
              <mc:Fallback>
                <p:oleObj name="Equation" r:id="rId3" imgW="3289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880" y="1556792"/>
                        <a:ext cx="5791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7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PEMANGKATAN MATRIKS</a:t>
            </a:r>
          </a:p>
          <a:p>
            <a:pPr algn="ctr"/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TRANPOSE MATRIKS</a:t>
            </a:r>
          </a:p>
          <a:p>
            <a:pPr algn="r"/>
            <a:r>
              <a:rPr lang="en-US" sz="5400" dirty="0" smtClean="0"/>
              <a:t>KESAMAAN MATRIKS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37166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7144" y="624110"/>
            <a:ext cx="9794472" cy="1280890"/>
          </a:xfrm>
        </p:spPr>
        <p:txBody>
          <a:bodyPr/>
          <a:lstStyle/>
          <a:p>
            <a:pPr marL="749300" indent="-749300"/>
            <a:r>
              <a:rPr dirty="0" smtClean="0"/>
              <a:t>4.  PEMANGKATAN MATRIKS PERSEGI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587474" y="1772816"/>
            <a:ext cx="8913078" cy="37776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Defenisi</a:t>
            </a:r>
            <a:r>
              <a:rPr lang="en-US" dirty="0" smtClean="0"/>
              <a:t> 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: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532226"/>
              </p:ext>
            </p:extLst>
          </p:nvPr>
        </p:nvGraphicFramePr>
        <p:xfrm>
          <a:off x="3142084" y="2780928"/>
          <a:ext cx="29718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3" imgW="863600" imgH="1625600" progId="Equation.3">
                  <p:embed/>
                </p:oleObj>
              </mc:Choice>
              <mc:Fallback>
                <p:oleObj name="Equation" r:id="rId3" imgW="8636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084" y="2780928"/>
                        <a:ext cx="29718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6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260739"/>
            <a:ext cx="8686800" cy="6858000"/>
          </a:xfrm>
        </p:spPr>
        <p:txBody>
          <a:bodyPr/>
          <a:lstStyle/>
          <a:p>
            <a:pPr marL="509588" indent="-509588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11 :</a:t>
            </a:r>
          </a:p>
          <a:p>
            <a:pPr marL="509588" indent="-509588">
              <a:buNone/>
            </a:pPr>
            <a:r>
              <a:rPr lang="en-US" dirty="0" smtClean="0"/>
              <a:t>	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:</a:t>
            </a:r>
          </a:p>
          <a:p>
            <a:pPr marL="509588" indent="-509588">
              <a:buNone/>
            </a:pPr>
            <a:r>
              <a:rPr lang="en-US" dirty="0" smtClean="0"/>
              <a:t>	a.  </a:t>
            </a:r>
            <a:r>
              <a:rPr lang="en-US" dirty="0" err="1" smtClean="0"/>
              <a:t>Tentukanlah</a:t>
            </a:r>
            <a:r>
              <a:rPr lang="en-US" dirty="0" smtClean="0"/>
              <a:t> :  </a:t>
            </a:r>
          </a:p>
          <a:p>
            <a:pPr marL="509588" indent="-509588">
              <a:buNone/>
            </a:pPr>
            <a:r>
              <a:rPr lang="en-US" dirty="0" smtClean="0"/>
              <a:t>		(</a:t>
            </a:r>
            <a:r>
              <a:rPr lang="en-US" dirty="0" err="1" smtClean="0"/>
              <a:t>i</a:t>
            </a:r>
            <a:r>
              <a:rPr lang="en-US" dirty="0" smtClean="0"/>
              <a:t>) A</a:t>
            </a:r>
            <a:r>
              <a:rPr lang="en-US" baseline="30000" dirty="0" smtClean="0"/>
              <a:t>2</a:t>
            </a:r>
            <a:r>
              <a:rPr lang="en-US" dirty="0" smtClean="0"/>
              <a:t>              (ii) A</a:t>
            </a:r>
            <a:r>
              <a:rPr lang="en-US" baseline="30000" dirty="0" smtClean="0"/>
              <a:t>3</a:t>
            </a:r>
            <a:r>
              <a:rPr lang="en-US" dirty="0" smtClean="0"/>
              <a:t>          (iii)  A</a:t>
            </a:r>
            <a:r>
              <a:rPr lang="en-US" baseline="30000" dirty="0" smtClean="0"/>
              <a:t>4</a:t>
            </a:r>
          </a:p>
          <a:p>
            <a:pPr marL="509588" indent="-509588">
              <a:buNone/>
            </a:pPr>
            <a:r>
              <a:rPr lang="en-US" baseline="30000" dirty="0" smtClean="0"/>
              <a:t>	</a:t>
            </a:r>
            <a:r>
              <a:rPr lang="en-US" dirty="0" smtClean="0"/>
              <a:t>b.  </a:t>
            </a:r>
            <a:r>
              <a:rPr lang="en-US" dirty="0" err="1" smtClean="0"/>
              <a:t>Tentukanlah</a:t>
            </a:r>
            <a:r>
              <a:rPr lang="en-US" dirty="0" smtClean="0"/>
              <a:t> : A</a:t>
            </a:r>
            <a:r>
              <a:rPr lang="en-US" baseline="30000" dirty="0" smtClean="0"/>
              <a:t>3</a:t>
            </a:r>
            <a:r>
              <a:rPr lang="en-US" dirty="0" smtClean="0"/>
              <a:t> - 4A</a:t>
            </a:r>
            <a:r>
              <a:rPr lang="en-US" baseline="30000" dirty="0" smtClean="0"/>
              <a:t>2</a:t>
            </a:r>
            <a:r>
              <a:rPr lang="en-US" dirty="0" smtClean="0"/>
              <a:t> + A - 4I ( </a:t>
            </a:r>
            <a:r>
              <a:rPr lang="en-US" dirty="0" err="1" smtClean="0"/>
              <a:t>dengan</a:t>
            </a:r>
            <a:r>
              <a:rPr lang="en-US" dirty="0" smtClean="0"/>
              <a:t> 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) ?</a:t>
            </a:r>
          </a:p>
          <a:p>
            <a:pPr marL="509588" indent="-509588">
              <a:buNone/>
            </a:pPr>
            <a:r>
              <a:rPr lang="en-US" dirty="0" smtClean="0"/>
              <a:t>	</a:t>
            </a:r>
            <a:r>
              <a:rPr lang="en-US" dirty="0" err="1" smtClean="0"/>
              <a:t>Jawab</a:t>
            </a:r>
            <a:r>
              <a:rPr lang="en-US" dirty="0" smtClean="0"/>
              <a:t> : a.</a:t>
            </a:r>
          </a:p>
          <a:p>
            <a:pPr marL="509588" indent="-509588">
              <a:buNone/>
            </a:pPr>
            <a:endParaRPr lang="en-US" dirty="0" smtClean="0"/>
          </a:p>
          <a:p>
            <a:pPr marL="509588" indent="-509588">
              <a:buNone/>
            </a:pPr>
            <a:endParaRPr lang="en-US" dirty="0" smtClean="0"/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61789"/>
              </p:ext>
            </p:extLst>
          </p:nvPr>
        </p:nvGraphicFramePr>
        <p:xfrm>
          <a:off x="5806380" y="404664"/>
          <a:ext cx="175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3" imgW="825500" imgH="457200" progId="Equation.3">
                  <p:embed/>
                </p:oleObj>
              </mc:Choice>
              <mc:Fallback>
                <p:oleObj name="Equation" r:id="rId3" imgW="825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380" y="404664"/>
                        <a:ext cx="1752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458025"/>
              </p:ext>
            </p:extLst>
          </p:nvPr>
        </p:nvGraphicFramePr>
        <p:xfrm>
          <a:off x="2638028" y="3861048"/>
          <a:ext cx="8419157" cy="181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5" imgW="4660560" imgH="939600" progId="Equation.3">
                  <p:embed/>
                </p:oleObj>
              </mc:Choice>
              <mc:Fallback>
                <p:oleObj name="Equation" r:id="rId5" imgW="4660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028" y="3861048"/>
                        <a:ext cx="8419157" cy="1810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76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7828" y="1600200"/>
            <a:ext cx="9828584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	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s-ES" sz="2800" dirty="0"/>
              <a:t>b)  </a:t>
            </a:r>
            <a:r>
              <a:rPr lang="es-ES" sz="2800" dirty="0" err="1"/>
              <a:t>Dengan</a:t>
            </a:r>
            <a:r>
              <a:rPr lang="es-ES" sz="2800" dirty="0"/>
              <a:t> </a:t>
            </a:r>
            <a:r>
              <a:rPr lang="es-ES" sz="2800" dirty="0" err="1"/>
              <a:t>menggunakan</a:t>
            </a:r>
            <a:r>
              <a:rPr lang="es-ES" sz="2800" dirty="0"/>
              <a:t> </a:t>
            </a:r>
            <a:r>
              <a:rPr lang="es-ES" sz="2800" dirty="0" err="1"/>
              <a:t>hasil</a:t>
            </a:r>
            <a:r>
              <a:rPr lang="es-ES" sz="2800" dirty="0"/>
              <a:t> pada </a:t>
            </a:r>
            <a:r>
              <a:rPr lang="es-ES" sz="2800" dirty="0" err="1" smtClean="0"/>
              <a:t>bagian</a:t>
            </a:r>
            <a:r>
              <a:rPr lang="es-ES" sz="2800" dirty="0" smtClean="0"/>
              <a:t> a </a:t>
            </a:r>
            <a:r>
              <a:rPr lang="es-ES" sz="2800" dirty="0" err="1"/>
              <a:t>diatas</a:t>
            </a:r>
            <a:r>
              <a:rPr lang="es-ES" sz="2800" dirty="0"/>
              <a:t> </a:t>
            </a:r>
            <a:r>
              <a:rPr lang="es-ES" sz="2800" dirty="0" err="1"/>
              <a:t>diperoleh</a:t>
            </a:r>
            <a:r>
              <a:rPr lang="es-ES" sz="2800" dirty="0"/>
              <a:t> :</a:t>
            </a:r>
          </a:p>
          <a:p>
            <a:pPr eaLnBrk="1" hangingPunct="1">
              <a:buFontTx/>
              <a:buNone/>
            </a:pPr>
            <a:r>
              <a:rPr lang="id-ID" sz="2800" dirty="0" smtClean="0"/>
              <a:t>	</a:t>
            </a:r>
            <a:r>
              <a:rPr lang="es-ES" sz="2800" dirty="0" smtClean="0"/>
              <a:t>A3 </a:t>
            </a:r>
            <a:r>
              <a:rPr lang="es-ES" sz="2800" dirty="0"/>
              <a:t>– 4A2 + A – 4I </a:t>
            </a: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graphicFrame>
        <p:nvGraphicFramePr>
          <p:cNvPr id="8704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20221526"/>
              </p:ext>
            </p:extLst>
          </p:nvPr>
        </p:nvGraphicFramePr>
        <p:xfrm>
          <a:off x="2205980" y="476673"/>
          <a:ext cx="7416824" cy="102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Equation" r:id="rId3" imgW="3200400" imgH="457200" progId="Equation.3">
                  <p:embed/>
                </p:oleObj>
              </mc:Choice>
              <mc:Fallback>
                <p:oleObj name="Equation" r:id="rId3" imgW="32004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980" y="476673"/>
                        <a:ext cx="7416824" cy="1025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98440972"/>
              </p:ext>
            </p:extLst>
          </p:nvPr>
        </p:nvGraphicFramePr>
        <p:xfrm>
          <a:off x="2205980" y="1600200"/>
          <a:ext cx="8640960" cy="102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Equation" r:id="rId5" imgW="3543300" imgH="457200" progId="Equation.3">
                  <p:embed/>
                </p:oleObj>
              </mc:Choice>
              <mc:Fallback>
                <p:oleObj name="Equation" r:id="rId5" imgW="35433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980" y="1600200"/>
                        <a:ext cx="8640960" cy="1022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622624"/>
              </p:ext>
            </p:extLst>
          </p:nvPr>
        </p:nvGraphicFramePr>
        <p:xfrm>
          <a:off x="4438228" y="3717031"/>
          <a:ext cx="4608512" cy="278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7" imgW="2946400" imgH="1422400" progId="Equation.3">
                  <p:embed/>
                </p:oleObj>
              </mc:Choice>
              <mc:Fallback>
                <p:oleObj name="Equation" r:id="rId7" imgW="29464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228" y="3717031"/>
                        <a:ext cx="4608512" cy="278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01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5.  TRANSPOS MATRIKS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1600201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b="1" dirty="0" err="1"/>
              <a:t>Pengertian</a:t>
            </a:r>
            <a:r>
              <a:rPr lang="en-US" sz="2800" b="1" dirty="0"/>
              <a:t> </a:t>
            </a:r>
            <a:r>
              <a:rPr lang="en-US" sz="2800" b="1" dirty="0" err="1"/>
              <a:t>Transpos</a:t>
            </a:r>
            <a:r>
              <a:rPr lang="en-US" sz="2800" b="1" dirty="0"/>
              <a:t> </a:t>
            </a:r>
            <a:r>
              <a:rPr lang="en-US" sz="2800" b="1" dirty="0" err="1"/>
              <a:t>Matriks</a:t>
            </a:r>
            <a:r>
              <a:rPr lang="en-US" sz="28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Transpos</a:t>
            </a:r>
            <a:r>
              <a:rPr lang="en-US" sz="2800" b="1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pengubahan</a:t>
            </a:r>
            <a:r>
              <a:rPr lang="en-US" sz="2800" dirty="0"/>
              <a:t> </a:t>
            </a:r>
            <a:r>
              <a:rPr lang="en-US" sz="2800" b="1" dirty="0" err="1"/>
              <a:t>baris</a:t>
            </a:r>
            <a:r>
              <a:rPr lang="en-US" sz="2800" b="1" dirty="0"/>
              <a:t> </a:t>
            </a:r>
            <a:r>
              <a:rPr lang="en-US" sz="2800" b="1" dirty="0" err="1"/>
              <a:t>menjadi</a:t>
            </a:r>
            <a:r>
              <a:rPr lang="en-US" sz="2800" b="1" dirty="0"/>
              <a:t> </a:t>
            </a:r>
            <a:r>
              <a:rPr lang="en-US" sz="2800" b="1" dirty="0" err="1"/>
              <a:t>kolom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kolom</a:t>
            </a:r>
            <a:r>
              <a:rPr lang="en-US" sz="2800" b="1" dirty="0"/>
              <a:t> </a:t>
            </a:r>
            <a:r>
              <a:rPr lang="en-US" sz="2800" b="1" dirty="0" err="1"/>
              <a:t>menjadi</a:t>
            </a:r>
            <a:r>
              <a:rPr lang="en-US" sz="2800" b="1" dirty="0"/>
              <a:t> </a:t>
            </a:r>
            <a:r>
              <a:rPr lang="en-US" sz="2800" b="1" dirty="0" err="1"/>
              <a:t>baris</a:t>
            </a:r>
            <a:r>
              <a:rPr lang="en-US" sz="2800" b="1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Transpos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A </a:t>
            </a:r>
            <a:r>
              <a:rPr lang="en-US" sz="2800" dirty="0" err="1"/>
              <a:t>dinotasikan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A</a:t>
            </a:r>
            <a:r>
              <a:rPr lang="en-US" sz="2800" baseline="30000" dirty="0"/>
              <a:t>t </a:t>
            </a:r>
            <a:r>
              <a:rPr lang="en-US" sz="2800" dirty="0" err="1"/>
              <a:t>atau</a:t>
            </a:r>
            <a:r>
              <a:rPr lang="en-US" sz="2800" dirty="0"/>
              <a:t>      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A </a:t>
            </a:r>
            <a:r>
              <a:rPr lang="en-US" sz="2800" dirty="0" err="1"/>
              <a:t>dinyatakan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32763" y="2586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25860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8275" y="4648200"/>
          <a:ext cx="31146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5" imgW="1536700" imgH="939800" progId="Equation.3">
                  <p:embed/>
                </p:oleObj>
              </mc:Choice>
              <mc:Fallback>
                <p:oleObj name="Equation" r:id="rId5" imgW="1536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48200"/>
                        <a:ext cx="31146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460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88710"/>
              </p:ext>
            </p:extLst>
          </p:nvPr>
        </p:nvGraphicFramePr>
        <p:xfrm>
          <a:off x="4654252" y="3763964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252" y="3763964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3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304800"/>
            <a:ext cx="8305800" cy="6324600"/>
          </a:xfrm>
        </p:spPr>
        <p:txBody>
          <a:bodyPr rtlCol="0">
            <a:normAutofit lnSpcReduction="10000"/>
          </a:bodyPr>
          <a:lstStyle/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tranpos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dinyatakan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: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	A</a:t>
            </a:r>
            <a:r>
              <a:rPr lang="en-US" sz="2800" baseline="30000" dirty="0"/>
              <a:t>T</a:t>
            </a:r>
            <a:r>
              <a:rPr lang="en-US" sz="2800" dirty="0"/>
              <a:t> = 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 err="1"/>
              <a:t>Contoh</a:t>
            </a:r>
            <a:r>
              <a:rPr lang="en-US" sz="2800" dirty="0"/>
              <a:t> 12: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id-ID" sz="2800" dirty="0" smtClean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 err="1"/>
              <a:t>Tentukanlah</a:t>
            </a:r>
            <a:r>
              <a:rPr lang="en-US" sz="2800" dirty="0"/>
              <a:t> </a:t>
            </a:r>
            <a:r>
              <a:rPr lang="en-US" sz="2800" dirty="0" err="1"/>
              <a:t>transpos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 ( A</a:t>
            </a:r>
            <a:r>
              <a:rPr lang="en-US" sz="2800" baseline="30000" dirty="0"/>
              <a:t>T</a:t>
            </a:r>
            <a:r>
              <a:rPr lang="en-US" sz="2800" dirty="0"/>
              <a:t>) ?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</p:txBody>
      </p:sp>
      <p:graphicFrame>
        <p:nvGraphicFramePr>
          <p:cNvPr id="49179" name="Object 2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0134079"/>
              </p:ext>
            </p:extLst>
          </p:nvPr>
        </p:nvGraphicFramePr>
        <p:xfrm>
          <a:off x="2982913" y="1533525"/>
          <a:ext cx="2184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3" imgW="1282700" imgH="939800" progId="Equation.3">
                  <p:embed/>
                </p:oleObj>
              </mc:Choice>
              <mc:Fallback>
                <p:oleObj name="Equation" r:id="rId3" imgW="1282700" imgH="939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533525"/>
                        <a:ext cx="2184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2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491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787070"/>
              </p:ext>
            </p:extLst>
          </p:nvPr>
        </p:nvGraphicFramePr>
        <p:xfrm>
          <a:off x="2981418" y="4293096"/>
          <a:ext cx="198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5" imgW="952500" imgH="457200" progId="Equation.3">
                  <p:embed/>
                </p:oleObj>
              </mc:Choice>
              <mc:Fallback>
                <p:oleObj name="Equation" r:id="rId5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418" y="4293096"/>
                        <a:ext cx="198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0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924" y="620688"/>
            <a:ext cx="7680325" cy="864096"/>
          </a:xfrm>
        </p:spPr>
        <p:txBody>
          <a:bodyPr>
            <a:normAutofit/>
          </a:bodyPr>
          <a:lstStyle/>
          <a:p>
            <a:pPr eaLnBrk="1" hangingPunct="1"/>
            <a:r>
              <a:rPr dirty="0" smtClean="0"/>
              <a:t>MATRIKS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21804" y="1628800"/>
            <a:ext cx="11377264" cy="4437856"/>
          </a:xfrm>
        </p:spPr>
        <p:txBody>
          <a:bodyPr rtlCol="0">
            <a:normAutofit/>
          </a:bodyPr>
          <a:lstStyle/>
          <a:p>
            <a:pPr marL="538163" indent="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 err="1"/>
              <a:t>Pengertian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endParaRPr lang="en-US" sz="2800" dirty="0"/>
          </a:p>
          <a:p>
            <a:pPr marL="609600" indent="-609600" algn="just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 smtClean="0"/>
              <a:t>	</a:t>
            </a:r>
            <a:r>
              <a:rPr lang="en-US" sz="2800" dirty="0" err="1" smtClean="0"/>
              <a:t>Matriks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 (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unsur</a:t>
            </a:r>
            <a:r>
              <a:rPr lang="en-US" sz="2800" dirty="0"/>
              <a:t>) yang </a:t>
            </a:r>
            <a:r>
              <a:rPr lang="en-US" sz="2800" dirty="0" err="1"/>
              <a:t>disusun</a:t>
            </a:r>
            <a:r>
              <a:rPr lang="en-US" sz="2800" dirty="0"/>
              <a:t> </a:t>
            </a:r>
            <a:r>
              <a:rPr lang="en-US" sz="2800" dirty="0" err="1"/>
              <a:t>menurut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.</a:t>
            </a:r>
          </a:p>
          <a:p>
            <a:pPr marL="609600" indent="-609600" algn="just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yang </a:t>
            </a:r>
            <a:r>
              <a:rPr lang="en-US" sz="2800" dirty="0" err="1"/>
              <a:t>tersusun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b="1" dirty="0" err="1"/>
              <a:t>elemen</a:t>
            </a:r>
            <a:r>
              <a:rPr lang="en-US" sz="2800" b="1" dirty="0"/>
              <a:t> – </a:t>
            </a:r>
            <a:r>
              <a:rPr lang="en-US" sz="2800" b="1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 err="1"/>
              <a:t>komponen</a:t>
            </a:r>
            <a:r>
              <a:rPr lang="en-US" sz="2800" b="1" dirty="0"/>
              <a:t> – </a:t>
            </a:r>
            <a:r>
              <a:rPr lang="en-US" sz="2800" b="1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.</a:t>
            </a:r>
          </a:p>
          <a:p>
            <a:pPr marL="609600" indent="-609600" algn="just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dinyatakan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  <a:r>
              <a:rPr lang="en-US" sz="2800" dirty="0" err="1"/>
              <a:t>kapital</a:t>
            </a:r>
            <a:r>
              <a:rPr lang="en-US" sz="2800" dirty="0"/>
              <a:t>.</a:t>
            </a:r>
          </a:p>
          <a:p>
            <a:pPr marL="609600" indent="-609600" algn="just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x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b="1" dirty="0" err="1"/>
              <a:t>Ordo</a:t>
            </a:r>
            <a:r>
              <a:rPr lang="en-US" sz="2800" b="1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 err="1"/>
              <a:t>ukuran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7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200054"/>
            <a:ext cx="8229600" cy="665794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Jawab</a:t>
            </a:r>
            <a:r>
              <a:rPr lang="en-US" sz="2800" dirty="0"/>
              <a:t> :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                       </a:t>
            </a:r>
            <a:r>
              <a:rPr lang="en-US" sz="2800" dirty="0" err="1"/>
              <a:t>maka</a:t>
            </a:r>
            <a:r>
              <a:rPr lang="en-US" sz="2800" dirty="0"/>
              <a:t>  A</a:t>
            </a:r>
            <a:r>
              <a:rPr lang="en-US" sz="2800" baseline="30000" dirty="0"/>
              <a:t>T</a:t>
            </a:r>
            <a:r>
              <a:rPr lang="en-US" sz="2800" dirty="0"/>
              <a:t> = 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b="1" dirty="0" err="1"/>
              <a:t>Jika</a:t>
            </a:r>
            <a:r>
              <a:rPr lang="en-US" sz="2800" b="1" dirty="0"/>
              <a:t> A = A</a:t>
            </a:r>
            <a:r>
              <a:rPr lang="en-US" sz="2800" b="1" baseline="30000" dirty="0"/>
              <a:t>T</a:t>
            </a:r>
            <a:r>
              <a:rPr lang="en-US" sz="2800" b="1" dirty="0"/>
              <a:t>  </a:t>
            </a:r>
            <a:r>
              <a:rPr lang="en-US" sz="2800" b="1" dirty="0" err="1"/>
              <a:t>maka</a:t>
            </a:r>
            <a:r>
              <a:rPr lang="en-US" sz="2800" b="1" dirty="0"/>
              <a:t> A </a:t>
            </a:r>
            <a:r>
              <a:rPr lang="en-US" sz="2800" b="1" dirty="0" err="1"/>
              <a:t>disebut</a:t>
            </a:r>
            <a:r>
              <a:rPr lang="en-US" sz="2800" b="1" dirty="0"/>
              <a:t> </a:t>
            </a:r>
            <a:r>
              <a:rPr lang="en-US" sz="2800" b="1" dirty="0" err="1"/>
              <a:t>matriks</a:t>
            </a:r>
            <a:r>
              <a:rPr lang="en-US" sz="2800" b="1" dirty="0"/>
              <a:t> </a:t>
            </a:r>
            <a:r>
              <a:rPr lang="en-US" sz="2800" b="1" dirty="0" err="1"/>
              <a:t>Simetri</a:t>
            </a:r>
            <a:r>
              <a:rPr lang="en-US" sz="2800" dirty="0"/>
              <a:t>.</a:t>
            </a:r>
          </a:p>
          <a:p>
            <a:pPr eaLnBrk="1" hangingPunct="1">
              <a:buFontTx/>
              <a:buNone/>
            </a:pPr>
            <a:r>
              <a:rPr lang="en-US" sz="2800" dirty="0" err="1"/>
              <a:t>Contoh</a:t>
            </a:r>
            <a:r>
              <a:rPr lang="en-US" sz="2800" dirty="0"/>
              <a:t> 13 :</a:t>
            </a:r>
          </a:p>
          <a:p>
            <a:pPr eaLnBrk="1" hangingPunct="1">
              <a:buFontTx/>
              <a:buNone/>
            </a:pPr>
            <a:endParaRPr lang="id-ID" sz="2800" dirty="0" smtClean="0"/>
          </a:p>
          <a:p>
            <a:pPr eaLnBrk="1" hangingPunct="1">
              <a:buFontTx/>
              <a:buNone/>
            </a:pPr>
            <a:r>
              <a:rPr lang="en-US" sz="2800" dirty="0" err="1" smtClean="0"/>
              <a:t>Jika</a:t>
            </a:r>
            <a:r>
              <a:rPr lang="en-US" sz="2800" dirty="0" smtClean="0"/>
              <a:t>                      </a:t>
            </a:r>
            <a:r>
              <a:rPr lang="en-US" sz="2800" dirty="0"/>
              <a:t>, </a:t>
            </a:r>
            <a:r>
              <a:rPr lang="en-US" sz="2800" dirty="0" err="1"/>
              <a:t>Tentukanlah</a:t>
            </a:r>
            <a:r>
              <a:rPr lang="en-US" sz="2800" dirty="0"/>
              <a:t> A</a:t>
            </a:r>
            <a:r>
              <a:rPr lang="en-US" sz="2800" baseline="30000" dirty="0"/>
              <a:t>T</a:t>
            </a:r>
            <a:r>
              <a:rPr lang="en-US" sz="2800" dirty="0"/>
              <a:t> ?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id-ID" sz="2800" dirty="0" smtClean="0"/>
              <a:t>		</a:t>
            </a:r>
            <a:r>
              <a:rPr lang="en-US" sz="2800" dirty="0" err="1" smtClean="0"/>
              <a:t>Jawab</a:t>
            </a:r>
            <a:r>
              <a:rPr lang="en-US" sz="2800" dirty="0" smtClean="0"/>
              <a:t> :</a:t>
            </a:r>
            <a:r>
              <a:rPr lang="id-ID" sz="2800" dirty="0" smtClean="0"/>
              <a:t>	</a:t>
            </a:r>
            <a:r>
              <a:rPr lang="en-US" sz="2800" dirty="0" smtClean="0"/>
              <a:t>  </a:t>
            </a:r>
            <a:r>
              <a:rPr lang="en-US" sz="2800" dirty="0"/>
              <a:t>A</a:t>
            </a:r>
            <a:r>
              <a:rPr lang="en-US" sz="2800" baseline="30000" dirty="0"/>
              <a:t>T  =</a:t>
            </a:r>
          </a:p>
          <a:p>
            <a:pPr eaLnBrk="1" hangingPunct="1">
              <a:buFontTx/>
              <a:buNone/>
            </a:pPr>
            <a:endParaRPr lang="en-US" sz="2800" baseline="30000" dirty="0"/>
          </a:p>
          <a:p>
            <a:pPr eaLnBrk="1" hangingPunct="1">
              <a:buFontTx/>
              <a:buNone/>
            </a:pPr>
            <a:r>
              <a:rPr lang="en-US" sz="2800" dirty="0" err="1"/>
              <a:t>Karena</a:t>
            </a:r>
            <a:r>
              <a:rPr lang="en-US" sz="2800" dirty="0"/>
              <a:t> A = A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A </a:t>
            </a:r>
            <a:r>
              <a:rPr lang="en-US" sz="2800" dirty="0" err="1" smtClean="0"/>
              <a:t>tersebut</a:t>
            </a:r>
            <a:r>
              <a:rPr lang="id-ID" sz="2800" dirty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simetris</a:t>
            </a:r>
            <a:r>
              <a:rPr lang="en-US" sz="2800" dirty="0"/>
              <a:t>.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055812" y="990600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2" y="990600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686611"/>
              </p:ext>
            </p:extLst>
          </p:nvPr>
        </p:nvGraphicFramePr>
        <p:xfrm>
          <a:off x="6399212" y="443984"/>
          <a:ext cx="1219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Equation" r:id="rId5" imgW="469696" imgH="710891" progId="Equation.3">
                  <p:embed/>
                </p:oleObj>
              </mc:Choice>
              <mc:Fallback>
                <p:oleObj name="Equation" r:id="rId5" imgW="469696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2" y="443984"/>
                        <a:ext cx="1219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522413" y="23764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1522412" y="4022725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/>
              <a:t> </a:t>
            </a:r>
            <a:endParaRPr lang="en-US" sz="1800"/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984883"/>
              </p:ext>
            </p:extLst>
          </p:nvPr>
        </p:nvGraphicFramePr>
        <p:xfrm>
          <a:off x="2932112" y="3375025"/>
          <a:ext cx="1600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7" imgW="952087" imgH="710891" progId="Equation.3">
                  <p:embed/>
                </p:oleObj>
              </mc:Choice>
              <mc:Fallback>
                <p:oleObj name="Equation" r:id="rId7" imgW="95208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3375025"/>
                        <a:ext cx="1600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19084"/>
              </p:ext>
            </p:extLst>
          </p:nvPr>
        </p:nvGraphicFramePr>
        <p:xfrm>
          <a:off x="5302324" y="4283075"/>
          <a:ext cx="1219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9" imgW="698500" imgH="711200" progId="Equation.3">
                  <p:embed/>
                </p:oleObj>
              </mc:Choice>
              <mc:Fallback>
                <p:oleObj name="Equation" r:id="rId9" imgW="69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324" y="4283075"/>
                        <a:ext cx="1219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48138" name="Rectangle 12"/>
          <p:cNvSpPr>
            <a:spLocks noChangeArrowheads="1"/>
          </p:cNvSpPr>
          <p:nvPr/>
        </p:nvSpPr>
        <p:spPr bwMode="auto">
          <a:xfrm>
            <a:off x="1522413" y="529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48139" name="Rectangle 13"/>
          <p:cNvSpPr>
            <a:spLocks noChangeArrowheads="1"/>
          </p:cNvSpPr>
          <p:nvPr/>
        </p:nvSpPr>
        <p:spPr bwMode="auto">
          <a:xfrm>
            <a:off x="1522413" y="1244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3533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</a:t>
            </a:r>
            <a:r>
              <a:rPr dirty="0" smtClean="0"/>
              <a:t>.  </a:t>
            </a:r>
            <a:r>
              <a:rPr dirty="0" smtClean="0">
                <a:solidFill>
                  <a:schemeClr val="tx1"/>
                </a:solidFill>
              </a:rPr>
              <a:t>KESAMAAN MATRIKS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7868" y="1512204"/>
            <a:ext cx="9049444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b="1" dirty="0" err="1"/>
              <a:t>Defenisi</a:t>
            </a:r>
            <a:r>
              <a:rPr lang="en-US" sz="2800" b="1" dirty="0"/>
              <a:t> :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A </a:t>
            </a:r>
            <a:r>
              <a:rPr lang="en-US" sz="2800" dirty="0" err="1"/>
              <a:t>dan</a:t>
            </a:r>
            <a:r>
              <a:rPr lang="en-US" sz="2800" dirty="0"/>
              <a:t> B </a:t>
            </a:r>
            <a:r>
              <a:rPr lang="en-US" sz="2800" dirty="0" err="1"/>
              <a:t>dikatakan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ordo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elemen-lemen</a:t>
            </a:r>
            <a:r>
              <a:rPr lang="en-US" sz="2800" dirty="0"/>
              <a:t> yang </a:t>
            </a:r>
            <a:r>
              <a:rPr lang="en-US" sz="2800" dirty="0" err="1"/>
              <a:t>bersesuaian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.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Diketahui</a:t>
            </a:r>
            <a:r>
              <a:rPr lang="en-US" sz="2800" dirty="0"/>
              <a:t> :              </a:t>
            </a:r>
            <a:r>
              <a:rPr lang="en-US" sz="2800" dirty="0" smtClean="0"/>
              <a:t>   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   </a:t>
            </a:r>
          </a:p>
          <a:p>
            <a:pPr eaLnBrk="1" hangingPunct="1">
              <a:buFontTx/>
              <a:buNone/>
            </a:pPr>
            <a:r>
              <a:rPr lang="en-US" sz="2800" dirty="0" err="1"/>
              <a:t>Jika</a:t>
            </a:r>
            <a:r>
              <a:rPr lang="en-US" sz="2800" dirty="0"/>
              <a:t> A = B   </a:t>
            </a:r>
            <a:r>
              <a:rPr lang="en-US" sz="2800" dirty="0" err="1"/>
              <a:t>maka</a:t>
            </a:r>
            <a:r>
              <a:rPr lang="en-US" sz="2800" dirty="0"/>
              <a:t>                        </a:t>
            </a:r>
            <a:r>
              <a:rPr lang="en-US" sz="2800" dirty="0" err="1"/>
              <a:t>sama</a:t>
            </a:r>
            <a:endParaRPr lang="en-US" sz="2800" dirty="0"/>
          </a:p>
        </p:txBody>
      </p:sp>
      <p:graphicFrame>
        <p:nvGraphicFramePr>
          <p:cNvPr id="90120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70148201"/>
              </p:ext>
            </p:extLst>
          </p:nvPr>
        </p:nvGraphicFramePr>
        <p:xfrm>
          <a:off x="5857875" y="5060950"/>
          <a:ext cx="742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Equation" r:id="rId3" imgW="495085" imgH="457002" progId="Equation.3">
                  <p:embed/>
                </p:oleObj>
              </mc:Choice>
              <mc:Fallback>
                <p:oleObj name="Equation" r:id="rId3" imgW="495085" imgH="45700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5060950"/>
                        <a:ext cx="742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65623585"/>
              </p:ext>
            </p:extLst>
          </p:nvPr>
        </p:nvGraphicFramePr>
        <p:xfrm>
          <a:off x="8407400" y="5059363"/>
          <a:ext cx="7286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5" imgW="508000" imgH="457200" progId="Equation.3">
                  <p:embed/>
                </p:oleObj>
              </mc:Choice>
              <mc:Fallback>
                <p:oleObj name="Equation" r:id="rId5" imgW="5080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5059363"/>
                        <a:ext cx="72866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53524"/>
              </p:ext>
            </p:extLst>
          </p:nvPr>
        </p:nvGraphicFramePr>
        <p:xfrm>
          <a:off x="3110015" y="3356085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7" imgW="762000" imgH="457200" progId="Equation.3">
                  <p:embed/>
                </p:oleObj>
              </mc:Choice>
              <mc:Fallback>
                <p:oleObj name="Equation" r:id="rId7" imgW="76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015" y="3356085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9221"/>
              </p:ext>
            </p:extLst>
          </p:nvPr>
        </p:nvGraphicFramePr>
        <p:xfrm>
          <a:off x="5332412" y="3295130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9" imgW="762000" imgH="457200" progId="Equation.3">
                  <p:embed/>
                </p:oleObj>
              </mc:Choice>
              <mc:Fallback>
                <p:oleObj name="Equation" r:id="rId9" imgW="76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2" y="3295130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Freeform 12"/>
          <p:cNvSpPr>
            <a:spLocks/>
          </p:cNvSpPr>
          <p:nvPr/>
        </p:nvSpPr>
        <p:spPr bwMode="auto">
          <a:xfrm>
            <a:off x="6018212" y="4876800"/>
            <a:ext cx="2590800" cy="228600"/>
          </a:xfrm>
          <a:custGeom>
            <a:avLst/>
            <a:gdLst>
              <a:gd name="T0" fmla="*/ 0 w 1632"/>
              <a:gd name="T1" fmla="*/ 241935000 h 144"/>
              <a:gd name="T2" fmla="*/ 0 w 1632"/>
              <a:gd name="T3" fmla="*/ 0 h 144"/>
              <a:gd name="T4" fmla="*/ 2147483646 w 1632"/>
              <a:gd name="T5" fmla="*/ 0 h 144"/>
              <a:gd name="T6" fmla="*/ 2147483646 w 1632"/>
              <a:gd name="T7" fmla="*/ 3629025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" h="144">
                <a:moveTo>
                  <a:pt x="0" y="96"/>
                </a:moveTo>
                <a:lnTo>
                  <a:pt x="0" y="0"/>
                </a:lnTo>
                <a:lnTo>
                  <a:pt x="1632" y="0"/>
                </a:lnTo>
                <a:lnTo>
                  <a:pt x="1632" y="144"/>
                </a:ln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0125" name="Freeform 13"/>
          <p:cNvSpPr>
            <a:spLocks/>
          </p:cNvSpPr>
          <p:nvPr/>
        </p:nvSpPr>
        <p:spPr bwMode="auto">
          <a:xfrm>
            <a:off x="6399212" y="4648200"/>
            <a:ext cx="2514600" cy="381000"/>
          </a:xfrm>
          <a:custGeom>
            <a:avLst/>
            <a:gdLst>
              <a:gd name="T0" fmla="*/ 0 w 1584"/>
              <a:gd name="T1" fmla="*/ 604837500 h 240"/>
              <a:gd name="T2" fmla="*/ 0 w 1584"/>
              <a:gd name="T3" fmla="*/ 0 h 240"/>
              <a:gd name="T4" fmla="*/ 2147483646 w 1584"/>
              <a:gd name="T5" fmla="*/ 0 h 240"/>
              <a:gd name="T6" fmla="*/ 2147483646 w 1584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84" h="240">
                <a:moveTo>
                  <a:pt x="0" y="240"/>
                </a:moveTo>
                <a:lnTo>
                  <a:pt x="0" y="0"/>
                </a:lnTo>
                <a:lnTo>
                  <a:pt x="1584" y="0"/>
                </a:lnTo>
                <a:lnTo>
                  <a:pt x="1584" y="24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0126" name="Freeform 14"/>
          <p:cNvSpPr>
            <a:spLocks/>
          </p:cNvSpPr>
          <p:nvPr/>
        </p:nvSpPr>
        <p:spPr bwMode="auto">
          <a:xfrm>
            <a:off x="6022404" y="5648672"/>
            <a:ext cx="2586608" cy="193336"/>
          </a:xfrm>
          <a:custGeom>
            <a:avLst/>
            <a:gdLst>
              <a:gd name="T0" fmla="*/ 0 w 1344"/>
              <a:gd name="T1" fmla="*/ 136088438 h 192"/>
              <a:gd name="T2" fmla="*/ 0 w 1344"/>
              <a:gd name="T3" fmla="*/ 272176875 h 192"/>
              <a:gd name="T4" fmla="*/ 2147483646 w 1344"/>
              <a:gd name="T5" fmla="*/ 272176875 h 192"/>
              <a:gd name="T6" fmla="*/ 2147483646 w 134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4" h="192">
                <a:moveTo>
                  <a:pt x="0" y="96"/>
                </a:moveTo>
                <a:lnTo>
                  <a:pt x="0" y="192"/>
                </a:lnTo>
                <a:lnTo>
                  <a:pt x="1344" y="192"/>
                </a:lnTo>
                <a:lnTo>
                  <a:pt x="1344" y="0"/>
                </a:lnTo>
              </a:path>
            </a:pathLst>
          </a:cu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d-ID"/>
          </a:p>
        </p:txBody>
      </p:sp>
      <p:sp>
        <p:nvSpPr>
          <p:cNvPr id="90127" name="Freeform 15"/>
          <p:cNvSpPr>
            <a:spLocks/>
          </p:cNvSpPr>
          <p:nvPr/>
        </p:nvSpPr>
        <p:spPr bwMode="auto">
          <a:xfrm>
            <a:off x="6382444" y="5708104"/>
            <a:ext cx="2531368" cy="457200"/>
          </a:xfrm>
          <a:custGeom>
            <a:avLst/>
            <a:gdLst>
              <a:gd name="T0" fmla="*/ 0 w 1776"/>
              <a:gd name="T1" fmla="*/ 0 h 288"/>
              <a:gd name="T2" fmla="*/ 0 w 1776"/>
              <a:gd name="T3" fmla="*/ 725805000 h 288"/>
              <a:gd name="T4" fmla="*/ 2147483646 w 1776"/>
              <a:gd name="T5" fmla="*/ 725805000 h 288"/>
              <a:gd name="T6" fmla="*/ 2147483646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288">
                <a:moveTo>
                  <a:pt x="0" y="0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2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24" grpId="0" animBg="1"/>
      <p:bldP spid="90125" grpId="0" animBg="1"/>
      <p:bldP spid="90126" grpId="0" animBg="1"/>
      <p:bldP spid="901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76200"/>
            <a:ext cx="8229600" cy="652115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13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matriks-matriks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d-ID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dirty="0" smtClean="0"/>
              <a:t>	</a:t>
            </a:r>
            <a:endParaRPr lang="id-ID" dirty="0" smtClean="0"/>
          </a:p>
          <a:p>
            <a:pPr eaLnBrk="1" hangingPunct="1">
              <a:lnSpc>
                <a:spcPct val="170000"/>
              </a:lnSpc>
              <a:buFontTx/>
              <a:buNone/>
            </a:pPr>
            <a:endParaRPr lang="id-ID" dirty="0"/>
          </a:p>
          <a:p>
            <a:pPr eaLnBrk="1" hangingPunct="1">
              <a:lnSpc>
                <a:spcPct val="170000"/>
              </a:lnSpc>
              <a:buFontTx/>
              <a:buNone/>
            </a:pPr>
            <a:endParaRPr lang="id-ID" dirty="0" smtClean="0"/>
          </a:p>
          <a:p>
            <a:pPr eaLnBrk="1" hangingPunct="1">
              <a:lnSpc>
                <a:spcPct val="170000"/>
              </a:lnSpc>
              <a:buFontTx/>
              <a:buNone/>
            </a:pPr>
            <a:endParaRPr lang="id-ID" dirty="0"/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bersesuaian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B (</a:t>
            </a:r>
            <a:r>
              <a:rPr lang="id-ID" dirty="0" smtClean="0"/>
              <a:t>   </a:t>
            </a:r>
            <a:r>
              <a:rPr lang="en-US" dirty="0" smtClean="0"/>
              <a:t>            )</a:t>
            </a: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034953"/>
              </p:ext>
            </p:extLst>
          </p:nvPr>
        </p:nvGraphicFramePr>
        <p:xfrm>
          <a:off x="2498932" y="957654"/>
          <a:ext cx="137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3" imgW="838200" imgH="457200" progId="Equation.3">
                  <p:embed/>
                </p:oleObj>
              </mc:Choice>
              <mc:Fallback>
                <p:oleObj name="Equation" r:id="rId3" imgW="83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932" y="957654"/>
                        <a:ext cx="1371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92873"/>
              </p:ext>
            </p:extLst>
          </p:nvPr>
        </p:nvGraphicFramePr>
        <p:xfrm>
          <a:off x="4362636" y="905272"/>
          <a:ext cx="121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5" imgW="838200" imgH="457200" progId="Equation.3">
                  <p:embed/>
                </p:oleObj>
              </mc:Choice>
              <mc:Fallback>
                <p:oleObj name="Equation" r:id="rId5" imgW="83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636" y="905272"/>
                        <a:ext cx="121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836342"/>
              </p:ext>
            </p:extLst>
          </p:nvPr>
        </p:nvGraphicFramePr>
        <p:xfrm>
          <a:off x="6130915" y="867844"/>
          <a:ext cx="144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7" imgW="850900" imgH="457200" progId="Equation.3">
                  <p:embed/>
                </p:oleObj>
              </mc:Choice>
              <mc:Fallback>
                <p:oleObj name="Equation" r:id="rId7" imgW="850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15" y="867844"/>
                        <a:ext cx="144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1522413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1522413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1522413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50185" name="Rectangle 10"/>
          <p:cNvSpPr>
            <a:spLocks noChangeArrowheads="1"/>
          </p:cNvSpPr>
          <p:nvPr/>
        </p:nvSpPr>
        <p:spPr bwMode="auto">
          <a:xfrm>
            <a:off x="1522413" y="1186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graphicFrame>
        <p:nvGraphicFramePr>
          <p:cNvPr id="93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95507"/>
              </p:ext>
            </p:extLst>
          </p:nvPr>
        </p:nvGraphicFramePr>
        <p:xfrm>
          <a:off x="2627312" y="335280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9" imgW="838200" imgH="457200" progId="Equation.3">
                  <p:embed/>
                </p:oleObj>
              </mc:Choice>
              <mc:Fallback>
                <p:oleObj name="Equation" r:id="rId9" imgW="83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2" y="3352800"/>
                        <a:ext cx="129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4646612" y="335280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10" imgW="838200" imgH="457200" progId="Equation.3">
                  <p:embed/>
                </p:oleObj>
              </mc:Choice>
              <mc:Fallback>
                <p:oleObj name="Equation" r:id="rId10" imgW="83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2" y="3352800"/>
                        <a:ext cx="121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Rectangle 14"/>
          <p:cNvSpPr>
            <a:spLocks noChangeArrowheads="1"/>
          </p:cNvSpPr>
          <p:nvPr/>
        </p:nvSpPr>
        <p:spPr bwMode="auto">
          <a:xfrm>
            <a:off x="1522413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50189" name="Rectangle 15"/>
          <p:cNvSpPr>
            <a:spLocks noChangeArrowheads="1"/>
          </p:cNvSpPr>
          <p:nvPr/>
        </p:nvSpPr>
        <p:spPr bwMode="auto">
          <a:xfrm>
            <a:off x="1522413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50190" name="Rectangle 16"/>
          <p:cNvSpPr>
            <a:spLocks noChangeArrowheads="1"/>
          </p:cNvSpPr>
          <p:nvPr/>
        </p:nvSpPr>
        <p:spPr bwMode="auto">
          <a:xfrm>
            <a:off x="1522413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50191" name="Rectangle 17"/>
          <p:cNvSpPr>
            <a:spLocks noChangeArrowheads="1"/>
          </p:cNvSpPr>
          <p:nvPr/>
        </p:nvSpPr>
        <p:spPr bwMode="auto">
          <a:xfrm>
            <a:off x="1522413" y="1186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sz="1800"/>
          </a:p>
        </p:txBody>
      </p:sp>
      <p:sp>
        <p:nvSpPr>
          <p:cNvPr id="93202" name="Freeform 18"/>
          <p:cNvSpPr>
            <a:spLocks/>
          </p:cNvSpPr>
          <p:nvPr/>
        </p:nvSpPr>
        <p:spPr bwMode="auto">
          <a:xfrm>
            <a:off x="3656012" y="4114800"/>
            <a:ext cx="1981200" cy="228600"/>
          </a:xfrm>
          <a:custGeom>
            <a:avLst/>
            <a:gdLst>
              <a:gd name="T0" fmla="*/ 0 w 1248"/>
              <a:gd name="T1" fmla="*/ 0 h 144"/>
              <a:gd name="T2" fmla="*/ 0 w 1248"/>
              <a:gd name="T3" fmla="*/ 362902500 h 144"/>
              <a:gd name="T4" fmla="*/ 2147483646 w 1248"/>
              <a:gd name="T5" fmla="*/ 362902500 h 144"/>
              <a:gd name="T6" fmla="*/ 2147483646 w 1248"/>
              <a:gd name="T7" fmla="*/ 1209675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144">
                <a:moveTo>
                  <a:pt x="0" y="0"/>
                </a:moveTo>
                <a:lnTo>
                  <a:pt x="0" y="144"/>
                </a:lnTo>
                <a:lnTo>
                  <a:pt x="1248" y="144"/>
                </a:lnTo>
                <a:lnTo>
                  <a:pt x="1248" y="48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3203" name="Freeform 19"/>
          <p:cNvSpPr>
            <a:spLocks/>
          </p:cNvSpPr>
          <p:nvPr/>
        </p:nvSpPr>
        <p:spPr bwMode="auto">
          <a:xfrm>
            <a:off x="3732212" y="3200400"/>
            <a:ext cx="1981200" cy="228600"/>
          </a:xfrm>
          <a:custGeom>
            <a:avLst/>
            <a:gdLst>
              <a:gd name="T0" fmla="*/ 0 w 1248"/>
              <a:gd name="T1" fmla="*/ 362902500 h 144"/>
              <a:gd name="T2" fmla="*/ 0 w 1248"/>
              <a:gd name="T3" fmla="*/ 0 h 144"/>
              <a:gd name="T4" fmla="*/ 2147483646 w 1248"/>
              <a:gd name="T5" fmla="*/ 0 h 144"/>
              <a:gd name="T6" fmla="*/ 2147483646 w 1248"/>
              <a:gd name="T7" fmla="*/ 3629025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144">
                <a:moveTo>
                  <a:pt x="0" y="144"/>
                </a:moveTo>
                <a:lnTo>
                  <a:pt x="0" y="0"/>
                </a:lnTo>
                <a:lnTo>
                  <a:pt x="1248" y="0"/>
                </a:lnTo>
                <a:lnTo>
                  <a:pt x="1248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3204" name="Freeform 20"/>
          <p:cNvSpPr>
            <a:spLocks/>
          </p:cNvSpPr>
          <p:nvPr/>
        </p:nvSpPr>
        <p:spPr bwMode="auto">
          <a:xfrm>
            <a:off x="3275012" y="2895600"/>
            <a:ext cx="1981200" cy="609600"/>
          </a:xfrm>
          <a:custGeom>
            <a:avLst/>
            <a:gdLst>
              <a:gd name="T0" fmla="*/ 0 w 1248"/>
              <a:gd name="T1" fmla="*/ 846772500 h 384"/>
              <a:gd name="T2" fmla="*/ 0 w 1248"/>
              <a:gd name="T3" fmla="*/ 0 h 384"/>
              <a:gd name="T4" fmla="*/ 2147483646 w 1248"/>
              <a:gd name="T5" fmla="*/ 0 h 384"/>
              <a:gd name="T6" fmla="*/ 2147483646 w 1248"/>
              <a:gd name="T7" fmla="*/ 96774000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384">
                <a:moveTo>
                  <a:pt x="0" y="336"/>
                </a:moveTo>
                <a:lnTo>
                  <a:pt x="0" y="0"/>
                </a:lnTo>
                <a:lnTo>
                  <a:pt x="1248" y="0"/>
                </a:lnTo>
                <a:lnTo>
                  <a:pt x="1248" y="384"/>
                </a:ln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3205" name="Freeform 21"/>
          <p:cNvSpPr>
            <a:spLocks/>
          </p:cNvSpPr>
          <p:nvPr/>
        </p:nvSpPr>
        <p:spPr bwMode="auto">
          <a:xfrm>
            <a:off x="3351212" y="4038600"/>
            <a:ext cx="1828800" cy="609600"/>
          </a:xfrm>
          <a:custGeom>
            <a:avLst/>
            <a:gdLst>
              <a:gd name="T0" fmla="*/ 0 w 1152"/>
              <a:gd name="T1" fmla="*/ 0 h 384"/>
              <a:gd name="T2" fmla="*/ 0 w 1152"/>
              <a:gd name="T3" fmla="*/ 967740000 h 384"/>
              <a:gd name="T4" fmla="*/ 2147483646 w 1152"/>
              <a:gd name="T5" fmla="*/ 967740000 h 384"/>
              <a:gd name="T6" fmla="*/ 2147483646 w 1152"/>
              <a:gd name="T7" fmla="*/ 12096750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384">
                <a:moveTo>
                  <a:pt x="0" y="0"/>
                </a:moveTo>
                <a:lnTo>
                  <a:pt x="0" y="384"/>
                </a:lnTo>
                <a:lnTo>
                  <a:pt x="1152" y="384"/>
                </a:lnTo>
                <a:lnTo>
                  <a:pt x="1152" y="48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0196" name="Rectangle 23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932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363942"/>
              </p:ext>
            </p:extLst>
          </p:nvPr>
        </p:nvGraphicFramePr>
        <p:xfrm>
          <a:off x="5196689" y="5733256"/>
          <a:ext cx="914400" cy="24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Equation" r:id="rId11" imgW="418918" imgH="165028" progId="Equation.3">
                  <p:embed/>
                </p:oleObj>
              </mc:Choice>
              <mc:Fallback>
                <p:oleObj name="Equation" r:id="rId11" imgW="418918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689" y="5733256"/>
                        <a:ext cx="914400" cy="247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1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 animBg="1"/>
      <p:bldP spid="93203" grpId="0" animBg="1"/>
      <p:bldP spid="93204" grpId="0" animBg="1"/>
      <p:bldP spid="9320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5813" y="560388"/>
          <a:ext cx="12954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3" imgW="838200" imgH="457200" progId="Equation.3">
                  <p:embed/>
                </p:oleObj>
              </mc:Choice>
              <mc:Fallback>
                <p:oleObj name="Equation" r:id="rId3" imgW="8382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560388"/>
                        <a:ext cx="12954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27538" y="609600"/>
          <a:ext cx="1276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5" imgW="850900" imgH="457200" progId="Equation.3">
                  <p:embed/>
                </p:oleObj>
              </mc:Choice>
              <mc:Fallback>
                <p:oleObj name="Equation" r:id="rId5" imgW="8509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09600"/>
                        <a:ext cx="12763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2013" y="3497263"/>
          <a:ext cx="1143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7" imgW="838200" imgH="457200" progId="Equation.3">
                  <p:embed/>
                </p:oleObj>
              </mc:Choice>
              <mc:Fallback>
                <p:oleObj name="Equation" r:id="rId7" imgW="8382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497263"/>
                        <a:ext cx="11430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265613" y="3481388"/>
          <a:ext cx="12192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9" imgW="850900" imgH="457200" progId="Equation.3">
                  <p:embed/>
                </p:oleObj>
              </mc:Choice>
              <mc:Fallback>
                <p:oleObj name="Equation" r:id="rId9" imgW="8509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3481388"/>
                        <a:ext cx="12192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Freeform 10"/>
          <p:cNvSpPr>
            <a:spLocks/>
          </p:cNvSpPr>
          <p:nvPr/>
        </p:nvSpPr>
        <p:spPr bwMode="auto">
          <a:xfrm>
            <a:off x="3198812" y="457200"/>
            <a:ext cx="2362200" cy="152400"/>
          </a:xfrm>
          <a:custGeom>
            <a:avLst/>
            <a:gdLst>
              <a:gd name="T0" fmla="*/ 0 w 1248"/>
              <a:gd name="T1" fmla="*/ 241935000 h 96"/>
              <a:gd name="T2" fmla="*/ 0 w 1248"/>
              <a:gd name="T3" fmla="*/ 0 h 96"/>
              <a:gd name="T4" fmla="*/ 2147483646 w 1248"/>
              <a:gd name="T5" fmla="*/ 0 h 96"/>
              <a:gd name="T6" fmla="*/ 2147483646 w 1248"/>
              <a:gd name="T7" fmla="*/ 241935000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96">
                <a:moveTo>
                  <a:pt x="0" y="96"/>
                </a:moveTo>
                <a:lnTo>
                  <a:pt x="0" y="0"/>
                </a:lnTo>
                <a:lnTo>
                  <a:pt x="1248" y="0"/>
                </a:lnTo>
                <a:lnTo>
                  <a:pt x="1248" y="96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19" name="Freeform 11"/>
          <p:cNvSpPr>
            <a:spLocks/>
          </p:cNvSpPr>
          <p:nvPr/>
        </p:nvSpPr>
        <p:spPr bwMode="auto">
          <a:xfrm>
            <a:off x="2741612" y="304800"/>
            <a:ext cx="2362200" cy="304800"/>
          </a:xfrm>
          <a:custGeom>
            <a:avLst/>
            <a:gdLst>
              <a:gd name="T0" fmla="*/ 0 w 1824"/>
              <a:gd name="T1" fmla="*/ 387096000 h 240"/>
              <a:gd name="T2" fmla="*/ 0 w 1824"/>
              <a:gd name="T3" fmla="*/ 0 h 240"/>
              <a:gd name="T4" fmla="*/ 2147483646 w 1824"/>
              <a:gd name="T5" fmla="*/ 0 h 240"/>
              <a:gd name="T6" fmla="*/ 2147483646 w 1824"/>
              <a:gd name="T7" fmla="*/ 387096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240">
                <a:moveTo>
                  <a:pt x="0" y="240"/>
                </a:moveTo>
                <a:lnTo>
                  <a:pt x="0" y="0"/>
                </a:lnTo>
                <a:lnTo>
                  <a:pt x="1824" y="0"/>
                </a:lnTo>
                <a:lnTo>
                  <a:pt x="1824" y="240"/>
                </a:ln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20" name="Freeform 12"/>
          <p:cNvSpPr>
            <a:spLocks/>
          </p:cNvSpPr>
          <p:nvPr/>
        </p:nvSpPr>
        <p:spPr bwMode="auto">
          <a:xfrm>
            <a:off x="3122612" y="1295400"/>
            <a:ext cx="2438400" cy="76200"/>
          </a:xfrm>
          <a:custGeom>
            <a:avLst/>
            <a:gdLst>
              <a:gd name="T0" fmla="*/ 0 w 1296"/>
              <a:gd name="T1" fmla="*/ 0 h 96"/>
              <a:gd name="T2" fmla="*/ 0 w 1296"/>
              <a:gd name="T3" fmla="*/ 60483750 h 96"/>
              <a:gd name="T4" fmla="*/ 2147483646 w 1296"/>
              <a:gd name="T5" fmla="*/ 60483750 h 96"/>
              <a:gd name="T6" fmla="*/ 2147483646 w 1296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96">
                <a:moveTo>
                  <a:pt x="0" y="0"/>
                </a:moveTo>
                <a:lnTo>
                  <a:pt x="0" y="96"/>
                </a:lnTo>
                <a:lnTo>
                  <a:pt x="1296" y="96"/>
                </a:lnTo>
                <a:lnTo>
                  <a:pt x="1296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21" name="Freeform 13"/>
          <p:cNvSpPr>
            <a:spLocks/>
          </p:cNvSpPr>
          <p:nvPr/>
        </p:nvSpPr>
        <p:spPr bwMode="auto">
          <a:xfrm>
            <a:off x="2817812" y="1219200"/>
            <a:ext cx="2362200" cy="304800"/>
          </a:xfrm>
          <a:custGeom>
            <a:avLst/>
            <a:gdLst>
              <a:gd name="T0" fmla="*/ 0 w 1728"/>
              <a:gd name="T1" fmla="*/ 0 h 288"/>
              <a:gd name="T2" fmla="*/ 0 w 1728"/>
              <a:gd name="T3" fmla="*/ 322580000 h 288"/>
              <a:gd name="T4" fmla="*/ 2147483646 w 1728"/>
              <a:gd name="T5" fmla="*/ 322580000 h 288"/>
              <a:gd name="T6" fmla="*/ 2147483646 w 1728"/>
              <a:gd name="T7" fmla="*/ 53763333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8" h="288">
                <a:moveTo>
                  <a:pt x="0" y="0"/>
                </a:moveTo>
                <a:lnTo>
                  <a:pt x="0" y="288"/>
                </a:lnTo>
                <a:lnTo>
                  <a:pt x="1728" y="288"/>
                </a:lnTo>
                <a:lnTo>
                  <a:pt x="1728" y="48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1674813" y="1900665"/>
            <a:ext cx="8551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dirty="0" err="1"/>
              <a:t>Jadi</a:t>
            </a:r>
            <a:r>
              <a:rPr lang="es-ES" sz="2400" dirty="0"/>
              <a:t> </a:t>
            </a:r>
            <a:r>
              <a:rPr lang="es-ES" sz="2400" dirty="0" err="1"/>
              <a:t>karena</a:t>
            </a:r>
            <a:r>
              <a:rPr lang="es-ES" sz="2400" dirty="0"/>
              <a:t> </a:t>
            </a:r>
            <a:r>
              <a:rPr lang="es-ES" sz="2400" dirty="0" err="1"/>
              <a:t>semua</a:t>
            </a:r>
            <a:r>
              <a:rPr lang="es-ES" sz="2400" dirty="0"/>
              <a:t> </a:t>
            </a:r>
            <a:r>
              <a:rPr lang="es-ES" sz="2400" dirty="0" err="1"/>
              <a:t>elemen</a:t>
            </a:r>
            <a:r>
              <a:rPr lang="es-ES" sz="2400" dirty="0"/>
              <a:t> yang </a:t>
            </a:r>
            <a:r>
              <a:rPr lang="es-ES" sz="2400" dirty="0" err="1"/>
              <a:t>bersesuaian</a:t>
            </a:r>
            <a:r>
              <a:rPr lang="es-ES" sz="2400" dirty="0"/>
              <a:t> </a:t>
            </a:r>
            <a:r>
              <a:rPr lang="es-ES" sz="2400" dirty="0" err="1"/>
              <a:t>bernilai</a:t>
            </a:r>
            <a:r>
              <a:rPr lang="es-ES" sz="2400" dirty="0"/>
              <a:t> sama </a:t>
            </a:r>
            <a:r>
              <a:rPr lang="es-ES" sz="2400" dirty="0" err="1"/>
              <a:t>maka</a:t>
            </a:r>
            <a:r>
              <a:rPr lang="es-ES" sz="2400" dirty="0"/>
              <a:t> </a:t>
            </a:r>
            <a:r>
              <a:rPr lang="es-ES" sz="2400" dirty="0" err="1"/>
              <a:t>matriks</a:t>
            </a:r>
            <a:r>
              <a:rPr lang="es-ES" sz="2400" dirty="0"/>
              <a:t> A sama </a:t>
            </a:r>
            <a:r>
              <a:rPr lang="es-ES" sz="2400" dirty="0" err="1"/>
              <a:t>dengan</a:t>
            </a:r>
            <a:r>
              <a:rPr lang="es-ES" sz="2400" dirty="0"/>
              <a:t> </a:t>
            </a:r>
            <a:r>
              <a:rPr lang="es-ES" sz="2400" dirty="0" err="1"/>
              <a:t>matriks</a:t>
            </a:r>
            <a:r>
              <a:rPr lang="es-ES" sz="2400" dirty="0"/>
              <a:t> </a:t>
            </a:r>
            <a:r>
              <a:rPr lang="id-ID" sz="2400" dirty="0" smtClean="0"/>
              <a:t>C</a:t>
            </a:r>
            <a:r>
              <a:rPr lang="es-ES" sz="2400" dirty="0" smtClean="0"/>
              <a:t> </a:t>
            </a:r>
            <a:r>
              <a:rPr lang="es-ES" sz="2400" dirty="0"/>
              <a:t>( A = </a:t>
            </a:r>
            <a:r>
              <a:rPr lang="id-ID" sz="2400" dirty="0" smtClean="0"/>
              <a:t>C</a:t>
            </a:r>
            <a:r>
              <a:rPr lang="es-ES" sz="2400" dirty="0" smtClean="0"/>
              <a:t> </a:t>
            </a:r>
            <a:r>
              <a:rPr lang="es-ES" sz="2400" dirty="0"/>
              <a:t>)</a:t>
            </a:r>
          </a:p>
        </p:txBody>
      </p:sp>
      <p:sp>
        <p:nvSpPr>
          <p:cNvPr id="94229" name="Freeform 21"/>
          <p:cNvSpPr>
            <a:spLocks/>
          </p:cNvSpPr>
          <p:nvPr/>
        </p:nvSpPr>
        <p:spPr bwMode="auto">
          <a:xfrm>
            <a:off x="3122612" y="3352800"/>
            <a:ext cx="2209800" cy="152400"/>
          </a:xfrm>
          <a:custGeom>
            <a:avLst/>
            <a:gdLst>
              <a:gd name="T0" fmla="*/ 0 w 1152"/>
              <a:gd name="T1" fmla="*/ 241935000 h 96"/>
              <a:gd name="T2" fmla="*/ 0 w 1152"/>
              <a:gd name="T3" fmla="*/ 0 h 96"/>
              <a:gd name="T4" fmla="*/ 2147483646 w 1152"/>
              <a:gd name="T5" fmla="*/ 0 h 96"/>
              <a:gd name="T6" fmla="*/ 2147483646 w 1152"/>
              <a:gd name="T7" fmla="*/ 241935000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96">
                <a:moveTo>
                  <a:pt x="0" y="96"/>
                </a:moveTo>
                <a:lnTo>
                  <a:pt x="0" y="0"/>
                </a:lnTo>
                <a:lnTo>
                  <a:pt x="1152" y="0"/>
                </a:lnTo>
                <a:lnTo>
                  <a:pt x="1152" y="96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30" name="Freeform 22"/>
          <p:cNvSpPr>
            <a:spLocks/>
          </p:cNvSpPr>
          <p:nvPr/>
        </p:nvSpPr>
        <p:spPr bwMode="auto">
          <a:xfrm>
            <a:off x="2665412" y="3124200"/>
            <a:ext cx="2209800" cy="381000"/>
          </a:xfrm>
          <a:custGeom>
            <a:avLst/>
            <a:gdLst>
              <a:gd name="T0" fmla="*/ 0 w 1680"/>
              <a:gd name="T1" fmla="*/ 604837500 h 240"/>
              <a:gd name="T2" fmla="*/ 0 w 1680"/>
              <a:gd name="T3" fmla="*/ 0 h 240"/>
              <a:gd name="T4" fmla="*/ 2147483646 w 1680"/>
              <a:gd name="T5" fmla="*/ 0 h 240"/>
              <a:gd name="T6" fmla="*/ 2147483646 w 1680"/>
              <a:gd name="T7" fmla="*/ 6048375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" h="240">
                <a:moveTo>
                  <a:pt x="0" y="240"/>
                </a:moveTo>
                <a:lnTo>
                  <a:pt x="0" y="0"/>
                </a:lnTo>
                <a:lnTo>
                  <a:pt x="1680" y="0"/>
                </a:lnTo>
                <a:lnTo>
                  <a:pt x="1680" y="240"/>
                </a:ln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31" name="Freeform 23"/>
          <p:cNvSpPr>
            <a:spLocks/>
          </p:cNvSpPr>
          <p:nvPr/>
        </p:nvSpPr>
        <p:spPr bwMode="auto">
          <a:xfrm>
            <a:off x="3046412" y="4114800"/>
            <a:ext cx="2209800" cy="152400"/>
          </a:xfrm>
          <a:custGeom>
            <a:avLst/>
            <a:gdLst>
              <a:gd name="T0" fmla="*/ 0 w 1200"/>
              <a:gd name="T1" fmla="*/ 0 h 96"/>
              <a:gd name="T2" fmla="*/ 0 w 1200"/>
              <a:gd name="T3" fmla="*/ 241935000 h 96"/>
              <a:gd name="T4" fmla="*/ 2147483646 w 1200"/>
              <a:gd name="T5" fmla="*/ 241935000 h 96"/>
              <a:gd name="T6" fmla="*/ 2147483646 w 120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96">
                <a:moveTo>
                  <a:pt x="0" y="0"/>
                </a:moveTo>
                <a:lnTo>
                  <a:pt x="0" y="96"/>
                </a:lnTo>
                <a:lnTo>
                  <a:pt x="1200" y="96"/>
                </a:lnTo>
                <a:lnTo>
                  <a:pt x="120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32" name="Freeform 24"/>
          <p:cNvSpPr>
            <a:spLocks/>
          </p:cNvSpPr>
          <p:nvPr/>
        </p:nvSpPr>
        <p:spPr bwMode="auto">
          <a:xfrm>
            <a:off x="2665412" y="4038600"/>
            <a:ext cx="2286000" cy="533400"/>
          </a:xfrm>
          <a:custGeom>
            <a:avLst/>
            <a:gdLst>
              <a:gd name="T0" fmla="*/ 0 w 1632"/>
              <a:gd name="T1" fmla="*/ 0 h 336"/>
              <a:gd name="T2" fmla="*/ 0 w 1632"/>
              <a:gd name="T3" fmla="*/ 846772500 h 336"/>
              <a:gd name="T4" fmla="*/ 2147483646 w 1632"/>
              <a:gd name="T5" fmla="*/ 846772500 h 336"/>
              <a:gd name="T6" fmla="*/ 2147483646 w 163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32" h="336">
                <a:moveTo>
                  <a:pt x="0" y="0"/>
                </a:moveTo>
                <a:lnTo>
                  <a:pt x="0" y="336"/>
                </a:lnTo>
                <a:lnTo>
                  <a:pt x="1632" y="336"/>
                </a:lnTo>
                <a:lnTo>
                  <a:pt x="1632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1751012" y="4659740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sz="2400" dirty="0" err="1"/>
              <a:t>Jadi</a:t>
            </a:r>
            <a:r>
              <a:rPr lang="es-ES" sz="2400" dirty="0"/>
              <a:t> </a:t>
            </a:r>
            <a:r>
              <a:rPr lang="es-ES" sz="2400" dirty="0" err="1"/>
              <a:t>karena</a:t>
            </a:r>
            <a:r>
              <a:rPr lang="es-ES" sz="2400" dirty="0"/>
              <a:t> </a:t>
            </a:r>
            <a:r>
              <a:rPr lang="es-ES" sz="2400" dirty="0" err="1"/>
              <a:t>ada</a:t>
            </a:r>
            <a:r>
              <a:rPr lang="es-ES" sz="2400" dirty="0"/>
              <a:t>  </a:t>
            </a:r>
            <a:r>
              <a:rPr lang="es-ES" sz="2400" dirty="0" err="1"/>
              <a:t>elemen</a:t>
            </a:r>
            <a:r>
              <a:rPr lang="es-ES" sz="2400" dirty="0"/>
              <a:t> yang </a:t>
            </a:r>
            <a:r>
              <a:rPr lang="es-ES" sz="2400" dirty="0" err="1"/>
              <a:t>bersesuaian</a:t>
            </a:r>
            <a:r>
              <a:rPr lang="es-ES" sz="2400" dirty="0"/>
              <a:t> </a:t>
            </a:r>
            <a:r>
              <a:rPr lang="es-ES" sz="2400" dirty="0" err="1"/>
              <a:t>bernilai</a:t>
            </a:r>
            <a:r>
              <a:rPr lang="es-ES" sz="2400" dirty="0"/>
              <a:t> </a:t>
            </a:r>
            <a:r>
              <a:rPr lang="es-ES" sz="2400" dirty="0" err="1"/>
              <a:t>tidak</a:t>
            </a:r>
            <a:r>
              <a:rPr lang="es-ES" sz="2400" dirty="0"/>
              <a:t>  sama </a:t>
            </a:r>
            <a:r>
              <a:rPr lang="es-ES" sz="2400" dirty="0" err="1"/>
              <a:t>maka</a:t>
            </a:r>
            <a:r>
              <a:rPr lang="es-ES" sz="2400" dirty="0"/>
              <a:t> </a:t>
            </a:r>
            <a:r>
              <a:rPr lang="es-ES" sz="2400" dirty="0" err="1"/>
              <a:t>matriks</a:t>
            </a:r>
            <a:r>
              <a:rPr lang="es-ES" sz="2400" dirty="0"/>
              <a:t> </a:t>
            </a:r>
            <a:r>
              <a:rPr lang="id-ID" sz="2400" dirty="0" smtClean="0"/>
              <a:t>B</a:t>
            </a:r>
            <a:r>
              <a:rPr lang="es-ES" sz="2400" dirty="0" smtClean="0"/>
              <a:t> </a:t>
            </a:r>
            <a:r>
              <a:rPr lang="es-ES" sz="2400" dirty="0" err="1"/>
              <a:t>tidak</a:t>
            </a:r>
            <a:r>
              <a:rPr lang="es-ES" sz="2400" dirty="0"/>
              <a:t>  sama </a:t>
            </a:r>
            <a:r>
              <a:rPr lang="es-ES" sz="2400" dirty="0" err="1"/>
              <a:t>dengan</a:t>
            </a:r>
            <a:r>
              <a:rPr lang="es-ES" sz="2400" dirty="0"/>
              <a:t> </a:t>
            </a:r>
            <a:r>
              <a:rPr lang="es-ES" sz="2400" dirty="0" err="1"/>
              <a:t>matriks</a:t>
            </a:r>
            <a:r>
              <a:rPr lang="es-ES" sz="2400" dirty="0"/>
              <a:t> </a:t>
            </a:r>
            <a:r>
              <a:rPr lang="id-ID" sz="2400" dirty="0" smtClean="0"/>
              <a:t>C</a:t>
            </a:r>
            <a:r>
              <a:rPr lang="es-ES" sz="2400" dirty="0" smtClean="0"/>
              <a:t> </a:t>
            </a:r>
            <a:r>
              <a:rPr lang="es-ES" sz="2400" dirty="0"/>
              <a:t>(             )</a:t>
            </a:r>
          </a:p>
        </p:txBody>
      </p:sp>
      <p:graphicFrame>
        <p:nvGraphicFramePr>
          <p:cNvPr id="942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38659"/>
              </p:ext>
            </p:extLst>
          </p:nvPr>
        </p:nvGraphicFramePr>
        <p:xfrm>
          <a:off x="9118748" y="4998612"/>
          <a:ext cx="8874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Equation" r:id="rId10" imgW="406080" imgH="177480" progId="Equation.3">
                  <p:embed/>
                </p:oleObj>
              </mc:Choice>
              <mc:Fallback>
                <p:oleObj name="Equation" r:id="rId10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748" y="4998612"/>
                        <a:ext cx="8874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0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9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94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 animBg="1"/>
      <p:bldP spid="94219" grpId="0" animBg="1"/>
      <p:bldP spid="94220" grpId="0" animBg="1"/>
      <p:bldP spid="94221" grpId="0" animBg="1"/>
      <p:bldP spid="94229" grpId="0" animBg="1"/>
      <p:bldP spid="94230" grpId="0" animBg="1"/>
      <p:bldP spid="94231" grpId="0" animBg="1"/>
      <p:bldP spid="942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620688"/>
            <a:ext cx="887656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548680"/>
            <a:ext cx="9003220" cy="3312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828" y="4293096"/>
            <a:ext cx="5688632" cy="186379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22204" y="5013176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381001"/>
            <a:ext cx="8915400" cy="5745163"/>
          </a:xfrm>
        </p:spPr>
        <p:txBody>
          <a:bodyPr rtlCol="0">
            <a:normAutofit/>
          </a:bodyPr>
          <a:lstStyle/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FontTx/>
              <a:buAutoNum type="arabicPeriod"/>
              <a:defRPr/>
            </a:pPr>
            <a:r>
              <a:rPr lang="en-US" sz="2800" dirty="0" err="1"/>
              <a:t>Perhatikan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: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          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       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          </a:t>
            </a:r>
            <a:r>
              <a:rPr lang="en-US" sz="2800" dirty="0" err="1"/>
              <a:t>Kolom</a:t>
            </a:r>
            <a:r>
              <a:rPr lang="en-US" sz="2800" dirty="0"/>
              <a:t>     </a:t>
            </a:r>
            <a:r>
              <a:rPr lang="en-US" sz="2800" dirty="0" err="1"/>
              <a:t>kolom</a:t>
            </a:r>
            <a:r>
              <a:rPr lang="en-US" sz="2800" dirty="0"/>
              <a:t>      </a:t>
            </a:r>
            <a:r>
              <a:rPr lang="en-US" sz="2800" dirty="0" err="1"/>
              <a:t>kolom</a:t>
            </a:r>
            <a:r>
              <a:rPr lang="en-US" sz="2800" dirty="0"/>
              <a:t>     </a:t>
            </a:r>
            <a:r>
              <a:rPr lang="en-US" sz="2800" dirty="0" err="1"/>
              <a:t>kolom</a:t>
            </a:r>
            <a:endParaRPr lang="en-US" sz="2800" dirty="0"/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/>
              <a:t>              1              2              3             4 </a:t>
            </a:r>
          </a:p>
          <a:p>
            <a:pPr marL="182880" indent="-182880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 err="1"/>
              <a:t>Matriks</a:t>
            </a:r>
            <a:r>
              <a:rPr lang="en-US" sz="2800" dirty="0"/>
              <a:t> A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3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4 </a:t>
            </a:r>
            <a:r>
              <a:rPr lang="en-US" sz="2800" dirty="0" err="1"/>
              <a:t>kolom</a:t>
            </a:r>
            <a:r>
              <a:rPr lang="en-US" sz="2800" dirty="0"/>
              <a:t>. </a:t>
            </a:r>
          </a:p>
          <a:p>
            <a:pPr marL="7938" indent="-7938">
              <a:buClr>
                <a:schemeClr val="tx1">
                  <a:lumMod val="85000"/>
                  <a:lumOff val="15000"/>
                </a:schemeClr>
              </a:buClr>
              <a:buNone/>
              <a:defRPr/>
            </a:pPr>
            <a:r>
              <a:rPr lang="en-US" sz="2800" dirty="0" err="1"/>
              <a:t>Matriks</a:t>
            </a:r>
            <a:r>
              <a:rPr lang="en-US" sz="2800" dirty="0"/>
              <a:t> A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berordo</a:t>
            </a:r>
            <a:r>
              <a:rPr lang="en-US" sz="2800" dirty="0"/>
              <a:t> 3 x 4, </a:t>
            </a:r>
            <a:r>
              <a:rPr lang="en-US" sz="2800" dirty="0" err="1" smtClean="0"/>
              <a:t>atau</a:t>
            </a:r>
            <a:r>
              <a:rPr lang="id-ID" sz="2800" dirty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A</a:t>
            </a:r>
            <a:r>
              <a:rPr lang="en-US" sz="2800" baseline="-25000" dirty="0"/>
              <a:t>(3 x 4)</a:t>
            </a:r>
          </a:p>
        </p:txBody>
      </p:sp>
      <p:sp>
        <p:nvSpPr>
          <p:cNvPr id="11267" name="Rectangle 20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1268" name="Rectangle 23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30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65458"/>
              </p:ext>
            </p:extLst>
          </p:nvPr>
        </p:nvGraphicFramePr>
        <p:xfrm>
          <a:off x="2459038" y="990600"/>
          <a:ext cx="582136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2247840" imgH="711000" progId="Equation.3">
                  <p:embed/>
                </p:oleObj>
              </mc:Choice>
              <mc:Fallback>
                <p:oleObj name="Equation" r:id="rId3" imgW="2247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990600"/>
                        <a:ext cx="582136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26"/>
          <p:cNvSpPr>
            <a:spLocks noChangeArrowheads="1"/>
          </p:cNvSpPr>
          <p:nvPr/>
        </p:nvSpPr>
        <p:spPr bwMode="auto">
          <a:xfrm>
            <a:off x="1522413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3097" name="Object 25"/>
          <p:cNvGraphicFramePr>
            <a:graphicFrameLocks noChangeAspect="1"/>
          </p:cNvGraphicFramePr>
          <p:nvPr/>
        </p:nvGraphicFramePr>
        <p:xfrm>
          <a:off x="9447212" y="990600"/>
          <a:ext cx="1219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457200" imgH="660400" progId="Equation.3">
                  <p:embed/>
                </p:oleObj>
              </mc:Choice>
              <mc:Fallback>
                <p:oleObj name="Equation" r:id="rId5" imgW="457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7212" y="990600"/>
                        <a:ext cx="1219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8304212" y="1295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8304212" y="182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8304212" y="236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732212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5027612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6475412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7923212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8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" grpId="0" animBg="1"/>
      <p:bldP spid="3100" grpId="0" animBg="1"/>
      <p:bldP spid="3101" grpId="0" animBg="1"/>
      <p:bldP spid="3102" grpId="0" animBg="1"/>
      <p:bldP spid="3103" grpId="0" animBg="1"/>
      <p:bldP spid="3104" grpId="0" animBg="1"/>
      <p:bldP spid="31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9956" y="1484784"/>
            <a:ext cx="8229600" cy="398410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Matriks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: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id-ID" dirty="0" smtClean="0"/>
          </a:p>
          <a:p>
            <a:pPr eaLnBrk="1" hangingPunct="1">
              <a:buFontTx/>
              <a:buNone/>
            </a:pPr>
            <a:endParaRPr lang="id-ID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j.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25222"/>
              </p:ext>
            </p:extLst>
          </p:nvPr>
        </p:nvGraphicFramePr>
        <p:xfrm>
          <a:off x="2710036" y="2060848"/>
          <a:ext cx="45672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1574800" imgH="939800" progId="Equation.3">
                  <p:embed/>
                </p:oleObj>
              </mc:Choice>
              <mc:Fallback>
                <p:oleObj name="Equation" r:id="rId3" imgW="1574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036" y="2060848"/>
                        <a:ext cx="4567238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5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</a:rPr>
              <a:t>2.  Beberapa Jenis Matriks Khusus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79612" y="1600201"/>
            <a:ext cx="8229600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/>
              <a:t>Matriks Nol ( 0 )</a:t>
            </a:r>
          </a:p>
          <a:p>
            <a:pPr marL="990600" lvl="1" indent="-533400">
              <a:buNone/>
            </a:pPr>
            <a:r>
              <a:rPr lang="en-US" sz="2400"/>
              <a:t>Matriks nol adalah matriks yang semua elemennya bernilai nol.</a:t>
            </a:r>
          </a:p>
          <a:p>
            <a:pPr marL="990600" lvl="1" indent="-533400">
              <a:buNone/>
            </a:pPr>
            <a:r>
              <a:rPr lang="en-US" sz="2400"/>
              <a:t>Contoh 1 :</a:t>
            </a:r>
          </a:p>
          <a:p>
            <a:pPr marL="990600" lvl="1" indent="-533400">
              <a:buNone/>
            </a:pPr>
            <a:endParaRPr lang="en-US" sz="2400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1522413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524126" y="3429000"/>
          <a:ext cx="13477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3429000"/>
                        <a:ext cx="13477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1522413" y="28717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4189412" y="3276600"/>
          <a:ext cx="175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5" imgW="723586" imgH="710891" progId="Equation.3">
                  <p:embed/>
                </p:oleObj>
              </mc:Choice>
              <mc:Fallback>
                <p:oleObj name="Equation" r:id="rId5" imgW="723586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2" y="3276600"/>
                        <a:ext cx="175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1522413" y="28717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6704012" y="3200401"/>
          <a:ext cx="2819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7" imgW="1384300" imgH="711200" progId="Equation.3">
                  <p:embed/>
                </p:oleObj>
              </mc:Choice>
              <mc:Fallback>
                <p:oleObj name="Equation" r:id="rId7" imgW="1384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2" y="3200401"/>
                        <a:ext cx="2819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0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143001"/>
            <a:ext cx="8229600" cy="4983163"/>
          </a:xfrm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smtClean="0"/>
              <a:t>Matriks Bujur Sangkar</a:t>
            </a:r>
          </a:p>
          <a:p>
            <a:pPr marL="609600" indent="-609600">
              <a:buNone/>
            </a:pPr>
            <a:r>
              <a:rPr lang="en-US" smtClean="0"/>
              <a:t>	Matriks Bujur Sangkar adalah matriks yang banyak barisnya sama dengan banyak kolomnya.</a:t>
            </a:r>
          </a:p>
          <a:p>
            <a:pPr marL="609600" indent="-609600">
              <a:buNone/>
            </a:pPr>
            <a:r>
              <a:rPr lang="en-US" smtClean="0"/>
              <a:t>	Contoh 2:</a:t>
            </a:r>
          </a:p>
          <a:p>
            <a:pPr marL="609600" indent="-609600">
              <a:buNone/>
            </a:pPr>
            <a:endParaRPr lang="en-US" smtClean="0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589212" y="3048000"/>
          <a:ext cx="129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3" imgW="723586" imgH="457002" progId="Equation.3">
                  <p:embed/>
                </p:oleObj>
              </mc:Choice>
              <mc:Fallback>
                <p:oleObj name="Equation" r:id="rId3" imgW="723586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2" y="3048000"/>
                        <a:ext cx="129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522413" y="28717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265612" y="2971800"/>
          <a:ext cx="1600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5" imgW="952087" imgH="710891" progId="Equation.3">
                  <p:embed/>
                </p:oleObj>
              </mc:Choice>
              <mc:Fallback>
                <p:oleObj name="Equation" r:id="rId5" imgW="95208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2" y="2971800"/>
                        <a:ext cx="1600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1522413" y="27860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1522413" y="27717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4345" name="Object 10"/>
          <p:cNvGraphicFramePr>
            <a:graphicFrameLocks noChangeAspect="1"/>
          </p:cNvGraphicFramePr>
          <p:nvPr/>
        </p:nvGraphicFramePr>
        <p:xfrm>
          <a:off x="6475412" y="2971800"/>
          <a:ext cx="2057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7" imgW="1168400" imgH="914400" progId="Equation.3">
                  <p:embed/>
                </p:oleObj>
              </mc:Choice>
              <mc:Fallback>
                <p:oleObj name="Equation" r:id="rId7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2" y="2971800"/>
                        <a:ext cx="2057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8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1295401"/>
            <a:ext cx="8305800" cy="4830763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b="1" smtClean="0"/>
              <a:t>Matriks Diagonal</a:t>
            </a:r>
          </a:p>
          <a:p>
            <a:pPr marL="609600" indent="-609600">
              <a:buNone/>
            </a:pPr>
            <a:r>
              <a:rPr lang="en-US" b="1" smtClean="0"/>
              <a:t>	</a:t>
            </a:r>
            <a:r>
              <a:rPr lang="en-US" smtClean="0"/>
              <a:t>Matriks diagonal adalah matriks bujur sangkar yang semua elemen di luar eleman utamanya bernilai nol.</a:t>
            </a:r>
          </a:p>
          <a:p>
            <a:pPr marL="609600" indent="-609600">
              <a:buNone/>
            </a:pPr>
            <a:r>
              <a:rPr lang="en-US" smtClean="0"/>
              <a:t>Contoh 3:</a:t>
            </a:r>
          </a:p>
          <a:p>
            <a:pPr marL="609600" indent="-609600">
              <a:buNone/>
            </a:pPr>
            <a:endParaRPr lang="en-US" b="1" smtClean="0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1522413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16302"/>
              </p:ext>
            </p:extLst>
          </p:nvPr>
        </p:nvGraphicFramePr>
        <p:xfrm>
          <a:off x="1979612" y="3666244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3" imgW="736600" imgH="457200" progId="Equation.3">
                  <p:embed/>
                </p:oleObj>
              </mc:Choice>
              <mc:Fallback>
                <p:oleObj name="Equation" r:id="rId3" imgW="73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2" y="3666244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1522413" y="28717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62114"/>
              </p:ext>
            </p:extLst>
          </p:nvPr>
        </p:nvGraphicFramePr>
        <p:xfrm>
          <a:off x="3884612" y="3666244"/>
          <a:ext cx="1600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5" imgW="952087" imgH="710891" progId="Equation.3">
                  <p:embed/>
                </p:oleObj>
              </mc:Choice>
              <mc:Fallback>
                <p:oleObj name="Equation" r:id="rId5" imgW="95208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2" y="3666244"/>
                        <a:ext cx="1600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1522413" y="27717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783637"/>
              </p:ext>
            </p:extLst>
          </p:nvPr>
        </p:nvGraphicFramePr>
        <p:xfrm>
          <a:off x="6399212" y="3666244"/>
          <a:ext cx="2133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7" imgW="1168400" imgH="914400" progId="Equation.3">
                  <p:embed/>
                </p:oleObj>
              </mc:Choice>
              <mc:Fallback>
                <p:oleObj name="Equation" r:id="rId7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2" y="3666244"/>
                        <a:ext cx="2133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6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374</Words>
  <Application>Microsoft Office PowerPoint</Application>
  <PresentationFormat>Custom</PresentationFormat>
  <Paragraphs>274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Century</vt:lpstr>
      <vt:lpstr>Times New Roman</vt:lpstr>
      <vt:lpstr>Office Theme</vt:lpstr>
      <vt:lpstr>Equation</vt:lpstr>
      <vt:lpstr>Aljabar Linear </vt:lpstr>
      <vt:lpstr>Mengenal tentang aljabar</vt:lpstr>
      <vt:lpstr>Aljabar linier/linear</vt:lpstr>
      <vt:lpstr>MATRIKS</vt:lpstr>
      <vt:lpstr>PowerPoint Presentation</vt:lpstr>
      <vt:lpstr>PowerPoint Presentation</vt:lpstr>
      <vt:lpstr>2.  Beberapa Jenis Matriks Khusus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 OPERASI PADA MATRIKS</vt:lpstr>
      <vt:lpstr>  </vt:lpstr>
      <vt:lpstr>PowerPoint Presentation</vt:lpstr>
      <vt:lpstr>PowerPoint Presentation</vt:lpstr>
      <vt:lpstr>PowerPoint Presentation</vt:lpstr>
      <vt:lpstr>SIFAT – SIFAT PADA PENJUMLAHAN MATRIKS</vt:lpstr>
      <vt:lpstr>2.  Perkalian Skalar dengan matriks</vt:lpstr>
      <vt:lpstr>PowerPoint Presentation</vt:lpstr>
      <vt:lpstr>PowerPoint Presentation</vt:lpstr>
      <vt:lpstr>SIFAT – SIFAT PADA PERKALIAN SKALAR DENGAN MATRIKS :</vt:lpstr>
      <vt:lpstr>SOAL</vt:lpstr>
      <vt:lpstr>PowerPoint Presentation</vt:lpstr>
      <vt:lpstr>PowerPoint Presentation</vt:lpstr>
      <vt:lpstr>PowerPoint Presentation</vt:lpstr>
      <vt:lpstr>3.  Perkalian Dua Matriks</vt:lpstr>
      <vt:lpstr>PowerPoint Presentation</vt:lpstr>
      <vt:lpstr>PowerPoint Presentation</vt:lpstr>
      <vt:lpstr>PowerPoint Presentation</vt:lpstr>
      <vt:lpstr>PowerPoint Presentation</vt:lpstr>
      <vt:lpstr>soal</vt:lpstr>
      <vt:lpstr>PowerPoint Presentation</vt:lpstr>
      <vt:lpstr>4.  PEMANGKATAN MATRIKS PERSEGI</vt:lpstr>
      <vt:lpstr>PowerPoint Presentation</vt:lpstr>
      <vt:lpstr>PowerPoint Presentation</vt:lpstr>
      <vt:lpstr>5.  TRANSPOS MATRIKS</vt:lpstr>
      <vt:lpstr>PowerPoint Presentation</vt:lpstr>
      <vt:lpstr>PowerPoint Presentation</vt:lpstr>
      <vt:lpstr>6.  KESAMAAN MATRIKS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Linear</dc:title>
  <dc:creator>YudaE5tilo</dc:creator>
  <cp:lastModifiedBy>User</cp:lastModifiedBy>
  <cp:revision>46</cp:revision>
  <dcterms:created xsi:type="dcterms:W3CDTF">2021-05-20T03:07:30Z</dcterms:created>
  <dcterms:modified xsi:type="dcterms:W3CDTF">2023-03-09T04:03:27Z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