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54"/>
  </p:notesMasterIdLst>
  <p:sldIdLst>
    <p:sldId id="256" r:id="rId2"/>
    <p:sldId id="257" r:id="rId3"/>
    <p:sldId id="258" r:id="rId4"/>
    <p:sldId id="358" r:id="rId5"/>
    <p:sldId id="397" r:id="rId6"/>
    <p:sldId id="259" r:id="rId7"/>
    <p:sldId id="260" r:id="rId8"/>
    <p:sldId id="261" r:id="rId9"/>
    <p:sldId id="398" r:id="rId10"/>
    <p:sldId id="399" r:id="rId11"/>
    <p:sldId id="262" r:id="rId12"/>
    <p:sldId id="263" r:id="rId13"/>
    <p:sldId id="264" r:id="rId14"/>
    <p:sldId id="265" r:id="rId15"/>
    <p:sldId id="266" r:id="rId16"/>
    <p:sldId id="267" r:id="rId17"/>
    <p:sldId id="391" r:id="rId18"/>
    <p:sldId id="269" r:id="rId19"/>
    <p:sldId id="392" r:id="rId20"/>
    <p:sldId id="270" r:id="rId21"/>
    <p:sldId id="331" r:id="rId22"/>
    <p:sldId id="271" r:id="rId23"/>
    <p:sldId id="272" r:id="rId24"/>
    <p:sldId id="273" r:id="rId25"/>
    <p:sldId id="274" r:id="rId26"/>
    <p:sldId id="275" r:id="rId27"/>
    <p:sldId id="394" r:id="rId28"/>
    <p:sldId id="277" r:id="rId29"/>
    <p:sldId id="278" r:id="rId30"/>
    <p:sldId id="336" r:id="rId31"/>
    <p:sldId id="279" r:id="rId32"/>
    <p:sldId id="396" r:id="rId33"/>
    <p:sldId id="334" r:id="rId34"/>
    <p:sldId id="335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332" r:id="rId50"/>
    <p:sldId id="333" r:id="rId51"/>
    <p:sldId id="294" r:id="rId52"/>
    <p:sldId id="295" r:id="rId5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6" autoAdjust="0"/>
    <p:restoredTop sz="90929"/>
  </p:normalViewPr>
  <p:slideViewPr>
    <p:cSldViewPr>
      <p:cViewPr varScale="1">
        <p:scale>
          <a:sx n="64" d="100"/>
          <a:sy n="64" d="100"/>
        </p:scale>
        <p:origin x="12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2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3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4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B2B156A-9428-4C48-BE44-90C333D12C0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7698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45B6F-2BAF-43CA-A57C-A16FE834D6CB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0926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DDDAD-E071-4145-8885-A8BA00DE2E7A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447019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DDDAD-E071-4145-8885-A8BA00DE2E7A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474821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DDDAD-E071-4145-8885-A8BA00DE2E7A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85033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DDDAD-E071-4145-8885-A8BA00DE2E7A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200203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DDDAD-E071-4145-8885-A8BA00DE2E7A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9023330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DDDAD-E071-4145-8885-A8BA00DE2E7A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221266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CCD0D-24F0-448D-A142-1339C8E814EE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1578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6B82D-1C20-43FF-9010-A1ED7C4FC2B4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975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37DE49-F7BC-4A16-859C-FE3A4D9E03C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6506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0BCA1D-9483-4D38-86E6-AC0272967D8D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386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D3D17-2249-425B-8BA0-3AE299C0AE6A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055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C14C3-6941-4156-8214-F64081313C14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2993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177F5-70C6-429D-87FD-6A106908305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083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46CE6-CB90-40B4-9286-AFD799A62DAE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2422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89B87-0E71-4BBC-8ADD-D1EE27A00ED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341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5E69A-F576-4F49-880B-67EC85C0876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7986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C1DDDAD-E071-4145-8885-A8BA00DE2E7A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69786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png"/><Relationship Id="rId11" Type="http://schemas.openxmlformats.org/officeDocument/2006/relationships/image" Target="../media/image28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3.png"/><Relationship Id="rId9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.png"/><Relationship Id="rId11" Type="http://schemas.openxmlformats.org/officeDocument/2006/relationships/image" Target="../media/image28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3.png"/><Relationship Id="rId9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.png"/><Relationship Id="rId11" Type="http://schemas.openxmlformats.org/officeDocument/2006/relationships/image" Target="../media/image28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3.png"/><Relationship Id="rId9" Type="http://schemas.openxmlformats.org/officeDocument/2006/relationships/image" Target="../media/image3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.png"/><Relationship Id="rId11" Type="http://schemas.openxmlformats.org/officeDocument/2006/relationships/image" Target="../media/image28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3.png"/><Relationship Id="rId9" Type="http://schemas.openxmlformats.org/officeDocument/2006/relationships/image" Target="../media/image3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.png"/><Relationship Id="rId11" Type="http://schemas.openxmlformats.org/officeDocument/2006/relationships/image" Target="../media/image35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3.png"/><Relationship Id="rId9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11" Type="http://schemas.openxmlformats.org/officeDocument/2006/relationships/image" Target="../media/image9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7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png"/><Relationship Id="rId11" Type="http://schemas.openxmlformats.org/officeDocument/2006/relationships/image" Target="../media/image28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3.png"/><Relationship Id="rId9" Type="http://schemas.openxmlformats.org/officeDocument/2006/relationships/image" Target="../media/image3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png"/><Relationship Id="rId11" Type="http://schemas.openxmlformats.org/officeDocument/2006/relationships/image" Target="../media/image28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3.png"/><Relationship Id="rId9" Type="http://schemas.openxmlformats.org/officeDocument/2006/relationships/image" Target="../media/image4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4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4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4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4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4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4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47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4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49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50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51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52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53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5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6442" y="48120"/>
            <a:ext cx="6620968" cy="3329581"/>
          </a:xfrm>
        </p:spPr>
        <p:txBody>
          <a:bodyPr/>
          <a:lstStyle/>
          <a:p>
            <a:pPr eaLnBrk="1" hangingPunct="1"/>
            <a:r>
              <a:rPr lang="en-US" altLang="en-US" sz="54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GRAF</a:t>
            </a:r>
            <a:r>
              <a:rPr lang="en-US" altLang="en-US" sz="5400" b="1" dirty="0" smtClean="0">
                <a:cs typeface="Times New Roman" panose="02020603050405020304" pitchFamily="18" charset="0"/>
              </a:rPr>
              <a:t/>
            </a:r>
            <a:br>
              <a:rPr lang="en-US" altLang="en-US" sz="5400" b="1" dirty="0" smtClean="0">
                <a:cs typeface="Times New Roman" panose="02020603050405020304" pitchFamily="18" charset="0"/>
              </a:rPr>
            </a:br>
            <a:endParaRPr lang="en-GB" altLang="en-US" sz="3200" b="1" dirty="0" smtClean="0">
              <a:cs typeface="Times New Roman" panose="02020603050405020304" pitchFamily="18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66442" y="3242710"/>
            <a:ext cx="6620968" cy="8614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err="1" smtClean="0">
                <a:solidFill>
                  <a:srgbClr val="7030A0"/>
                </a:solidFill>
              </a:rPr>
              <a:t>Pertemuan</a:t>
            </a:r>
            <a:r>
              <a:rPr lang="en-US" altLang="en-US" dirty="0" smtClean="0">
                <a:solidFill>
                  <a:srgbClr val="7030A0"/>
                </a:solidFill>
              </a:rPr>
              <a:t> </a:t>
            </a:r>
            <a:r>
              <a:rPr lang="en-US" altLang="en-US" dirty="0" err="1" smtClean="0">
                <a:solidFill>
                  <a:srgbClr val="7030A0"/>
                </a:solidFill>
              </a:rPr>
              <a:t>Ke</a:t>
            </a:r>
            <a:r>
              <a:rPr lang="en-US" altLang="en-US" dirty="0" smtClean="0">
                <a:solidFill>
                  <a:srgbClr val="7030A0"/>
                </a:solidFill>
              </a:rPr>
              <a:t> </a:t>
            </a:r>
            <a:r>
              <a:rPr lang="en-US" altLang="en-US" dirty="0" smtClean="0">
                <a:solidFill>
                  <a:srgbClr val="7030A0"/>
                </a:solidFill>
              </a:rPr>
              <a:t>14 </a:t>
            </a:r>
            <a:endParaRPr lang="en-US" altLang="en-US" dirty="0" smtClean="0">
              <a:solidFill>
                <a:srgbClr val="7030A0"/>
              </a:solidFill>
            </a:endParaRPr>
          </a:p>
          <a:p>
            <a:pPr eaLnBrk="1" hangingPunct="1"/>
            <a:r>
              <a:rPr lang="en-US" altLang="en-US" dirty="0" err="1" smtClean="0">
                <a:solidFill>
                  <a:srgbClr val="7030A0"/>
                </a:solidFill>
              </a:rPr>
              <a:t>Matematika</a:t>
            </a:r>
            <a:r>
              <a:rPr lang="en-US" altLang="en-US" dirty="0" smtClean="0">
                <a:solidFill>
                  <a:srgbClr val="7030A0"/>
                </a:solidFill>
              </a:rPr>
              <a:t> </a:t>
            </a:r>
            <a:r>
              <a:rPr lang="en-US" altLang="en-US" dirty="0" err="1" smtClean="0">
                <a:solidFill>
                  <a:srgbClr val="7030A0"/>
                </a:solidFill>
              </a:rPr>
              <a:t>Diskrit</a:t>
            </a:r>
            <a:endParaRPr lang="en-GB" altLang="en-US" dirty="0" smtClean="0">
              <a:solidFill>
                <a:srgbClr val="7030A0"/>
              </a:solidFill>
            </a:endParaRPr>
          </a:p>
        </p:txBody>
      </p:sp>
      <p:sp>
        <p:nvSpPr>
          <p:cNvPr id="4098" name="Rectangle 32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099" name="Rectangle 3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4B676A7-4E16-42D0-9C4E-7C3E10F6EB3D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23032" y="5691979"/>
            <a:ext cx="5872212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 fontAlgn="auto"/>
            <a:r>
              <a:rPr lang="en-US" altLang="en-US" dirty="0" err="1" smtClean="0">
                <a:solidFill>
                  <a:srgbClr val="7030A0"/>
                </a:solidFill>
              </a:rPr>
              <a:t>Awit</a:t>
            </a:r>
            <a:r>
              <a:rPr lang="en-US" altLang="en-US" dirty="0" smtClean="0">
                <a:solidFill>
                  <a:srgbClr val="7030A0"/>
                </a:solidFill>
              </a:rPr>
              <a:t> </a:t>
            </a:r>
            <a:r>
              <a:rPr lang="en-US" altLang="en-US" dirty="0" err="1" smtClean="0">
                <a:solidFill>
                  <a:srgbClr val="7030A0"/>
                </a:solidFill>
              </a:rPr>
              <a:t>M.Sakinah</a:t>
            </a:r>
            <a:endParaRPr lang="en-GB" altLang="en-US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37DE49-F7BC-4A16-859C-FE3A4D9E03C7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20" y="1384722"/>
            <a:ext cx="8784976" cy="5473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auto"/>
            <a:r>
              <a:rPr lang="en-US" sz="2800" dirty="0" err="1" smtClean="0">
                <a:solidFill>
                  <a:schemeClr val="bg1"/>
                </a:solidFill>
              </a:rPr>
              <a:t>Dua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garis</a:t>
            </a:r>
            <a:r>
              <a:rPr lang="en-US" sz="2800" dirty="0" smtClean="0">
                <a:solidFill>
                  <a:schemeClr val="bg1"/>
                </a:solidFill>
              </a:rPr>
              <a:t> yang </a:t>
            </a:r>
            <a:r>
              <a:rPr lang="en-US" sz="2800" dirty="0" err="1" smtClean="0">
                <a:solidFill>
                  <a:schemeClr val="bg1"/>
                </a:solidFill>
              </a:rPr>
              <a:t>menghubungkan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titik</a:t>
            </a:r>
            <a:r>
              <a:rPr lang="en-US" sz="2800" dirty="0" smtClean="0">
                <a:solidFill>
                  <a:schemeClr val="bg1"/>
                </a:solidFill>
              </a:rPr>
              <a:t> yang </a:t>
            </a:r>
            <a:r>
              <a:rPr lang="en-US" sz="2800" dirty="0" err="1" smtClean="0">
                <a:solidFill>
                  <a:schemeClr val="bg1"/>
                </a:solidFill>
              </a:rPr>
              <a:t>sama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disebut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Garis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Paralel</a:t>
            </a:r>
            <a:r>
              <a:rPr lang="en-US" sz="2800" b="1" dirty="0" smtClean="0">
                <a:solidFill>
                  <a:schemeClr val="bg1"/>
                </a:solidFill>
              </a:rPr>
              <a:t>.</a:t>
            </a:r>
          </a:p>
          <a:p>
            <a:pPr fontAlgn="auto"/>
            <a:r>
              <a:rPr lang="en-US" sz="2800" dirty="0" err="1" smtClean="0">
                <a:solidFill>
                  <a:schemeClr val="bg1"/>
                </a:solidFill>
              </a:rPr>
              <a:t>Dua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titik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dikatakan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berhubungan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bila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ada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garis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yg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menghubungkan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keduanya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fontAlgn="auto"/>
            <a:r>
              <a:rPr lang="en-US" sz="2800" dirty="0" err="1" smtClean="0">
                <a:solidFill>
                  <a:schemeClr val="bg1"/>
                </a:solidFill>
              </a:rPr>
              <a:t>Titik</a:t>
            </a:r>
            <a:r>
              <a:rPr lang="en-US" sz="2800" dirty="0" smtClean="0">
                <a:solidFill>
                  <a:schemeClr val="bg1"/>
                </a:solidFill>
              </a:rPr>
              <a:t> yang </a:t>
            </a:r>
            <a:r>
              <a:rPr lang="en-US" sz="2800" dirty="0" err="1" smtClean="0">
                <a:solidFill>
                  <a:schemeClr val="bg1"/>
                </a:solidFill>
              </a:rPr>
              <a:t>tidak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punya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garis</a:t>
            </a:r>
            <a:r>
              <a:rPr lang="en-US" sz="2800" dirty="0" smtClean="0">
                <a:solidFill>
                  <a:schemeClr val="bg1"/>
                </a:solidFill>
              </a:rPr>
              <a:t> yang </a:t>
            </a:r>
            <a:r>
              <a:rPr lang="en-US" sz="2800" dirty="0" err="1" smtClean="0">
                <a:solidFill>
                  <a:schemeClr val="bg1"/>
                </a:solidFill>
              </a:rPr>
              <a:t>berhubungan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dengannya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disebut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Titik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Terasing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Graf </a:t>
            </a:r>
            <a:r>
              <a:rPr lang="en-US" sz="2800" b="1" dirty="0" err="1">
                <a:solidFill>
                  <a:schemeClr val="bg1"/>
                </a:solidFill>
              </a:rPr>
              <a:t>Kosong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adalah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graf</a:t>
            </a:r>
            <a:r>
              <a:rPr lang="en-US" sz="2800" dirty="0">
                <a:solidFill>
                  <a:schemeClr val="bg1"/>
                </a:solidFill>
              </a:rPr>
              <a:t> yang </a:t>
            </a:r>
            <a:r>
              <a:rPr lang="en-US" sz="2800" dirty="0" err="1">
                <a:solidFill>
                  <a:schemeClr val="bg1"/>
                </a:solidFill>
              </a:rPr>
              <a:t>tidak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punya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titik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garis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Jenis-Jenis</a:t>
            </a:r>
            <a:r>
              <a:rPr lang="en-US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Graf</a:t>
            </a:r>
            <a:endParaRPr lang="en-GB" altLang="en-US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671CFF1-5994-4931-9AFE-42F440022E38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461302"/>
              </p:ext>
            </p:extLst>
          </p:nvPr>
        </p:nvGraphicFramePr>
        <p:xfrm>
          <a:off x="157163" y="1608138"/>
          <a:ext cx="8434387" cy="479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Document" r:id="rId8" imgW="5491805" imgH="3127959" progId="Word.Document.8">
                  <p:embed/>
                </p:oleObj>
              </mc:Choice>
              <mc:Fallback>
                <p:oleObj name="Document" r:id="rId8" imgW="5491805" imgH="312795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1608138"/>
                        <a:ext cx="8434387" cy="479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4324C44-9BB1-4FFD-BBBD-915DF0F89357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0" y="1066800"/>
          <a:ext cx="8153400" cy="417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Document" r:id="rId8" imgW="5486400" imgH="2813304" progId="Word.Document.8">
                  <p:embed/>
                </p:oleObj>
              </mc:Choice>
              <mc:Fallback>
                <p:oleObj name="Document" r:id="rId8" imgW="5486400" imgH="281330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6800"/>
                        <a:ext cx="8153400" cy="417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296E159-513F-4A8F-96D5-BA0769AE52A0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926696"/>
              </p:ext>
            </p:extLst>
          </p:nvPr>
        </p:nvGraphicFramePr>
        <p:xfrm>
          <a:off x="1790202" y="-142872"/>
          <a:ext cx="7462318" cy="3355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Document" r:id="rId8" imgW="5486400" imgH="2045208" progId="Word.Document.8">
                  <p:embed/>
                </p:oleObj>
              </mc:Choice>
              <mc:Fallback>
                <p:oleObj name="Document" r:id="rId8" imgW="5486400" imgH="204520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202" y="-142872"/>
                        <a:ext cx="7462318" cy="3355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59124" y="2962275"/>
            <a:ext cx="6711654" cy="4195481"/>
          </a:xfrm>
        </p:spPr>
        <p:txBody>
          <a:bodyPr/>
          <a:lstStyle/>
          <a:p>
            <a:r>
              <a:rPr lang="id-ID" dirty="0" smtClean="0">
                <a:solidFill>
                  <a:srgbClr val="FF0000"/>
                </a:solidFill>
              </a:rPr>
              <a:t>Vertex A</a:t>
            </a:r>
          </a:p>
          <a:p>
            <a:r>
              <a:rPr lang="id-ID" dirty="0" smtClean="0">
                <a:solidFill>
                  <a:srgbClr val="FF0000"/>
                </a:solidFill>
              </a:rPr>
              <a:t>1,2,3,4</a:t>
            </a:r>
          </a:p>
          <a:p>
            <a:r>
              <a:rPr lang="id-ID" dirty="0" smtClean="0">
                <a:solidFill>
                  <a:srgbClr val="FF0000"/>
                </a:solidFill>
              </a:rPr>
              <a:t>Edge</a:t>
            </a:r>
          </a:p>
          <a:p>
            <a:r>
              <a:rPr lang="id-ID" dirty="0" smtClean="0">
                <a:solidFill>
                  <a:srgbClr val="FF0000"/>
                </a:solidFill>
              </a:rPr>
              <a:t>(1,2) (2,4), (3,1) (4,3) (2,3) (4,2) (2,1) </a:t>
            </a:r>
          </a:p>
          <a:p>
            <a:r>
              <a:rPr lang="id-ID" dirty="0" smtClean="0">
                <a:solidFill>
                  <a:srgbClr val="FF0000"/>
                </a:solidFill>
              </a:rPr>
              <a:t>Verterx 1234</a:t>
            </a:r>
            <a:endParaRPr lang="id-ID" dirty="0">
              <a:solidFill>
                <a:srgbClr val="FF0000"/>
              </a:solidFill>
            </a:endParaRPr>
          </a:p>
          <a:p>
            <a:r>
              <a:rPr lang="id-ID" dirty="0" smtClean="0">
                <a:solidFill>
                  <a:srgbClr val="FF0000"/>
                </a:solidFill>
              </a:rPr>
              <a:t>Edge</a:t>
            </a:r>
          </a:p>
          <a:p>
            <a:r>
              <a:rPr lang="id-ID" dirty="0" smtClean="0">
                <a:solidFill>
                  <a:srgbClr val="FF0000"/>
                </a:solidFill>
              </a:rPr>
              <a:t>(2,1) (2,4) (3,2) (1,3)(3,1) (3,1)(3,1) (3,4) (4,3) (4,3)</a:t>
            </a:r>
          </a:p>
          <a:p>
            <a:endParaRPr lang="id-ID" dirty="0" smtClean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FCD4E7A-47AD-45FB-A46C-F5262BCF7D5D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20631"/>
              </p:ext>
            </p:extLst>
          </p:nvPr>
        </p:nvGraphicFramePr>
        <p:xfrm>
          <a:off x="457200" y="1524000"/>
          <a:ext cx="8686800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Document" r:id="rId8" imgW="5635587" imgH="1996976" progId="Word.Document.8">
                  <p:embed/>
                </p:oleObj>
              </mc:Choice>
              <mc:Fallback>
                <p:oleObj name="Document" r:id="rId8" imgW="5635587" imgH="199697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0"/>
                        <a:ext cx="8686800" cy="307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8350"/>
            <a:ext cx="7772400" cy="831850"/>
          </a:xfrm>
        </p:spPr>
        <p:txBody>
          <a:bodyPr/>
          <a:lstStyle/>
          <a:p>
            <a:pPr eaLnBrk="1" hangingPunct="1"/>
            <a:r>
              <a:rPr lang="en-US" altLang="en-US" b="1" dirty="0" err="1" smtClean="0">
                <a:solidFill>
                  <a:srgbClr val="7030A0"/>
                </a:solidFill>
                <a:cs typeface="Times New Roman" panose="02020603050405020304" pitchFamily="18" charset="0"/>
              </a:rPr>
              <a:t>Contoh</a:t>
            </a:r>
            <a:r>
              <a:rPr lang="en-US" altLang="en-US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solidFill>
                  <a:srgbClr val="7030A0"/>
                </a:solidFill>
                <a:cs typeface="Times New Roman" panose="02020603050405020304" pitchFamily="18" charset="0"/>
              </a:rPr>
              <a:t>Terapan</a:t>
            </a:r>
            <a:r>
              <a:rPr lang="en-US" altLang="en-US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 Graf</a:t>
            </a:r>
            <a:endParaRPr lang="en-GB" altLang="en-US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7DA8688-90E6-4377-B62E-F23A3CEC74A6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457200" y="1905000"/>
          <a:ext cx="8458200" cy="318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Document" r:id="rId8" imgW="5486400" imgH="2064258" progId="Word.Document.8">
                  <p:embed/>
                </p:oleObj>
              </mc:Choice>
              <mc:Fallback>
                <p:oleObj name="Document" r:id="rId8" imgW="5486400" imgH="206425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8458200" cy="318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AB3E395-9B10-4CA7-B0D7-B2624BAE0EA0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381000" y="1524000"/>
          <a:ext cx="8153400" cy="333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Document" r:id="rId8" imgW="5486400" imgH="2241804" progId="Word.Document.8">
                  <p:embed/>
                </p:oleObj>
              </mc:Choice>
              <mc:Fallback>
                <p:oleObj name="Document" r:id="rId8" imgW="5486400" imgH="224180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153400" cy="333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52387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smtClean="0"/>
              <a:t>3. Jejaring makanan (Biologi)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73725DB-7A70-488A-AB89-C59CAD7F7E12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pic>
        <p:nvPicPr>
          <p:cNvPr id="18437" name="Picture 2" descr="http://3.bp.blogspot.com/-AiD1itG0TZs/T_waXIObURI/AAAAAAAAALE/RckGVpBGHFw/s1600/jaring2+makana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643063"/>
            <a:ext cx="6081712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BC49F6C-CC11-4854-A2A8-E3F16FAEBB89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533400" y="381000"/>
          <a:ext cx="7391400" cy="588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Document" r:id="rId8" imgW="5486400" imgH="4370070" progId="Word.Document.8">
                  <p:embed/>
                </p:oleObj>
              </mc:Choice>
              <mc:Fallback>
                <p:oleObj name="Document" r:id="rId8" imgW="5486400" imgH="437007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"/>
                        <a:ext cx="7391400" cy="588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28625" y="714375"/>
            <a:ext cx="8143875" cy="53816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smtClean="0"/>
              <a:t>5. Pemodelan Mesin Jaja (</a:t>
            </a:r>
            <a:r>
              <a:rPr lang="en-US" altLang="en-US" sz="2400" b="1" i="1" smtClean="0"/>
              <a:t>vending Machine)</a:t>
            </a: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67F0B35-CA9D-4A94-8F7C-8475448995E7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1447804"/>
            <a:ext cx="7593995" cy="5066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93038" cy="838200"/>
          </a:xfrm>
        </p:spPr>
        <p:txBody>
          <a:bodyPr/>
          <a:lstStyle/>
          <a:p>
            <a:pPr algn="l" eaLnBrk="1" hangingPunct="1"/>
            <a:r>
              <a:rPr lang="en-US" altLang="en-US" dirty="0" err="1" smtClean="0">
                <a:solidFill>
                  <a:srgbClr val="7030A0"/>
                </a:solidFill>
              </a:rPr>
              <a:t>Pendahuluan</a:t>
            </a:r>
            <a:endParaRPr lang="en-GB" altLang="en-US" dirty="0" smtClean="0">
              <a:solidFill>
                <a:srgbClr val="7030A0"/>
              </a:solidFill>
            </a:endParaRPr>
          </a:p>
        </p:txBody>
      </p:sp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53B39B0-A068-4A6A-AA6C-1075AEE08A07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5125" name="Object 4"/>
          <p:cNvGraphicFramePr>
            <a:graphicFrameLocks noChangeAspect="1"/>
          </p:cNvGraphicFramePr>
          <p:nvPr/>
        </p:nvGraphicFramePr>
        <p:xfrm>
          <a:off x="381000" y="1371600"/>
          <a:ext cx="7772400" cy="527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Document" r:id="rId8" imgW="5486400" imgH="3726180" progId="Word.Document.8">
                  <p:embed/>
                </p:oleObj>
              </mc:Choice>
              <mc:Fallback>
                <p:oleObj name="Document" r:id="rId8" imgW="5486400" imgH="37261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7772400" cy="527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748CC7B-C825-4C2B-AE39-A67D12F45C1D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3030"/>
              </p:ext>
            </p:extLst>
          </p:nvPr>
        </p:nvGraphicFramePr>
        <p:xfrm>
          <a:off x="425450" y="788988"/>
          <a:ext cx="8261350" cy="482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Document" r:id="rId8" imgW="5491805" imgH="3211602" progId="Word.Document.8">
                  <p:embed/>
                </p:oleObj>
              </mc:Choice>
              <mc:Fallback>
                <p:oleObj name="Document" r:id="rId8" imgW="5491805" imgH="321160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788988"/>
                        <a:ext cx="8261350" cy="482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solidFill>
                  <a:srgbClr val="7030A0"/>
                </a:solidFill>
              </a:rPr>
              <a:t>Latihan</a:t>
            </a:r>
            <a:endParaRPr lang="en-US" altLang="en-US" dirty="0" smtClean="0">
              <a:solidFill>
                <a:srgbClr val="7030A0"/>
              </a:solidFill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484709" y="1628801"/>
            <a:ext cx="7792853" cy="4619606"/>
          </a:xfrm>
        </p:spPr>
        <p:txBody>
          <a:bodyPr>
            <a:normAutofit lnSpcReduction="10000"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Ada </a:t>
            </a:r>
            <a:r>
              <a:rPr lang="en-US" dirty="0">
                <a:solidFill>
                  <a:schemeClr val="bg1"/>
                </a:solidFill>
              </a:rPr>
              <a:t>7 </a:t>
            </a:r>
            <a:r>
              <a:rPr lang="en-US" dirty="0" err="1">
                <a:solidFill>
                  <a:schemeClr val="bg1"/>
                </a:solidFill>
              </a:rPr>
              <a:t>kota</a:t>
            </a:r>
            <a:r>
              <a:rPr lang="en-US" dirty="0">
                <a:solidFill>
                  <a:schemeClr val="bg1"/>
                </a:solidFill>
              </a:rPr>
              <a:t> (A,…,G) yang </a:t>
            </a:r>
            <a:r>
              <a:rPr lang="en-US" dirty="0" err="1">
                <a:solidFill>
                  <a:schemeClr val="bg1"/>
                </a:solidFill>
              </a:rPr>
              <a:t>diantaranya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dihubungkan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langsung</a:t>
            </a:r>
            <a:r>
              <a:rPr lang="en-US" dirty="0">
                <a:solidFill>
                  <a:schemeClr val="bg1"/>
                </a:solidFill>
              </a:rPr>
              <a:t> dg </a:t>
            </a:r>
            <a:r>
              <a:rPr lang="en-US" dirty="0" err="1">
                <a:solidFill>
                  <a:schemeClr val="bg1"/>
                </a:solidFill>
              </a:rPr>
              <a:t>jalan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darat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Hubungan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didefinisikan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sebagai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berikut</a:t>
            </a:r>
            <a:r>
              <a:rPr lang="en-US" dirty="0">
                <a:solidFill>
                  <a:schemeClr val="bg1"/>
                </a:solidFill>
              </a:rPr>
              <a:t>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bg1"/>
                </a:solidFill>
              </a:rPr>
              <a:t>		A </a:t>
            </a:r>
            <a:r>
              <a:rPr lang="en-US" dirty="0" err="1">
                <a:solidFill>
                  <a:schemeClr val="bg1"/>
                </a:solidFill>
              </a:rPr>
              <a:t>terhubung</a:t>
            </a:r>
            <a:r>
              <a:rPr lang="en-US" dirty="0">
                <a:solidFill>
                  <a:schemeClr val="bg1"/>
                </a:solidFill>
              </a:rPr>
              <a:t> dg B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bg1"/>
                </a:solidFill>
              </a:rPr>
              <a:t>		B </a:t>
            </a:r>
            <a:r>
              <a:rPr lang="en-US" dirty="0" err="1">
                <a:solidFill>
                  <a:schemeClr val="bg1"/>
                </a:solidFill>
              </a:rPr>
              <a:t>terhubung</a:t>
            </a:r>
            <a:r>
              <a:rPr lang="en-US" dirty="0">
                <a:solidFill>
                  <a:schemeClr val="bg1"/>
                </a:solidFill>
              </a:rPr>
              <a:t> dg 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bg1"/>
                </a:solidFill>
              </a:rPr>
              <a:t>		C </a:t>
            </a:r>
            <a:r>
              <a:rPr lang="en-US" dirty="0" err="1">
                <a:solidFill>
                  <a:schemeClr val="bg1"/>
                </a:solidFill>
              </a:rPr>
              <a:t>terhubung</a:t>
            </a:r>
            <a:r>
              <a:rPr lang="en-US" dirty="0">
                <a:solidFill>
                  <a:schemeClr val="bg1"/>
                </a:solidFill>
              </a:rPr>
              <a:t> dg 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bg1"/>
                </a:solidFill>
              </a:rPr>
              <a:t>		E </a:t>
            </a:r>
            <a:r>
              <a:rPr lang="en-US" dirty="0" err="1">
                <a:solidFill>
                  <a:schemeClr val="bg1"/>
                </a:solidFill>
              </a:rPr>
              <a:t>terhubung</a:t>
            </a:r>
            <a:r>
              <a:rPr lang="en-US" dirty="0">
                <a:solidFill>
                  <a:schemeClr val="bg1"/>
                </a:solidFill>
              </a:rPr>
              <a:t> dg 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Buatlah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graf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menunjukkan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keadaan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transportasi</a:t>
            </a:r>
            <a:r>
              <a:rPr lang="en-US" dirty="0">
                <a:solidFill>
                  <a:schemeClr val="bg1"/>
                </a:solidFill>
              </a:rPr>
              <a:t> di 7 </a:t>
            </a:r>
            <a:r>
              <a:rPr lang="en-US" dirty="0" err="1">
                <a:solidFill>
                  <a:schemeClr val="bg1"/>
                </a:solidFill>
              </a:rPr>
              <a:t>kota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tersebut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id-ID" dirty="0" smtClean="0">
              <a:solidFill>
                <a:schemeClr val="bg1"/>
              </a:solidFill>
            </a:endParaRPr>
          </a:p>
          <a:p>
            <a:pPr marL="457200" indent="-457200">
              <a:buClrTx/>
              <a:buFont typeface="+mj-lt"/>
              <a:buAutoNum type="arabicPeriod" startAt="2"/>
            </a:pPr>
            <a:r>
              <a:rPr lang="en-US" altLang="en-US" dirty="0" err="1">
                <a:solidFill>
                  <a:schemeClr val="bg1"/>
                </a:solidFill>
              </a:rPr>
              <a:t>Gambarkan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err="1" smtClean="0">
                <a:solidFill>
                  <a:schemeClr val="bg1"/>
                </a:solidFill>
              </a:rPr>
              <a:t>graf</a:t>
            </a:r>
            <a:r>
              <a:rPr lang="en-US" altLang="en-US" dirty="0" smtClean="0">
                <a:solidFill>
                  <a:schemeClr val="bg1"/>
                </a:solidFill>
              </a:rPr>
              <a:t> yang </a:t>
            </a:r>
            <a:r>
              <a:rPr lang="en-US" altLang="en-US" dirty="0" err="1" smtClean="0">
                <a:solidFill>
                  <a:schemeClr val="bg1"/>
                </a:solidFill>
              </a:rPr>
              <a:t>menggambarkan</a:t>
            </a:r>
            <a:r>
              <a:rPr lang="en-US" altLang="en-US" dirty="0" smtClean="0">
                <a:solidFill>
                  <a:schemeClr val="bg1"/>
                </a:solidFill>
              </a:rPr>
              <a:t>  </a:t>
            </a:r>
            <a:r>
              <a:rPr lang="en-US" altLang="en-US" dirty="0" err="1" smtClean="0">
                <a:solidFill>
                  <a:schemeClr val="bg1"/>
                </a:solidFill>
              </a:rPr>
              <a:t>sistem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err="1" smtClean="0">
                <a:solidFill>
                  <a:schemeClr val="bg1"/>
                </a:solidFill>
              </a:rPr>
              <a:t>pertandingan</a:t>
            </a:r>
            <a:r>
              <a:rPr lang="en-US" altLang="en-US" dirty="0" smtClean="0">
                <a:solidFill>
                  <a:schemeClr val="bg1"/>
                </a:solidFill>
              </a:rPr>
              <a:t> bola di </a:t>
            </a:r>
            <a:r>
              <a:rPr lang="en-US" altLang="en-US" dirty="0" err="1" smtClean="0">
                <a:solidFill>
                  <a:schemeClr val="bg1"/>
                </a:solidFill>
              </a:rPr>
              <a:t>diindonesia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err="1" smtClean="0">
                <a:solidFill>
                  <a:schemeClr val="bg1"/>
                </a:solidFill>
              </a:rPr>
              <a:t>sistem</a:t>
            </a:r>
            <a:r>
              <a:rPr lang="en-US" altLang="en-US" dirty="0" smtClean="0">
                <a:solidFill>
                  <a:schemeClr val="bg1"/>
                </a:solidFill>
              </a:rPr>
              <a:t> ½ </a:t>
            </a:r>
            <a:r>
              <a:rPr lang="en-US" altLang="en-US" dirty="0" err="1" smtClean="0">
                <a:solidFill>
                  <a:schemeClr val="bg1"/>
                </a:solidFill>
              </a:rPr>
              <a:t>kompetisi</a:t>
            </a:r>
            <a:r>
              <a:rPr lang="en-US" altLang="en-US" dirty="0" smtClean="0">
                <a:solidFill>
                  <a:schemeClr val="bg1"/>
                </a:solidFill>
              </a:rPr>
              <a:t> (</a:t>
            </a:r>
            <a:r>
              <a:rPr lang="en-US" altLang="en-US" i="1" dirty="0" smtClean="0">
                <a:solidFill>
                  <a:schemeClr val="bg1"/>
                </a:solidFill>
              </a:rPr>
              <a:t>round-robin tournaments</a:t>
            </a:r>
            <a:r>
              <a:rPr lang="en-US" altLang="en-US" dirty="0" smtClean="0">
                <a:solidFill>
                  <a:schemeClr val="bg1"/>
                </a:solidFill>
              </a:rPr>
              <a:t>) yang </a:t>
            </a:r>
            <a:r>
              <a:rPr lang="en-US" altLang="en-US" dirty="0" err="1" smtClean="0">
                <a:solidFill>
                  <a:schemeClr val="bg1"/>
                </a:solidFill>
              </a:rPr>
              <a:t>diikuti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err="1" smtClean="0">
                <a:solidFill>
                  <a:schemeClr val="bg1"/>
                </a:solidFill>
              </a:rPr>
              <a:t>oleh</a:t>
            </a:r>
            <a:r>
              <a:rPr lang="en-US" altLang="en-US" dirty="0" smtClean="0">
                <a:solidFill>
                  <a:schemeClr val="bg1"/>
                </a:solidFill>
              </a:rPr>
              <a:t> 5 </a:t>
            </a:r>
            <a:r>
              <a:rPr lang="en-US" altLang="en-US" dirty="0" err="1" smtClean="0">
                <a:solidFill>
                  <a:schemeClr val="bg1"/>
                </a:solidFill>
              </a:rPr>
              <a:t>tim.</a:t>
            </a:r>
            <a:endParaRPr lang="id-ID" altLang="en-US" dirty="0" smtClean="0">
              <a:solidFill>
                <a:schemeClr val="bg1"/>
              </a:solidFill>
            </a:endParaRPr>
          </a:p>
          <a:p>
            <a:pPr marL="457200" indent="-457200">
              <a:buClrTx/>
              <a:buFont typeface="+mj-lt"/>
              <a:buAutoNum type="arabicPeriod" startAt="2"/>
            </a:pPr>
            <a:r>
              <a:rPr lang="id-ID" altLang="en-US" dirty="0" smtClean="0">
                <a:solidFill>
                  <a:schemeClr val="bg1"/>
                </a:solidFill>
              </a:rPr>
              <a:t>Buatlah graf pada penerapan biologi?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CC0E278-C89C-4EE1-905F-6D27BB0738B8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21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 err="1" smtClean="0">
                <a:solidFill>
                  <a:srgbClr val="7030A0"/>
                </a:solidFill>
                <a:cs typeface="Times New Roman" panose="02020603050405020304" pitchFamily="18" charset="0"/>
              </a:rPr>
              <a:t>Terminologi</a:t>
            </a:r>
            <a:r>
              <a:rPr lang="en-US" altLang="en-US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 Graf</a:t>
            </a:r>
            <a:endParaRPr lang="en-GB" altLang="en-US" b="1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B021E7A-95D7-4789-83A6-1D176921EB71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22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381000" y="1600200"/>
          <a:ext cx="8534400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Document" r:id="rId8" imgW="5486400" imgH="1244346" progId="Word.Document.8">
                  <p:embed/>
                </p:oleObj>
              </mc:Choice>
              <mc:Fallback>
                <p:oleObj name="Document" r:id="rId8" imgW="5486400" imgH="124434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8534400" cy="19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/>
          <p:cNvGraphicFramePr>
            <a:graphicFrameLocks noChangeAspect="1"/>
          </p:cNvGraphicFramePr>
          <p:nvPr/>
        </p:nvGraphicFramePr>
        <p:xfrm>
          <a:off x="685800" y="3581400"/>
          <a:ext cx="7696200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Document" r:id="rId10" imgW="5486400" imgH="1757172" progId="Word.Document.8">
                  <p:embed/>
                </p:oleObj>
              </mc:Choice>
              <mc:Fallback>
                <p:oleObj name="Document" r:id="rId10" imgW="5486400" imgH="175717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7696200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8AEC6AB-211A-4BD0-999B-707CCD83DED5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23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609600" y="914400"/>
          <a:ext cx="8153400" cy="300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Document" r:id="rId8" imgW="5486400" imgH="2021586" progId="Word.Document.8">
                  <p:embed/>
                </p:oleObj>
              </mc:Choice>
              <mc:Fallback>
                <p:oleObj name="Document" r:id="rId8" imgW="5486400" imgH="202158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14400"/>
                        <a:ext cx="8153400" cy="300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685800" y="3962400"/>
          <a:ext cx="7696200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Document" r:id="rId10" imgW="5486400" imgH="1757172" progId="Word.Document.8">
                  <p:embed/>
                </p:oleObj>
              </mc:Choice>
              <mc:Fallback>
                <p:oleObj name="Document" r:id="rId10" imgW="5486400" imgH="175717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62400"/>
                        <a:ext cx="7696200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28AD102-AC18-4949-A6F9-F48EA3702A67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24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457200" y="838200"/>
          <a:ext cx="8382000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Document" r:id="rId8" imgW="5486400" imgH="1011174" progId="Word.Document.8">
                  <p:embed/>
                </p:oleObj>
              </mc:Choice>
              <mc:Fallback>
                <p:oleObj name="Document" r:id="rId8" imgW="5486400" imgH="101117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838200"/>
                        <a:ext cx="8382000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533400" y="2590800"/>
          <a:ext cx="7696200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Document" r:id="rId10" imgW="5486400" imgH="1757172" progId="Word.Document.8">
                  <p:embed/>
                </p:oleObj>
              </mc:Choice>
              <mc:Fallback>
                <p:oleObj name="Document" r:id="rId10" imgW="5486400" imgH="175717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90800"/>
                        <a:ext cx="7696200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39C5163-C285-4A16-81EC-065A8C38406F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25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609600" y="990600"/>
          <a:ext cx="8305800" cy="400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Document" r:id="rId8" imgW="5486400" imgH="2641854" progId="Word.Document.8">
                  <p:embed/>
                </p:oleObj>
              </mc:Choice>
              <mc:Fallback>
                <p:oleObj name="Document" r:id="rId8" imgW="5486400" imgH="264185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90600"/>
                        <a:ext cx="8305800" cy="400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6AE4436-26BD-4B77-A01C-D73B199A3201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26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609600" y="228600"/>
          <a:ext cx="7086600" cy="390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name="Document" r:id="rId8" imgW="5486400" imgH="3025902" progId="Word.Document.8">
                  <p:embed/>
                </p:oleObj>
              </mc:Choice>
              <mc:Fallback>
                <p:oleObj name="Document" r:id="rId8" imgW="5486400" imgH="302590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"/>
                        <a:ext cx="7086600" cy="390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762000" y="4114800"/>
          <a:ext cx="7696200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5" name="Document" r:id="rId10" imgW="5486400" imgH="1757172" progId="Word.Document.8">
                  <p:embed/>
                </p:oleObj>
              </mc:Choice>
              <mc:Fallback>
                <p:oleObj name="Document" r:id="rId10" imgW="5486400" imgH="175717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14800"/>
                        <a:ext cx="7696200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C41AE2B-CB41-4B66-AA00-002CA46C9E74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27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28676" name="AutoShape 2" descr="data:image/jpeg;base64,/9j/4AAQSkZJRgABAQAAAQABAAD/2wCEAAkGBhQSERUSEhQVFRUWGBsWGRcYGBsaHBsYGhodGBgfGRYaGyceIxokHBgeIS8hIygqLCwuHR4xNTAqNSYrLCkBCQoKBQUFDQUFDSkYEhgpKSkpKSkpKSkpKSkpKSkpKSkpKSkpKSkpKSkpKSkpKSkpKSkpKSkpKSkpKSkpKSkpKf/AABEIAMwA1wMBIgACEQEDEQH/xAAcAAEAAwEBAQEBAAAAAAAAAAAABAUGAwIHAQj/xABJEAACAQIEAwMHBwkHAwUBAAABAgMAEQQFEiETMUEiUWEGFCMycXKBBzNCUlNiYxUkNHOCkZKTsRZDoaKjstODw9FEZMHC8CX/xAAUAQEAAAAAAAAAAAAAAAAAAAAA/8QAFBEBAAAAAAAAAAAAAAAAAAAAAP/aAAwDAQACEQMRAD8A+40pSgUpSgUpSgUpSgVm8LnDPmGjVIE4cqiMxuFvG8Y1lilrnUwFja2nqa0lfLflX+Ub8mYvD8PDiWYxkl3dwojLWKqqnSWJW5J5WXY7WD6lSqnyX8pI8dho54yO2qsyBgxRiLlWt1HiBVtQKUpQKUpQKpcBJIuKaJmcqY9Q4hU6yGAZk0jsqNQBU/WWw53ovlU+UFsqw8bxxCSSViq6r6FsLktbn4C4677VL+TfNo8bg0xixGJ5NSsCzPbQxFkZvodbCwHwoNZSlKBSlKBSlKBSlKBSlKBSlKBSlKBSlKBSlKDnicQsaM7sFVQWZjsAoFySe4CsljvJFMyjeXFxjU6lcOrjeBD6rW+0Y2dgeVlW2xvaSnzubQP0eBu2eksy7hPcjNi3e1h9FqvaDEYbyajkhjxOHhjuV7WH9TSw2kEEy2aJgwIsDoNtwt9Qscs4jgnDYl7obPBiU1sjc9LEFZAe4ksCNxqFTcmPDnxEB+sJ09yW9/3SI/wK99SMzyZZSJFYxzKLJKltQHOxB2ZL81a49h3oI4zqWP5/DOPvwnjJ+4ASf5P31Ny/OIZ78KRXI5qD2l95D2lPgQKiYXOWRxDilCSE2R1vwpT9wkkq/wCGxv3FhvXfN8tw7qXxCx2QE8RrKUA3JEuxX2gigsKqcfnZ1mHDqJZhbVvZIr8jK45G24Qdo7bAG9UceAxU9/NMRNDh+jTjWz/q76ZUS30y1+4da4zYp1HmIwxSNbHEPh2Mg0Nc6eSycSS12JBIUk3JYGg/MH5JRY9mnxg85j3SMuLBzezOiA2SPogBud2Ja6kX3khEI8MIAoXgM0JAAA7B7JsOrKVa/W96l5Xm+Hk7ELpdQBwx2WUDYXiNmUe0Co0foscw+jiUDj9bFZG+LRlP5RoLmlKUClKUClKUClKUClKUClKUHPEYhUUs5AUcyf8A9zrxhMakq6kNwDY7EEEdCpAIPtr3PLpUtpZrdF3PwFZLFeUsWWYWbE4oShGlsmoAzSEoAARcD6JAvbsqL0GxpVJ5IeV8GZYfzjD6tOooysLMrAAkEAkciDsau6BVTnWObUuGhNppQSW58KMbNIR3/RUHmx6gNUvNMyWCMyMCdwqqPWd2NlVR3k7f4nYGuGS5a0YaSWxnlIaQjkCB2UU89CDYd+55saCXgsEkMaxxiyqLAf8Ak8yTzJO5NzXelKCnzf0eIw0/Qs0D+7LYr/qIo/aPfVxUHPMvM2HkjU2YrdD9WRe1G3wcA/CqvC+Ub4qNRhF7TAcSRxdIW+kvTXKpuNAIAI7RHIhOz/GQqnClTjGW4WAAM0ludlO1htdjYLtcjas/FlWIiKS4sNiIEOpYVLSNAb3VmvviCotuRqUjshuY0uWZOkN2uzyP68r2LvblcgABR0VQFHQVJxeLSJGkkYKiAszHkAOdBXY/P14SNhysrzHTCAeyx6kkckUAsx6AEcyBUrKcsEEei5ZiSzuebu27Mfb3dAABsKoMBkMutsdHaKeS5ELiycM27MgG6ytpDM673sCGCgVd5ZnKykxlWjmUXeJ/WA5XBGzJfky3HsO1B2x+UxTgCWNHtuNQBIPercwfEWrO+UOTPh41xEE8g83YSaZPTKEtolPaIksI2ZrBxfTWtrxPCHVlYXVgQR3gix/woKkZriI/nsMXH14G1/vjfS49g1e2pOBz6CZtCSDXzMbXWQDvMbAPbxtauPkxMTh1Rjd4SYWPUmM6QT7VAb41Nx2WxTLpljSQcwGUGx7xfkfEb0EmlU35AZP0fESx9yOeMn7pO3b2OKflDExfOwCUD6cDbnxMMliPYrPQXNRsTmCRsqs3abkoBY87XsoJ03Iux2FxvWN8oPllwODlWGXjFzYsBERwwfrh9J+AB2san4qKbjvNCZHEyxtCyaSmwtplJ34f0tvtHI7VBrKUpQKUpQKUpQKofLbyWhx+EeHEA6R21KmzKyg2INvE/vq+rhj/AJp/cb+hoMD8neRPgcIPNQZLOePCxALMQCHic8mMZTst2T3rzO5y/NY5kLIfV2ZWGlkbqHU7qfA+3lvVLkXopYhyXE4aM/8AVhUA/Fo2X4RGuWfZWMbOYojwzGtp5gLhgRdYHW9nU+synkpsCDJegn5YPOpBi2+aW4w694Is0xHew2XuXf6ZteVUYDOSGWDEKIpjstjeOS32THrbfQe0N+YF6t6BXDHY5IUMkrBFHMnx2AHeSdgBuTYComZZ0I2EUamWci4iUjYctUjckS/0jz3sGO1c8DkpLifEsJZh6oAtHFfnwkPW22s9o78gdNBw4M2L+c1wYf7O+mWUffYbxp90do9Su6n15PRiF58KoCrGwkjUAACKW5AAGwAkWRQPuiruqbNBw8Vh5ujasO37dnjJ9jpYe+e+guaogfO5v/bwP8JZ0P8AikZHxcfc365zi2dlwsLFZHGp3HOKG9i3g7EFU8bncIassHhEiRY41CogCqB0A5UHaoWZZSk4Gq4ZblJFNnQna6t08RyPUGptKCkjzd8ORHjLaTsuJAsjdAJR/dv4+oehBOkXdQc0zSCJbTuihgQFYi794VObewA1m4sXiIL+Y4eWbD2+bmPC0fqWa8hX8Mpt9Ej1SFzh/RY2RPo4hBKP1kdo5P3pwjb7rGp+PzOKEBppEjB2GpgLnuAPM+A3rJZjrniTFtirpDINawKY9CE6JgzOTIGRW1NfTsp7I2rTYTJsPh7yKiq1jqlY3ew3OqVyWsPE2oI/5eeT9Hw8r/fk9Cn73Gu3sQ1VZji8QWMZm9JbU0UACLGp3vPipAxVfFVViL2U1Y+fS4vbDkxQdZyO04/AVhy/EYW+qDfUIoy+ORzhIVth4zqxLbniObMI2Y7sTs0hJJI0qb6jYPmzfJzFjsckuIeVlfTc6iCysJDGe0WZQwiY2vcLw7m7G322GFUUIoAVQFAHIACwA+FZfLxq4M554jFNKPc4Txxf6aKfia1dApSlApSlApSlArhj/mn9xv6Gu9Qs6xaRYeWSQ6VVGufhYADqSdgBuSQKDMeUGP4WBwrofTIEkTa4CrHaZ3AIPDWNiT39kc2FanKsuWCMRqSeZZj6zuTdmY9WY7/02qn8lMqJgWacAySxImnmEiCjTGP3lm72J6BbesozdIMKqzMdUTHDWF2d2Q6UCrzZmQK23eTy3oLnH4KOWNo5VDIeYPhuCD0IO4I3B3FZE5viFBWFnkwgNjjNOt0XroX++A+1sQOoksTVyMtkxR1YoaIr9nDAg6h0M7D1j+GOyOuvpeKthYUEHJsHCkYMBDK/bMmrWZCR6zSXOokdb8rAbCp9U2Iyh4maXCEKSdTwttHIepFvUkP1gLE+sDzErLM4SbUtmSRLa4nsHS/K4BsVPRlJU9DQT6pPLF7YRwLmQleCBzacENCB+2oJ8AxNgDUrMfKCCA2llUNa+gdp7dTw1u1vG1hVBgsXiMVN50mHsgFsOZ20AI3rScNQzl3HQhbKALgs1Bb+S0IMAnJ1SYgCWRvEjZfBUHYA6W7yal5hncMBAlkVWO4Tm7e7GLs3wBrP5Jkzl5sPPPJaN9Yji9Chjlu4I0kyW1613c+oa0eX5TFACIo1S/Mgbse9m5sfEkmgg/liaT5jDNb687cJf4QGkP8ACPaKfkeaT5/Et7kA4S/xXaQ/xD2CrmlBCy/JYYLmKNVY+s3N296Q3ZviTU2lU+KzlndocKoeRTZ5Gvwoj98jdn/DU35XKg3oIXlZgogC4YpPKpjCquvji1ijwgjWLH1rgqPpKKqfJjEnFhIswJEsd0GHPqO0XZdy/KZri5GwXbs8mOqyzJViJkZmkmYWaV/WI52AGypfkq2HtO9U2aJDHLOmIBMUiriUtfUJVtC4jK9oSX4RXTuWdrUFvnWYMmmGGxnluEvuEUW1yMPqoDy+kSq7XuIeZ4bzfB8CEkPIRCrE3YySmzSMerC7SHvsar8pM2EvNjQXEgF5h2mgQerHKALaVuSZUFixYsAAGNpLKJsZEFIKQxmckG4LSXjit3gqJTcdw76DpjsOqHCIosqy6VHcBDIAP3CreqzNvnMN+u/7UlWdApSlApSlApSlArN4j87Z5P8A08Gvh90kyggv4ohuq97aj9FTXfP8dqPmyvwxp1zy308KHr279l3sQD0AZugvEdnnhKYcHD4VYyA9tLuoWyiJT6kdvpMLkeqB61B1wWdHhRQYdeLMIo9W9kiugsZX6G24Qdo7bAG9csryrgY9mlPFkxEWoSlQLPGQsiovJVKtHYDc6Dctbb3kub4bD4eGGMgsI0JiiUyOCVBJZUBIJJvdrX76i+UWOxLImISEQrA4kLzG7BCCkh4MZ9UI5Y3dT2aDX1XY3yhgibhs95Ps0Bd9+V40BYDxIAqP/Z4yfpE8sv3QeEn8MdiR7zGrHBYCOFdESJGvPSihRfvsOvjQV35RxMvzOHEYP052t8RCl2PsZk9tRcd5H+cWbEYiUuAdLRehCX56dHb0nuZmB63rR1WZ1j2XTDDbjy3CXFwii2uRh9VQRt1YqOtBlYCok8ykSKOFXtNLEumOd9ikT/Vc3BdWJ1bKCdZA3tQsJk8ccHA060sQweza9W7l7izFiSTfmSar/N5cJvHrnw/2d9UsY/DY7un3D2h0J9Wg6Zh6LFwS9JQ2Hf2/ORE+wq4HvmrmqbM3GKwjPh2DsLSRn8SNg6q19wdS6WB3FyCKssDjFliSVPVdQ49jC4uO/eg71xxeLSJGkkYIii5YmwAqJmedLEQgVpJmF0iS2ojvJOyp3sxA9p2rjhcmZ3WbFFZJFOpEW/CiPTQDuz/iNv3BQbUHH02L+vh8P8VmlH9Y0P8AGfudbfB4NIkWONQiKLBVFgB4Cu1KBWNzKczSxY2w83w0wVLi+vWeFJLf6iFhp8FdvqkW+bzGeTzOMkAgNO4NisZ5ICOTyWI7wuo7HTexxOWo8DQaQI2Qx6RsAhXTYAchaglVj8iy6SMSYvChdM0jN5ueyrRqdCGNvoOQuq3qEsb6b6hMbNpDl4N/zhvza/45bgliO4NdyO4Gr7BYVYo0jTZUUIo+6osP8BQU0mbJO+H0XDLPZ0YaXQ8KQ2ZTy8DyI3BIq/rP+U2VCSXDOpMcwkKrKoGoDhyGxvsyEjdTt7DvUjC50yOsOKURyMdKOPmpT9wndX/DbfuLWvQXFKUoFKUoKjPMXJFodWOnUqkaAVALdtpH5qoXkRYA87jljvlV+VZ8qkhhihWRpF4jM5YKFDabLp5sbHe+22xvW6x2UrKe2z6eTIGIVh3MvUHkR1rlnXkzhsWFGJgjm0G661BsetjzsbC45G29BifI/AYrGQx4qVYxxSJ/SXddZtZ+ApGogABS7gIFUBNtR1WM8ndUbmeaWY6TsW0JyP8Adx6QR4NeryKIKoVQFVQAABYADYAAbAAVzx/zT+439DQRPJzDLHhYVRVUcNDZQALlQTsNqnYjDq6MjgFWBVgeRBFiP3Go2Sfo0P6pP9gqbQVXkzOzYdVc3eImFydyWjOi58WADfGrWqbCnhY2WP6M6CZffS0co/hMR8bt3Vc0EfMMesMbSPey925JOwCjqxJAA6kioWSZew1TzAceW2oXuI0HqRqe5bkk9WLHqLRsIPO5hOfmImIhH15Bs0vujdU/abqtr6gUpUXMMyjgTXK2kXAHUsx5KqjdmPRRcmgh47JDrM+HYRTH1trpLbkJUHM22DjtDbcgWrMeS/lHJNrwUOiKRHdi7EOqxMxI4AHzpBJXVsq2Bboh0BwUuL3nBig6QA9tx+OwOy/hqfeJvpEfOcoi85g1LZJF4IK9ko8d5IGRhupAMqi317ctqC4yzKUgB0XLMbvIx1O572br4DkOQAFTao1zKTCnTijri+jiQALDoJ1Gyn8Qdk9dHW7Vri45UH7VfnOZmFAEXXLIdESfWe19z0QAFmPQA9bAy8ViljRpJGCogLMx5BQLknwtVXk2GaRzi5lKuw0xo3OKK9wCOjvszfsr9GgmZTlogj031OxLyOdi8jesxHTlYDoAB0qbSlBkUj//AKpw+2hV8+A29dwcORbuuC9+9mrXVj0PbGYdGxPDv/7c2w6/DiASeGpjV5ifKWBGMYYySDYxxKZGB7mCA6T71qD9zb5zDfrv+1JU3F4RJUaORQ6MLFSLg/Cs7meMxMsmH0RLAOLs0x1t80/9zGeVu+RTfpXDG4cyOYRLLi5R64L8KCK+44oitvbcRksxFr2B1UGf8vvlCfJlEcLR4kuSFWRyXhtvaQruynpqKtsd26aXyY8u1xWWLj3QRX1KVLC2sPwwA7WFmawBNrX3OxqryfyFw2KvLPGksNisQKBFb60iRrZUQ2sgXci7MWLAjb4PApFGsUSLGiiyqoCgDwAoK/yXzIzQlmkSUrJIhZCNPZc2A09y28SLHrSpmW5asClVZ2BZnJdtRuxud+6+9vGlBLpSlArhj/mn9xv6Gu9cMf8ANP7jf0NBxyT9Gh/VJ/sFTahZJ+jQ/qk/2CptBTeUfYEOI+xlUsfw39G/wAcMfdrzm8hnk8zjJAtfEONisZ5ICOTyeG6rqOxK37eUmJAhMWkSPODCkZ5MWUg6iNwgW5Y9AD1sDw8jYdOFAJLShmEzMbs0ysUdj7dOw6DSOlBdRRBVCqAFAAAAsABsAAOleq8ySBQWYgAC5J2AA5knuqk89lxe2HJig6z27Tj8BSPVP2jfsg31AJGYZ3pfgwrxZ7Ds3sqA8mlex0r3CxY9Aa/cBkml+PM3FntYMRZUB5rElzpHed2PUmpeX5dHAmiNdIuSeZJY82ZjuWPUm5qTQKq/KTCs+HYxi8kZE0Y73jOsL+1bT7GNWlKDjhcSssayKbo6hlPerC4/wNVDZZJhTqwo1Rc2wxIAHjAx2U/cPYPTRzrp5NnQksB/uJGUfq29JH8NLgfsnuqvzrytR/zfCM0sr7M0A4nCS9mbV6gbbSoJ9bc7KRQe8Lj1zGXs383w7jWrCxbELZgjqdwsexIPNtNtlN9NWR/s/O+gwJHgTGoRXJ4shQH1ZEUhCtyT2nfck7E3pgcErOIcwMjzH1RI14Jbc+GihYztuY3Gob8wNVBcTeU8AYohMzjYrCpkIPcxXsqfBiKrs7zXGcFmjijgLWROI3Ecu7BE9Gh0gamG5c2FyV2rSQwKihUUKoFgAAAB4AbVU5j6TFwRdIw2Ib2gcOMH2lmP7BoIf9ho2w/m80s0q8PhgM2lQAukHhx6VJ69q+9TcgxiLg0dhHCqKRJYLGiMl1k22AXUDUrM83SGy2Z5G9SJN3bvsL2CjqxIUdTWeybKmOLkXFAXNsTFCpJiQuSH5ga5FdQxYiwMg0gc6D1mWJkxcmHCB4YDKQJPVlk9G+6KRdEI+ke0b7AetUufCI5GAgGiFBfEFdrK24j1c9cnNje+kknd1NevKvGMjYZYwGmeYrGpNgTwnuzddCg6j4Cw3Iq0ynLRBGEBLEks7nm7tuzN4k9OgsBsBQSkQKAAAABYAbAAcrCvVKUClKUClKUCuGP+af3G/oa71wx/zT+439DQcck/Rof1Sf7BUjFYpY0aSRgqICzMeQA3JNR8k/Rof1Sf7BVe353Pp/8ATwPv3SzqQQPcjO573sPoG4dMlwzyMcVMCruNMcZ5xRXuAR0kewZ/Yq/RqI+ZrhMTKj6jxwJokUXZ5ABHKqKO60bEmwHEJJAF6mYnOmdzDhVDyKbO7X4UR++Ruz/hrv3lQb1X47KBhmixRZpJVkVZZXO5jk9GQANljVnVtIsBa533oJqZS+IIkxdtIsVwym6LbcGU/wB4/h6g6BiNRu68SzKqlmIVRuSTYAeJNVX9p43/AEdJMR4xL2P5zERn4MaC4ry7gAkmwG5Jqo0YyXm0eGXuUcaT+JgI1Phpf216XyXhJvNqxDd8zax37RnsA+IW9B+HyoibaAPiD+Cupf5u0f8Am2r8/PJfssMp/wCtJ/8AWNT/ADBVwq22FGYAEk2A3JNBic7ymLD4hJZxJiuMhi0yHVqmXtQqIwBHvqkG62GxuADWkyLKjChZ7GWQhpCvIECyondGg7Kj2nmTVHj43xKHHAEiA8XCp9ZUN3e31pUDIt+SsDzY21cE6uqupBVgGBHIgi4I9ooOlcMbgUmQxyqHU8wfDcEdxB3BG4O4rvUfHY+OFDJKwRR1PfyAA5lidgBuTsKCp402E+c1z4f7S2qWIffUC8ifeHaHUNu1VeUZq+JkxEmEs3EkEYnbeNIogVXTb5xixkcAGw17kcj2zyeaWCSRg0MVtMcNyskzuQkYlZTdEZ2UaB2t+0RutScJ5MthI0GCIGhVDRNtHLYWJ2+bkPPUosSdweYC1yzJ0h1EEvI/ryvu725XNuQ6KLKOgFQPKXErh2hxbGyRsY5D3Ry2HTc+kEewqflucJNdbFJEtrifZ1vyuORU9GF1PQ1T5jg/yiZE1EYePUoI+nOLjUPuRNy73F/oC4c48I7TQYqYESyS2VD/AHUXDchPeJGpz1NhyUVqqz0WPMyYKQizNJ2h3OIpFcfBgRWhoFKUoFKUoFKUoFcMf80/uN/Q0x2LESFyrta3ZRSzG5AFlHtrC/KX5WYlMsklwUcqOJBHJrj7SRldTMFNxbcDV0ue6gt8Tm+jCwQrII2aFGeQkAQw6QC5J21E9lB1bfcKa9RLqhAucHgkFgWPDlkUd7NYxIe8niNz7H0vlXyfZliZhxMUzgjSyOyFewFCI4PCdQABpEmjbezC5r6hleBD6ZkggxB6TPijMbj6rGIhf2bUE/CZ1EqCPBwSSqosvCQLH8JHKoR1upN6/MblmJxUbxzPHBG6lSsY4j2IsfSuAo58ght0apnnWK+wi/nn/hp51ivsIv55/wCGgrPJzJopYY5Z1M0w7LtMTJplQlX0K11XtA20gbWrTVlsuxOIixM8XBj9JbEKOMQN7JIAeFvZ1DH9YKtvOsV9hF/PP/DQWdKrPOsV9hF/PP8Aw086xX2EX88/8NBZ1RZifOpThh8yljiD0a4usN/EWL/dIX6e3HNc5xaaYo4YuNLcR+mLBbC7Ow4Q7C3F9xclR9IV2yyCeCMRpBGbXJZpyWZibszHg7sxJJ9tBeWqo8mDpjeA88PI0Q9zZ4v9N1/dXQ4zEjcwRfzz/wANZOTN8VLir4ZEjTEKI+NrurNFqe8JMdiSjMNZBXsi2q1BrsxzoRsIo1M05FxGptYfWkY7InidzY2DHaueAyU6xNiGEswvp2skd+YiQ3sbbFz2jvuAbVHy7DTQLpjw0e5uzHEEs7dWdzFdm8T7OQqX51ivsIv55/4aDjmvpMTh4eilsQ/sTsx/53v+we6rmstk+IxLyz4gQxnU3BX0xHYhLLt6Le8jSG+2xHdUvM87xEKajh42ZiERBObu59VR6L4k9ACTyoOXlNhBiJI8PGSk3rmdDZ4YibEhu9yNIU3BszEHRXTLsd5qEw2IVY1FkjlQWifoqm59HIfqkkE8mJNhzyjC4qFWLQxPLI2uR+MRqbkLDhbKosqjoAOt6/M1z0oOFPFh+2COGZi7OORAiEJZh7AaDgPR4sQdPOPOE92WKUOPhKrn2Otauv548ufKPMcNjcP5tHPEij83VlMhbV6yBmTUy9nZG3A8CK+4JnxDRxPFKZWSN3CLqWMuSvaa/LUrfAUFvSlKBSlKBSlKBUTLcOVQ6vWZmY/FiR/hapdKCFmeUJOBqurLukimzoT1Vv6jkeRBFZ/EYRI5PzxAjEgLjYrxajyAmKEFX966E8rE6Rra8yRhgVYAgixBFwQeYI7qCoOAxUXzUyzD6k4sfYJoxce1ken9oTH+kQSxfeUcVP4o7sB7yiufmUuE3w4MsA5wX7aD8Bid1H2bfskW0m0y/MY501xtqFyDzBDDmGU7hh1BsRQVGYZjGzYfFQyI6pLwnZGBGmayEEg9JOGbeHhWgqnzzyWgxSuHQB2UrxV7LjbbtqQSAd7E22qBkiYpoEkjnDm1njnXVZ1OmRVlTSw7YIuwfbpQaeo+PxyQxtLIbKouep7gABuWJIAA5kgVXfl54/0jDyJ9+P0yfAoOJb2oKiZbjkzCbio6vh4GsgBB1y8i7DmAm6qDzOpuimgnZJgHu2InFppbXW9+HGN0jB8L3YjmxPQC0vMs0jgUNITudKqBdnboqINy3s6XJsATUTHZ0dZgwyiWYesSbRxX5GVh1tuEHaO3IHVXTLclEbGWRjLORYysLWHMrGvJEv0HOwuWIvQRBlcmKOrFjTFfs4YG4I6Gdhs5+4OwOuvnXXymjIg4qC7YdlnAHUJ66gd5j1qPEiriq3HZ/BGxjZ9Un2aAyPv3ogLAHvNhQWEcgYBgbgi4I6g8qh51mHAgkkAuyr2V+s57KKPFnIX41QeTmOxLQ+bxQhOAxh1zmxCrYx+hS7E8MpszJz50zPJnmnggnnkkBLTOi+iQJHbSNKdr5x0Iu5O1BYQ5jh8DCkEkq60QXUdp22u78NbtYm7E2sL1W4HE4nEzecrh9K20wGdtAWNub8NQXMj9x0WUAXuWvJTLYpZDhoY0TDxsDPpUASSCxWMkesBszk3vspvdgNNQU35Dkk/SMTI33IvQp/lJk/e5qdl+UxQAiKNUvuSBux72bmx8SSal0oFUGe5c7uTFE3FKBVnWUqEILFS6BhqCli1rNe5HWr+lApSlApSlApSlApSlApSlAqrzDJNT8aBuFP8AWtdXA5CVLjUO43DDoRVpSgq8BnWp+DMnBn37JN1cDm0T2GpfCwYdQK5ZSeHicRB0YjEJ7JOy49okQk++tT8xy2OdNEq3F7jmCrDkysN1YdGFiK+UfKR5f4jKcVh0CriGCMRJJdSYXIBR9IALho1OsEchdb7kPoef47WTh1fhqF14iW+kRw92vo72IB6AM2xC3gS5KuNKaIvN4EAVZQpjnZRyWFls8UW3M7kcgBZjl/JebEYiKPESxMOIROC8TyqXb6YhSwZtgFZ3GgBQqbXOp4KP+keez/daN0T+XGFUjwa9By1Lg/Q4TE6it/zcxnEEE7m5itIpP1pCevOuz+UWNsurB8AHnIS2IA/6MYVzt3lbeNWWEzKKJQkeHmRByVIGUD2KBau35eX7LEfyX/8AFBW5fhYsVcvi3xFvWjVuEF8GiSzj2OTV9g8BHCuiJEjXnpRQov7AOdU2YSYeexlw0zMPVbguHX3ZAAy/AionFkj+YkxVvqTQPMvwN1k/zn2Ggsvmsd93Ex/6sP8A8tG3+kKq2x7vPMYT6aVvN4iRcJFD89KR4SSMAPpERjvIynyj/KRPhIoWOEYSiXVHIS3CNlIYEMqvcqxGmw79RtWg+SLFDEYBcUQeLIWVyfuO1gn3Llm95moNfl2AWCNYkvZepNySdyzHqxJJJ6kmpNKUClKUClKUClKUClKUClKUClKUClKUClKUCsliMNhsymCzx4eRImbQroWclW0sQ9woGobp2jbSTa9q1tVGGylVnvqcqhZ0Ts6VaS+siy6t9R2JI3NBaxRBVCqAqgAAAWAA2AAHS1eqUoFKUoFKUoIGdZJBiojFiIklTnpYX3HIg8wfEVVeRc54QjJhSyKVgjw8mH4d92FpHbULm1wBve/OtGRVVleDPEMjyPIygopbQLKSC1girzKjc35UFtSlKBSlKBSlKBSlKBSlKD//2Q=="/>
          <p:cNvSpPr>
            <a:spLocks noChangeAspect="1" noChangeArrowheads="1"/>
          </p:cNvSpPr>
          <p:nvPr/>
        </p:nvSpPr>
        <p:spPr bwMode="auto">
          <a:xfrm>
            <a:off x="168275" y="-1165225"/>
            <a:ext cx="25622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77" name="AutoShape 4" descr="data:image/jpeg;base64,/9j/4AAQSkZJRgABAQAAAQABAAD/2wCEAAkGBhQSERUSEhQVFRUWGBsWGRcYGBsaHBsYGhodGBgfGRYaGyceIxokHBgeIS8hIygqLCwuHR4xNTAqNSYrLCkBCQoKBQUFDQUFDSkYEhgpKSkpKSkpKSkpKSkpKSkpKSkpKSkpKSkpKSkpKSkpKSkpKSkpKSkpKSkpKSkpKSkpKf/AABEIAMwA1wMBIgACEQEDEQH/xAAcAAEAAwEBAQEBAAAAAAAAAAAABAUGAwIHAQj/xABJEAACAQIEAwMHBwkHAwUBAAABAgMAEQQFEiETMUEiUWEGFCMycXKBBzNCUlNiYxUkNHOCkZKTsRZDoaKjstODw9FEZMHC8CX/xAAUAQEAAAAAAAAAAAAAAAAAAAAA/8QAFBEBAAAAAAAAAAAAAAAAAAAAAP/aAAwDAQACEQMRAD8A+40pSgUpSgUpSgUpSgVm8LnDPmGjVIE4cqiMxuFvG8Y1lilrnUwFja2nqa0lfLflX+Ub8mYvD8PDiWYxkl3dwojLWKqqnSWJW5J5WXY7WD6lSqnyX8pI8dho54yO2qsyBgxRiLlWt1HiBVtQKUpQKUpQKpcBJIuKaJmcqY9Q4hU6yGAZk0jsqNQBU/WWw53ovlU+UFsqw8bxxCSSViq6r6FsLktbn4C4677VL+TfNo8bg0xixGJ5NSsCzPbQxFkZvodbCwHwoNZSlKBSlKBSlKBSlKBSlKBSlKBSlKBSlKBSlKDnicQsaM7sFVQWZjsAoFySe4CsljvJFMyjeXFxjU6lcOrjeBD6rW+0Y2dgeVlW2xvaSnzubQP0eBu2eksy7hPcjNi3e1h9FqvaDEYbyajkhjxOHhjuV7WH9TSw2kEEy2aJgwIsDoNtwt9Qscs4jgnDYl7obPBiU1sjc9LEFZAe4ksCNxqFTcmPDnxEB+sJ09yW9/3SI/wK99SMzyZZSJFYxzKLJKltQHOxB2ZL81a49h3oI4zqWP5/DOPvwnjJ+4ASf5P31Ny/OIZ78KRXI5qD2l95D2lPgQKiYXOWRxDilCSE2R1vwpT9wkkq/wCGxv3FhvXfN8tw7qXxCx2QE8RrKUA3JEuxX2gigsKqcfnZ1mHDqJZhbVvZIr8jK45G24Qdo7bAG9UceAxU9/NMRNDh+jTjWz/q76ZUS30y1+4da4zYp1HmIwxSNbHEPh2Mg0Nc6eSycSS12JBIUk3JYGg/MH5JRY9mnxg85j3SMuLBzezOiA2SPogBud2Ja6kX3khEI8MIAoXgM0JAAA7B7JsOrKVa/W96l5Xm+Hk7ELpdQBwx2WUDYXiNmUe0Co0foscw+jiUDj9bFZG+LRlP5RoLmlKUClKUClKUClKUClKUClKUHPEYhUUs5AUcyf8A9zrxhMakq6kNwDY7EEEdCpAIPtr3PLpUtpZrdF3PwFZLFeUsWWYWbE4oShGlsmoAzSEoAARcD6JAvbsqL0GxpVJ5IeV8GZYfzjD6tOooysLMrAAkEAkciDsau6BVTnWObUuGhNppQSW58KMbNIR3/RUHmx6gNUvNMyWCMyMCdwqqPWd2NlVR3k7f4nYGuGS5a0YaSWxnlIaQjkCB2UU89CDYd+55saCXgsEkMaxxiyqLAf8Ak8yTzJO5NzXelKCnzf0eIw0/Qs0D+7LYr/qIo/aPfVxUHPMvM2HkjU2YrdD9WRe1G3wcA/CqvC+Ub4qNRhF7TAcSRxdIW+kvTXKpuNAIAI7RHIhOz/GQqnClTjGW4WAAM0ludlO1htdjYLtcjas/FlWIiKS4sNiIEOpYVLSNAb3VmvviCotuRqUjshuY0uWZOkN2uzyP68r2LvblcgABR0VQFHQVJxeLSJGkkYKiAszHkAOdBXY/P14SNhysrzHTCAeyx6kkckUAsx6AEcyBUrKcsEEei5ZiSzuebu27Mfb3dAABsKoMBkMutsdHaKeS5ELiycM27MgG6ytpDM673sCGCgVd5ZnKykxlWjmUXeJ/WA5XBGzJfky3HsO1B2x+UxTgCWNHtuNQBIPercwfEWrO+UOTPh41xEE8g83YSaZPTKEtolPaIksI2ZrBxfTWtrxPCHVlYXVgQR3gix/woKkZriI/nsMXH14G1/vjfS49g1e2pOBz6CZtCSDXzMbXWQDvMbAPbxtauPkxMTh1Rjd4SYWPUmM6QT7VAb41Nx2WxTLpljSQcwGUGx7xfkfEb0EmlU35AZP0fESx9yOeMn7pO3b2OKflDExfOwCUD6cDbnxMMliPYrPQXNRsTmCRsqs3abkoBY87XsoJ03Iux2FxvWN8oPllwODlWGXjFzYsBERwwfrh9J+AB2san4qKbjvNCZHEyxtCyaSmwtplJ34f0tvtHI7VBrKUpQKUpQKUpQKofLbyWhx+EeHEA6R21KmzKyg2INvE/vq+rhj/AJp/cb+hoMD8neRPgcIPNQZLOePCxALMQCHic8mMZTst2T3rzO5y/NY5kLIfV2ZWGlkbqHU7qfA+3lvVLkXopYhyXE4aM/8AVhUA/Fo2X4RGuWfZWMbOYojwzGtp5gLhgRdYHW9nU+synkpsCDJegn5YPOpBi2+aW4w694Is0xHew2XuXf6ZteVUYDOSGWDEKIpjstjeOS32THrbfQe0N+YF6t6BXDHY5IUMkrBFHMnx2AHeSdgBuTYComZZ0I2EUamWci4iUjYctUjckS/0jz3sGO1c8DkpLifEsJZh6oAtHFfnwkPW22s9o78gdNBw4M2L+c1wYf7O+mWUffYbxp90do9Su6n15PRiF58KoCrGwkjUAACKW5AAGwAkWRQPuiruqbNBw8Vh5ujasO37dnjJ9jpYe+e+guaogfO5v/bwP8JZ0P8AikZHxcfc365zi2dlwsLFZHGp3HOKG9i3g7EFU8bncIassHhEiRY41CogCqB0A5UHaoWZZSk4Gq4ZblJFNnQna6t08RyPUGptKCkjzd8ORHjLaTsuJAsjdAJR/dv4+oehBOkXdQc0zSCJbTuihgQFYi794VObewA1m4sXiIL+Y4eWbD2+bmPC0fqWa8hX8Mpt9Ej1SFzh/RY2RPo4hBKP1kdo5P3pwjb7rGp+PzOKEBppEjB2GpgLnuAPM+A3rJZjrniTFtirpDINawKY9CE6JgzOTIGRW1NfTsp7I2rTYTJsPh7yKiq1jqlY3ew3OqVyWsPE2oI/5eeT9Hw8r/fk9Cn73Gu3sQ1VZji8QWMZm9JbU0UACLGp3vPipAxVfFVViL2U1Y+fS4vbDkxQdZyO04/AVhy/EYW+qDfUIoy+ORzhIVth4zqxLbniObMI2Y7sTs0hJJI0qb6jYPmzfJzFjsckuIeVlfTc6iCysJDGe0WZQwiY2vcLw7m7G322GFUUIoAVQFAHIACwA+FZfLxq4M554jFNKPc4Txxf6aKfia1dApSlApSlApSlArhj/mn9xv6Gu9Qs6xaRYeWSQ6VVGufhYADqSdgBuSQKDMeUGP4WBwrofTIEkTa4CrHaZ3AIPDWNiT39kc2FanKsuWCMRqSeZZj6zuTdmY9WY7/02qn8lMqJgWacAySxImnmEiCjTGP3lm72J6BbesozdIMKqzMdUTHDWF2d2Q6UCrzZmQK23eTy3oLnH4KOWNo5VDIeYPhuCD0IO4I3B3FZE5viFBWFnkwgNjjNOt0XroX++A+1sQOoksTVyMtkxR1YoaIr9nDAg6h0M7D1j+GOyOuvpeKthYUEHJsHCkYMBDK/bMmrWZCR6zSXOokdb8rAbCp9U2Iyh4maXCEKSdTwttHIepFvUkP1gLE+sDzErLM4SbUtmSRLa4nsHS/K4BsVPRlJU9DQT6pPLF7YRwLmQleCBzacENCB+2oJ8AxNgDUrMfKCCA2llUNa+gdp7dTw1u1vG1hVBgsXiMVN50mHsgFsOZ20AI3rScNQzl3HQhbKALgs1Bb+S0IMAnJ1SYgCWRvEjZfBUHYA6W7yal5hncMBAlkVWO4Tm7e7GLs3wBrP5Jkzl5sPPPJaN9Yji9Chjlu4I0kyW1613c+oa0eX5TFACIo1S/Mgbse9m5sfEkmgg/liaT5jDNb687cJf4QGkP8ACPaKfkeaT5/Et7kA4S/xXaQ/xD2CrmlBCy/JYYLmKNVY+s3N296Q3ZviTU2lU+KzlndocKoeRTZ5Gvwoj98jdn/DU35XKg3oIXlZgogC4YpPKpjCquvji1ijwgjWLH1rgqPpKKqfJjEnFhIswJEsd0GHPqO0XZdy/KZri5GwXbs8mOqyzJViJkZmkmYWaV/WI52AGypfkq2HtO9U2aJDHLOmIBMUiriUtfUJVtC4jK9oSX4RXTuWdrUFvnWYMmmGGxnluEvuEUW1yMPqoDy+kSq7XuIeZ4bzfB8CEkPIRCrE3YySmzSMerC7SHvsar8pM2EvNjQXEgF5h2mgQerHKALaVuSZUFixYsAAGNpLKJsZEFIKQxmckG4LSXjit3gqJTcdw76DpjsOqHCIosqy6VHcBDIAP3CreqzNvnMN+u/7UlWdApSlApSlApSlArN4j87Z5P8A08Gvh90kyggv4ohuq97aj9FTXfP8dqPmyvwxp1zy308KHr279l3sQD0AZugvEdnnhKYcHD4VYyA9tLuoWyiJT6kdvpMLkeqB61B1wWdHhRQYdeLMIo9W9kiugsZX6G24Qdo7bAG9csryrgY9mlPFkxEWoSlQLPGQsiovJVKtHYDc6Dctbb3kub4bD4eGGMgsI0JiiUyOCVBJZUBIJJvdrX76i+UWOxLImISEQrA4kLzG7BCCkh4MZ9UI5Y3dT2aDX1XY3yhgibhs95Ps0Bd9+V40BYDxIAqP/Z4yfpE8sv3QeEn8MdiR7zGrHBYCOFdESJGvPSihRfvsOvjQV35RxMvzOHEYP052t8RCl2PsZk9tRcd5H+cWbEYiUuAdLRehCX56dHb0nuZmB63rR1WZ1j2XTDDbjy3CXFwii2uRh9VQRt1YqOtBlYCok8ykSKOFXtNLEumOd9ikT/Vc3BdWJ1bKCdZA3tQsJk8ccHA060sQweza9W7l7izFiSTfmSar/N5cJvHrnw/2d9UsY/DY7un3D2h0J9Wg6Zh6LFwS9JQ2Hf2/ORE+wq4HvmrmqbM3GKwjPh2DsLSRn8SNg6q19wdS6WB3FyCKssDjFliSVPVdQ49jC4uO/eg71xxeLSJGkkYIii5YmwAqJmedLEQgVpJmF0iS2ojvJOyp3sxA9p2rjhcmZ3WbFFZJFOpEW/CiPTQDuz/iNv3BQbUHH02L+vh8P8VmlH9Y0P8AGfudbfB4NIkWONQiKLBVFgB4Cu1KBWNzKczSxY2w83w0wVLi+vWeFJLf6iFhp8FdvqkW+bzGeTzOMkAgNO4NisZ5ICOTyWI7wuo7HTexxOWo8DQaQI2Qx6RsAhXTYAchaglVj8iy6SMSYvChdM0jN5ueyrRqdCGNvoOQuq3qEsb6b6hMbNpDl4N/zhvza/45bgliO4NdyO4Gr7BYVYo0jTZUUIo+6osP8BQU0mbJO+H0XDLPZ0YaXQ8KQ2ZTy8DyI3BIq/rP+U2VCSXDOpMcwkKrKoGoDhyGxvsyEjdTt7DvUjC50yOsOKURyMdKOPmpT9wndX/DbfuLWvQXFKUoFKUoKjPMXJFodWOnUqkaAVALdtpH5qoXkRYA87jljvlV+VZ8qkhhihWRpF4jM5YKFDabLp5sbHe+22xvW6x2UrKe2z6eTIGIVh3MvUHkR1rlnXkzhsWFGJgjm0G661BsetjzsbC45G29BifI/AYrGQx4qVYxxSJ/SXddZtZ+ApGogABS7gIFUBNtR1WM8ndUbmeaWY6TsW0JyP8Adx6QR4NeryKIKoVQFVQAABYADYAAbAAVzx/zT+439DQRPJzDLHhYVRVUcNDZQALlQTsNqnYjDq6MjgFWBVgeRBFiP3Go2Sfo0P6pP9gqbQVXkzOzYdVc3eImFydyWjOi58WADfGrWqbCnhY2WP6M6CZffS0co/hMR8bt3Vc0EfMMesMbSPey925JOwCjqxJAA6kioWSZew1TzAceW2oXuI0HqRqe5bkk9WLHqLRsIPO5hOfmImIhH15Bs0vujdU/abqtr6gUpUXMMyjgTXK2kXAHUsx5KqjdmPRRcmgh47JDrM+HYRTH1trpLbkJUHM22DjtDbcgWrMeS/lHJNrwUOiKRHdi7EOqxMxI4AHzpBJXVsq2Bboh0BwUuL3nBig6QA9tx+OwOy/hqfeJvpEfOcoi85g1LZJF4IK9ko8d5IGRhupAMqi317ctqC4yzKUgB0XLMbvIx1O572br4DkOQAFTao1zKTCnTijri+jiQALDoJ1Gyn8Qdk9dHW7Vri45UH7VfnOZmFAEXXLIdESfWe19z0QAFmPQA9bAy8ViljRpJGCogLMx5BQLknwtVXk2GaRzi5lKuw0xo3OKK9wCOjvszfsr9GgmZTlogj031OxLyOdi8jesxHTlYDoAB0qbSlBkUj//AKpw+2hV8+A29dwcORbuuC9+9mrXVj0PbGYdGxPDv/7c2w6/DiASeGpjV5ifKWBGMYYySDYxxKZGB7mCA6T71qD9zb5zDfrv+1JU3F4RJUaORQ6MLFSLg/Cs7meMxMsmH0RLAOLs0x1t80/9zGeVu+RTfpXDG4cyOYRLLi5R64L8KCK+44oitvbcRksxFr2B1UGf8vvlCfJlEcLR4kuSFWRyXhtvaQruynpqKtsd26aXyY8u1xWWLj3QRX1KVLC2sPwwA7WFmawBNrX3OxqryfyFw2KvLPGksNisQKBFb60iRrZUQ2sgXci7MWLAjb4PApFGsUSLGiiyqoCgDwAoK/yXzIzQlmkSUrJIhZCNPZc2A09y28SLHrSpmW5asClVZ2BZnJdtRuxud+6+9vGlBLpSlArhj/mn9xv6Gu9cMf8ANP7jf0NBxyT9Gh/VJ/sFTahZJ+jQ/qk/2CptBTeUfYEOI+xlUsfw39G/wAcMfdrzm8hnk8zjJAtfEONisZ5ICOTyeG6rqOxK37eUmJAhMWkSPODCkZ5MWUg6iNwgW5Y9AD1sDw8jYdOFAJLShmEzMbs0ysUdj7dOw6DSOlBdRRBVCqAFAAAAsABsAAOleq8ySBQWYgAC5J2AA5knuqk89lxe2HJig6z27Tj8BSPVP2jfsg31AJGYZ3pfgwrxZ7Ds3sqA8mlex0r3CxY9Aa/cBkml+PM3FntYMRZUB5rElzpHed2PUmpeX5dHAmiNdIuSeZJY82ZjuWPUm5qTQKq/KTCs+HYxi8kZE0Y73jOsL+1bT7GNWlKDjhcSssayKbo6hlPerC4/wNVDZZJhTqwo1Rc2wxIAHjAx2U/cPYPTRzrp5NnQksB/uJGUfq29JH8NLgfsnuqvzrytR/zfCM0sr7M0A4nCS9mbV6gbbSoJ9bc7KRQe8Lj1zGXs383w7jWrCxbELZgjqdwsexIPNtNtlN9NWR/s/O+gwJHgTGoRXJ4shQH1ZEUhCtyT2nfck7E3pgcErOIcwMjzH1RI14Jbc+GihYztuY3Gob8wNVBcTeU8AYohMzjYrCpkIPcxXsqfBiKrs7zXGcFmjijgLWROI3Ecu7BE9Gh0gamG5c2FyV2rSQwKihUUKoFgAAAB4AbVU5j6TFwRdIw2Ib2gcOMH2lmP7BoIf9ho2w/m80s0q8PhgM2lQAukHhx6VJ69q+9TcgxiLg0dhHCqKRJYLGiMl1k22AXUDUrM83SGy2Z5G9SJN3bvsL2CjqxIUdTWeybKmOLkXFAXNsTFCpJiQuSH5ga5FdQxYiwMg0gc6D1mWJkxcmHCB4YDKQJPVlk9G+6KRdEI+ke0b7AetUufCI5GAgGiFBfEFdrK24j1c9cnNje+kknd1NevKvGMjYZYwGmeYrGpNgTwnuzddCg6j4Cw3Iq0ynLRBGEBLEks7nm7tuzN4k9OgsBsBQSkQKAAAABYAbAAcrCvVKUClKUClKUCuGP+af3G/oa71wx/zT+439DQcck/Rof1Sf7BUjFYpY0aSRgqICzMeQA3JNR8k/Rof1Sf7BVe353Pp/8ATwPv3SzqQQPcjO573sPoG4dMlwzyMcVMCruNMcZ5xRXuAR0kewZ/Yq/RqI+ZrhMTKj6jxwJokUXZ5ABHKqKO60bEmwHEJJAF6mYnOmdzDhVDyKbO7X4UR++Ruz/hrv3lQb1X47KBhmixRZpJVkVZZXO5jk9GQANljVnVtIsBa533oJqZS+IIkxdtIsVwym6LbcGU/wB4/h6g6BiNRu68SzKqlmIVRuSTYAeJNVX9p43/AEdJMR4xL2P5zERn4MaC4ry7gAkmwG5Jqo0YyXm0eGXuUcaT+JgI1Phpf216XyXhJvNqxDd8zax37RnsA+IW9B+HyoibaAPiD+Cupf5u0f8Am2r8/PJfssMp/wCtJ/8AWNT/ADBVwq22FGYAEk2A3JNBic7ymLD4hJZxJiuMhi0yHVqmXtQqIwBHvqkG62GxuADWkyLKjChZ7GWQhpCvIECyondGg7Kj2nmTVHj43xKHHAEiA8XCp9ZUN3e31pUDIt+SsDzY21cE6uqupBVgGBHIgi4I9ooOlcMbgUmQxyqHU8wfDcEdxB3BG4O4rvUfHY+OFDJKwRR1PfyAA5lidgBuTsKCp402E+c1z4f7S2qWIffUC8ifeHaHUNu1VeUZq+JkxEmEs3EkEYnbeNIogVXTb5xixkcAGw17kcj2zyeaWCSRg0MVtMcNyskzuQkYlZTdEZ2UaB2t+0RutScJ5MthI0GCIGhVDRNtHLYWJ2+bkPPUosSdweYC1yzJ0h1EEvI/ryvu725XNuQ6KLKOgFQPKXErh2hxbGyRsY5D3Ry2HTc+kEewqflucJNdbFJEtrifZ1vyuORU9GF1PQ1T5jg/yiZE1EYePUoI+nOLjUPuRNy73F/oC4c48I7TQYqYESyS2VD/AHUXDchPeJGpz1NhyUVqqz0WPMyYKQizNJ2h3OIpFcfBgRWhoFKUoFKUoFKUoFcMf80/uN/Q0x2LESFyrta3ZRSzG5AFlHtrC/KX5WYlMsklwUcqOJBHJrj7SRldTMFNxbcDV0ue6gt8Tm+jCwQrII2aFGeQkAQw6QC5J21E9lB1bfcKa9RLqhAucHgkFgWPDlkUd7NYxIe8niNz7H0vlXyfZliZhxMUzgjSyOyFewFCI4PCdQABpEmjbezC5r6hleBD6ZkggxB6TPijMbj6rGIhf2bUE/CZ1EqCPBwSSqosvCQLH8JHKoR1upN6/MblmJxUbxzPHBG6lSsY4j2IsfSuAo58ght0apnnWK+wi/nn/hp51ivsIv55/wCGgrPJzJopYY5Z1M0w7LtMTJplQlX0K11XtA20gbWrTVlsuxOIixM8XBj9JbEKOMQN7JIAeFvZ1DH9YKtvOsV9hF/PP/DQWdKrPOsV9hF/PP8Aw086xX2EX88/8NBZ1RZifOpThh8yljiD0a4usN/EWL/dIX6e3HNc5xaaYo4YuNLcR+mLBbC7Ow4Q7C3F9xclR9IV2yyCeCMRpBGbXJZpyWZibszHg7sxJJ9tBeWqo8mDpjeA88PI0Q9zZ4v9N1/dXQ4zEjcwRfzz/wANZOTN8VLir4ZEjTEKI+NrurNFqe8JMdiSjMNZBXsi2q1BrsxzoRsIo1M05FxGptYfWkY7InidzY2DHaueAyU6xNiGEswvp2skd+YiQ3sbbFz2jvuAbVHy7DTQLpjw0e5uzHEEs7dWdzFdm8T7OQqX51ivsIv55/4aDjmvpMTh4eilsQ/sTsx/53v+we6rmstk+IxLyz4gQxnU3BX0xHYhLLt6Le8jSG+2xHdUvM87xEKajh42ZiERBObu59VR6L4k9ACTyoOXlNhBiJI8PGSk3rmdDZ4YibEhu9yNIU3BszEHRXTLsd5qEw2IVY1FkjlQWifoqm59HIfqkkE8mJNhzyjC4qFWLQxPLI2uR+MRqbkLDhbKosqjoAOt6/M1z0oOFPFh+2COGZi7OORAiEJZh7AaDgPR4sQdPOPOE92WKUOPhKrn2Otauv548ufKPMcNjcP5tHPEij83VlMhbV6yBmTUy9nZG3A8CK+4JnxDRxPFKZWSN3CLqWMuSvaa/LUrfAUFvSlKBSlKBSlKBUTLcOVQ6vWZmY/FiR/hapdKCFmeUJOBqurLukimzoT1Vv6jkeRBFZ/EYRI5PzxAjEgLjYrxajyAmKEFX966E8rE6Rra8yRhgVYAgixBFwQeYI7qCoOAxUXzUyzD6k4sfYJoxce1ken9oTH+kQSxfeUcVP4o7sB7yiufmUuE3w4MsA5wX7aD8Bid1H2bfskW0m0y/MY501xtqFyDzBDDmGU7hh1BsRQVGYZjGzYfFQyI6pLwnZGBGmayEEg9JOGbeHhWgqnzzyWgxSuHQB2UrxV7LjbbtqQSAd7E22qBkiYpoEkjnDm1njnXVZ1OmRVlTSw7YIuwfbpQaeo+PxyQxtLIbKouep7gABuWJIAA5kgVXfl54/0jDyJ9+P0yfAoOJb2oKiZbjkzCbio6vh4GsgBB1y8i7DmAm6qDzOpuimgnZJgHu2InFppbXW9+HGN0jB8L3YjmxPQC0vMs0jgUNITudKqBdnboqINy3s6XJsATUTHZ0dZgwyiWYesSbRxX5GVh1tuEHaO3IHVXTLclEbGWRjLORYysLWHMrGvJEv0HOwuWIvQRBlcmKOrFjTFfs4YG4I6Gdhs5+4OwOuvnXXymjIg4qC7YdlnAHUJ66gd5j1qPEiriq3HZ/BGxjZ9Un2aAyPv3ogLAHvNhQWEcgYBgbgi4I6g8qh51mHAgkkAuyr2V+s57KKPFnIX41QeTmOxLQ+bxQhOAxh1zmxCrYx+hS7E8MpszJz50zPJnmnggnnkkBLTOi+iQJHbSNKdr5x0Iu5O1BYQ5jh8DCkEkq60QXUdp22u78NbtYm7E2sL1W4HE4nEzecrh9K20wGdtAWNub8NQXMj9x0WUAXuWvJTLYpZDhoY0TDxsDPpUASSCxWMkesBszk3vspvdgNNQU35Dkk/SMTI33IvQp/lJk/e5qdl+UxQAiKNUvuSBux72bmx8SSal0oFUGe5c7uTFE3FKBVnWUqEILFS6BhqCli1rNe5HWr+lApSlApSlApSlApSlApSlAqrzDJNT8aBuFP8AWtdXA5CVLjUO43DDoRVpSgq8BnWp+DMnBn37JN1cDm0T2GpfCwYdQK5ZSeHicRB0YjEJ7JOy49okQk++tT8xy2OdNEq3F7jmCrDkysN1YdGFiK+UfKR5f4jKcVh0CriGCMRJJdSYXIBR9IALho1OsEchdb7kPoef47WTh1fhqF14iW+kRw92vo72IB6AM2xC3gS5KuNKaIvN4EAVZQpjnZRyWFls8UW3M7kcgBZjl/JebEYiKPESxMOIROC8TyqXb6YhSwZtgFZ3GgBQqbXOp4KP+keez/daN0T+XGFUjwa9By1Lg/Q4TE6it/zcxnEEE7m5itIpP1pCevOuz+UWNsurB8AHnIS2IA/6MYVzt3lbeNWWEzKKJQkeHmRByVIGUD2KBau35eX7LEfyX/8AFBW5fhYsVcvi3xFvWjVuEF8GiSzj2OTV9g8BHCuiJEjXnpRQov7AOdU2YSYeexlw0zMPVbguHX3ZAAy/AionFkj+YkxVvqTQPMvwN1k/zn2Ggsvmsd93Ex/6sP8A8tG3+kKq2x7vPMYT6aVvN4iRcJFD89KR4SSMAPpERjvIynyj/KRPhIoWOEYSiXVHIS3CNlIYEMqvcqxGmw79RtWg+SLFDEYBcUQeLIWVyfuO1gn3Llm95moNfl2AWCNYkvZepNySdyzHqxJJJ6kmpNKUClKUClKUClKUClKUClKUClKUClKUClKUCsliMNhsymCzx4eRImbQroWclW0sQ9woGobp2jbSTa9q1tVGGylVnvqcqhZ0Ts6VaS+siy6t9R2JI3NBaxRBVCqAqgAAAWAA2AAHS1eqUoFKUoFKUoIGdZJBiojFiIklTnpYX3HIg8wfEVVeRc54QjJhSyKVgjw8mH4d92FpHbULm1wBve/OtGRVVleDPEMjyPIygopbQLKSC1girzKjc35UFtSlKBSlKBSlKBSlKBSlKD//2Q=="/>
          <p:cNvSpPr>
            <a:spLocks noChangeAspect="1" noChangeArrowheads="1"/>
          </p:cNvSpPr>
          <p:nvPr/>
        </p:nvSpPr>
        <p:spPr bwMode="auto">
          <a:xfrm>
            <a:off x="168275" y="-1165225"/>
            <a:ext cx="25622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28678" name="Picture 6" descr="http://mathworld.wolfram.com/images/eps-gif/VertexDegrees_1000.gif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" t="3778" r="4765" b="4414"/>
          <a:stretch/>
        </p:blipFill>
        <p:spPr bwMode="auto">
          <a:xfrm>
            <a:off x="2411760" y="692696"/>
            <a:ext cx="4032448" cy="381642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TextBox 8"/>
          <p:cNvSpPr txBox="1">
            <a:spLocks noChangeArrowheads="1"/>
          </p:cNvSpPr>
          <p:nvPr/>
        </p:nvSpPr>
        <p:spPr bwMode="auto">
          <a:xfrm>
            <a:off x="1214438" y="5000625"/>
            <a:ext cx="69008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050507"/>
                </a:solidFill>
                <a:latin typeface="Times New Roman" panose="02020603050405020304" pitchFamily="18" charset="0"/>
              </a:rPr>
              <a:t>Pada graf di atas, derajat setiap simpul ditunjukkan pada masing-masing simpul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979712" y="2492896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361150" y="1184964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20675" y="295736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12160" y="1231779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32441" y="295736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44208" y="2383952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077713" y="3739508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32441" y="4474032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655447" y="4442648"/>
            <a:ext cx="4320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195736" y="3729375"/>
            <a:ext cx="6584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76CB23E-78DE-497D-A4DF-E9B591BF10C7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28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29700" name="Object 5"/>
          <p:cNvGraphicFramePr>
            <a:graphicFrameLocks noChangeAspect="1"/>
          </p:cNvGraphicFramePr>
          <p:nvPr/>
        </p:nvGraphicFramePr>
        <p:xfrm>
          <a:off x="838200" y="990600"/>
          <a:ext cx="7772400" cy="473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Document" r:id="rId8" imgW="5486400" imgH="3341370" progId="Word.Document.8">
                  <p:embed/>
                </p:oleObj>
              </mc:Choice>
              <mc:Fallback>
                <p:oleObj name="Document" r:id="rId8" imgW="5486400" imgH="334137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90600"/>
                        <a:ext cx="7772400" cy="473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8D7F466-6263-462B-8B3D-7C1E7A621C42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29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30724" name="Object 6"/>
          <p:cNvGraphicFramePr>
            <a:graphicFrameLocks noChangeAspect="1"/>
          </p:cNvGraphicFramePr>
          <p:nvPr/>
        </p:nvGraphicFramePr>
        <p:xfrm>
          <a:off x="838200" y="4514850"/>
          <a:ext cx="731520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Document" r:id="rId8" imgW="5486400" imgH="1757172" progId="Word.Document.8">
                  <p:embed/>
                </p:oleObj>
              </mc:Choice>
              <mc:Fallback>
                <p:oleObj name="Document" r:id="rId8" imgW="5486400" imgH="175717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14850"/>
                        <a:ext cx="7315200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7"/>
          <p:cNvGraphicFramePr>
            <a:graphicFrameLocks noChangeAspect="1"/>
          </p:cNvGraphicFramePr>
          <p:nvPr/>
        </p:nvGraphicFramePr>
        <p:xfrm>
          <a:off x="500063" y="642938"/>
          <a:ext cx="6858000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Document" r:id="rId10" imgW="5486400" imgH="3322320" progId="Word.Document.8">
                  <p:embed/>
                </p:oleObj>
              </mc:Choice>
              <mc:Fallback>
                <p:oleObj name="Document" r:id="rId10" imgW="5486400" imgH="332232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642938"/>
                        <a:ext cx="6858000" cy="415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6" name="Picture 7" descr="https://encrypted-tbn2.gstatic.com/images?q=tbn:ANd9GcTIBf_hBQns55gUxKdChNTzmNrSc_2MyiwOuSMP1xJww-CtUK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928688"/>
            <a:ext cx="2071687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F8D9380-9A26-4DD7-8A4A-416153358067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915961"/>
              </p:ext>
            </p:extLst>
          </p:nvPr>
        </p:nvGraphicFramePr>
        <p:xfrm>
          <a:off x="31002" y="0"/>
          <a:ext cx="8506717" cy="640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Document" r:id="rId8" imgW="5491805" imgH="4070024" progId="Word.Document.8">
                  <p:embed/>
                </p:oleObj>
              </mc:Choice>
              <mc:Fallback>
                <p:oleObj name="Document" r:id="rId8" imgW="5491805" imgH="407002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2" y="0"/>
                        <a:ext cx="8506717" cy="640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57778"/>
              </p:ext>
            </p:extLst>
          </p:nvPr>
        </p:nvGraphicFramePr>
        <p:xfrm>
          <a:off x="6804248" y="1196752"/>
          <a:ext cx="1944216" cy="179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r:id="rId10" imgW="1529280" imgH="1662120" progId="">
                  <p:embed/>
                </p:oleObj>
              </mc:Choice>
              <mc:Fallback>
                <p:oleObj r:id="rId10" imgW="1529280" imgH="166212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1196752"/>
                        <a:ext cx="1944216" cy="1790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65175"/>
            <a:ext cx="7772400" cy="5330825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50507"/>
                </a:solidFill>
              </a:rPr>
              <a:t>Akibat dari </a:t>
            </a:r>
            <a:r>
              <a:rPr lang="en-US" altLang="en-US" i="1" smtClean="0">
                <a:solidFill>
                  <a:srgbClr val="050507"/>
                </a:solidFill>
              </a:rPr>
              <a:t>lemma</a:t>
            </a:r>
            <a:r>
              <a:rPr lang="en-US" altLang="en-US" smtClean="0">
                <a:solidFill>
                  <a:srgbClr val="050507"/>
                </a:solidFill>
              </a:rPr>
              <a:t> (</a:t>
            </a:r>
            <a:r>
              <a:rPr lang="en-US" altLang="en-US" i="1" smtClean="0">
                <a:solidFill>
                  <a:srgbClr val="050507"/>
                </a:solidFill>
              </a:rPr>
              <a:t>corollary</a:t>
            </a:r>
            <a:r>
              <a:rPr lang="en-US" altLang="en-US" smtClean="0">
                <a:solidFill>
                  <a:srgbClr val="050507"/>
                </a:solidFill>
              </a:rPr>
              <a:t>):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50507"/>
                </a:solidFill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50507"/>
                </a:solidFill>
              </a:rPr>
              <a:t>	</a:t>
            </a:r>
            <a:r>
              <a:rPr lang="en-US" altLang="en-US" b="1" smtClean="0">
                <a:solidFill>
                  <a:srgbClr val="050507"/>
                </a:solidFill>
              </a:rPr>
              <a:t>Teorema</a:t>
            </a:r>
            <a:r>
              <a:rPr lang="en-US" altLang="en-US" smtClean="0">
                <a:solidFill>
                  <a:srgbClr val="050507"/>
                </a:solidFill>
              </a:rPr>
              <a:t>: Untuk sembarang graf G, banyaknya simpul berderajat ganjil selalu genap.</a:t>
            </a:r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9C8A83C-E4A3-4AD8-AB43-29614C6AB0DA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30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CF9FCC7-1669-4B8D-9054-56BE55F2EBF9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31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852488" y="573088"/>
          <a:ext cx="7051675" cy="593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Document" r:id="rId8" imgW="5485703" imgH="4629333" progId="Word.Document.8">
                  <p:embed/>
                </p:oleObj>
              </mc:Choice>
              <mc:Fallback>
                <p:oleObj name="Document" r:id="rId8" imgW="5485703" imgH="462933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573088"/>
                        <a:ext cx="7051675" cy="593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E8968C8-2FB8-46D5-A062-C2BC521492EE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32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857250" y="571500"/>
          <a:ext cx="7086600" cy="596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Document" r:id="rId8" imgW="5486400" imgH="4620768" progId="Word.Document.8">
                  <p:embed/>
                </p:oleObj>
              </mc:Choice>
              <mc:Fallback>
                <p:oleObj name="Document" r:id="rId8" imgW="5486400" imgH="462076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71500"/>
                        <a:ext cx="7086600" cy="596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solidFill>
                  <a:srgbClr val="7030A0"/>
                </a:solidFill>
              </a:rPr>
              <a:t>Latihan</a:t>
            </a:r>
            <a:endParaRPr lang="en-US" altLang="en-US" dirty="0" smtClean="0">
              <a:solidFill>
                <a:srgbClr val="7030A0"/>
              </a:solidFill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050507"/>
                </a:solidFill>
              </a:rPr>
              <a:t>Mungkinkah dibuat graf-sederhana 5 simpul dengan derajat masing-masing simpul adalah: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solidFill>
                  <a:srgbClr val="050507"/>
                </a:solidFill>
              </a:rPr>
              <a:t>	(a) 5, 2, 3, 2, 4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solidFill>
                  <a:srgbClr val="050507"/>
                </a:solidFill>
              </a:rPr>
              <a:t>	(b) 4, 4, 3, 2, 3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solidFill>
                  <a:srgbClr val="050507"/>
                </a:solidFill>
              </a:rPr>
              <a:t>	(c) 3, 3, 2, 3, 2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solidFill>
                  <a:srgbClr val="050507"/>
                </a:solidFill>
              </a:rPr>
              <a:t>	(d) 4, 4, 1, 3, 2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solidFill>
                  <a:srgbClr val="050507"/>
                </a:solidFill>
              </a:rPr>
              <a:t>	Jika mungkin, berikan satu contohnya, jika tidak mungkin, berikan alasan singkat.</a:t>
            </a:r>
          </a:p>
        </p:txBody>
      </p:sp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B4F5826-097B-4C53-B8E5-3A4AE0B66D13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33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65175"/>
            <a:ext cx="7772400" cy="5330825"/>
          </a:xfrm>
        </p:spPr>
        <p:txBody>
          <a:bodyPr>
            <a:normAutofit fontScale="92500"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solidFill>
                  <a:srgbClr val="050507"/>
                </a:solidFill>
              </a:rPr>
              <a:t>Jawaban: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solidFill>
                  <a:srgbClr val="050507"/>
                </a:solidFill>
              </a:rPr>
              <a:t>(a) 5, 2, 3, 2, 4: Tidak mungkin, karena ada simpul berderajat 5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solidFill>
                  <a:srgbClr val="050507"/>
                </a:solidFill>
              </a:rPr>
              <a:t>(b) 4, 4, 3, 2, 3: Mungkin [contoh banyak]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solidFill>
                  <a:srgbClr val="050507"/>
                </a:solidFill>
              </a:rPr>
              <a:t>(c) 3, 3, 2, 3, 2: Tidak mungkin, karena jumlah simpul berderajat ganjil ada 3 buah (alasan lain, karena jumlah derajat ganjil)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solidFill>
                  <a:srgbClr val="050507"/>
                </a:solidFill>
              </a:rPr>
              <a:t>(d)	4, 4, 1, 3, 2: Tidak mungkin, karena simpul-1 dan simpul-2 harus bertetangga dengan simpul sisanya, berarti simpul-3 minimal berderajat 2 (kontradiksi dengan simpul-3 berderajat 1)</a:t>
            </a:r>
          </a:p>
        </p:txBody>
      </p:sp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C7EF1DC-A187-4439-A54A-7AFD19B5510C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34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DFF316E-EAAE-4E68-9657-790FD44F665D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35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457200" y="381000"/>
          <a:ext cx="8001000" cy="419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Document" r:id="rId8" imgW="5486400" imgH="2875026" progId="Word.Document.8">
                  <p:embed/>
                </p:oleObj>
              </mc:Choice>
              <mc:Fallback>
                <p:oleObj name="Document" r:id="rId8" imgW="5486400" imgH="287502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"/>
                        <a:ext cx="8001000" cy="419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838200" y="4514850"/>
          <a:ext cx="731520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Document" r:id="rId10" imgW="5486400" imgH="1757172" progId="Word.Document.8">
                  <p:embed/>
                </p:oleObj>
              </mc:Choice>
              <mc:Fallback>
                <p:oleObj name="Document" r:id="rId10" imgW="5486400" imgH="175717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14850"/>
                        <a:ext cx="7315200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145FC14-DEBF-462E-A972-C5480798375A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36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533400" y="685800"/>
          <a:ext cx="8305800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name="Document" r:id="rId8" imgW="5486400" imgH="2021586" progId="Word.Document.8">
                  <p:embed/>
                </p:oleObj>
              </mc:Choice>
              <mc:Fallback>
                <p:oleObj name="Document" r:id="rId8" imgW="5486400" imgH="202158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85800"/>
                        <a:ext cx="8305800" cy="306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685800" y="3962400"/>
          <a:ext cx="731520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5" name="Document" r:id="rId10" imgW="5486400" imgH="1757172" progId="Word.Document.8">
                  <p:embed/>
                </p:oleObj>
              </mc:Choice>
              <mc:Fallback>
                <p:oleObj name="Document" r:id="rId10" imgW="5486400" imgH="175717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62400"/>
                        <a:ext cx="7315200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D8689F9-195D-4383-B8D0-DB2680D7BC7F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37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465138" y="387350"/>
          <a:ext cx="8027987" cy="613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Document" r:id="rId8" imgW="5485703" imgH="4201272" progId="Word.Document.8">
                  <p:embed/>
                </p:oleObj>
              </mc:Choice>
              <mc:Fallback>
                <p:oleObj name="Document" r:id="rId8" imgW="5485703" imgH="42012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87350"/>
                        <a:ext cx="8027987" cy="613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28E02F4-0781-4A84-9B34-45C07D7F3C99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38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28600" y="1066800"/>
          <a:ext cx="8229600" cy="392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Document" r:id="rId8" imgW="5486400" imgH="2613660" progId="Word.Document.8">
                  <p:embed/>
                </p:oleObj>
              </mc:Choice>
              <mc:Fallback>
                <p:oleObj name="Document" r:id="rId8" imgW="5486400" imgH="26136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8229600" cy="392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8583C14-778F-4491-A3C1-CF5411793529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39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81000" y="990600"/>
          <a:ext cx="7772400" cy="395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Document" r:id="rId8" imgW="5486400" imgH="2794254" progId="Word.Document.8">
                  <p:embed/>
                </p:oleObj>
              </mc:Choice>
              <mc:Fallback>
                <p:oleObj name="Document" r:id="rId8" imgW="5486400" imgH="279425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0600"/>
                        <a:ext cx="7772400" cy="395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E5B8246-7003-407E-B4E5-2B879DD6E067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571500"/>
            <a:ext cx="4000500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500063"/>
            <a:ext cx="2286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Box 7"/>
          <p:cNvSpPr txBox="1">
            <a:spLocks noChangeArrowheads="1"/>
          </p:cNvSpPr>
          <p:nvPr/>
        </p:nvSpPr>
        <p:spPr bwMode="auto">
          <a:xfrm>
            <a:off x="4786313" y="3571875"/>
            <a:ext cx="3857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solidFill>
                  <a:srgbClr val="050507"/>
                </a:solidFill>
                <a:latin typeface="Times New Roman" panose="02020603050405020304" pitchFamily="18" charset="0"/>
              </a:rPr>
              <a:t>Leonhard Euler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solidFill>
                  <a:srgbClr val="050507"/>
                </a:solidFill>
                <a:latin typeface="Times New Roman" panose="02020603050405020304" pitchFamily="18" charset="0"/>
              </a:rPr>
              <a:t>15 April 1707 – 18 September 1783</a:t>
            </a:r>
          </a:p>
        </p:txBody>
      </p:sp>
      <p:sp>
        <p:nvSpPr>
          <p:cNvPr id="7175" name="TextBox 8"/>
          <p:cNvSpPr txBox="1">
            <a:spLocks noChangeArrowheads="1"/>
          </p:cNvSpPr>
          <p:nvPr/>
        </p:nvSpPr>
        <p:spPr bwMode="auto">
          <a:xfrm>
            <a:off x="500063" y="3643313"/>
            <a:ext cx="364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dirty="0">
                <a:solidFill>
                  <a:srgbClr val="050507"/>
                </a:solidFill>
                <a:latin typeface="Times New Roman" panose="02020603050405020304" pitchFamily="18" charset="0"/>
              </a:rPr>
              <a:t>Konigsberg Bridge Problem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286250"/>
            <a:ext cx="307975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4429125"/>
            <a:ext cx="1928812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Right Arrow 11"/>
          <p:cNvSpPr>
            <a:spLocks noChangeArrowheads="1"/>
          </p:cNvSpPr>
          <p:nvPr/>
        </p:nvSpPr>
        <p:spPr bwMode="auto">
          <a:xfrm>
            <a:off x="4286250" y="5286375"/>
            <a:ext cx="1500188" cy="214313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75" grpId="0"/>
      <p:bldP spid="717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5BB3DD3-714E-409F-B049-D4682486659F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40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609600" y="457200"/>
          <a:ext cx="7696200" cy="580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Document" r:id="rId8" imgW="5486400" imgH="4135374" progId="Word.Document.8">
                  <p:embed/>
                </p:oleObj>
              </mc:Choice>
              <mc:Fallback>
                <p:oleObj name="Document" r:id="rId8" imgW="5486400" imgH="413537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"/>
                        <a:ext cx="7696200" cy="580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993D3EC-7DDD-4F08-A8D1-D630442D5B1E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41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685800" y="1219200"/>
          <a:ext cx="7543800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Document" r:id="rId8" imgW="5486400" imgH="2717292" progId="Word.Document.8">
                  <p:embed/>
                </p:oleObj>
              </mc:Choice>
              <mc:Fallback>
                <p:oleObj name="Document" r:id="rId8" imgW="5486400" imgH="271729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7543800" cy="373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04CA3D3-B9C3-42B1-86AC-E59902E4D1AA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42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457200" y="1295400"/>
          <a:ext cx="8382000" cy="433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Document" r:id="rId8" imgW="5486400" imgH="2836164" progId="Word.Document.8">
                  <p:embed/>
                </p:oleObj>
              </mc:Choice>
              <mc:Fallback>
                <p:oleObj name="Document" r:id="rId8" imgW="5486400" imgH="283616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8382000" cy="433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B3B9BEF-03C6-4011-A387-C0F1273022C8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43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533400" y="1371600"/>
          <a:ext cx="8001000" cy="352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Document" r:id="rId8" imgW="5486400" imgH="2413254" progId="Word.Document.8">
                  <p:embed/>
                </p:oleObj>
              </mc:Choice>
              <mc:Fallback>
                <p:oleObj name="Document" r:id="rId8" imgW="5486400" imgH="241325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1600"/>
                        <a:ext cx="8001000" cy="352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CEB1087-5384-42DC-BA7B-CFCC40E8AA4A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44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46084" name="Object 5"/>
          <p:cNvGraphicFramePr>
            <a:graphicFrameLocks noChangeAspect="1"/>
          </p:cNvGraphicFramePr>
          <p:nvPr/>
        </p:nvGraphicFramePr>
        <p:xfrm>
          <a:off x="609600" y="381000"/>
          <a:ext cx="7239000" cy="612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Document" r:id="rId8" imgW="5486400" imgH="4645152" progId="Word.Document.8">
                  <p:embed/>
                </p:oleObj>
              </mc:Choice>
              <mc:Fallback>
                <p:oleObj name="Document" r:id="rId8" imgW="5486400" imgH="464515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1000"/>
                        <a:ext cx="7239000" cy="612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202108F-0C6B-42BC-BB86-3E51177671BB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45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762000" y="1143000"/>
          <a:ext cx="7924800" cy="413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Document" r:id="rId8" imgW="5486400" imgH="2859786" progId="Word.Document.8">
                  <p:embed/>
                </p:oleObj>
              </mc:Choice>
              <mc:Fallback>
                <p:oleObj name="Document" r:id="rId8" imgW="5486400" imgH="285978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7924800" cy="413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 err="1" smtClean="0">
                <a:solidFill>
                  <a:srgbClr val="7030A0"/>
                </a:solidFill>
                <a:cs typeface="Times New Roman" panose="02020603050405020304" pitchFamily="18" charset="0"/>
              </a:rPr>
              <a:t>Beberapa</a:t>
            </a:r>
            <a:r>
              <a:rPr lang="en-US" altLang="en-US" sz="36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 Graf </a:t>
            </a:r>
            <a:r>
              <a:rPr lang="en-US" altLang="en-US" sz="3600" b="1" dirty="0" err="1" smtClean="0">
                <a:solidFill>
                  <a:srgbClr val="7030A0"/>
                </a:solidFill>
                <a:cs typeface="Times New Roman" panose="02020603050405020304" pitchFamily="18" charset="0"/>
              </a:rPr>
              <a:t>Khusus</a:t>
            </a:r>
            <a:endParaRPr lang="en-GB" altLang="en-US" sz="3600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A945C9A-2EC4-4879-B854-F15BD37076AC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46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48133" name="Object 4"/>
          <p:cNvGraphicFramePr>
            <a:graphicFrameLocks noChangeAspect="1"/>
          </p:cNvGraphicFramePr>
          <p:nvPr/>
        </p:nvGraphicFramePr>
        <p:xfrm>
          <a:off x="609600" y="2057400"/>
          <a:ext cx="81534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Document" r:id="rId8" imgW="5558028" imgH="2481834" progId="Word.Document.8">
                  <p:embed/>
                </p:oleObj>
              </mc:Choice>
              <mc:Fallback>
                <p:oleObj name="Document" r:id="rId8" imgW="5558028" imgH="248183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57400"/>
                        <a:ext cx="81534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568A4C6-79F8-4AF3-9899-FCB2218E4383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47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304800" y="1524000"/>
          <a:ext cx="8458200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7" name="Document" r:id="rId8" imgW="5486400" imgH="1968246" progId="Word.Document.8">
                  <p:embed/>
                </p:oleObj>
              </mc:Choice>
              <mc:Fallback>
                <p:oleObj name="Document" r:id="rId8" imgW="5486400" imgH="196824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8458200" cy="303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06D25B6-BF35-4329-B2A3-6835C8D76E3E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48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304800" y="1371600"/>
          <a:ext cx="8534400" cy="358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name="Document" r:id="rId8" imgW="5486400" imgH="2305812" progId="Word.Document.8">
                  <p:embed/>
                </p:oleObj>
              </mc:Choice>
              <mc:Fallback>
                <p:oleObj name="Document" r:id="rId8" imgW="5486400" imgH="230581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8534400" cy="358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solidFill>
                  <a:srgbClr val="7030A0"/>
                </a:solidFill>
              </a:rPr>
              <a:t>Latihan</a:t>
            </a:r>
            <a:endParaRPr lang="en-US" altLang="en-US" dirty="0" smtClean="0">
              <a:solidFill>
                <a:srgbClr val="7030A0"/>
              </a:solidFill>
            </a:endParaRP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en-US" smtClean="0">
                <a:solidFill>
                  <a:srgbClr val="050507"/>
                </a:solidFill>
              </a:rPr>
              <a:t>Berapa jumlah maksimum dan jumlah minimum simpul pada graf sederhana yang mempunyai 16 buah sisi dan tiap simpul berderajat sama dan tiap simpul berderajat ≥ 4 ? </a:t>
            </a:r>
            <a:endParaRPr lang="en-US" altLang="en-US" smtClean="0">
              <a:solidFill>
                <a:srgbClr val="050507"/>
              </a:solidFill>
            </a:endParaRPr>
          </a:p>
        </p:txBody>
      </p:sp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E09F2DA-7350-46D5-B176-318950FB3572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49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7724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7030A0"/>
                </a:solidFill>
              </a:rPr>
              <a:t>Pengertian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graf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secara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sederhana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8840"/>
            <a:ext cx="7772400" cy="4107160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Graf </a:t>
            </a:r>
            <a:r>
              <a:rPr lang="en-US" dirty="0" err="1" smtClean="0">
                <a:solidFill>
                  <a:srgbClr val="7030A0"/>
                </a:solidFill>
              </a:rPr>
              <a:t>adalah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diagram</a:t>
            </a:r>
            <a:r>
              <a:rPr lang="en-US" dirty="0" smtClean="0">
                <a:solidFill>
                  <a:srgbClr val="7030A0"/>
                </a:solidFill>
              </a:rPr>
              <a:t> yang </a:t>
            </a:r>
            <a:r>
              <a:rPr lang="en-US" dirty="0" err="1" smtClean="0">
                <a:solidFill>
                  <a:srgbClr val="7030A0"/>
                </a:solidFill>
              </a:rPr>
              <a:t>digunakan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untuk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menggambarkan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berbagai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struktur</a:t>
            </a:r>
            <a:r>
              <a:rPr lang="en-US" dirty="0" smtClean="0">
                <a:solidFill>
                  <a:srgbClr val="7030A0"/>
                </a:solidFill>
              </a:rPr>
              <a:t> yang </a:t>
            </a:r>
            <a:r>
              <a:rPr lang="en-US" dirty="0" err="1" smtClean="0">
                <a:solidFill>
                  <a:srgbClr val="7030A0"/>
                </a:solidFill>
              </a:rPr>
              <a:t>ada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b="1" dirty="0" err="1" smtClean="0">
                <a:solidFill>
                  <a:srgbClr val="7030A0"/>
                </a:solidFill>
              </a:rPr>
              <a:t>Contoh</a:t>
            </a:r>
            <a:r>
              <a:rPr lang="en-US" b="1" dirty="0" smtClean="0">
                <a:solidFill>
                  <a:srgbClr val="7030A0"/>
                </a:solidFill>
              </a:rPr>
              <a:t>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7030A0"/>
                </a:solidFill>
              </a:rPr>
              <a:t>	</a:t>
            </a:r>
            <a:r>
              <a:rPr lang="en-US" dirty="0" err="1" smtClean="0">
                <a:solidFill>
                  <a:srgbClr val="7030A0"/>
                </a:solidFill>
              </a:rPr>
              <a:t>Struktur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Organisasi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Peta</a:t>
            </a:r>
            <a:r>
              <a:rPr lang="en-US" dirty="0" smtClean="0">
                <a:solidFill>
                  <a:srgbClr val="7030A0"/>
                </a:solidFill>
              </a:rPr>
              <a:t>, Diagram </a:t>
            </a:r>
            <a:r>
              <a:rPr lang="en-US" dirty="0" err="1" smtClean="0">
                <a:solidFill>
                  <a:srgbClr val="7030A0"/>
                </a:solidFill>
              </a:rPr>
              <a:t>Rangkaian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Listrik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b="1" dirty="0" err="1" smtClean="0">
                <a:solidFill>
                  <a:srgbClr val="7030A0"/>
                </a:solidFill>
              </a:rPr>
              <a:t>Tujuan</a:t>
            </a:r>
            <a:r>
              <a:rPr lang="en-US" b="1" dirty="0" smtClean="0">
                <a:solidFill>
                  <a:srgbClr val="7030A0"/>
                </a:solidFill>
              </a:rPr>
              <a:t> :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7030A0"/>
                </a:solidFill>
              </a:rPr>
              <a:t>	</a:t>
            </a:r>
            <a:r>
              <a:rPr lang="en-US" dirty="0" err="1" smtClean="0">
                <a:solidFill>
                  <a:srgbClr val="7030A0"/>
                </a:solidFill>
              </a:rPr>
              <a:t>Sebagai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visualisasi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objek-objeknya</a:t>
            </a:r>
            <a:r>
              <a:rPr lang="en-US" dirty="0" smtClean="0">
                <a:solidFill>
                  <a:srgbClr val="7030A0"/>
                </a:solidFill>
              </a:rPr>
              <a:t> agar </a:t>
            </a:r>
            <a:r>
              <a:rPr lang="en-US" dirty="0" err="1" smtClean="0">
                <a:solidFill>
                  <a:srgbClr val="7030A0"/>
                </a:solidFill>
              </a:rPr>
              <a:t>mudah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dimengerti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37DE49-F7BC-4A16-859C-FE3A4D9E03C7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736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692150"/>
            <a:ext cx="7772400" cy="54038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050507"/>
                </a:solidFill>
              </a:rPr>
              <a:t>Jawaban: </a:t>
            </a:r>
            <a:r>
              <a:rPr lang="pt-BR" altLang="en-US" sz="2400" smtClean="0">
                <a:solidFill>
                  <a:srgbClr val="050507"/>
                </a:solidFill>
              </a:rPr>
              <a:t>Tiap simpul berderajat sama -&gt; graf teratur.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en-US" sz="2400" smtClean="0">
                <a:solidFill>
                  <a:srgbClr val="050507"/>
                </a:solidFill>
              </a:rPr>
              <a:t>Jumlah sisi pada graf teratur berderajat r adalah e = nr/2. Jadi, n = 2e/r = (2)(16)/r = 32/r.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050507"/>
                </a:solidFill>
              </a:rPr>
              <a:t>Untuk r = 4, jumlah simpul yang dapat dibuat adalah maksimum, yaitu n = 32/4 = 8.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050507"/>
                </a:solidFill>
              </a:rPr>
              <a:t>Untuk r yang lain (r &gt; 4 dan r merupakan pembagi bilangan bulat dari 32):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050507"/>
                </a:solidFill>
              </a:rPr>
              <a:t>	r = 8 -&gt; n = 32/8 = 4 -&gt; tidak mungkin membuat graf sederhana.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en-US" sz="2400" smtClean="0">
                <a:solidFill>
                  <a:srgbClr val="050507"/>
                </a:solidFill>
              </a:rPr>
              <a:t>	r = 16 -&gt; n = 32/16 = 2 -&gt; tidak mungkin membuat graf sederhana.</a:t>
            </a:r>
            <a:endParaRPr lang="en-US" altLang="en-US" sz="2400" smtClean="0">
              <a:solidFill>
                <a:srgbClr val="050507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050507"/>
                </a:solidFill>
              </a:rPr>
              <a:t>Jadi, jumlah simpul yang dapat dibuat adalah 8 buah (maksimum dan minimum).</a:t>
            </a:r>
          </a:p>
        </p:txBody>
      </p:sp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AADB0FA-8D11-48B5-A733-56A25B5A4455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50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D66D062-FF24-4F93-899F-7008C0B3895B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51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457200" y="1066800"/>
          <a:ext cx="8458200" cy="438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3" name="Document" r:id="rId8" imgW="5486400" imgH="2843022" progId="Word.Document.8">
                  <p:embed/>
                </p:oleObj>
              </mc:Choice>
              <mc:Fallback>
                <p:oleObj name="Document" r:id="rId8" imgW="5486400" imgH="284302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8458200" cy="438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90BCBA3-8BD9-4BBF-AE68-F1640574282F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52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54276" name="Object 5"/>
          <p:cNvGraphicFramePr>
            <a:graphicFrameLocks noChangeAspect="1"/>
          </p:cNvGraphicFramePr>
          <p:nvPr/>
        </p:nvGraphicFramePr>
        <p:xfrm>
          <a:off x="684213" y="476250"/>
          <a:ext cx="7939087" cy="590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Document" r:id="rId8" imgW="5486095" imgH="4088892" progId="Word.Document.8">
                  <p:embed/>
                </p:oleObj>
              </mc:Choice>
              <mc:Fallback>
                <p:oleObj name="Document" r:id="rId8" imgW="5486095" imgH="408889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6250"/>
                        <a:ext cx="7939087" cy="590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solidFill>
                  <a:srgbClr val="7030A0"/>
                </a:solidFill>
              </a:rPr>
              <a:t>Definisi</a:t>
            </a:r>
            <a:r>
              <a:rPr lang="en-US" altLang="en-US" dirty="0" smtClean="0">
                <a:solidFill>
                  <a:srgbClr val="7030A0"/>
                </a:solidFill>
              </a:rPr>
              <a:t> Graf</a:t>
            </a:r>
            <a:endParaRPr lang="en-GB" altLang="en-US" dirty="0" smtClean="0">
              <a:solidFill>
                <a:srgbClr val="7030A0"/>
              </a:solidFill>
            </a:endParaRPr>
          </a:p>
        </p:txBody>
      </p:sp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7FDDE14-490C-4210-9538-5F063EEB385F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92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731120"/>
              </p:ext>
            </p:extLst>
          </p:nvPr>
        </p:nvGraphicFramePr>
        <p:xfrm>
          <a:off x="152400" y="2408535"/>
          <a:ext cx="86868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Document" r:id="rId8" imgW="5491805" imgH="1793276" progId="Word.Document.8">
                  <p:embed/>
                </p:oleObj>
              </mc:Choice>
              <mc:Fallback>
                <p:oleObj name="Document" r:id="rId8" imgW="5491805" imgH="179327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408535"/>
                        <a:ext cx="8686800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8234192-4BFA-456D-A8C1-92B6A2630E95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024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810559"/>
              </p:ext>
            </p:extLst>
          </p:nvPr>
        </p:nvGraphicFramePr>
        <p:xfrm>
          <a:off x="251520" y="620688"/>
          <a:ext cx="7797382" cy="623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Document" r:id="rId8" imgW="5491805" imgH="5723414" progId="Word.Document.8">
                  <p:embed/>
                </p:oleObj>
              </mc:Choice>
              <mc:Fallback>
                <p:oleObj name="Document" r:id="rId8" imgW="5491805" imgH="572341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620688"/>
                        <a:ext cx="7797382" cy="623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9B61CBD-C810-4D19-875E-A1A966A1763B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81000" y="152400"/>
          <a:ext cx="7772400" cy="605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Document" r:id="rId8" imgW="5486400" imgH="4271772" progId="Word.Document.8">
                  <p:embed/>
                </p:oleObj>
              </mc:Choice>
              <mc:Fallback>
                <p:oleObj name="Document" r:id="rId8" imgW="5486400" imgH="42717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"/>
                        <a:ext cx="7772400" cy="605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45" y="861871"/>
            <a:ext cx="7055380" cy="1400530"/>
          </a:xfrm>
        </p:spPr>
        <p:txBody>
          <a:bodyPr/>
          <a:lstStyle/>
          <a:p>
            <a:r>
              <a:rPr lang="en-US" dirty="0" err="1" smtClean="0">
                <a:solidFill>
                  <a:srgbClr val="7030A0"/>
                </a:solidFill>
              </a:rPr>
              <a:t>Dasar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dasar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tentang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graf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37DE49-F7BC-4A16-859C-FE3A4D9E03C7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4710" y="2060848"/>
            <a:ext cx="8198915" cy="460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auto"/>
            <a:r>
              <a:rPr lang="en-US" sz="2800" dirty="0" err="1" smtClean="0">
                <a:solidFill>
                  <a:schemeClr val="bg1"/>
                </a:solidFill>
              </a:rPr>
              <a:t>Suatu</a:t>
            </a:r>
            <a:r>
              <a:rPr lang="en-US" sz="2800" dirty="0" smtClean="0">
                <a:solidFill>
                  <a:schemeClr val="bg1"/>
                </a:solidFill>
              </a:rPr>
              <a:t> Graf </a:t>
            </a:r>
            <a:r>
              <a:rPr lang="en-US" sz="2800" dirty="0" err="1" smtClean="0">
                <a:solidFill>
                  <a:schemeClr val="bg1"/>
                </a:solidFill>
              </a:rPr>
              <a:t>terdiri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dari</a:t>
            </a:r>
            <a:r>
              <a:rPr lang="en-US" sz="2800" dirty="0" smtClean="0">
                <a:solidFill>
                  <a:schemeClr val="bg1"/>
                </a:solidFill>
              </a:rPr>
              <a:t> 2 </a:t>
            </a:r>
            <a:r>
              <a:rPr lang="en-US" sz="2800" dirty="0" err="1" smtClean="0">
                <a:solidFill>
                  <a:schemeClr val="bg1"/>
                </a:solidFill>
              </a:rPr>
              <a:t>himp</a:t>
            </a:r>
            <a:r>
              <a:rPr lang="en-US" sz="2800" dirty="0" smtClean="0">
                <a:solidFill>
                  <a:schemeClr val="bg1"/>
                </a:solidFill>
              </a:rPr>
              <a:t>. yang </a:t>
            </a:r>
            <a:r>
              <a:rPr lang="en-US" sz="2800" dirty="0" err="1" smtClean="0">
                <a:solidFill>
                  <a:schemeClr val="bg1"/>
                </a:solidFill>
              </a:rPr>
              <a:t>berhingga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yaitu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himp</a:t>
            </a:r>
            <a:r>
              <a:rPr lang="en-US" sz="2800" b="1" dirty="0" smtClean="0">
                <a:solidFill>
                  <a:schemeClr val="bg1"/>
                </a:solidFill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</a:rPr>
              <a:t>titik-titik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tak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kosong</a:t>
            </a:r>
            <a:r>
              <a:rPr lang="en-US" sz="2800" dirty="0" smtClean="0">
                <a:solidFill>
                  <a:schemeClr val="bg1"/>
                </a:solidFill>
              </a:rPr>
              <a:t> (</a:t>
            </a:r>
            <a:r>
              <a:rPr lang="en-US" sz="2800" dirty="0" err="1" smtClean="0">
                <a:solidFill>
                  <a:schemeClr val="bg1"/>
                </a:solidFill>
              </a:rPr>
              <a:t>simbol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V(G)</a:t>
            </a:r>
            <a:r>
              <a:rPr lang="en-US" sz="2800" dirty="0" smtClean="0">
                <a:solidFill>
                  <a:schemeClr val="bg1"/>
                </a:solidFill>
              </a:rPr>
              <a:t>) </a:t>
            </a:r>
            <a:r>
              <a:rPr lang="en-US" sz="2800" dirty="0" err="1" smtClean="0">
                <a:solidFill>
                  <a:schemeClr val="bg1"/>
                </a:solidFill>
              </a:rPr>
              <a:t>dan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himp</a:t>
            </a:r>
            <a:r>
              <a:rPr lang="en-US" sz="2800" b="1" dirty="0" smtClean="0">
                <a:solidFill>
                  <a:schemeClr val="bg1"/>
                </a:solidFill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</a:rPr>
              <a:t>garis-garis</a:t>
            </a:r>
            <a:r>
              <a:rPr lang="en-US" sz="2800" dirty="0" smtClean="0">
                <a:solidFill>
                  <a:schemeClr val="bg1"/>
                </a:solidFill>
              </a:rPr>
              <a:t> (</a:t>
            </a:r>
            <a:r>
              <a:rPr lang="en-US" sz="2800" dirty="0" err="1" smtClean="0">
                <a:solidFill>
                  <a:schemeClr val="bg1"/>
                </a:solidFill>
              </a:rPr>
              <a:t>simbol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E(G)</a:t>
            </a:r>
            <a:r>
              <a:rPr lang="en-US" sz="2800" dirty="0" smtClean="0">
                <a:solidFill>
                  <a:schemeClr val="bg1"/>
                </a:solidFill>
              </a:rPr>
              <a:t>).</a:t>
            </a:r>
          </a:p>
          <a:p>
            <a:pPr fontAlgn="auto"/>
            <a:r>
              <a:rPr lang="en-US" sz="2800" dirty="0" err="1" smtClean="0">
                <a:solidFill>
                  <a:schemeClr val="bg1"/>
                </a:solidFill>
              </a:rPr>
              <a:t>Setiap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garis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berhubungan</a:t>
            </a:r>
            <a:r>
              <a:rPr lang="en-US" sz="2800" dirty="0" smtClean="0">
                <a:solidFill>
                  <a:schemeClr val="bg1"/>
                </a:solidFill>
              </a:rPr>
              <a:t> dg </a:t>
            </a:r>
            <a:r>
              <a:rPr lang="en-US" sz="2800" dirty="0" err="1" smtClean="0">
                <a:solidFill>
                  <a:schemeClr val="bg1"/>
                </a:solidFill>
              </a:rPr>
              <a:t>satu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atau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dua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titik</a:t>
            </a:r>
            <a:r>
              <a:rPr lang="en-US" sz="2800" dirty="0" smtClean="0">
                <a:solidFill>
                  <a:schemeClr val="bg1"/>
                </a:solidFill>
              </a:rPr>
              <a:t>. </a:t>
            </a:r>
            <a:r>
              <a:rPr lang="en-US" sz="2800" dirty="0" err="1" smtClean="0">
                <a:solidFill>
                  <a:schemeClr val="bg1"/>
                </a:solidFill>
              </a:rPr>
              <a:t>Titik-titik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tsb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disebut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Titik</a:t>
            </a:r>
            <a:r>
              <a:rPr lang="en-US" sz="2800" b="1" dirty="0" smtClean="0">
                <a:solidFill>
                  <a:schemeClr val="bg1"/>
                </a:solidFill>
              </a:rPr>
              <a:t> Ujung.</a:t>
            </a:r>
            <a:endParaRPr lang="en-US" sz="2800" dirty="0" smtClean="0">
              <a:solidFill>
                <a:schemeClr val="bg1"/>
              </a:solidFill>
            </a:endParaRPr>
          </a:p>
          <a:p>
            <a:pPr fontAlgn="auto"/>
            <a:r>
              <a:rPr lang="en-US" sz="2800" dirty="0" err="1" smtClean="0">
                <a:solidFill>
                  <a:schemeClr val="bg1"/>
                </a:solidFill>
              </a:rPr>
              <a:t>Garis</a:t>
            </a:r>
            <a:r>
              <a:rPr lang="en-US" sz="2800" dirty="0" smtClean="0">
                <a:solidFill>
                  <a:schemeClr val="bg1"/>
                </a:solidFill>
              </a:rPr>
              <a:t> yang </a:t>
            </a:r>
            <a:r>
              <a:rPr lang="en-US" sz="2800" dirty="0" err="1" smtClean="0">
                <a:solidFill>
                  <a:schemeClr val="bg1"/>
                </a:solidFill>
              </a:rPr>
              <a:t>berhubungan</a:t>
            </a:r>
            <a:r>
              <a:rPr lang="en-US" sz="2800" dirty="0" smtClean="0">
                <a:solidFill>
                  <a:schemeClr val="bg1"/>
                </a:solidFill>
              </a:rPr>
              <a:t> dg </a:t>
            </a:r>
            <a:r>
              <a:rPr lang="en-US" sz="2800" dirty="0" err="1" smtClean="0">
                <a:solidFill>
                  <a:schemeClr val="bg1"/>
                </a:solidFill>
              </a:rPr>
              <a:t>satu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titik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disebut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Loop (</a:t>
            </a:r>
            <a:r>
              <a:rPr lang="en-US" sz="2800" b="1" dirty="0" err="1" smtClean="0">
                <a:solidFill>
                  <a:schemeClr val="bg1"/>
                </a:solidFill>
              </a:rPr>
              <a:t>graf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semu</a:t>
            </a:r>
            <a:r>
              <a:rPr lang="en-US" sz="2800" b="1" dirty="0" smtClean="0">
                <a:solidFill>
                  <a:schemeClr val="bg1"/>
                </a:solidFill>
              </a:rPr>
              <a:t>)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4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1204</TotalTime>
  <Words>570</Words>
  <Application>Microsoft Office PowerPoint</Application>
  <PresentationFormat>On-screen Show (4:3)</PresentationFormat>
  <Paragraphs>184</Paragraphs>
  <Slides>52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Century Gothic</vt:lpstr>
      <vt:lpstr>Times New Roman</vt:lpstr>
      <vt:lpstr>Wingdings</vt:lpstr>
      <vt:lpstr>Wingdings 3</vt:lpstr>
      <vt:lpstr>Ion</vt:lpstr>
      <vt:lpstr>Document</vt:lpstr>
      <vt:lpstr>GRAF </vt:lpstr>
      <vt:lpstr>Pendahuluan</vt:lpstr>
      <vt:lpstr>PowerPoint Presentation</vt:lpstr>
      <vt:lpstr>PowerPoint Presentation</vt:lpstr>
      <vt:lpstr>Pengertian graf secara sederhana </vt:lpstr>
      <vt:lpstr>Definisi Graf</vt:lpstr>
      <vt:lpstr>PowerPoint Presentation</vt:lpstr>
      <vt:lpstr>PowerPoint Presentation</vt:lpstr>
      <vt:lpstr>Dasar dasar tentang graf</vt:lpstr>
      <vt:lpstr>PowerPoint Presentation</vt:lpstr>
      <vt:lpstr>Jenis-Jenis Graf</vt:lpstr>
      <vt:lpstr>PowerPoint Presentation</vt:lpstr>
      <vt:lpstr>PowerPoint Presentation</vt:lpstr>
      <vt:lpstr>PowerPoint Presentation</vt:lpstr>
      <vt:lpstr>Contoh Terapan Graf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</vt:lpstr>
      <vt:lpstr>Terminologi Graf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Beberapa Graf Khusus</vt:lpstr>
      <vt:lpstr>PowerPoint Presentation</vt:lpstr>
      <vt:lpstr>PowerPoint Presentation</vt:lpstr>
      <vt:lpstr>Latihan</vt:lpstr>
      <vt:lpstr>PowerPoint Presentation</vt:lpstr>
      <vt:lpstr>PowerPoint Presentation</vt:lpstr>
      <vt:lpstr>PowerPoint Presentation</vt:lpstr>
    </vt:vector>
  </TitlesOfParts>
  <Company>Institut Teknologi Bandung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</dc:title>
  <dc:creator>IF-User</dc:creator>
  <cp:lastModifiedBy>User</cp:lastModifiedBy>
  <cp:revision>66</cp:revision>
  <dcterms:created xsi:type="dcterms:W3CDTF">2005-11-12T03:08:40Z</dcterms:created>
  <dcterms:modified xsi:type="dcterms:W3CDTF">2023-06-14T05:08:29Z</dcterms:modified>
</cp:coreProperties>
</file>