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24"/>
  </p:notesMasterIdLst>
  <p:sldIdLst>
    <p:sldId id="292" r:id="rId3"/>
    <p:sldId id="257" r:id="rId4"/>
    <p:sldId id="294" r:id="rId5"/>
    <p:sldId id="283" r:id="rId6"/>
    <p:sldId id="293" r:id="rId7"/>
    <p:sldId id="281" r:id="rId8"/>
    <p:sldId id="259" r:id="rId9"/>
    <p:sldId id="286" r:id="rId10"/>
    <p:sldId id="284" r:id="rId11"/>
    <p:sldId id="295" r:id="rId12"/>
    <p:sldId id="285" r:id="rId13"/>
    <p:sldId id="290" r:id="rId14"/>
    <p:sldId id="289" r:id="rId15"/>
    <p:sldId id="288" r:id="rId16"/>
    <p:sldId id="296" r:id="rId17"/>
    <p:sldId id="297" r:id="rId18"/>
    <p:sldId id="298" r:id="rId19"/>
    <p:sldId id="299" r:id="rId20"/>
    <p:sldId id="300" r:id="rId21"/>
    <p:sldId id="301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9C57D-07EC-45B8-BD18-70608F63D29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1398968-0ED8-490A-8C00-F32BB888D653}">
      <dgm:prSet phldrT="[Text]"/>
      <dgm:spPr/>
      <dgm:t>
        <a:bodyPr/>
        <a:lstStyle/>
        <a:p>
          <a:r>
            <a:rPr lang="en-US" dirty="0" err="1" smtClean="0"/>
            <a:t>Misal</a:t>
          </a:r>
          <a:r>
            <a:rPr lang="en-US" dirty="0" smtClean="0"/>
            <a:t> p(n)</a:t>
          </a:r>
          <a:endParaRPr lang="en-US" dirty="0"/>
        </a:p>
      </dgm:t>
    </dgm:pt>
    <dgm:pt modelId="{6816AA11-8AB8-4FF1-B3B5-0E1CAB8E73C6}" type="parTrans" cxnId="{FBCE71BA-8DB3-488D-80F7-9AF336816C15}">
      <dgm:prSet/>
      <dgm:spPr/>
      <dgm:t>
        <a:bodyPr/>
        <a:lstStyle/>
        <a:p>
          <a:endParaRPr lang="en-US"/>
        </a:p>
      </dgm:t>
    </dgm:pt>
    <dgm:pt modelId="{43A3A8DF-1406-4A8E-8213-5B87ADF12E0A}" type="sibTrans" cxnId="{FBCE71BA-8DB3-488D-80F7-9AF336816C15}">
      <dgm:prSet/>
      <dgm:spPr/>
      <dgm:t>
        <a:bodyPr/>
        <a:lstStyle/>
        <a:p>
          <a:endParaRPr lang="en-US"/>
        </a:p>
      </dgm:t>
    </dgm:pt>
    <dgm:pt modelId="{9E95E216-944D-4174-94FE-D740E6445FFE}">
      <dgm:prSet phldrT="[Text]"/>
      <dgm:spPr/>
      <dgm:t>
        <a:bodyPr/>
        <a:lstStyle/>
        <a:p>
          <a:r>
            <a:rPr lang="en-US" dirty="0" smtClean="0"/>
            <a:t>Basis </a:t>
          </a:r>
          <a:r>
            <a:rPr lang="en-US" dirty="0" err="1" smtClean="0"/>
            <a:t>induksi</a:t>
          </a:r>
          <a:endParaRPr lang="en-US" dirty="0"/>
        </a:p>
      </dgm:t>
    </dgm:pt>
    <dgm:pt modelId="{BC08B4D1-0FE8-4629-AAF0-5223B5B3937F}" type="parTrans" cxnId="{4CA5F6EF-6AEE-4745-BF23-EEDA57F4AA53}">
      <dgm:prSet/>
      <dgm:spPr/>
      <dgm:t>
        <a:bodyPr/>
        <a:lstStyle/>
        <a:p>
          <a:endParaRPr lang="en-US"/>
        </a:p>
      </dgm:t>
    </dgm:pt>
    <dgm:pt modelId="{00C3F71A-88CD-4B76-8F18-A35D54A0B0D0}" type="sibTrans" cxnId="{4CA5F6EF-6AEE-4745-BF23-EEDA57F4AA53}">
      <dgm:prSet/>
      <dgm:spPr/>
      <dgm:t>
        <a:bodyPr/>
        <a:lstStyle/>
        <a:p>
          <a:endParaRPr lang="en-US"/>
        </a:p>
      </dgm:t>
    </dgm:pt>
    <dgm:pt modelId="{18506BCC-601F-43CB-9DB6-E6C5E8A6FFAE}">
      <dgm:prSet phldrT="[Text]"/>
      <dgm:spPr/>
      <dgm:t>
        <a:bodyPr/>
        <a:lstStyle/>
        <a:p>
          <a:r>
            <a:rPr lang="en-US" dirty="0" err="1" smtClean="0"/>
            <a:t>Langkah</a:t>
          </a:r>
          <a:r>
            <a:rPr lang="en-US" dirty="0" smtClean="0"/>
            <a:t> </a:t>
          </a:r>
          <a:r>
            <a:rPr lang="en-US" dirty="0" err="1" smtClean="0"/>
            <a:t>induksi</a:t>
          </a:r>
          <a:endParaRPr lang="en-US" dirty="0"/>
        </a:p>
      </dgm:t>
    </dgm:pt>
    <dgm:pt modelId="{046510F2-C6BD-4A14-9D4F-0F68BFC07301}" type="parTrans" cxnId="{DFB5EB80-B2C2-4339-90B1-BA05DBDAF7CC}">
      <dgm:prSet/>
      <dgm:spPr/>
      <dgm:t>
        <a:bodyPr/>
        <a:lstStyle/>
        <a:p>
          <a:endParaRPr lang="en-US"/>
        </a:p>
      </dgm:t>
    </dgm:pt>
    <dgm:pt modelId="{28C4B5F7-5F9D-4E21-9653-B9B4A32371E5}" type="sibTrans" cxnId="{DFB5EB80-B2C2-4339-90B1-BA05DBDAF7CC}">
      <dgm:prSet/>
      <dgm:spPr/>
      <dgm:t>
        <a:bodyPr/>
        <a:lstStyle/>
        <a:p>
          <a:endParaRPr lang="en-US"/>
        </a:p>
      </dgm:t>
    </dgm:pt>
    <dgm:pt modelId="{62AF7D06-6C27-4D0E-8482-6B487BF0C26C}" type="pres">
      <dgm:prSet presAssocID="{72C9C57D-07EC-45B8-BD18-70608F63D297}" presName="CompostProcess" presStyleCnt="0">
        <dgm:presLayoutVars>
          <dgm:dir/>
          <dgm:resizeHandles val="exact"/>
        </dgm:presLayoutVars>
      </dgm:prSet>
      <dgm:spPr/>
    </dgm:pt>
    <dgm:pt modelId="{452AB8A8-06DB-4490-AEE8-1EB461AECAD7}" type="pres">
      <dgm:prSet presAssocID="{72C9C57D-07EC-45B8-BD18-70608F63D297}" presName="arrow" presStyleLbl="bgShp" presStyleIdx="0" presStyleCnt="1"/>
      <dgm:spPr/>
    </dgm:pt>
    <dgm:pt modelId="{D4E6DCD3-292B-4CB7-AD1A-97063A921253}" type="pres">
      <dgm:prSet presAssocID="{72C9C57D-07EC-45B8-BD18-70608F63D297}" presName="linearProcess" presStyleCnt="0"/>
      <dgm:spPr/>
    </dgm:pt>
    <dgm:pt modelId="{A242234E-B36E-4F03-A907-3DDCDD0E26AF}" type="pres">
      <dgm:prSet presAssocID="{B1398968-0ED8-490A-8C00-F32BB888D65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2263B-CFF0-4631-9EBD-EE43ABFE420E}" type="pres">
      <dgm:prSet presAssocID="{43A3A8DF-1406-4A8E-8213-5B87ADF12E0A}" presName="sibTrans" presStyleCnt="0"/>
      <dgm:spPr/>
    </dgm:pt>
    <dgm:pt modelId="{A6A30B47-04F3-43DC-826B-AC3498F8BABF}" type="pres">
      <dgm:prSet presAssocID="{9E95E216-944D-4174-94FE-D740E6445FF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E0B99-D95B-4F31-AABB-B3E85C2C7CE4}" type="pres">
      <dgm:prSet presAssocID="{00C3F71A-88CD-4B76-8F18-A35D54A0B0D0}" presName="sibTrans" presStyleCnt="0"/>
      <dgm:spPr/>
    </dgm:pt>
    <dgm:pt modelId="{73F6D995-E452-4123-8C65-43DBCBB3B1BE}" type="pres">
      <dgm:prSet presAssocID="{18506BCC-601F-43CB-9DB6-E6C5E8A6FFA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DAA2512-E141-4BF7-9151-E9DB9E52CFEB}" type="presOf" srcId="{72C9C57D-07EC-45B8-BD18-70608F63D297}" destId="{62AF7D06-6C27-4D0E-8482-6B487BF0C26C}" srcOrd="0" destOrd="0" presId="urn:microsoft.com/office/officeart/2005/8/layout/hProcess9"/>
    <dgm:cxn modelId="{4CA5F6EF-6AEE-4745-BF23-EEDA57F4AA53}" srcId="{72C9C57D-07EC-45B8-BD18-70608F63D297}" destId="{9E95E216-944D-4174-94FE-D740E6445FFE}" srcOrd="1" destOrd="0" parTransId="{BC08B4D1-0FE8-4629-AAF0-5223B5B3937F}" sibTransId="{00C3F71A-88CD-4B76-8F18-A35D54A0B0D0}"/>
    <dgm:cxn modelId="{FBCE71BA-8DB3-488D-80F7-9AF336816C15}" srcId="{72C9C57D-07EC-45B8-BD18-70608F63D297}" destId="{B1398968-0ED8-490A-8C00-F32BB888D653}" srcOrd="0" destOrd="0" parTransId="{6816AA11-8AB8-4FF1-B3B5-0E1CAB8E73C6}" sibTransId="{43A3A8DF-1406-4A8E-8213-5B87ADF12E0A}"/>
    <dgm:cxn modelId="{F689C384-EDC1-4E88-9212-49AB82D4A890}" type="presOf" srcId="{18506BCC-601F-43CB-9DB6-E6C5E8A6FFAE}" destId="{73F6D995-E452-4123-8C65-43DBCBB3B1BE}" srcOrd="0" destOrd="0" presId="urn:microsoft.com/office/officeart/2005/8/layout/hProcess9"/>
    <dgm:cxn modelId="{DFB5EB80-B2C2-4339-90B1-BA05DBDAF7CC}" srcId="{72C9C57D-07EC-45B8-BD18-70608F63D297}" destId="{18506BCC-601F-43CB-9DB6-E6C5E8A6FFAE}" srcOrd="2" destOrd="0" parTransId="{046510F2-C6BD-4A14-9D4F-0F68BFC07301}" sibTransId="{28C4B5F7-5F9D-4E21-9653-B9B4A32371E5}"/>
    <dgm:cxn modelId="{96CCCCFB-2189-4BC0-8D7A-859E1B6461E2}" type="presOf" srcId="{B1398968-0ED8-490A-8C00-F32BB888D653}" destId="{A242234E-B36E-4F03-A907-3DDCDD0E26AF}" srcOrd="0" destOrd="0" presId="urn:microsoft.com/office/officeart/2005/8/layout/hProcess9"/>
    <dgm:cxn modelId="{2EA31A21-8646-4F95-9A78-930A4F49E391}" type="presOf" srcId="{9E95E216-944D-4174-94FE-D740E6445FFE}" destId="{A6A30B47-04F3-43DC-826B-AC3498F8BABF}" srcOrd="0" destOrd="0" presId="urn:microsoft.com/office/officeart/2005/8/layout/hProcess9"/>
    <dgm:cxn modelId="{D027FA87-E41A-4AC7-95E2-32E2F8B0E091}" type="presParOf" srcId="{62AF7D06-6C27-4D0E-8482-6B487BF0C26C}" destId="{452AB8A8-06DB-4490-AEE8-1EB461AECAD7}" srcOrd="0" destOrd="0" presId="urn:microsoft.com/office/officeart/2005/8/layout/hProcess9"/>
    <dgm:cxn modelId="{6F856A21-5C44-4A7A-BEFB-1E58FF3E281B}" type="presParOf" srcId="{62AF7D06-6C27-4D0E-8482-6B487BF0C26C}" destId="{D4E6DCD3-292B-4CB7-AD1A-97063A921253}" srcOrd="1" destOrd="0" presId="urn:microsoft.com/office/officeart/2005/8/layout/hProcess9"/>
    <dgm:cxn modelId="{21EEB259-A42A-4543-9357-E66D513C5894}" type="presParOf" srcId="{D4E6DCD3-292B-4CB7-AD1A-97063A921253}" destId="{A242234E-B36E-4F03-A907-3DDCDD0E26AF}" srcOrd="0" destOrd="0" presId="urn:microsoft.com/office/officeart/2005/8/layout/hProcess9"/>
    <dgm:cxn modelId="{9BDDA1F2-A6CE-4EF1-A3BC-921487C1B16F}" type="presParOf" srcId="{D4E6DCD3-292B-4CB7-AD1A-97063A921253}" destId="{9912263B-CFF0-4631-9EBD-EE43ABFE420E}" srcOrd="1" destOrd="0" presId="urn:microsoft.com/office/officeart/2005/8/layout/hProcess9"/>
    <dgm:cxn modelId="{D65BE4C4-ADCD-4D64-8160-934236E53202}" type="presParOf" srcId="{D4E6DCD3-292B-4CB7-AD1A-97063A921253}" destId="{A6A30B47-04F3-43DC-826B-AC3498F8BABF}" srcOrd="2" destOrd="0" presId="urn:microsoft.com/office/officeart/2005/8/layout/hProcess9"/>
    <dgm:cxn modelId="{0C9591D3-3B47-404A-AA69-27E14A21A003}" type="presParOf" srcId="{D4E6DCD3-292B-4CB7-AD1A-97063A921253}" destId="{21AE0B99-D95B-4F31-AABB-B3E85C2C7CE4}" srcOrd="3" destOrd="0" presId="urn:microsoft.com/office/officeart/2005/8/layout/hProcess9"/>
    <dgm:cxn modelId="{C372910F-5DDB-4EF1-8B28-3B41722FD710}" type="presParOf" srcId="{D4E6DCD3-292B-4CB7-AD1A-97063A921253}" destId="{73F6D995-E452-4123-8C65-43DBCBB3B1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AB8A8-06DB-4490-AEE8-1EB461AECAD7}">
      <dsp:nvSpPr>
        <dsp:cNvPr id="0" name=""/>
        <dsp:cNvSpPr/>
      </dsp:nvSpPr>
      <dsp:spPr>
        <a:xfrm>
          <a:off x="518457" y="0"/>
          <a:ext cx="5875852" cy="20162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2234E-B36E-4F03-A907-3DDCDD0E26AF}">
      <dsp:nvSpPr>
        <dsp:cNvPr id="0" name=""/>
        <dsp:cNvSpPr/>
      </dsp:nvSpPr>
      <dsp:spPr>
        <a:xfrm>
          <a:off x="3628" y="604867"/>
          <a:ext cx="2177623" cy="806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Misal</a:t>
          </a:r>
          <a:r>
            <a:rPr lang="en-US" sz="2300" kern="1200" dirty="0" smtClean="0"/>
            <a:t> p(n)</a:t>
          </a:r>
          <a:endParaRPr lang="en-US" sz="2300" kern="1200" dirty="0"/>
        </a:p>
      </dsp:txBody>
      <dsp:txXfrm>
        <a:off x="42998" y="644237"/>
        <a:ext cx="2098883" cy="727749"/>
      </dsp:txXfrm>
    </dsp:sp>
    <dsp:sp modelId="{A6A30B47-04F3-43DC-826B-AC3498F8BABF}">
      <dsp:nvSpPr>
        <dsp:cNvPr id="0" name=""/>
        <dsp:cNvSpPr/>
      </dsp:nvSpPr>
      <dsp:spPr>
        <a:xfrm>
          <a:off x="2367572" y="604867"/>
          <a:ext cx="2177623" cy="806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Basis </a:t>
          </a:r>
          <a:r>
            <a:rPr lang="en-US" sz="2300" kern="1200" dirty="0" err="1" smtClean="0"/>
            <a:t>induksi</a:t>
          </a:r>
          <a:endParaRPr lang="en-US" sz="2300" kern="1200" dirty="0"/>
        </a:p>
      </dsp:txBody>
      <dsp:txXfrm>
        <a:off x="2406942" y="644237"/>
        <a:ext cx="2098883" cy="727749"/>
      </dsp:txXfrm>
    </dsp:sp>
    <dsp:sp modelId="{73F6D995-E452-4123-8C65-43DBCBB3B1BE}">
      <dsp:nvSpPr>
        <dsp:cNvPr id="0" name=""/>
        <dsp:cNvSpPr/>
      </dsp:nvSpPr>
      <dsp:spPr>
        <a:xfrm>
          <a:off x="4731516" y="604867"/>
          <a:ext cx="2177623" cy="806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Langkah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induksi</a:t>
          </a:r>
          <a:endParaRPr lang="en-US" sz="2300" kern="1200" dirty="0"/>
        </a:p>
      </dsp:txBody>
      <dsp:txXfrm>
        <a:off x="4770886" y="644237"/>
        <a:ext cx="2098883" cy="727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FC95-DC5F-44A6-A750-01A96A207C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907B8-51F6-4C6D-9E90-90A39AA4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9B0BFC-1A1E-4797-82AC-F8B6FE40C0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1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1EB44D-A13C-49A9-9B09-960BC93F628B}" type="slidenum">
              <a:rPr lang="en-US" altLang="en-US" baseline="0">
                <a:latin typeface="Arial" panose="020B0604020202020204" pitchFamily="34" charset="0"/>
              </a:rPr>
              <a:pPr/>
              <a:t>3</a:t>
            </a:fld>
            <a:endParaRPr lang="en-US" altLang="en-US" baseline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3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43FAD2-30F4-4273-B3CF-C8F8B83BA7E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6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088FB5-F729-406A-B7F7-1C9405322BF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9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24FF96-8327-4D96-9E8E-D91A5CBD291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1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56543F-5EB2-45F5-8A58-6C07E5F9523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2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64C732-AC8F-466B-AFF5-2C92FD288EA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66E9C-170B-4EBB-8BAE-D643D9596A2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0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93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04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0799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id-ID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id-ID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id-ID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id-ID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54C02B-32EA-4AED-9F8F-A2E8DC43A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35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2973A-B453-4235-B971-07FFC3AEF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77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9D563-3E6D-4938-B4EA-E38EC4B15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9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DAA16-9805-42C0-AA77-C3AF316A6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39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EFB7-AB06-4246-BFF1-2CC616479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168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2EE0B-DCD9-4379-B084-80CD92AB2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783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F3B0E-70CB-4619-AD79-5B695146FE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42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F3FFC-8FEB-4254-AE7F-998555EA47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08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6128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66CA7-082C-4C02-B6DF-906987265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389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E77F0-3122-40ED-8B58-F7233A97E0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836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291AE-E533-49C5-A9B8-9638F5E3C9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8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27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235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470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1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190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82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ADCD-E90C-472F-8E00-383AAA340E51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232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 baseline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 baseline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 baseline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 baseline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 baseline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 baseline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 baseline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aseline="0"/>
            </a:lvl1pPr>
          </a:lstStyle>
          <a:p>
            <a:pPr>
              <a:defRPr/>
            </a:pPr>
            <a:r>
              <a:rPr lang="en-US"/>
              <a:t>Matematika Diskrit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fld id="{F217A353-B60E-4488-A6C3-53377711D1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0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Induksi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Matematika</a:t>
            </a:r>
            <a:endParaRPr lang="en-US" altLang="en-US" dirty="0" smtClean="0"/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187624" y="3645024"/>
            <a:ext cx="32083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Matematika</a:t>
            </a:r>
            <a:r>
              <a:rPr kumimoji="0" lang="en-US" alt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Diskrit</a:t>
            </a:r>
            <a:endParaRPr kumimoji="0" lang="en-US" altLang="en-US" sz="4400" b="0" i="0" u="none" strike="noStrike" kern="1200" cap="none" spc="0" normalizeH="0" baseline="300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499992" y="5733256"/>
            <a:ext cx="34494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Awit</a:t>
            </a:r>
            <a:r>
              <a:rPr kumimoji="0" lang="en-US" altLang="en-US" sz="36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en-US" sz="36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M.Sakinah</a:t>
            </a:r>
            <a:endParaRPr kumimoji="0" lang="en-US" altLang="en-US" sz="3600" b="0" i="0" u="none" strike="noStrike" kern="1200" cap="none" spc="0" normalizeH="0" baseline="300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awitsakinah@gmail.com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1062038"/>
            <a:ext cx="3257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69EC73-A40A-4DF3-8247-03C5253D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52264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rgbClr val="FF0000"/>
                </a:solidFill>
              </a:rPr>
              <a:t>Contoh 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702C17-5124-4655-9912-21FBCE80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04664"/>
            <a:ext cx="8640960" cy="6453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Penyelesaian</a:t>
            </a:r>
            <a:r>
              <a:rPr lang="en-US" sz="3200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dirty="0" err="1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lanjutan</a:t>
            </a:r>
            <a:r>
              <a:rPr lang="en-US" sz="3200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id-ID" sz="3200" dirty="0">
              <a:solidFill>
                <a:schemeClr val="accent4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80340" algn="l"/>
                <a:tab pos="5486400" algn="r"/>
                <a:tab pos="457200" algn="l"/>
              </a:tabLst>
            </a:pPr>
            <a:r>
              <a:rPr lang="en-US" sz="2400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(ii) </a:t>
            </a:r>
            <a:r>
              <a:rPr lang="id-ID" sz="2400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 </a:t>
            </a:r>
            <a:r>
              <a:rPr lang="id-ID" sz="24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induksi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Andaikan p(n) Benar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+ 3 + 5 + … + (2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1)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id-ID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id-ID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kita harus menunjukan bahwa p(n+1) juga benar</a:t>
            </a:r>
            <a:r>
              <a:rPr lang="id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80340" algn="l"/>
                <a:tab pos="5486400" algn="r"/>
                <a:tab pos="457200" algn="l"/>
              </a:tabLst>
            </a:pPr>
            <a:r>
              <a:rPr lang="id-ID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catatan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1800" i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bilangan</a:t>
            </a:r>
            <a:r>
              <a:rPr lang="en-US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ganjil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positif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(2n – 1)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id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id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+ 3 + 5 + … + (2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1) + (2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+ 1) =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+ 1)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id-ID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id-ID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tunjukkan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id-ID" sz="1800" spc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id-ID" sz="1800" spc="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+ 3 + 5 + … + (2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1) + (2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+ 1)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 + 3 + 5 + … + (2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1)] +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+ 1)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 algn="just">
              <a:buNone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id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(2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+ 1)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(n+1)(n+1)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id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+ 1)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basis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induksi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keduanya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diperlihatkan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ganjil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id-ID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(benar)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123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AC7F0D-D3A3-4EA2-90F0-852C9E06B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632"/>
                <a:ext cx="8229600" cy="597936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200" b="1" dirty="0" err="1"/>
                  <a:t>Contoh</a:t>
                </a:r>
                <a:r>
                  <a:rPr lang="en-US" sz="32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Gunakan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induksi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matematika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untuk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membuktikan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bahwa</a:t>
                </a:r>
                <a:r>
                  <a:rPr lang="en-US" sz="2800" dirty="0"/>
                  <a:t> n! ≥ 2</a:t>
                </a:r>
                <a:r>
                  <a:rPr lang="en-US" sz="2800" baseline="30000" dirty="0"/>
                  <a:t>n-1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pt-BR" sz="2800" dirty="0"/>
                  <a:t>untuk setiap n = 1, 2, 3, . . .</a:t>
                </a:r>
              </a:p>
              <a:p>
                <a:pPr marL="0" indent="0">
                  <a:buNone/>
                </a:pPr>
                <a:r>
                  <a:rPr lang="pt-BR" sz="2800" b="1" dirty="0"/>
                  <a:t>Jawab </a:t>
                </a:r>
              </a:p>
              <a:p>
                <a:pPr marL="0" indent="0">
                  <a:buNone/>
                </a:pPr>
                <a:r>
                  <a:rPr lang="pt-BR" sz="2800" b="1" dirty="0"/>
                  <a:t>basis indusi :</a:t>
                </a:r>
                <a:endParaRPr lang="id-ID" sz="2800" b="1" dirty="0"/>
              </a:p>
              <a:p>
                <a:pPr marL="0" lvl="0" indent="0">
                  <a:buNone/>
                </a:pPr>
                <a:r>
                  <a:rPr lang="en-US" sz="2800" b="1" dirty="0"/>
                  <a:t>Basis </a:t>
                </a:r>
                <a:r>
                  <a:rPr lang="en-US" sz="2800" b="1" dirty="0" err="1"/>
                  <a:t>induksi</a:t>
                </a:r>
                <a:r>
                  <a:rPr lang="en-US" sz="2800" b="1" dirty="0"/>
                  <a:t> : p(1) </a:t>
                </a:r>
                <a:r>
                  <a:rPr lang="en-US" sz="2800" b="1" dirty="0" err="1"/>
                  <a:t>benar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karena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untuk</a:t>
                </a:r>
                <a:r>
                  <a:rPr lang="en-US" sz="2800" b="1" dirty="0"/>
                  <a:t> n = 1 </a:t>
                </a:r>
                <a:r>
                  <a:rPr lang="en-US" sz="2800" b="1" dirty="0" err="1"/>
                  <a:t>yaitu</a:t>
                </a:r>
                <a:r>
                  <a:rPr lang="en-US" sz="2800" b="1" dirty="0"/>
                  <a:t> :</a:t>
                </a:r>
                <a:endParaRPr lang="id-ID" sz="2800" b="1" dirty="0"/>
              </a:p>
              <a:p>
                <a:pPr marL="0" lvl="0" indent="0">
                  <a:buNone/>
                </a:pPr>
                <a:r>
                  <a:rPr lang="en-US" sz="2800" dirty="0"/>
                  <a:t>n! ≥ 2</a:t>
                </a:r>
                <a:r>
                  <a:rPr lang="en-US" sz="2800" baseline="30000" dirty="0"/>
                  <a:t>n-1 </a:t>
                </a:r>
                <a:endParaRPr lang="id-ID" sz="2800" baseline="30000" dirty="0"/>
              </a:p>
              <a:p>
                <a:pPr marL="0" lvl="0" indent="0">
                  <a:buNone/>
                </a:pPr>
                <a:r>
                  <a:rPr lang="id-ID" sz="2800" b="1" dirty="0"/>
                  <a:t>1!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d-ID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id-ID" sz="2800" b="1" dirty="0"/>
                  <a:t> </a:t>
                </a:r>
              </a:p>
              <a:p>
                <a:pPr marL="0" lvl="0" indent="0">
                  <a:buNone/>
                </a:pPr>
                <a:r>
                  <a:rPr lang="id-ID" sz="2800" b="1" dirty="0"/>
                  <a:t>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id-ID" sz="2800" b="1" dirty="0"/>
                  <a:t> </a:t>
                </a:r>
              </a:p>
              <a:p>
                <a:pPr marL="0" lvl="0" indent="0">
                  <a:buNone/>
                </a:pPr>
                <a:r>
                  <a:rPr lang="id-ID" sz="2800" b="1" dirty="0"/>
                  <a:t>1 = 1 terbukti</a:t>
                </a:r>
                <a:endParaRPr lang="en-US" sz="2800" b="1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AC7F0D-D3A3-4EA2-90F0-852C9E06B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632"/>
                <a:ext cx="8229600" cy="5979368"/>
              </a:xfrm>
              <a:blipFill>
                <a:blip r:embed="rId2"/>
                <a:stretch>
                  <a:fillRect l="-1852" t="-1325" b="-27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9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780FE-A624-4BF8-9FE5-8015C6D4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800" b="1" dirty="0"/>
              <a:t>Langkah </a:t>
            </a:r>
            <a:r>
              <a:rPr lang="en-US" sz="2800" b="1" dirty="0" err="1"/>
              <a:t>induksi</a:t>
            </a:r>
            <a:r>
              <a:rPr lang="en-US" sz="2800" b="1" dirty="0"/>
              <a:t> :  </a:t>
            </a:r>
            <a:r>
              <a:rPr lang="en-US" sz="2800" b="1" dirty="0" err="1"/>
              <a:t>jika</a:t>
            </a:r>
            <a:r>
              <a:rPr lang="en-US" sz="2800" b="1" dirty="0"/>
              <a:t> p(n) </a:t>
            </a:r>
            <a:r>
              <a:rPr lang="en-US" sz="2800" b="1" dirty="0" err="1"/>
              <a:t>benar</a:t>
            </a:r>
            <a:r>
              <a:rPr lang="en-US" sz="2800" b="1" dirty="0"/>
              <a:t> </a:t>
            </a:r>
            <a:r>
              <a:rPr lang="en-US" sz="2800" b="1" dirty="0" err="1"/>
              <a:t>maka</a:t>
            </a:r>
            <a:r>
              <a:rPr lang="en-US" sz="2800" b="1" dirty="0"/>
              <a:t> </a:t>
            </a:r>
            <a:r>
              <a:rPr lang="en-US" sz="2800" b="1" dirty="0" err="1"/>
              <a:t>kita</a:t>
            </a:r>
            <a:r>
              <a:rPr lang="en-US" sz="2800" b="1" dirty="0"/>
              <a:t> </a:t>
            </a:r>
            <a:r>
              <a:rPr lang="en-US" sz="2800" b="1" dirty="0" err="1"/>
              <a:t>harus</a:t>
            </a:r>
            <a:r>
              <a:rPr lang="en-US" sz="2800" b="1" dirty="0"/>
              <a:t> </a:t>
            </a:r>
            <a:r>
              <a:rPr lang="en-US" sz="2800" b="1" dirty="0" err="1"/>
              <a:t>memperlihatkan</a:t>
            </a:r>
            <a:r>
              <a:rPr lang="en-US" sz="2800" b="1" dirty="0"/>
              <a:t> </a:t>
            </a:r>
            <a:r>
              <a:rPr lang="en-US" sz="2800" b="1" dirty="0" err="1"/>
              <a:t>bahwa</a:t>
            </a:r>
            <a:r>
              <a:rPr lang="en-US" sz="2800" b="1" dirty="0"/>
              <a:t> p(n+1)</a:t>
            </a:r>
            <a:r>
              <a:rPr lang="id-ID" sz="2800" b="1" dirty="0"/>
              <a:t> juga benar</a:t>
            </a:r>
            <a:endParaRPr lang="en-US" sz="2800" b="1" dirty="0"/>
          </a:p>
          <a:p>
            <a:pPr marL="0" lvl="0" indent="0">
              <a:buNone/>
            </a:pPr>
            <a:r>
              <a:rPr lang="en-US" sz="2800" dirty="0"/>
              <a:t>n! ≥ 2</a:t>
            </a:r>
            <a:r>
              <a:rPr lang="en-US" sz="2800" baseline="30000" dirty="0"/>
              <a:t>n-1 </a:t>
            </a:r>
            <a:endParaRPr lang="id-ID" sz="2800" baseline="300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n!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/>
              <a:t>. (n+1)!</a:t>
            </a:r>
            <a:r>
              <a:rPr lang="en-US" sz="2800" dirty="0"/>
              <a:t> ≥ 2</a:t>
            </a:r>
            <a:r>
              <a:rPr lang="en-US" sz="2800" baseline="30000" dirty="0"/>
              <a:t>n</a:t>
            </a:r>
            <a:r>
              <a:rPr lang="id-ID" sz="2800" baseline="30000" dirty="0"/>
              <a:t>+1</a:t>
            </a:r>
            <a:r>
              <a:rPr lang="en-US" sz="2800" baseline="30000" dirty="0"/>
              <a:t>-1 </a:t>
            </a:r>
            <a:endParaRPr lang="id-ID" sz="2800" baseline="30000" dirty="0"/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lang="en-US" sz="2800" baseline="30000" dirty="0"/>
              <a:t>n-1 </a:t>
            </a:r>
            <a:r>
              <a:rPr lang="id-ID" sz="2800" dirty="0"/>
              <a:t>. (n+1)!</a:t>
            </a:r>
            <a:r>
              <a:rPr lang="en-US" sz="2800" dirty="0"/>
              <a:t> ≥ 2</a:t>
            </a:r>
            <a:r>
              <a:rPr lang="en-US" sz="2800" baseline="30000" dirty="0"/>
              <a:t>n</a:t>
            </a:r>
            <a:endParaRPr lang="id-ID" sz="2800" baseline="30000" dirty="0"/>
          </a:p>
          <a:p>
            <a:pPr marL="0" indent="0">
              <a:buNone/>
            </a:pPr>
            <a:r>
              <a:rPr lang="id-ID" sz="2800" dirty="0"/>
              <a:t> (n. </a:t>
            </a:r>
            <a:r>
              <a:rPr lang="en-US" sz="2800" dirty="0"/>
              <a:t>2</a:t>
            </a:r>
            <a:r>
              <a:rPr lang="en-US" sz="2800" baseline="30000" dirty="0"/>
              <a:t>n-1 </a:t>
            </a:r>
            <a:r>
              <a:rPr lang="id-ID" sz="2800" dirty="0"/>
              <a:t>+</a:t>
            </a:r>
            <a:r>
              <a:rPr lang="en-US" sz="2800" dirty="0"/>
              <a:t> 2</a:t>
            </a:r>
            <a:r>
              <a:rPr lang="en-US" sz="2800" baseline="30000" dirty="0"/>
              <a:t>n-1</a:t>
            </a:r>
            <a:r>
              <a:rPr lang="id-ID" sz="2800" dirty="0"/>
              <a:t>)!</a:t>
            </a:r>
            <a:r>
              <a:rPr lang="en-US" sz="2800" dirty="0"/>
              <a:t> ≥ 2</a:t>
            </a:r>
            <a:r>
              <a:rPr lang="en-US" sz="2800" baseline="30000" dirty="0"/>
              <a:t>n</a:t>
            </a:r>
            <a:endParaRPr lang="id-ID" sz="2800" baseline="30000" dirty="0"/>
          </a:p>
          <a:p>
            <a:pPr marL="0" indent="0">
              <a:buNone/>
            </a:pPr>
            <a:r>
              <a:rPr lang="id-ID" sz="2800" baseline="30000" dirty="0"/>
              <a:t>Buktikan </a:t>
            </a:r>
            <a:br>
              <a:rPr lang="id-ID" sz="2800" baseline="30000" dirty="0"/>
            </a:br>
            <a:r>
              <a:rPr lang="id-ID" sz="2800" baseline="30000" dirty="0"/>
              <a:t>n = 2</a:t>
            </a:r>
          </a:p>
          <a:p>
            <a:pPr marL="0" indent="0">
              <a:buNone/>
            </a:pPr>
            <a:r>
              <a:rPr lang="id-ID" sz="2800" dirty="0"/>
              <a:t>(2. </a:t>
            </a:r>
            <a:r>
              <a:rPr lang="en-US" sz="2800" dirty="0"/>
              <a:t>2</a:t>
            </a:r>
            <a:r>
              <a:rPr lang="id-ID" sz="2800" baseline="30000" dirty="0"/>
              <a:t>2</a:t>
            </a:r>
            <a:r>
              <a:rPr lang="en-US" sz="2800" baseline="30000" dirty="0"/>
              <a:t>-1 </a:t>
            </a:r>
            <a:r>
              <a:rPr lang="id-ID" sz="2800" dirty="0"/>
              <a:t>+</a:t>
            </a:r>
            <a:r>
              <a:rPr lang="en-US" sz="2800" dirty="0"/>
              <a:t> 2</a:t>
            </a:r>
            <a:r>
              <a:rPr lang="id-ID" sz="2800" baseline="30000" dirty="0"/>
              <a:t>2</a:t>
            </a:r>
            <a:r>
              <a:rPr lang="en-US" sz="2800" baseline="30000" dirty="0"/>
              <a:t>-1</a:t>
            </a:r>
            <a:r>
              <a:rPr lang="id-ID" sz="2800" dirty="0"/>
              <a:t>)!</a:t>
            </a:r>
            <a:r>
              <a:rPr lang="en-US" sz="2800" dirty="0"/>
              <a:t> ≥ 2</a:t>
            </a:r>
            <a:r>
              <a:rPr lang="id-ID" sz="2800" baseline="30000" dirty="0"/>
              <a:t>2</a:t>
            </a:r>
          </a:p>
          <a:p>
            <a:pPr marL="0" indent="0">
              <a:buNone/>
            </a:pPr>
            <a:r>
              <a:rPr lang="id-ID" sz="2800" dirty="0"/>
              <a:t>(4</a:t>
            </a:r>
            <a:r>
              <a:rPr lang="en-US" sz="2800" baseline="30000" dirty="0"/>
              <a:t> </a:t>
            </a:r>
            <a:r>
              <a:rPr lang="id-ID" sz="2800" dirty="0"/>
              <a:t>+</a:t>
            </a:r>
            <a:r>
              <a:rPr lang="en-US" sz="2800" dirty="0"/>
              <a:t> 2</a:t>
            </a:r>
            <a:r>
              <a:rPr lang="id-ID" sz="2800" dirty="0"/>
              <a:t>)!</a:t>
            </a:r>
            <a:r>
              <a:rPr lang="en-US" sz="2800" dirty="0"/>
              <a:t> ≥ </a:t>
            </a:r>
            <a:r>
              <a:rPr lang="id-ID" sz="2800" dirty="0"/>
              <a:t>4</a:t>
            </a:r>
          </a:p>
          <a:p>
            <a:pPr marL="0" indent="0">
              <a:buNone/>
            </a:pPr>
            <a:r>
              <a:rPr lang="id-ID" sz="2800" dirty="0"/>
              <a:t>6 </a:t>
            </a:r>
            <a:r>
              <a:rPr lang="en-US" sz="2800" dirty="0"/>
              <a:t>≥</a:t>
            </a:r>
            <a:r>
              <a:rPr lang="id-ID" sz="2800" dirty="0"/>
              <a:t> 4</a:t>
            </a:r>
          </a:p>
          <a:p>
            <a:pPr marL="0" indent="0">
              <a:buNone/>
            </a:pPr>
            <a:r>
              <a:rPr lang="id-ID" sz="2800" baseline="30000" dirty="0"/>
              <a:t>n = 3</a:t>
            </a:r>
          </a:p>
          <a:p>
            <a:pPr marL="0" indent="0">
              <a:buNone/>
            </a:pPr>
            <a:r>
              <a:rPr lang="id-ID" sz="2800" dirty="0"/>
              <a:t>(3. </a:t>
            </a:r>
            <a:r>
              <a:rPr lang="en-US" sz="2800" dirty="0"/>
              <a:t>2</a:t>
            </a:r>
            <a:r>
              <a:rPr lang="id-ID" sz="2800" baseline="30000" dirty="0"/>
              <a:t>3</a:t>
            </a:r>
            <a:r>
              <a:rPr lang="en-US" sz="2800" baseline="30000" dirty="0"/>
              <a:t>-1 </a:t>
            </a:r>
            <a:r>
              <a:rPr lang="id-ID" sz="2800" dirty="0"/>
              <a:t>+</a:t>
            </a:r>
            <a:r>
              <a:rPr lang="en-US" sz="2800" dirty="0"/>
              <a:t> 2</a:t>
            </a:r>
            <a:r>
              <a:rPr lang="id-ID" sz="2800" baseline="30000" dirty="0"/>
              <a:t>3</a:t>
            </a:r>
            <a:r>
              <a:rPr lang="en-US" sz="2800" baseline="30000" dirty="0"/>
              <a:t>-1</a:t>
            </a:r>
            <a:r>
              <a:rPr lang="id-ID" sz="2800" dirty="0"/>
              <a:t>)!</a:t>
            </a:r>
            <a:r>
              <a:rPr lang="en-US" sz="2800" dirty="0"/>
              <a:t> ≥ 2</a:t>
            </a:r>
            <a:r>
              <a:rPr lang="id-ID" sz="2800" baseline="30000" dirty="0"/>
              <a:t>3</a:t>
            </a:r>
          </a:p>
          <a:p>
            <a:pPr marL="0" indent="0">
              <a:buNone/>
            </a:pPr>
            <a:r>
              <a:rPr lang="id-ID" sz="2800" dirty="0"/>
              <a:t>(12</a:t>
            </a:r>
            <a:r>
              <a:rPr lang="en-US" sz="2800" baseline="30000" dirty="0"/>
              <a:t> </a:t>
            </a:r>
            <a:r>
              <a:rPr lang="id-ID" sz="2800" dirty="0"/>
              <a:t>+4)!</a:t>
            </a:r>
            <a:r>
              <a:rPr lang="en-US" sz="2800" dirty="0"/>
              <a:t> ≥ </a:t>
            </a:r>
            <a:r>
              <a:rPr lang="id-ID" sz="2800" dirty="0"/>
              <a:t>8</a:t>
            </a:r>
          </a:p>
          <a:p>
            <a:pPr marL="0" indent="0">
              <a:buNone/>
            </a:pPr>
            <a:r>
              <a:rPr lang="id-ID" sz="2800" dirty="0"/>
              <a:t>16 </a:t>
            </a:r>
            <a:r>
              <a:rPr lang="en-US" sz="2800" dirty="0"/>
              <a:t>≥</a:t>
            </a:r>
            <a:r>
              <a:rPr lang="id-ID" sz="2800" dirty="0"/>
              <a:t> 8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basis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induksi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keduanya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diperlihatkan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/>
              <a:t>n! ≥ 2</a:t>
            </a:r>
            <a:r>
              <a:rPr lang="en-US" sz="2800" baseline="30000" dirty="0"/>
              <a:t>n-1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2400" b="1" baseline="30000" dirty="0"/>
          </a:p>
          <a:p>
            <a:pPr marL="0" indent="0">
              <a:buNone/>
            </a:pPr>
            <a:endParaRPr lang="id-ID" sz="2400" baseline="30000" dirty="0"/>
          </a:p>
          <a:p>
            <a:pPr marL="0" indent="0">
              <a:buNone/>
            </a:pPr>
            <a:endParaRPr lang="id-ID" sz="2400" baseline="30000" dirty="0"/>
          </a:p>
          <a:p>
            <a:pPr marL="0" indent="0">
              <a:buNone/>
            </a:pPr>
            <a:endParaRPr lang="id-ID" sz="2400" baseline="30000" dirty="0"/>
          </a:p>
          <a:p>
            <a:pPr marL="0" indent="0">
              <a:buNone/>
            </a:pPr>
            <a:endParaRPr lang="id-ID" sz="2400" baseline="30000" dirty="0"/>
          </a:p>
          <a:p>
            <a:pPr marL="0" indent="0">
              <a:buNone/>
            </a:pPr>
            <a:endParaRPr lang="id-ID" sz="2400" baseline="30000" dirty="0"/>
          </a:p>
          <a:p>
            <a:pPr marL="0" indent="0">
              <a:buNone/>
            </a:pPr>
            <a:endParaRPr lang="id-ID" sz="2400" baseline="30000" dirty="0"/>
          </a:p>
          <a:p>
            <a:pPr marL="0" lvl="0" indent="0">
              <a:buNone/>
            </a:pPr>
            <a:endParaRPr lang="id-ID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11891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CC9F55-0A7C-4430-9CB5-C48633AA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contoh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606A6A-D87E-4739-9807-D25F41AD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err="1">
                <a:sym typeface="Symbol" panose="05050102010706020507" pitchFamily="18" charset="2"/>
              </a:rPr>
              <a:t>Untuk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membayar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biaya</a:t>
            </a:r>
            <a:r>
              <a:rPr lang="en-US" altLang="en-US" sz="2400" dirty="0">
                <a:sym typeface="Symbol" panose="05050102010706020507" pitchFamily="18" charset="2"/>
              </a:rPr>
              <a:t> pos </a:t>
            </a:r>
            <a:r>
              <a:rPr lang="en-US" altLang="en-US" sz="2400" dirty="0" err="1">
                <a:sym typeface="Symbol" panose="05050102010706020507" pitchFamily="18" charset="2"/>
              </a:rPr>
              <a:t>sebesar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n </a:t>
            </a:r>
            <a:r>
              <a:rPr lang="en-US" altLang="en-US" sz="2400" dirty="0" err="1">
                <a:sym typeface="Symbol" panose="05050102010706020507" pitchFamily="18" charset="2"/>
              </a:rPr>
              <a:t>sen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dolar</a:t>
            </a:r>
            <a:r>
              <a:rPr lang="en-US" altLang="en-US" sz="2400" dirty="0">
                <a:sym typeface="Symbol" panose="05050102010706020507" pitchFamily="18" charset="2"/>
              </a:rPr>
              <a:t> (</a:t>
            </a:r>
            <a:r>
              <a:rPr lang="en-US" altLang="en-US" sz="2400" i="1" dirty="0">
                <a:sym typeface="Symbol" panose="05050102010706020507" pitchFamily="18" charset="2"/>
              </a:rPr>
              <a:t>n  8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r>
              <a:rPr lang="en-US" altLang="en-US" sz="2400" dirty="0" err="1">
                <a:sym typeface="Symbol" panose="05050102010706020507" pitchFamily="18" charset="2"/>
              </a:rPr>
              <a:t>selalu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dapat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digunakan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hanya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perangko</a:t>
            </a:r>
            <a:r>
              <a:rPr lang="en-US" altLang="en-US" sz="2400" dirty="0">
                <a:sym typeface="Symbol" panose="05050102010706020507" pitchFamily="18" charset="2"/>
              </a:rPr>
              <a:t> 3 </a:t>
            </a:r>
            <a:r>
              <a:rPr lang="en-US" altLang="en-US" sz="2400" dirty="0" err="1">
                <a:sym typeface="Symbol" panose="05050102010706020507" pitchFamily="18" charset="2"/>
              </a:rPr>
              <a:t>sen</a:t>
            </a:r>
            <a:r>
              <a:rPr lang="en-US" altLang="en-US" sz="2400" dirty="0">
                <a:sym typeface="Symbol" panose="05050102010706020507" pitchFamily="18" charset="2"/>
              </a:rPr>
              <a:t> dan 5 </a:t>
            </a:r>
            <a:r>
              <a:rPr lang="en-US" altLang="en-US" sz="2400" dirty="0" err="1">
                <a:sym typeface="Symbol" panose="05050102010706020507" pitchFamily="18" charset="2"/>
              </a:rPr>
              <a:t>sen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dolar</a:t>
            </a:r>
            <a:endParaRPr lang="en-US" altLang="en-US" sz="2400" dirty="0">
              <a:sym typeface="Symbol" panose="05050102010706020507" pitchFamily="18" charset="2"/>
            </a:endParaRPr>
          </a:p>
          <a:p>
            <a:endParaRPr lang="id-ID" sz="2400" dirty="0"/>
          </a:p>
          <a:p>
            <a:pPr marL="0" indent="0">
              <a:buNone/>
            </a:pPr>
            <a:r>
              <a:rPr lang="id-ID" sz="2400" dirty="0"/>
              <a:t>Jawab </a:t>
            </a:r>
          </a:p>
          <a:p>
            <a:pPr marL="0" indent="0">
              <a:buNone/>
            </a:pPr>
            <a:endParaRPr lang="id-ID" sz="2400" dirty="0"/>
          </a:p>
          <a:p>
            <a:pPr marL="0" indent="0" algn="just">
              <a:buNone/>
            </a:pP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Basis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induksi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membayar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 8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saja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jelas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773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D677E-F4D8-48C4-9ECC-0EEB7E92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4533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(ii) Langkah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induksi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Andaikan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membayar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5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hipotesis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induksi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Kita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harus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+1) juga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membayar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kemungkinan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diperiksa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id-ID" sz="24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Kemungkinan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misalkan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membayar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biaya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senilai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sedikitnya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sen.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mengganti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susunan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senilai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sen.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D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Kemungkinan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kedua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senilai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Karena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setidaknya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harus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tiga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mengganti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tiga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dihasilkan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93554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Matematika Diskrit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81ED14-ED61-47FF-85EA-36D85D74AC7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98513"/>
            <a:ext cx="7793038" cy="9826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Prinsip Induksi yang Dirampatkan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marL="444500" indent="-444500" eaLnBrk="1" hangingPunct="1">
              <a:lnSpc>
                <a:spcPct val="90000"/>
              </a:lnSpc>
            </a:pPr>
            <a:r>
              <a:rPr lang="en-US" altLang="en-US" sz="2800" smtClean="0"/>
              <a:t>Prinsip induksi sederhana dapat dirampatkan (</a:t>
            </a:r>
            <a:r>
              <a:rPr lang="en-US" altLang="en-US" sz="2800" i="1" smtClean="0"/>
              <a:t>generalized</a:t>
            </a:r>
            <a:r>
              <a:rPr lang="en-US" altLang="en-US" sz="2800" smtClean="0"/>
              <a:t>)</a:t>
            </a:r>
          </a:p>
          <a:p>
            <a:pPr marL="444500" indent="-444500" eaLnBrk="1" hangingPunct="1">
              <a:lnSpc>
                <a:spcPct val="90000"/>
              </a:lnSpc>
            </a:pPr>
            <a:r>
              <a:rPr lang="en-US" altLang="en-US" sz="2800" smtClean="0"/>
              <a:t>Misalkan p(n) adalah pernyataan perihal bilangan bulat n </a:t>
            </a:r>
            <a:r>
              <a:rPr lang="en-US" altLang="en-US" sz="2800" i="1" smtClean="0">
                <a:sym typeface="Symbol" panose="05050102010706020507" pitchFamily="18" charset="2"/>
              </a:rPr>
              <a:t> </a:t>
            </a:r>
            <a:r>
              <a:rPr lang="en-US" altLang="en-US" sz="2800" smtClean="0">
                <a:sym typeface="Symbol" panose="05050102010706020507" pitchFamily="18" charset="2"/>
              </a:rPr>
              <a:t>n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. Untuk membuktikannya perlu menunjukkan bahwa :</a:t>
            </a:r>
          </a:p>
          <a:p>
            <a:pPr marL="990600" lvl="1" indent="-366713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p(n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) benar</a:t>
            </a:r>
          </a:p>
          <a:p>
            <a:pPr marL="990600" lvl="1" indent="-366713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Jika p(n) benar, maka p(n+1) juga benar untuk setiap n </a:t>
            </a:r>
            <a:r>
              <a:rPr lang="en-US" altLang="en-US" sz="2400" i="1" smtClean="0">
                <a:sym typeface="Symbol" panose="05050102010706020507" pitchFamily="18" charset="2"/>
              </a:rPr>
              <a:t> </a:t>
            </a:r>
            <a:r>
              <a:rPr lang="en-US" altLang="en-US" sz="2400" smtClean="0">
                <a:sym typeface="Symbol" panose="05050102010706020507" pitchFamily="18" charset="2"/>
              </a:rPr>
              <a:t>n</a:t>
            </a:r>
            <a:r>
              <a:rPr lang="en-US" altLang="en-US" sz="2000" baseline="-25000" smtClean="0">
                <a:sym typeface="Symbol" panose="05050102010706020507" pitchFamily="18" charset="2"/>
              </a:rPr>
              <a:t>0</a:t>
            </a:r>
            <a:endParaRPr lang="en-US" altLang="en-US" sz="2000" smtClean="0">
              <a:sym typeface="Symbol" panose="05050102010706020507" pitchFamily="18" charset="2"/>
            </a:endParaRPr>
          </a:p>
          <a:p>
            <a:pPr marL="444500" indent="-4445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	sehingga p(n) benar untuk semua bilangan bulat </a:t>
            </a:r>
            <a:r>
              <a:rPr lang="en-US" altLang="en-US" sz="2800" smtClean="0"/>
              <a:t>n </a:t>
            </a:r>
            <a:r>
              <a:rPr lang="en-US" altLang="en-US" sz="2800" i="1" smtClean="0">
                <a:sym typeface="Symbol" panose="05050102010706020507" pitchFamily="18" charset="2"/>
              </a:rPr>
              <a:t> </a:t>
            </a:r>
            <a:r>
              <a:rPr lang="en-US" altLang="en-US" sz="2800" smtClean="0">
                <a:sym typeface="Symbol" panose="05050102010706020507" pitchFamily="18" charset="2"/>
              </a:rPr>
              <a:t>n</a:t>
            </a:r>
            <a:r>
              <a:rPr lang="en-US" altLang="en-US" sz="2000" baseline="-25000" smtClean="0">
                <a:sym typeface="Symbol" panose="05050102010706020507" pitchFamily="18" charset="2"/>
              </a:rPr>
              <a:t>0</a:t>
            </a:r>
            <a:endParaRPr lang="en-US" altLang="en-US" sz="2800" smtClean="0">
              <a:sym typeface="Symbol" panose="05050102010706020507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Matematika Diskrit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D39A3A-8549-4516-9BAC-D700AB0B5C5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5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Untuk semua bilangan bulat tidak negatif </a:t>
            </a:r>
            <a:r>
              <a:rPr lang="en-US" altLang="en-US" i="1" smtClean="0"/>
              <a:t>n</a:t>
            </a:r>
            <a:r>
              <a:rPr lang="en-US" altLang="en-US" smtClean="0"/>
              <a:t>, buktikan dengan induksi matematika bahwa 2</a:t>
            </a:r>
            <a:r>
              <a:rPr lang="en-US" altLang="en-US" baseline="30000" smtClean="0"/>
              <a:t>0</a:t>
            </a:r>
            <a:r>
              <a:rPr lang="en-US" altLang="en-US" smtClean="0"/>
              <a:t>+ 2</a:t>
            </a:r>
            <a:r>
              <a:rPr lang="en-US" altLang="en-US" baseline="30000" smtClean="0"/>
              <a:t>1</a:t>
            </a:r>
            <a:r>
              <a:rPr lang="en-US" altLang="en-US" smtClean="0"/>
              <a:t>+ 2</a:t>
            </a:r>
            <a:r>
              <a:rPr lang="en-US" altLang="en-US" baseline="30000" smtClean="0"/>
              <a:t>2</a:t>
            </a:r>
            <a:r>
              <a:rPr lang="en-US" altLang="en-US" smtClean="0"/>
              <a:t>+…+ 2</a:t>
            </a:r>
            <a:r>
              <a:rPr lang="en-US" altLang="en-US" baseline="30000" smtClean="0"/>
              <a:t>n</a:t>
            </a:r>
            <a:r>
              <a:rPr lang="en-US" altLang="en-US" smtClean="0"/>
              <a:t>= 2</a:t>
            </a:r>
            <a:r>
              <a:rPr lang="en-US" altLang="en-US" baseline="30000" smtClean="0"/>
              <a:t>n+1</a:t>
            </a:r>
            <a:r>
              <a:rPr lang="en-US" altLang="en-US" smtClean="0"/>
              <a:t> 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4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Matematika Diskrit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236BE-307A-49ED-BB15-2791E683BD2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Solusi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Misalkan p(n) adalah proposisi bahwa untuk semua bilangan bulat tidak negatif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, 2</a:t>
            </a:r>
            <a:r>
              <a:rPr lang="en-US" altLang="en-US" sz="2000" baseline="30000" smtClean="0"/>
              <a:t>0</a:t>
            </a:r>
            <a:r>
              <a:rPr lang="en-US" altLang="en-US" sz="2000" smtClean="0"/>
              <a:t>+ 2</a:t>
            </a:r>
            <a:r>
              <a:rPr lang="en-US" altLang="en-US" sz="2000" baseline="30000" smtClean="0"/>
              <a:t>1</a:t>
            </a:r>
            <a:r>
              <a:rPr lang="en-US" altLang="en-US" sz="2000" smtClean="0"/>
              <a:t>+ 2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+…+ 2</a:t>
            </a:r>
            <a:r>
              <a:rPr lang="en-US" altLang="en-US" sz="2000" baseline="30000" smtClean="0"/>
              <a:t>n</a:t>
            </a:r>
            <a:r>
              <a:rPr lang="en-US" altLang="en-US" sz="2000" smtClean="0"/>
              <a:t>= 2</a:t>
            </a:r>
            <a:r>
              <a:rPr lang="en-US" altLang="en-US" sz="2000" baseline="30000" smtClean="0"/>
              <a:t>n+1</a:t>
            </a:r>
            <a:r>
              <a:rPr lang="en-US" altLang="en-US" sz="2000" smtClean="0"/>
              <a:t> -1</a:t>
            </a:r>
          </a:p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2000" smtClean="0"/>
              <a:t>Basis induksi </a:t>
            </a:r>
          </a:p>
          <a:p>
            <a:pPr marL="5349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p(0) benar </a:t>
            </a:r>
            <a:r>
              <a:rPr lang="en-US" altLang="en-US" sz="1800" smtClean="0">
                <a:sym typeface="Wingdings" panose="05000000000000000000" pitchFamily="2" charset="2"/>
              </a:rPr>
              <a:t> untuk n = 0 (bilangan bulat tidak negatif pertama) diperoleh dari :</a:t>
            </a:r>
          </a:p>
          <a:p>
            <a:pPr marL="5349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 2</a:t>
            </a:r>
            <a:r>
              <a:rPr lang="en-US" altLang="en-US" sz="1800" baseline="30000" smtClean="0"/>
              <a:t>0</a:t>
            </a:r>
            <a:r>
              <a:rPr lang="en-US" altLang="en-US" sz="1800" smtClean="0"/>
              <a:t> = 1 = 2</a:t>
            </a:r>
            <a:r>
              <a:rPr lang="en-US" altLang="en-US" sz="1800" baseline="30000" smtClean="0"/>
              <a:t>0+1</a:t>
            </a:r>
            <a:r>
              <a:rPr lang="en-US" altLang="en-US" sz="1800" smtClean="0"/>
              <a:t> -1</a:t>
            </a:r>
          </a:p>
          <a:p>
            <a:pPr marL="5349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 = 2</a:t>
            </a:r>
            <a:r>
              <a:rPr lang="en-US" altLang="en-US" sz="1800" baseline="30000" smtClean="0"/>
              <a:t>1</a:t>
            </a:r>
            <a:r>
              <a:rPr lang="en-US" altLang="en-US" sz="1800" smtClean="0"/>
              <a:t> -1</a:t>
            </a:r>
          </a:p>
          <a:p>
            <a:pPr marL="5349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= 2 – 1</a:t>
            </a:r>
          </a:p>
          <a:p>
            <a:pPr marL="5349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= 1</a:t>
            </a:r>
          </a:p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2000" smtClean="0"/>
              <a:t>Langkah induksi </a:t>
            </a:r>
          </a:p>
          <a:p>
            <a:pPr marL="5349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Misalkan p(n) benar, yaitu proposisi :</a:t>
            </a:r>
          </a:p>
          <a:p>
            <a:pPr marL="5349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2</a:t>
            </a:r>
            <a:r>
              <a:rPr lang="en-US" altLang="en-US" sz="1800" baseline="30000" smtClean="0"/>
              <a:t>0</a:t>
            </a:r>
            <a:r>
              <a:rPr lang="en-US" altLang="en-US" sz="1800" smtClean="0"/>
              <a:t>+ 2</a:t>
            </a:r>
            <a:r>
              <a:rPr lang="en-US" altLang="en-US" sz="1800" baseline="30000" smtClean="0"/>
              <a:t>1</a:t>
            </a:r>
            <a:r>
              <a:rPr lang="en-US" altLang="en-US" sz="1800" smtClean="0"/>
              <a:t>+ 2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+…+ 2</a:t>
            </a:r>
            <a:r>
              <a:rPr lang="en-US" altLang="en-US" sz="1800" baseline="30000" smtClean="0"/>
              <a:t>n</a:t>
            </a:r>
            <a:r>
              <a:rPr lang="en-US" altLang="en-US" sz="1800" smtClean="0"/>
              <a:t>= 2</a:t>
            </a:r>
            <a:r>
              <a:rPr lang="en-US" altLang="en-US" sz="1800" baseline="30000" smtClean="0"/>
              <a:t>n+1</a:t>
            </a:r>
            <a:r>
              <a:rPr lang="en-US" altLang="en-US" sz="1800" smtClean="0"/>
              <a:t> -1</a:t>
            </a:r>
          </a:p>
          <a:p>
            <a:pPr marL="5349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Diasumsikan benar (hipotesis induksi). Perlihatkan bahwa p(n+1) juga benar, yaitu :</a:t>
            </a:r>
          </a:p>
          <a:p>
            <a:pPr marL="5349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 2</a:t>
            </a:r>
            <a:r>
              <a:rPr lang="en-US" altLang="en-US" sz="1800" baseline="30000" smtClean="0"/>
              <a:t>0</a:t>
            </a:r>
            <a:r>
              <a:rPr lang="en-US" altLang="en-US" sz="1800" smtClean="0"/>
              <a:t>+ 2</a:t>
            </a:r>
            <a:r>
              <a:rPr lang="en-US" altLang="en-US" sz="1800" baseline="30000" smtClean="0"/>
              <a:t>1</a:t>
            </a:r>
            <a:r>
              <a:rPr lang="en-US" altLang="en-US" sz="1800" smtClean="0"/>
              <a:t>+ 2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+…+ 2</a:t>
            </a:r>
            <a:r>
              <a:rPr lang="en-US" altLang="en-US" sz="1800" baseline="30000" smtClean="0"/>
              <a:t>n</a:t>
            </a:r>
            <a:r>
              <a:rPr lang="en-US" altLang="en-US" sz="1800" smtClean="0"/>
              <a:t>+ 2</a:t>
            </a:r>
            <a:r>
              <a:rPr lang="en-US" altLang="en-US" sz="1800" baseline="30000" smtClean="0"/>
              <a:t>n+1</a:t>
            </a:r>
            <a:r>
              <a:rPr lang="en-US" altLang="en-US" sz="1800" smtClean="0"/>
              <a:t> = 2</a:t>
            </a:r>
            <a:r>
              <a:rPr lang="en-US" altLang="en-US" sz="1800" baseline="30000" smtClean="0"/>
              <a:t>(n+1)+1</a:t>
            </a:r>
            <a:r>
              <a:rPr lang="en-US" altLang="en-US" sz="1800" smtClean="0"/>
              <a:t> -1</a:t>
            </a:r>
            <a:endParaRPr lang="en-US" altLang="en-US" sz="1800" smtClean="0"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0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Matematika Diskrit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62B2E8-4B37-4523-AD57-400155C0EF9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33400" algn="l"/>
                <a:tab pos="3492500" algn="l"/>
              </a:tabLst>
            </a:pPr>
            <a:r>
              <a:rPr lang="en-US" altLang="en-US" sz="2000" smtClean="0"/>
              <a:t>	</a:t>
            </a:r>
            <a:r>
              <a:rPr lang="en-US" altLang="en-US" sz="2000" smtClean="0">
                <a:sym typeface="Wingdings" panose="05000000000000000000" pitchFamily="2" charset="2"/>
              </a:rPr>
              <a:t>Hal ini dapat ditunjukkan sebagai berikut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33400" algn="l"/>
                <a:tab pos="3492500" algn="l"/>
              </a:tabLst>
            </a:pPr>
            <a:r>
              <a:rPr lang="en-US" altLang="en-US" sz="2000" smtClean="0">
                <a:sym typeface="Wingdings" panose="05000000000000000000" pitchFamily="2" charset="2"/>
              </a:rPr>
              <a:t>		 </a:t>
            </a:r>
            <a:r>
              <a:rPr lang="en-US" altLang="en-US" sz="2000" smtClean="0"/>
              <a:t>2</a:t>
            </a:r>
            <a:r>
              <a:rPr lang="en-US" altLang="en-US" sz="2000" baseline="30000" smtClean="0"/>
              <a:t>0</a:t>
            </a:r>
            <a:r>
              <a:rPr lang="en-US" altLang="en-US" sz="2000" smtClean="0"/>
              <a:t>+ 2</a:t>
            </a:r>
            <a:r>
              <a:rPr lang="en-US" altLang="en-US" sz="2000" baseline="30000" smtClean="0"/>
              <a:t>1</a:t>
            </a:r>
            <a:r>
              <a:rPr lang="en-US" altLang="en-US" sz="2000" smtClean="0"/>
              <a:t>+ 2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+…+ 2</a:t>
            </a:r>
            <a:r>
              <a:rPr lang="en-US" altLang="en-US" sz="2000" baseline="30000" smtClean="0"/>
              <a:t>n</a:t>
            </a:r>
            <a:r>
              <a:rPr lang="en-US" altLang="en-US" sz="2000" smtClean="0"/>
              <a:t>+ 2</a:t>
            </a:r>
            <a:r>
              <a:rPr lang="en-US" altLang="en-US" sz="2000" baseline="30000" smtClean="0"/>
              <a:t>n+1</a:t>
            </a:r>
            <a:r>
              <a:rPr lang="en-US" altLang="en-US" sz="2000" smtClean="0"/>
              <a:t> = (2</a:t>
            </a:r>
            <a:r>
              <a:rPr lang="en-US" altLang="en-US" sz="2000" baseline="30000" smtClean="0"/>
              <a:t>0</a:t>
            </a:r>
            <a:r>
              <a:rPr lang="en-US" altLang="en-US" sz="2000" smtClean="0"/>
              <a:t>+ 2</a:t>
            </a:r>
            <a:r>
              <a:rPr lang="en-US" altLang="en-US" sz="2000" baseline="30000" smtClean="0"/>
              <a:t>1</a:t>
            </a:r>
            <a:r>
              <a:rPr lang="en-US" altLang="en-US" sz="2000" smtClean="0"/>
              <a:t>+ 2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+…+ 2</a:t>
            </a:r>
            <a:r>
              <a:rPr lang="en-US" altLang="en-US" sz="2000" baseline="30000" smtClean="0"/>
              <a:t>n</a:t>
            </a:r>
            <a:r>
              <a:rPr lang="en-US" altLang="en-US" sz="2000" smtClean="0"/>
              <a:t>) + 2</a:t>
            </a:r>
            <a:r>
              <a:rPr lang="en-US" altLang="en-US" sz="2000" baseline="30000" smtClean="0"/>
              <a:t>(n+1)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33400" algn="l"/>
                <a:tab pos="3492500" algn="l"/>
              </a:tabLst>
            </a:pPr>
            <a:r>
              <a:rPr lang="en-US" altLang="en-US" sz="2000" baseline="30000" smtClean="0"/>
              <a:t>			</a:t>
            </a:r>
            <a:r>
              <a:rPr lang="en-US" altLang="en-US" sz="2000" smtClean="0"/>
              <a:t>=</a:t>
            </a:r>
            <a:r>
              <a:rPr lang="en-US" altLang="en-US" sz="2000" baseline="30000" smtClean="0"/>
              <a:t> </a:t>
            </a:r>
            <a:r>
              <a:rPr lang="en-US" altLang="en-US" sz="2000" smtClean="0"/>
              <a:t>2</a:t>
            </a:r>
            <a:r>
              <a:rPr lang="en-US" altLang="en-US" sz="2000" baseline="30000" smtClean="0"/>
              <a:t>(n+1)+1</a:t>
            </a:r>
            <a:r>
              <a:rPr lang="en-US" altLang="en-US" sz="2000" smtClean="0"/>
              <a:t> -1 + 2</a:t>
            </a:r>
            <a:r>
              <a:rPr lang="en-US" altLang="en-US" sz="2000" baseline="30000" smtClean="0"/>
              <a:t>n+1</a:t>
            </a:r>
            <a:r>
              <a:rPr lang="en-US" altLang="en-US" sz="2000" smtClean="0"/>
              <a:t>  (dari hipotesis induksi)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33400" algn="l"/>
                <a:tab pos="3492500" algn="l"/>
              </a:tabLst>
            </a:pPr>
            <a:r>
              <a:rPr lang="en-US" altLang="en-US" sz="2000" smtClean="0"/>
              <a:t>			= (2</a:t>
            </a:r>
            <a:r>
              <a:rPr lang="en-US" altLang="en-US" sz="2000" baseline="30000" smtClean="0"/>
              <a:t>n+1</a:t>
            </a:r>
            <a:r>
              <a:rPr lang="en-US" altLang="en-US" sz="2000" smtClean="0"/>
              <a:t> + 2</a:t>
            </a:r>
            <a:r>
              <a:rPr lang="en-US" altLang="en-US" sz="2000" baseline="30000" smtClean="0"/>
              <a:t>n+1</a:t>
            </a:r>
            <a:r>
              <a:rPr lang="en-US" altLang="en-US" sz="2000" smtClean="0"/>
              <a:t>) –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33400" algn="l"/>
                <a:tab pos="3492500" algn="l"/>
              </a:tabLst>
            </a:pPr>
            <a:r>
              <a:rPr lang="en-US" altLang="en-US" sz="2000" smtClean="0"/>
              <a:t>			= (2 . 2</a:t>
            </a:r>
            <a:r>
              <a:rPr lang="en-US" altLang="en-US" sz="2000" baseline="30000" smtClean="0"/>
              <a:t>n+1</a:t>
            </a:r>
            <a:r>
              <a:rPr lang="en-US" altLang="en-US" sz="2000" smtClean="0"/>
              <a:t>) –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33400" algn="l"/>
                <a:tab pos="3492500" algn="l"/>
              </a:tabLst>
            </a:pPr>
            <a:r>
              <a:rPr lang="en-US" altLang="en-US" sz="2000" smtClean="0"/>
              <a:t>			= 2</a:t>
            </a:r>
            <a:r>
              <a:rPr lang="en-US" altLang="en-US" sz="2000" baseline="30000" smtClean="0"/>
              <a:t>n+2</a:t>
            </a:r>
            <a:r>
              <a:rPr lang="en-US" altLang="en-US" sz="2000" smtClean="0"/>
              <a:t> –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33400" algn="l"/>
                <a:tab pos="3492500" algn="l"/>
              </a:tabLst>
            </a:pPr>
            <a:r>
              <a:rPr lang="en-US" altLang="en-US" sz="2000" smtClean="0"/>
              <a:t>			= 2</a:t>
            </a:r>
            <a:r>
              <a:rPr lang="en-US" altLang="en-US" sz="2000" baseline="30000" smtClean="0"/>
              <a:t>(n+1)+1</a:t>
            </a:r>
            <a:r>
              <a:rPr lang="en-US" altLang="en-US" sz="2000" smtClean="0"/>
              <a:t> -1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33400" algn="l"/>
                <a:tab pos="3492500" algn="l"/>
              </a:tabLst>
            </a:pPr>
            <a:r>
              <a:rPr lang="en-US" altLang="en-US" sz="2000" smtClean="0"/>
              <a:t>	Langkah (i) dan (ii) dibuktikan benar, maka untuk semua bilangan bulat tidak negatif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, terbukti bahwa 2</a:t>
            </a:r>
            <a:r>
              <a:rPr lang="en-US" altLang="en-US" sz="2000" baseline="30000" smtClean="0"/>
              <a:t>0</a:t>
            </a:r>
            <a:r>
              <a:rPr lang="en-US" altLang="en-US" sz="2000" smtClean="0"/>
              <a:t>+ 2</a:t>
            </a:r>
            <a:r>
              <a:rPr lang="en-US" altLang="en-US" sz="2000" baseline="30000" smtClean="0"/>
              <a:t>1</a:t>
            </a:r>
            <a:r>
              <a:rPr lang="en-US" altLang="en-US" sz="2000" smtClean="0"/>
              <a:t>+ 2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+…+ 2</a:t>
            </a:r>
            <a:r>
              <a:rPr lang="en-US" altLang="en-US" sz="2000" baseline="30000" smtClean="0"/>
              <a:t>n</a:t>
            </a:r>
            <a:r>
              <a:rPr lang="en-US" altLang="en-US" sz="2000" smtClean="0"/>
              <a:t>= 2</a:t>
            </a:r>
            <a:r>
              <a:rPr lang="en-US" altLang="en-US" sz="2000" baseline="30000" smtClean="0"/>
              <a:t>n+1</a:t>
            </a:r>
            <a:r>
              <a:rPr lang="en-US" altLang="en-US" sz="2000" smtClean="0"/>
              <a:t> -1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7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Matematika Diskrit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A517BD-6395-402F-8A16-57BA4A0CBC2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Buktikan dengan induksi matematika bahwa 3</a:t>
            </a:r>
            <a:r>
              <a:rPr lang="en-US" altLang="en-US" baseline="30000" smtClean="0"/>
              <a:t>n</a:t>
            </a:r>
            <a:r>
              <a:rPr lang="en-US" altLang="en-US" smtClean="0"/>
              <a:t> &lt; n! untuk n bilangan bulat positif yang lebih besar dari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7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232" y="188640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DEFINISI INDUKSI MATEMATIKA</a:t>
            </a:r>
            <a:endParaRPr lang="id-ID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32" y="1268760"/>
            <a:ext cx="8229600" cy="53285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Induksi</a:t>
            </a:r>
            <a:r>
              <a:rPr lang="en-US" sz="2400" dirty="0"/>
              <a:t> </a:t>
            </a:r>
            <a:r>
              <a:rPr lang="en-US" sz="2400" dirty="0" err="1"/>
              <a:t>Matematik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membuktikan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asli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pembuktian</a:t>
            </a:r>
            <a:r>
              <a:rPr lang="en-US" sz="2400" dirty="0"/>
              <a:t> </a:t>
            </a:r>
            <a:r>
              <a:rPr lang="en-US" sz="2400" dirty="0" err="1"/>
              <a:t>baku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 err="1"/>
              <a:t>Induksi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pembuktian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proposisi</a:t>
            </a:r>
            <a:r>
              <a:rPr lang="en-US" sz="2400" dirty="0"/>
              <a:t> </a:t>
            </a:r>
            <a:r>
              <a:rPr lang="en-US" sz="2400" dirty="0" err="1"/>
              <a:t>perihal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1</a:t>
            </a:r>
            <a:endParaRPr lang="en-US" sz="2400" b="1" dirty="0"/>
          </a:p>
          <a:p>
            <a:pPr marL="514350" indent="-514350">
              <a:buAutoNum type="arabicPeriod"/>
            </a:pPr>
            <a:r>
              <a:rPr lang="en-US" sz="2400" dirty="0" err="1"/>
              <a:t>Jumlah</a:t>
            </a:r>
            <a:r>
              <a:rPr lang="en-US" sz="2400" dirty="0"/>
              <a:t> n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n(n+1)/2.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>Bukti</a:t>
            </a:r>
            <a:br>
              <a:rPr lang="id-ID" sz="2400" dirty="0"/>
            </a:br>
            <a:r>
              <a:rPr lang="id-ID" sz="2400" dirty="0"/>
              <a:t>misalkan n = 5 </a:t>
            </a:r>
            <a:r>
              <a:rPr lang="id-ID" sz="2400" dirty="0">
                <a:sym typeface="Wingdings" panose="05000000000000000000" pitchFamily="2" charset="2"/>
              </a:rPr>
              <a:t> p(5) adalah jumlah bilangan bulat positif dari 1 sampai 5 adalah 5(5+1)/2 maka hasilnya adalah 15. apabila di uraikan yaitu 1+2+3+4+5= 15 sehingga proposisi tersebut benar.</a:t>
            </a:r>
            <a:endParaRPr lang="id-ID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Matematika Diskrit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2292B4-D373-4767-85D9-24BDA8FCB90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Solusi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Misalkan p(n) adalah proposisi bahwa 3</a:t>
            </a:r>
            <a:r>
              <a:rPr lang="en-US" altLang="en-US" sz="1800" baseline="30000" smtClean="0"/>
              <a:t>n</a:t>
            </a:r>
            <a:r>
              <a:rPr lang="en-US" altLang="en-US" sz="1800" smtClean="0"/>
              <a:t> &lt; n! untuk n bilangan bulat positif yang lebih besar dari 6</a:t>
            </a:r>
          </a:p>
          <a:p>
            <a:pPr marL="266700" indent="-266700" eaLnBrk="1" hangingPunct="1">
              <a:lnSpc>
                <a:spcPct val="8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1800" smtClean="0"/>
              <a:t>Basis induksi</a:t>
            </a:r>
          </a:p>
          <a:p>
            <a:pPr marL="4460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p(7) benar </a:t>
            </a:r>
            <a:r>
              <a:rPr lang="en-US" altLang="en-US" sz="1800" smtClean="0">
                <a:sym typeface="Wingdings" panose="05000000000000000000" pitchFamily="2" charset="2"/>
              </a:rPr>
              <a:t> </a:t>
            </a:r>
            <a:r>
              <a:rPr lang="en-US" altLang="en-US" sz="1800" smtClean="0"/>
              <a:t>3</a:t>
            </a:r>
            <a:r>
              <a:rPr lang="en-US" altLang="en-US" sz="1800" baseline="30000" smtClean="0"/>
              <a:t>7</a:t>
            </a:r>
            <a:r>
              <a:rPr lang="en-US" altLang="en-US" sz="1800" smtClean="0"/>
              <a:t> &lt; 7! </a:t>
            </a:r>
            <a:r>
              <a:rPr lang="en-US" altLang="en-US" sz="1800" smtClean="0">
                <a:sym typeface="Symbol" panose="05050102010706020507" pitchFamily="18" charset="2"/>
              </a:rPr>
              <a:t> 2187 &lt; 5040</a:t>
            </a:r>
          </a:p>
          <a:p>
            <a:pPr marL="266700" indent="-266700" eaLnBrk="1" hangingPunct="1">
              <a:lnSpc>
                <a:spcPct val="8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1800" smtClean="0"/>
              <a:t>Langkah induksi </a:t>
            </a:r>
          </a:p>
          <a:p>
            <a:pPr marL="4460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Misalkan bahwa p(n) benar, yaitu asumsikan bahwa 3</a:t>
            </a:r>
            <a:r>
              <a:rPr lang="en-US" altLang="en-US" sz="1800" baseline="30000" smtClean="0"/>
              <a:t>n</a:t>
            </a:r>
            <a:r>
              <a:rPr lang="en-US" altLang="en-US" sz="1800" smtClean="0"/>
              <a:t> &lt; n! adalah benar. Perlihatkan juga bahwa p(n+1) juga benar, yaitu 3</a:t>
            </a:r>
            <a:r>
              <a:rPr lang="en-US" altLang="en-US" sz="1800" baseline="30000" smtClean="0"/>
              <a:t>n+1</a:t>
            </a:r>
            <a:r>
              <a:rPr lang="en-US" altLang="en-US" sz="1800" smtClean="0"/>
              <a:t> &lt; (n+1)!</a:t>
            </a:r>
          </a:p>
          <a:p>
            <a:pPr marL="4460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Hal ini dapat ditunjukkan sbb :</a:t>
            </a:r>
          </a:p>
          <a:p>
            <a:pPr marL="4460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 3</a:t>
            </a:r>
            <a:r>
              <a:rPr lang="en-US" altLang="en-US" sz="1800" baseline="30000" smtClean="0"/>
              <a:t>n+1</a:t>
            </a:r>
            <a:r>
              <a:rPr lang="en-US" altLang="en-US" sz="1800" smtClean="0"/>
              <a:t> &lt; (n+1)!</a:t>
            </a:r>
          </a:p>
          <a:p>
            <a:pPr marL="4460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 3 . 3</a:t>
            </a:r>
            <a:r>
              <a:rPr lang="en-US" altLang="en-US" sz="1800" baseline="30000" smtClean="0"/>
              <a:t>n</a:t>
            </a:r>
            <a:r>
              <a:rPr lang="en-US" altLang="en-US" sz="1800" smtClean="0"/>
              <a:t> &lt; (n+1) . n!</a:t>
            </a:r>
          </a:p>
          <a:p>
            <a:pPr marL="4460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 3</a:t>
            </a:r>
            <a:r>
              <a:rPr lang="en-US" altLang="en-US" sz="1800" baseline="30000" smtClean="0"/>
              <a:t>n</a:t>
            </a:r>
            <a:r>
              <a:rPr lang="en-US" altLang="en-US" sz="1800" smtClean="0"/>
              <a:t> . 3 / (n+1) &lt; n!</a:t>
            </a:r>
          </a:p>
          <a:p>
            <a:pPr marL="4460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Menurut hipotesis induksi, 3</a:t>
            </a:r>
            <a:r>
              <a:rPr lang="en-US" altLang="en-US" sz="1800" baseline="30000" smtClean="0"/>
              <a:t>n</a:t>
            </a:r>
            <a:r>
              <a:rPr lang="en-US" altLang="en-US" sz="1800" smtClean="0"/>
              <a:t> &lt; n!, sedangkan untuk n &gt; 6, nilai 3/(n+1) &lt; 1, sehingga 3/(n+1) akan memperkecil nilai di ruas kiri persamaan. Efek nettonya, 3</a:t>
            </a:r>
            <a:r>
              <a:rPr lang="en-US" altLang="en-US" sz="1800" baseline="30000" smtClean="0"/>
              <a:t>n</a:t>
            </a:r>
            <a:r>
              <a:rPr lang="en-US" altLang="en-US" sz="1800" smtClean="0"/>
              <a:t> . 3/(n+1) &lt; n! jelas benar</a:t>
            </a:r>
          </a:p>
          <a:p>
            <a:pPr marL="266700" indent="-2667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Langkah (i) dan (ii) dibuktikan benar, maka terbukti bahwa 3</a:t>
            </a:r>
            <a:r>
              <a:rPr lang="en-US" altLang="en-US" sz="1800" baseline="30000" smtClean="0"/>
              <a:t>n</a:t>
            </a:r>
            <a:r>
              <a:rPr lang="en-US" altLang="en-US" sz="1800" smtClean="0"/>
              <a:t> &lt; n! untuk </a:t>
            </a:r>
            <a:r>
              <a:rPr lang="en-US" altLang="en-US" sz="1800" i="1" smtClean="0"/>
              <a:t>n </a:t>
            </a:r>
            <a:r>
              <a:rPr lang="en-US" altLang="en-US" sz="1800" smtClean="0"/>
              <a:t>bilangan bulat positif lebih besar dari 6</a:t>
            </a:r>
          </a:p>
          <a:p>
            <a:pPr marL="266700" indent="-266700" eaLnBrk="1" hangingPunct="1">
              <a:lnSpc>
                <a:spcPct val="80000"/>
              </a:lnSpc>
              <a:buFont typeface="Wingdings" panose="05000000000000000000" pitchFamily="2" charset="2"/>
              <a:buAutoNum type="romanLcPeriod"/>
            </a:pPr>
            <a:endParaRPr lang="en-US" altLang="en-US" sz="18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6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02" y="1988840"/>
            <a:ext cx="7944298" cy="271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aseline="0" smtClean="0"/>
              <a:t>Matematika Diskrit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8236AE-3D40-4465-AF82-41BE0BB53644}" type="slidenum">
              <a:rPr lang="en-US" altLang="en-US" baseline="0"/>
              <a:pPr/>
              <a:t>3</a:t>
            </a:fld>
            <a:endParaRPr lang="en-US" altLang="en-US" baseline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2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4937125" algn="l"/>
              </a:tabLst>
            </a:pPr>
            <a:r>
              <a:rPr lang="en-US" altLang="en-US" sz="2400" smtClean="0"/>
              <a:t>Jumlah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buah bilangan ganjil positif pertama adalah </a:t>
            </a:r>
            <a:r>
              <a:rPr lang="en-US" altLang="en-US" sz="2400" i="1" smtClean="0"/>
              <a:t>n</a:t>
            </a:r>
            <a:r>
              <a:rPr lang="en-US" altLang="en-US" sz="2400" i="1" baseline="30000" smtClean="0"/>
              <a:t>2</a:t>
            </a:r>
            <a:r>
              <a:rPr lang="en-US" altLang="en-US" sz="2400" i="1" smtClean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4937125" algn="l"/>
              </a:tabLst>
            </a:pPr>
            <a:r>
              <a:rPr lang="en-US" altLang="en-US" sz="2400" u="sng" smtClean="0"/>
              <a:t>Bukti</a:t>
            </a:r>
            <a:r>
              <a:rPr lang="en-US" altLang="en-US" sz="2400" smtClean="0"/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4937125" algn="l"/>
              </a:tabLst>
            </a:pPr>
            <a:r>
              <a:rPr lang="en-US" altLang="en-US" sz="2400" smtClean="0"/>
              <a:t>Misalkan n = 6 buah (n = 1,2,3,4,5,6) maka :</a:t>
            </a:r>
          </a:p>
          <a:p>
            <a:pPr marL="635000" lvl="1" eaLnBrk="1" hangingPunct="1">
              <a:lnSpc>
                <a:spcPct val="90000"/>
              </a:lnSpc>
              <a:tabLst>
                <a:tab pos="4937125" algn="l"/>
              </a:tabLst>
            </a:pPr>
            <a:r>
              <a:rPr lang="en-US" altLang="en-US" sz="2000" smtClean="0"/>
              <a:t>n = 1 </a:t>
            </a:r>
            <a:r>
              <a:rPr lang="en-US" altLang="en-US" sz="2000" smtClean="0">
                <a:sym typeface="Wingdings" panose="05000000000000000000" pitchFamily="2" charset="2"/>
              </a:rPr>
              <a:t> 1 = 1	 (1)</a:t>
            </a:r>
            <a:r>
              <a:rPr lang="en-US" altLang="en-US" sz="2000" baseline="30000" smtClean="0">
                <a:sym typeface="Wingdings" panose="05000000000000000000" pitchFamily="2" charset="2"/>
              </a:rPr>
              <a:t>2 </a:t>
            </a:r>
            <a:r>
              <a:rPr lang="en-US" altLang="en-US" sz="2000" smtClean="0">
                <a:sym typeface="Wingdings" panose="05000000000000000000" pitchFamily="2" charset="2"/>
              </a:rPr>
              <a:t>= 1</a:t>
            </a:r>
          </a:p>
          <a:p>
            <a:pPr marL="635000" lvl="1" eaLnBrk="1" hangingPunct="1">
              <a:lnSpc>
                <a:spcPct val="90000"/>
              </a:lnSpc>
              <a:tabLst>
                <a:tab pos="4937125" algn="l"/>
              </a:tabLst>
            </a:pPr>
            <a:r>
              <a:rPr lang="en-US" altLang="en-US" sz="2000" smtClean="0"/>
              <a:t>n = 2 </a:t>
            </a:r>
            <a:r>
              <a:rPr lang="en-US" altLang="en-US" sz="2000" smtClean="0">
                <a:sym typeface="Wingdings" panose="05000000000000000000" pitchFamily="2" charset="2"/>
              </a:rPr>
              <a:t> 1+3 = 4	 (2)</a:t>
            </a:r>
            <a:r>
              <a:rPr lang="en-US" altLang="en-US" sz="2000" baseline="30000" smtClean="0">
                <a:sym typeface="Wingdings" panose="05000000000000000000" pitchFamily="2" charset="2"/>
              </a:rPr>
              <a:t>2</a:t>
            </a:r>
            <a:r>
              <a:rPr lang="en-US" altLang="en-US" sz="2000" smtClean="0">
                <a:sym typeface="Wingdings" panose="05000000000000000000" pitchFamily="2" charset="2"/>
              </a:rPr>
              <a:t> = 4</a:t>
            </a:r>
          </a:p>
          <a:p>
            <a:pPr marL="635000" lvl="1" eaLnBrk="1" hangingPunct="1">
              <a:lnSpc>
                <a:spcPct val="90000"/>
              </a:lnSpc>
              <a:tabLst>
                <a:tab pos="4937125" algn="l"/>
              </a:tabLst>
            </a:pPr>
            <a:r>
              <a:rPr lang="en-US" altLang="en-US" sz="2000" smtClean="0"/>
              <a:t>n = 3 </a:t>
            </a:r>
            <a:r>
              <a:rPr lang="en-US" altLang="en-US" sz="2000" smtClean="0">
                <a:sym typeface="Wingdings" panose="05000000000000000000" pitchFamily="2" charset="2"/>
              </a:rPr>
              <a:t> 1+3+5 = 9	 (3)</a:t>
            </a:r>
            <a:r>
              <a:rPr lang="en-US" altLang="en-US" sz="2000" baseline="30000" smtClean="0">
                <a:sym typeface="Wingdings" panose="05000000000000000000" pitchFamily="2" charset="2"/>
              </a:rPr>
              <a:t>2</a:t>
            </a:r>
            <a:r>
              <a:rPr lang="en-US" altLang="en-US" sz="2000" smtClean="0">
                <a:sym typeface="Wingdings" panose="05000000000000000000" pitchFamily="2" charset="2"/>
              </a:rPr>
              <a:t> = 9</a:t>
            </a:r>
          </a:p>
          <a:p>
            <a:pPr marL="635000" lvl="1" eaLnBrk="1" hangingPunct="1">
              <a:lnSpc>
                <a:spcPct val="90000"/>
              </a:lnSpc>
              <a:tabLst>
                <a:tab pos="4937125" algn="l"/>
              </a:tabLst>
            </a:pPr>
            <a:r>
              <a:rPr lang="en-US" altLang="en-US" sz="2000" smtClean="0"/>
              <a:t>n = 4 </a:t>
            </a:r>
            <a:r>
              <a:rPr lang="en-US" altLang="en-US" sz="2000" smtClean="0">
                <a:sym typeface="Wingdings" panose="05000000000000000000" pitchFamily="2" charset="2"/>
              </a:rPr>
              <a:t> 1+3+5+7 = 16	 (4)</a:t>
            </a:r>
            <a:r>
              <a:rPr lang="en-US" altLang="en-US" sz="2000" baseline="30000" smtClean="0">
                <a:sym typeface="Wingdings" panose="05000000000000000000" pitchFamily="2" charset="2"/>
              </a:rPr>
              <a:t>2</a:t>
            </a:r>
            <a:r>
              <a:rPr lang="en-US" altLang="en-US" sz="2000" smtClean="0">
                <a:sym typeface="Wingdings" panose="05000000000000000000" pitchFamily="2" charset="2"/>
              </a:rPr>
              <a:t> = 16</a:t>
            </a:r>
          </a:p>
          <a:p>
            <a:pPr marL="635000" lvl="1" eaLnBrk="1" hangingPunct="1">
              <a:lnSpc>
                <a:spcPct val="90000"/>
              </a:lnSpc>
              <a:tabLst>
                <a:tab pos="4937125" algn="l"/>
              </a:tabLst>
            </a:pPr>
            <a:r>
              <a:rPr lang="en-US" altLang="en-US" sz="2000" smtClean="0"/>
              <a:t>n = 5 </a:t>
            </a:r>
            <a:r>
              <a:rPr lang="en-US" altLang="en-US" sz="2000" smtClean="0">
                <a:sym typeface="Wingdings" panose="05000000000000000000" pitchFamily="2" charset="2"/>
              </a:rPr>
              <a:t> 1+3+5+7+9 = 25	 (5)</a:t>
            </a:r>
            <a:r>
              <a:rPr lang="en-US" altLang="en-US" sz="2000" baseline="30000" smtClean="0">
                <a:sym typeface="Wingdings" panose="05000000000000000000" pitchFamily="2" charset="2"/>
              </a:rPr>
              <a:t>2</a:t>
            </a:r>
            <a:r>
              <a:rPr lang="en-US" altLang="en-US" sz="2000" smtClean="0">
                <a:sym typeface="Wingdings" panose="05000000000000000000" pitchFamily="2" charset="2"/>
              </a:rPr>
              <a:t> = 25</a:t>
            </a:r>
          </a:p>
          <a:p>
            <a:pPr marL="635000" lvl="1" eaLnBrk="1" hangingPunct="1">
              <a:lnSpc>
                <a:spcPct val="90000"/>
              </a:lnSpc>
              <a:tabLst>
                <a:tab pos="4937125" algn="l"/>
              </a:tabLst>
            </a:pPr>
            <a:r>
              <a:rPr lang="en-US" altLang="en-US" sz="2000" smtClean="0"/>
              <a:t>n = 6 </a:t>
            </a:r>
            <a:r>
              <a:rPr lang="en-US" altLang="en-US" sz="2000" smtClean="0">
                <a:sym typeface="Wingdings" panose="05000000000000000000" pitchFamily="2" charset="2"/>
              </a:rPr>
              <a:t> 1+3+5+7+9+11 = 36  (6)</a:t>
            </a:r>
            <a:r>
              <a:rPr lang="en-US" altLang="en-US" sz="2000" baseline="30000" smtClean="0">
                <a:sym typeface="Wingdings" panose="05000000000000000000" pitchFamily="2" charset="2"/>
              </a:rPr>
              <a:t>2</a:t>
            </a:r>
            <a:r>
              <a:rPr lang="en-US" altLang="en-US" sz="2000" smtClean="0">
                <a:sym typeface="Wingdings" panose="05000000000000000000" pitchFamily="2" charset="2"/>
              </a:rPr>
              <a:t> = 36</a:t>
            </a:r>
            <a:endParaRPr lang="en-US" altLang="en-US" sz="200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4937125" algn="l"/>
              </a:tabLst>
            </a:pPr>
            <a:r>
              <a:rPr lang="en-US" altLang="en-US" sz="2400" smtClean="0">
                <a:sym typeface="Wingdings" panose="05000000000000000000" pitchFamily="2" charset="2"/>
              </a:rPr>
              <a:t>Sehingga proposisi (pernyataan) tersebut </a:t>
            </a:r>
            <a:r>
              <a:rPr lang="en-US" altLang="en-US" sz="2400" b="1" smtClean="0">
                <a:sym typeface="Wingdings" panose="05000000000000000000" pitchFamily="2" charset="2"/>
              </a:rPr>
              <a:t>benar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4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5B576-82BB-4F5D-99EE-FC9F21A8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5272"/>
          </a:xfrm>
        </p:spPr>
        <p:txBody>
          <a:bodyPr/>
          <a:lstStyle/>
          <a:p>
            <a:pPr marL="0" indent="0">
              <a:buNone/>
            </a:pPr>
            <a:r>
              <a:rPr lang="id-ID" sz="4800" dirty="0"/>
              <a:t>Contoh lain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Buktikan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</a:t>
            </a:r>
            <a:r>
              <a:rPr lang="en-US" baseline="30000" dirty="0"/>
              <a:t>2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n (n ≥ 2)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</a:t>
            </a:r>
            <a:r>
              <a:rPr lang="en-US" dirty="0" err="1"/>
              <a:t>bilangan</a:t>
            </a:r>
            <a:r>
              <a:rPr lang="en-US" dirty="0"/>
              <a:t> prima.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Untuk </a:t>
            </a:r>
            <a:r>
              <a:rPr lang="pt-BR" dirty="0"/>
              <a:t>semua n </a:t>
            </a:r>
            <a:r>
              <a:rPr lang="en-US" dirty="0"/>
              <a:t>≥ </a:t>
            </a:r>
            <a:r>
              <a:rPr lang="pt-BR" dirty="0"/>
              <a:t>1, n</a:t>
            </a:r>
            <a:r>
              <a:rPr lang="en-US" baseline="30000" dirty="0"/>
              <a:t>3</a:t>
            </a:r>
            <a:r>
              <a:rPr lang="pt-BR" dirty="0"/>
              <a:t>+ 2n adalah kelipatan 3. </a:t>
            </a:r>
            <a:endParaRPr lang="id-ID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dirty="0" err="1" smtClean="0">
                <a:sym typeface="Symbol" panose="05050102010706020507" pitchFamily="18" charset="2"/>
              </a:rPr>
              <a:t>Untuk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membayar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biaya</a:t>
            </a:r>
            <a:r>
              <a:rPr lang="en-US" altLang="en-US" sz="2800" dirty="0">
                <a:sym typeface="Symbol" panose="05050102010706020507" pitchFamily="18" charset="2"/>
              </a:rPr>
              <a:t> pos </a:t>
            </a:r>
            <a:r>
              <a:rPr lang="en-US" altLang="en-US" sz="2800" dirty="0" err="1">
                <a:sym typeface="Symbol" panose="05050102010706020507" pitchFamily="18" charset="2"/>
              </a:rPr>
              <a:t>sebesar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dirty="0">
                <a:sym typeface="Symbol" panose="05050102010706020507" pitchFamily="18" charset="2"/>
              </a:rPr>
              <a:t>n </a:t>
            </a:r>
            <a:r>
              <a:rPr lang="en-US" altLang="en-US" sz="2800" dirty="0" err="1">
                <a:sym typeface="Symbol" panose="05050102010706020507" pitchFamily="18" charset="2"/>
              </a:rPr>
              <a:t>sen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dolar</a:t>
            </a:r>
            <a:r>
              <a:rPr lang="en-US" altLang="en-US" sz="2800" dirty="0">
                <a:sym typeface="Symbol" panose="05050102010706020507" pitchFamily="18" charset="2"/>
              </a:rPr>
              <a:t> (</a:t>
            </a:r>
            <a:r>
              <a:rPr lang="en-US" altLang="en-US" sz="2800" i="1" dirty="0">
                <a:sym typeface="Symbol" panose="05050102010706020507" pitchFamily="18" charset="2"/>
              </a:rPr>
              <a:t>n  8</a:t>
            </a:r>
            <a:r>
              <a:rPr lang="en-US" altLang="en-US" sz="2800" dirty="0">
                <a:sym typeface="Symbol" panose="05050102010706020507" pitchFamily="18" charset="2"/>
              </a:rPr>
              <a:t>) </a:t>
            </a:r>
            <a:r>
              <a:rPr lang="en-US" altLang="en-US" sz="2800" dirty="0" err="1">
                <a:sym typeface="Symbol" panose="05050102010706020507" pitchFamily="18" charset="2"/>
              </a:rPr>
              <a:t>selalu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dapat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digunakan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hanya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perangko</a:t>
            </a:r>
            <a:r>
              <a:rPr lang="en-US" altLang="en-US" sz="2800" dirty="0">
                <a:sym typeface="Symbol" panose="05050102010706020507" pitchFamily="18" charset="2"/>
              </a:rPr>
              <a:t> 3 </a:t>
            </a:r>
            <a:r>
              <a:rPr lang="en-US" altLang="en-US" sz="2800" dirty="0" err="1">
                <a:sym typeface="Symbol" panose="05050102010706020507" pitchFamily="18" charset="2"/>
              </a:rPr>
              <a:t>sen</a:t>
            </a:r>
            <a:r>
              <a:rPr lang="en-US" altLang="en-US" sz="2800" dirty="0">
                <a:sym typeface="Symbol" panose="05050102010706020507" pitchFamily="18" charset="2"/>
              </a:rPr>
              <a:t> dan 5 </a:t>
            </a:r>
            <a:r>
              <a:rPr lang="en-US" altLang="en-US" sz="2800" dirty="0" err="1">
                <a:sym typeface="Symbol" panose="05050102010706020507" pitchFamily="18" charset="2"/>
              </a:rPr>
              <a:t>sen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dolar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07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232" y="188640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PRINSIP INDUKSI MATEMATIKA</a:t>
            </a:r>
            <a:endParaRPr lang="id-ID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024" y="3429000"/>
            <a:ext cx="8784976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/>
              <a:t>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perihal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Kita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membuktikan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membuktikan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 p(1)</a:t>
            </a:r>
            <a:r>
              <a:rPr lang="en-US" sz="2400" dirty="0" err="1"/>
              <a:t>benar,dan</a:t>
            </a:r>
            <a:r>
              <a:rPr lang="id-ID" sz="2400" dirty="0"/>
              <a:t> </a:t>
            </a:r>
            <a:r>
              <a:rPr lang="id-ID" sz="2400" i="1" dirty="0"/>
              <a:t>(</a:t>
            </a:r>
            <a:r>
              <a:rPr lang="en-US" sz="2400" i="1" dirty="0"/>
              <a:t>Langkah1 </a:t>
            </a:r>
            <a:r>
              <a:rPr lang="en-US" sz="2400" i="1" dirty="0" err="1"/>
              <a:t>dinamakan</a:t>
            </a:r>
            <a:r>
              <a:rPr lang="en-US" sz="2400" i="1" dirty="0"/>
              <a:t> </a:t>
            </a:r>
            <a:r>
              <a:rPr lang="en-US" sz="2400" b="1" i="1" dirty="0"/>
              <a:t>basis </a:t>
            </a:r>
            <a:r>
              <a:rPr lang="en-US" sz="2400" b="1" i="1" dirty="0" err="1"/>
              <a:t>induksi</a:t>
            </a:r>
            <a:r>
              <a:rPr lang="id-ID" sz="2400" b="1" i="1" dirty="0"/>
              <a:t>)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2. Jika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dirty="0" err="1"/>
              <a:t>benar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 juga </a:t>
            </a:r>
            <a:r>
              <a:rPr lang="en-US" sz="2400" dirty="0" err="1"/>
              <a:t>benar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≥1,</a:t>
            </a:r>
            <a:r>
              <a:rPr lang="id-ID" sz="2400" dirty="0"/>
              <a:t> </a:t>
            </a:r>
            <a:r>
              <a:rPr lang="id-ID" sz="2400" i="1" dirty="0"/>
              <a:t>(</a:t>
            </a:r>
            <a:r>
              <a:rPr lang="en-US" sz="2400" i="1" dirty="0" err="1"/>
              <a:t>langkah</a:t>
            </a:r>
            <a:r>
              <a:rPr lang="en-US" sz="2400" i="1" dirty="0"/>
              <a:t> 2 </a:t>
            </a:r>
            <a:r>
              <a:rPr lang="en-US" sz="2400" i="1" dirty="0" err="1"/>
              <a:t>dinamakan</a:t>
            </a:r>
            <a:r>
              <a:rPr lang="en-US" sz="2400" i="1" dirty="0"/>
              <a:t> </a:t>
            </a:r>
            <a:r>
              <a:rPr lang="en-US" sz="2400" b="1" i="1" dirty="0" err="1"/>
              <a:t>langkah</a:t>
            </a:r>
            <a:r>
              <a:rPr lang="en-US" sz="2400" b="1" i="1" dirty="0"/>
              <a:t> </a:t>
            </a:r>
            <a:r>
              <a:rPr lang="en-US" sz="2400" b="1" i="1" dirty="0" err="1"/>
              <a:t>induksi</a:t>
            </a:r>
            <a:r>
              <a:rPr lang="id-ID" sz="2400" i="1" dirty="0" smtClean="0"/>
              <a:t>)</a:t>
            </a:r>
            <a:endParaRPr lang="id-ID" sz="2400" i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86027"/>
              </p:ext>
            </p:extLst>
          </p:nvPr>
        </p:nvGraphicFramePr>
        <p:xfrm>
          <a:off x="1403648" y="1124744"/>
          <a:ext cx="6912768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428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232" y="188640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PRINSIP INDUKSI MATEMATIKA</a:t>
            </a:r>
            <a:endParaRPr lang="id-ID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412776"/>
            <a:ext cx="7488832" cy="50405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 smtClean="0"/>
              <a:t>Basis </a:t>
            </a:r>
            <a:r>
              <a:rPr lang="en-US" altLang="en-US" sz="2100" dirty="0" err="1"/>
              <a:t>induksi</a:t>
            </a:r>
            <a:endParaRPr lang="en-US" altLang="en-US" sz="2100" dirty="0"/>
          </a:p>
          <a:p>
            <a:pPr marL="900113" lvl="1" indent="-365125">
              <a:lnSpc>
                <a:spcPct val="90000"/>
              </a:lnSpc>
              <a:buSzPct val="75000"/>
              <a:buFont typeface="Wingdings" panose="05000000000000000000" pitchFamily="2" charset="2"/>
              <a:buChar char="F"/>
            </a:pPr>
            <a:r>
              <a:rPr lang="en-US" altLang="en-US" sz="2100" dirty="0" err="1">
                <a:solidFill>
                  <a:schemeClr val="tx1"/>
                </a:solidFill>
              </a:rPr>
              <a:t>Digunakan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untuk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memperlihatkan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bahwa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pernyataan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benar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bila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i="1" dirty="0">
                <a:solidFill>
                  <a:schemeClr val="tx1"/>
                </a:solidFill>
              </a:rPr>
              <a:t>n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diganti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dengan</a:t>
            </a:r>
            <a:r>
              <a:rPr lang="en-US" altLang="en-US" sz="2100" dirty="0">
                <a:solidFill>
                  <a:schemeClr val="tx1"/>
                </a:solidFill>
              </a:rPr>
              <a:t> 1, yang </a:t>
            </a:r>
            <a:r>
              <a:rPr lang="en-US" altLang="en-US" sz="2100" dirty="0" err="1">
                <a:solidFill>
                  <a:schemeClr val="tx1"/>
                </a:solidFill>
              </a:rPr>
              <a:t>merupakan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bilangan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bulat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positif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terkecil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900113" lvl="1" indent="-365125">
              <a:lnSpc>
                <a:spcPct val="90000"/>
              </a:lnSpc>
              <a:buSzPct val="75000"/>
              <a:buFont typeface="Wingdings" panose="05000000000000000000" pitchFamily="2" charset="2"/>
              <a:buChar char="F"/>
            </a:pPr>
            <a:r>
              <a:rPr lang="en-US" altLang="en-US" sz="2100" dirty="0" err="1">
                <a:solidFill>
                  <a:schemeClr val="tx1"/>
                </a:solidFill>
              </a:rPr>
              <a:t>Buat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implikasi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untuk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fungsi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berikutnya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benar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untuk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setiap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bilangan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bulat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positif</a:t>
            </a:r>
            <a:endParaRPr lang="id-ID" altLang="en-US" sz="2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100" dirty="0"/>
              <a:t>Langkah </a:t>
            </a:r>
            <a:r>
              <a:rPr lang="en-US" altLang="en-US" sz="2100" dirty="0" err="1"/>
              <a:t>induksi</a:t>
            </a:r>
            <a:endParaRPr lang="en-US" altLang="en-US" sz="2100" dirty="0"/>
          </a:p>
          <a:p>
            <a:pPr marL="900113" lvl="1" indent="-365125">
              <a:lnSpc>
                <a:spcPct val="90000"/>
              </a:lnSpc>
              <a:buSzPct val="75000"/>
              <a:buFont typeface="Wingdings" panose="05000000000000000000" pitchFamily="2" charset="2"/>
              <a:buChar char="F"/>
            </a:pPr>
            <a:r>
              <a:rPr lang="en-US" altLang="en-US" sz="2100" dirty="0" err="1">
                <a:solidFill>
                  <a:schemeClr val="tx1"/>
                </a:solidFill>
              </a:rPr>
              <a:t>Berisi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asumsi</a:t>
            </a:r>
            <a:r>
              <a:rPr lang="en-US" altLang="en-US" sz="2100" dirty="0">
                <a:solidFill>
                  <a:schemeClr val="tx1"/>
                </a:solidFill>
              </a:rPr>
              <a:t> (</a:t>
            </a:r>
            <a:r>
              <a:rPr lang="en-US" altLang="en-US" sz="2100" dirty="0" err="1">
                <a:solidFill>
                  <a:schemeClr val="tx1"/>
                </a:solidFill>
              </a:rPr>
              <a:t>andaian</a:t>
            </a:r>
            <a:r>
              <a:rPr lang="en-US" altLang="en-US" sz="2100" dirty="0">
                <a:solidFill>
                  <a:schemeClr val="tx1"/>
                </a:solidFill>
              </a:rPr>
              <a:t>) yang </a:t>
            </a:r>
            <a:r>
              <a:rPr lang="en-US" altLang="en-US" sz="2100" dirty="0" err="1">
                <a:solidFill>
                  <a:schemeClr val="tx1"/>
                </a:solidFill>
              </a:rPr>
              <a:t>menyatakan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bahwa</a:t>
            </a:r>
            <a:r>
              <a:rPr lang="en-US" altLang="en-US" sz="2100" dirty="0">
                <a:solidFill>
                  <a:schemeClr val="tx1"/>
                </a:solidFill>
              </a:rPr>
              <a:t> p(n) </a:t>
            </a:r>
            <a:r>
              <a:rPr lang="en-US" altLang="en-US" sz="2100" dirty="0" err="1">
                <a:solidFill>
                  <a:schemeClr val="tx1"/>
                </a:solidFill>
              </a:rPr>
              <a:t>benar</a:t>
            </a:r>
            <a:r>
              <a:rPr lang="en-US" altLang="en-US" sz="2100" dirty="0">
                <a:solidFill>
                  <a:schemeClr val="tx1"/>
                </a:solidFill>
              </a:rPr>
              <a:t>.</a:t>
            </a:r>
          </a:p>
          <a:p>
            <a:pPr marL="900113" lvl="1" indent="-365125">
              <a:lnSpc>
                <a:spcPct val="90000"/>
              </a:lnSpc>
              <a:buSzPct val="75000"/>
              <a:buFont typeface="Wingdings" panose="05000000000000000000" pitchFamily="2" charset="2"/>
              <a:buChar char="F"/>
            </a:pPr>
            <a:r>
              <a:rPr lang="en-US" altLang="en-US" sz="2100" dirty="0" err="1">
                <a:solidFill>
                  <a:schemeClr val="tx1"/>
                </a:solidFill>
              </a:rPr>
              <a:t>Asumsi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tersebut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dinamakan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hipotesis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</a:rPr>
              <a:t>induksi</a:t>
            </a:r>
            <a:r>
              <a:rPr lang="en-US" altLang="en-US" sz="21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100" dirty="0" err="1"/>
              <a:t>Bila</a:t>
            </a:r>
            <a:r>
              <a:rPr lang="en-US" sz="2100" dirty="0"/>
              <a:t> </a:t>
            </a:r>
            <a:r>
              <a:rPr lang="en-US" sz="2100" dirty="0" err="1"/>
              <a:t>kita</a:t>
            </a:r>
            <a:r>
              <a:rPr lang="en-US" sz="2100" dirty="0"/>
              <a:t> </a:t>
            </a:r>
            <a:r>
              <a:rPr lang="en-US" sz="2100" dirty="0" err="1"/>
              <a:t>sudah</a:t>
            </a:r>
            <a:r>
              <a:rPr lang="en-US" sz="2100" dirty="0"/>
              <a:t> </a:t>
            </a:r>
            <a:r>
              <a:rPr lang="en-US" sz="2100" dirty="0" err="1"/>
              <a:t>menunjukkan</a:t>
            </a:r>
            <a:r>
              <a:rPr lang="en-US" sz="2100" dirty="0"/>
              <a:t> </a:t>
            </a:r>
            <a:r>
              <a:rPr lang="en-US" sz="2100" dirty="0" err="1"/>
              <a:t>kedua</a:t>
            </a:r>
            <a:r>
              <a:rPr lang="en-US" sz="2100" dirty="0"/>
              <a:t> </a:t>
            </a:r>
            <a:r>
              <a:rPr lang="en-US" sz="2100" dirty="0" err="1"/>
              <a:t>langkah</a:t>
            </a:r>
            <a:r>
              <a:rPr lang="en-US" sz="2100" dirty="0"/>
              <a:t> </a:t>
            </a:r>
            <a:r>
              <a:rPr lang="en-US" sz="2100" dirty="0" err="1"/>
              <a:t>tersebut</a:t>
            </a:r>
            <a:r>
              <a:rPr lang="en-US" sz="2100" dirty="0"/>
              <a:t> </a:t>
            </a:r>
            <a:r>
              <a:rPr lang="en-US" sz="2100" dirty="0" err="1"/>
              <a:t>benar</a:t>
            </a:r>
            <a:r>
              <a:rPr lang="en-US" sz="2100" dirty="0"/>
              <a:t> </a:t>
            </a:r>
            <a:r>
              <a:rPr lang="en-US" sz="2100" dirty="0" err="1"/>
              <a:t>maka</a:t>
            </a:r>
            <a:r>
              <a:rPr lang="en-US" sz="2100" dirty="0"/>
              <a:t> </a:t>
            </a:r>
            <a:r>
              <a:rPr lang="en-US" sz="2100" dirty="0" err="1"/>
              <a:t>kita</a:t>
            </a:r>
            <a:r>
              <a:rPr lang="en-US" sz="2100" dirty="0"/>
              <a:t> </a:t>
            </a:r>
            <a:r>
              <a:rPr lang="en-US" sz="2100" dirty="0" err="1"/>
              <a:t>sudah</a:t>
            </a:r>
            <a:r>
              <a:rPr lang="en-US" sz="2100" dirty="0"/>
              <a:t> </a:t>
            </a:r>
            <a:r>
              <a:rPr lang="en-US" sz="2100" dirty="0" err="1"/>
              <a:t>membuktikan</a:t>
            </a:r>
            <a:r>
              <a:rPr lang="en-US" sz="2100" dirty="0"/>
              <a:t> </a:t>
            </a:r>
            <a:r>
              <a:rPr lang="en-US" sz="2100" dirty="0" err="1"/>
              <a:t>bahwa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</a:t>
            </a:r>
            <a:r>
              <a:rPr lang="en-US" sz="2100" dirty="0" err="1"/>
              <a:t>benar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semua</a:t>
            </a:r>
            <a:r>
              <a:rPr lang="en-US" sz="2100" dirty="0"/>
              <a:t> </a:t>
            </a:r>
            <a:r>
              <a:rPr lang="en-US" sz="2100" dirty="0" err="1"/>
              <a:t>bilangan</a:t>
            </a:r>
            <a:r>
              <a:rPr lang="en-US" sz="2100" dirty="0"/>
              <a:t> </a:t>
            </a:r>
            <a:r>
              <a:rPr lang="en-US" sz="2100" dirty="0" err="1"/>
              <a:t>bulat</a:t>
            </a:r>
            <a:r>
              <a:rPr lang="en-US" sz="2100" dirty="0"/>
              <a:t> </a:t>
            </a:r>
            <a:r>
              <a:rPr lang="en-US" sz="2100" dirty="0" err="1"/>
              <a:t>positif</a:t>
            </a:r>
            <a:r>
              <a:rPr lang="en-US" sz="2100" dirty="0"/>
              <a:t> </a:t>
            </a:r>
            <a:r>
              <a:rPr lang="en-US" sz="2100" i="1" dirty="0"/>
              <a:t>n</a:t>
            </a:r>
            <a:r>
              <a:rPr lang="en-US" sz="2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9468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 noGrp="1"/>
          </p:cNvSpPr>
          <p:nvPr>
            <p:ph idx="1"/>
          </p:nvPr>
        </p:nvSpPr>
        <p:spPr>
          <a:xfrm>
            <a:off x="1043608" y="1124744"/>
            <a:ext cx="7848872" cy="573325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 b="1" dirty="0" err="1"/>
              <a:t>Contoh</a:t>
            </a:r>
            <a:r>
              <a:rPr lang="en-US" sz="2400" b="1" dirty="0"/>
              <a:t> </a:t>
            </a:r>
          </a:p>
          <a:p>
            <a:pPr marL="0" lvl="0" indent="0">
              <a:buNone/>
            </a:pPr>
            <a:r>
              <a:rPr lang="en-US" sz="2400" b="1" dirty="0" err="1"/>
              <a:t>Buktikan</a:t>
            </a:r>
            <a:r>
              <a:rPr lang="en-US" sz="2400" b="1" dirty="0"/>
              <a:t> </a:t>
            </a:r>
            <a:r>
              <a:rPr lang="en-US" sz="2400" b="1" dirty="0" err="1"/>
              <a:t>bahwa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n </a:t>
            </a:r>
            <a:r>
              <a:rPr lang="en-US" sz="2400" dirty="0"/>
              <a:t>≥ 1</a:t>
            </a:r>
            <a:r>
              <a:rPr lang="en-US" sz="2400" dirty="0" smtClean="0"/>
              <a:t>,    </a:t>
            </a:r>
          </a:p>
          <a:p>
            <a:pPr marL="0" lv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1+2+3+4+5 … + n =n (n+1)/2 </a:t>
            </a:r>
            <a:r>
              <a:rPr lang="en-US" sz="2400" dirty="0" err="1"/>
              <a:t>melaui</a:t>
            </a:r>
            <a:r>
              <a:rPr lang="en-US" sz="2400" dirty="0"/>
              <a:t> </a:t>
            </a:r>
            <a:r>
              <a:rPr lang="en-US" sz="2400" dirty="0" err="1"/>
              <a:t>induksi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b="1" dirty="0" err="1"/>
              <a:t>Jawab</a:t>
            </a:r>
            <a:r>
              <a:rPr lang="en-US" sz="2400" b="1" dirty="0"/>
              <a:t> </a:t>
            </a:r>
          </a:p>
          <a:p>
            <a:pPr marL="0" lvl="0" indent="0">
              <a:buNone/>
            </a:pPr>
            <a:r>
              <a:rPr lang="en-US" sz="2400" b="1" dirty="0"/>
              <a:t>Basis </a:t>
            </a:r>
            <a:r>
              <a:rPr lang="en-US" sz="2400" b="1" dirty="0" err="1"/>
              <a:t>induksi</a:t>
            </a:r>
            <a:r>
              <a:rPr lang="en-US" sz="2400" b="1" dirty="0"/>
              <a:t> : p(1) </a:t>
            </a:r>
            <a:r>
              <a:rPr lang="en-US" sz="2400" b="1" dirty="0" err="1"/>
              <a:t>benar</a:t>
            </a:r>
            <a:r>
              <a:rPr lang="en-US" sz="2400" b="1" dirty="0"/>
              <a:t> </a:t>
            </a:r>
            <a:r>
              <a:rPr lang="en-US" sz="2400" b="1" dirty="0" err="1"/>
              <a:t>karena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n = 1 </a:t>
            </a:r>
            <a:r>
              <a:rPr lang="en-US" sz="2400" b="1" dirty="0" err="1"/>
              <a:t>yaitu</a:t>
            </a:r>
            <a:r>
              <a:rPr lang="en-US" sz="2400" b="1" dirty="0"/>
              <a:t> :</a:t>
            </a:r>
            <a:endParaRPr lang="id-ID" sz="2400" b="1" dirty="0"/>
          </a:p>
          <a:p>
            <a:pPr marL="0" lvl="0" indent="0">
              <a:buNone/>
            </a:pPr>
            <a:r>
              <a:rPr lang="id-ID" sz="2400" b="1" dirty="0"/>
              <a:t>1 = </a:t>
            </a:r>
            <a:r>
              <a:rPr lang="en-US" sz="2400" dirty="0"/>
              <a:t>n (n+1)/2</a:t>
            </a:r>
            <a:endParaRPr lang="id-ID" sz="2400" dirty="0"/>
          </a:p>
          <a:p>
            <a:pPr marL="0" lvl="0" indent="0">
              <a:buNone/>
            </a:pPr>
            <a:r>
              <a:rPr lang="id-ID" sz="2400" b="1" dirty="0"/>
              <a:t>1 = 1 (1+1)/2 </a:t>
            </a:r>
          </a:p>
          <a:p>
            <a:pPr marL="0" lvl="0" indent="0">
              <a:buNone/>
            </a:pPr>
            <a:r>
              <a:rPr lang="id-ID" sz="2400" b="1" dirty="0"/>
              <a:t>1 = 2/2</a:t>
            </a:r>
          </a:p>
          <a:p>
            <a:pPr marL="0" lvl="0" indent="0">
              <a:buNone/>
            </a:pPr>
            <a:r>
              <a:rPr lang="id-ID" sz="2400" b="1" dirty="0"/>
              <a:t>1 = 1 terbukti</a:t>
            </a:r>
            <a:endParaRPr lang="en-US" sz="2400" b="1" dirty="0"/>
          </a:p>
          <a:p>
            <a:pPr marL="0" lvl="0" indent="0">
              <a:buNone/>
            </a:pPr>
            <a:endParaRPr lang="id-ID" sz="1900" b="1" dirty="0"/>
          </a:p>
          <a:p>
            <a:pPr marL="0" indent="0">
              <a:buNone/>
            </a:pPr>
            <a:endParaRPr lang="id-ID" sz="1900" b="1" dirty="0"/>
          </a:p>
          <a:p>
            <a:pPr marL="0" lv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800" b="1" dirty="0"/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2BB6B2-6A0F-4A5A-8E79-BD1A9B0F2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579296" cy="609329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sz="2800" b="1" dirty="0" smtClean="0"/>
                  <a:t>Langkah </a:t>
                </a:r>
                <a:r>
                  <a:rPr lang="en-US" sz="2800" b="1" dirty="0" err="1"/>
                  <a:t>induksi</a:t>
                </a:r>
                <a:r>
                  <a:rPr lang="en-US" sz="2800" b="1" dirty="0"/>
                  <a:t> :  </a:t>
                </a:r>
                <a:r>
                  <a:rPr lang="en-US" sz="2800" b="1" dirty="0" err="1"/>
                  <a:t>jika</a:t>
                </a:r>
                <a:r>
                  <a:rPr lang="en-US" sz="2800" b="1" dirty="0"/>
                  <a:t> p(n) </a:t>
                </a:r>
                <a:r>
                  <a:rPr lang="en-US" sz="2800" b="1" dirty="0" err="1"/>
                  <a:t>benar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maka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kita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harus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memperlihatkan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bahwa</a:t>
                </a:r>
                <a:r>
                  <a:rPr lang="en-US" sz="2800" b="1" dirty="0"/>
                  <a:t> p(n+1)</a:t>
                </a:r>
                <a:r>
                  <a:rPr lang="id-ID" sz="2800" b="1" dirty="0"/>
                  <a:t> juga benar</a:t>
                </a:r>
                <a:endParaRPr lang="en-US" sz="2800" b="1" dirty="0"/>
              </a:p>
              <a:p>
                <a:pPr marL="0" lvl="0" indent="0">
                  <a:buNone/>
                </a:pPr>
                <a:r>
                  <a:rPr lang="en-US" sz="2400" dirty="0"/>
                  <a:t>1+2+3+4+5 … + n + (n+1)= (n+1) ((n+1)+1)/2</a:t>
                </a:r>
              </a:p>
              <a:p>
                <a:pPr marL="0" lvl="0" indent="0">
                  <a:buNone/>
                </a:pPr>
                <a:r>
                  <a:rPr lang="en-US" sz="2800" b="1" dirty="0" err="1"/>
                  <a:t>Pembuktiaanya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yaitu</a:t>
                </a:r>
                <a:r>
                  <a:rPr lang="en-US" sz="2800" b="1" dirty="0"/>
                  <a:t> : </a:t>
                </a:r>
                <a:endParaRPr lang="id-ID" sz="2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900" dirty="0">
                    <a:solidFill>
                      <a:srgbClr val="FF0000"/>
                    </a:solidFill>
                  </a:rPr>
                  <a:t>1+2+3+4+5 … + n </a:t>
                </a:r>
                <a:r>
                  <a:rPr lang="en-US" sz="1900" dirty="0"/>
                  <a:t>+ (n+1</a:t>
                </a:r>
                <a:r>
                  <a:rPr lang="en-US" sz="1900" dirty="0" smtClean="0"/>
                  <a:t>)   =</a:t>
                </a:r>
                <a:r>
                  <a:rPr lang="id-ID" sz="19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9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1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d-ID" sz="19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9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d-ID" sz="1900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d>
                          <m:dPr>
                            <m:ctrlPr>
                              <a:rPr lang="id-ID" sz="1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9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id-ID" sz="19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id-ID" sz="19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9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d-ID" sz="19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19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900" dirty="0"/>
                  <a:t> </a:t>
                </a:r>
                <a:endParaRPr lang="id-ID" sz="1900" dirty="0"/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d-ID" sz="19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d-ID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ctrlPr>
                                <a:rPr lang="id-ID" sz="1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d-ID" sz="19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9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id-ID" sz="1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d-ID" sz="19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num>
                        <m:den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d-ID" sz="19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ctrlPr>
                                <a:rPr lang="id-ID" sz="1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d-ID" sz="19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id-ID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ctrlPr>
                                <a:rPr lang="id-ID" sz="1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d-ID" sz="19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d-ID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d-ID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id-ID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ctrlPr>
                                <a:rPr lang="id-ID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sz="1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ctrlPr>
                                <a:rPr lang="id-ID" sz="1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d-ID" sz="19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ctrlPr>
                                <a:rPr lang="id-ID" sz="1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d-ID" sz="19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900" b="1" i="1" smtClean="0">
                          <a:latin typeface="Cambria Math" panose="02040503050406030204" pitchFamily="18" charset="0"/>
                        </a:rPr>
                        <m:t>𝒕𝒆𝒓𝒃𝒖𝒌𝒕𝒊</m:t>
                      </m:r>
                    </m:oMath>
                  </m:oMathPara>
                </a14:m>
                <a:endParaRPr lang="en-ID" sz="19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2BB6B2-6A0F-4A5A-8E79-BD1A9B0F2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579296" cy="6093296"/>
              </a:xfrm>
              <a:blipFill>
                <a:blip r:embed="rId2"/>
                <a:stretch>
                  <a:fillRect l="-127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88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69EC73-A40A-4DF3-8247-03C5253D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9" y="404664"/>
            <a:ext cx="8229600" cy="252264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rgbClr val="FF0000"/>
                </a:solidFill>
              </a:rPr>
              <a:t>Contoh 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702C17-5124-4655-9912-21FBCE80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40" y="980728"/>
            <a:ext cx="7957392" cy="4437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Gunakan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induksi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membuktikan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ganjil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positif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tabLst>
                <a:tab pos="180340" algn="l"/>
                <a:tab pos="5486400" algn="r"/>
                <a:tab pos="457200" algn="l"/>
              </a:tabLst>
            </a:pPr>
            <a:r>
              <a:rPr lang="en-US" sz="2000" b="1" u="sng" spc="0" dirty="0" err="1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Penyelesaian</a:t>
            </a:r>
            <a:r>
              <a:rPr lang="en-US" sz="2000" b="1" spc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id-ID" sz="2000" b="1" spc="-10" dirty="0">
              <a:solidFill>
                <a:schemeClr val="accent4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indent="-400050">
              <a:lnSpc>
                <a:spcPct val="150000"/>
              </a:lnSpc>
              <a:spcBef>
                <a:spcPts val="0"/>
              </a:spcBef>
              <a:buAutoNum type="romanLcParenBoth"/>
              <a:tabLst>
                <a:tab pos="180340" algn="l"/>
                <a:tab pos="5486400" algn="r"/>
                <a:tab pos="457200" algn="l"/>
              </a:tabLst>
            </a:pPr>
            <a:r>
              <a:rPr lang="en-US" sz="20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Basis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induksi</a:t>
            </a:r>
            <a:r>
              <a:rPr lang="en-US" sz="20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id-ID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ganjil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ganjil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</a:t>
            </a:r>
            <a:endParaRPr lang="id-ID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1698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</TotalTime>
  <Words>1029</Words>
  <Application>Microsoft Office PowerPoint</Application>
  <PresentationFormat>On-screen Show (4:3)</PresentationFormat>
  <Paragraphs>183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Wingdings 2</vt:lpstr>
      <vt:lpstr>Office Theme</vt:lpstr>
      <vt:lpstr>Blends</vt:lpstr>
      <vt:lpstr>Induksi Matematika</vt:lpstr>
      <vt:lpstr>DEFINISI INDUKSI MATEMATIKA</vt:lpstr>
      <vt:lpstr>Contoh 2</vt:lpstr>
      <vt:lpstr>PowerPoint Presentation</vt:lpstr>
      <vt:lpstr>PRINSIP INDUKSI MATEMATIKA</vt:lpstr>
      <vt:lpstr>PRINSIP INDUKSI MATEMATIKA</vt:lpstr>
      <vt:lpstr>PowerPoint Presentation</vt:lpstr>
      <vt:lpstr>PowerPoint Presentation</vt:lpstr>
      <vt:lpstr>Contoh </vt:lpstr>
      <vt:lpstr>Contoh </vt:lpstr>
      <vt:lpstr>PowerPoint Presentation</vt:lpstr>
      <vt:lpstr>PowerPoint Presentation</vt:lpstr>
      <vt:lpstr>contoh</vt:lpstr>
      <vt:lpstr>PowerPoint Presentation</vt:lpstr>
      <vt:lpstr>Prinsip Induksi yang Dirampatkan</vt:lpstr>
      <vt:lpstr>Contoh 5</vt:lpstr>
      <vt:lpstr>Solusi </vt:lpstr>
      <vt:lpstr>PowerPoint Presentation</vt:lpstr>
      <vt:lpstr>Contoh 6</vt:lpstr>
      <vt:lpstr>Solusi 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MATEMATIKA DISKRIT</dc:title>
  <dc:creator>L1</dc:creator>
  <cp:lastModifiedBy>User</cp:lastModifiedBy>
  <cp:revision>128</cp:revision>
  <dcterms:created xsi:type="dcterms:W3CDTF">2018-09-12T03:05:39Z</dcterms:created>
  <dcterms:modified xsi:type="dcterms:W3CDTF">2023-05-03T05:16:44Z</dcterms:modified>
</cp:coreProperties>
</file>