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9" r:id="rId8"/>
    <p:sldId id="276" r:id="rId9"/>
    <p:sldId id="269" r:id="rId10"/>
    <p:sldId id="287" r:id="rId11"/>
    <p:sldId id="288" r:id="rId12"/>
    <p:sldId id="289" r:id="rId13"/>
    <p:sldId id="279" r:id="rId14"/>
    <p:sldId id="282" r:id="rId15"/>
    <p:sldId id="270" r:id="rId16"/>
    <p:sldId id="271" r:id="rId17"/>
    <p:sldId id="290" r:id="rId18"/>
    <p:sldId id="277" r:id="rId19"/>
    <p:sldId id="272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2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50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25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112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56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28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75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2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9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8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65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4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224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56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F7ADCD-E90C-472F-8E00-383AAA340E51}" type="datetimeFigureOut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BFB1-6042-4BC6-90D0-316ECB2EC26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77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NUejxQUmck" TargetMode="External"/><Relationship Id="rId2" Type="http://schemas.openxmlformats.org/officeDocument/2006/relationships/hyperlink" Target="https://www.youtube.com/watch?v=5yMOn8bOiF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2046089"/>
          </a:xfrm>
        </p:spPr>
        <p:txBody>
          <a:bodyPr>
            <a:normAutofit/>
          </a:bodyPr>
          <a:lstStyle/>
          <a:p>
            <a:pPr algn="ctr"/>
            <a:r>
              <a:rPr lang="id-ID" sz="4400" dirty="0">
                <a:solidFill>
                  <a:schemeClr val="accent6">
                    <a:lumMod val="50000"/>
                  </a:schemeClr>
                </a:solidFill>
              </a:rPr>
              <a:t>MATEMATIKA DISKRIT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852936"/>
            <a:ext cx="7772400" cy="1296145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RELASI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6039" y="4842361"/>
            <a:ext cx="7772400" cy="1296145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Awit</a:t>
            </a:r>
            <a:r>
              <a:rPr lang="en-US" sz="36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M.Sakinah</a:t>
            </a:r>
            <a:endParaRPr lang="en-US" sz="36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6">
                  <a:lumMod val="50000"/>
                </a:schemeClr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awitsakinah@gmail.com</a:t>
            </a:r>
            <a:endParaRPr lang="en-US" sz="36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6">
                  <a:lumMod val="50000"/>
                </a:schemeClr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690687"/>
            <a:ext cx="7839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356102" cy="47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8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7180460" cy="50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0469-D09A-44B8-BE54-742EF46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3592"/>
            <a:ext cx="7055380" cy="611112"/>
          </a:xfrm>
        </p:spPr>
        <p:txBody>
          <a:bodyPr/>
          <a:lstStyle/>
          <a:p>
            <a:r>
              <a:rPr lang="id-ID" dirty="0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D581-336A-4917-A967-16F9FBFF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7272808" cy="5472609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1,2,3,4,6,8,9,10,11,12,15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dan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{2,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6,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15}. Jika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 P ke Q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habis dib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agi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peroleh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 algn="just">
              <a:buNone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R = {(2,2), (3,3), (4,4), (8,8), (15,15), (6,6), (12,2), (4,2), (6,2),(6,3), (8,2), (8,4), (9,3), (10,2), (12,3),(12,4),(12,6), (15,3)}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D376D-4797-4F4C-B3AE-301307AFFCC7}"/>
              </a:ext>
            </a:extLst>
          </p:cNvPr>
          <p:cNvSpPr/>
          <p:nvPr/>
        </p:nvSpPr>
        <p:spPr>
          <a:xfrm>
            <a:off x="827584" y="2852936"/>
            <a:ext cx="165618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  <a:p>
            <a:pPr algn="ctr"/>
            <a:r>
              <a:rPr lang="id-ID" dirty="0"/>
              <a:t>2</a:t>
            </a:r>
          </a:p>
          <a:p>
            <a:pPr algn="ctr"/>
            <a:r>
              <a:rPr lang="id-ID" dirty="0"/>
              <a:t>3</a:t>
            </a:r>
          </a:p>
          <a:p>
            <a:pPr algn="ctr"/>
            <a:r>
              <a:rPr lang="id-ID" dirty="0"/>
              <a:t>4</a:t>
            </a:r>
          </a:p>
          <a:p>
            <a:pPr algn="ctr"/>
            <a:r>
              <a:rPr lang="id-ID" dirty="0"/>
              <a:t>6</a:t>
            </a:r>
          </a:p>
          <a:p>
            <a:pPr algn="ctr"/>
            <a:r>
              <a:rPr lang="id-ID" dirty="0"/>
              <a:t>8</a:t>
            </a:r>
          </a:p>
          <a:p>
            <a:pPr algn="ctr"/>
            <a:r>
              <a:rPr lang="id-ID" dirty="0"/>
              <a:t>9</a:t>
            </a:r>
          </a:p>
          <a:p>
            <a:pPr algn="ctr"/>
            <a:r>
              <a:rPr lang="id-ID" dirty="0"/>
              <a:t>10</a:t>
            </a:r>
          </a:p>
          <a:p>
            <a:pPr algn="ctr"/>
            <a:r>
              <a:rPr lang="id-ID" dirty="0"/>
              <a:t>11</a:t>
            </a:r>
          </a:p>
          <a:p>
            <a:pPr algn="ctr"/>
            <a:r>
              <a:rPr lang="id-ID" dirty="0"/>
              <a:t>12</a:t>
            </a:r>
          </a:p>
          <a:p>
            <a:pPr algn="ctr"/>
            <a:r>
              <a:rPr lang="id-ID" dirty="0"/>
              <a:t>15</a:t>
            </a:r>
          </a:p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BD508-AE07-4A17-9E24-510A902FDB68}"/>
              </a:ext>
            </a:extLst>
          </p:cNvPr>
          <p:cNvSpPr/>
          <p:nvPr/>
        </p:nvSpPr>
        <p:spPr>
          <a:xfrm>
            <a:off x="3851218" y="2852936"/>
            <a:ext cx="165618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  <a:p>
            <a:pPr algn="ctr"/>
            <a:r>
              <a:rPr lang="id-ID" dirty="0"/>
              <a:t>2</a:t>
            </a:r>
          </a:p>
          <a:p>
            <a:pPr algn="ctr"/>
            <a:r>
              <a:rPr lang="id-ID" dirty="0"/>
              <a:t>3</a:t>
            </a:r>
          </a:p>
          <a:p>
            <a:pPr algn="ctr"/>
            <a:r>
              <a:rPr lang="id-ID" dirty="0"/>
              <a:t>4</a:t>
            </a:r>
          </a:p>
          <a:p>
            <a:pPr algn="ctr"/>
            <a:r>
              <a:rPr lang="id-ID" dirty="0"/>
              <a:t>6</a:t>
            </a:r>
          </a:p>
          <a:p>
            <a:pPr algn="ctr"/>
            <a:r>
              <a:rPr lang="id-ID" dirty="0"/>
              <a:t>8</a:t>
            </a:r>
          </a:p>
          <a:p>
            <a:pPr algn="ctr"/>
            <a:r>
              <a:rPr lang="id-ID" dirty="0"/>
              <a:t>15</a:t>
            </a:r>
          </a:p>
          <a:p>
            <a:pPr algn="ctr"/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0FB071-9574-4F9D-A549-27F33C5C0D3E}"/>
              </a:ext>
            </a:extLst>
          </p:cNvPr>
          <p:cNvCxnSpPr/>
          <p:nvPr/>
        </p:nvCxnSpPr>
        <p:spPr>
          <a:xfrm>
            <a:off x="1655676" y="3356992"/>
            <a:ext cx="29163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25713-287D-4DCE-8BDF-E6548995E9FF}"/>
              </a:ext>
            </a:extLst>
          </p:cNvPr>
          <p:cNvCxnSpPr/>
          <p:nvPr/>
        </p:nvCxnSpPr>
        <p:spPr>
          <a:xfrm>
            <a:off x="1762986" y="3645024"/>
            <a:ext cx="29163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A283A-D67A-4C9C-992D-C91E4ACE1592}"/>
              </a:ext>
            </a:extLst>
          </p:cNvPr>
          <p:cNvCxnSpPr/>
          <p:nvPr/>
        </p:nvCxnSpPr>
        <p:spPr>
          <a:xfrm>
            <a:off x="1700211" y="3933056"/>
            <a:ext cx="29163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00D06-53B8-434A-B640-2E3BF6377585}"/>
              </a:ext>
            </a:extLst>
          </p:cNvPr>
          <p:cNvCxnSpPr/>
          <p:nvPr/>
        </p:nvCxnSpPr>
        <p:spPr>
          <a:xfrm>
            <a:off x="1751643" y="4515396"/>
            <a:ext cx="29163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FC583-7ECE-4B16-8ADF-21BDB7BA0480}"/>
              </a:ext>
            </a:extLst>
          </p:cNvPr>
          <p:cNvCxnSpPr/>
          <p:nvPr/>
        </p:nvCxnSpPr>
        <p:spPr>
          <a:xfrm>
            <a:off x="1762986" y="4221088"/>
            <a:ext cx="29163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8C1E1-A8BC-45DA-9660-503643D5CD4E}"/>
              </a:ext>
            </a:extLst>
          </p:cNvPr>
          <p:cNvCxnSpPr>
            <a:cxnSpLocks/>
          </p:cNvCxnSpPr>
          <p:nvPr/>
        </p:nvCxnSpPr>
        <p:spPr>
          <a:xfrm flipV="1">
            <a:off x="1709331" y="3882189"/>
            <a:ext cx="2826665" cy="4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6FC61-8231-48F0-B24E-57FA38D2F91C}"/>
              </a:ext>
            </a:extLst>
          </p:cNvPr>
          <p:cNvCxnSpPr>
            <a:cxnSpLocks/>
          </p:cNvCxnSpPr>
          <p:nvPr/>
        </p:nvCxnSpPr>
        <p:spPr>
          <a:xfrm flipV="1">
            <a:off x="1655676" y="5206904"/>
            <a:ext cx="3132348" cy="56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A742-61FE-49AD-8CE6-3C8B4539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319824"/>
            <a:ext cx="7055380" cy="1400530"/>
          </a:xfrm>
        </p:spPr>
        <p:txBody>
          <a:bodyPr/>
          <a:lstStyle/>
          <a:p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</a:t>
            </a:r>
            <a:r>
              <a:rPr lang="en-ID" dirty="0" err="1" smtClean="0"/>
              <a:t>matriks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231C2-9C88-48D3-BC63-1E4B87AF2648}"/>
                  </a:ext>
                </a:extLst>
              </p:cNvPr>
              <p:cNvSpPr txBox="1"/>
              <p:nvPr/>
            </p:nvSpPr>
            <p:spPr>
              <a:xfrm>
                <a:off x="3694814" y="2860158"/>
                <a:ext cx="2647648" cy="285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ID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d-ID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ID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ID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d-ID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ID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231C2-9C88-48D3-BC63-1E4B87AF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814" y="2860158"/>
                <a:ext cx="2647648" cy="2850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EAF240F-4E18-4641-88C5-F060C5ABCE7C}"/>
              </a:ext>
            </a:extLst>
          </p:cNvPr>
          <p:cNvSpPr/>
          <p:nvPr/>
        </p:nvSpPr>
        <p:spPr>
          <a:xfrm>
            <a:off x="3290013" y="2780928"/>
            <a:ext cx="42518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700" dirty="0"/>
              <a:t>1</a:t>
            </a:r>
          </a:p>
          <a:p>
            <a:pPr algn="ctr"/>
            <a:r>
              <a:rPr lang="id-ID" sz="1700" dirty="0"/>
              <a:t>2</a:t>
            </a:r>
          </a:p>
          <a:p>
            <a:pPr algn="ctr"/>
            <a:r>
              <a:rPr lang="id-ID" sz="1700" dirty="0"/>
              <a:t>3</a:t>
            </a:r>
          </a:p>
          <a:p>
            <a:pPr algn="ctr"/>
            <a:r>
              <a:rPr lang="id-ID" sz="1700" dirty="0"/>
              <a:t>4</a:t>
            </a:r>
          </a:p>
          <a:p>
            <a:pPr algn="ctr"/>
            <a:r>
              <a:rPr lang="id-ID" sz="1700" dirty="0"/>
              <a:t>6</a:t>
            </a:r>
          </a:p>
          <a:p>
            <a:pPr algn="ctr"/>
            <a:r>
              <a:rPr lang="id-ID" sz="1700" dirty="0"/>
              <a:t>8</a:t>
            </a:r>
          </a:p>
          <a:p>
            <a:pPr algn="ctr"/>
            <a:r>
              <a:rPr lang="id-ID" sz="1700" dirty="0"/>
              <a:t>9</a:t>
            </a:r>
          </a:p>
          <a:p>
            <a:pPr algn="ctr"/>
            <a:r>
              <a:rPr lang="id-ID" sz="1700" dirty="0"/>
              <a:t>10</a:t>
            </a:r>
          </a:p>
          <a:p>
            <a:pPr algn="ctr"/>
            <a:r>
              <a:rPr lang="id-ID" sz="1700" dirty="0"/>
              <a:t>11</a:t>
            </a:r>
          </a:p>
          <a:p>
            <a:pPr algn="ctr"/>
            <a:r>
              <a:rPr lang="id-ID" sz="1700" dirty="0"/>
              <a:t>12</a:t>
            </a:r>
          </a:p>
          <a:p>
            <a:pPr algn="ctr"/>
            <a:r>
              <a:rPr lang="id-ID" sz="1700" dirty="0"/>
              <a:t>15</a:t>
            </a:r>
          </a:p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81333-2F73-4CFB-AF5C-DC27E196CB65}"/>
              </a:ext>
            </a:extLst>
          </p:cNvPr>
          <p:cNvSpPr/>
          <p:nvPr/>
        </p:nvSpPr>
        <p:spPr>
          <a:xfrm>
            <a:off x="3694814" y="2580550"/>
            <a:ext cx="2668486" cy="27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2    3     4     6     8    15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79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62574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rgbClr val="FF0000"/>
                </a:solidFill>
                <a:effectLst/>
              </a:rPr>
              <a:t>Sifat-Sifat Relasi Biner </a:t>
            </a:r>
            <a:endParaRPr lang="en-US" sz="40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3" y="836712"/>
            <a:ext cx="7074445" cy="554461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Sifat Refleksif dan Irrefleksif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Definisi : (Sifat Refleksif)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refleksif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</a:p>
          <a:p>
            <a:pPr marL="0" indent="0">
              <a:buNone/>
            </a:pP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A = {1,2,3,4}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Relasi R = {(1, 1), (1, 3), (2, 1), (2, 2), (3, 3), (4, 2), (4, 3), (4, 4)} </a:t>
            </a: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maka untuk melihat sifat reflektifnya yaitu (1,1), (2,2), (3,3) dan (4,4)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Kontraposisi : (Sifat Irrefleksif)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refleksif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sedemikian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 = {(1, 1), (2, 2), (2, 3), (4, 2), (4, 3), (4, 4) } </a:t>
            </a:r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Untuk melihat irreflektif yaitu karena tidak ada (3,3) bukan elemen R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6" y="1690654"/>
            <a:ext cx="1876244" cy="16878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804248" y="2534571"/>
            <a:ext cx="463508" cy="46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5373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96752"/>
            <a:ext cx="6048672" cy="61206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Sifat Simetrik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Setangkup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simetrik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dirty="0"/>
              <a:t>(a, b)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R, </a:t>
            </a:r>
            <a:r>
              <a:rPr lang="en-US" dirty="0" err="1"/>
              <a:t>maka</a:t>
            </a:r>
            <a:r>
              <a:rPr lang="en-US" dirty="0"/>
              <a:t> (b, a)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R</a:t>
            </a:r>
            <a:r>
              <a:rPr lang="en-US" dirty="0"/>
              <a:t>.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404664"/>
            <a:ext cx="551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sz="3200" b="1" dirty="0"/>
              <a:t>Sifat Simetrik dan Asimetrik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6640835" cy="38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80648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404664"/>
            <a:ext cx="6098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sz="3200" b="1" dirty="0"/>
              <a:t>Sifat Simetrik dan </a:t>
            </a:r>
            <a:r>
              <a:rPr lang="id-ID" sz="3200" b="1" dirty="0" smtClean="0"/>
              <a:t>A</a:t>
            </a:r>
            <a:r>
              <a:rPr lang="en-US" sz="3200" b="1" dirty="0" err="1" smtClean="0"/>
              <a:t>nti</a:t>
            </a:r>
            <a:r>
              <a:rPr lang="en-US" sz="3200" b="1" dirty="0" smtClean="0"/>
              <a:t> </a:t>
            </a:r>
            <a:r>
              <a:rPr lang="id-ID" sz="3200" b="1" dirty="0" smtClean="0"/>
              <a:t>simetrik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52936"/>
            <a:ext cx="6002808" cy="3879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27360"/>
            <a:ext cx="7200800" cy="1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9651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44034"/>
          </a:xfrm>
        </p:spPr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63754" cy="3514531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Misal A = {1, 2, 3, 4}, dan relasi R didefinisikan pada himpunan A, maka </a:t>
            </a:r>
          </a:p>
          <a:p>
            <a:pPr marL="457200" indent="-457200"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= {(1, 1), (1, 2), (2, 1), (2, 2), (2, 4), (4, 2), (4, 4) }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simteris, irefleksif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R = {(1, 1), (2, 3), (2, 4), (3, 2)} asimetris</a:t>
            </a:r>
          </a:p>
          <a:p>
            <a:pPr marL="457200" indent="-457200">
              <a:buFont typeface="Wingdings 3" charset="2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= {(1, 1), (2, 2), (3, 3)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, (4,4)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refleksif dan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antisimetris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 3" charset="2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= {(1, 1), (1, 2), (2, 2), (2, 3) }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asimetris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 3" charset="2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= {(1, 1), 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(3, 3), 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}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simteris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882" y="332656"/>
            <a:ext cx="8586614" cy="25202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Sifat Transitif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Menghantar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Definisi 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bersifat transitif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id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30507"/>
              </p:ext>
            </p:extLst>
          </p:nvPr>
        </p:nvGraphicFramePr>
        <p:xfrm>
          <a:off x="5580112" y="3257116"/>
          <a:ext cx="30598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dirty="0" smtClean="0"/>
                        <a:t>3,2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2,1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3,1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smtClean="0"/>
                        <a:t>4,2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2,1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4,1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smtClean="0"/>
                        <a:t>4,3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3,1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4,1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smtClean="0"/>
                        <a:t>4,3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3,2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4,2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6713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smtClean="0"/>
                        <a:t>2,4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4,2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2,2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79139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29450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id-ID" smtClean="0"/>
                        <a:t>1,1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1,1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1,1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9217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9882" y="3248518"/>
            <a:ext cx="4770190" cy="31242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</a:p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Misal A = {1,2,3,4} dan relasi R didefisikan himpunan A </a:t>
            </a:r>
          </a:p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Maka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dibawab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transitif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R ={(2,1),(3,1),(3,2),(4,1),(4,2),(4,3)}</a:t>
            </a:r>
          </a:p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= {(1, 1), (2, 3), (2, 4), (4, 2) } </a:t>
            </a:r>
          </a:p>
          <a:p>
            <a:r>
              <a:rPr lang="id-ID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{(1, 1), (2, 2), (3, 3), (4, 4) }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67944" y="5373216"/>
            <a:ext cx="144016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0" y="4653136"/>
            <a:ext cx="64807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5220072" y="3717032"/>
            <a:ext cx="288032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920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309687"/>
            <a:ext cx="8696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096565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www.youtube.com/watch?v=5yMOn8bOiFs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youtu.be/NNUejxQUmck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519405" cy="4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302257" cy="44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844159" cy="49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180" y="926494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Definisi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relasi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142" y="1988840"/>
            <a:ext cx="8229600" cy="2016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Relasi adalah hubungan antara elemen himpunan dengan elemen himpunan yang lain.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paling mudah untuk menyatakan hubungan antara elemen 2 himpunan adalah dengan himpunan pasangan terurut. Himpunan pasangan terurut diperoleh dari perkalian kartesian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414908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Definisi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Perkalian kartesian (Cartesian products) antara himpunan A dan B ditulis: A x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didefinisikan sebagai semua himpunan pasangan terurut dengan komponen 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adalah anggota himpunan A dan komponen kedua adalah anggota himpunan 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Notasi : A x B = { (x,y) / xϵA dan yϵB}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 noGrp="1"/>
          </p:cNvSpPr>
          <p:nvPr>
            <p:ph idx="1"/>
          </p:nvPr>
        </p:nvSpPr>
        <p:spPr>
          <a:xfrm>
            <a:off x="107504" y="1052736"/>
            <a:ext cx="8748464" cy="540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id-ID" sz="1900" b="1" dirty="0"/>
              <a:t>Definisi 2</a:t>
            </a:r>
            <a:endParaRPr lang="en-US" sz="1900" dirty="0"/>
          </a:p>
          <a:p>
            <a:pPr marL="0" indent="0">
              <a:buNone/>
            </a:pPr>
            <a:r>
              <a:rPr lang="id-ID" sz="1900" dirty="0"/>
              <a:t>Relasi biner R antara A dan B adalah himpunan bagian dari A x B. A disebut daerah asal dari R (domain) dan B disebut daerah hasil (range) dari R.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Notasi</a:t>
            </a:r>
            <a:r>
              <a:rPr lang="en-US" sz="1900" dirty="0"/>
              <a:t>: </a:t>
            </a:r>
            <a:r>
              <a:rPr lang="en-US" sz="1900" i="1" dirty="0"/>
              <a:t>R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</a:t>
            </a:r>
            <a:r>
              <a:rPr lang="en-US" sz="1900" dirty="0"/>
              <a:t> (</a:t>
            </a:r>
            <a:r>
              <a:rPr lang="en-US" sz="1900" i="1" dirty="0"/>
              <a:t>A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</a:t>
            </a:r>
            <a:r>
              <a:rPr lang="en-US" sz="1900" dirty="0"/>
              <a:t> </a:t>
            </a:r>
            <a:r>
              <a:rPr lang="en-US" sz="1900" i="1" dirty="0"/>
              <a:t>B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 err="1"/>
              <a:t>Jika</a:t>
            </a:r>
            <a:r>
              <a:rPr lang="en-US" sz="1900" dirty="0"/>
              <a:t> (</a:t>
            </a:r>
            <a:r>
              <a:rPr lang="en-US" sz="1900" dirty="0" err="1"/>
              <a:t>a,b</a:t>
            </a:r>
            <a:r>
              <a:rPr lang="en-US" sz="1900" dirty="0"/>
              <a:t>)</a:t>
            </a:r>
            <a:r>
              <a:rPr lang="en-US" sz="1900" dirty="0">
                <a:sym typeface="Symbol" panose="05050102010706020507" pitchFamily="18" charset="2"/>
              </a:rPr>
              <a:t>  R, </a:t>
            </a:r>
            <a:r>
              <a:rPr lang="en-US" sz="1900" dirty="0" err="1">
                <a:sym typeface="Symbol" panose="05050102010706020507" pitchFamily="18" charset="2"/>
              </a:rPr>
              <a:t>maka</a:t>
            </a:r>
            <a:r>
              <a:rPr lang="en-US" sz="1900" dirty="0">
                <a:sym typeface="Symbol" panose="05050102010706020507" pitchFamily="18" charset="2"/>
              </a:rPr>
              <a:t>  </a:t>
            </a:r>
            <a:r>
              <a:rPr lang="en-US" sz="1900" dirty="0" err="1">
                <a:sym typeface="Symbol" panose="05050102010706020507" pitchFamily="18" charset="2"/>
              </a:rPr>
              <a:t>notasi</a:t>
            </a:r>
            <a:r>
              <a:rPr lang="en-US" sz="1900" dirty="0">
                <a:sym typeface="Symbol" panose="05050102010706020507" pitchFamily="18" charset="2"/>
              </a:rPr>
              <a:t> a R b </a:t>
            </a:r>
            <a:r>
              <a:rPr lang="en-US" sz="1900" dirty="0" err="1">
                <a:sym typeface="Symbol" panose="05050102010706020507" pitchFamily="18" charset="2"/>
              </a:rPr>
              <a:t>artinya</a:t>
            </a:r>
            <a:r>
              <a:rPr lang="en-US" sz="1900" dirty="0">
                <a:sym typeface="Symbol" panose="05050102010706020507" pitchFamily="18" charset="2"/>
              </a:rPr>
              <a:t> a </a:t>
            </a:r>
            <a:r>
              <a:rPr lang="en-US" sz="1900" dirty="0" err="1">
                <a:sym typeface="Symbol" panose="05050102010706020507" pitchFamily="18" charset="2"/>
              </a:rPr>
              <a:t>dihubungkan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dengan</a:t>
            </a:r>
            <a:r>
              <a:rPr lang="en-US" sz="1900" dirty="0">
                <a:sym typeface="Symbol" panose="05050102010706020507" pitchFamily="18" charset="2"/>
              </a:rPr>
              <a:t> b </a:t>
            </a:r>
            <a:r>
              <a:rPr lang="en-US" sz="1900" dirty="0" err="1">
                <a:sym typeface="Symbol" panose="05050102010706020507" pitchFamily="18" charset="2"/>
              </a:rPr>
              <a:t>oleh</a:t>
            </a:r>
            <a:r>
              <a:rPr lang="en-US" sz="1900" dirty="0">
                <a:sym typeface="Symbol" panose="05050102010706020507" pitchFamily="18" charset="2"/>
              </a:rPr>
              <a:t> R </a:t>
            </a:r>
            <a:r>
              <a:rPr lang="en-US" sz="1900" dirty="0" err="1">
                <a:sym typeface="Symbol" panose="05050102010706020507" pitchFamily="18" charset="2"/>
              </a:rPr>
              <a:t>dan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jika</a:t>
            </a:r>
            <a:r>
              <a:rPr lang="en-US" sz="1900" dirty="0"/>
              <a:t> (</a:t>
            </a:r>
            <a:r>
              <a:rPr lang="en-US" sz="1900" dirty="0" err="1"/>
              <a:t>a,b</a:t>
            </a:r>
            <a:r>
              <a:rPr lang="en-US" sz="1900" dirty="0"/>
              <a:t>)</a:t>
            </a:r>
            <a:r>
              <a:rPr lang="en-US" sz="1900" dirty="0">
                <a:sym typeface="Symbol" panose="05050102010706020507" pitchFamily="18" charset="2"/>
              </a:rPr>
              <a:t>   R, </a:t>
            </a:r>
            <a:r>
              <a:rPr lang="en-US" sz="1900" dirty="0" err="1">
                <a:sym typeface="Symbol" panose="05050102010706020507" pitchFamily="18" charset="2"/>
              </a:rPr>
              <a:t>maka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notasinya</a:t>
            </a:r>
            <a:r>
              <a:rPr lang="en-US" sz="1900" dirty="0">
                <a:sym typeface="Symbol" panose="05050102010706020507" pitchFamily="18" charset="2"/>
              </a:rPr>
              <a:t> a R b </a:t>
            </a:r>
            <a:r>
              <a:rPr lang="en-US" sz="1900" dirty="0" err="1">
                <a:sym typeface="Symbol" panose="05050102010706020507" pitchFamily="18" charset="2"/>
              </a:rPr>
              <a:t>artinya</a:t>
            </a:r>
            <a:r>
              <a:rPr lang="en-US" sz="1900" dirty="0">
                <a:sym typeface="Symbol" panose="05050102010706020507" pitchFamily="18" charset="2"/>
              </a:rPr>
              <a:t> a </a:t>
            </a:r>
            <a:r>
              <a:rPr lang="en-US" sz="1900" dirty="0" err="1">
                <a:sym typeface="Symbol" panose="05050102010706020507" pitchFamily="18" charset="2"/>
              </a:rPr>
              <a:t>tidak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dihubungkan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dengan</a:t>
            </a:r>
            <a:r>
              <a:rPr lang="en-US" sz="1900" dirty="0">
                <a:sym typeface="Symbol" panose="05050102010706020507" pitchFamily="18" charset="2"/>
              </a:rPr>
              <a:t> b </a:t>
            </a:r>
            <a:r>
              <a:rPr lang="en-US" sz="1900" dirty="0" err="1">
                <a:sym typeface="Symbol" panose="05050102010706020507" pitchFamily="18" charset="2"/>
              </a:rPr>
              <a:t>oleh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r>
              <a:rPr lang="en-US" sz="1900" dirty="0" err="1">
                <a:sym typeface="Symbol" panose="05050102010706020507" pitchFamily="18" charset="2"/>
              </a:rPr>
              <a:t>relasi</a:t>
            </a:r>
            <a:r>
              <a:rPr lang="en-US" sz="1900" dirty="0">
                <a:sym typeface="Symbol" panose="05050102010706020507" pitchFamily="18" charset="2"/>
              </a:rPr>
              <a:t> R</a:t>
            </a:r>
            <a:endParaRPr lang="en-US" sz="1900" dirty="0"/>
          </a:p>
          <a:p>
            <a:pPr marL="0" lvl="0" indent="0">
              <a:buNone/>
            </a:pPr>
            <a:r>
              <a:rPr lang="en-US" sz="1900" b="1" dirty="0" err="1"/>
              <a:t>Contoh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A </a:t>
            </a:r>
            <a:r>
              <a:rPr lang="en-US" sz="1900" dirty="0"/>
              <a:t>= {</a:t>
            </a:r>
            <a:r>
              <a:rPr lang="en-US" sz="1900" dirty="0" err="1"/>
              <a:t>Naruto</a:t>
            </a:r>
            <a:r>
              <a:rPr lang="en-US" sz="1900" dirty="0"/>
              <a:t>, </a:t>
            </a:r>
            <a:r>
              <a:rPr lang="en-US" sz="1900" dirty="0" err="1"/>
              <a:t>ichigo</a:t>
            </a:r>
            <a:r>
              <a:rPr lang="en-US" sz="1900" dirty="0"/>
              <a:t>, </a:t>
            </a:r>
            <a:r>
              <a:rPr lang="en-US" sz="1900" dirty="0" err="1"/>
              <a:t>sarutobi</a:t>
            </a: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B</a:t>
            </a:r>
            <a:r>
              <a:rPr lang="id-ID" sz="1900" dirty="0"/>
              <a:t> </a:t>
            </a:r>
            <a:r>
              <a:rPr lang="en-US" sz="1900" dirty="0"/>
              <a:t>=</a:t>
            </a:r>
            <a:r>
              <a:rPr lang="id-ID" sz="1900" dirty="0"/>
              <a:t> </a:t>
            </a:r>
            <a:r>
              <a:rPr lang="en-US" sz="1900" dirty="0"/>
              <a:t>{</a:t>
            </a:r>
            <a:r>
              <a:rPr lang="en-US" sz="1900" dirty="0" err="1">
                <a:solidFill>
                  <a:srgbClr val="FF0000"/>
                </a:solidFill>
              </a:rPr>
              <a:t>Logmat</a:t>
            </a:r>
            <a:r>
              <a:rPr lang="en-US" sz="1900" dirty="0"/>
              <a:t>, </a:t>
            </a:r>
            <a:r>
              <a:rPr lang="en-US" sz="1900" dirty="0" err="1">
                <a:solidFill>
                  <a:srgbClr val="FF0000"/>
                </a:solidFill>
              </a:rPr>
              <a:t>Matdisk</a:t>
            </a:r>
            <a:r>
              <a:rPr lang="en-US" sz="1900" dirty="0"/>
              <a:t>,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Komnum</a:t>
            </a:r>
            <a:r>
              <a:rPr lang="en-US" sz="1900" dirty="0"/>
              <a:t>, </a:t>
            </a:r>
            <a:r>
              <a:rPr lang="en-US" sz="1900" dirty="0" err="1"/>
              <a:t>Kalkulus</a:t>
            </a:r>
            <a:r>
              <a:rPr lang="en-US" sz="1900" dirty="0"/>
              <a:t>, </a:t>
            </a:r>
            <a:r>
              <a:rPr lang="en-US" sz="1900" dirty="0" err="1"/>
              <a:t>Aljabar</a:t>
            </a:r>
            <a:r>
              <a:rPr lang="id-ID" sz="1900" dirty="0"/>
              <a:t>, </a:t>
            </a:r>
            <a:r>
              <a:rPr lang="id-ID" sz="1900" dirty="0">
                <a:solidFill>
                  <a:srgbClr val="FF0000"/>
                </a:solidFill>
              </a:rPr>
              <a:t>statistika</a:t>
            </a:r>
            <a:r>
              <a:rPr lang="en-US" sz="1900" dirty="0"/>
              <a:t>}.</a:t>
            </a:r>
          </a:p>
          <a:p>
            <a:pPr marL="0" indent="0">
              <a:buNone/>
            </a:pPr>
            <a:r>
              <a:rPr lang="en-US" sz="1900" dirty="0" err="1"/>
              <a:t>Sebutkan</a:t>
            </a:r>
            <a:r>
              <a:rPr lang="en-US" sz="1900" dirty="0"/>
              <a:t> </a:t>
            </a:r>
            <a:r>
              <a:rPr lang="en-US" sz="1900" dirty="0" err="1"/>
              <a:t>himpunan</a:t>
            </a:r>
            <a:r>
              <a:rPr lang="en-US" sz="1900" dirty="0"/>
              <a:t> yang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/>
              <a:t>pasangan</a:t>
            </a:r>
            <a:r>
              <a:rPr lang="en-US" sz="1900" dirty="0"/>
              <a:t> </a:t>
            </a:r>
            <a:r>
              <a:rPr lang="en-US" sz="1900" dirty="0" err="1"/>
              <a:t>terurut</a:t>
            </a:r>
            <a:r>
              <a:rPr lang="en-US" sz="1900" dirty="0"/>
              <a:t> dan </a:t>
            </a:r>
            <a:r>
              <a:rPr lang="en-US" sz="1900" dirty="0" err="1"/>
              <a:t>jika</a:t>
            </a:r>
            <a:r>
              <a:rPr lang="en-US" sz="1900" dirty="0"/>
              <a:t> R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mata</a:t>
            </a:r>
            <a:r>
              <a:rPr lang="en-US" sz="1900" dirty="0"/>
              <a:t> </a:t>
            </a:r>
            <a:r>
              <a:rPr lang="en-US" sz="1900" dirty="0" err="1"/>
              <a:t>kuliah</a:t>
            </a:r>
            <a:r>
              <a:rPr lang="en-US" sz="1900" dirty="0"/>
              <a:t> yang </a:t>
            </a:r>
            <a:r>
              <a:rPr lang="en-US" sz="1900" dirty="0" err="1"/>
              <a:t>diambil</a:t>
            </a:r>
            <a:r>
              <a:rPr lang="en-US" sz="1900" dirty="0"/>
              <a:t> pada semester </a:t>
            </a:r>
            <a:r>
              <a:rPr lang="en-US" sz="1900" dirty="0" err="1"/>
              <a:t>ganjil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mana </a:t>
            </a:r>
            <a:r>
              <a:rPr lang="en-US" sz="1900" dirty="0" err="1"/>
              <a:t>saja</a:t>
            </a:r>
            <a:r>
              <a:rPr lang="en-US" sz="1900" dirty="0"/>
              <a:t> yang </a:t>
            </a:r>
            <a:r>
              <a:rPr lang="en-US" sz="1900" dirty="0" err="1"/>
              <a:t>berelasi</a:t>
            </a:r>
            <a:r>
              <a:rPr lang="en-US" sz="1900" dirty="0"/>
              <a:t> dan mana </a:t>
            </a:r>
            <a:r>
              <a:rPr lang="en-US" sz="1900" dirty="0" err="1"/>
              <a:t>saja</a:t>
            </a:r>
            <a:r>
              <a:rPr lang="en-US" sz="1900" dirty="0"/>
              <a:t>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berelasi</a:t>
            </a:r>
            <a:r>
              <a:rPr lang="en-US" sz="1900" dirty="0"/>
              <a:t>.</a:t>
            </a:r>
            <a:endParaRPr lang="id-ID" sz="1900" dirty="0"/>
          </a:p>
          <a:p>
            <a:pPr marL="0" indent="0">
              <a:buNone/>
            </a:pPr>
            <a:r>
              <a:rPr lang="id-ID" sz="1900" dirty="0"/>
              <a:t>R= {(naruto, logmat), (naruto, matdisk), . . ., (sarutobi, statistika)}</a:t>
            </a:r>
            <a:endParaRPr lang="en-US" sz="19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115616" y="1844824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347864" y="198884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40059E-DBEB-499E-8513-E9EE30939A72}"/>
              </a:ext>
            </a:extLst>
          </p:cNvPr>
          <p:cNvCxnSpPr>
            <a:cxnSpLocks/>
          </p:cNvCxnSpPr>
          <p:nvPr/>
        </p:nvCxnSpPr>
        <p:spPr>
          <a:xfrm flipH="1">
            <a:off x="4788024" y="3068960"/>
            <a:ext cx="144016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031389" cy="43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878" y="1124744"/>
            <a:ext cx="8229600" cy="606896"/>
          </a:xfrm>
        </p:spPr>
        <p:txBody>
          <a:bodyPr>
            <a:normAutofit fontScale="90000"/>
          </a:bodyPr>
          <a:lstStyle/>
          <a:p>
            <a:r>
              <a:rPr lang="id-ID" sz="4000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Representasi</a:t>
            </a:r>
            <a:r>
              <a:rPr lang="en-US" sz="4000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spc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Relasi</a:t>
            </a:r>
            <a:endParaRPr lang="en-US" sz="4400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878" y="1988840"/>
            <a:ext cx="8514605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Dalam penerapannya suatu relasi dalam direpresentasikan dalam berbagai bentuk, sebagai berikut :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Representasi Relasi dengan Diagram Panah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Representasi Relasi dalam Sistem Koordinat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Representasi Relasi dengan Tabel</a:t>
            </a:r>
            <a:endParaRPr lang="en-US" b="1" dirty="0"/>
          </a:p>
          <a:p>
            <a:pPr marL="0" lvl="0" indent="0">
              <a:buNone/>
            </a:pPr>
            <a:r>
              <a:rPr lang="id-ID" b="1" dirty="0"/>
              <a:t>Representasi Relasi pada Himpunan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Representasi Relasi dengan Matriks</a:t>
            </a:r>
            <a:endParaRPr lang="en-US" b="1" dirty="0"/>
          </a:p>
          <a:p>
            <a:pPr marL="0" lv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Representasi Relasi dengan Graf Berarah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84168" y="2852936"/>
            <a:ext cx="0" cy="259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52120" y="5229200"/>
            <a:ext cx="30273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32347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1606</TotalTime>
  <Words>985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Century Gothic</vt:lpstr>
      <vt:lpstr>Symbol</vt:lpstr>
      <vt:lpstr>Wingdings 2</vt:lpstr>
      <vt:lpstr>Wingdings 3</vt:lpstr>
      <vt:lpstr>Ion</vt:lpstr>
      <vt:lpstr>MATEMATIKA DISKRIT</vt:lpstr>
      <vt:lpstr>PowerPoint Presentation</vt:lpstr>
      <vt:lpstr>PowerPoint Presentation</vt:lpstr>
      <vt:lpstr>PowerPoint Presentation</vt:lpstr>
      <vt:lpstr>PowerPoint Presentation</vt:lpstr>
      <vt:lpstr>Definisi relasi</vt:lpstr>
      <vt:lpstr>PowerPoint Presentation</vt:lpstr>
      <vt:lpstr>PowerPoint Presentation</vt:lpstr>
      <vt:lpstr>Representasi Relasi</vt:lpstr>
      <vt:lpstr>PowerPoint Presentation</vt:lpstr>
      <vt:lpstr>PowerPoint Presentation</vt:lpstr>
      <vt:lpstr>PowerPoint Presentation</vt:lpstr>
      <vt:lpstr>contoh</vt:lpstr>
      <vt:lpstr>Dalam bentuk matriks</vt:lpstr>
      <vt:lpstr>Sifat-Sifat Relasi Biner </vt:lpstr>
      <vt:lpstr>PowerPoint Presentation</vt:lpstr>
      <vt:lpstr>PowerPoint Presentation</vt:lpstr>
      <vt:lpstr>contoh</vt:lpstr>
      <vt:lpstr>PowerPoint Presentation</vt:lpstr>
      <vt:lpstr>PowerPoint Presentation</vt:lpstr>
      <vt:lpstr>Pembelajaran Relasi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MATEMATIKA DISKRIT</dc:title>
  <dc:creator>L1</dc:creator>
  <cp:lastModifiedBy>User</cp:lastModifiedBy>
  <cp:revision>113</cp:revision>
  <dcterms:created xsi:type="dcterms:W3CDTF">2018-09-12T03:05:39Z</dcterms:created>
  <dcterms:modified xsi:type="dcterms:W3CDTF">2023-03-29T02:04:26Z</dcterms:modified>
</cp:coreProperties>
</file>