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86" r:id="rId3"/>
    <p:sldId id="269" r:id="rId4"/>
    <p:sldId id="272" r:id="rId5"/>
    <p:sldId id="282" r:id="rId6"/>
    <p:sldId id="285" r:id="rId7"/>
    <p:sldId id="275" r:id="rId8"/>
    <p:sldId id="278" r:id="rId9"/>
    <p:sldId id="280" r:id="rId10"/>
    <p:sldId id="279" r:id="rId11"/>
    <p:sldId id="281" r:id="rId12"/>
    <p:sldId id="273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9" autoAdjust="0"/>
    <p:restoredTop sz="94614" autoAdjust="0"/>
  </p:normalViewPr>
  <p:slideViewPr>
    <p:cSldViewPr snapToGrid="0" showGuides="1">
      <p:cViewPr varScale="1">
        <p:scale>
          <a:sx n="67" d="100"/>
          <a:sy n="67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23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7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4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2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39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27111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260" y="2655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45388"/>
            <a:ext cx="10115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37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80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22/09/2022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22/09/2022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58015" cy="685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57642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683895"/>
            <a:ext cx="7482418" cy="2174873"/>
          </a:xfrm>
          <a:noFill/>
        </p:spPr>
        <p:txBody>
          <a:bodyPr>
            <a:noAutofit/>
          </a:bodyPr>
          <a:lstStyle/>
          <a:p>
            <a:r>
              <a:rPr lang="en-US" smtClean="0">
                <a:latin typeface="AR JULIAN" pitchFamily="2" charset="0"/>
              </a:rPr>
              <a:t/>
            </a:r>
            <a:br>
              <a:rPr lang="en-US" smtClean="0">
                <a:latin typeface="AR JULIAN" pitchFamily="2" charset="0"/>
              </a:rPr>
            </a:br>
            <a:r>
              <a:rPr lang="en-US">
                <a:latin typeface="AR JULIAN" pitchFamily="2" charset="0"/>
              </a:rPr>
              <a:t/>
            </a:r>
            <a:br>
              <a:rPr lang="en-US">
                <a:latin typeface="AR JULIAN" pitchFamily="2" charset="0"/>
              </a:rPr>
            </a:br>
            <a:r>
              <a:rPr lang="en-US" smtClean="0">
                <a:latin typeface="AR JULIAN" pitchFamily="2" charset="0"/>
              </a:rPr>
              <a:t>SISTEM</a:t>
            </a:r>
            <a:br>
              <a:rPr lang="en-US" smtClean="0">
                <a:latin typeface="AR JULIAN" pitchFamily="2" charset="0"/>
              </a:rPr>
            </a:br>
            <a:r>
              <a:rPr lang="en-US" smtClean="0">
                <a:latin typeface="AR JULIAN" pitchFamily="2" charset="0"/>
              </a:rPr>
              <a:t>BASIS DATA</a:t>
            </a:r>
            <a:endParaRPr lang="id-ID">
              <a:latin typeface="AR JULIAN" pitchFamily="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62950" y="5153525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16200000" flipH="1">
            <a:off x="10959519" y="342654"/>
            <a:ext cx="967264" cy="932259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smtClean="0">
                <a:ln w="11430"/>
                <a:gradFill>
                  <a:gsLst>
                    <a:gs pos="0">
                      <a:srgbClr val="DE478E">
                        <a:tint val="70000"/>
                        <a:satMod val="245000"/>
                      </a:srgbClr>
                    </a:gs>
                    <a:gs pos="75000">
                      <a:srgbClr val="DE478E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E478E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4800" b="1">
              <a:ln w="11430"/>
              <a:gradFill>
                <a:gsLst>
                  <a:gs pos="0">
                    <a:srgbClr val="DE478E">
                      <a:tint val="70000"/>
                      <a:satMod val="245000"/>
                    </a:srgbClr>
                  </a:gs>
                  <a:gs pos="75000">
                    <a:srgbClr val="DE478E">
                      <a:tint val="90000"/>
                      <a:shade val="60000"/>
                      <a:satMod val="240000"/>
                    </a:srgbClr>
                  </a:gs>
                  <a:gs pos="100000">
                    <a:srgbClr val="DE478E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D:\FOTO-VIDEO-KELUARGA\00_Foto-Keluarga baru\Foto_Kegiatan_LuarKota\IMG_20151027_1658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36" y="862123"/>
            <a:ext cx="2763396" cy="3862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Picture 12" descr="Penjelasan tentang Basis Data dan DBMS - Beril.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77" y="3961398"/>
            <a:ext cx="2447820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BASIS DATA : Pengertian, Komponen dan Sistem Basis Data (Database) |  Salamadi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" y="3961397"/>
            <a:ext cx="2527309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DISKUSI/ PERTANYAAN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43976" y="1480478"/>
            <a:ext cx="102831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lvl="1">
              <a:spcBef>
                <a:spcPts val="300"/>
              </a:spcBef>
              <a:spcAft>
                <a:spcPts val="300"/>
              </a:spcAft>
            </a:pPr>
            <a:r>
              <a:rPr lang="en-US" sz="2800" smtClean="0"/>
              <a:t>BUATKAN DEFINISI /EKSPLORASI  VERSI  ANDA SENDIRI </a:t>
            </a:r>
            <a:r>
              <a:rPr lang="en-US" sz="2800" smtClean="0">
                <a:solidFill>
                  <a:srgbClr val="0070C0"/>
                </a:solidFill>
              </a:rPr>
              <a:t>: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Apa isi kompetensi mempelajari basis data ?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Apa bedanya Fakta, Data, Informasi, Database, DBMS ?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Apa itu Program Aplikasi Database ?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Apa itu Database, Data Warehouse, Data Mining, dan Big Data ?</a:t>
            </a:r>
          </a:p>
        </p:txBody>
      </p:sp>
    </p:spTree>
    <p:extLst>
      <p:ext uri="{BB962C8B-B14F-4D97-AF65-F5344CB8AC3E}">
        <p14:creationId xmlns:p14="http://schemas.microsoft.com/office/powerpoint/2010/main" val="23950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3" t="29859" r="14489" b="9764"/>
          <a:stretch/>
        </p:blipFill>
        <p:spPr bwMode="auto">
          <a:xfrm>
            <a:off x="878999" y="694944"/>
            <a:ext cx="10706449" cy="575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0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2260600" y="1237937"/>
            <a:ext cx="7902731" cy="1447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 </a:t>
            </a:r>
            <a:br>
              <a:rPr lang="en-US" sz="4800"/>
            </a:br>
            <a:r>
              <a:rPr lang="en-US" sz="4800"/>
              <a:t>TERIMA KASIH</a:t>
            </a:r>
            <a:endParaRPr lang="id-ID" sz="480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3940" t="31090" r="49976" b="30116"/>
          <a:stretch>
            <a:fillRect/>
          </a:stretch>
        </p:blipFill>
        <p:spPr bwMode="auto">
          <a:xfrm>
            <a:off x="1813808" y="1447800"/>
            <a:ext cx="4045885" cy="4193082"/>
          </a:xfrm>
          <a:prstGeom prst="teardrop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296281" y="0"/>
            <a:ext cx="4884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Sekian dulu …</a:t>
            </a:r>
            <a:endParaRPr lang="en-US" sz="54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1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867"/>
            <a:ext cx="12192000" cy="630581"/>
          </a:xfrm>
        </p:spPr>
        <p:txBody>
          <a:bodyPr>
            <a:normAutofit/>
          </a:bodyPr>
          <a:lstStyle/>
          <a:p>
            <a:pPr algn="ctr"/>
            <a:r>
              <a:rPr lang="en-US" sz="2800" smtClean="0"/>
              <a:t>KONTEKSTUAL KULIAH : KOMPETENSI BERORIENTASI PRODUK</a:t>
            </a:r>
            <a:endParaRPr lang="en-US" sz="2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22309" r="9004" b="28670"/>
          <a:stretch/>
        </p:blipFill>
        <p:spPr bwMode="auto">
          <a:xfrm>
            <a:off x="695443" y="929392"/>
            <a:ext cx="10831993" cy="55765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Simbol DATABASE,  YANG MANA ?</a:t>
            </a:r>
            <a:endParaRPr lang="en-US"/>
          </a:p>
        </p:txBody>
      </p:sp>
      <p:pic>
        <p:nvPicPr>
          <p:cNvPr id="6" name="Picture 2" descr="Pengertian Database, Jenis, Macam, Fungsi, Komponen &amp; Conto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8" y="1065674"/>
            <a:ext cx="3539269" cy="27410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K's Blog: Tugas Makalah Basis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5" y="1101914"/>
            <a:ext cx="3635867" cy="2665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sis data : Pengertian, Komponen, Contoh dan Tujuan - Jagad.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83" y="4032049"/>
            <a:ext cx="3659323" cy="26085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engertian Basis Data dan DBMS - androidm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8" y="4047040"/>
            <a:ext cx="3582650" cy="25936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ktur Fisik Basis Data | Lancang Ku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07" y="1101914"/>
            <a:ext cx="3657599" cy="2687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rjalanan Hidup: Analisa dan Perancangan Basis Data Terdistribusi Pada  Sistem Penjualan Mob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5" y="4047040"/>
            <a:ext cx="3635867" cy="26085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8169641" y="1101914"/>
            <a:ext cx="584616" cy="53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 JULIAN" pitchFamily="2" charset="0"/>
                <a:cs typeface="Aharoni" pitchFamily="2" charset="-79"/>
              </a:rPr>
              <a:t>1</a:t>
            </a:r>
            <a:endParaRPr lang="en-US" b="1">
              <a:latin typeface="AR JULIAN" pitchFamily="2" charset="0"/>
              <a:cs typeface="Aharoni" pitchFamily="2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72197" y="1218597"/>
            <a:ext cx="584616" cy="53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 JULIAN" pitchFamily="2" charset="0"/>
                <a:cs typeface="Aharoni" pitchFamily="2" charset="-79"/>
              </a:rPr>
              <a:t>2</a:t>
            </a:r>
            <a:endParaRPr lang="en-US" b="1">
              <a:latin typeface="AR JULIAN" pitchFamily="2" charset="0"/>
              <a:cs typeface="Aharoni" pitchFamily="2" charset="-79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9685" y="1203607"/>
            <a:ext cx="584616" cy="53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 JULIAN" pitchFamily="2" charset="0"/>
                <a:cs typeface="Aharoni" pitchFamily="2" charset="-79"/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169641" y="4096403"/>
            <a:ext cx="584616" cy="53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 JULIAN" pitchFamily="2" charset="0"/>
                <a:cs typeface="Aharoni" pitchFamily="2" charset="-79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332158" y="4096403"/>
            <a:ext cx="584616" cy="53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 JULIAN" pitchFamily="2" charset="0"/>
                <a:cs typeface="Aharoni" pitchFamily="2" charset="-79"/>
              </a:rPr>
              <a:t>5</a:t>
            </a:r>
            <a:endParaRPr lang="en-US" b="1">
              <a:latin typeface="AR JULIAN" pitchFamily="2" charset="0"/>
              <a:cs typeface="Aharoni" pitchFamily="2" charset="-79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9685" y="4096403"/>
            <a:ext cx="584616" cy="53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 JULIAN" pitchFamily="2" charset="0"/>
                <a:cs typeface="Aharoni" pitchFamily="2" charset="-79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81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9155809" y="3261004"/>
            <a:ext cx="1312631" cy="18356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183468"/>
            <a:ext cx="10130118" cy="485400"/>
          </a:xfrm>
        </p:spPr>
        <p:txBody>
          <a:bodyPr>
            <a:normAutofit/>
          </a:bodyPr>
          <a:lstStyle/>
          <a:p>
            <a:r>
              <a:rPr lang="en-US" sz="2800" smtClean="0"/>
              <a:t>Basis data : fakta, data, DAN informasi</a:t>
            </a:r>
            <a:endParaRPr lang="en-US" sz="2800"/>
          </a:p>
        </p:txBody>
      </p:sp>
      <p:sp>
        <p:nvSpPr>
          <p:cNvPr id="27" name="TextBox 26"/>
          <p:cNvSpPr txBox="1"/>
          <p:nvPr/>
        </p:nvSpPr>
        <p:spPr>
          <a:xfrm>
            <a:off x="9426126" y="3944528"/>
            <a:ext cx="778611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latin typeface="Calibri" pitchFamily="34" charset="0"/>
              </a:rPr>
              <a:t>FAKTA</a:t>
            </a:r>
            <a:endParaRPr lang="en-US" b="1"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63127" y="5283326"/>
            <a:ext cx="1172980" cy="11742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smtClean="0">
                <a:latin typeface="Calibri" pitchFamily="34" charset="0"/>
              </a:rPr>
              <a:t>Survei</a:t>
            </a:r>
            <a:endParaRPr lang="en-US" b="1">
              <a:latin typeface="Calibri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663965" y="5228819"/>
            <a:ext cx="1322122" cy="13098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i="1" smtClean="0">
                <a:latin typeface="Calibri" pitchFamily="34" charset="0"/>
              </a:rPr>
              <a:t>Data</a:t>
            </a:r>
          </a:p>
          <a:p>
            <a:pPr algn="ctr"/>
            <a:r>
              <a:rPr lang="en-US" sz="1600" b="1" i="1" smtClean="0">
                <a:latin typeface="Calibri" pitchFamily="34" charset="0"/>
              </a:rPr>
              <a:t>Processing</a:t>
            </a:r>
            <a:endParaRPr lang="en-US" sz="1600" b="1">
              <a:latin typeface="Calibri" pitchFamily="34" charset="0"/>
            </a:endParaRPr>
          </a:p>
        </p:txBody>
      </p:sp>
      <p:grpSp>
        <p:nvGrpSpPr>
          <p:cNvPr id="4105" name="Group 4104"/>
          <p:cNvGrpSpPr/>
          <p:nvPr/>
        </p:nvGrpSpPr>
        <p:grpSpPr>
          <a:xfrm>
            <a:off x="2866179" y="3270591"/>
            <a:ext cx="2398161" cy="1835649"/>
            <a:chOff x="1586753" y="2253364"/>
            <a:chExt cx="2398161" cy="1835649"/>
          </a:xfrm>
        </p:grpSpPr>
        <p:sp>
          <p:nvSpPr>
            <p:cNvPr id="69" name="Rectangle 68"/>
            <p:cNvSpPr/>
            <p:nvPr/>
          </p:nvSpPr>
          <p:spPr>
            <a:xfrm>
              <a:off x="1586753" y="2253364"/>
              <a:ext cx="2398161" cy="1835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82925" y="2947243"/>
              <a:ext cx="1298689" cy="36933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smtClean="0">
                  <a:latin typeface="Calibri" pitchFamily="34" charset="0"/>
                </a:rPr>
                <a:t>INFORMASI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flipH="1">
              <a:off x="2373762" y="2478349"/>
              <a:ext cx="209162" cy="1382504"/>
            </a:xfrm>
            <a:prstGeom prst="leftBrace">
              <a:avLst>
                <a:gd name="adj1" fmla="val 87745"/>
                <a:gd name="adj2" fmla="val 50000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96" name="Group 4095"/>
            <p:cNvGrpSpPr/>
            <p:nvPr/>
          </p:nvGrpSpPr>
          <p:grpSpPr>
            <a:xfrm>
              <a:off x="1694571" y="2370626"/>
              <a:ext cx="663153" cy="1597949"/>
              <a:chOff x="1649746" y="2397521"/>
              <a:chExt cx="663153" cy="159794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649746" y="2397521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Tekstual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649746" y="2630501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Tabular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49746" y="2860902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Grafik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49746" y="3095243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Gambar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49746" y="3323528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Spasial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49746" y="3546946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Audio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49746" y="3780026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Video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</p:grpSp>
      <p:grpSp>
        <p:nvGrpSpPr>
          <p:cNvPr id="4106" name="Group 4105"/>
          <p:cNvGrpSpPr/>
          <p:nvPr/>
        </p:nvGrpSpPr>
        <p:grpSpPr>
          <a:xfrm>
            <a:off x="5537858" y="3270591"/>
            <a:ext cx="3357387" cy="1835649"/>
            <a:chOff x="5585011" y="2253364"/>
            <a:chExt cx="3357387" cy="1835649"/>
          </a:xfrm>
        </p:grpSpPr>
        <p:grpSp>
          <p:nvGrpSpPr>
            <p:cNvPr id="46" name="Group 45"/>
            <p:cNvGrpSpPr/>
            <p:nvPr/>
          </p:nvGrpSpPr>
          <p:grpSpPr>
            <a:xfrm>
              <a:off x="5585011" y="2253364"/>
              <a:ext cx="3357387" cy="1835649"/>
              <a:chOff x="5585011" y="2253364"/>
              <a:chExt cx="3357387" cy="183564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85011" y="2253364"/>
                <a:ext cx="3357387" cy="183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891087" y="2939478"/>
                <a:ext cx="681725" cy="3693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latin typeface="Calibri" pitchFamily="34" charset="0"/>
                  </a:rPr>
                  <a:t>DATA</a:t>
                </a: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770036" y="2564741"/>
                <a:ext cx="1079361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latin typeface="Calibri" pitchFamily="34" charset="0"/>
                  </a:rPr>
                  <a:t>Kuantitatif</a:t>
                </a:r>
                <a:endParaRPr lang="en-US" sz="1600" b="1">
                  <a:latin typeface="Calibri" pitchFamily="34" charset="0"/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>
                <a:off x="7590742" y="2704582"/>
                <a:ext cx="152400" cy="826566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52105" y="3406696"/>
                <a:ext cx="1097291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latin typeface="Calibri" pitchFamily="34" charset="0"/>
                  </a:rPr>
                  <a:t>Kualitatif</a:t>
                </a:r>
                <a:endParaRPr lang="en-US" sz="1600" b="1">
                  <a:latin typeface="Calibri" pitchFamily="34" charset="0"/>
                </a:endParaRPr>
              </a:p>
            </p:txBody>
          </p:sp>
          <p:sp>
            <p:nvSpPr>
              <p:cNvPr id="19" name="Left Brace 18"/>
              <p:cNvSpPr/>
              <p:nvPr/>
            </p:nvSpPr>
            <p:spPr>
              <a:xfrm flipH="1">
                <a:off x="6721817" y="2753320"/>
                <a:ext cx="169270" cy="777827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2812" y="2616849"/>
                <a:ext cx="1000037" cy="2462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smtClean="0">
                    <a:latin typeface="Calibri" pitchFamily="34" charset="0"/>
                  </a:rPr>
                  <a:t>Primer</a:t>
                </a:r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12812" y="3422337"/>
                <a:ext cx="1000037" cy="2462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smtClean="0">
                    <a:latin typeface="Calibri" pitchFamily="34" charset="0"/>
                  </a:rPr>
                  <a:t>Sekunder</a:t>
                </a:r>
                <a:endParaRPr lang="en-US" sz="1600">
                  <a:latin typeface="Calibri" pitchFamily="34" charset="0"/>
                </a:endParaRPr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6761627" y="2336632"/>
              <a:ext cx="936690" cy="341998"/>
            </a:xfrm>
            <a:prstGeom prst="roundRect">
              <a:avLst>
                <a:gd name="adj" fmla="val 4806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Atributif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" idx="0"/>
            </p:cNvCxnSpPr>
            <p:nvPr/>
          </p:nvCxnSpPr>
          <p:spPr>
            <a:xfrm>
              <a:off x="7229972" y="2678630"/>
              <a:ext cx="1978" cy="260848"/>
            </a:xfrm>
            <a:prstGeom prst="line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6775604" y="3605333"/>
              <a:ext cx="936690" cy="341998"/>
            </a:xfrm>
            <a:prstGeom prst="roundRect">
              <a:avLst>
                <a:gd name="adj" fmla="val 4806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Spasial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7234831" y="3319079"/>
              <a:ext cx="1978" cy="299729"/>
            </a:xfrm>
            <a:prstGeom prst="line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Left Arrow 82"/>
          <p:cNvSpPr/>
          <p:nvPr/>
        </p:nvSpPr>
        <p:spPr>
          <a:xfrm>
            <a:off x="2283568" y="4255798"/>
            <a:ext cx="528821" cy="16103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4106"/>
          <p:cNvGrpSpPr/>
          <p:nvPr/>
        </p:nvGrpSpPr>
        <p:grpSpPr>
          <a:xfrm>
            <a:off x="1629145" y="3384838"/>
            <a:ext cx="942645" cy="1615901"/>
            <a:chOff x="742714" y="2427512"/>
            <a:chExt cx="836425" cy="1525021"/>
          </a:xfrm>
        </p:grpSpPr>
        <p:pic>
          <p:nvPicPr>
            <p:cNvPr id="1027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742714" y="2427512"/>
              <a:ext cx="836425" cy="129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802460" y="3706312"/>
              <a:ext cx="634204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  <a:latin typeface="Calibri" pitchFamily="34" charset="0"/>
                </a:rPr>
                <a:t>User</a:t>
              </a:r>
              <a:endParaRPr lang="en-US" sz="16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85" name="Left Arrow 84"/>
          <p:cNvSpPr/>
          <p:nvPr/>
        </p:nvSpPr>
        <p:spPr>
          <a:xfrm flipH="1">
            <a:off x="2301498" y="3665055"/>
            <a:ext cx="538892" cy="17122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179291" y="3432726"/>
            <a:ext cx="63420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Query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3360" y="4374125"/>
            <a:ext cx="63420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r"/>
            <a:r>
              <a:rPr lang="en-US" sz="1600" smtClean="0">
                <a:latin typeface="Calibri" pitchFamily="34" charset="0"/>
              </a:rPr>
              <a:t>Info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4109" name="Group 4108"/>
          <p:cNvGrpSpPr/>
          <p:nvPr/>
        </p:nvGrpSpPr>
        <p:grpSpPr>
          <a:xfrm>
            <a:off x="4033265" y="5110603"/>
            <a:ext cx="598564" cy="822960"/>
            <a:chOff x="4591413" y="4076245"/>
            <a:chExt cx="598564" cy="822960"/>
          </a:xfrm>
        </p:grpSpPr>
        <p:sp>
          <p:nvSpPr>
            <p:cNvPr id="50" name="Left Arrow 49"/>
            <p:cNvSpPr/>
            <p:nvPr/>
          </p:nvSpPr>
          <p:spPr>
            <a:xfrm rot="5400000">
              <a:off x="4271373" y="4396285"/>
              <a:ext cx="822960" cy="18288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/>
            <p:cNvSpPr/>
            <p:nvPr/>
          </p:nvSpPr>
          <p:spPr>
            <a:xfrm>
              <a:off x="4641337" y="4782283"/>
              <a:ext cx="54864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0" name="Group 4109"/>
          <p:cNvGrpSpPr/>
          <p:nvPr/>
        </p:nvGrpSpPr>
        <p:grpSpPr>
          <a:xfrm>
            <a:off x="5997296" y="5114583"/>
            <a:ext cx="833317" cy="881105"/>
            <a:chOff x="6510619" y="4080225"/>
            <a:chExt cx="833317" cy="881105"/>
          </a:xfrm>
        </p:grpSpPr>
        <p:sp>
          <p:nvSpPr>
            <p:cNvPr id="48" name="Left Arrow 47"/>
            <p:cNvSpPr/>
            <p:nvPr/>
          </p:nvSpPr>
          <p:spPr>
            <a:xfrm>
              <a:off x="6510619" y="4737459"/>
              <a:ext cx="822960" cy="223871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6876488" y="4435737"/>
              <a:ext cx="82296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2" name="Group 4111"/>
          <p:cNvGrpSpPr/>
          <p:nvPr/>
        </p:nvGrpSpPr>
        <p:grpSpPr>
          <a:xfrm>
            <a:off x="9555941" y="5105618"/>
            <a:ext cx="461427" cy="881105"/>
            <a:chOff x="10069264" y="4071260"/>
            <a:chExt cx="461427" cy="881105"/>
          </a:xfrm>
        </p:grpSpPr>
        <p:sp>
          <p:nvSpPr>
            <p:cNvPr id="92" name="Left Arrow 91"/>
            <p:cNvSpPr/>
            <p:nvPr/>
          </p:nvSpPr>
          <p:spPr>
            <a:xfrm>
              <a:off x="10069264" y="4728494"/>
              <a:ext cx="451070" cy="223871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0063243" y="4426772"/>
              <a:ext cx="82296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1" name="Group 4110"/>
          <p:cNvGrpSpPr/>
          <p:nvPr/>
        </p:nvGrpSpPr>
        <p:grpSpPr>
          <a:xfrm>
            <a:off x="7747751" y="5108425"/>
            <a:ext cx="605625" cy="822960"/>
            <a:chOff x="8263764" y="4065102"/>
            <a:chExt cx="605625" cy="822960"/>
          </a:xfrm>
        </p:grpSpPr>
        <p:sp>
          <p:nvSpPr>
            <p:cNvPr id="94" name="Left Arrow 93"/>
            <p:cNvSpPr/>
            <p:nvPr/>
          </p:nvSpPr>
          <p:spPr>
            <a:xfrm rot="5400000">
              <a:off x="7943724" y="4385142"/>
              <a:ext cx="822960" cy="18288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320749" y="4771140"/>
              <a:ext cx="54864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07067" y="922969"/>
            <a:ext cx="99314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1" indent="-34131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mtClean="0">
                <a:latin typeface="Calibri" pitchFamily="34" charset="0"/>
              </a:rPr>
              <a:t>Fakta 		: Sesuatu kenyataan sehari-hari di alam semesta (berupa benda, peristiwa, dan kelakuan )</a:t>
            </a:r>
          </a:p>
          <a:p>
            <a:pPr marL="341313" lvl="1" indent="-34131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mtClean="0">
                <a:latin typeface="Calibri" pitchFamily="34" charset="0"/>
              </a:rPr>
              <a:t>Data 		: Catatan fakta (manual maupun digital/ otomatis/ berbasis komputer)</a:t>
            </a:r>
          </a:p>
          <a:p>
            <a:pPr marL="341313" lvl="1" indent="-34131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mtClean="0">
                <a:latin typeface="Calibri" pitchFamily="34" charset="0"/>
              </a:rPr>
              <a:t>Informasi 	: Olahan Data yang dapat  digunakan untuk pengambilan keputusan</a:t>
            </a:r>
          </a:p>
          <a:p>
            <a:pPr marL="341313" lvl="1" indent="-34131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mtClean="0">
                <a:latin typeface="Calibri" pitchFamily="34" charset="0"/>
              </a:rPr>
              <a:t>Query		: Pernyataan untuk meminta informasi (mengakses data)</a:t>
            </a:r>
          </a:p>
          <a:p>
            <a:pPr marL="341313" lvl="1" indent="-34131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mtClean="0">
                <a:latin typeface="Calibri" pitchFamily="34" charset="0"/>
              </a:rPr>
              <a:t>Cara menjadikan fakta menjadi informasi ? </a:t>
            </a:r>
          </a:p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Calibri" pitchFamily="34" charset="0"/>
              </a:rPr>
              <a:t>      Survei dan catat  fakta agar menjadi data, lalu proses data dan sajikan menjadi informasi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9780" y="483786"/>
            <a:ext cx="1449365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smtClean="0">
                <a:latin typeface="Calibri" pitchFamily="34" charset="0"/>
              </a:rPr>
              <a:t>Grafik :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garis/ line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Lingkaran/Pie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Batang/ Bar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Titik/XY/Scatter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Donat /Doughnut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Radar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Lilin/Candle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Tabung/ Tube</a:t>
            </a:r>
          </a:p>
          <a:p>
            <a:pPr marL="228600" indent="-228600">
              <a:buAutoNum type="arabicParenR"/>
            </a:pPr>
            <a:r>
              <a:rPr lang="en-US" sz="1200" smtClean="0">
                <a:latin typeface="Calibri" pitchFamily="34" charset="0"/>
              </a:rPr>
              <a:t>dll</a:t>
            </a:r>
          </a:p>
          <a:p>
            <a:pPr marL="228600" indent="-228600">
              <a:buAutoNum type="arabicParenR"/>
            </a:pPr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53" y="208867"/>
            <a:ext cx="10130118" cy="630581"/>
          </a:xfrm>
        </p:spPr>
        <p:txBody>
          <a:bodyPr>
            <a:normAutofit/>
          </a:bodyPr>
          <a:lstStyle/>
          <a:p>
            <a:r>
              <a:rPr lang="en-US" sz="2800" smtClean="0"/>
              <a:t>DATA KUANTITATIF-KUALITATIF,  DATA PRIMER-SEKUNDER</a:t>
            </a:r>
            <a:endParaRPr lang="en-US" sz="2800"/>
          </a:p>
        </p:txBody>
      </p:sp>
      <p:sp>
        <p:nvSpPr>
          <p:cNvPr id="100" name="TextBox 99"/>
          <p:cNvSpPr txBox="1"/>
          <p:nvPr/>
        </p:nvSpPr>
        <p:spPr>
          <a:xfrm>
            <a:off x="873334" y="973357"/>
            <a:ext cx="1075266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1" indent="-34766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>
                <a:latin typeface="Calibri" pitchFamily="34" charset="0"/>
              </a:rPr>
              <a:t>Data Kuantitatif	: </a:t>
            </a:r>
            <a:r>
              <a:rPr lang="en-US" sz="1600" smtClean="0">
                <a:latin typeface="Calibri" pitchFamily="34" charset="0"/>
              </a:rPr>
              <a:t>disebut </a:t>
            </a:r>
            <a:r>
              <a:rPr lang="en-US" sz="1600">
                <a:latin typeface="Calibri" pitchFamily="34" charset="0"/>
              </a:rPr>
              <a:t>juga Data </a:t>
            </a:r>
            <a:r>
              <a:rPr lang="en-US" sz="1600" smtClean="0">
                <a:latin typeface="Calibri" pitchFamily="34" charset="0"/>
              </a:rPr>
              <a:t>Numerik/ Statistik, yaitu data yang menunjukkan pengukuran fenomena dengan angka</a:t>
            </a:r>
          </a:p>
          <a:p>
            <a:pPr marL="347663" lvl="1" indent="-34766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Kualitatif	: 	disebut juga Data Deskriptif/ Naratif/Verbal,  yaitu </a:t>
            </a:r>
            <a:r>
              <a:rPr lang="en-US" sz="1600" smtClean="0"/>
              <a:t>data </a:t>
            </a:r>
            <a:r>
              <a:rPr lang="en-US" sz="1600"/>
              <a:t>yang berisi deskripsi mengenai kualitas suatu </a:t>
            </a:r>
            <a:r>
              <a:rPr lang="en-US" sz="1600" smtClean="0"/>
              <a:t>		fenomena </a:t>
            </a:r>
            <a:r>
              <a:rPr lang="en-US" sz="1600"/>
              <a:t>tertentu yang biasanya sulit atau tak bisa </a:t>
            </a:r>
            <a:r>
              <a:rPr lang="en-US" sz="1600" smtClean="0"/>
              <a:t>diukur.</a:t>
            </a:r>
            <a:endParaRPr lang="en-US" sz="1600" smtClean="0">
              <a:latin typeface="Calibri" pitchFamily="34" charset="0"/>
            </a:endParaRPr>
          </a:p>
          <a:p>
            <a:pPr marL="347663" lvl="1" indent="-34766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Primer	: Data yang diperoleh langsung dari objek penelitian, dan biasanya diperoleh melalui sensus atau survei 		langsung.  (Instrumen pengumpulan data biasanya melalui kuesioner,  wawancara,  atau catatan 		pengamatan langsung) </a:t>
            </a:r>
          </a:p>
          <a:p>
            <a:pPr marL="347663" lvl="1" indent="-347663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Sekunder	: </a:t>
            </a:r>
            <a:r>
              <a:rPr lang="en-US" sz="1600">
                <a:latin typeface="Calibri" pitchFamily="34" charset="0"/>
              </a:rPr>
              <a:t>Data yang diperoleh </a:t>
            </a:r>
            <a:r>
              <a:rPr lang="en-US" sz="1600" smtClean="0">
                <a:latin typeface="Calibri" pitchFamily="34" charset="0"/>
              </a:rPr>
              <a:t>dari pihak lain, biasanya </a:t>
            </a:r>
            <a:r>
              <a:rPr lang="en-US" sz="1600">
                <a:latin typeface="Calibri" pitchFamily="34" charset="0"/>
              </a:rPr>
              <a:t>diperoleh dengan cara menghubungi </a:t>
            </a:r>
            <a:r>
              <a:rPr lang="en-US" sz="1600" smtClean="0">
                <a:latin typeface="Calibri" pitchFamily="34" charset="0"/>
              </a:rPr>
              <a:t>pihak yang </a:t>
            </a:r>
            <a:r>
              <a:rPr lang="en-US" sz="1600">
                <a:latin typeface="Calibri" pitchFamily="34" charset="0"/>
              </a:rPr>
              <a:t>memiliki </a:t>
            </a:r>
            <a:r>
              <a:rPr lang="en-US" sz="1600" smtClean="0">
                <a:latin typeface="Calibri" pitchFamily="34" charset="0"/>
              </a:rPr>
              <a:t>		data </a:t>
            </a:r>
            <a:r>
              <a:rPr lang="en-US" sz="1600">
                <a:latin typeface="Calibri" pitchFamily="34" charset="0"/>
              </a:rPr>
              <a:t>tersebut, misalnya BPS</a:t>
            </a:r>
            <a:r>
              <a:rPr lang="en-US" sz="1600" smtClean="0">
                <a:latin typeface="Calibri" pitchFamily="34" charset="0"/>
              </a:rPr>
              <a:t>. (Instrumenya biasanya berbentuk buku atau laporan kegiatan, hasil 		laboratorium, jurnal, dll)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81191"/>
              </p:ext>
            </p:extLst>
          </p:nvPr>
        </p:nvGraphicFramePr>
        <p:xfrm>
          <a:off x="864808" y="3632489"/>
          <a:ext cx="10599059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5087259"/>
                <a:gridCol w="55118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Times New Roman"/>
                          <a:ea typeface="Times New Roman"/>
                        </a:rPr>
                        <a:t>Contoh Data Kuantitatif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Times New Roman"/>
                          <a:ea typeface="Times New Roman"/>
                        </a:rPr>
                        <a:t>Contoh Data Kualitatif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Peserta kuliah basis data wanita tahun ini berjumlah 60% sedangkan pria 40%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Wanita peserta kuliah basis data lebih cantik daripada wanita peserta matakuliah lain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Tahun ini, total peserta kuliah yang rajin (kehadiran lebih dari 90%) di prodi Teknik Informatika berjumlah 425 dari 555 mahasiswa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Pria peserta kuliah basis data lebih rajin dan pandai daripada pria peseta matakuliah lain.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Pembelajaran daring tingkat SMA untuk tahun ini bisa terlaksana efektif baru 55%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Pembelajaran daring sangat dipengaruhi oleh kelancaran jaringan internet dan mahalnya quota data.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Indeks standar pencemaran udara</a:t>
                      </a:r>
                      <a:r>
                        <a:rPr lang="en-US" sz="1600" baseline="0" smtClean="0">
                          <a:effectLst/>
                          <a:latin typeface="Times New Roman"/>
                          <a:ea typeface="Times New Roman"/>
                        </a:rPr>
                        <a:t> Kota Tasikmalaya 60 sedangkan di Jakarta 250.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Udara di Kota</a:t>
                      </a:r>
                      <a:r>
                        <a:rPr lang="en-US" sz="1600" baseline="0" smtClean="0">
                          <a:effectLst/>
                          <a:latin typeface="Times New Roman"/>
                          <a:ea typeface="Times New Roman"/>
                        </a:rPr>
                        <a:t> Tasikmalaya lebih bersih daripada di Kota Jakarta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Indonesia memiliki jumlah pulau</a:t>
                      </a:r>
                      <a:r>
                        <a:rPr lang="en-US" sz="1600" baseline="0" smtClean="0">
                          <a:effectLst/>
                          <a:latin typeface="Times New Roman"/>
                          <a:ea typeface="Times New Roman"/>
                        </a:rPr>
                        <a:t> sebanyak 17.000 buah dan suku bangsa sebanyak 350 macam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</a:rPr>
                        <a:t>Indonesia memiliki kebhinekaan suku bangsa yang tertinggi di dunia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7523" y="2323475"/>
            <a:ext cx="1592708" cy="1843791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DBMS : contoh</a:t>
            </a:r>
          </a:p>
          <a:p>
            <a:pPr algn="ctr"/>
            <a:r>
              <a:rPr lang="en-US" sz="1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MySQL</a:t>
            </a:r>
            <a:endParaRPr lang="en-US" sz="1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22269" r="54918" b="8900"/>
          <a:stretch/>
        </p:blipFill>
        <p:spPr bwMode="auto">
          <a:xfrm>
            <a:off x="299802" y="115741"/>
            <a:ext cx="5377721" cy="66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-Right Arrow 1"/>
          <p:cNvSpPr/>
          <p:nvPr/>
        </p:nvSpPr>
        <p:spPr>
          <a:xfrm>
            <a:off x="5314010" y="3218093"/>
            <a:ext cx="727026" cy="32019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6071017" y="2924081"/>
            <a:ext cx="764498" cy="1085830"/>
          </a:xfrm>
          <a:prstGeom prst="flowChartMagneticDisk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base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6165" y="271119"/>
            <a:ext cx="5936104" cy="142277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APA ITU</a:t>
            </a:r>
            <a:br>
              <a:rPr 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cap="none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FAKTA, DATA, INFORMASI,  DATABASE, dan DBMS ?</a:t>
            </a:r>
            <a:endParaRPr lang="en-US" cap="non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0091" y="1825292"/>
            <a:ext cx="43021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/>
              <a:t>Basis data (database)</a:t>
            </a:r>
            <a:r>
              <a:rPr lang="en-US"/>
              <a:t> merupakan koleksi data elementer yang saing terkait dan terorganisasi secara logis dalam media penyimpanan (</a:t>
            </a:r>
            <a:r>
              <a:rPr lang="en-US" i="1"/>
              <a:t>storage</a:t>
            </a:r>
            <a:r>
              <a:rPr lang="en-US"/>
              <a:t>). </a:t>
            </a:r>
            <a:endParaRPr lang="en-US" smtClean="0"/>
          </a:p>
          <a:p>
            <a:endParaRPr lang="en-US"/>
          </a:p>
          <a:p>
            <a:r>
              <a:rPr lang="en-US" smtClean="0"/>
              <a:t>Data </a:t>
            </a:r>
            <a:r>
              <a:rPr lang="en-US"/>
              <a:t>elementer adalah satuan data terkecil yang dapat diakses (</a:t>
            </a:r>
            <a:r>
              <a:rPr lang="en-US" i="1"/>
              <a:t>read/write) </a:t>
            </a:r>
            <a:r>
              <a:rPr lang="en-US"/>
              <a:t>dan memiliki makna logika yang utuh. </a:t>
            </a:r>
            <a:endParaRPr lang="en-US" smtClean="0"/>
          </a:p>
          <a:p>
            <a:endParaRPr lang="en-US"/>
          </a:p>
          <a:p>
            <a:r>
              <a:rPr lang="en-US" smtClean="0"/>
              <a:t>Makna </a:t>
            </a:r>
            <a:r>
              <a:rPr lang="en-US"/>
              <a:t>logika yang utuh mengandung pengertian bahwa satuan data terkecil tersebut harus memiliki kelengkapan informasi yang dapat dipahami secara alami oleh pengguna (</a:t>
            </a:r>
            <a:r>
              <a:rPr lang="en-US" i="1"/>
              <a:t>user</a:t>
            </a:r>
            <a:r>
              <a:rPr lang="en-US"/>
              <a:t>) dalam berbagai sudut padang (</a:t>
            </a:r>
            <a:r>
              <a:rPr lang="en-US" i="1"/>
              <a:t>perspective</a:t>
            </a:r>
            <a:r>
              <a:rPr lang="en-US"/>
              <a:t>) tertentu</a:t>
            </a:r>
          </a:p>
        </p:txBody>
      </p:sp>
    </p:spTree>
    <p:extLst>
      <p:ext uri="{BB962C8B-B14F-4D97-AF65-F5344CB8AC3E}">
        <p14:creationId xmlns:p14="http://schemas.microsoft.com/office/powerpoint/2010/main" val="28400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ARSITEKTUR DBMS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7" t="20378" r="22677" b="25448"/>
          <a:stretch/>
        </p:blipFill>
        <p:spPr bwMode="auto">
          <a:xfrm>
            <a:off x="5996065" y="1693888"/>
            <a:ext cx="5888367" cy="356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9" t="17283" r="26680" b="7163"/>
          <a:stretch/>
        </p:blipFill>
        <p:spPr bwMode="auto">
          <a:xfrm>
            <a:off x="558164" y="822960"/>
            <a:ext cx="5019676" cy="56921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0560" y="3997575"/>
            <a:ext cx="4777740" cy="6808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>
                <a:solidFill>
                  <a:schemeClr val="tx1"/>
                </a:solidFill>
              </a:rPr>
              <a:t>Bagian proses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Sistem Operasi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5574" y="271118"/>
            <a:ext cx="4824126" cy="1497721"/>
          </a:xfrm>
        </p:spPr>
        <p:txBody>
          <a:bodyPr>
            <a:normAutofit/>
          </a:bodyPr>
          <a:lstStyle/>
          <a:p>
            <a:r>
              <a:rPr lang="en-US" smtClean="0"/>
              <a:t>ABTRAKSI FISIK DATA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DALAM STORAGE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9" t="27464" r="28525" b="7770"/>
          <a:stretch/>
        </p:blipFill>
        <p:spPr bwMode="auto">
          <a:xfrm>
            <a:off x="254832" y="239842"/>
            <a:ext cx="7120329" cy="641579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79962" y="2769991"/>
            <a:ext cx="4342151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/>
              <a:t>Tujuan utama desain dan pengembangan </a:t>
            </a:r>
            <a:endParaRPr lang="en-US" sz="1600" smtClean="0"/>
          </a:p>
          <a:p>
            <a:r>
              <a:rPr lang="en-US" sz="1600" smtClean="0"/>
              <a:t>sistem </a:t>
            </a:r>
            <a:r>
              <a:rPr lang="en-US" sz="1600"/>
              <a:t>database adalah mendapatkan </a:t>
            </a:r>
            <a:endParaRPr lang="en-US" sz="1600" smtClean="0"/>
          </a:p>
          <a:p>
            <a:r>
              <a:rPr lang="en-US" sz="1600" smtClean="0"/>
              <a:t>sistem </a:t>
            </a:r>
            <a:r>
              <a:rPr lang="en-US" sz="1600"/>
              <a:t>database yang </a:t>
            </a:r>
            <a:r>
              <a:rPr lang="en-US" sz="1600" smtClean="0"/>
              <a:t>baik.</a:t>
            </a:r>
          </a:p>
          <a:p>
            <a:endParaRPr lang="en-US" sz="1600"/>
          </a:p>
          <a:p>
            <a:r>
              <a:rPr lang="en-US" sz="1600" smtClean="0"/>
              <a:t>Yaitu </a:t>
            </a:r>
            <a:r>
              <a:rPr lang="en-US" sz="1600"/>
              <a:t>menghindari adanya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/>
              <a:t>Redundansi dan inkonsistensi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/>
              <a:t>Kesulitan dalam mengakses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/>
              <a:t>Isolasi terhadap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/>
              <a:t>Kelainan dalam akses konkuren atau paralel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/>
              <a:t>Problem keamanan data (data security)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/>
              <a:t>Problem integritas data (data integrity)</a:t>
            </a:r>
          </a:p>
        </p:txBody>
      </p:sp>
    </p:spTree>
    <p:extLst>
      <p:ext uri="{BB962C8B-B14F-4D97-AF65-F5344CB8AC3E}">
        <p14:creationId xmlns:p14="http://schemas.microsoft.com/office/powerpoint/2010/main" val="18492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076" y="391038"/>
            <a:ext cx="5618604" cy="1452751"/>
          </a:xfrm>
        </p:spPr>
        <p:txBody>
          <a:bodyPr>
            <a:normAutofit/>
          </a:bodyPr>
          <a:lstStyle/>
          <a:p>
            <a:r>
              <a:rPr lang="en-US" sz="3600" smtClean="0"/>
              <a:t>RESUME PERKEMBANGAN DATABASE</a:t>
            </a:r>
            <a:endParaRPr lang="en-US" sz="3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1" t="15770" r="15492" b="10139"/>
          <a:stretch/>
        </p:blipFill>
        <p:spPr bwMode="auto">
          <a:xfrm>
            <a:off x="254834" y="216404"/>
            <a:ext cx="5696262" cy="643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05928" y="2818630"/>
            <a:ext cx="550601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75" lvl="1">
              <a:spcBef>
                <a:spcPts val="300"/>
              </a:spcBef>
              <a:spcAft>
                <a:spcPts val="300"/>
              </a:spcAft>
            </a:pPr>
            <a:r>
              <a:rPr lang="en-US" sz="2800" smtClean="0"/>
              <a:t>PERKEMBANGAN ENGINE / TEKNOLOGI DBMS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Sistem Database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Data Warehouse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Data Mining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2800" smtClean="0">
                <a:solidFill>
                  <a:srgbClr val="0070C0"/>
                </a:solidFill>
              </a:rPr>
              <a:t>Big Data </a:t>
            </a:r>
            <a:r>
              <a:rPr lang="en-US" sz="2800" smtClean="0">
                <a:solidFill>
                  <a:srgbClr val="0070C0"/>
                </a:solidFill>
                <a:sym typeface="Wingdings" pitchFamily="2" charset="2"/>
              </a:rPr>
              <a:t> “Data Analyst”</a:t>
            </a:r>
            <a:endParaRPr lang="en-US" sz="28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2724</TotalTime>
  <Words>435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Aharoni</vt:lpstr>
      <vt:lpstr>AR JULIAN</vt:lpstr>
      <vt:lpstr>Arial</vt:lpstr>
      <vt:lpstr>Calibri</vt:lpstr>
      <vt:lpstr>Gill Sans MT</vt:lpstr>
      <vt:lpstr>Times New Roman</vt:lpstr>
      <vt:lpstr>Wingdings</vt:lpstr>
      <vt:lpstr>Gallery</vt:lpstr>
      <vt:lpstr>1_Gallery</vt:lpstr>
      <vt:lpstr>  SISTEM BASIS DATA</vt:lpstr>
      <vt:lpstr>KONTEKSTUAL KULIAH : KOMPETENSI BERORIENTASI PRODUK</vt:lpstr>
      <vt:lpstr>Simbol DATABASE,  YANG MANA ?</vt:lpstr>
      <vt:lpstr>Basis data : fakta, data, DAN informasi</vt:lpstr>
      <vt:lpstr>DATA KUANTITATIF-KUALITATIF,  DATA PRIMER-SEKUNDER</vt:lpstr>
      <vt:lpstr>APA ITU FAKTA, DATA, INFORMASI,  DATABASE, dan DBMS ?</vt:lpstr>
      <vt:lpstr>OVERVIEW ARSITEKTUR DBMS</vt:lpstr>
      <vt:lpstr>ABTRAKSI FISIK DATA  DALAM STORAGE</vt:lpstr>
      <vt:lpstr>RESUME PERKEMBANGAN DATABASE</vt:lpstr>
      <vt:lpstr>DISKUSI/ PERTANYAAN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Windows User</cp:lastModifiedBy>
  <cp:revision>140</cp:revision>
  <dcterms:created xsi:type="dcterms:W3CDTF">2020-08-18T06:10:40Z</dcterms:created>
  <dcterms:modified xsi:type="dcterms:W3CDTF">2022-09-22T07:58:58Z</dcterms:modified>
</cp:coreProperties>
</file>